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62"/>
  </p:notesMasterIdLst>
  <p:sldIdLst>
    <p:sldId id="441" r:id="rId2"/>
    <p:sldId id="334" r:id="rId3"/>
    <p:sldId id="463" r:id="rId4"/>
    <p:sldId id="372" r:id="rId5"/>
    <p:sldId id="464" r:id="rId6"/>
    <p:sldId id="511" r:id="rId7"/>
    <p:sldId id="502" r:id="rId8"/>
    <p:sldId id="503" r:id="rId9"/>
    <p:sldId id="501" r:id="rId10"/>
    <p:sldId id="466" r:id="rId11"/>
    <p:sldId id="504" r:id="rId12"/>
    <p:sldId id="505" r:id="rId13"/>
    <p:sldId id="438" r:id="rId14"/>
    <p:sldId id="506" r:id="rId15"/>
    <p:sldId id="507" r:id="rId16"/>
    <p:sldId id="508" r:id="rId17"/>
    <p:sldId id="509" r:id="rId18"/>
    <p:sldId id="468" r:id="rId19"/>
    <p:sldId id="510" r:id="rId20"/>
    <p:sldId id="457" r:id="rId21"/>
    <p:sldId id="469" r:id="rId22"/>
    <p:sldId id="470" r:id="rId23"/>
    <p:sldId id="515" r:id="rId24"/>
    <p:sldId id="484" r:id="rId25"/>
    <p:sldId id="485" r:id="rId26"/>
    <p:sldId id="471" r:id="rId27"/>
    <p:sldId id="486" r:id="rId28"/>
    <p:sldId id="493" r:id="rId29"/>
    <p:sldId id="514" r:id="rId30"/>
    <p:sldId id="495" r:id="rId31"/>
    <p:sldId id="494" r:id="rId32"/>
    <p:sldId id="496" r:id="rId33"/>
    <p:sldId id="497" r:id="rId34"/>
    <p:sldId id="498" r:id="rId35"/>
    <p:sldId id="462" r:id="rId36"/>
    <p:sldId id="490" r:id="rId37"/>
    <p:sldId id="491" r:id="rId38"/>
    <p:sldId id="500" r:id="rId39"/>
    <p:sldId id="492" r:id="rId40"/>
    <p:sldId id="499" r:id="rId41"/>
    <p:sldId id="459" r:id="rId42"/>
    <p:sldId id="433" r:id="rId43"/>
    <p:sldId id="512" r:id="rId44"/>
    <p:sldId id="381" r:id="rId45"/>
    <p:sldId id="382" r:id="rId46"/>
    <p:sldId id="383" r:id="rId47"/>
    <p:sldId id="435" r:id="rId48"/>
    <p:sldId id="517" r:id="rId49"/>
    <p:sldId id="516" r:id="rId50"/>
    <p:sldId id="458" r:id="rId51"/>
    <p:sldId id="386" r:id="rId52"/>
    <p:sldId id="388" r:id="rId53"/>
    <p:sldId id="363" r:id="rId54"/>
    <p:sldId id="439" r:id="rId55"/>
    <p:sldId id="364" r:id="rId56"/>
    <p:sldId id="431" r:id="rId57"/>
    <p:sldId id="428" r:id="rId58"/>
    <p:sldId id="461" r:id="rId59"/>
    <p:sldId id="460" r:id="rId60"/>
    <p:sldId id="430"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791"/>
    <a:srgbClr val="4F81BD"/>
    <a:srgbClr val="3D6696"/>
    <a:srgbClr val="6BA7FF"/>
    <a:srgbClr val="3C89FF"/>
    <a:srgbClr val="238DEF"/>
    <a:srgbClr val="0071C2"/>
    <a:srgbClr val="005797"/>
    <a:srgbClr val="A14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5" autoAdjust="0"/>
    <p:restoredTop sz="95405" autoAdjust="0"/>
  </p:normalViewPr>
  <p:slideViewPr>
    <p:cSldViewPr>
      <p:cViewPr varScale="1">
        <p:scale>
          <a:sx n="113" d="100"/>
          <a:sy n="113" d="100"/>
        </p:scale>
        <p:origin x="4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b="1" dirty="0"/>
            <a:t>Состоит из двух частей </a:t>
          </a:r>
          <a:r>
            <a:rPr lang="ru-RU" b="0" dirty="0"/>
            <a:t>(экзаменов): письменной и устной, которые проводятся в один из дней, предусмотренных расписанием</a:t>
          </a:r>
          <a:endParaRPr lang="ru-RU" dirty="0">
            <a:latin typeface="+mn-lt"/>
          </a:endParaRPr>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dgm:spPr/>
      <dgm:t>
        <a:bodyPr/>
        <a:lstStyle/>
        <a:p>
          <a:r>
            <a:rPr lang="ru-RU" dirty="0">
              <a:latin typeface="+mn-lt"/>
            </a:rPr>
            <a:t>Продолжительность письменной части – 2 часа (120 минут), </a:t>
          </a:r>
          <a:br>
            <a:rPr lang="ru-RU" dirty="0">
              <a:latin typeface="+mn-lt"/>
            </a:rPr>
          </a:br>
          <a:r>
            <a:rPr lang="ru-RU" dirty="0">
              <a:latin typeface="+mn-lt"/>
            </a:rPr>
            <a:t>устной части – 15 минут</a:t>
          </a:r>
          <a:endParaRPr lang="ru-RU" dirty="0"/>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latin typeface="+mn-lt"/>
            </a:rPr>
            <a:t>Используется 3 вида аудиторий: аудитория письменной части, аудитория ожидания (подготовки к устной части) и аудитория устной части</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dirty="0">
              <a:latin typeface="+mn-lt"/>
            </a:rPr>
            <a:t>Каждая аудитория для проведения письменной части должна быть оснащена </a:t>
          </a:r>
          <a:r>
            <a:rPr lang="ru-RU" b="1" dirty="0">
              <a:latin typeface="+mn-lt"/>
            </a:rPr>
            <a:t>средствами воспроизведения аудиозаписи</a:t>
          </a:r>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5F3333D6-ABDE-4064-ACF4-7F8521A763D7}">
      <dgm:prSet phldrT="[Текст]"/>
      <dgm:spPr/>
      <dgm:t>
        <a:bodyPr/>
        <a:lstStyle/>
        <a:p>
          <a:r>
            <a:rPr lang="ru-RU" dirty="0">
              <a:latin typeface="+mn-lt"/>
            </a:rPr>
            <a:t>Каждая аудитория для проведения устной части должна быть оснащена </a:t>
          </a:r>
          <a:r>
            <a:rPr lang="ru-RU" b="1" dirty="0">
              <a:latin typeface="+mn-lt"/>
            </a:rPr>
            <a:t>компьютерами со специальным программным обеспечением</a:t>
          </a:r>
          <a:r>
            <a:rPr lang="ru-RU" dirty="0">
              <a:latin typeface="+mn-lt"/>
            </a:rPr>
            <a:t>, а также </a:t>
          </a:r>
          <a:r>
            <a:rPr lang="ru-RU" b="1" dirty="0">
              <a:latin typeface="+mn-lt"/>
            </a:rPr>
            <a:t>гарнитурами</a:t>
          </a:r>
          <a:r>
            <a:rPr lang="ru-RU" dirty="0">
              <a:latin typeface="+mn-lt"/>
            </a:rPr>
            <a:t> со встроенными микрофонами</a:t>
          </a:r>
        </a:p>
      </dgm:t>
    </dgm:pt>
    <dgm:pt modelId="{66C48236-655B-40E8-9107-7B8C075CE9BA}" type="parTrans" cxnId="{E07F2027-BC6E-4030-B78C-B02E155BACED}">
      <dgm:prSet/>
      <dgm:spPr/>
      <dgm:t>
        <a:bodyPr/>
        <a:lstStyle/>
        <a:p>
          <a:endParaRPr lang="ru-RU"/>
        </a:p>
      </dgm:t>
    </dgm:pt>
    <dgm:pt modelId="{0BFB848D-4E74-4720-A56C-80F76C84B7A5}" type="sibTrans" cxnId="{E07F2027-BC6E-4030-B78C-B02E155BACED}">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5"/>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5"/>
      <dgm:spPr/>
    </dgm:pt>
    <dgm:pt modelId="{0F680ADA-47CE-4624-A64B-0BA37ADDA02A}" type="pres">
      <dgm:prSet presAssocID="{37922161-96DE-4359-9E8E-0BD9C6290388}" presName="dstNode" presStyleLbl="node1" presStyleIdx="0" presStyleCnt="5"/>
      <dgm:spPr/>
    </dgm:pt>
    <dgm:pt modelId="{63DFE116-D529-4448-BE11-B9DF6C45A29C}" type="pres">
      <dgm:prSet presAssocID="{23C81C12-91ED-4148-BCF1-2750B73A62F9}" presName="text_1" presStyleLbl="node1" presStyleIdx="0" presStyleCnt="5">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5"/>
      <dgm:spPr/>
    </dgm:pt>
    <dgm:pt modelId="{E33ADEAE-2F0F-4381-8DB3-2A5B29F3A6A9}" type="pres">
      <dgm:prSet presAssocID="{7E51F93A-3A8C-40CE-A7FA-64271350CD55}" presName="text_2" presStyleLbl="node1" presStyleIdx="1" presStyleCnt="5">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5"/>
      <dgm:spPr/>
    </dgm:pt>
    <dgm:pt modelId="{80EAD07A-7233-44E7-99B2-5F85B77B7F21}" type="pres">
      <dgm:prSet presAssocID="{EDD59C6F-CD28-4CEC-9466-3DAD41A706D6}" presName="text_3" presStyleLbl="node1" presStyleIdx="2" presStyleCnt="5">
        <dgm:presLayoutVars>
          <dgm:bulletEnabled val="1"/>
        </dgm:presLayoutVars>
      </dgm:prSet>
      <dgm:spPr/>
      <dgm:t>
        <a:bodyPr/>
        <a:lstStyle/>
        <a:p>
          <a:endParaRPr lang="ru-RU"/>
        </a:p>
      </dgm:t>
    </dgm:pt>
    <dgm:pt modelId="{DF1EEF76-A954-42B9-81F7-53F32B009D5C}"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5"/>
      <dgm:spPr/>
    </dgm:pt>
    <dgm:pt modelId="{3E400240-C418-4456-B6B1-07063D2712F7}" type="pres">
      <dgm:prSet presAssocID="{D4F19F3E-3E08-4C88-859C-98BFB274278D}" presName="text_4" presStyleLbl="node1" presStyleIdx="3" presStyleCnt="5">
        <dgm:presLayoutVars>
          <dgm:bulletEnabled val="1"/>
        </dgm:presLayoutVars>
      </dgm:prSet>
      <dgm:spPr/>
      <dgm:t>
        <a:bodyPr/>
        <a:lstStyle/>
        <a:p>
          <a:endParaRPr lang="ru-RU"/>
        </a:p>
      </dgm:t>
    </dgm:pt>
    <dgm:pt modelId="{0CA350FA-F01F-4DAA-8080-2C47BBCABD38}" type="pres">
      <dgm:prSet presAssocID="{D4F19F3E-3E08-4C88-859C-98BFB274278D}" presName="accent_4" presStyleCnt="0"/>
      <dgm:spPr/>
    </dgm:pt>
    <dgm:pt modelId="{D2CA76D0-0F13-410B-A0F8-DF64CDAD8EDA}" type="pres">
      <dgm:prSet presAssocID="{D4F19F3E-3E08-4C88-859C-98BFB274278D}" presName="accentRepeatNode" presStyleLbl="solidFgAcc1" presStyleIdx="3" presStyleCnt="5"/>
      <dgm:spPr/>
    </dgm:pt>
    <dgm:pt modelId="{313DAE91-C778-42AE-88E5-A75A2D6E160A}" type="pres">
      <dgm:prSet presAssocID="{5F3333D6-ABDE-4064-ACF4-7F8521A763D7}" presName="text_5" presStyleLbl="node1" presStyleIdx="4" presStyleCnt="5">
        <dgm:presLayoutVars>
          <dgm:bulletEnabled val="1"/>
        </dgm:presLayoutVars>
      </dgm:prSet>
      <dgm:spPr/>
      <dgm:t>
        <a:bodyPr/>
        <a:lstStyle/>
        <a:p>
          <a:endParaRPr lang="ru-RU"/>
        </a:p>
      </dgm:t>
    </dgm:pt>
    <dgm:pt modelId="{B97F6D32-FF05-4C8D-8E58-DB9CCF21E1A6}" type="pres">
      <dgm:prSet presAssocID="{5F3333D6-ABDE-4064-ACF4-7F8521A763D7}" presName="accent_5" presStyleCnt="0"/>
      <dgm:spPr/>
    </dgm:pt>
    <dgm:pt modelId="{D6D70F59-47E5-4830-83FB-063468A335CA}" type="pres">
      <dgm:prSet presAssocID="{5F3333D6-ABDE-4064-ACF4-7F8521A763D7}" presName="accentRepeatNode" presStyleLbl="solidFgAcc1" presStyleIdx="4" presStyleCnt="5"/>
      <dgm:spPr/>
    </dgm:pt>
  </dgm:ptLst>
  <dgm:cxnLst>
    <dgm:cxn modelId="{818C27CE-9636-4C24-8BFB-45E905C0241D}" srcId="{37922161-96DE-4359-9E8E-0BD9C6290388}" destId="{23C81C12-91ED-4148-BCF1-2750B73A62F9}" srcOrd="0" destOrd="0" parTransId="{92170341-E8CB-4869-B942-48EFF1F585D3}" sibTransId="{FD0444C5-3CB1-47AA-B56B-B92F942E8A12}"/>
    <dgm:cxn modelId="{9CBBAB49-F07F-467E-9F50-C5AA9B7937B5}" srcId="{37922161-96DE-4359-9E8E-0BD9C6290388}" destId="{7E51F93A-3A8C-40CE-A7FA-64271350CD55}" srcOrd="1" destOrd="0" parTransId="{AB01CDBF-8426-4C85-B7CB-0FCF84742EBA}" sibTransId="{8CC8C97C-52C7-4C64-A96E-1343165596EF}"/>
    <dgm:cxn modelId="{45846189-0785-4055-88D1-E4F0B9C1A768}" srcId="{37922161-96DE-4359-9E8E-0BD9C6290388}" destId="{D4F19F3E-3E08-4C88-859C-98BFB274278D}" srcOrd="3" destOrd="0" parTransId="{98BE26C1-6A22-4C29-8A31-6E546DD09195}" sibTransId="{A1C537D0-5E20-42B6-B327-4BFE636122A9}"/>
    <dgm:cxn modelId="{2CC37113-A482-4F2D-B356-CDDEDE124E0A}" type="presOf" srcId="{EDD59C6F-CD28-4CEC-9466-3DAD41A706D6}" destId="{80EAD07A-7233-44E7-99B2-5F85B77B7F21}" srcOrd="0" destOrd="0" presId="urn:microsoft.com/office/officeart/2008/layout/VerticalCurvedList"/>
    <dgm:cxn modelId="{0BC8139F-22DA-4464-BFEC-3C25555DDFBF}" type="presOf" srcId="{37922161-96DE-4359-9E8E-0BD9C6290388}" destId="{6B4F0D28-DEB5-4C6D-9904-089CD1DE10CD}"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E07F2027-BC6E-4030-B78C-B02E155BACED}" srcId="{37922161-96DE-4359-9E8E-0BD9C6290388}" destId="{5F3333D6-ABDE-4064-ACF4-7F8521A763D7}" srcOrd="4" destOrd="0" parTransId="{66C48236-655B-40E8-9107-7B8C075CE9BA}" sibTransId="{0BFB848D-4E74-4720-A56C-80F76C84B7A5}"/>
    <dgm:cxn modelId="{7AE35890-9042-48E1-8F08-38A0112D44D4}" type="presOf" srcId="{5F3333D6-ABDE-4064-ACF4-7F8521A763D7}" destId="{313DAE91-C778-42AE-88E5-A75A2D6E160A}" srcOrd="0" destOrd="0" presId="urn:microsoft.com/office/officeart/2008/layout/VerticalCurvedList"/>
    <dgm:cxn modelId="{EEFC49D4-E20D-4068-AA09-91E4BDC4EC5B}" type="presOf" srcId="{23C81C12-91ED-4148-BCF1-2750B73A62F9}" destId="{63DFE116-D529-4448-BE11-B9DF6C45A29C}" srcOrd="0" destOrd="0" presId="urn:microsoft.com/office/officeart/2008/layout/VerticalCurvedList"/>
    <dgm:cxn modelId="{828A1D94-C8B5-4E1B-98AC-4A7C569890B6}" type="presOf" srcId="{D4F19F3E-3E08-4C88-859C-98BFB274278D}" destId="{3E400240-C418-4456-B6B1-07063D2712F7}" srcOrd="0" destOrd="0" presId="urn:microsoft.com/office/officeart/2008/layout/VerticalCurvedList"/>
    <dgm:cxn modelId="{37ABE9D4-EEEB-42A8-AE04-2DBFD0AEF6A5}" type="presOf" srcId="{FD0444C5-3CB1-47AA-B56B-B92F942E8A12}" destId="{C79C20AA-2795-4A16-87BD-D517A31903A1}" srcOrd="0" destOrd="0" presId="urn:microsoft.com/office/officeart/2008/layout/VerticalCurvedList"/>
    <dgm:cxn modelId="{B09C2EE6-CFA7-43D3-84EE-1CCFF60B3101}" type="presOf" srcId="{7E51F93A-3A8C-40CE-A7FA-64271350CD55}" destId="{E33ADEAE-2F0F-4381-8DB3-2A5B29F3A6A9}" srcOrd="0" destOrd="0" presId="urn:microsoft.com/office/officeart/2008/layout/VerticalCurvedList"/>
    <dgm:cxn modelId="{7DAFAF15-8E3B-4552-A074-B32538D30D0E}" type="presParOf" srcId="{6B4F0D28-DEB5-4C6D-9904-089CD1DE10CD}" destId="{BEAC2B06-9819-45BB-9ED4-ABE1B658A874}" srcOrd="0" destOrd="0" presId="urn:microsoft.com/office/officeart/2008/layout/VerticalCurvedList"/>
    <dgm:cxn modelId="{B721C3BD-2C7E-4C42-8A4B-CD346B518393}" type="presParOf" srcId="{BEAC2B06-9819-45BB-9ED4-ABE1B658A874}" destId="{C31398BA-471A-4CC5-8F6F-07933A165BB8}" srcOrd="0" destOrd="0" presId="urn:microsoft.com/office/officeart/2008/layout/VerticalCurvedList"/>
    <dgm:cxn modelId="{202033A1-ADF9-41DD-B74D-1BF4CF049CBD}" type="presParOf" srcId="{C31398BA-471A-4CC5-8F6F-07933A165BB8}" destId="{93DD8F34-A74C-4657-87FE-F007DB8D08F7}" srcOrd="0" destOrd="0" presId="urn:microsoft.com/office/officeart/2008/layout/VerticalCurvedList"/>
    <dgm:cxn modelId="{A3F5DF82-CB46-4D6F-8498-986C516513EB}" type="presParOf" srcId="{C31398BA-471A-4CC5-8F6F-07933A165BB8}" destId="{C79C20AA-2795-4A16-87BD-D517A31903A1}" srcOrd="1" destOrd="0" presId="urn:microsoft.com/office/officeart/2008/layout/VerticalCurvedList"/>
    <dgm:cxn modelId="{222049FC-B8E1-4BC5-B88A-472893B55D0E}" type="presParOf" srcId="{C31398BA-471A-4CC5-8F6F-07933A165BB8}" destId="{E967C620-9346-4A1D-85E6-120429DAD5EE}" srcOrd="2" destOrd="0" presId="urn:microsoft.com/office/officeart/2008/layout/VerticalCurvedList"/>
    <dgm:cxn modelId="{67284B16-8D94-43E1-95AA-DA2D7025243A}" type="presParOf" srcId="{C31398BA-471A-4CC5-8F6F-07933A165BB8}" destId="{0F680ADA-47CE-4624-A64B-0BA37ADDA02A}" srcOrd="3" destOrd="0" presId="urn:microsoft.com/office/officeart/2008/layout/VerticalCurvedList"/>
    <dgm:cxn modelId="{C456702D-99F4-4A60-9684-0972A6C2EB08}" type="presParOf" srcId="{BEAC2B06-9819-45BB-9ED4-ABE1B658A874}" destId="{63DFE116-D529-4448-BE11-B9DF6C45A29C}" srcOrd="1" destOrd="0" presId="urn:microsoft.com/office/officeart/2008/layout/VerticalCurvedList"/>
    <dgm:cxn modelId="{E951F869-3A8C-47B7-9211-BDDE45EBFBCC}" type="presParOf" srcId="{BEAC2B06-9819-45BB-9ED4-ABE1B658A874}" destId="{18E34D6F-2AD6-40A1-877A-8B21A108DE3D}" srcOrd="2" destOrd="0" presId="urn:microsoft.com/office/officeart/2008/layout/VerticalCurvedList"/>
    <dgm:cxn modelId="{6DF525F7-7EE5-423C-84B2-9B5C9804B7AE}" type="presParOf" srcId="{18E34D6F-2AD6-40A1-877A-8B21A108DE3D}" destId="{C3AC06B9-0E84-4443-9BF6-34EAAF4075A9}" srcOrd="0" destOrd="0" presId="urn:microsoft.com/office/officeart/2008/layout/VerticalCurvedList"/>
    <dgm:cxn modelId="{79F566B6-E1FC-4EF0-B29B-CFF32892A9C1}" type="presParOf" srcId="{BEAC2B06-9819-45BB-9ED4-ABE1B658A874}" destId="{E33ADEAE-2F0F-4381-8DB3-2A5B29F3A6A9}" srcOrd="3" destOrd="0" presId="urn:microsoft.com/office/officeart/2008/layout/VerticalCurvedList"/>
    <dgm:cxn modelId="{ADABB0D4-44B2-40C0-88D0-F83544841009}" type="presParOf" srcId="{BEAC2B06-9819-45BB-9ED4-ABE1B658A874}" destId="{CC52735E-76EA-4908-A4F7-DAB74F84F3B6}" srcOrd="4" destOrd="0" presId="urn:microsoft.com/office/officeart/2008/layout/VerticalCurvedList"/>
    <dgm:cxn modelId="{2C8C7567-25CC-42C0-987A-3CF18421DCF1}" type="presParOf" srcId="{CC52735E-76EA-4908-A4F7-DAB74F84F3B6}" destId="{FD08259A-75C1-48B6-BF23-F441FE039E7F}" srcOrd="0" destOrd="0" presId="urn:microsoft.com/office/officeart/2008/layout/VerticalCurvedList"/>
    <dgm:cxn modelId="{44F551FD-D636-4824-A852-93055446F482}" type="presParOf" srcId="{BEAC2B06-9819-45BB-9ED4-ABE1B658A874}" destId="{80EAD07A-7233-44E7-99B2-5F85B77B7F21}" srcOrd="5" destOrd="0" presId="urn:microsoft.com/office/officeart/2008/layout/VerticalCurvedList"/>
    <dgm:cxn modelId="{AB19BB03-2E00-4607-BCC0-1E4AE76E9359}" type="presParOf" srcId="{BEAC2B06-9819-45BB-9ED4-ABE1B658A874}" destId="{DF1EEF76-A954-42B9-81F7-53F32B009D5C}" srcOrd="6" destOrd="0" presId="urn:microsoft.com/office/officeart/2008/layout/VerticalCurvedList"/>
    <dgm:cxn modelId="{C1E0BFBD-2934-4650-A430-3E612844B5B5}" type="presParOf" srcId="{DF1EEF76-A954-42B9-81F7-53F32B009D5C}" destId="{8BBCA2B8-224C-4796-B983-7BAA283751C0}" srcOrd="0" destOrd="0" presId="urn:microsoft.com/office/officeart/2008/layout/VerticalCurvedList"/>
    <dgm:cxn modelId="{E4CCC85C-2AF7-4163-B04C-6035824E21F9}" type="presParOf" srcId="{BEAC2B06-9819-45BB-9ED4-ABE1B658A874}" destId="{3E400240-C418-4456-B6B1-07063D2712F7}" srcOrd="7" destOrd="0" presId="urn:microsoft.com/office/officeart/2008/layout/VerticalCurvedList"/>
    <dgm:cxn modelId="{668602F0-9A96-44A6-83DD-6FA332E2DF39}" type="presParOf" srcId="{BEAC2B06-9819-45BB-9ED4-ABE1B658A874}" destId="{0CA350FA-F01F-4DAA-8080-2C47BBCABD38}" srcOrd="8" destOrd="0" presId="urn:microsoft.com/office/officeart/2008/layout/VerticalCurvedList"/>
    <dgm:cxn modelId="{D8E2A39C-01F4-416D-A3D6-78CC33947FE2}" type="presParOf" srcId="{0CA350FA-F01F-4DAA-8080-2C47BBCABD38}" destId="{D2CA76D0-0F13-410B-A0F8-DF64CDAD8EDA}" srcOrd="0" destOrd="0" presId="urn:microsoft.com/office/officeart/2008/layout/VerticalCurvedList"/>
    <dgm:cxn modelId="{2B877AB7-67E0-40DA-A3B5-57B6BCDCCD73}" type="presParOf" srcId="{BEAC2B06-9819-45BB-9ED4-ABE1B658A874}" destId="{313DAE91-C778-42AE-88E5-A75A2D6E160A}" srcOrd="9" destOrd="0" presId="urn:microsoft.com/office/officeart/2008/layout/VerticalCurvedList"/>
    <dgm:cxn modelId="{93370E74-35D5-49A5-9DFC-8C7C116EE5FD}" type="presParOf" srcId="{BEAC2B06-9819-45BB-9ED4-ABE1B658A874}" destId="{B97F6D32-FF05-4C8D-8E58-DB9CCF21E1A6}" srcOrd="10" destOrd="0" presId="urn:microsoft.com/office/officeart/2008/layout/VerticalCurvedList"/>
    <dgm:cxn modelId="{C405FDC2-1158-4342-AC0E-E2C580ABD572}" type="presParOf" srcId="{B97F6D32-FF05-4C8D-8E58-DB9CCF21E1A6}" destId="{D6D70F59-47E5-4830-83FB-063468A335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7E51F93A-3A8C-40CE-A7FA-64271350CD55}">
      <dgm:prSet phldrT="[Текст]"/>
      <dgm:spPr/>
      <dgm:t>
        <a:bodyPr/>
        <a:lstStyle/>
        <a:p>
          <a:r>
            <a:rPr lang="ru-RU" dirty="0">
              <a:latin typeface="+mn-lt"/>
            </a:rPr>
            <a:t>КИМ из 2 частей: письменной части и практической части (всего 16 заданий)</a:t>
          </a:r>
          <a:endParaRPr lang="ru-RU" dirty="0"/>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latin typeface="+mn-lt"/>
            </a:rPr>
            <a:t>Каждая аудитория должна быть оснащена </a:t>
          </a:r>
          <a:r>
            <a:rPr lang="ru-RU" b="1" dirty="0">
              <a:latin typeface="+mn-lt"/>
            </a:rPr>
            <a:t>компьютерами со специальным программным обеспечением </a:t>
          </a:r>
          <a:r>
            <a:rPr lang="ru-RU" b="0" dirty="0">
              <a:latin typeface="+mn-lt"/>
            </a:rPr>
            <a:t>для каждого участника</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dirty="0">
              <a:latin typeface="+mn-lt"/>
            </a:rPr>
            <a:t>Результатом выполнения заданий части 2 являются файлы </a:t>
          </a:r>
          <a:r>
            <a:rPr lang="en-US" dirty="0">
              <a:latin typeface="+mn-lt"/>
            </a:rPr>
            <a:t/>
          </a:r>
          <a:br>
            <a:rPr lang="en-US" dirty="0">
              <a:latin typeface="+mn-lt"/>
            </a:rPr>
          </a:br>
          <a:r>
            <a:rPr lang="ru-RU" dirty="0">
              <a:latin typeface="+mn-lt"/>
            </a:rPr>
            <a:t>(не более </a:t>
          </a:r>
          <a:r>
            <a:rPr lang="en-US" dirty="0">
              <a:latin typeface="+mn-lt"/>
            </a:rPr>
            <a:t>4</a:t>
          </a:r>
          <a:r>
            <a:rPr lang="ru-RU" dirty="0">
              <a:latin typeface="+mn-lt"/>
            </a:rPr>
            <a:t> файлов от каждого участника)</a:t>
          </a:r>
          <a:endParaRPr lang="ru-RU" dirty="0"/>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23C81C12-91ED-4148-BCF1-2750B73A62F9}">
      <dgm:prSet phldrT="[Текст]"/>
      <dgm:spPr/>
      <dgm:t>
        <a:bodyPr/>
        <a:lstStyle/>
        <a:p>
          <a:r>
            <a:rPr lang="ru-RU" dirty="0">
              <a:latin typeface="+mn-lt"/>
            </a:rPr>
            <a:t>Продолжительность экзамена 2 часа 30 минут (150 минут)</a:t>
          </a:r>
          <a:endParaRPr lang="ru-RU" dirty="0"/>
        </a:p>
      </dgm:t>
    </dgm:pt>
    <dgm:pt modelId="{FD0444C5-3CB1-47AA-B56B-B92F942E8A12}" type="sibTrans" cxnId="{818C27CE-9636-4C24-8BFB-45E905C0241D}">
      <dgm:prSet/>
      <dgm:spPr/>
      <dgm:t>
        <a:bodyPr/>
        <a:lstStyle/>
        <a:p>
          <a:endParaRPr lang="ru-RU"/>
        </a:p>
      </dgm:t>
    </dgm:pt>
    <dgm:pt modelId="{92170341-E8CB-4869-B942-48EFF1F585D3}" type="parTrans" cxnId="{818C27CE-9636-4C24-8BFB-45E905C0241D}">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4"/>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4"/>
      <dgm:spPr/>
    </dgm:pt>
    <dgm:pt modelId="{0F680ADA-47CE-4624-A64B-0BA37ADDA02A}" type="pres">
      <dgm:prSet presAssocID="{37922161-96DE-4359-9E8E-0BD9C6290388}" presName="dstNode" presStyleLbl="node1" presStyleIdx="0" presStyleCnt="4"/>
      <dgm:spPr/>
    </dgm:pt>
    <dgm:pt modelId="{63DFE116-D529-4448-BE11-B9DF6C45A29C}" type="pres">
      <dgm:prSet presAssocID="{23C81C12-91ED-4148-BCF1-2750B73A62F9}" presName="text_1" presStyleLbl="node1" presStyleIdx="0" presStyleCnt="4">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4"/>
      <dgm:spPr/>
    </dgm:pt>
    <dgm:pt modelId="{E33ADEAE-2F0F-4381-8DB3-2A5B29F3A6A9}" type="pres">
      <dgm:prSet presAssocID="{7E51F93A-3A8C-40CE-A7FA-64271350CD55}" presName="text_2" presStyleLbl="node1" presStyleIdx="1" presStyleCnt="4">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4"/>
      <dgm:spPr/>
    </dgm:pt>
    <dgm:pt modelId="{88C2C126-788C-4584-AC6C-3AD813E1FA63}" type="pres">
      <dgm:prSet presAssocID="{EDD59C6F-CD28-4CEC-9466-3DAD41A706D6}" presName="text_3" presStyleLbl="node1" presStyleIdx="2" presStyleCnt="4">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4"/>
      <dgm:spPr/>
    </dgm:pt>
    <dgm:pt modelId="{868B5D09-EDAF-4FDC-89FC-951FD662DBEF}" type="pres">
      <dgm:prSet presAssocID="{D4F19F3E-3E08-4C88-859C-98BFB274278D}" presName="text_4" presStyleLbl="node1" presStyleIdx="3" presStyleCnt="4">
        <dgm:presLayoutVars>
          <dgm:bulletEnabled val="1"/>
        </dgm:presLayoutVars>
      </dgm:prSet>
      <dgm:spPr/>
      <dgm:t>
        <a:bodyPr/>
        <a:lstStyle/>
        <a:p>
          <a:endParaRPr lang="ru-RU"/>
        </a:p>
      </dgm:t>
    </dgm:pt>
    <dgm:pt modelId="{9AC17DB7-F7FD-4C57-9E78-4CBEC824EA46}" type="pres">
      <dgm:prSet presAssocID="{D4F19F3E-3E08-4C88-859C-98BFB274278D}" presName="accent_4" presStyleCnt="0"/>
      <dgm:spPr/>
    </dgm:pt>
    <dgm:pt modelId="{D2CA76D0-0F13-410B-A0F8-DF64CDAD8EDA}" type="pres">
      <dgm:prSet presAssocID="{D4F19F3E-3E08-4C88-859C-98BFB274278D}" presName="accentRepeatNode" presStyleLbl="solidFgAcc1" presStyleIdx="3" presStyleCnt="4"/>
      <dgm:spPr/>
    </dgm:pt>
  </dgm:ptLst>
  <dgm:cxnLst>
    <dgm:cxn modelId="{818C27CE-9636-4C24-8BFB-45E905C0241D}" srcId="{37922161-96DE-4359-9E8E-0BD9C6290388}" destId="{23C81C12-91ED-4148-BCF1-2750B73A62F9}" srcOrd="0" destOrd="0" parTransId="{92170341-E8CB-4869-B942-48EFF1F585D3}" sibTransId="{FD0444C5-3CB1-47AA-B56B-B92F942E8A12}"/>
    <dgm:cxn modelId="{45846189-0785-4055-88D1-E4F0B9C1A768}" srcId="{37922161-96DE-4359-9E8E-0BD9C6290388}" destId="{D4F19F3E-3E08-4C88-859C-98BFB274278D}" srcOrd="3"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02D23949-BCAB-4F8A-89BE-A8584C23E326}" type="presOf" srcId="{7E51F93A-3A8C-40CE-A7FA-64271350CD55}" destId="{E33ADEAE-2F0F-4381-8DB3-2A5B29F3A6A9}"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636D38E4-F6A9-4B47-AF11-38B5EBF15F72}" type="presOf" srcId="{FD0444C5-3CB1-47AA-B56B-B92F942E8A12}" destId="{C79C20AA-2795-4A16-87BD-D517A31903A1}" srcOrd="0" destOrd="0" presId="urn:microsoft.com/office/officeart/2008/layout/VerticalCurvedList"/>
    <dgm:cxn modelId="{0BBDA419-B4CD-4DC4-8A14-249B68371260}" type="presOf" srcId="{D4F19F3E-3E08-4C88-859C-98BFB274278D}" destId="{868B5D09-EDAF-4FDC-89FC-951FD662DBEF}" srcOrd="0" destOrd="0" presId="urn:microsoft.com/office/officeart/2008/layout/VerticalCurvedList"/>
    <dgm:cxn modelId="{36366CF2-3E7A-4233-B85E-64E1CF0FB207}" type="presOf" srcId="{23C81C12-91ED-4148-BCF1-2750B73A62F9}" destId="{63DFE116-D529-4448-BE11-B9DF6C45A29C}" srcOrd="0" destOrd="0" presId="urn:microsoft.com/office/officeart/2008/layout/VerticalCurvedList"/>
    <dgm:cxn modelId="{E27F308B-0C7A-44FF-9D41-E3B265A42F6D}" type="presOf" srcId="{EDD59C6F-CD28-4CEC-9466-3DAD41A706D6}" destId="{88C2C126-788C-4584-AC6C-3AD813E1FA63}" srcOrd="0" destOrd="0" presId="urn:microsoft.com/office/officeart/2008/layout/VerticalCurvedList"/>
    <dgm:cxn modelId="{3A698ABE-CA7A-41B2-A5DA-40504211D41B}" type="presOf" srcId="{37922161-96DE-4359-9E8E-0BD9C6290388}" destId="{6B4F0D28-DEB5-4C6D-9904-089CD1DE10CD}" srcOrd="0" destOrd="0" presId="urn:microsoft.com/office/officeart/2008/layout/VerticalCurvedList"/>
    <dgm:cxn modelId="{08992FCF-F6F9-4B5F-860A-E9AB4FFFC488}" type="presParOf" srcId="{6B4F0D28-DEB5-4C6D-9904-089CD1DE10CD}" destId="{BEAC2B06-9819-45BB-9ED4-ABE1B658A874}" srcOrd="0" destOrd="0" presId="urn:microsoft.com/office/officeart/2008/layout/VerticalCurvedList"/>
    <dgm:cxn modelId="{DF15A816-1DBC-42A4-8E98-DCFEB3202ECC}" type="presParOf" srcId="{BEAC2B06-9819-45BB-9ED4-ABE1B658A874}" destId="{C31398BA-471A-4CC5-8F6F-07933A165BB8}" srcOrd="0" destOrd="0" presId="urn:microsoft.com/office/officeart/2008/layout/VerticalCurvedList"/>
    <dgm:cxn modelId="{92D2E19D-6BA6-4668-B648-ADEFDA3CDE09}" type="presParOf" srcId="{C31398BA-471A-4CC5-8F6F-07933A165BB8}" destId="{93DD8F34-A74C-4657-87FE-F007DB8D08F7}" srcOrd="0" destOrd="0" presId="urn:microsoft.com/office/officeart/2008/layout/VerticalCurvedList"/>
    <dgm:cxn modelId="{A1E5AB84-019B-4829-AB05-5B05AF0AB50F}" type="presParOf" srcId="{C31398BA-471A-4CC5-8F6F-07933A165BB8}" destId="{C79C20AA-2795-4A16-87BD-D517A31903A1}" srcOrd="1" destOrd="0" presId="urn:microsoft.com/office/officeart/2008/layout/VerticalCurvedList"/>
    <dgm:cxn modelId="{E3BA610B-08B0-4713-9C3C-1D6AFEB82731}" type="presParOf" srcId="{C31398BA-471A-4CC5-8F6F-07933A165BB8}" destId="{E967C620-9346-4A1D-85E6-120429DAD5EE}" srcOrd="2" destOrd="0" presId="urn:microsoft.com/office/officeart/2008/layout/VerticalCurvedList"/>
    <dgm:cxn modelId="{1C9A7409-FF59-45C2-A72F-801D8FBD8D14}" type="presParOf" srcId="{C31398BA-471A-4CC5-8F6F-07933A165BB8}" destId="{0F680ADA-47CE-4624-A64B-0BA37ADDA02A}" srcOrd="3" destOrd="0" presId="urn:microsoft.com/office/officeart/2008/layout/VerticalCurvedList"/>
    <dgm:cxn modelId="{D6B23DCB-B148-4DFA-8661-5578B172BB9F}" type="presParOf" srcId="{BEAC2B06-9819-45BB-9ED4-ABE1B658A874}" destId="{63DFE116-D529-4448-BE11-B9DF6C45A29C}" srcOrd="1" destOrd="0" presId="urn:microsoft.com/office/officeart/2008/layout/VerticalCurvedList"/>
    <dgm:cxn modelId="{A524F4D4-CA57-4635-8DAB-6AC3C51EBC2A}" type="presParOf" srcId="{BEAC2B06-9819-45BB-9ED4-ABE1B658A874}" destId="{18E34D6F-2AD6-40A1-877A-8B21A108DE3D}" srcOrd="2" destOrd="0" presId="urn:microsoft.com/office/officeart/2008/layout/VerticalCurvedList"/>
    <dgm:cxn modelId="{73F9D876-22ED-4A08-8615-B9F65F791832}" type="presParOf" srcId="{18E34D6F-2AD6-40A1-877A-8B21A108DE3D}" destId="{C3AC06B9-0E84-4443-9BF6-34EAAF4075A9}" srcOrd="0" destOrd="0" presId="urn:microsoft.com/office/officeart/2008/layout/VerticalCurvedList"/>
    <dgm:cxn modelId="{E2A002CB-CE3F-4FE9-A5F6-0E3C196C58FE}" type="presParOf" srcId="{BEAC2B06-9819-45BB-9ED4-ABE1B658A874}" destId="{E33ADEAE-2F0F-4381-8DB3-2A5B29F3A6A9}" srcOrd="3" destOrd="0" presId="urn:microsoft.com/office/officeart/2008/layout/VerticalCurvedList"/>
    <dgm:cxn modelId="{220A44AA-FFC0-4051-9FE4-BC9F7CDFA621}" type="presParOf" srcId="{BEAC2B06-9819-45BB-9ED4-ABE1B658A874}" destId="{CC52735E-76EA-4908-A4F7-DAB74F84F3B6}" srcOrd="4" destOrd="0" presId="urn:microsoft.com/office/officeart/2008/layout/VerticalCurvedList"/>
    <dgm:cxn modelId="{FE0B9377-873A-4108-9D98-1C97DEEC8988}" type="presParOf" srcId="{CC52735E-76EA-4908-A4F7-DAB74F84F3B6}" destId="{FD08259A-75C1-48B6-BF23-F441FE039E7F}" srcOrd="0" destOrd="0" presId="urn:microsoft.com/office/officeart/2008/layout/VerticalCurvedList"/>
    <dgm:cxn modelId="{C4A15F72-D1BD-48C1-B626-CDF9D6C88FAE}" type="presParOf" srcId="{BEAC2B06-9819-45BB-9ED4-ABE1B658A874}" destId="{88C2C126-788C-4584-AC6C-3AD813E1FA63}" srcOrd="5" destOrd="0" presId="urn:microsoft.com/office/officeart/2008/layout/VerticalCurvedList"/>
    <dgm:cxn modelId="{CBCBF3F7-C4BB-40B5-B4F3-C00E543198DC}" type="presParOf" srcId="{BEAC2B06-9819-45BB-9ED4-ABE1B658A874}" destId="{0BBB924E-E732-45FE-B4D0-0DECC2752BD2}" srcOrd="6" destOrd="0" presId="urn:microsoft.com/office/officeart/2008/layout/VerticalCurvedList"/>
    <dgm:cxn modelId="{EE4819CF-AFAA-457C-A409-15D033972EC7}" type="presParOf" srcId="{0BBB924E-E732-45FE-B4D0-0DECC2752BD2}" destId="{8BBCA2B8-224C-4796-B983-7BAA283751C0}" srcOrd="0" destOrd="0" presId="urn:microsoft.com/office/officeart/2008/layout/VerticalCurvedList"/>
    <dgm:cxn modelId="{1500BE13-5BEF-41B0-B725-91259DC220BA}" type="presParOf" srcId="{BEAC2B06-9819-45BB-9ED4-ABE1B658A874}" destId="{868B5D09-EDAF-4FDC-89FC-951FD662DBEF}" srcOrd="7" destOrd="0" presId="urn:microsoft.com/office/officeart/2008/layout/VerticalCurvedList"/>
    <dgm:cxn modelId="{7E884A4E-3A7E-4823-A754-FCF25452E0CF}" type="presParOf" srcId="{BEAC2B06-9819-45BB-9ED4-ABE1B658A874}" destId="{9AC17DB7-F7FD-4C57-9E78-4CBEC824EA46}" srcOrd="8" destOrd="0" presId="urn:microsoft.com/office/officeart/2008/layout/VerticalCurvedList"/>
    <dgm:cxn modelId="{A0A7709E-6268-4531-8161-3314135F74BD}" type="presParOf" srcId="{9AC17DB7-F7FD-4C57-9E78-4CBEC824EA46}"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dgm:spPr/>
      <dgm:t>
        <a:bodyPr/>
        <a:lstStyle/>
        <a:p>
          <a:r>
            <a:rPr lang="ru-RU" dirty="0">
              <a:latin typeface="+mn-lt"/>
            </a:rPr>
            <a:t>Продолжительность экзамена 3 часа 55 минут (235 минут)</a:t>
          </a:r>
          <a:endParaRPr lang="ru-RU" dirty="0"/>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dgm:spPr/>
      <dgm:t>
        <a:bodyPr/>
        <a:lstStyle/>
        <a:p>
          <a:r>
            <a:rPr lang="ru-RU" b="0" dirty="0">
              <a:latin typeface="+mn-lt"/>
            </a:rPr>
            <a:t>В КИМ по русскому языку включается изложение. Аудиофайл с текстом изложения сохраняется на электронный носитель и передается в аудиторию в пакете вместе с ИК</a:t>
          </a:r>
          <a:endParaRPr lang="ru-RU" b="0" dirty="0"/>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latin typeface="+mn-lt"/>
            </a:rPr>
            <a:t>Каждая аудитория оборудуется </a:t>
          </a:r>
          <a:r>
            <a:rPr lang="ru-RU" b="1" dirty="0">
              <a:latin typeface="+mn-lt"/>
            </a:rPr>
            <a:t>средствами воспроизведения </a:t>
          </a:r>
          <a:r>
            <a:rPr lang="ru-RU" b="0" dirty="0">
              <a:latin typeface="+mn-lt"/>
            </a:rPr>
            <a:t>аудиозаписи текста изложения</a:t>
          </a:r>
          <a:endParaRPr lang="ru-RU" b="0" dirty="0"/>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b="0" dirty="0">
              <a:latin typeface="+mn-lt"/>
            </a:rPr>
            <a:t>Для каждого участника в аудитории должны быть подготовлены орфографические словари</a:t>
          </a:r>
          <a:endParaRPr lang="ru-RU" dirty="0"/>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4"/>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4"/>
      <dgm:spPr/>
    </dgm:pt>
    <dgm:pt modelId="{0F680ADA-47CE-4624-A64B-0BA37ADDA02A}" type="pres">
      <dgm:prSet presAssocID="{37922161-96DE-4359-9E8E-0BD9C6290388}" presName="dstNode" presStyleLbl="node1" presStyleIdx="0" presStyleCnt="4"/>
      <dgm:spPr/>
    </dgm:pt>
    <dgm:pt modelId="{63DFE116-D529-4448-BE11-B9DF6C45A29C}" type="pres">
      <dgm:prSet presAssocID="{23C81C12-91ED-4148-BCF1-2750B73A62F9}" presName="text_1" presStyleLbl="node1" presStyleIdx="0" presStyleCnt="4">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4"/>
      <dgm:spPr/>
    </dgm:pt>
    <dgm:pt modelId="{E33ADEAE-2F0F-4381-8DB3-2A5B29F3A6A9}" type="pres">
      <dgm:prSet presAssocID="{7E51F93A-3A8C-40CE-A7FA-64271350CD55}" presName="text_2" presStyleLbl="node1" presStyleIdx="1" presStyleCnt="4">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4"/>
      <dgm:spPr/>
    </dgm:pt>
    <dgm:pt modelId="{88C2C126-788C-4584-AC6C-3AD813E1FA63}" type="pres">
      <dgm:prSet presAssocID="{EDD59C6F-CD28-4CEC-9466-3DAD41A706D6}" presName="text_3" presStyleLbl="node1" presStyleIdx="2" presStyleCnt="4">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4"/>
      <dgm:spPr/>
    </dgm:pt>
    <dgm:pt modelId="{868B5D09-EDAF-4FDC-89FC-951FD662DBEF}" type="pres">
      <dgm:prSet presAssocID="{D4F19F3E-3E08-4C88-859C-98BFB274278D}" presName="text_4" presStyleLbl="node1" presStyleIdx="3" presStyleCnt="4">
        <dgm:presLayoutVars>
          <dgm:bulletEnabled val="1"/>
        </dgm:presLayoutVars>
      </dgm:prSet>
      <dgm:spPr/>
      <dgm:t>
        <a:bodyPr/>
        <a:lstStyle/>
        <a:p>
          <a:endParaRPr lang="ru-RU"/>
        </a:p>
      </dgm:t>
    </dgm:pt>
    <dgm:pt modelId="{9AC17DB7-F7FD-4C57-9E78-4CBEC824EA46}" type="pres">
      <dgm:prSet presAssocID="{D4F19F3E-3E08-4C88-859C-98BFB274278D}" presName="accent_4" presStyleCnt="0"/>
      <dgm:spPr/>
    </dgm:pt>
    <dgm:pt modelId="{D2CA76D0-0F13-410B-A0F8-DF64CDAD8EDA}" type="pres">
      <dgm:prSet presAssocID="{D4F19F3E-3E08-4C88-859C-98BFB274278D}" presName="accentRepeatNode" presStyleLbl="solidFgAcc1" presStyleIdx="3" presStyleCnt="4"/>
      <dgm:spPr/>
    </dgm:pt>
  </dgm:ptLst>
  <dgm:cxnLst>
    <dgm:cxn modelId="{818C27CE-9636-4C24-8BFB-45E905C0241D}" srcId="{37922161-96DE-4359-9E8E-0BD9C6290388}" destId="{23C81C12-91ED-4148-BCF1-2750B73A62F9}" srcOrd="0" destOrd="0" parTransId="{92170341-E8CB-4869-B942-48EFF1F585D3}" sibTransId="{FD0444C5-3CB1-47AA-B56B-B92F942E8A12}"/>
    <dgm:cxn modelId="{088BF8DE-D217-416A-94CB-FC54C0EE21CB}" type="presOf" srcId="{EDD59C6F-CD28-4CEC-9466-3DAD41A706D6}" destId="{88C2C126-788C-4584-AC6C-3AD813E1FA63}" srcOrd="0" destOrd="0" presId="urn:microsoft.com/office/officeart/2008/layout/VerticalCurvedList"/>
    <dgm:cxn modelId="{45846189-0785-4055-88D1-E4F0B9C1A768}" srcId="{37922161-96DE-4359-9E8E-0BD9C6290388}" destId="{D4F19F3E-3E08-4C88-859C-98BFB274278D}" srcOrd="3"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A20FC50E-7F12-496F-922A-B01C9D2A7B66}" srcId="{37922161-96DE-4359-9E8E-0BD9C6290388}" destId="{EDD59C6F-CD28-4CEC-9466-3DAD41A706D6}" srcOrd="2" destOrd="0" parTransId="{382F2838-C2C4-4AB1-9AA4-FAA8C5DC17AB}" sibTransId="{4358F883-8C3B-499F-AC73-FAADCB1A3AAE}"/>
    <dgm:cxn modelId="{AB8D7723-AD74-4D19-BFD7-C4BAEF5AC6D9}" type="presOf" srcId="{FD0444C5-3CB1-47AA-B56B-B92F942E8A12}" destId="{C79C20AA-2795-4A16-87BD-D517A31903A1}" srcOrd="0" destOrd="0" presId="urn:microsoft.com/office/officeart/2008/layout/VerticalCurvedList"/>
    <dgm:cxn modelId="{EE0A8E44-C6C3-40F3-A582-09B31E869740}" type="presOf" srcId="{7E51F93A-3A8C-40CE-A7FA-64271350CD55}" destId="{E33ADEAE-2F0F-4381-8DB3-2A5B29F3A6A9}" srcOrd="0" destOrd="0" presId="urn:microsoft.com/office/officeart/2008/layout/VerticalCurvedList"/>
    <dgm:cxn modelId="{F136E027-E8AD-4DDB-AB93-147620045446}" type="presOf" srcId="{D4F19F3E-3E08-4C88-859C-98BFB274278D}" destId="{868B5D09-EDAF-4FDC-89FC-951FD662DBEF}" srcOrd="0" destOrd="0" presId="urn:microsoft.com/office/officeart/2008/layout/VerticalCurvedList"/>
    <dgm:cxn modelId="{7FA03454-7A01-4FFF-BF93-D6978D44DC62}" type="presOf" srcId="{37922161-96DE-4359-9E8E-0BD9C6290388}" destId="{6B4F0D28-DEB5-4C6D-9904-089CD1DE10CD}" srcOrd="0" destOrd="0" presId="urn:microsoft.com/office/officeart/2008/layout/VerticalCurvedList"/>
    <dgm:cxn modelId="{D9C0F2F4-BB39-4929-9082-168A59F61B00}" type="presOf" srcId="{23C81C12-91ED-4148-BCF1-2750B73A62F9}" destId="{63DFE116-D529-4448-BE11-B9DF6C45A29C}" srcOrd="0" destOrd="0" presId="urn:microsoft.com/office/officeart/2008/layout/VerticalCurvedList"/>
    <dgm:cxn modelId="{D6F8AAE4-C065-44B9-B0E7-A7B0F5828EF0}" type="presParOf" srcId="{6B4F0D28-DEB5-4C6D-9904-089CD1DE10CD}" destId="{BEAC2B06-9819-45BB-9ED4-ABE1B658A874}" srcOrd="0" destOrd="0" presId="urn:microsoft.com/office/officeart/2008/layout/VerticalCurvedList"/>
    <dgm:cxn modelId="{D236464A-E08B-43DD-A3AE-3B124AC01BEB}" type="presParOf" srcId="{BEAC2B06-9819-45BB-9ED4-ABE1B658A874}" destId="{C31398BA-471A-4CC5-8F6F-07933A165BB8}" srcOrd="0" destOrd="0" presId="urn:microsoft.com/office/officeart/2008/layout/VerticalCurvedList"/>
    <dgm:cxn modelId="{484CC577-5091-4956-A5DB-A81B7CC90390}" type="presParOf" srcId="{C31398BA-471A-4CC5-8F6F-07933A165BB8}" destId="{93DD8F34-A74C-4657-87FE-F007DB8D08F7}" srcOrd="0" destOrd="0" presId="urn:microsoft.com/office/officeart/2008/layout/VerticalCurvedList"/>
    <dgm:cxn modelId="{30F5241E-AB89-4634-8483-E0A805533289}" type="presParOf" srcId="{C31398BA-471A-4CC5-8F6F-07933A165BB8}" destId="{C79C20AA-2795-4A16-87BD-D517A31903A1}" srcOrd="1" destOrd="0" presId="urn:microsoft.com/office/officeart/2008/layout/VerticalCurvedList"/>
    <dgm:cxn modelId="{6F1986AB-141D-4080-A1F1-8A16434083C0}" type="presParOf" srcId="{C31398BA-471A-4CC5-8F6F-07933A165BB8}" destId="{E967C620-9346-4A1D-85E6-120429DAD5EE}" srcOrd="2" destOrd="0" presId="urn:microsoft.com/office/officeart/2008/layout/VerticalCurvedList"/>
    <dgm:cxn modelId="{66CE60D6-7D8C-41E8-9E04-70A32F7102C7}" type="presParOf" srcId="{C31398BA-471A-4CC5-8F6F-07933A165BB8}" destId="{0F680ADA-47CE-4624-A64B-0BA37ADDA02A}" srcOrd="3" destOrd="0" presId="urn:microsoft.com/office/officeart/2008/layout/VerticalCurvedList"/>
    <dgm:cxn modelId="{1A30F5B5-DBD7-42C2-A957-99D6E6D549B4}" type="presParOf" srcId="{BEAC2B06-9819-45BB-9ED4-ABE1B658A874}" destId="{63DFE116-D529-4448-BE11-B9DF6C45A29C}" srcOrd="1" destOrd="0" presId="urn:microsoft.com/office/officeart/2008/layout/VerticalCurvedList"/>
    <dgm:cxn modelId="{3CF47C37-BB8F-4B79-84D3-F803881A687B}" type="presParOf" srcId="{BEAC2B06-9819-45BB-9ED4-ABE1B658A874}" destId="{18E34D6F-2AD6-40A1-877A-8B21A108DE3D}" srcOrd="2" destOrd="0" presId="urn:microsoft.com/office/officeart/2008/layout/VerticalCurvedList"/>
    <dgm:cxn modelId="{2F62E39B-47BD-4EE1-9A05-E44D7D468C98}" type="presParOf" srcId="{18E34D6F-2AD6-40A1-877A-8B21A108DE3D}" destId="{C3AC06B9-0E84-4443-9BF6-34EAAF4075A9}" srcOrd="0" destOrd="0" presId="urn:microsoft.com/office/officeart/2008/layout/VerticalCurvedList"/>
    <dgm:cxn modelId="{00F40C10-3426-4EE4-9ECC-A11710601746}" type="presParOf" srcId="{BEAC2B06-9819-45BB-9ED4-ABE1B658A874}" destId="{E33ADEAE-2F0F-4381-8DB3-2A5B29F3A6A9}" srcOrd="3" destOrd="0" presId="urn:microsoft.com/office/officeart/2008/layout/VerticalCurvedList"/>
    <dgm:cxn modelId="{4C32F942-3E8B-4FDA-A3D7-7BBD135284F7}" type="presParOf" srcId="{BEAC2B06-9819-45BB-9ED4-ABE1B658A874}" destId="{CC52735E-76EA-4908-A4F7-DAB74F84F3B6}" srcOrd="4" destOrd="0" presId="urn:microsoft.com/office/officeart/2008/layout/VerticalCurvedList"/>
    <dgm:cxn modelId="{CEF2792D-9088-4A88-946A-52BEF201BF4D}" type="presParOf" srcId="{CC52735E-76EA-4908-A4F7-DAB74F84F3B6}" destId="{FD08259A-75C1-48B6-BF23-F441FE039E7F}" srcOrd="0" destOrd="0" presId="urn:microsoft.com/office/officeart/2008/layout/VerticalCurvedList"/>
    <dgm:cxn modelId="{987084F9-F136-4CEA-9DAB-E04EFEEE9359}" type="presParOf" srcId="{BEAC2B06-9819-45BB-9ED4-ABE1B658A874}" destId="{88C2C126-788C-4584-AC6C-3AD813E1FA63}" srcOrd="5" destOrd="0" presId="urn:microsoft.com/office/officeart/2008/layout/VerticalCurvedList"/>
    <dgm:cxn modelId="{133ED058-3C2C-4BB2-B02D-2444C262C639}" type="presParOf" srcId="{BEAC2B06-9819-45BB-9ED4-ABE1B658A874}" destId="{0BBB924E-E732-45FE-B4D0-0DECC2752BD2}" srcOrd="6" destOrd="0" presId="urn:microsoft.com/office/officeart/2008/layout/VerticalCurvedList"/>
    <dgm:cxn modelId="{E5DD4981-C0EE-4F71-8792-58304625B574}" type="presParOf" srcId="{0BBB924E-E732-45FE-B4D0-0DECC2752BD2}" destId="{8BBCA2B8-224C-4796-B983-7BAA283751C0}" srcOrd="0" destOrd="0" presId="urn:microsoft.com/office/officeart/2008/layout/VerticalCurvedList"/>
    <dgm:cxn modelId="{3E14E9AF-2848-4FCA-A131-DADABC653853}" type="presParOf" srcId="{BEAC2B06-9819-45BB-9ED4-ABE1B658A874}" destId="{868B5D09-EDAF-4FDC-89FC-951FD662DBEF}" srcOrd="7" destOrd="0" presId="urn:microsoft.com/office/officeart/2008/layout/VerticalCurvedList"/>
    <dgm:cxn modelId="{D5281EE6-FF35-4F9F-9A32-BD3ABFEC7E68}" type="presParOf" srcId="{BEAC2B06-9819-45BB-9ED4-ABE1B658A874}" destId="{9AC17DB7-F7FD-4C57-9E78-4CBEC824EA46}" srcOrd="8" destOrd="0" presId="urn:microsoft.com/office/officeart/2008/layout/VerticalCurvedList"/>
    <dgm:cxn modelId="{52B3C87B-449D-4CCD-BC95-96C8B84891A2}" type="presParOf" srcId="{9AC17DB7-F7FD-4C57-9E78-4CBEC824EA46}"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custT="1"/>
      <dgm:spPr/>
      <dgm:t>
        <a:bodyPr/>
        <a:lstStyle/>
        <a:p>
          <a:r>
            <a:rPr lang="ru-RU" sz="1600" b="0" dirty="0"/>
            <a:t>Продолжительность экзамена 3 часа (180 минут)</a:t>
          </a:r>
          <a:endParaRPr lang="ru-RU" sz="1600" dirty="0"/>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custT="1"/>
      <dgm:spPr/>
      <dgm:t>
        <a:bodyPr/>
        <a:lstStyle/>
        <a:p>
          <a:r>
            <a:rPr lang="ru-RU" sz="1200" dirty="0"/>
            <a:t>Включает экспериментальное задание 23, выполняемое с использованием комплекта химических реактивов и лабораторного оборудования для проведения химических опытов</a:t>
          </a:r>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custT="1"/>
      <dgm:spPr/>
      <dgm:t>
        <a:bodyPr/>
        <a:lstStyle/>
        <a:p>
          <a:r>
            <a:rPr lang="ru-RU" sz="1200" dirty="0"/>
            <a:t>В аудитории присутствует специалист по проведению инструктажа и обеспечению лабораторных работ, который готовит и выдает комплект оборудования и реактивов каждому участнику и следит за соблюдением ТБ</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b="0" dirty="0"/>
            <a:t>Участники могут взять с собой н</a:t>
          </a:r>
          <a:r>
            <a:rPr lang="ru-RU" dirty="0"/>
            <a:t>епрограммируемый калькулятор</a:t>
          </a:r>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3974B4C5-5661-4C24-A9AE-1D3E3F1FE76C}">
      <dgm:prSet phldrT="[Текст]" custT="1"/>
      <dgm:spPr/>
      <dgm:t>
        <a:bodyPr/>
        <a:lstStyle/>
        <a:p>
          <a:r>
            <a:rPr lang="ru-RU" sz="1200" dirty="0"/>
            <a:t>Разрешено использовать Периодическую систему химических элементов </a:t>
          </a:r>
          <a:br>
            <a:rPr lang="ru-RU" sz="1200" dirty="0"/>
          </a:br>
          <a:r>
            <a:rPr lang="ru-RU" sz="1200" dirty="0"/>
            <a:t>Д.И. Менделеева; таблицу растворимости солей, кислот и оснований в воде; электрохимический ряд напряжений металлов (входят в состав КИМ ОГЭ)</a:t>
          </a:r>
        </a:p>
      </dgm:t>
    </dgm:pt>
    <dgm:pt modelId="{526D5386-8C68-4018-A9F9-5E1E30CF6FF9}" type="parTrans" cxnId="{C12B45AC-1B09-41A3-AED8-2A92F622846C}">
      <dgm:prSet/>
      <dgm:spPr/>
      <dgm:t>
        <a:bodyPr/>
        <a:lstStyle/>
        <a:p>
          <a:endParaRPr lang="ru-RU"/>
        </a:p>
      </dgm:t>
    </dgm:pt>
    <dgm:pt modelId="{40BDE6E7-0523-4DCC-8799-F86EED78B9DF}" type="sibTrans" cxnId="{C12B45AC-1B09-41A3-AED8-2A92F622846C}">
      <dgm:prSet/>
      <dgm:spPr/>
      <dgm:t>
        <a:bodyPr/>
        <a:lstStyle/>
        <a:p>
          <a:endParaRPr lang="ru-RU"/>
        </a:p>
      </dgm:t>
    </dgm:pt>
    <dgm:pt modelId="{676228D1-9C38-4619-9B9A-3FF4DF149A60}">
      <dgm:prSet phldrT="[Текст]" custT="1"/>
      <dgm:spPr/>
      <dgm:t>
        <a:bodyPr/>
        <a:lstStyle/>
        <a:p>
          <a:r>
            <a:rPr lang="ru-RU" sz="1600" b="0" dirty="0"/>
            <a:t>Оценивание экспертами в аудитории техники выполнения опытов в </a:t>
          </a:r>
          <a:r>
            <a:rPr lang="ru-RU" sz="1600" b="0" dirty="0" smtClean="0"/>
            <a:t>2026 </a:t>
          </a:r>
          <a:r>
            <a:rPr lang="ru-RU" sz="1600" b="0" dirty="0"/>
            <a:t>г. не предусмотрено</a:t>
          </a:r>
        </a:p>
      </dgm:t>
    </dgm:pt>
    <dgm:pt modelId="{3C30B6A0-6AFC-4072-87B6-15DADC8E2D98}" type="parTrans" cxnId="{EF9FDDF0-AD4B-41D4-8FDC-C34FDB5F466B}">
      <dgm:prSet/>
      <dgm:spPr/>
      <dgm:t>
        <a:bodyPr/>
        <a:lstStyle/>
        <a:p>
          <a:endParaRPr lang="ru-RU"/>
        </a:p>
      </dgm:t>
    </dgm:pt>
    <dgm:pt modelId="{D920114F-F450-434B-9912-791582343A40}" type="sibTrans" cxnId="{EF9FDDF0-AD4B-41D4-8FDC-C34FDB5F466B}">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6"/>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6"/>
      <dgm:spPr/>
    </dgm:pt>
    <dgm:pt modelId="{0F680ADA-47CE-4624-A64B-0BA37ADDA02A}" type="pres">
      <dgm:prSet presAssocID="{37922161-96DE-4359-9E8E-0BD9C6290388}" presName="dstNode" presStyleLbl="node1" presStyleIdx="0" presStyleCnt="6"/>
      <dgm:spPr/>
    </dgm:pt>
    <dgm:pt modelId="{63DFE116-D529-4448-BE11-B9DF6C45A29C}" type="pres">
      <dgm:prSet presAssocID="{23C81C12-91ED-4148-BCF1-2750B73A62F9}" presName="text_1" presStyleLbl="node1" presStyleIdx="0" presStyleCnt="6">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6"/>
      <dgm:spPr/>
    </dgm:pt>
    <dgm:pt modelId="{E33ADEAE-2F0F-4381-8DB3-2A5B29F3A6A9}" type="pres">
      <dgm:prSet presAssocID="{7E51F93A-3A8C-40CE-A7FA-64271350CD55}" presName="text_2" presStyleLbl="node1" presStyleIdx="1" presStyleCnt="6">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6"/>
      <dgm:spPr/>
    </dgm:pt>
    <dgm:pt modelId="{88C2C126-788C-4584-AC6C-3AD813E1FA63}" type="pres">
      <dgm:prSet presAssocID="{EDD59C6F-CD28-4CEC-9466-3DAD41A706D6}" presName="text_3" presStyleLbl="node1" presStyleIdx="2" presStyleCnt="6">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6"/>
      <dgm:spPr/>
    </dgm:pt>
    <dgm:pt modelId="{32143B48-A503-4BB1-8141-354DCEDF3213}" type="pres">
      <dgm:prSet presAssocID="{676228D1-9C38-4619-9B9A-3FF4DF149A60}" presName="text_4" presStyleLbl="node1" presStyleIdx="3" presStyleCnt="6">
        <dgm:presLayoutVars>
          <dgm:bulletEnabled val="1"/>
        </dgm:presLayoutVars>
      </dgm:prSet>
      <dgm:spPr/>
      <dgm:t>
        <a:bodyPr/>
        <a:lstStyle/>
        <a:p>
          <a:endParaRPr lang="ru-RU"/>
        </a:p>
      </dgm:t>
    </dgm:pt>
    <dgm:pt modelId="{80FB18E5-E455-48EF-A0A5-83583F857E29}" type="pres">
      <dgm:prSet presAssocID="{676228D1-9C38-4619-9B9A-3FF4DF149A60}" presName="accent_4" presStyleCnt="0"/>
      <dgm:spPr/>
    </dgm:pt>
    <dgm:pt modelId="{2475ED04-F8E1-47A3-A74E-5A6DAF77FFFD}" type="pres">
      <dgm:prSet presAssocID="{676228D1-9C38-4619-9B9A-3FF4DF149A60}" presName="accentRepeatNode" presStyleLbl="solidFgAcc1" presStyleIdx="3" presStyleCnt="6"/>
      <dgm:spPr/>
    </dgm:pt>
    <dgm:pt modelId="{F15999E7-3F77-45E7-A594-4F1295DBC202}" type="pres">
      <dgm:prSet presAssocID="{3974B4C5-5661-4C24-A9AE-1D3E3F1FE76C}" presName="text_5" presStyleLbl="node1" presStyleIdx="4" presStyleCnt="6">
        <dgm:presLayoutVars>
          <dgm:bulletEnabled val="1"/>
        </dgm:presLayoutVars>
      </dgm:prSet>
      <dgm:spPr/>
      <dgm:t>
        <a:bodyPr/>
        <a:lstStyle/>
        <a:p>
          <a:endParaRPr lang="ru-RU"/>
        </a:p>
      </dgm:t>
    </dgm:pt>
    <dgm:pt modelId="{4D6C6C05-2F76-4EC9-8FAF-EB91B71E798C}" type="pres">
      <dgm:prSet presAssocID="{3974B4C5-5661-4C24-A9AE-1D3E3F1FE76C}" presName="accent_5" presStyleCnt="0"/>
      <dgm:spPr/>
    </dgm:pt>
    <dgm:pt modelId="{6784EBC7-92AF-4589-9F6A-E416C58E962E}" type="pres">
      <dgm:prSet presAssocID="{3974B4C5-5661-4C24-A9AE-1D3E3F1FE76C}" presName="accentRepeatNode" presStyleLbl="solidFgAcc1" presStyleIdx="4" presStyleCnt="6"/>
      <dgm:spPr/>
    </dgm:pt>
    <dgm:pt modelId="{A784D59B-5E2E-45F6-8678-E5AB7BD8AEFF}" type="pres">
      <dgm:prSet presAssocID="{D4F19F3E-3E08-4C88-859C-98BFB274278D}" presName="text_6" presStyleLbl="node1" presStyleIdx="5" presStyleCnt="6">
        <dgm:presLayoutVars>
          <dgm:bulletEnabled val="1"/>
        </dgm:presLayoutVars>
      </dgm:prSet>
      <dgm:spPr/>
      <dgm:t>
        <a:bodyPr/>
        <a:lstStyle/>
        <a:p>
          <a:endParaRPr lang="ru-RU"/>
        </a:p>
      </dgm:t>
    </dgm:pt>
    <dgm:pt modelId="{9C8715EA-56A7-449C-85D2-BF557DACA92A}" type="pres">
      <dgm:prSet presAssocID="{D4F19F3E-3E08-4C88-859C-98BFB274278D}" presName="accent_6" presStyleCnt="0"/>
      <dgm:spPr/>
    </dgm:pt>
    <dgm:pt modelId="{D2CA76D0-0F13-410B-A0F8-DF64CDAD8EDA}" type="pres">
      <dgm:prSet presAssocID="{D4F19F3E-3E08-4C88-859C-98BFB274278D}" presName="accentRepeatNode" presStyleLbl="solidFgAcc1" presStyleIdx="5" presStyleCnt="6"/>
      <dgm:spPr/>
    </dgm:pt>
  </dgm:ptLst>
  <dgm:cxnLst>
    <dgm:cxn modelId="{818C27CE-9636-4C24-8BFB-45E905C0241D}" srcId="{37922161-96DE-4359-9E8E-0BD9C6290388}" destId="{23C81C12-91ED-4148-BCF1-2750B73A62F9}" srcOrd="0" destOrd="0" parTransId="{92170341-E8CB-4869-B942-48EFF1F585D3}" sibTransId="{FD0444C5-3CB1-47AA-B56B-B92F942E8A12}"/>
    <dgm:cxn modelId="{45846189-0785-4055-88D1-E4F0B9C1A768}" srcId="{37922161-96DE-4359-9E8E-0BD9C6290388}" destId="{D4F19F3E-3E08-4C88-859C-98BFB274278D}" srcOrd="5"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EF43084A-1544-41C2-9565-6C2F88C3F3B3}" type="presOf" srcId="{EDD59C6F-CD28-4CEC-9466-3DAD41A706D6}" destId="{88C2C126-788C-4584-AC6C-3AD813E1FA63}" srcOrd="0" destOrd="0" presId="urn:microsoft.com/office/officeart/2008/layout/VerticalCurvedList"/>
    <dgm:cxn modelId="{303FA85D-0304-407E-8F75-97469C82DA75}" type="presOf" srcId="{3974B4C5-5661-4C24-A9AE-1D3E3F1FE76C}" destId="{F15999E7-3F77-45E7-A594-4F1295DBC202}" srcOrd="0" destOrd="0" presId="urn:microsoft.com/office/officeart/2008/layout/VerticalCurvedList"/>
    <dgm:cxn modelId="{776BFF0F-9386-4961-A6F9-F88EF4C39691}" type="presOf" srcId="{7E51F93A-3A8C-40CE-A7FA-64271350CD55}" destId="{E33ADEAE-2F0F-4381-8DB3-2A5B29F3A6A9}" srcOrd="0" destOrd="0" presId="urn:microsoft.com/office/officeart/2008/layout/VerticalCurvedList"/>
    <dgm:cxn modelId="{68556ACB-FAAF-4BFD-B87E-F5E2D8E00C99}" type="presOf" srcId="{37922161-96DE-4359-9E8E-0BD9C6290388}" destId="{6B4F0D28-DEB5-4C6D-9904-089CD1DE10CD}"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87179EFB-F13B-4230-A92D-3CE29074668F}" type="presOf" srcId="{FD0444C5-3CB1-47AA-B56B-B92F942E8A12}" destId="{C79C20AA-2795-4A16-87BD-D517A31903A1}" srcOrd="0" destOrd="0" presId="urn:microsoft.com/office/officeart/2008/layout/VerticalCurvedList"/>
    <dgm:cxn modelId="{FF30A6B5-72F1-40CD-BD65-9659FA6686D7}" type="presOf" srcId="{D4F19F3E-3E08-4C88-859C-98BFB274278D}" destId="{A784D59B-5E2E-45F6-8678-E5AB7BD8AEFF}" srcOrd="0" destOrd="0" presId="urn:microsoft.com/office/officeart/2008/layout/VerticalCurvedList"/>
    <dgm:cxn modelId="{1A6304BB-907E-49D2-85EC-45D5CD2994C7}" type="presOf" srcId="{676228D1-9C38-4619-9B9A-3FF4DF149A60}" destId="{32143B48-A503-4BB1-8141-354DCEDF3213}" srcOrd="0" destOrd="0" presId="urn:microsoft.com/office/officeart/2008/layout/VerticalCurvedList"/>
    <dgm:cxn modelId="{EF9FDDF0-AD4B-41D4-8FDC-C34FDB5F466B}" srcId="{37922161-96DE-4359-9E8E-0BD9C6290388}" destId="{676228D1-9C38-4619-9B9A-3FF4DF149A60}" srcOrd="3" destOrd="0" parTransId="{3C30B6A0-6AFC-4072-87B6-15DADC8E2D98}" sibTransId="{D920114F-F450-434B-9912-791582343A40}"/>
    <dgm:cxn modelId="{2450C636-3CFA-45DA-8AD5-F3CF8ACAB839}" type="presOf" srcId="{23C81C12-91ED-4148-BCF1-2750B73A62F9}" destId="{63DFE116-D529-4448-BE11-B9DF6C45A29C}" srcOrd="0" destOrd="0" presId="urn:microsoft.com/office/officeart/2008/layout/VerticalCurvedList"/>
    <dgm:cxn modelId="{C12B45AC-1B09-41A3-AED8-2A92F622846C}" srcId="{37922161-96DE-4359-9E8E-0BD9C6290388}" destId="{3974B4C5-5661-4C24-A9AE-1D3E3F1FE76C}" srcOrd="4" destOrd="0" parTransId="{526D5386-8C68-4018-A9F9-5E1E30CF6FF9}" sibTransId="{40BDE6E7-0523-4DCC-8799-F86EED78B9DF}"/>
    <dgm:cxn modelId="{7984C702-7484-4F46-8E5E-D6E2DAF53130}" type="presParOf" srcId="{6B4F0D28-DEB5-4C6D-9904-089CD1DE10CD}" destId="{BEAC2B06-9819-45BB-9ED4-ABE1B658A874}" srcOrd="0" destOrd="0" presId="urn:microsoft.com/office/officeart/2008/layout/VerticalCurvedList"/>
    <dgm:cxn modelId="{4518788E-9CCE-4CA2-BE90-54BF477EE952}" type="presParOf" srcId="{BEAC2B06-9819-45BB-9ED4-ABE1B658A874}" destId="{C31398BA-471A-4CC5-8F6F-07933A165BB8}" srcOrd="0" destOrd="0" presId="urn:microsoft.com/office/officeart/2008/layout/VerticalCurvedList"/>
    <dgm:cxn modelId="{FAB50455-C515-462C-AE6A-7FD874B3CD74}" type="presParOf" srcId="{C31398BA-471A-4CC5-8F6F-07933A165BB8}" destId="{93DD8F34-A74C-4657-87FE-F007DB8D08F7}" srcOrd="0" destOrd="0" presId="urn:microsoft.com/office/officeart/2008/layout/VerticalCurvedList"/>
    <dgm:cxn modelId="{F7E9FFFB-1E65-404E-862D-F8BA02AC08E3}" type="presParOf" srcId="{C31398BA-471A-4CC5-8F6F-07933A165BB8}" destId="{C79C20AA-2795-4A16-87BD-D517A31903A1}" srcOrd="1" destOrd="0" presId="urn:microsoft.com/office/officeart/2008/layout/VerticalCurvedList"/>
    <dgm:cxn modelId="{D4A0795D-AD6D-43E9-8004-3324D8B051D0}" type="presParOf" srcId="{C31398BA-471A-4CC5-8F6F-07933A165BB8}" destId="{E967C620-9346-4A1D-85E6-120429DAD5EE}" srcOrd="2" destOrd="0" presId="urn:microsoft.com/office/officeart/2008/layout/VerticalCurvedList"/>
    <dgm:cxn modelId="{D40FA845-F7CA-4A43-AA40-6B4695872938}" type="presParOf" srcId="{C31398BA-471A-4CC5-8F6F-07933A165BB8}" destId="{0F680ADA-47CE-4624-A64B-0BA37ADDA02A}" srcOrd="3" destOrd="0" presId="urn:microsoft.com/office/officeart/2008/layout/VerticalCurvedList"/>
    <dgm:cxn modelId="{50414D85-5B3C-4899-9D7A-FC4D6E1EBADB}" type="presParOf" srcId="{BEAC2B06-9819-45BB-9ED4-ABE1B658A874}" destId="{63DFE116-D529-4448-BE11-B9DF6C45A29C}" srcOrd="1" destOrd="0" presId="urn:microsoft.com/office/officeart/2008/layout/VerticalCurvedList"/>
    <dgm:cxn modelId="{9BDA87D4-D9A6-45F0-A517-2D0662232207}" type="presParOf" srcId="{BEAC2B06-9819-45BB-9ED4-ABE1B658A874}" destId="{18E34D6F-2AD6-40A1-877A-8B21A108DE3D}" srcOrd="2" destOrd="0" presId="urn:microsoft.com/office/officeart/2008/layout/VerticalCurvedList"/>
    <dgm:cxn modelId="{6E46EA38-C797-4B41-AF74-903A4B4CD26C}" type="presParOf" srcId="{18E34D6F-2AD6-40A1-877A-8B21A108DE3D}" destId="{C3AC06B9-0E84-4443-9BF6-34EAAF4075A9}" srcOrd="0" destOrd="0" presId="urn:microsoft.com/office/officeart/2008/layout/VerticalCurvedList"/>
    <dgm:cxn modelId="{3EE7A193-71DC-4E66-9CCE-89A3878CC828}" type="presParOf" srcId="{BEAC2B06-9819-45BB-9ED4-ABE1B658A874}" destId="{E33ADEAE-2F0F-4381-8DB3-2A5B29F3A6A9}" srcOrd="3" destOrd="0" presId="urn:microsoft.com/office/officeart/2008/layout/VerticalCurvedList"/>
    <dgm:cxn modelId="{F88F174B-3C95-4942-BA0B-6B56B7256ACF}" type="presParOf" srcId="{BEAC2B06-9819-45BB-9ED4-ABE1B658A874}" destId="{CC52735E-76EA-4908-A4F7-DAB74F84F3B6}" srcOrd="4" destOrd="0" presId="urn:microsoft.com/office/officeart/2008/layout/VerticalCurvedList"/>
    <dgm:cxn modelId="{C5193C47-A077-4E56-92B6-D78F1D44DA83}" type="presParOf" srcId="{CC52735E-76EA-4908-A4F7-DAB74F84F3B6}" destId="{FD08259A-75C1-48B6-BF23-F441FE039E7F}" srcOrd="0" destOrd="0" presId="urn:microsoft.com/office/officeart/2008/layout/VerticalCurvedList"/>
    <dgm:cxn modelId="{10E83254-CF8D-4314-AD5E-19C2702D873B}" type="presParOf" srcId="{BEAC2B06-9819-45BB-9ED4-ABE1B658A874}" destId="{88C2C126-788C-4584-AC6C-3AD813E1FA63}" srcOrd="5" destOrd="0" presId="urn:microsoft.com/office/officeart/2008/layout/VerticalCurvedList"/>
    <dgm:cxn modelId="{780109B1-28C6-4D38-B624-F9BCAF33F4FF}" type="presParOf" srcId="{BEAC2B06-9819-45BB-9ED4-ABE1B658A874}" destId="{0BBB924E-E732-45FE-B4D0-0DECC2752BD2}" srcOrd="6" destOrd="0" presId="urn:microsoft.com/office/officeart/2008/layout/VerticalCurvedList"/>
    <dgm:cxn modelId="{284769A0-4885-487F-8767-0D0A96217827}" type="presParOf" srcId="{0BBB924E-E732-45FE-B4D0-0DECC2752BD2}" destId="{8BBCA2B8-224C-4796-B983-7BAA283751C0}" srcOrd="0" destOrd="0" presId="urn:microsoft.com/office/officeart/2008/layout/VerticalCurvedList"/>
    <dgm:cxn modelId="{9D53A03A-B607-41CE-913A-94DACDFBFC72}" type="presParOf" srcId="{BEAC2B06-9819-45BB-9ED4-ABE1B658A874}" destId="{32143B48-A503-4BB1-8141-354DCEDF3213}" srcOrd="7" destOrd="0" presId="urn:microsoft.com/office/officeart/2008/layout/VerticalCurvedList"/>
    <dgm:cxn modelId="{ECF3393F-2485-4117-B20B-11D7293A191B}" type="presParOf" srcId="{BEAC2B06-9819-45BB-9ED4-ABE1B658A874}" destId="{80FB18E5-E455-48EF-A0A5-83583F857E29}" srcOrd="8" destOrd="0" presId="urn:microsoft.com/office/officeart/2008/layout/VerticalCurvedList"/>
    <dgm:cxn modelId="{336556AD-3CED-4B98-99BA-ADC1AD59D750}" type="presParOf" srcId="{80FB18E5-E455-48EF-A0A5-83583F857E29}" destId="{2475ED04-F8E1-47A3-A74E-5A6DAF77FFFD}" srcOrd="0" destOrd="0" presId="urn:microsoft.com/office/officeart/2008/layout/VerticalCurvedList"/>
    <dgm:cxn modelId="{7C6A968A-64C9-44EE-AB36-8249ADF95AD3}" type="presParOf" srcId="{BEAC2B06-9819-45BB-9ED4-ABE1B658A874}" destId="{F15999E7-3F77-45E7-A594-4F1295DBC202}" srcOrd="9" destOrd="0" presId="urn:microsoft.com/office/officeart/2008/layout/VerticalCurvedList"/>
    <dgm:cxn modelId="{0378575B-10C3-426C-B095-3111CDB238CF}" type="presParOf" srcId="{BEAC2B06-9819-45BB-9ED4-ABE1B658A874}" destId="{4D6C6C05-2F76-4EC9-8FAF-EB91B71E798C}" srcOrd="10" destOrd="0" presId="urn:microsoft.com/office/officeart/2008/layout/VerticalCurvedList"/>
    <dgm:cxn modelId="{4F762F30-D60C-46D8-B334-6DF9EF8BCABB}" type="presParOf" srcId="{4D6C6C05-2F76-4EC9-8FAF-EB91B71E798C}" destId="{6784EBC7-92AF-4589-9F6A-E416C58E962E}" srcOrd="0" destOrd="0" presId="urn:microsoft.com/office/officeart/2008/layout/VerticalCurvedList"/>
    <dgm:cxn modelId="{23C3B5D9-01A2-4E47-BA1B-6BB67D818CA8}" type="presParOf" srcId="{BEAC2B06-9819-45BB-9ED4-ABE1B658A874}" destId="{A784D59B-5E2E-45F6-8678-E5AB7BD8AEFF}" srcOrd="11" destOrd="0" presId="urn:microsoft.com/office/officeart/2008/layout/VerticalCurvedList"/>
    <dgm:cxn modelId="{FF1E836E-30A5-4197-BF12-269A762EF494}" type="presParOf" srcId="{BEAC2B06-9819-45BB-9ED4-ABE1B658A874}" destId="{9C8715EA-56A7-449C-85D2-BF557DACA92A}" srcOrd="12" destOrd="0" presId="urn:microsoft.com/office/officeart/2008/layout/VerticalCurvedList"/>
    <dgm:cxn modelId="{BFEEBAC6-934B-446A-9A61-328DEFCA89FE}" type="presParOf" srcId="{9C8715EA-56A7-449C-85D2-BF557DACA92A}"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dgm:spPr/>
      <dgm:t>
        <a:bodyPr/>
        <a:lstStyle/>
        <a:p>
          <a:r>
            <a:rPr lang="ru-RU" b="0" dirty="0"/>
            <a:t>Продолжительность экзамена 3 часа (180 минут)</a:t>
          </a:r>
          <a:endParaRPr lang="ru-RU" dirty="0"/>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dgm:spPr/>
      <dgm:t>
        <a:bodyPr/>
        <a:lstStyle/>
        <a:p>
          <a:r>
            <a:rPr lang="ru-RU" dirty="0"/>
            <a:t>Включает экспериментальное задание, выполняемое с использованием лабораторного оборудования</a:t>
          </a:r>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t>В аудитории присутствует специалист по проведению инструктажа и обеспечению лабораторных работ, который готовит и выдает комплект оборудования каждому участнику и следит за соблюдением ТБ</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b="0" dirty="0"/>
            <a:t>Участники могут взять с собой н</a:t>
          </a:r>
          <a:r>
            <a:rPr lang="ru-RU" dirty="0"/>
            <a:t>епрограммируемый калькулятор</a:t>
          </a:r>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5F2CBC58-4F16-4C9D-854C-99CAE9E11E50}">
      <dgm:prSet phldrT="[Текст]"/>
      <dgm:spPr/>
      <dgm:t>
        <a:bodyPr/>
        <a:lstStyle/>
        <a:p>
          <a:r>
            <a:rPr lang="ru-RU" b="0"/>
            <a:t>В индивидуальный комплект каждого участника включен Дополнительный бланк ответов № 2 (специализированный бланк по физике)</a:t>
          </a:r>
          <a:endParaRPr lang="ru-RU" dirty="0"/>
        </a:p>
      </dgm:t>
    </dgm:pt>
    <dgm:pt modelId="{05F8F52E-808B-416D-801A-36DBF05CA465}" type="parTrans" cxnId="{49DE05FD-B227-4EF1-9188-C7EF002CBD62}">
      <dgm:prSet/>
      <dgm:spPr/>
      <dgm:t>
        <a:bodyPr/>
        <a:lstStyle/>
        <a:p>
          <a:endParaRPr lang="ru-RU"/>
        </a:p>
      </dgm:t>
    </dgm:pt>
    <dgm:pt modelId="{5900E488-D626-4885-B9A7-78AE6C1704F9}" type="sibTrans" cxnId="{49DE05FD-B227-4EF1-9188-C7EF002CBD62}">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5"/>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5"/>
      <dgm:spPr/>
    </dgm:pt>
    <dgm:pt modelId="{0F680ADA-47CE-4624-A64B-0BA37ADDA02A}" type="pres">
      <dgm:prSet presAssocID="{37922161-96DE-4359-9E8E-0BD9C6290388}" presName="dstNode" presStyleLbl="node1" presStyleIdx="0" presStyleCnt="5"/>
      <dgm:spPr/>
    </dgm:pt>
    <dgm:pt modelId="{63DFE116-D529-4448-BE11-B9DF6C45A29C}" type="pres">
      <dgm:prSet presAssocID="{23C81C12-91ED-4148-BCF1-2750B73A62F9}" presName="text_1" presStyleLbl="node1" presStyleIdx="0" presStyleCnt="5">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5"/>
      <dgm:spPr/>
    </dgm:pt>
    <dgm:pt modelId="{E33ADEAE-2F0F-4381-8DB3-2A5B29F3A6A9}" type="pres">
      <dgm:prSet presAssocID="{7E51F93A-3A8C-40CE-A7FA-64271350CD55}" presName="text_2" presStyleLbl="node1" presStyleIdx="1" presStyleCnt="5">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5"/>
      <dgm:spPr/>
    </dgm:pt>
    <dgm:pt modelId="{88C2C126-788C-4584-AC6C-3AD813E1FA63}" type="pres">
      <dgm:prSet presAssocID="{EDD59C6F-CD28-4CEC-9466-3DAD41A706D6}" presName="text_3" presStyleLbl="node1" presStyleIdx="2" presStyleCnt="5">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5"/>
      <dgm:spPr/>
    </dgm:pt>
    <dgm:pt modelId="{280DA038-6D0C-4275-932E-47E3BC395376}" type="pres">
      <dgm:prSet presAssocID="{5F2CBC58-4F16-4C9D-854C-99CAE9E11E50}" presName="text_4" presStyleLbl="node1" presStyleIdx="3" presStyleCnt="5">
        <dgm:presLayoutVars>
          <dgm:bulletEnabled val="1"/>
        </dgm:presLayoutVars>
      </dgm:prSet>
      <dgm:spPr/>
      <dgm:t>
        <a:bodyPr/>
        <a:lstStyle/>
        <a:p>
          <a:endParaRPr lang="ru-RU"/>
        </a:p>
      </dgm:t>
    </dgm:pt>
    <dgm:pt modelId="{F1387503-BF91-414E-B27D-F62AE0255151}" type="pres">
      <dgm:prSet presAssocID="{5F2CBC58-4F16-4C9D-854C-99CAE9E11E50}" presName="accent_4" presStyleCnt="0"/>
      <dgm:spPr/>
    </dgm:pt>
    <dgm:pt modelId="{C09EADF3-DAF3-4679-ABC8-B073DEE843B4}" type="pres">
      <dgm:prSet presAssocID="{5F2CBC58-4F16-4C9D-854C-99CAE9E11E50}" presName="accentRepeatNode" presStyleLbl="solidFgAcc1" presStyleIdx="3" presStyleCnt="5"/>
      <dgm:spPr/>
    </dgm:pt>
    <dgm:pt modelId="{8DAD6165-67A9-4118-B39D-DA16C3B7F3DD}" type="pres">
      <dgm:prSet presAssocID="{D4F19F3E-3E08-4C88-859C-98BFB274278D}" presName="text_5" presStyleLbl="node1" presStyleIdx="4" presStyleCnt="5">
        <dgm:presLayoutVars>
          <dgm:bulletEnabled val="1"/>
        </dgm:presLayoutVars>
      </dgm:prSet>
      <dgm:spPr/>
      <dgm:t>
        <a:bodyPr/>
        <a:lstStyle/>
        <a:p>
          <a:endParaRPr lang="ru-RU"/>
        </a:p>
      </dgm:t>
    </dgm:pt>
    <dgm:pt modelId="{764877E0-FBC1-449B-B48B-D012E2CCC645}" type="pres">
      <dgm:prSet presAssocID="{D4F19F3E-3E08-4C88-859C-98BFB274278D}" presName="accent_5" presStyleCnt="0"/>
      <dgm:spPr/>
    </dgm:pt>
    <dgm:pt modelId="{D2CA76D0-0F13-410B-A0F8-DF64CDAD8EDA}" type="pres">
      <dgm:prSet presAssocID="{D4F19F3E-3E08-4C88-859C-98BFB274278D}" presName="accentRepeatNode" presStyleLbl="solidFgAcc1" presStyleIdx="4" presStyleCnt="5"/>
      <dgm:spPr/>
    </dgm:pt>
  </dgm:ptLst>
  <dgm:cxnLst>
    <dgm:cxn modelId="{818C27CE-9636-4C24-8BFB-45E905C0241D}" srcId="{37922161-96DE-4359-9E8E-0BD9C6290388}" destId="{23C81C12-91ED-4148-BCF1-2750B73A62F9}" srcOrd="0" destOrd="0" parTransId="{92170341-E8CB-4869-B942-48EFF1F585D3}" sibTransId="{FD0444C5-3CB1-47AA-B56B-B92F942E8A12}"/>
    <dgm:cxn modelId="{45846189-0785-4055-88D1-E4F0B9C1A768}" srcId="{37922161-96DE-4359-9E8E-0BD9C6290388}" destId="{D4F19F3E-3E08-4C88-859C-98BFB274278D}" srcOrd="4"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730A9E2E-D57B-443F-95FF-6BD131A1E72F}" type="presOf" srcId="{5F2CBC58-4F16-4C9D-854C-99CAE9E11E50}" destId="{280DA038-6D0C-4275-932E-47E3BC395376}" srcOrd="0" destOrd="0" presId="urn:microsoft.com/office/officeart/2008/layout/VerticalCurvedList"/>
    <dgm:cxn modelId="{62374E2C-A071-44DD-A603-561AC2DFF714}" type="presOf" srcId="{D4F19F3E-3E08-4C88-859C-98BFB274278D}" destId="{8DAD6165-67A9-4118-B39D-DA16C3B7F3DD}" srcOrd="0" destOrd="0" presId="urn:microsoft.com/office/officeart/2008/layout/VerticalCurvedList"/>
    <dgm:cxn modelId="{A4E72C0F-BA8F-4090-9DF0-BB84B7513643}" type="presOf" srcId="{EDD59C6F-CD28-4CEC-9466-3DAD41A706D6}" destId="{88C2C126-788C-4584-AC6C-3AD813E1FA63}" srcOrd="0" destOrd="0" presId="urn:microsoft.com/office/officeart/2008/layout/VerticalCurvedList"/>
    <dgm:cxn modelId="{60EB0E7F-41FF-4AB5-8F15-274BE4BF436A}" type="presOf" srcId="{23C81C12-91ED-4148-BCF1-2750B73A62F9}" destId="{63DFE116-D529-4448-BE11-B9DF6C45A29C}" srcOrd="0" destOrd="0" presId="urn:microsoft.com/office/officeart/2008/layout/VerticalCurvedList"/>
    <dgm:cxn modelId="{10865479-52B8-4864-9D47-775B2507762F}" type="presOf" srcId="{FD0444C5-3CB1-47AA-B56B-B92F942E8A12}" destId="{C79C20AA-2795-4A16-87BD-D517A31903A1}"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867571A3-AC05-45F6-9EC0-3742885E3CC4}" type="presOf" srcId="{37922161-96DE-4359-9E8E-0BD9C6290388}" destId="{6B4F0D28-DEB5-4C6D-9904-089CD1DE10CD}" srcOrd="0" destOrd="0" presId="urn:microsoft.com/office/officeart/2008/layout/VerticalCurvedList"/>
    <dgm:cxn modelId="{49DE05FD-B227-4EF1-9188-C7EF002CBD62}" srcId="{37922161-96DE-4359-9E8E-0BD9C6290388}" destId="{5F2CBC58-4F16-4C9D-854C-99CAE9E11E50}" srcOrd="3" destOrd="0" parTransId="{05F8F52E-808B-416D-801A-36DBF05CA465}" sibTransId="{5900E488-D626-4885-B9A7-78AE6C1704F9}"/>
    <dgm:cxn modelId="{596054E9-6D8F-4813-B28A-676818086485}" type="presOf" srcId="{7E51F93A-3A8C-40CE-A7FA-64271350CD55}" destId="{E33ADEAE-2F0F-4381-8DB3-2A5B29F3A6A9}" srcOrd="0" destOrd="0" presId="urn:microsoft.com/office/officeart/2008/layout/VerticalCurvedList"/>
    <dgm:cxn modelId="{A4C07C9F-8389-455E-AC54-3FFEE3380AF1}" type="presParOf" srcId="{6B4F0D28-DEB5-4C6D-9904-089CD1DE10CD}" destId="{BEAC2B06-9819-45BB-9ED4-ABE1B658A874}" srcOrd="0" destOrd="0" presId="urn:microsoft.com/office/officeart/2008/layout/VerticalCurvedList"/>
    <dgm:cxn modelId="{AA277D67-666C-4E12-9EAE-E4A2F1A9C7FF}" type="presParOf" srcId="{BEAC2B06-9819-45BB-9ED4-ABE1B658A874}" destId="{C31398BA-471A-4CC5-8F6F-07933A165BB8}" srcOrd="0" destOrd="0" presId="urn:microsoft.com/office/officeart/2008/layout/VerticalCurvedList"/>
    <dgm:cxn modelId="{E0D0BF2D-495E-4063-80F9-01110DF329DF}" type="presParOf" srcId="{C31398BA-471A-4CC5-8F6F-07933A165BB8}" destId="{93DD8F34-A74C-4657-87FE-F007DB8D08F7}" srcOrd="0" destOrd="0" presId="urn:microsoft.com/office/officeart/2008/layout/VerticalCurvedList"/>
    <dgm:cxn modelId="{779840A0-3AC4-4B79-9E35-18C4CCC3BA57}" type="presParOf" srcId="{C31398BA-471A-4CC5-8F6F-07933A165BB8}" destId="{C79C20AA-2795-4A16-87BD-D517A31903A1}" srcOrd="1" destOrd="0" presId="urn:microsoft.com/office/officeart/2008/layout/VerticalCurvedList"/>
    <dgm:cxn modelId="{86EA298A-E7D5-4B73-BAD1-4DA996BFA9B8}" type="presParOf" srcId="{C31398BA-471A-4CC5-8F6F-07933A165BB8}" destId="{E967C620-9346-4A1D-85E6-120429DAD5EE}" srcOrd="2" destOrd="0" presId="urn:microsoft.com/office/officeart/2008/layout/VerticalCurvedList"/>
    <dgm:cxn modelId="{38FBB284-9146-4600-A920-EEDA619399B0}" type="presParOf" srcId="{C31398BA-471A-4CC5-8F6F-07933A165BB8}" destId="{0F680ADA-47CE-4624-A64B-0BA37ADDA02A}" srcOrd="3" destOrd="0" presId="urn:microsoft.com/office/officeart/2008/layout/VerticalCurvedList"/>
    <dgm:cxn modelId="{B0D5D23D-43BA-4906-BB81-C64B76942E6E}" type="presParOf" srcId="{BEAC2B06-9819-45BB-9ED4-ABE1B658A874}" destId="{63DFE116-D529-4448-BE11-B9DF6C45A29C}" srcOrd="1" destOrd="0" presId="urn:microsoft.com/office/officeart/2008/layout/VerticalCurvedList"/>
    <dgm:cxn modelId="{7BB54FD0-A4B1-4682-B695-844464586C1E}" type="presParOf" srcId="{BEAC2B06-9819-45BB-9ED4-ABE1B658A874}" destId="{18E34D6F-2AD6-40A1-877A-8B21A108DE3D}" srcOrd="2" destOrd="0" presId="urn:microsoft.com/office/officeart/2008/layout/VerticalCurvedList"/>
    <dgm:cxn modelId="{BF1F7D6F-3C86-431A-8DEE-3BF84EBFD6A3}" type="presParOf" srcId="{18E34D6F-2AD6-40A1-877A-8B21A108DE3D}" destId="{C3AC06B9-0E84-4443-9BF6-34EAAF4075A9}" srcOrd="0" destOrd="0" presId="urn:microsoft.com/office/officeart/2008/layout/VerticalCurvedList"/>
    <dgm:cxn modelId="{AC79A5FD-30B9-46B3-B98F-E7A19C5AFA97}" type="presParOf" srcId="{BEAC2B06-9819-45BB-9ED4-ABE1B658A874}" destId="{E33ADEAE-2F0F-4381-8DB3-2A5B29F3A6A9}" srcOrd="3" destOrd="0" presId="urn:microsoft.com/office/officeart/2008/layout/VerticalCurvedList"/>
    <dgm:cxn modelId="{9CF75A74-14BA-42DA-8564-D306B70BB8F8}" type="presParOf" srcId="{BEAC2B06-9819-45BB-9ED4-ABE1B658A874}" destId="{CC52735E-76EA-4908-A4F7-DAB74F84F3B6}" srcOrd="4" destOrd="0" presId="urn:microsoft.com/office/officeart/2008/layout/VerticalCurvedList"/>
    <dgm:cxn modelId="{BCEAE12C-7F0B-4729-BD1B-B96D91496C5F}" type="presParOf" srcId="{CC52735E-76EA-4908-A4F7-DAB74F84F3B6}" destId="{FD08259A-75C1-48B6-BF23-F441FE039E7F}" srcOrd="0" destOrd="0" presId="urn:microsoft.com/office/officeart/2008/layout/VerticalCurvedList"/>
    <dgm:cxn modelId="{17C28030-3BC4-4A51-8399-DC5E95F3C2C6}" type="presParOf" srcId="{BEAC2B06-9819-45BB-9ED4-ABE1B658A874}" destId="{88C2C126-788C-4584-AC6C-3AD813E1FA63}" srcOrd="5" destOrd="0" presId="urn:microsoft.com/office/officeart/2008/layout/VerticalCurvedList"/>
    <dgm:cxn modelId="{625CAB3D-6C26-465A-9C81-BFA46D13275C}" type="presParOf" srcId="{BEAC2B06-9819-45BB-9ED4-ABE1B658A874}" destId="{0BBB924E-E732-45FE-B4D0-0DECC2752BD2}" srcOrd="6" destOrd="0" presId="urn:microsoft.com/office/officeart/2008/layout/VerticalCurvedList"/>
    <dgm:cxn modelId="{55CF8FD7-18C6-445B-8959-99A49E547A48}" type="presParOf" srcId="{0BBB924E-E732-45FE-B4D0-0DECC2752BD2}" destId="{8BBCA2B8-224C-4796-B983-7BAA283751C0}" srcOrd="0" destOrd="0" presId="urn:microsoft.com/office/officeart/2008/layout/VerticalCurvedList"/>
    <dgm:cxn modelId="{0204C1C3-9851-4984-BD38-78AEE00D9A0F}" type="presParOf" srcId="{BEAC2B06-9819-45BB-9ED4-ABE1B658A874}" destId="{280DA038-6D0C-4275-932E-47E3BC395376}" srcOrd="7" destOrd="0" presId="urn:microsoft.com/office/officeart/2008/layout/VerticalCurvedList"/>
    <dgm:cxn modelId="{F2280FF2-637F-4933-980E-1EBE5C37C681}" type="presParOf" srcId="{BEAC2B06-9819-45BB-9ED4-ABE1B658A874}" destId="{F1387503-BF91-414E-B27D-F62AE0255151}" srcOrd="8" destOrd="0" presId="urn:microsoft.com/office/officeart/2008/layout/VerticalCurvedList"/>
    <dgm:cxn modelId="{73FE18B5-5436-4A4D-B370-1C5631A36B4E}" type="presParOf" srcId="{F1387503-BF91-414E-B27D-F62AE0255151}" destId="{C09EADF3-DAF3-4679-ABC8-B073DEE843B4}" srcOrd="0" destOrd="0" presId="urn:microsoft.com/office/officeart/2008/layout/VerticalCurvedList"/>
    <dgm:cxn modelId="{94D33D7D-5280-4296-BD5C-542246E7B6DB}" type="presParOf" srcId="{BEAC2B06-9819-45BB-9ED4-ABE1B658A874}" destId="{8DAD6165-67A9-4118-B39D-DA16C3B7F3DD}" srcOrd="9" destOrd="0" presId="urn:microsoft.com/office/officeart/2008/layout/VerticalCurvedList"/>
    <dgm:cxn modelId="{F1D2A3B7-5ABA-47AF-9354-C594F2891CE2}" type="presParOf" srcId="{BEAC2B06-9819-45BB-9ED4-ABE1B658A874}" destId="{764877E0-FBC1-449B-B48B-D012E2CCC645}" srcOrd="10" destOrd="0" presId="urn:microsoft.com/office/officeart/2008/layout/VerticalCurvedList"/>
    <dgm:cxn modelId="{3C30DBFA-94E6-457E-9EA3-0313DD3F8773}" type="presParOf" srcId="{764877E0-FBC1-449B-B48B-D012E2CCC645}"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C65980-1FBA-4F50-A2B1-B4C24C09A87A}"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ru-RU"/>
        </a:p>
      </dgm:t>
    </dgm:pt>
    <dgm:pt modelId="{FD225EFC-0FCB-4A9A-A564-23CA50EED50E}">
      <dgm:prSet phldrT="[Текст]" custT="1"/>
      <dgm:spPr/>
      <dgm:t>
        <a:bodyPr vert="vert270"/>
        <a:lstStyle/>
        <a:p>
          <a:pPr algn="ctr"/>
          <a:r>
            <a:rPr lang="ru-RU" sz="2000" b="1" dirty="0"/>
            <a:t>Специалист по физике </a:t>
          </a:r>
          <a:r>
            <a:rPr lang="ru-RU" sz="2000" dirty="0"/>
            <a:t>готовит комплекты лабораторного оборудования</a:t>
          </a:r>
        </a:p>
      </dgm:t>
    </dgm:pt>
    <dgm:pt modelId="{EE8DC61C-815F-4469-92DE-2E274FE0F37F}" type="parTrans" cxnId="{57B2EAFD-11D8-4C9E-A91A-E6D0763D12BB}">
      <dgm:prSet/>
      <dgm:spPr/>
      <dgm:t>
        <a:bodyPr/>
        <a:lstStyle/>
        <a:p>
          <a:endParaRPr lang="ru-RU"/>
        </a:p>
      </dgm:t>
    </dgm:pt>
    <dgm:pt modelId="{0139560F-93A0-4047-816D-26332291E557}" type="sibTrans" cxnId="{57B2EAFD-11D8-4C9E-A91A-E6D0763D12BB}">
      <dgm:prSet/>
      <dgm:spPr/>
      <dgm:t>
        <a:bodyPr/>
        <a:lstStyle/>
        <a:p>
          <a:endParaRPr lang="ru-RU"/>
        </a:p>
      </dgm:t>
    </dgm:pt>
    <dgm:pt modelId="{B0A41609-BBA3-43BB-826D-CF0EC943AD1B}">
      <dgm:prSet phldrT="[Текст]" custT="1"/>
      <dgm:spPr/>
      <dgm:t>
        <a:bodyPr/>
        <a:lstStyle/>
        <a:p>
          <a:pPr algn="l"/>
          <a:r>
            <a:rPr lang="ru-RU" sz="2000" dirty="0"/>
            <a:t>За 1-2 дня в ППЭ сообщаются номера комплектов</a:t>
          </a:r>
        </a:p>
      </dgm:t>
    </dgm:pt>
    <dgm:pt modelId="{2F62F75A-E57C-4B3A-AAA5-DB194EDEF22D}" type="parTrans" cxnId="{CB26E528-068C-4DD8-97FC-6039B47EBB86}">
      <dgm:prSet/>
      <dgm:spPr/>
      <dgm:t>
        <a:bodyPr/>
        <a:lstStyle/>
        <a:p>
          <a:endParaRPr lang="ru-RU"/>
        </a:p>
      </dgm:t>
    </dgm:pt>
    <dgm:pt modelId="{7ADCB83B-E865-4D3C-9515-24123DDC3B2E}" type="sibTrans" cxnId="{CB26E528-068C-4DD8-97FC-6039B47EBB86}">
      <dgm:prSet/>
      <dgm:spPr/>
      <dgm:t>
        <a:bodyPr/>
        <a:lstStyle/>
        <a:p>
          <a:endParaRPr lang="ru-RU"/>
        </a:p>
      </dgm:t>
    </dgm:pt>
    <dgm:pt modelId="{73668884-7C9D-4C24-93FA-647E9BC853E9}">
      <dgm:prSet phldrT="[Текст]" custT="1"/>
      <dgm:spPr/>
      <dgm:t>
        <a:bodyPr/>
        <a:lstStyle/>
        <a:p>
          <a:pPr algn="l"/>
          <a:r>
            <a:rPr lang="ru-RU" sz="2000" dirty="0"/>
            <a:t>Каждый комплект в отдельном лотке</a:t>
          </a:r>
        </a:p>
      </dgm:t>
    </dgm:pt>
    <dgm:pt modelId="{05598D15-56E4-4174-AE67-68F7A9FC39AB}" type="parTrans" cxnId="{F92BE119-7508-4953-8A28-98CEDA415C4F}">
      <dgm:prSet/>
      <dgm:spPr/>
      <dgm:t>
        <a:bodyPr/>
        <a:lstStyle/>
        <a:p>
          <a:endParaRPr lang="ru-RU"/>
        </a:p>
      </dgm:t>
    </dgm:pt>
    <dgm:pt modelId="{7BB31329-38D4-436D-887E-4FF727946379}" type="sibTrans" cxnId="{F92BE119-7508-4953-8A28-98CEDA415C4F}">
      <dgm:prSet/>
      <dgm:spPr/>
      <dgm:t>
        <a:bodyPr/>
        <a:lstStyle/>
        <a:p>
          <a:endParaRPr lang="ru-RU"/>
        </a:p>
      </dgm:t>
    </dgm:pt>
    <dgm:pt modelId="{CD06854F-9821-4EC2-B804-54103A2A95BF}">
      <dgm:prSet phldrT="[Текст]" custT="1"/>
      <dgm:spPr/>
      <dgm:t>
        <a:bodyPr/>
        <a:lstStyle/>
        <a:p>
          <a:pPr algn="l"/>
          <a:r>
            <a:rPr lang="ru-RU" sz="2000" dirty="0"/>
            <a:t>На каждом комплекте указывается номер, состоящий из цифры и буквы (при необходимости). Количество комплектов рассчитывается исходя из вместимости аудитории</a:t>
          </a:r>
        </a:p>
      </dgm:t>
    </dgm:pt>
    <dgm:pt modelId="{A430687C-01E1-44E0-9C76-A1D98E266C47}" type="parTrans" cxnId="{2137D9C7-19BF-4313-B94D-3606DE08B503}">
      <dgm:prSet/>
      <dgm:spPr/>
      <dgm:t>
        <a:bodyPr/>
        <a:lstStyle/>
        <a:p>
          <a:endParaRPr lang="ru-RU"/>
        </a:p>
      </dgm:t>
    </dgm:pt>
    <dgm:pt modelId="{9E704CA9-A3E3-4F22-BBBB-4AD6CFB20F97}" type="sibTrans" cxnId="{2137D9C7-19BF-4313-B94D-3606DE08B503}">
      <dgm:prSet/>
      <dgm:spPr/>
      <dgm:t>
        <a:bodyPr/>
        <a:lstStyle/>
        <a:p>
          <a:endParaRPr lang="ru-RU"/>
        </a:p>
      </dgm:t>
    </dgm:pt>
    <dgm:pt modelId="{E647F038-E26E-4010-A995-AA2AA445FB76}">
      <dgm:prSet phldrT="[Текст]" custT="1"/>
      <dgm:spPr/>
      <dgm:t>
        <a:bodyPr/>
        <a:lstStyle/>
        <a:p>
          <a:pPr algn="l">
            <a:spcAft>
              <a:spcPts val="0"/>
            </a:spcAft>
          </a:pPr>
          <a:r>
            <a:rPr lang="ru-RU" sz="2000" dirty="0"/>
            <a:t>Комплектация оборудования в соответствии со спецификацией КИМ. </a:t>
          </a:r>
        </a:p>
        <a:p>
          <a:pPr algn="l">
            <a:spcAft>
              <a:spcPct val="35000"/>
            </a:spcAft>
          </a:pPr>
          <a:r>
            <a:rPr lang="ru-RU" sz="2000" dirty="0">
              <a:solidFill>
                <a:srgbClr val="FF0000"/>
              </a:solidFill>
            </a:rPr>
            <a:t>! При замене элемента оборудования на аналогичное с другими характеристиками, отличия должны быть обозначены в соответствующей характеристике</a:t>
          </a:r>
        </a:p>
      </dgm:t>
    </dgm:pt>
    <dgm:pt modelId="{53CE3682-F675-4F60-BC9A-941EA78F2118}" type="parTrans" cxnId="{0BA67D35-EABC-46D4-95A1-E105BB0B1F9A}">
      <dgm:prSet/>
      <dgm:spPr/>
      <dgm:t>
        <a:bodyPr/>
        <a:lstStyle/>
        <a:p>
          <a:endParaRPr lang="ru-RU"/>
        </a:p>
      </dgm:t>
    </dgm:pt>
    <dgm:pt modelId="{33F1A9B4-BAAB-4F45-AA30-071ADC6410A2}" type="sibTrans" cxnId="{0BA67D35-EABC-46D4-95A1-E105BB0B1F9A}">
      <dgm:prSet/>
      <dgm:spPr/>
      <dgm:t>
        <a:bodyPr/>
        <a:lstStyle/>
        <a:p>
          <a:endParaRPr lang="ru-RU"/>
        </a:p>
      </dgm:t>
    </dgm:pt>
    <dgm:pt modelId="{DE63E6C6-8477-46F9-93A7-186C11A65796}" type="pres">
      <dgm:prSet presAssocID="{31C65980-1FBA-4F50-A2B1-B4C24C09A87A}" presName="vert0" presStyleCnt="0">
        <dgm:presLayoutVars>
          <dgm:dir/>
          <dgm:animOne val="branch"/>
          <dgm:animLvl val="lvl"/>
        </dgm:presLayoutVars>
      </dgm:prSet>
      <dgm:spPr/>
      <dgm:t>
        <a:bodyPr/>
        <a:lstStyle/>
        <a:p>
          <a:endParaRPr lang="ru-RU"/>
        </a:p>
      </dgm:t>
    </dgm:pt>
    <dgm:pt modelId="{3969935A-9DDC-4C51-9DE5-FD3FA05B399F}" type="pres">
      <dgm:prSet presAssocID="{FD225EFC-0FCB-4A9A-A564-23CA50EED50E}" presName="thickLine" presStyleLbl="alignNode1" presStyleIdx="0" presStyleCnt="1"/>
      <dgm:spPr/>
    </dgm:pt>
    <dgm:pt modelId="{054F49D2-745F-4728-ABC0-E039D6D32673}" type="pres">
      <dgm:prSet presAssocID="{FD225EFC-0FCB-4A9A-A564-23CA50EED50E}" presName="horz1" presStyleCnt="0"/>
      <dgm:spPr/>
    </dgm:pt>
    <dgm:pt modelId="{E9575F31-4DD8-48AE-9FCB-BAEAD32DC910}" type="pres">
      <dgm:prSet presAssocID="{FD225EFC-0FCB-4A9A-A564-23CA50EED50E}" presName="tx1" presStyleLbl="revTx" presStyleIdx="0" presStyleCnt="5" custScaleX="61746"/>
      <dgm:spPr/>
      <dgm:t>
        <a:bodyPr/>
        <a:lstStyle/>
        <a:p>
          <a:endParaRPr lang="ru-RU"/>
        </a:p>
      </dgm:t>
    </dgm:pt>
    <dgm:pt modelId="{E2165D45-E34D-4CA9-9818-5C400665251F}" type="pres">
      <dgm:prSet presAssocID="{FD225EFC-0FCB-4A9A-A564-23CA50EED50E}" presName="vert1" presStyleCnt="0"/>
      <dgm:spPr/>
    </dgm:pt>
    <dgm:pt modelId="{AC751DAA-DFE1-4470-A165-C92C026872AD}" type="pres">
      <dgm:prSet presAssocID="{B0A41609-BBA3-43BB-826D-CF0EC943AD1B}" presName="vertSpace2a" presStyleCnt="0"/>
      <dgm:spPr/>
    </dgm:pt>
    <dgm:pt modelId="{AAE8CC43-184E-41D0-9844-E64BEBD5CEEB}" type="pres">
      <dgm:prSet presAssocID="{B0A41609-BBA3-43BB-826D-CF0EC943AD1B}" presName="horz2" presStyleCnt="0"/>
      <dgm:spPr/>
    </dgm:pt>
    <dgm:pt modelId="{1B70F46C-C746-453B-9AB5-A2254934AD84}" type="pres">
      <dgm:prSet presAssocID="{B0A41609-BBA3-43BB-826D-CF0EC943AD1B}" presName="horzSpace2" presStyleCnt="0"/>
      <dgm:spPr/>
    </dgm:pt>
    <dgm:pt modelId="{521D30A3-066B-4DAF-8C62-96EE8EE3F3C3}" type="pres">
      <dgm:prSet presAssocID="{B0A41609-BBA3-43BB-826D-CF0EC943AD1B}" presName="tx2" presStyleLbl="revTx" presStyleIdx="1" presStyleCnt="5" custScaleY="41703"/>
      <dgm:spPr/>
      <dgm:t>
        <a:bodyPr/>
        <a:lstStyle/>
        <a:p>
          <a:endParaRPr lang="ru-RU"/>
        </a:p>
      </dgm:t>
    </dgm:pt>
    <dgm:pt modelId="{402856BD-C7F8-4E47-8AD2-A6FCEC4ACDB4}" type="pres">
      <dgm:prSet presAssocID="{B0A41609-BBA3-43BB-826D-CF0EC943AD1B}" presName="vert2" presStyleCnt="0"/>
      <dgm:spPr/>
    </dgm:pt>
    <dgm:pt modelId="{6F45FF3B-2406-47DF-8199-6D1C3530C9C3}" type="pres">
      <dgm:prSet presAssocID="{B0A41609-BBA3-43BB-826D-CF0EC943AD1B}" presName="thinLine2b" presStyleLbl="callout" presStyleIdx="0" presStyleCnt="4"/>
      <dgm:spPr/>
    </dgm:pt>
    <dgm:pt modelId="{A4750563-FDA3-4F79-8D54-79AFDDA3ABC8}" type="pres">
      <dgm:prSet presAssocID="{B0A41609-BBA3-43BB-826D-CF0EC943AD1B}" presName="vertSpace2b" presStyleCnt="0"/>
      <dgm:spPr/>
    </dgm:pt>
    <dgm:pt modelId="{D491648B-DD29-4FA1-AFAE-B57D09D9FEF1}" type="pres">
      <dgm:prSet presAssocID="{73668884-7C9D-4C24-93FA-647E9BC853E9}" presName="horz2" presStyleCnt="0"/>
      <dgm:spPr/>
    </dgm:pt>
    <dgm:pt modelId="{D929551F-D69A-4F9D-B462-84486692587C}" type="pres">
      <dgm:prSet presAssocID="{73668884-7C9D-4C24-93FA-647E9BC853E9}" presName="horzSpace2" presStyleCnt="0"/>
      <dgm:spPr/>
    </dgm:pt>
    <dgm:pt modelId="{AB29CF2A-CB64-47B8-8D7A-8CB1F5193167}" type="pres">
      <dgm:prSet presAssocID="{73668884-7C9D-4C24-93FA-647E9BC853E9}" presName="tx2" presStyleLbl="revTx" presStyleIdx="2" presStyleCnt="5" custScaleY="41278"/>
      <dgm:spPr/>
      <dgm:t>
        <a:bodyPr/>
        <a:lstStyle/>
        <a:p>
          <a:endParaRPr lang="ru-RU"/>
        </a:p>
      </dgm:t>
    </dgm:pt>
    <dgm:pt modelId="{100E72D4-3449-4E6A-96D2-22D4F4B03456}" type="pres">
      <dgm:prSet presAssocID="{73668884-7C9D-4C24-93FA-647E9BC853E9}" presName="vert2" presStyleCnt="0"/>
      <dgm:spPr/>
    </dgm:pt>
    <dgm:pt modelId="{C70C4FEE-4055-4A2E-9336-29A8487E3761}" type="pres">
      <dgm:prSet presAssocID="{73668884-7C9D-4C24-93FA-647E9BC853E9}" presName="thinLine2b" presStyleLbl="callout" presStyleIdx="1" presStyleCnt="4"/>
      <dgm:spPr/>
    </dgm:pt>
    <dgm:pt modelId="{5B02619F-8B97-47C3-A27C-B7AFEE5DB5AE}" type="pres">
      <dgm:prSet presAssocID="{73668884-7C9D-4C24-93FA-647E9BC853E9}" presName="vertSpace2b" presStyleCnt="0"/>
      <dgm:spPr/>
    </dgm:pt>
    <dgm:pt modelId="{2D0FAF39-1D9B-49D8-8E62-63EDABA91320}" type="pres">
      <dgm:prSet presAssocID="{CD06854F-9821-4EC2-B804-54103A2A95BF}" presName="horz2" presStyleCnt="0"/>
      <dgm:spPr/>
    </dgm:pt>
    <dgm:pt modelId="{3C3C0489-B305-4672-A931-3E61C75AD384}" type="pres">
      <dgm:prSet presAssocID="{CD06854F-9821-4EC2-B804-54103A2A95BF}" presName="horzSpace2" presStyleCnt="0"/>
      <dgm:spPr/>
    </dgm:pt>
    <dgm:pt modelId="{FBDBF014-B4F7-41A5-B683-706C5BAF511F}" type="pres">
      <dgm:prSet presAssocID="{CD06854F-9821-4EC2-B804-54103A2A95BF}" presName="tx2" presStyleLbl="revTx" presStyleIdx="3" presStyleCnt="5" custScaleY="71994"/>
      <dgm:spPr/>
      <dgm:t>
        <a:bodyPr/>
        <a:lstStyle/>
        <a:p>
          <a:endParaRPr lang="ru-RU"/>
        </a:p>
      </dgm:t>
    </dgm:pt>
    <dgm:pt modelId="{ED85C96E-9A07-4DC9-9E92-D368AADE1F1D}" type="pres">
      <dgm:prSet presAssocID="{CD06854F-9821-4EC2-B804-54103A2A95BF}" presName="vert2" presStyleCnt="0"/>
      <dgm:spPr/>
    </dgm:pt>
    <dgm:pt modelId="{7B951BB9-5ACA-4FDA-9DF3-E594B605ACE8}" type="pres">
      <dgm:prSet presAssocID="{CD06854F-9821-4EC2-B804-54103A2A95BF}" presName="thinLine2b" presStyleLbl="callout" presStyleIdx="2" presStyleCnt="4"/>
      <dgm:spPr/>
    </dgm:pt>
    <dgm:pt modelId="{B2F9CA42-86CF-4367-BBE2-1471575675C2}" type="pres">
      <dgm:prSet presAssocID="{CD06854F-9821-4EC2-B804-54103A2A95BF}" presName="vertSpace2b" presStyleCnt="0"/>
      <dgm:spPr/>
    </dgm:pt>
    <dgm:pt modelId="{25F39A19-B7BF-4DFF-BE91-55C5296F964A}" type="pres">
      <dgm:prSet presAssocID="{E647F038-E26E-4010-A995-AA2AA445FB76}" presName="horz2" presStyleCnt="0"/>
      <dgm:spPr/>
    </dgm:pt>
    <dgm:pt modelId="{3CB5B8DE-CA8D-4095-B19E-986581B67D43}" type="pres">
      <dgm:prSet presAssocID="{E647F038-E26E-4010-A995-AA2AA445FB76}" presName="horzSpace2" presStyleCnt="0"/>
      <dgm:spPr/>
    </dgm:pt>
    <dgm:pt modelId="{A7421224-DE88-45B7-AE30-7958CD77D363}" type="pres">
      <dgm:prSet presAssocID="{E647F038-E26E-4010-A995-AA2AA445FB76}" presName="tx2" presStyleLbl="revTx" presStyleIdx="4" presStyleCnt="5" custScaleX="104575"/>
      <dgm:spPr/>
      <dgm:t>
        <a:bodyPr/>
        <a:lstStyle/>
        <a:p>
          <a:endParaRPr lang="ru-RU"/>
        </a:p>
      </dgm:t>
    </dgm:pt>
    <dgm:pt modelId="{DB2351B7-7DC3-4F5E-BDE6-52CA215977B4}" type="pres">
      <dgm:prSet presAssocID="{E647F038-E26E-4010-A995-AA2AA445FB76}" presName="vert2" presStyleCnt="0"/>
      <dgm:spPr/>
    </dgm:pt>
    <dgm:pt modelId="{A5922AE8-EDD0-4A2B-9D87-79EDA75567F0}" type="pres">
      <dgm:prSet presAssocID="{E647F038-E26E-4010-A995-AA2AA445FB76}" presName="thinLine2b" presStyleLbl="callout" presStyleIdx="3" presStyleCnt="4"/>
      <dgm:spPr/>
    </dgm:pt>
    <dgm:pt modelId="{C06A3C50-111D-467E-A2E4-0586C8B4D2DE}" type="pres">
      <dgm:prSet presAssocID="{E647F038-E26E-4010-A995-AA2AA445FB76}" presName="vertSpace2b" presStyleCnt="0"/>
      <dgm:spPr/>
    </dgm:pt>
  </dgm:ptLst>
  <dgm:cxnLst>
    <dgm:cxn modelId="{CB26E528-068C-4DD8-97FC-6039B47EBB86}" srcId="{FD225EFC-0FCB-4A9A-A564-23CA50EED50E}" destId="{B0A41609-BBA3-43BB-826D-CF0EC943AD1B}" srcOrd="0" destOrd="0" parTransId="{2F62F75A-E57C-4B3A-AAA5-DB194EDEF22D}" sibTransId="{7ADCB83B-E865-4D3C-9515-24123DDC3B2E}"/>
    <dgm:cxn modelId="{6E872A59-8F0D-4D0A-AA6E-8A2B55F4847B}" type="presOf" srcId="{E647F038-E26E-4010-A995-AA2AA445FB76}" destId="{A7421224-DE88-45B7-AE30-7958CD77D363}" srcOrd="0" destOrd="0" presId="urn:microsoft.com/office/officeart/2008/layout/LinedList"/>
    <dgm:cxn modelId="{3FC671A2-23E4-4555-B7F9-ADD9FE6FF8A3}" type="presOf" srcId="{CD06854F-9821-4EC2-B804-54103A2A95BF}" destId="{FBDBF014-B4F7-41A5-B683-706C5BAF511F}" srcOrd="0" destOrd="0" presId="urn:microsoft.com/office/officeart/2008/layout/LinedList"/>
    <dgm:cxn modelId="{15673ABC-325B-481E-8511-B3B1060F510C}" type="presOf" srcId="{31C65980-1FBA-4F50-A2B1-B4C24C09A87A}" destId="{DE63E6C6-8477-46F9-93A7-186C11A65796}" srcOrd="0" destOrd="0" presId="urn:microsoft.com/office/officeart/2008/layout/LinedList"/>
    <dgm:cxn modelId="{57B2EAFD-11D8-4C9E-A91A-E6D0763D12BB}" srcId="{31C65980-1FBA-4F50-A2B1-B4C24C09A87A}" destId="{FD225EFC-0FCB-4A9A-A564-23CA50EED50E}" srcOrd="0" destOrd="0" parTransId="{EE8DC61C-815F-4469-92DE-2E274FE0F37F}" sibTransId="{0139560F-93A0-4047-816D-26332291E557}"/>
    <dgm:cxn modelId="{2137D9C7-19BF-4313-B94D-3606DE08B503}" srcId="{FD225EFC-0FCB-4A9A-A564-23CA50EED50E}" destId="{CD06854F-9821-4EC2-B804-54103A2A95BF}" srcOrd="2" destOrd="0" parTransId="{A430687C-01E1-44E0-9C76-A1D98E266C47}" sibTransId="{9E704CA9-A3E3-4F22-BBBB-4AD6CFB20F97}"/>
    <dgm:cxn modelId="{3764612A-3B0C-4475-BCBB-A160105E4A44}" type="presOf" srcId="{B0A41609-BBA3-43BB-826D-CF0EC943AD1B}" destId="{521D30A3-066B-4DAF-8C62-96EE8EE3F3C3}" srcOrd="0" destOrd="0" presId="urn:microsoft.com/office/officeart/2008/layout/LinedList"/>
    <dgm:cxn modelId="{76E6A6D3-0133-47E4-B085-0C431EDF581C}" type="presOf" srcId="{FD225EFC-0FCB-4A9A-A564-23CA50EED50E}" destId="{E9575F31-4DD8-48AE-9FCB-BAEAD32DC910}" srcOrd="0" destOrd="0" presId="urn:microsoft.com/office/officeart/2008/layout/LinedList"/>
    <dgm:cxn modelId="{ABD9BC2F-7A20-4285-88D8-ECE569355DB2}" type="presOf" srcId="{73668884-7C9D-4C24-93FA-647E9BC853E9}" destId="{AB29CF2A-CB64-47B8-8D7A-8CB1F5193167}" srcOrd="0" destOrd="0" presId="urn:microsoft.com/office/officeart/2008/layout/LinedList"/>
    <dgm:cxn modelId="{F92BE119-7508-4953-8A28-98CEDA415C4F}" srcId="{FD225EFC-0FCB-4A9A-A564-23CA50EED50E}" destId="{73668884-7C9D-4C24-93FA-647E9BC853E9}" srcOrd="1" destOrd="0" parTransId="{05598D15-56E4-4174-AE67-68F7A9FC39AB}" sibTransId="{7BB31329-38D4-436D-887E-4FF727946379}"/>
    <dgm:cxn modelId="{0BA67D35-EABC-46D4-95A1-E105BB0B1F9A}" srcId="{FD225EFC-0FCB-4A9A-A564-23CA50EED50E}" destId="{E647F038-E26E-4010-A995-AA2AA445FB76}" srcOrd="3" destOrd="0" parTransId="{53CE3682-F675-4F60-BC9A-941EA78F2118}" sibTransId="{33F1A9B4-BAAB-4F45-AA30-071ADC6410A2}"/>
    <dgm:cxn modelId="{BC7E301C-DE90-4DCB-ACD3-225B7EB65131}" type="presParOf" srcId="{DE63E6C6-8477-46F9-93A7-186C11A65796}" destId="{3969935A-9DDC-4C51-9DE5-FD3FA05B399F}" srcOrd="0" destOrd="0" presId="urn:microsoft.com/office/officeart/2008/layout/LinedList"/>
    <dgm:cxn modelId="{ECAD3203-44D5-4222-B262-4F040298A05F}" type="presParOf" srcId="{DE63E6C6-8477-46F9-93A7-186C11A65796}" destId="{054F49D2-745F-4728-ABC0-E039D6D32673}" srcOrd="1" destOrd="0" presId="urn:microsoft.com/office/officeart/2008/layout/LinedList"/>
    <dgm:cxn modelId="{BFC5B156-4E3A-4FA8-81C4-BA6910CE6416}" type="presParOf" srcId="{054F49D2-745F-4728-ABC0-E039D6D32673}" destId="{E9575F31-4DD8-48AE-9FCB-BAEAD32DC910}" srcOrd="0" destOrd="0" presId="urn:microsoft.com/office/officeart/2008/layout/LinedList"/>
    <dgm:cxn modelId="{1B7A49D3-9645-41AB-BF20-3F653C10A102}" type="presParOf" srcId="{054F49D2-745F-4728-ABC0-E039D6D32673}" destId="{E2165D45-E34D-4CA9-9818-5C400665251F}" srcOrd="1" destOrd="0" presId="urn:microsoft.com/office/officeart/2008/layout/LinedList"/>
    <dgm:cxn modelId="{5EE74296-0E9F-4E21-9079-6C3553A1313D}" type="presParOf" srcId="{E2165D45-E34D-4CA9-9818-5C400665251F}" destId="{AC751DAA-DFE1-4470-A165-C92C026872AD}" srcOrd="0" destOrd="0" presId="urn:microsoft.com/office/officeart/2008/layout/LinedList"/>
    <dgm:cxn modelId="{EA23A5CF-01D0-450E-A8FD-C83440E7EC0F}" type="presParOf" srcId="{E2165D45-E34D-4CA9-9818-5C400665251F}" destId="{AAE8CC43-184E-41D0-9844-E64BEBD5CEEB}" srcOrd="1" destOrd="0" presId="urn:microsoft.com/office/officeart/2008/layout/LinedList"/>
    <dgm:cxn modelId="{5F2FA3D9-91C3-4252-AAD5-A73CDE978061}" type="presParOf" srcId="{AAE8CC43-184E-41D0-9844-E64BEBD5CEEB}" destId="{1B70F46C-C746-453B-9AB5-A2254934AD84}" srcOrd="0" destOrd="0" presId="urn:microsoft.com/office/officeart/2008/layout/LinedList"/>
    <dgm:cxn modelId="{01AADC59-855F-4636-92EE-573F0786B978}" type="presParOf" srcId="{AAE8CC43-184E-41D0-9844-E64BEBD5CEEB}" destId="{521D30A3-066B-4DAF-8C62-96EE8EE3F3C3}" srcOrd="1" destOrd="0" presId="urn:microsoft.com/office/officeart/2008/layout/LinedList"/>
    <dgm:cxn modelId="{862C91C1-B97B-4E19-BADA-C6121480F45D}" type="presParOf" srcId="{AAE8CC43-184E-41D0-9844-E64BEBD5CEEB}" destId="{402856BD-C7F8-4E47-8AD2-A6FCEC4ACDB4}" srcOrd="2" destOrd="0" presId="urn:microsoft.com/office/officeart/2008/layout/LinedList"/>
    <dgm:cxn modelId="{5FE172D4-1DEB-4848-920A-BAB73BE5D1CB}" type="presParOf" srcId="{E2165D45-E34D-4CA9-9818-5C400665251F}" destId="{6F45FF3B-2406-47DF-8199-6D1C3530C9C3}" srcOrd="2" destOrd="0" presId="urn:microsoft.com/office/officeart/2008/layout/LinedList"/>
    <dgm:cxn modelId="{155B7F69-1849-4FA6-BC66-C02E27E6701C}" type="presParOf" srcId="{E2165D45-E34D-4CA9-9818-5C400665251F}" destId="{A4750563-FDA3-4F79-8D54-79AFDDA3ABC8}" srcOrd="3" destOrd="0" presId="urn:microsoft.com/office/officeart/2008/layout/LinedList"/>
    <dgm:cxn modelId="{2CE2FFEE-762F-47C5-8EE5-7792FF92235C}" type="presParOf" srcId="{E2165D45-E34D-4CA9-9818-5C400665251F}" destId="{D491648B-DD29-4FA1-AFAE-B57D09D9FEF1}" srcOrd="4" destOrd="0" presId="urn:microsoft.com/office/officeart/2008/layout/LinedList"/>
    <dgm:cxn modelId="{E1E49443-EF81-43A2-8D23-B0102FD2B93E}" type="presParOf" srcId="{D491648B-DD29-4FA1-AFAE-B57D09D9FEF1}" destId="{D929551F-D69A-4F9D-B462-84486692587C}" srcOrd="0" destOrd="0" presId="urn:microsoft.com/office/officeart/2008/layout/LinedList"/>
    <dgm:cxn modelId="{DBD45796-2FC9-4B76-AF29-3C3AEA4184FA}" type="presParOf" srcId="{D491648B-DD29-4FA1-AFAE-B57D09D9FEF1}" destId="{AB29CF2A-CB64-47B8-8D7A-8CB1F5193167}" srcOrd="1" destOrd="0" presId="urn:microsoft.com/office/officeart/2008/layout/LinedList"/>
    <dgm:cxn modelId="{FD6AAD52-3331-434F-9FEE-000A323B05F8}" type="presParOf" srcId="{D491648B-DD29-4FA1-AFAE-B57D09D9FEF1}" destId="{100E72D4-3449-4E6A-96D2-22D4F4B03456}" srcOrd="2" destOrd="0" presId="urn:microsoft.com/office/officeart/2008/layout/LinedList"/>
    <dgm:cxn modelId="{6D80B28B-2859-423A-92C8-82F0595A29F3}" type="presParOf" srcId="{E2165D45-E34D-4CA9-9818-5C400665251F}" destId="{C70C4FEE-4055-4A2E-9336-29A8487E3761}" srcOrd="5" destOrd="0" presId="urn:microsoft.com/office/officeart/2008/layout/LinedList"/>
    <dgm:cxn modelId="{4E189B53-5D46-4FC6-A1D8-01E8A146325D}" type="presParOf" srcId="{E2165D45-E34D-4CA9-9818-5C400665251F}" destId="{5B02619F-8B97-47C3-A27C-B7AFEE5DB5AE}" srcOrd="6" destOrd="0" presId="urn:microsoft.com/office/officeart/2008/layout/LinedList"/>
    <dgm:cxn modelId="{B11E31D3-B2AD-4603-B4D7-4F09DB9D421F}" type="presParOf" srcId="{E2165D45-E34D-4CA9-9818-5C400665251F}" destId="{2D0FAF39-1D9B-49D8-8E62-63EDABA91320}" srcOrd="7" destOrd="0" presId="urn:microsoft.com/office/officeart/2008/layout/LinedList"/>
    <dgm:cxn modelId="{15DA2D17-5ED8-4B17-939B-3D57F1A32E50}" type="presParOf" srcId="{2D0FAF39-1D9B-49D8-8E62-63EDABA91320}" destId="{3C3C0489-B305-4672-A931-3E61C75AD384}" srcOrd="0" destOrd="0" presId="urn:microsoft.com/office/officeart/2008/layout/LinedList"/>
    <dgm:cxn modelId="{0586E550-6372-4846-92AB-30408B5D4AC0}" type="presParOf" srcId="{2D0FAF39-1D9B-49D8-8E62-63EDABA91320}" destId="{FBDBF014-B4F7-41A5-B683-706C5BAF511F}" srcOrd="1" destOrd="0" presId="urn:microsoft.com/office/officeart/2008/layout/LinedList"/>
    <dgm:cxn modelId="{E268F5E1-8049-4198-A03B-F35534A1DF46}" type="presParOf" srcId="{2D0FAF39-1D9B-49D8-8E62-63EDABA91320}" destId="{ED85C96E-9A07-4DC9-9E92-D368AADE1F1D}" srcOrd="2" destOrd="0" presId="urn:microsoft.com/office/officeart/2008/layout/LinedList"/>
    <dgm:cxn modelId="{E6D22403-F04C-40D8-A5BC-54F12CBC81B1}" type="presParOf" srcId="{E2165D45-E34D-4CA9-9818-5C400665251F}" destId="{7B951BB9-5ACA-4FDA-9DF3-E594B605ACE8}" srcOrd="8" destOrd="0" presId="urn:microsoft.com/office/officeart/2008/layout/LinedList"/>
    <dgm:cxn modelId="{84452E46-3EA2-4B0F-AE1C-AF2417008819}" type="presParOf" srcId="{E2165D45-E34D-4CA9-9818-5C400665251F}" destId="{B2F9CA42-86CF-4367-BBE2-1471575675C2}" srcOrd="9" destOrd="0" presId="urn:microsoft.com/office/officeart/2008/layout/LinedList"/>
    <dgm:cxn modelId="{38F5ECA4-59C3-47C2-9562-7C8B9B2EF58A}" type="presParOf" srcId="{E2165D45-E34D-4CA9-9818-5C400665251F}" destId="{25F39A19-B7BF-4DFF-BE91-55C5296F964A}" srcOrd="10" destOrd="0" presId="urn:microsoft.com/office/officeart/2008/layout/LinedList"/>
    <dgm:cxn modelId="{C4058200-A299-4B46-9465-78107A377B0F}" type="presParOf" srcId="{25F39A19-B7BF-4DFF-BE91-55C5296F964A}" destId="{3CB5B8DE-CA8D-4095-B19E-986581B67D43}" srcOrd="0" destOrd="0" presId="urn:microsoft.com/office/officeart/2008/layout/LinedList"/>
    <dgm:cxn modelId="{AFB8CD94-AC2C-4758-8F54-E611766EF836}" type="presParOf" srcId="{25F39A19-B7BF-4DFF-BE91-55C5296F964A}" destId="{A7421224-DE88-45B7-AE30-7958CD77D363}" srcOrd="1" destOrd="0" presId="urn:microsoft.com/office/officeart/2008/layout/LinedList"/>
    <dgm:cxn modelId="{4DBC7985-1F30-4BDA-BA47-17E827BBA627}" type="presParOf" srcId="{25F39A19-B7BF-4DFF-BE91-55C5296F964A}" destId="{DB2351B7-7DC3-4F5E-BDE6-52CA215977B4}" srcOrd="2" destOrd="0" presId="urn:microsoft.com/office/officeart/2008/layout/LinedList"/>
    <dgm:cxn modelId="{F7DA5795-B993-4875-BF68-C14B79A7F338}" type="presParOf" srcId="{E2165D45-E34D-4CA9-9818-5C400665251F}" destId="{A5922AE8-EDD0-4A2B-9D87-79EDA75567F0}" srcOrd="11" destOrd="0" presId="urn:microsoft.com/office/officeart/2008/layout/LinedList"/>
    <dgm:cxn modelId="{2069A34C-46D9-48BE-85E6-0A41F992E6DD}" type="presParOf" srcId="{E2165D45-E34D-4CA9-9818-5C400665251F}" destId="{C06A3C50-111D-467E-A2E4-0586C8B4D2D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CFFE6-A500-4CD8-AB0D-B696A1343A07}" type="datetimeFigureOut">
              <a:rPr lang="ru-RU" smtClean="0"/>
              <a:pPr/>
              <a:t>23.01.2026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65D86-9FDA-4C42-93EE-2265DFA76BCF}" type="slidenum">
              <a:rPr lang="ru-RU" smtClean="0"/>
              <a:pPr/>
              <a:t>‹#›</a:t>
            </a:fld>
            <a:endParaRPr lang="ru-RU"/>
          </a:p>
        </p:txBody>
      </p:sp>
    </p:spTree>
    <p:extLst>
      <p:ext uri="{BB962C8B-B14F-4D97-AF65-F5344CB8AC3E}">
        <p14:creationId xmlns:p14="http://schemas.microsoft.com/office/powerpoint/2010/main" val="10312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23.01.2026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6.png"/><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9.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hdphoto" Target="../media/hdphoto4.wdp"/><Relationship Id="rId5" Type="http://schemas.openxmlformats.org/officeDocument/2006/relationships/diagramQuickStyle" Target="../diagrams/quickStyle4.xml"/><Relationship Id="rId10" Type="http://schemas.openxmlformats.org/officeDocument/2006/relationships/image" Target="../media/image28.png"/><Relationship Id="rId4" Type="http://schemas.openxmlformats.org/officeDocument/2006/relationships/diagramLayout" Target="../diagrams/layout4.xml"/><Relationship Id="rId9" Type="http://schemas.openxmlformats.org/officeDocument/2006/relationships/image" Target="../media/image6.png"/><Relationship Id="rId1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40.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9.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hdphoto" Target="../media/hdphoto5.wdp"/><Relationship Id="rId5" Type="http://schemas.openxmlformats.org/officeDocument/2006/relationships/diagramQuickStyle" Target="../diagrams/quickStyle5.xml"/><Relationship Id="rId10" Type="http://schemas.openxmlformats.org/officeDocument/2006/relationships/image" Target="../media/image38.png"/><Relationship Id="rId4" Type="http://schemas.openxmlformats.org/officeDocument/2006/relationships/diagramLayout" Target="../diagrams/layout5.xml"/><Relationship Id="rId9" Type="http://schemas.openxmlformats.org/officeDocument/2006/relationships/image" Target="../media/image6.png"/><Relationship Id="rId1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996" y="2869317"/>
            <a:ext cx="5085004" cy="3973457"/>
          </a:xfrm>
          <a:custGeom>
            <a:avLst/>
            <a:gdLst>
              <a:gd name="connsiteX0" fmla="*/ 1355318 w 5085004"/>
              <a:gd name="connsiteY0" fmla="*/ 0 h 4596973"/>
              <a:gd name="connsiteX1" fmla="*/ 5085004 w 5085004"/>
              <a:gd name="connsiteY1" fmla="*/ 0 h 4596973"/>
              <a:gd name="connsiteX2" fmla="*/ 5085004 w 5085004"/>
              <a:gd name="connsiteY2" fmla="*/ 4596973 h 4596973"/>
              <a:gd name="connsiteX3" fmla="*/ 0 w 5085004"/>
              <a:gd name="connsiteY3" fmla="*/ 4596973 h 4596973"/>
              <a:gd name="connsiteX4" fmla="*/ 0 w 5085004"/>
              <a:gd name="connsiteY4" fmla="*/ 4540639 h 459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004" h="4596973">
                <a:moveTo>
                  <a:pt x="1355318" y="0"/>
                </a:moveTo>
                <a:lnTo>
                  <a:pt x="5085004" y="0"/>
                </a:lnTo>
                <a:lnTo>
                  <a:pt x="5085004" y="4596973"/>
                </a:lnTo>
                <a:lnTo>
                  <a:pt x="0" y="4596973"/>
                </a:lnTo>
                <a:lnTo>
                  <a:pt x="0" y="4540639"/>
                </a:lnTo>
                <a:close/>
              </a:path>
            </a:pathLst>
          </a:custGeom>
        </p:spPr>
      </p:pic>
      <p:sp>
        <p:nvSpPr>
          <p:cNvPr id="21" name="Полилиния 20"/>
          <p:cNvSpPr/>
          <p:nvPr/>
        </p:nvSpPr>
        <p:spPr>
          <a:xfrm flipV="1">
            <a:off x="-76611" y="853814"/>
            <a:ext cx="6297776" cy="4031006"/>
          </a:xfrm>
          <a:custGeom>
            <a:avLst/>
            <a:gdLst>
              <a:gd name="connsiteX0" fmla="*/ 0 w 3838354"/>
              <a:gd name="connsiteY0" fmla="*/ 0 h 1169582"/>
              <a:gd name="connsiteX1" fmla="*/ 3838354 w 3838354"/>
              <a:gd name="connsiteY1" fmla="*/ 0 h 1169582"/>
              <a:gd name="connsiteX2" fmla="*/ 2668772 w 3838354"/>
              <a:gd name="connsiteY2" fmla="*/ 1169582 h 1169582"/>
              <a:gd name="connsiteX3" fmla="*/ 74428 w 3838354"/>
              <a:gd name="connsiteY3" fmla="*/ 1169582 h 1169582"/>
              <a:gd name="connsiteX4" fmla="*/ 0 w 3838354"/>
              <a:gd name="connsiteY4" fmla="*/ 0 h 1169582"/>
              <a:gd name="connsiteX0" fmla="*/ 0 w 3838354"/>
              <a:gd name="connsiteY0" fmla="*/ 0 h 1180215"/>
              <a:gd name="connsiteX1" fmla="*/ 3838354 w 3838354"/>
              <a:gd name="connsiteY1" fmla="*/ 0 h 1180215"/>
              <a:gd name="connsiteX2" fmla="*/ 2668772 w 3838354"/>
              <a:gd name="connsiteY2" fmla="*/ 1169582 h 1180215"/>
              <a:gd name="connsiteX3" fmla="*/ 0 w 3838354"/>
              <a:gd name="connsiteY3" fmla="*/ 1180215 h 1180215"/>
              <a:gd name="connsiteX4" fmla="*/ 0 w 3838354"/>
              <a:gd name="connsiteY4" fmla="*/ 0 h 1180215"/>
              <a:gd name="connsiteX0" fmla="*/ 0 w 3295636"/>
              <a:gd name="connsiteY0" fmla="*/ 0 h 1180215"/>
              <a:gd name="connsiteX1" fmla="*/ 3295636 w 3295636"/>
              <a:gd name="connsiteY1" fmla="*/ 0 h 1180215"/>
              <a:gd name="connsiteX2" fmla="*/ 2668772 w 3295636"/>
              <a:gd name="connsiteY2" fmla="*/ 1169582 h 1180215"/>
              <a:gd name="connsiteX3" fmla="*/ 0 w 3295636"/>
              <a:gd name="connsiteY3" fmla="*/ 1180215 h 1180215"/>
              <a:gd name="connsiteX4" fmla="*/ 0 w 3295636"/>
              <a:gd name="connsiteY4" fmla="*/ 0 h 118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636" h="1180215">
                <a:moveTo>
                  <a:pt x="0" y="0"/>
                </a:moveTo>
                <a:lnTo>
                  <a:pt x="3295636" y="0"/>
                </a:lnTo>
                <a:lnTo>
                  <a:pt x="2668772" y="1169582"/>
                </a:lnTo>
                <a:lnTo>
                  <a:pt x="0" y="1180215"/>
                </a:lnTo>
                <a:lnTo>
                  <a:pt x="0" y="0"/>
                </a:lnTo>
                <a:close/>
              </a:path>
            </a:pathLst>
          </a:custGeom>
          <a:gradFill>
            <a:gsLst>
              <a:gs pos="0">
                <a:srgbClr val="1B5CE9">
                  <a:alpha val="52000"/>
                </a:srgbClr>
              </a:gs>
              <a:gs pos="94000">
                <a:srgbClr val="0179BF">
                  <a:alpha val="68000"/>
                </a:srgbClr>
              </a:gs>
            </a:gsLst>
            <a:lin ang="5400000" scaled="1"/>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effectLst>
                <a:outerShdw blurRad="38100" dist="38100" dir="2700000" algn="tl">
                  <a:srgbClr val="000000">
                    <a:alpha val="43137"/>
                  </a:srgbClr>
                </a:outerShdw>
              </a:effectLst>
            </a:endParaRPr>
          </a:p>
        </p:txBody>
      </p:sp>
      <p:sp>
        <p:nvSpPr>
          <p:cNvPr id="30" name="Заголовок 1"/>
          <p:cNvSpPr txBox="1">
            <a:spLocks/>
          </p:cNvSpPr>
          <p:nvPr/>
        </p:nvSpPr>
        <p:spPr>
          <a:xfrm>
            <a:off x="74988" y="1866828"/>
            <a:ext cx="5140333" cy="205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t>Особенности подготовки </a:t>
            </a:r>
            <a:b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br>
            <a: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t>и проведения ОГЭ </a:t>
            </a:r>
            <a:b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br>
            <a: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t>по отдельным предметам</a:t>
            </a:r>
          </a:p>
        </p:txBody>
      </p:sp>
      <p:grpSp>
        <p:nvGrpSpPr>
          <p:cNvPr id="48" name="Группа 47"/>
          <p:cNvGrpSpPr/>
          <p:nvPr/>
        </p:nvGrpSpPr>
        <p:grpSpPr>
          <a:xfrm>
            <a:off x="5187067" y="2869317"/>
            <a:ext cx="1201479" cy="1201479"/>
            <a:chOff x="5139163" y="2828260"/>
            <a:chExt cx="1201479" cy="1201479"/>
          </a:xfrm>
        </p:grpSpPr>
        <p:sp>
          <p:nvSpPr>
            <p:cNvPr id="34" name="Овал 33"/>
            <p:cNvSpPr/>
            <p:nvPr/>
          </p:nvSpPr>
          <p:spPr>
            <a:xfrm>
              <a:off x="5139163" y="2828260"/>
              <a:ext cx="1201479" cy="1201479"/>
            </a:xfrm>
            <a:prstGeom prst="ellipse">
              <a:avLst/>
            </a:prstGeom>
            <a:solidFill>
              <a:srgbClr val="A39057"/>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2" name="Рисунок 41"/>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5251982" y="2946378"/>
              <a:ext cx="969182" cy="965241"/>
            </a:xfrm>
            <a:prstGeom prst="rect">
              <a:avLst/>
            </a:prstGeom>
          </p:spPr>
        </p:pic>
      </p:grpSp>
      <p:sp>
        <p:nvSpPr>
          <p:cNvPr id="15" name="TextBox 14"/>
          <p:cNvSpPr txBox="1"/>
          <p:nvPr/>
        </p:nvSpPr>
        <p:spPr>
          <a:xfrm>
            <a:off x="1130383" y="1057888"/>
            <a:ext cx="3029542" cy="523220"/>
          </a:xfrm>
          <a:prstGeom prst="rect">
            <a:avLst/>
          </a:prstGeom>
          <a:noFill/>
        </p:spPr>
        <p:txBody>
          <a:bodyPr vert="horz" wrap="square">
            <a:spAutoFit/>
          </a:bodyPr>
          <a:lstStyle/>
          <a:p>
            <a:pPr algn="ctr">
              <a:defRPr/>
            </a:pPr>
            <a:r>
              <a:rPr lang="ru-RU" sz="1400" dirty="0">
                <a:latin typeface="+mj-lt"/>
                <a:cs typeface="Arial" charset="0"/>
              </a:rPr>
              <a:t>Красноярский </a:t>
            </a:r>
          </a:p>
          <a:p>
            <a:pPr algn="ctr">
              <a:defRPr/>
            </a:pPr>
            <a:r>
              <a:rPr lang="ru-RU" sz="1400" dirty="0">
                <a:latin typeface="+mj-lt"/>
                <a:cs typeface="Arial" charset="0"/>
              </a:rPr>
              <a:t>центр оценки </a:t>
            </a:r>
            <a:r>
              <a:rPr lang="ru-RU" sz="1400" dirty="0" smtClean="0">
                <a:latin typeface="+mj-lt"/>
                <a:cs typeface="Arial" charset="0"/>
              </a:rPr>
              <a:t>качества </a:t>
            </a:r>
            <a:r>
              <a:rPr lang="ru-RU" sz="1400" dirty="0">
                <a:latin typeface="+mj-lt"/>
                <a:cs typeface="Arial" charset="0"/>
              </a:rPr>
              <a:t>образования</a:t>
            </a:r>
          </a:p>
        </p:txBody>
      </p:sp>
    </p:spTree>
    <p:extLst>
      <p:ext uri="{BB962C8B-B14F-4D97-AF65-F5344CB8AC3E}">
        <p14:creationId xmlns:p14="http://schemas.microsoft.com/office/powerpoint/2010/main" val="212758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0FF8A8-636D-001D-85E5-E3382C9D5963}"/>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91332644-A633-A2FA-DDB5-607384EBD19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7A91591-8F66-F07A-447A-1C62E70E891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13AA5E16-DE2E-141C-0417-2F62DD89A5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44CFA16E-0874-49AD-16F7-C21785A32677}"/>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7E27590C-9D3C-03D0-6242-458EC00BD86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EDB97EAA-A9F1-F9A7-AA32-6CA6B223651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FFAB9EA5-EA41-9E64-67E2-D8083B8EB655}"/>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BB2844F6-357B-4D3B-C140-7A17D97EE1A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66B5AC05-10A5-4B75-648D-62292E81E211}"/>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2980FBE4-DA49-AF6F-6B09-4D640EE1DD3C}"/>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A5ABA377-0EB6-7A6F-D070-11ACA3A58905}"/>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859F3394-E8CE-F369-EDE9-59F8739A9815}"/>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F6810EAB-B23E-A777-585A-E9A337822530}"/>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1093DDBA-F65B-1074-3A18-ED37FE9948C5}"/>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111AADEE-3DB5-EAF9-92BA-67E644031AB7}"/>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C5FC7949-B08B-4BE4-BDE5-4DAEB1E98B29}"/>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D02ACE50-5B26-6C38-92A6-D545B2853D16}"/>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64DCD51D-90BE-5BEA-64D2-2693E904750C}"/>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E9C73D06-2300-D147-11C3-09CA8A587583}"/>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ABD6270A-C078-2FBF-7AD1-D9BA67C9AFAB}"/>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5" name="Содержимое 2">
            <a:extLst>
              <a:ext uri="{FF2B5EF4-FFF2-40B4-BE49-F238E27FC236}">
                <a16:creationId xmlns:a16="http://schemas.microsoft.com/office/drawing/2014/main" xmlns="" id="{9E943922-853F-064E-3CB1-6D7DDA11AA8B}"/>
              </a:ext>
            </a:extLst>
          </p:cNvPr>
          <p:cNvSpPr txBox="1">
            <a:spLocks/>
          </p:cNvSpPr>
          <p:nvPr/>
        </p:nvSpPr>
        <p:spPr>
          <a:xfrm>
            <a:off x="934370" y="1421980"/>
            <a:ext cx="7992000" cy="11429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10:00 после вскрытия доставочного пакета с экзаменационными материалами в аудитории </a:t>
            </a:r>
            <a:r>
              <a:rPr lang="ru-RU" sz="2000" b="1" dirty="0"/>
              <a:t>ответственный организатор </a:t>
            </a:r>
            <a:r>
              <a:rPr lang="ru-RU" sz="2000" dirty="0"/>
              <a:t>запускает аудиофайл. </a:t>
            </a:r>
          </a:p>
        </p:txBody>
      </p:sp>
      <p:sp>
        <p:nvSpPr>
          <p:cNvPr id="46" name="Содержимое 2">
            <a:extLst>
              <a:ext uri="{FF2B5EF4-FFF2-40B4-BE49-F238E27FC236}">
                <a16:creationId xmlns:a16="http://schemas.microsoft.com/office/drawing/2014/main" xmlns="" id="{AC71BD44-24F7-06F3-A30F-6746A2860336}"/>
              </a:ext>
            </a:extLst>
          </p:cNvPr>
          <p:cNvSpPr txBox="1">
            <a:spLocks/>
          </p:cNvSpPr>
          <p:nvPr/>
        </p:nvSpPr>
        <p:spPr>
          <a:xfrm>
            <a:off x="1095041" y="2492896"/>
            <a:ext cx="7725217" cy="1598097"/>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 продолжительность экзамена по иностранному языку не включается время, выделенное на подготовительные мероприятия (инструктаж участников, выдача участникам ЭМ, заполнение регистрационных полей бланков, а также настройку необходимых технических средств, используемых при проведении экзамена).</a:t>
            </a:r>
          </a:p>
        </p:txBody>
      </p:sp>
      <p:sp>
        <p:nvSpPr>
          <p:cNvPr id="47" name="Содержимое 2">
            <a:extLst>
              <a:ext uri="{FF2B5EF4-FFF2-40B4-BE49-F238E27FC236}">
                <a16:creationId xmlns:a16="http://schemas.microsoft.com/office/drawing/2014/main" xmlns="" id="{7754C53C-8CD5-8C64-BB1F-6759D2EDDA38}"/>
              </a:ext>
            </a:extLst>
          </p:cNvPr>
          <p:cNvSpPr txBox="1">
            <a:spLocks/>
          </p:cNvSpPr>
          <p:nvPr/>
        </p:nvSpPr>
        <p:spPr>
          <a:xfrm>
            <a:off x="951700" y="4149080"/>
            <a:ext cx="7868558" cy="26769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buFont typeface="Wingdings" pitchFamily="2" charset="2"/>
              <a:buChar char="ü"/>
            </a:pPr>
            <a:r>
              <a:rPr lang="ru-RU" sz="2000" dirty="0"/>
              <a:t>Длительность звучания аудиозаписи – 1,5-2 минуты. </a:t>
            </a:r>
            <a:br>
              <a:rPr lang="ru-RU" sz="2000" dirty="0"/>
            </a:br>
            <a:r>
              <a:rPr lang="ru-RU" sz="2000" dirty="0"/>
              <a:t>В аудиозаписи все тексты звучат дважды. Остановка и повторное воспроизведение аудиозаписи запрещается.</a:t>
            </a:r>
          </a:p>
          <a:p>
            <a:pPr>
              <a:spcBef>
                <a:spcPts val="0"/>
              </a:spcBef>
              <a:buFont typeface="Wingdings" pitchFamily="2" charset="2"/>
              <a:buChar char="ü"/>
            </a:pPr>
            <a:r>
              <a:rPr lang="ru-RU" sz="2000" dirty="0"/>
              <a:t>Во время аудирования участники экзамена не могут задавать вопросы или выходить из аудитории, так как шум может нарушить процедуру проведения экзамена. </a:t>
            </a:r>
          </a:p>
          <a:p>
            <a:pPr>
              <a:spcBef>
                <a:spcPts val="0"/>
              </a:spcBef>
              <a:buFont typeface="Wingdings" pitchFamily="2" charset="2"/>
              <a:buChar char="ü"/>
            </a:pPr>
            <a:r>
              <a:rPr lang="ru-RU" sz="2000" dirty="0"/>
              <a:t> После окончания воспроизведения записи участники ГИА приступают к выполнению экзаменационной работы.</a:t>
            </a:r>
          </a:p>
        </p:txBody>
      </p:sp>
      <p:sp>
        <p:nvSpPr>
          <p:cNvPr id="48" name="TextBox 47">
            <a:extLst>
              <a:ext uri="{FF2B5EF4-FFF2-40B4-BE49-F238E27FC236}">
                <a16:creationId xmlns:a16="http://schemas.microsoft.com/office/drawing/2014/main" xmlns="" id="{06A3B317-22D2-3B36-432F-160B6E8DA358}"/>
              </a:ext>
            </a:extLst>
          </p:cNvPr>
          <p:cNvSpPr txBox="1"/>
          <p:nvPr/>
        </p:nvSpPr>
        <p:spPr>
          <a:xfrm rot="16200000">
            <a:off x="-2214834" y="3654306"/>
            <a:ext cx="5418760" cy="954107"/>
          </a:xfrm>
          <a:prstGeom prst="rect">
            <a:avLst/>
          </a:prstGeom>
          <a:noFill/>
        </p:spPr>
        <p:txBody>
          <a:bodyPr wrap="square">
            <a:spAutoFit/>
          </a:bodyPr>
          <a:lstStyle/>
          <a:p>
            <a:pPr algn="ctr"/>
            <a:r>
              <a:rPr lang="ru-RU" sz="2800" b="1" dirty="0">
                <a:solidFill>
                  <a:srgbClr val="275791"/>
                </a:solidFill>
              </a:rPr>
              <a:t>В аудитории проведения письменной части</a:t>
            </a:r>
            <a:endParaRPr lang="ru-RU" sz="2800" dirty="0">
              <a:solidFill>
                <a:srgbClr val="275791"/>
              </a:solidFill>
            </a:endParaRPr>
          </a:p>
        </p:txBody>
      </p:sp>
    </p:spTree>
    <p:extLst>
      <p:ext uri="{BB962C8B-B14F-4D97-AF65-F5344CB8AC3E}">
        <p14:creationId xmlns:p14="http://schemas.microsoft.com/office/powerpoint/2010/main" val="16530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78CCA2-AEE5-83AF-61B3-35F49EB89D54}"/>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BA59DBA4-18C2-634A-9A37-7760C9D15E46}"/>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68582DD7-AA10-F909-AE33-F37863994A93}"/>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773692E-F903-F50E-1D27-4C4660CB41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F5567DA7-E64D-81B4-5A73-AA5F960710B2}"/>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9AE96371-63DA-E24D-F78A-404AD75171B0}"/>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D7389EBD-B8EE-DB8E-73A4-DEF771348081}"/>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47F87B7B-FBB5-1EDE-64EE-4CD87523FBF8}"/>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C8984B5C-863C-AAFD-E07E-8A549EBFD4BD}"/>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8CA28FA8-3397-F682-84D4-4C3B1C4D98D7}"/>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46B6CBA6-6302-2C33-6469-FFAE3ED82B88}"/>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85185347-DDEF-10DA-7FAB-BE6B49347A3A}"/>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04DB1D94-BB96-602A-03F4-553282CC4657}"/>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BAB9A0CC-3CA7-F50C-03B2-5AAFEF12B6AA}"/>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8600DA8D-490A-34C1-60BC-E61392A85EFA}"/>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83184C04-A684-7DAC-C6AB-BC0BD15482C9}"/>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B75D039C-7190-5853-07B7-741938F405B0}"/>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658D517-C111-A223-378F-1668B0543FB3}"/>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3AB0B547-F855-ED7B-BC79-7CA69CCA7603}"/>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A430A691-52C0-B087-D56C-3234776D4EED}"/>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D820DD39-7F22-34F4-A949-9C154158BD1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5" name="Содержимое 2">
            <a:extLst>
              <a:ext uri="{FF2B5EF4-FFF2-40B4-BE49-F238E27FC236}">
                <a16:creationId xmlns:a16="http://schemas.microsoft.com/office/drawing/2014/main" xmlns="" id="{FE536569-D06B-AB60-A01A-0B2750E878FF}"/>
              </a:ext>
            </a:extLst>
          </p:cNvPr>
          <p:cNvSpPr txBox="1">
            <a:spLocks/>
          </p:cNvSpPr>
          <p:nvPr/>
        </p:nvSpPr>
        <p:spPr>
          <a:xfrm>
            <a:off x="484933" y="1815893"/>
            <a:ext cx="7831483" cy="11810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По окончании выполнения письменной части, участники </a:t>
            </a:r>
            <a:br>
              <a:rPr lang="ru-RU" sz="2000" dirty="0"/>
            </a:br>
            <a:r>
              <a:rPr lang="ru-RU" sz="2000" dirty="0"/>
              <a:t>в сопровождении организатора вне аудитории переходят </a:t>
            </a:r>
            <a:br>
              <a:rPr lang="ru-RU" sz="2000" dirty="0"/>
            </a:br>
            <a:r>
              <a:rPr lang="ru-RU" sz="2000" dirty="0"/>
              <a:t>в аудиторию подготовки к устной части.</a:t>
            </a:r>
          </a:p>
        </p:txBody>
      </p:sp>
    </p:spTree>
    <p:extLst>
      <p:ext uri="{BB962C8B-B14F-4D97-AF65-F5344CB8AC3E}">
        <p14:creationId xmlns:p14="http://schemas.microsoft.com/office/powerpoint/2010/main" val="191405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2190B5-DE27-6CAB-2B29-A1F00C74F73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D18314B6-DE18-39B0-BC60-BF5634C458B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A5A4844-78FC-0D4D-7D55-0A09199CE19F}"/>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D6DB1B7E-901A-A7B3-C996-36F9F60C4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BE3B730B-A7E5-A278-7584-096301E76A24}"/>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D2FF3ED8-7701-2C67-D993-FAF72824949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272AEDDF-953E-23D8-6366-DAC8AEF6CBF9}"/>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723215BC-B6DD-A6A3-7227-7793EFF9F068}"/>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CE7F9D97-BA58-8EEF-5639-94D87EBB7171}"/>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2D147479-3EC0-B8FF-3819-EC420E229A47}"/>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AB7545EE-9ED9-F063-968C-32A57FB5238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10D47299-EA55-A5CE-B370-22943847D7D3}"/>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63567EE5-61CB-0C3E-FA5D-1EE0F50DA6B9}"/>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41BA06F3-3EA0-A009-9DE6-8EE8DC4D463E}"/>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18CEB31D-5C2F-7FE1-C740-4C1485A738F4}"/>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DA00FAB9-5556-5B35-A844-953655C84F8C}"/>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E8B36FD6-D9CF-725D-EF49-A3EBD5C66B41}"/>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A4CCA7E-8050-2A95-87F4-9B2D523BCAE4}"/>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E717351A-DEC2-D4A2-EF9F-1B1EC3C6ECC7}"/>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ECBF4498-EDE9-3148-6AD9-0CEEF94CDD9A}"/>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C7ECDBBC-7C86-30F7-F95B-CAD79195708F}"/>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72B698AB-6975-68A6-4014-094E4711C5C7}"/>
              </a:ext>
            </a:extLst>
          </p:cNvPr>
          <p:cNvSpPr txBox="1"/>
          <p:nvPr/>
        </p:nvSpPr>
        <p:spPr>
          <a:xfrm rot="16200000">
            <a:off x="-2343486" y="3731294"/>
            <a:ext cx="5242855" cy="523220"/>
          </a:xfrm>
          <a:prstGeom prst="rect">
            <a:avLst/>
          </a:prstGeom>
          <a:noFill/>
        </p:spPr>
        <p:txBody>
          <a:bodyPr wrap="square">
            <a:spAutoFit/>
          </a:bodyPr>
          <a:lstStyle/>
          <a:p>
            <a:pPr algn="ctr"/>
            <a:r>
              <a:rPr lang="ru-RU" sz="2800" b="1" dirty="0">
                <a:solidFill>
                  <a:srgbClr val="275791"/>
                </a:solidFill>
              </a:rPr>
              <a:t>В аудитории ожидания</a:t>
            </a:r>
            <a:endParaRPr lang="ru-RU" sz="2800" dirty="0">
              <a:solidFill>
                <a:srgbClr val="275791"/>
              </a:solidFill>
            </a:endParaRPr>
          </a:p>
        </p:txBody>
      </p:sp>
      <p:sp>
        <p:nvSpPr>
          <p:cNvPr id="46" name="Скругленный прямоугольник 13">
            <a:extLst>
              <a:ext uri="{FF2B5EF4-FFF2-40B4-BE49-F238E27FC236}">
                <a16:creationId xmlns:a16="http://schemas.microsoft.com/office/drawing/2014/main" xmlns="" id="{05AE0A4F-14A7-BE71-AC9F-95D35FB4430E}"/>
              </a:ext>
            </a:extLst>
          </p:cNvPr>
          <p:cNvSpPr/>
          <p:nvPr/>
        </p:nvSpPr>
        <p:spPr>
          <a:xfrm>
            <a:off x="1101666" y="5531265"/>
            <a:ext cx="7715304" cy="1066087"/>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11">
            <a:extLst>
              <a:ext uri="{FF2B5EF4-FFF2-40B4-BE49-F238E27FC236}">
                <a16:creationId xmlns:a16="http://schemas.microsoft.com/office/drawing/2014/main" xmlns="" id="{3544DD30-ABB6-EA17-22ED-4CDCF026873A}"/>
              </a:ext>
            </a:extLst>
          </p:cNvPr>
          <p:cNvSpPr/>
          <p:nvPr/>
        </p:nvSpPr>
        <p:spPr>
          <a:xfrm>
            <a:off x="1106361" y="4365881"/>
            <a:ext cx="7643866" cy="1012095"/>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кругленный прямоугольник 10">
            <a:extLst>
              <a:ext uri="{FF2B5EF4-FFF2-40B4-BE49-F238E27FC236}">
                <a16:creationId xmlns:a16="http://schemas.microsoft.com/office/drawing/2014/main" xmlns="" id="{2CFA94A0-1CDC-F45E-1F39-D9BF7E48CD76}"/>
              </a:ext>
            </a:extLst>
          </p:cNvPr>
          <p:cNvSpPr/>
          <p:nvPr/>
        </p:nvSpPr>
        <p:spPr>
          <a:xfrm>
            <a:off x="1105187" y="2924944"/>
            <a:ext cx="7643866" cy="1306213"/>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кругленный прямоугольник 9">
            <a:extLst>
              <a:ext uri="{FF2B5EF4-FFF2-40B4-BE49-F238E27FC236}">
                <a16:creationId xmlns:a16="http://schemas.microsoft.com/office/drawing/2014/main" xmlns="" id="{86FE2C7F-2586-3A86-7CF9-F419AE1E84F5}"/>
              </a:ext>
            </a:extLst>
          </p:cNvPr>
          <p:cNvSpPr/>
          <p:nvPr/>
        </p:nvSpPr>
        <p:spPr>
          <a:xfrm>
            <a:off x="1104013" y="2363955"/>
            <a:ext cx="7643866" cy="426265"/>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8">
            <a:extLst>
              <a:ext uri="{FF2B5EF4-FFF2-40B4-BE49-F238E27FC236}">
                <a16:creationId xmlns:a16="http://schemas.microsoft.com/office/drawing/2014/main" xmlns="" id="{2ECB8DC4-F227-8BFE-B8EE-D85377F074C8}"/>
              </a:ext>
            </a:extLst>
          </p:cNvPr>
          <p:cNvSpPr/>
          <p:nvPr/>
        </p:nvSpPr>
        <p:spPr>
          <a:xfrm>
            <a:off x="1102839" y="1589484"/>
            <a:ext cx="7643866" cy="635883"/>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a:extLst>
              <a:ext uri="{FF2B5EF4-FFF2-40B4-BE49-F238E27FC236}">
                <a16:creationId xmlns:a16="http://schemas.microsoft.com/office/drawing/2014/main" xmlns="" id="{E47C8293-97F5-7F84-576E-0BF7B1984FF7}"/>
              </a:ext>
            </a:extLst>
          </p:cNvPr>
          <p:cNvSpPr txBox="1"/>
          <p:nvPr/>
        </p:nvSpPr>
        <p:spPr>
          <a:xfrm>
            <a:off x="1249237" y="1589484"/>
            <a:ext cx="7429552" cy="646331"/>
          </a:xfrm>
          <a:prstGeom prst="rect">
            <a:avLst/>
          </a:prstGeom>
          <a:noFill/>
        </p:spPr>
        <p:txBody>
          <a:bodyPr wrap="square" rtlCol="0">
            <a:spAutoFit/>
          </a:bodyPr>
          <a:lstStyle/>
          <a:p>
            <a:pPr algn="ctr"/>
            <a:r>
              <a:rPr lang="ru-RU" dirty="0"/>
              <a:t>Ответственный организатор в аудитории подготовки проводит первую часть инструктажа и выдает </a:t>
            </a:r>
            <a:r>
              <a:rPr lang="ru-RU" dirty="0">
                <a:solidFill>
                  <a:srgbClr val="C00000"/>
                </a:solidFill>
                <a:hlinkClick r:id="rId3" action="ppaction://hlinksldjump"/>
              </a:rPr>
              <a:t>бланк регистрации </a:t>
            </a:r>
            <a:r>
              <a:rPr lang="ru-RU" dirty="0"/>
              <a:t>участникам</a:t>
            </a:r>
          </a:p>
        </p:txBody>
      </p:sp>
      <p:sp>
        <p:nvSpPr>
          <p:cNvPr id="52" name="TextBox 51">
            <a:extLst>
              <a:ext uri="{FF2B5EF4-FFF2-40B4-BE49-F238E27FC236}">
                <a16:creationId xmlns:a16="http://schemas.microsoft.com/office/drawing/2014/main" xmlns="" id="{CA462589-E8E1-9C77-5EC1-6B37A096A8F5}"/>
              </a:ext>
            </a:extLst>
          </p:cNvPr>
          <p:cNvSpPr txBox="1"/>
          <p:nvPr/>
        </p:nvSpPr>
        <p:spPr>
          <a:xfrm>
            <a:off x="1262854" y="2388804"/>
            <a:ext cx="7415935" cy="369332"/>
          </a:xfrm>
          <a:prstGeom prst="rect">
            <a:avLst/>
          </a:prstGeom>
          <a:noFill/>
        </p:spPr>
        <p:txBody>
          <a:bodyPr wrap="square" rtlCol="0">
            <a:spAutoFit/>
          </a:bodyPr>
          <a:lstStyle/>
          <a:p>
            <a:pPr algn="ctr"/>
            <a:r>
              <a:rPr lang="ru-RU" dirty="0"/>
              <a:t>Участники заполняют регистрационные поля в бланке</a:t>
            </a:r>
          </a:p>
        </p:txBody>
      </p:sp>
      <p:sp>
        <p:nvSpPr>
          <p:cNvPr id="53" name="TextBox 52">
            <a:extLst>
              <a:ext uri="{FF2B5EF4-FFF2-40B4-BE49-F238E27FC236}">
                <a16:creationId xmlns:a16="http://schemas.microsoft.com/office/drawing/2014/main" xmlns="" id="{1FD59F33-0C8C-BD6A-0640-425BCD3E75D2}"/>
              </a:ext>
            </a:extLst>
          </p:cNvPr>
          <p:cNvSpPr txBox="1"/>
          <p:nvPr/>
        </p:nvSpPr>
        <p:spPr>
          <a:xfrm>
            <a:off x="1322219" y="2953511"/>
            <a:ext cx="7210221" cy="1200329"/>
          </a:xfrm>
          <a:prstGeom prst="rect">
            <a:avLst/>
          </a:prstGeom>
          <a:noFill/>
        </p:spPr>
        <p:txBody>
          <a:bodyPr wrap="square" rtlCol="0">
            <a:spAutoFit/>
          </a:bodyPr>
          <a:lstStyle/>
          <a:p>
            <a:pPr algn="ctr"/>
            <a:r>
              <a:rPr lang="ru-RU" dirty="0"/>
              <a:t>Организаторы в аудитории проверяют правильность заполнения регистрационных полей на бланках у каждого участника и соответствие данных участника (ФИО, серии и номера документа, удостоверяющего личность) в бланке регистрации и документе</a:t>
            </a:r>
          </a:p>
        </p:txBody>
      </p:sp>
      <p:sp>
        <p:nvSpPr>
          <p:cNvPr id="54" name="TextBox 53">
            <a:extLst>
              <a:ext uri="{FF2B5EF4-FFF2-40B4-BE49-F238E27FC236}">
                <a16:creationId xmlns:a16="http://schemas.microsoft.com/office/drawing/2014/main" xmlns="" id="{AC27907E-64F8-6216-93F7-C52C25BC863E}"/>
              </a:ext>
            </a:extLst>
          </p:cNvPr>
          <p:cNvSpPr txBox="1"/>
          <p:nvPr/>
        </p:nvSpPr>
        <p:spPr>
          <a:xfrm>
            <a:off x="1311109" y="4405379"/>
            <a:ext cx="7215238" cy="1200329"/>
          </a:xfrm>
          <a:prstGeom prst="rect">
            <a:avLst/>
          </a:prstGeom>
          <a:noFill/>
        </p:spPr>
        <p:txBody>
          <a:bodyPr wrap="square" rtlCol="0">
            <a:spAutoFit/>
          </a:bodyPr>
          <a:lstStyle/>
          <a:p>
            <a:pPr algn="ctr"/>
            <a:r>
              <a:rPr lang="ru-RU" dirty="0"/>
              <a:t>Участники ожидают своей очереди сдачи экзамена. </a:t>
            </a:r>
            <a:r>
              <a:rPr lang="ru-RU" sz="1800" dirty="0"/>
              <a:t>Каждая четверка участников переходит в аудиторию проведения только после того, как экзамен завершили все участники из предыдущей четверки</a:t>
            </a:r>
          </a:p>
          <a:p>
            <a:pPr algn="ctr"/>
            <a:r>
              <a:rPr lang="ru-RU" dirty="0"/>
              <a:t> </a:t>
            </a:r>
          </a:p>
        </p:txBody>
      </p:sp>
      <p:sp>
        <p:nvSpPr>
          <p:cNvPr id="55" name="TextBox 54">
            <a:extLst>
              <a:ext uri="{FF2B5EF4-FFF2-40B4-BE49-F238E27FC236}">
                <a16:creationId xmlns:a16="http://schemas.microsoft.com/office/drawing/2014/main" xmlns="" id="{E666DF24-7032-4AA1-921C-8A2A76A378B2}"/>
              </a:ext>
            </a:extLst>
          </p:cNvPr>
          <p:cNvSpPr txBox="1"/>
          <p:nvPr/>
        </p:nvSpPr>
        <p:spPr>
          <a:xfrm>
            <a:off x="1304477" y="5577384"/>
            <a:ext cx="7299971" cy="923330"/>
          </a:xfrm>
          <a:prstGeom prst="rect">
            <a:avLst/>
          </a:prstGeom>
          <a:noFill/>
        </p:spPr>
        <p:txBody>
          <a:bodyPr wrap="square" rtlCol="0">
            <a:spAutoFit/>
          </a:bodyPr>
          <a:lstStyle/>
          <a:p>
            <a:pPr algn="ctr"/>
            <a:r>
              <a:rPr lang="ru-RU" dirty="0"/>
              <a:t>В аудиторию устной части участники переходят в сопровождении организатора вне аудитории. </a:t>
            </a:r>
            <a:r>
              <a:rPr lang="ru-RU" dirty="0">
                <a:solidFill>
                  <a:srgbClr val="C00000"/>
                </a:solidFill>
              </a:rPr>
              <a:t>Участники берут с собой заполненный бланк регистрации и ручку. </a:t>
            </a:r>
          </a:p>
        </p:txBody>
      </p:sp>
      <p:sp>
        <p:nvSpPr>
          <p:cNvPr id="56" name="Выгнутая влево стрелка 14">
            <a:extLst>
              <a:ext uri="{FF2B5EF4-FFF2-40B4-BE49-F238E27FC236}">
                <a16:creationId xmlns:a16="http://schemas.microsoft.com/office/drawing/2014/main" xmlns="" id="{27B064F1-5332-F3BB-47B3-D769B99A6292}"/>
              </a:ext>
            </a:extLst>
          </p:cNvPr>
          <p:cNvSpPr/>
          <p:nvPr/>
        </p:nvSpPr>
        <p:spPr>
          <a:xfrm>
            <a:off x="735554" y="1725279"/>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Выгнутая влево стрелка 16">
            <a:extLst>
              <a:ext uri="{FF2B5EF4-FFF2-40B4-BE49-F238E27FC236}">
                <a16:creationId xmlns:a16="http://schemas.microsoft.com/office/drawing/2014/main" xmlns="" id="{B6CF0CE7-9D72-431C-D464-D28F69023AF5}"/>
              </a:ext>
            </a:extLst>
          </p:cNvPr>
          <p:cNvSpPr/>
          <p:nvPr/>
        </p:nvSpPr>
        <p:spPr>
          <a:xfrm>
            <a:off x="742363" y="2701329"/>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Выгнутая влево стрелка 20">
            <a:extLst>
              <a:ext uri="{FF2B5EF4-FFF2-40B4-BE49-F238E27FC236}">
                <a16:creationId xmlns:a16="http://schemas.microsoft.com/office/drawing/2014/main" xmlns="" id="{1452E7B2-131F-950D-9501-6AD03008DCD2}"/>
              </a:ext>
            </a:extLst>
          </p:cNvPr>
          <p:cNvSpPr/>
          <p:nvPr/>
        </p:nvSpPr>
        <p:spPr>
          <a:xfrm>
            <a:off x="742363" y="4874286"/>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Выгнутая влево стрелка 21">
            <a:extLst>
              <a:ext uri="{FF2B5EF4-FFF2-40B4-BE49-F238E27FC236}">
                <a16:creationId xmlns:a16="http://schemas.microsoft.com/office/drawing/2014/main" xmlns="" id="{9DC67C7F-2796-22E8-8164-47636F96902F}"/>
              </a:ext>
            </a:extLst>
          </p:cNvPr>
          <p:cNvSpPr/>
          <p:nvPr/>
        </p:nvSpPr>
        <p:spPr>
          <a:xfrm>
            <a:off x="742363" y="4091834"/>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02200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692696"/>
            <a:ext cx="4108137" cy="5918961"/>
          </a:xfrm>
          <a:prstGeom prst="rect">
            <a:avLst/>
          </a:prstGeom>
          <a:ln>
            <a:solidFill>
              <a:schemeClr val="tx1"/>
            </a:solidFill>
          </a:ln>
          <a:effectLst>
            <a:outerShdw blurRad="50800" dist="38100" dir="2700000" algn="tl" rotWithShape="0">
              <a:prstClr val="black">
                <a:alpha val="40000"/>
              </a:prstClr>
            </a:outerShdw>
          </a:effectLst>
        </p:spPr>
      </p:pic>
      <p:sp>
        <p:nvSpPr>
          <p:cNvPr id="24" name="TextBox 23"/>
          <p:cNvSpPr txBox="1"/>
          <p:nvPr/>
        </p:nvSpPr>
        <p:spPr>
          <a:xfrm>
            <a:off x="4577585" y="692696"/>
            <a:ext cx="2376264" cy="1077218"/>
          </a:xfrm>
          <a:prstGeom prst="rect">
            <a:avLst/>
          </a:prstGeom>
          <a:noFill/>
          <a:ln w="19050">
            <a:solidFill>
              <a:srgbClr val="FF0000"/>
            </a:solidFill>
          </a:ln>
        </p:spPr>
        <p:txBody>
          <a:bodyPr wrap="square" rtlCol="0">
            <a:spAutoFit/>
          </a:bodyPr>
          <a:lstStyle/>
          <a:p>
            <a:r>
              <a:rPr lang="ru-RU" sz="1600" b="1" dirty="0"/>
              <a:t>Код предмета</a:t>
            </a:r>
            <a:r>
              <a:rPr lang="ru-RU" sz="1600" dirty="0"/>
              <a:t/>
            </a:r>
            <a:br>
              <a:rPr lang="ru-RU" sz="1600" dirty="0"/>
            </a:br>
            <a:r>
              <a:rPr lang="ru-RU" sz="1600" dirty="0"/>
              <a:t>Английский язык – 29</a:t>
            </a:r>
            <a:br>
              <a:rPr lang="ru-RU" sz="1600" dirty="0"/>
            </a:br>
            <a:r>
              <a:rPr lang="ru-RU" sz="1600" dirty="0"/>
              <a:t>Немецкий язык – 30</a:t>
            </a:r>
            <a:br>
              <a:rPr lang="ru-RU" sz="1600" dirty="0"/>
            </a:br>
            <a:r>
              <a:rPr lang="ru-RU" sz="1600" dirty="0"/>
              <a:t>Французский язык – 31</a:t>
            </a:r>
          </a:p>
        </p:txBody>
      </p:sp>
      <p:sp>
        <p:nvSpPr>
          <p:cNvPr id="3" name="Прямоугольник 2"/>
          <p:cNvSpPr/>
          <p:nvPr/>
        </p:nvSpPr>
        <p:spPr>
          <a:xfrm>
            <a:off x="1682802" y="1411469"/>
            <a:ext cx="288032"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Соединительная линия уступом 25"/>
          <p:cNvCxnSpPr>
            <a:stCxn id="24" idx="1"/>
            <a:endCxn id="3" idx="3"/>
          </p:cNvCxnSpPr>
          <p:nvPr/>
        </p:nvCxnSpPr>
        <p:spPr>
          <a:xfrm rot="10800000" flipV="1">
            <a:off x="1970835" y="1231305"/>
            <a:ext cx="2606751" cy="324180"/>
          </a:xfrm>
          <a:prstGeom prst="bentConnector3">
            <a:avLst>
              <a:gd name="adj1" fmla="val 5544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663769" y="1573241"/>
            <a:ext cx="965765" cy="2284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4573643" y="2629393"/>
            <a:ext cx="3162768" cy="1077218"/>
          </a:xfrm>
          <a:prstGeom prst="rect">
            <a:avLst/>
          </a:prstGeom>
          <a:noFill/>
          <a:ln w="19050">
            <a:solidFill>
              <a:srgbClr val="FF0000"/>
            </a:solidFill>
          </a:ln>
        </p:spPr>
        <p:txBody>
          <a:bodyPr wrap="square" rtlCol="0">
            <a:spAutoFit/>
          </a:bodyPr>
          <a:lstStyle/>
          <a:p>
            <a:r>
              <a:rPr lang="ru-RU" sz="1600" dirty="0"/>
              <a:t>13-значный номер бланка регистрации используется участником для авторизации в программе записи устных ответов </a:t>
            </a:r>
          </a:p>
        </p:txBody>
      </p:sp>
      <p:cxnSp>
        <p:nvCxnSpPr>
          <p:cNvPr id="33" name="Соединительная линия уступом 32"/>
          <p:cNvCxnSpPr/>
          <p:nvPr/>
        </p:nvCxnSpPr>
        <p:spPr>
          <a:xfrm rot="10800000">
            <a:off x="663769" y="1687482"/>
            <a:ext cx="3913818" cy="1480519"/>
          </a:xfrm>
          <a:prstGeom prst="bentConnector3">
            <a:avLst>
              <a:gd name="adj1" fmla="val 11237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4860032" y="5416514"/>
            <a:ext cx="4032448" cy="1200329"/>
          </a:xfrm>
          <a:prstGeom prst="rect">
            <a:avLst/>
          </a:prstGeom>
        </p:spPr>
        <p:txBody>
          <a:bodyPr wrap="square">
            <a:spAutoFit/>
          </a:bodyPr>
          <a:lstStyle/>
          <a:p>
            <a:pPr algn="ctr"/>
            <a:r>
              <a:rPr lang="ru-RU" b="1" dirty="0"/>
              <a:t>БЛАНК РЕГИСТРАЦИИ </a:t>
            </a:r>
            <a:r>
              <a:rPr lang="ru-RU" dirty="0"/>
              <a:t>– односторонний черно-белый бланк.</a:t>
            </a:r>
          </a:p>
          <a:p>
            <a:pPr algn="ctr"/>
            <a:r>
              <a:rPr lang="ru-RU" dirty="0"/>
              <a:t>Входит в ИК только на ОГЭ по иностранному языку (устному)!</a:t>
            </a:r>
          </a:p>
        </p:txBody>
      </p:sp>
      <p:sp>
        <p:nvSpPr>
          <p:cNvPr id="11" name="Прямоугольник 10"/>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1481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DCA1E6-AC79-4E74-BE70-6025AF2BE02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43A7C704-1125-95FC-E978-9B997EE5CBF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73DCE68-9345-F5B8-B72F-311F14E4BD50}"/>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BBC537D-19D1-1D86-0C40-401CEFCBC6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1FC02875-EB44-6FF6-1E83-0B39A84EB0D1}"/>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60C39CF5-D5C1-F357-F4F2-3ADAEA7D290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F0533A2A-DF0A-DC7A-676F-E22862A6EE37}"/>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B9B93129-6AB5-FEC6-BB15-606CB830D180}"/>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ED737B06-1AE0-8778-8863-A8BFB5FF4BF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CECDBD2B-5062-2AED-6E09-50B509369C29}"/>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7C1819BE-105E-8408-9E06-F427140D9F2E}"/>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A04AED33-F47C-5AC8-5A06-744E6651A7EB}"/>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FF2105F-56D8-40A2-E1B5-1716BAA8C7BA}"/>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E234A1BF-B543-1E3B-5044-B4A9DCE62257}"/>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35600BCE-2498-BB4F-6EE8-62F136D9DD8F}"/>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5B15CC51-5149-806B-AF9F-9633B1C42683}"/>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00F10E27-7C08-9A3C-05F6-EB225C731213}"/>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7927223C-ADBD-37F5-936D-455F076A113A}"/>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11B21E06-6A1A-642A-2595-3A5A3604B878}"/>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22C6B507-8051-498C-9E48-03E3F21DA667}"/>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6439CE63-8934-8695-F112-F4000BCA63F7}"/>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2043A94B-8905-F091-F1B8-C6D78AEB26D7}"/>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26" name="Скругленный прямоугольник 12">
            <a:extLst>
              <a:ext uri="{FF2B5EF4-FFF2-40B4-BE49-F238E27FC236}">
                <a16:creationId xmlns:a16="http://schemas.microsoft.com/office/drawing/2014/main" xmlns="" id="{035636AD-04B2-08AF-08FD-5DF9FAF868DB}"/>
              </a:ext>
            </a:extLst>
          </p:cNvPr>
          <p:cNvSpPr/>
          <p:nvPr/>
        </p:nvSpPr>
        <p:spPr>
          <a:xfrm>
            <a:off x="1331640" y="1815893"/>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занимают рабочие места. Место сдачи экзамена выбирается организатором произвольным образом. </a:t>
            </a:r>
          </a:p>
        </p:txBody>
      </p:sp>
      <p:sp>
        <p:nvSpPr>
          <p:cNvPr id="27" name="Скругленный прямоугольник 13">
            <a:extLst>
              <a:ext uri="{FF2B5EF4-FFF2-40B4-BE49-F238E27FC236}">
                <a16:creationId xmlns:a16="http://schemas.microsoft.com/office/drawing/2014/main" xmlns="" id="{68040A28-9EB8-4700-64A3-CE3A4B83373E}"/>
              </a:ext>
            </a:extLst>
          </p:cNvPr>
          <p:cNvSpPr/>
          <p:nvPr/>
        </p:nvSpPr>
        <p:spPr>
          <a:xfrm>
            <a:off x="1331640" y="2744587"/>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Организатор в аудитории проводит краткий инструктаж по процедуре сдачи экзамена и использованию гарнитуры</a:t>
            </a:r>
          </a:p>
        </p:txBody>
      </p:sp>
      <p:sp>
        <p:nvSpPr>
          <p:cNvPr id="28" name="Скругленный прямоугольник 14">
            <a:extLst>
              <a:ext uri="{FF2B5EF4-FFF2-40B4-BE49-F238E27FC236}">
                <a16:creationId xmlns:a16="http://schemas.microsoft.com/office/drawing/2014/main" xmlns="" id="{6B9A75B7-C4F8-3CC4-0ADF-CD08970A8EE4}"/>
              </a:ext>
            </a:extLst>
          </p:cNvPr>
          <p:cNvSpPr/>
          <p:nvPr/>
        </p:nvSpPr>
        <p:spPr>
          <a:xfrm>
            <a:off x="1331640" y="3530405"/>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вписывают в бланк регистрации номер аудитории</a:t>
            </a:r>
          </a:p>
        </p:txBody>
      </p:sp>
      <p:sp>
        <p:nvSpPr>
          <p:cNvPr id="29" name="Скругленный прямоугольник 15">
            <a:extLst>
              <a:ext uri="{FF2B5EF4-FFF2-40B4-BE49-F238E27FC236}">
                <a16:creationId xmlns:a16="http://schemas.microsoft.com/office/drawing/2014/main" xmlns="" id="{0C1CBB1B-72CE-9B22-6EBF-1A8A1C03517C}"/>
              </a:ext>
            </a:extLst>
          </p:cNvPr>
          <p:cNvSpPr/>
          <p:nvPr/>
        </p:nvSpPr>
        <p:spPr>
          <a:xfrm>
            <a:off x="1331640" y="4387661"/>
            <a:ext cx="6715172" cy="114300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проверяют устройство записи: </a:t>
            </a:r>
          </a:p>
          <a:p>
            <a:pPr marL="1433513">
              <a:buFontTx/>
              <a:buChar char="-"/>
            </a:pPr>
            <a:r>
              <a:rPr lang="ru-RU" dirty="0">
                <a:solidFill>
                  <a:schemeClr val="tx1"/>
                </a:solidFill>
              </a:rPr>
              <a:t> тестовая запись; </a:t>
            </a:r>
          </a:p>
          <a:p>
            <a:pPr marL="1433513">
              <a:buFontTx/>
              <a:buChar char="-"/>
            </a:pPr>
            <a:r>
              <a:rPr lang="ru-RU" dirty="0">
                <a:solidFill>
                  <a:schemeClr val="tx1"/>
                </a:solidFill>
              </a:rPr>
              <a:t> прослушивание тестовой записи; </a:t>
            </a:r>
          </a:p>
          <a:p>
            <a:pPr marL="1433513">
              <a:buFontTx/>
              <a:buChar char="-"/>
            </a:pPr>
            <a:r>
              <a:rPr lang="ru-RU" dirty="0">
                <a:solidFill>
                  <a:schemeClr val="tx1"/>
                </a:solidFill>
              </a:rPr>
              <a:t> настройка уровня громкости</a:t>
            </a:r>
          </a:p>
        </p:txBody>
      </p:sp>
      <p:sp>
        <p:nvSpPr>
          <p:cNvPr id="30" name="Скругленный прямоугольник 16">
            <a:extLst>
              <a:ext uri="{FF2B5EF4-FFF2-40B4-BE49-F238E27FC236}">
                <a16:creationId xmlns:a16="http://schemas.microsoft.com/office/drawing/2014/main" xmlns="" id="{6179DB38-B1AB-11C1-72E0-010C6CDBFBAC}"/>
              </a:ext>
            </a:extLst>
          </p:cNvPr>
          <p:cNvSpPr/>
          <p:nvPr/>
        </p:nvSpPr>
        <p:spPr>
          <a:xfrm>
            <a:off x="1331640" y="5816421"/>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вводят 13-значный номер бланка регистрации в ПО (программное обеспечение)</a:t>
            </a:r>
          </a:p>
        </p:txBody>
      </p:sp>
      <p:sp>
        <p:nvSpPr>
          <p:cNvPr id="41" name="Левая круглая скобка 40">
            <a:extLst>
              <a:ext uri="{FF2B5EF4-FFF2-40B4-BE49-F238E27FC236}">
                <a16:creationId xmlns:a16="http://schemas.microsoft.com/office/drawing/2014/main" xmlns="" id="{646A531E-3FA4-BA1E-663B-6F1B5858D557}"/>
              </a:ext>
            </a:extLst>
          </p:cNvPr>
          <p:cNvSpPr/>
          <p:nvPr/>
        </p:nvSpPr>
        <p:spPr>
          <a:xfrm flipH="1">
            <a:off x="8131043" y="3709000"/>
            <a:ext cx="285752" cy="250033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TextBox 41">
            <a:extLst>
              <a:ext uri="{FF2B5EF4-FFF2-40B4-BE49-F238E27FC236}">
                <a16:creationId xmlns:a16="http://schemas.microsoft.com/office/drawing/2014/main" xmlns="" id="{73D145FF-8B36-7BF6-CB1A-7F50D7B8647E}"/>
              </a:ext>
            </a:extLst>
          </p:cNvPr>
          <p:cNvSpPr txBox="1"/>
          <p:nvPr/>
        </p:nvSpPr>
        <p:spPr>
          <a:xfrm>
            <a:off x="8306950" y="4101909"/>
            <a:ext cx="523220" cy="1477328"/>
          </a:xfrm>
          <a:prstGeom prst="rect">
            <a:avLst/>
          </a:prstGeom>
          <a:noFill/>
        </p:spPr>
        <p:txBody>
          <a:bodyPr vert="vert270" wrap="square" rtlCol="0">
            <a:spAutoFit/>
          </a:bodyPr>
          <a:lstStyle/>
          <a:p>
            <a:r>
              <a:rPr lang="ru-RU" sz="2200" b="1" dirty="0"/>
              <a:t>участники</a:t>
            </a:r>
          </a:p>
        </p:txBody>
      </p:sp>
    </p:spTree>
    <p:extLst>
      <p:ext uri="{BB962C8B-B14F-4D97-AF65-F5344CB8AC3E}">
        <p14:creationId xmlns:p14="http://schemas.microsoft.com/office/powerpoint/2010/main" val="280482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1DA60E-00BF-57EE-0266-0030014EA39D}"/>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C4CB8CC-386F-549C-C867-19B14B8402A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0DB50AAC-E668-32AA-317E-266DAFFC48E6}"/>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378A9A72-5B60-7042-A5C4-FF243B205B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49F75C34-CD73-2F69-FFF4-057A2563BFD7}"/>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005111CA-70D5-E123-8F0F-14E07B414798}"/>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CC26D5BE-5CC3-58F4-805C-8EB7DA4F1A4F}"/>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3FDB2011-B4C2-9FE9-17BC-F8D700AE4372}"/>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F46D4176-6546-6438-9139-B6922FF42264}"/>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E5C088C8-1AB4-A3A2-2310-AF6C9CA92467}"/>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D881E228-97B7-1CB3-F1D4-FCF98805772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EB4E1D70-0070-CFA6-CC6B-B83FFBC23D7B}"/>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5B64CAC1-C32B-68AD-8586-89A613AE9F10}"/>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DA04C9F3-0ECA-2FF9-E888-3613059D4701}"/>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2CF4828F-C22C-7733-4575-6F7920DE166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312D5C90-3139-D4F5-2F02-3E24AA3CAF5E}"/>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8E88203A-A9E9-9D91-3B68-BA9D3505700B}"/>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AF649A9-7951-E477-7788-C0DFFA832D01}"/>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CA463EDD-2DF2-1AB9-5662-33F2342891AD}"/>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B76506AA-112F-93D5-0AF7-9DC28F06BD26}"/>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84BF9474-0FEC-6012-35C3-2A6F4886117A}"/>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7CFAE0D0-441F-E434-A404-43B8FA1375FA}"/>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2" name="Скругленный прямоугольник 11">
            <a:extLst>
              <a:ext uri="{FF2B5EF4-FFF2-40B4-BE49-F238E27FC236}">
                <a16:creationId xmlns:a16="http://schemas.microsoft.com/office/drawing/2014/main" xmlns="" id="{7E1D138F-296B-2FAC-F186-EABDA44D1985}"/>
              </a:ext>
            </a:extLst>
          </p:cNvPr>
          <p:cNvSpPr/>
          <p:nvPr/>
        </p:nvSpPr>
        <p:spPr>
          <a:xfrm>
            <a:off x="1500166" y="1631946"/>
            <a:ext cx="6572296" cy="92869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Организаторы в аудитории проводят сверку 13-значного номера, введенного участников в ПО, с номером, указанным на бумажном бланке регистрации</a:t>
            </a:r>
          </a:p>
        </p:txBody>
      </p:sp>
      <p:sp>
        <p:nvSpPr>
          <p:cNvPr id="3" name="Скругленный прямоугольник 12">
            <a:extLst>
              <a:ext uri="{FF2B5EF4-FFF2-40B4-BE49-F238E27FC236}">
                <a16:creationId xmlns:a16="http://schemas.microsoft.com/office/drawing/2014/main" xmlns="" id="{D62B1FFA-34C2-B85F-7199-66B79D6B7F6E}"/>
              </a:ext>
            </a:extLst>
          </p:cNvPr>
          <p:cNvSpPr/>
          <p:nvPr/>
        </p:nvSpPr>
        <p:spPr>
          <a:xfrm>
            <a:off x="1523979" y="2715957"/>
            <a:ext cx="6572296" cy="185738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проговаривают 13-значный номер </a:t>
            </a:r>
            <a:r>
              <a:rPr lang="ru-RU" dirty="0">
                <a:solidFill>
                  <a:srgbClr val="C00000"/>
                </a:solidFill>
              </a:rPr>
              <a:t>на русском языке </a:t>
            </a:r>
            <a:r>
              <a:rPr lang="ru-RU" dirty="0">
                <a:solidFill>
                  <a:schemeClr val="tx1"/>
                </a:solidFill>
              </a:rPr>
              <a:t>и проверяют качество аудиозаписи.  </a:t>
            </a:r>
          </a:p>
          <a:p>
            <a:pPr algn="ctr"/>
            <a:r>
              <a:rPr lang="ru-RU" dirty="0">
                <a:solidFill>
                  <a:schemeClr val="tx1"/>
                </a:solidFill>
              </a:rPr>
              <a:t>В случае плохого качества записи в аудиторию может быть приглашен технический специалист для изменения настроек аудиооборудования, после чего запись номера должна осуществиться повторно</a:t>
            </a:r>
          </a:p>
        </p:txBody>
      </p:sp>
      <p:sp>
        <p:nvSpPr>
          <p:cNvPr id="4" name="Скругленный прямоугольник 13">
            <a:extLst>
              <a:ext uri="{FF2B5EF4-FFF2-40B4-BE49-F238E27FC236}">
                <a16:creationId xmlns:a16="http://schemas.microsoft.com/office/drawing/2014/main" xmlns="" id="{406A4CE2-8E0A-C9ED-7B5E-A687995DAE24}"/>
              </a:ext>
            </a:extLst>
          </p:cNvPr>
          <p:cNvSpPr/>
          <p:nvPr/>
        </p:nvSpPr>
        <p:spPr>
          <a:xfrm>
            <a:off x="1547792" y="4728662"/>
            <a:ext cx="6572296" cy="92869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Организаторы в аудитории инициирует начало экзамена путем ввода пароля организатора</a:t>
            </a:r>
          </a:p>
        </p:txBody>
      </p:sp>
      <p:sp>
        <p:nvSpPr>
          <p:cNvPr id="5" name="Скругленный прямоугольник 14">
            <a:extLst>
              <a:ext uri="{FF2B5EF4-FFF2-40B4-BE49-F238E27FC236}">
                <a16:creationId xmlns:a16="http://schemas.microsoft.com/office/drawing/2014/main" xmlns="" id="{2BA98E69-F3A5-8F1C-A792-9741306C025B}"/>
              </a:ext>
            </a:extLst>
          </p:cNvPr>
          <p:cNvSpPr/>
          <p:nvPr/>
        </p:nvSpPr>
        <p:spPr>
          <a:xfrm>
            <a:off x="1571604" y="5812674"/>
            <a:ext cx="6572296" cy="92869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выполняют экзаменационную работу</a:t>
            </a:r>
          </a:p>
        </p:txBody>
      </p:sp>
      <p:pic>
        <p:nvPicPr>
          <p:cNvPr id="6" name="Рисунок 1">
            <a:extLst>
              <a:ext uri="{FF2B5EF4-FFF2-40B4-BE49-F238E27FC236}">
                <a16:creationId xmlns:a16="http://schemas.microsoft.com/office/drawing/2014/main" xmlns="" id="{68A86204-C82A-06C7-E281-38B45F7ABC7E}"/>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7943521" y="2821109"/>
            <a:ext cx="606858" cy="68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35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B6C74E-4F4A-E3C2-2A07-F47690BF3803}"/>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BD1E8207-C0F7-F946-3952-B6D79028308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FDC3950A-A7B1-2A7B-F727-EF422EB9EE66}"/>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CEBD80C6-CD01-7EE9-90E3-14BDE3E2E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B329481E-8A82-1F14-3B22-82F5A2E4175D}"/>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B404DB6D-BDF5-BC8D-B7F3-C846F1AAA0C4}"/>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F4F8FC6E-7028-9B0C-FB4A-267940C896B8}"/>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7EAC8BF8-30CC-F9D3-199A-1D688FC62CCE}"/>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9792EEFA-79B7-B54D-5CA7-7EA746FD854B}"/>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547021D0-D79D-483E-881C-404C47DC286D}"/>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B1217CE0-9567-30A4-2FAF-128E031E5393}"/>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6A4996AD-B322-5774-D9B2-434C4F55AB0B}"/>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E10A5E80-FEB8-494A-56E9-4ED70792385E}"/>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F546B723-3383-0582-EFAC-6B9B66B481FD}"/>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522701F8-97E2-4FD0-B7FC-21FD2C60D968}"/>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8FC89704-7E2D-C434-3F55-B7F1C6388709}"/>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B9B565A7-2F97-245E-5C50-4D4687A5D49C}"/>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8AC745AA-ED73-9C6F-A989-920C6BB0B0EC}"/>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0A1CC629-A467-9D6A-E4BC-CEC5F05E38D1}"/>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B81157D7-035C-05E9-0E52-0E9D6C37B673}"/>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F4D456AD-0AE6-83A5-8D2B-71B26427A9D5}"/>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3D2925F0-9973-30D5-E858-6975930C4241}"/>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7" name="Заголовок 1">
            <a:extLst>
              <a:ext uri="{FF2B5EF4-FFF2-40B4-BE49-F238E27FC236}">
                <a16:creationId xmlns:a16="http://schemas.microsoft.com/office/drawing/2014/main" xmlns="" id="{80642A9E-33FD-D78D-EC14-111AB22E4A20}"/>
              </a:ext>
            </a:extLst>
          </p:cNvPr>
          <p:cNvSpPr>
            <a:spLocks noGrp="1"/>
          </p:cNvSpPr>
          <p:nvPr>
            <p:ph type="title"/>
          </p:nvPr>
        </p:nvSpPr>
        <p:spPr>
          <a:xfrm>
            <a:off x="2167270" y="2060848"/>
            <a:ext cx="6573416" cy="4320480"/>
          </a:xfrm>
        </p:spPr>
        <p:txBody>
          <a:bodyPr>
            <a:noAutofit/>
          </a:bodyPr>
          <a:lstStyle/>
          <a:p>
            <a:pPr lvl="0" algn="l"/>
            <a:r>
              <a:rPr lang="ru-RU" sz="2000" dirty="0"/>
              <a:t>чтение вслух небольшого текста (время на подготовку – 1,5 минуты, время выполнения задания – 2 минуты); </a:t>
            </a:r>
            <a:br>
              <a:rPr lang="ru-RU" sz="2000" dirty="0"/>
            </a:br>
            <a:r>
              <a:rPr lang="ru-RU" sz="2000" dirty="0"/>
              <a:t/>
            </a:r>
            <a:br>
              <a:rPr lang="ru-RU" sz="2000" dirty="0"/>
            </a:br>
            <a:r>
              <a:rPr lang="ru-RU" sz="2000" dirty="0"/>
              <a:t/>
            </a:r>
            <a:br>
              <a:rPr lang="ru-RU" sz="2000" dirty="0"/>
            </a:br>
            <a:r>
              <a:rPr lang="ru-RU" sz="2000" dirty="0"/>
              <a:t>участие в условном диалоге-расспросе (вопросы диалога записаны на аудионоситель, время ответа на каждый вопрос не более 40 секунд);</a:t>
            </a:r>
            <a:br>
              <a:rPr lang="ru-RU" sz="2000" dirty="0"/>
            </a:br>
            <a:r>
              <a:rPr lang="ru-RU" sz="2000" dirty="0"/>
              <a:t/>
            </a:r>
            <a:br>
              <a:rPr lang="ru-RU" sz="2000" dirty="0"/>
            </a:br>
            <a:r>
              <a:rPr lang="ru-RU" sz="2000" dirty="0"/>
              <a:t/>
            </a:r>
            <a:br>
              <a:rPr lang="ru-RU" sz="2000" dirty="0"/>
            </a:br>
            <a:r>
              <a:rPr lang="ru-RU" sz="2000" dirty="0"/>
              <a:t>монологическое высказывание на определенную тему с опорой на план (время </a:t>
            </a:r>
            <a:r>
              <a:rPr lang="ru-RU" sz="2000" dirty="0" smtClean="0"/>
              <a:t>на </a:t>
            </a:r>
            <a:r>
              <a:rPr lang="ru-RU" sz="2000" dirty="0"/>
              <a:t>подготовку – 1,5 минуты, время выполнения задания – 2 минуты).</a:t>
            </a:r>
          </a:p>
        </p:txBody>
      </p:sp>
      <p:sp>
        <p:nvSpPr>
          <p:cNvPr id="8" name="Выгнутая влево стрелка 6">
            <a:extLst>
              <a:ext uri="{FF2B5EF4-FFF2-40B4-BE49-F238E27FC236}">
                <a16:creationId xmlns:a16="http://schemas.microsoft.com/office/drawing/2014/main" xmlns="" id="{404988DD-F184-B60E-08CE-AF48428B5F4B}"/>
              </a:ext>
            </a:extLst>
          </p:cNvPr>
          <p:cNvSpPr/>
          <p:nvPr/>
        </p:nvSpPr>
        <p:spPr>
          <a:xfrm>
            <a:off x="1667204" y="2775798"/>
            <a:ext cx="432048"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лево стрелка 7">
            <a:extLst>
              <a:ext uri="{FF2B5EF4-FFF2-40B4-BE49-F238E27FC236}">
                <a16:creationId xmlns:a16="http://schemas.microsoft.com/office/drawing/2014/main" xmlns="" id="{A03439F2-F9F7-EB74-96AD-D6B02721321D}"/>
              </a:ext>
            </a:extLst>
          </p:cNvPr>
          <p:cNvSpPr/>
          <p:nvPr/>
        </p:nvSpPr>
        <p:spPr>
          <a:xfrm>
            <a:off x="1667204" y="4347434"/>
            <a:ext cx="432048"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a:extLst>
              <a:ext uri="{FF2B5EF4-FFF2-40B4-BE49-F238E27FC236}">
                <a16:creationId xmlns:a16="http://schemas.microsoft.com/office/drawing/2014/main" xmlns="" id="{E3953435-DFEF-3D21-430A-623B8EE7C3DF}"/>
              </a:ext>
            </a:extLst>
          </p:cNvPr>
          <p:cNvSpPr txBox="1"/>
          <p:nvPr/>
        </p:nvSpPr>
        <p:spPr>
          <a:xfrm rot="16200000">
            <a:off x="333914" y="3851574"/>
            <a:ext cx="1872208" cy="553998"/>
          </a:xfrm>
          <a:prstGeom prst="rect">
            <a:avLst/>
          </a:prstGeom>
          <a:noFill/>
          <a:ln w="28575">
            <a:solidFill>
              <a:srgbClr val="FF0000"/>
            </a:solidFill>
          </a:ln>
        </p:spPr>
        <p:txBody>
          <a:bodyPr wrap="square" rtlCol="0">
            <a:spAutoFit/>
          </a:bodyPr>
          <a:lstStyle/>
          <a:p>
            <a:pPr algn="ctr"/>
            <a:r>
              <a:rPr lang="ru-RU" sz="3000" dirty="0"/>
              <a:t>15 минут</a:t>
            </a:r>
          </a:p>
        </p:txBody>
      </p:sp>
    </p:spTree>
    <p:extLst>
      <p:ext uri="{BB962C8B-B14F-4D97-AF65-F5344CB8AC3E}">
        <p14:creationId xmlns:p14="http://schemas.microsoft.com/office/powerpoint/2010/main" val="28125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781A8E-E9B5-2BD5-0283-6C8B8A80CE4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1816EC2-39F4-9638-2EA9-2FB0FB99736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F4E3EA46-90C1-5E8F-3FDA-2F7EA41442D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F5D2964-17F2-CF61-CCA4-93071E67DA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FEE6E4A6-32E5-33A9-3814-B92D8E5F153C}"/>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52C7A6DD-E775-9859-C5BB-3E529916D34D}"/>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E3C765CD-7588-37C4-47BB-75983EC79D01}"/>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0389BEA0-D25F-C037-01C8-917D8F31F0D3}"/>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5D825F42-4FBA-4E7A-D2CF-0C26E09B6EEE}"/>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DD15B21E-57A6-BACF-0E63-BFF37613487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0B61396F-E88A-937C-8667-76F3E70EE58E}"/>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CCC927B0-82B3-D46A-4FD7-3797EAE8E522}"/>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7E204631-20C0-8893-3D4B-869CB5652E68}"/>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1DCE1C63-AC30-44C9-9AC2-F099AB4B07E6}"/>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B71719A8-5786-831A-78A6-EDAECDC6F642}"/>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88C9AA5-84A0-B61F-5600-F41A4790FEB4}"/>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A2585357-DC64-6794-C3D3-AC26A24139B1}"/>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A00596BB-0EC3-8F60-C0D3-B36C5C1DEFE8}"/>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063EA046-FD92-90EE-AFA7-6E2C495F5BE6}"/>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701B04B9-7BDD-CF83-70A3-ECED1A492CA9}"/>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7B636058-3904-31EA-A144-E6A3F6E1C4F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1793FEEC-7D42-EA21-E07A-E25541F7775E}"/>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4" name="Скругленный прямоугольник 13">
            <a:extLst>
              <a:ext uri="{FF2B5EF4-FFF2-40B4-BE49-F238E27FC236}">
                <a16:creationId xmlns:a16="http://schemas.microsoft.com/office/drawing/2014/main" xmlns="" id="{ADE8E4AA-DCB9-E873-34E8-A7B8E572A1A8}"/>
              </a:ext>
            </a:extLst>
          </p:cNvPr>
          <p:cNvSpPr/>
          <p:nvPr/>
        </p:nvSpPr>
        <p:spPr>
          <a:xfrm>
            <a:off x="1370739" y="2613030"/>
            <a:ext cx="6945678" cy="649761"/>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12">
            <a:extLst>
              <a:ext uri="{FF2B5EF4-FFF2-40B4-BE49-F238E27FC236}">
                <a16:creationId xmlns:a16="http://schemas.microsoft.com/office/drawing/2014/main" xmlns="" id="{B8C637EE-439C-2972-9281-16C0F677A2B5}"/>
              </a:ext>
            </a:extLst>
          </p:cNvPr>
          <p:cNvSpPr/>
          <p:nvPr/>
        </p:nvSpPr>
        <p:spPr>
          <a:xfrm>
            <a:off x="1370739" y="1571042"/>
            <a:ext cx="6945678" cy="857256"/>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80FE1311-3A56-FCB4-201C-83DA1D2B9F58}"/>
              </a:ext>
            </a:extLst>
          </p:cNvPr>
          <p:cNvSpPr txBox="1"/>
          <p:nvPr/>
        </p:nvSpPr>
        <p:spPr>
          <a:xfrm>
            <a:off x="1646158" y="1642480"/>
            <a:ext cx="6357982" cy="707886"/>
          </a:xfrm>
          <a:prstGeom prst="rect">
            <a:avLst/>
          </a:prstGeom>
          <a:noFill/>
        </p:spPr>
        <p:txBody>
          <a:bodyPr wrap="square" rtlCol="0">
            <a:spAutoFit/>
          </a:bodyPr>
          <a:lstStyle/>
          <a:p>
            <a:r>
              <a:rPr lang="ru-RU" sz="2000" dirty="0"/>
              <a:t>После завершения записи ответа на последнее задание участники прослушивают записи всех своих ответов </a:t>
            </a:r>
          </a:p>
        </p:txBody>
      </p:sp>
      <p:sp>
        <p:nvSpPr>
          <p:cNvPr id="17" name="TextBox 16">
            <a:extLst>
              <a:ext uri="{FF2B5EF4-FFF2-40B4-BE49-F238E27FC236}">
                <a16:creationId xmlns:a16="http://schemas.microsoft.com/office/drawing/2014/main" xmlns="" id="{3F73D3B2-A476-81F7-63A8-C1C83F9EE3E0}"/>
              </a:ext>
            </a:extLst>
          </p:cNvPr>
          <p:cNvSpPr txBox="1"/>
          <p:nvPr/>
        </p:nvSpPr>
        <p:spPr>
          <a:xfrm>
            <a:off x="1694035" y="2740858"/>
            <a:ext cx="6215106" cy="400110"/>
          </a:xfrm>
          <a:prstGeom prst="rect">
            <a:avLst/>
          </a:prstGeom>
          <a:noFill/>
        </p:spPr>
        <p:txBody>
          <a:bodyPr wrap="square" rtlCol="0">
            <a:spAutoFit/>
          </a:bodyPr>
          <a:lstStyle/>
          <a:p>
            <a:r>
              <a:rPr lang="ru-RU" sz="2000" dirty="0"/>
              <a:t>Сдают бланки регистрации организаторам в аудитории</a:t>
            </a:r>
          </a:p>
        </p:txBody>
      </p:sp>
      <p:sp>
        <p:nvSpPr>
          <p:cNvPr id="27" name="TextBox 26">
            <a:extLst>
              <a:ext uri="{FF2B5EF4-FFF2-40B4-BE49-F238E27FC236}">
                <a16:creationId xmlns:a16="http://schemas.microsoft.com/office/drawing/2014/main" xmlns="" id="{64C9C8B6-562A-8B8A-6631-8397EB1CD24B}"/>
              </a:ext>
            </a:extLst>
          </p:cNvPr>
          <p:cNvSpPr txBox="1"/>
          <p:nvPr/>
        </p:nvSpPr>
        <p:spPr>
          <a:xfrm>
            <a:off x="1370739" y="3418001"/>
            <a:ext cx="6945678" cy="3144194"/>
          </a:xfrm>
          <a:prstGeom prst="rect">
            <a:avLst/>
          </a:prstGeom>
          <a:noFill/>
          <a:ln w="19050">
            <a:solidFill>
              <a:srgbClr val="C00000"/>
            </a:solidFill>
          </a:ln>
        </p:spPr>
        <p:txBody>
          <a:bodyPr wrap="square">
            <a:spAutoFit/>
          </a:bodyPr>
          <a:lstStyle/>
          <a:p>
            <a:pPr indent="457200" algn="just">
              <a:lnSpc>
                <a:spcPct val="107000"/>
              </a:lnSpc>
              <a:spcAft>
                <a:spcPts val="800"/>
              </a:spcAft>
            </a:pPr>
            <a:r>
              <a:rPr lang="ru-RU" sz="2000" kern="100" dirty="0">
                <a:effectLst/>
                <a:latin typeface="Calibri" panose="020F0502020204030204" pitchFamily="34" charset="0"/>
                <a:ea typeface="Calibri" panose="020F0502020204030204" pitchFamily="34" charset="0"/>
                <a:cs typeface="Times New Roman" panose="02020603050405020304" pitchFamily="18" charset="0"/>
              </a:rPr>
              <a:t>В случае если во время записи устных ответов произошел технический сбой, участнику по его выбору предоставляется право выполнить задания, предусматривающие устные ответы, в тот же день или в резервные сроки.</a:t>
            </a:r>
          </a:p>
          <a:p>
            <a:pPr indent="457200" algn="just">
              <a:lnSpc>
                <a:spcPct val="107000"/>
              </a:lnSpc>
              <a:spcAft>
                <a:spcPts val="800"/>
              </a:spcAft>
            </a:pPr>
            <a:r>
              <a:rPr lang="ru-RU" sz="2000" kern="100" dirty="0">
                <a:effectLst/>
                <a:latin typeface="Calibri" panose="020F0502020204030204" pitchFamily="34" charset="0"/>
                <a:ea typeface="Calibri" panose="020F0502020204030204" pitchFamily="34" charset="0"/>
                <a:cs typeface="Times New Roman" panose="02020603050405020304" pitchFamily="18" charset="0"/>
              </a:rPr>
              <a:t>Случаи технического сбоя оборудования, выявления низкого качества аудиозаписи ответа, утери аудиозаписи ответов оформляются соответствующим актом в присутствии технического специалиста, ответственного организатора, члена ГЭК.</a:t>
            </a:r>
          </a:p>
        </p:txBody>
      </p:sp>
    </p:spTree>
    <p:extLst>
      <p:ext uri="{BB962C8B-B14F-4D97-AF65-F5344CB8AC3E}">
        <p14:creationId xmlns:p14="http://schemas.microsoft.com/office/powerpoint/2010/main" val="117325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E3AB77-43CD-4900-4D19-A05C7F74DEA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CE1D0789-B354-8168-1433-6ADE2919C3C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3BF778F-E820-DDDE-50A8-F1559E9010B9}"/>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25C9A92-33B8-F2BE-333C-E5DA748E8F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40" name="TextBox 39">
            <a:extLst>
              <a:ext uri="{FF2B5EF4-FFF2-40B4-BE49-F238E27FC236}">
                <a16:creationId xmlns:a16="http://schemas.microsoft.com/office/drawing/2014/main" xmlns="" id="{051693F0-BF59-D1EC-1C2C-4E59161AAC45}"/>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1" name="TextBox 40">
            <a:extLst>
              <a:ext uri="{FF2B5EF4-FFF2-40B4-BE49-F238E27FC236}">
                <a16:creationId xmlns:a16="http://schemas.microsoft.com/office/drawing/2014/main" xmlns="" id="{178B2F3E-2F6E-17CB-7CF1-C92DDDCA493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2" name="TextBox 41">
            <a:extLst>
              <a:ext uri="{FF2B5EF4-FFF2-40B4-BE49-F238E27FC236}">
                <a16:creationId xmlns:a16="http://schemas.microsoft.com/office/drawing/2014/main" xmlns="" id="{ACB3481B-5898-6267-0AA8-1B40B576CBD8}"/>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47" name="Группа 46">
            <a:extLst>
              <a:ext uri="{FF2B5EF4-FFF2-40B4-BE49-F238E27FC236}">
                <a16:creationId xmlns:a16="http://schemas.microsoft.com/office/drawing/2014/main" xmlns="" id="{7695AE39-23F7-B863-6B2E-994F9CB8A208}"/>
              </a:ext>
            </a:extLst>
          </p:cNvPr>
          <p:cNvGrpSpPr/>
          <p:nvPr/>
        </p:nvGrpSpPr>
        <p:grpSpPr>
          <a:xfrm>
            <a:off x="1259631" y="795477"/>
            <a:ext cx="6773430" cy="576000"/>
            <a:chOff x="1259631" y="795477"/>
            <a:chExt cx="6773430" cy="576000"/>
          </a:xfrm>
        </p:grpSpPr>
        <p:sp>
          <p:nvSpPr>
            <p:cNvPr id="14" name="Овал 13">
              <a:extLst>
                <a:ext uri="{FF2B5EF4-FFF2-40B4-BE49-F238E27FC236}">
                  <a16:creationId xmlns:a16="http://schemas.microsoft.com/office/drawing/2014/main" xmlns="" id="{6AF6AAE2-8CAD-CD91-FDF4-7475A7A88775}"/>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53515869-F84E-3004-12A2-A0214A996BAD}"/>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A4C7370A-8BCB-E514-216E-A8110B6A1012}"/>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F27ED5D1-C5BB-CFD4-4100-CD3504300CF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EA07397D-CD64-BFA9-8473-19CD43A0BBC4}"/>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44FEBD6C-D094-8584-7465-CAE04C989FE3}"/>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C2C4ADF9-7E07-057E-F238-C48F7ED8CED9}"/>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AE200C78-6AFB-3805-45EA-3884C0E1C2B7}"/>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CD3136C6-25D3-486B-9FF9-87A68B19A22D}"/>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BBE63324-7EC6-396F-BD3D-BD5DD0E37058}"/>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4F8CAEF5-3318-6241-AC6E-2467687AF53E}"/>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Полилиния: фигура 44">
              <a:extLst>
                <a:ext uri="{FF2B5EF4-FFF2-40B4-BE49-F238E27FC236}">
                  <a16:creationId xmlns:a16="http://schemas.microsoft.com/office/drawing/2014/main" xmlns="" id="{ED8AC759-834A-9F53-8E27-AC6B55BDDBAB}"/>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Полилиния: фигура 45">
              <a:extLst>
                <a:ext uri="{FF2B5EF4-FFF2-40B4-BE49-F238E27FC236}">
                  <a16:creationId xmlns:a16="http://schemas.microsoft.com/office/drawing/2014/main" xmlns="" id="{2649C198-E0D1-154F-2962-DCC2945405F3}"/>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0" name="Заголовок 5">
            <a:extLst>
              <a:ext uri="{FF2B5EF4-FFF2-40B4-BE49-F238E27FC236}">
                <a16:creationId xmlns:a16="http://schemas.microsoft.com/office/drawing/2014/main" xmlns="" id="{C377DDE9-521D-0CA8-3D11-F8068F2367A0}"/>
              </a:ext>
            </a:extLst>
          </p:cNvPr>
          <p:cNvSpPr>
            <a:spLocks noGrp="1"/>
          </p:cNvSpPr>
          <p:nvPr>
            <p:ph type="title"/>
          </p:nvPr>
        </p:nvSpPr>
        <p:spPr>
          <a:xfrm>
            <a:off x="1026511" y="1844824"/>
            <a:ext cx="7233854" cy="961355"/>
          </a:xfrm>
        </p:spPr>
        <p:txBody>
          <a:bodyPr>
            <a:noAutofit/>
          </a:bodyPr>
          <a:lstStyle/>
          <a:p>
            <a:r>
              <a:rPr lang="ru-RU" sz="2200" b="1" kern="1200" dirty="0">
                <a:solidFill>
                  <a:schemeClr val="tx1"/>
                </a:solidFill>
                <a:effectLst>
                  <a:outerShdw blurRad="38100" dist="38100" dir="2700000" algn="tl">
                    <a:srgbClr val="000000">
                      <a:alpha val="43137"/>
                    </a:srgbClr>
                  </a:outerShdw>
                </a:effectLst>
                <a:latin typeface="+mj-lt"/>
                <a:ea typeface="+mj-ea"/>
                <a:cs typeface="+mj-cs"/>
              </a:rPr>
              <a:t>Технический специалист </a:t>
            </a:r>
            <a:r>
              <a:rPr lang="ru-RU" sz="2200" dirty="0"/>
              <a:t>завершает экзамен в ПО рабочего места участника (станция записи устных ответов)</a:t>
            </a:r>
          </a:p>
        </p:txBody>
      </p:sp>
      <p:sp>
        <p:nvSpPr>
          <p:cNvPr id="51" name="TextBox 50">
            <a:extLst>
              <a:ext uri="{FF2B5EF4-FFF2-40B4-BE49-F238E27FC236}">
                <a16:creationId xmlns:a16="http://schemas.microsoft.com/office/drawing/2014/main" xmlns="" id="{BE6EAFC5-6BA3-0A89-0781-898683B32D09}"/>
              </a:ext>
            </a:extLst>
          </p:cNvPr>
          <p:cNvSpPr txBox="1"/>
          <p:nvPr/>
        </p:nvSpPr>
        <p:spPr>
          <a:xfrm>
            <a:off x="1052089" y="3216651"/>
            <a:ext cx="7182699" cy="769441"/>
          </a:xfrm>
          <a:prstGeom prst="rect">
            <a:avLst/>
          </a:prstGeom>
          <a:noFill/>
        </p:spPr>
        <p:txBody>
          <a:bodyPr wrap="square" rtlCol="0">
            <a:spAutoFit/>
          </a:bodyPr>
          <a:lstStyle/>
          <a:p>
            <a:pPr algn="ctr"/>
            <a:r>
              <a:rPr lang="ru-RU" sz="2200" b="1" kern="1200" dirty="0">
                <a:solidFill>
                  <a:schemeClr val="tx1"/>
                </a:solidFill>
                <a:effectLst>
                  <a:outerShdw blurRad="38100" dist="38100" dir="2700000" algn="tl">
                    <a:srgbClr val="000000">
                      <a:alpha val="43137"/>
                    </a:srgbClr>
                  </a:outerShdw>
                </a:effectLst>
                <a:latin typeface="+mj-lt"/>
                <a:ea typeface="+mj-ea"/>
                <a:cs typeface="+mj-cs"/>
              </a:rPr>
              <a:t>Технический специалист </a:t>
            </a:r>
            <a:r>
              <a:rPr lang="ru-RU" sz="2200" dirty="0"/>
              <a:t>экспортирует ответы участников в каждой аудитории и записывает их на </a:t>
            </a:r>
            <a:r>
              <a:rPr lang="ru-RU" sz="2200" dirty="0" err="1"/>
              <a:t>флеш</a:t>
            </a:r>
            <a:r>
              <a:rPr lang="ru-RU" sz="2200" dirty="0"/>
              <a:t>-носитель</a:t>
            </a:r>
          </a:p>
        </p:txBody>
      </p:sp>
      <p:sp>
        <p:nvSpPr>
          <p:cNvPr id="52" name="Стрелка вниз 10">
            <a:extLst>
              <a:ext uri="{FF2B5EF4-FFF2-40B4-BE49-F238E27FC236}">
                <a16:creationId xmlns:a16="http://schemas.microsoft.com/office/drawing/2014/main" xmlns="" id="{6FFA61D1-D9E9-696A-926E-F9DC730F2F1F}"/>
              </a:ext>
            </a:extLst>
          </p:cNvPr>
          <p:cNvSpPr/>
          <p:nvPr/>
        </p:nvSpPr>
        <p:spPr>
          <a:xfrm>
            <a:off x="4214810" y="4090991"/>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a16="http://schemas.microsoft.com/office/drawing/2014/main" xmlns="" id="{91F337B7-E4B6-90CA-34A4-26FB44E7DAD9}"/>
              </a:ext>
            </a:extLst>
          </p:cNvPr>
          <p:cNvSpPr txBox="1"/>
          <p:nvPr/>
        </p:nvSpPr>
        <p:spPr>
          <a:xfrm>
            <a:off x="678629" y="4581128"/>
            <a:ext cx="7929618" cy="769441"/>
          </a:xfrm>
          <a:prstGeom prst="rect">
            <a:avLst/>
          </a:prstGeom>
          <a:noFill/>
        </p:spPr>
        <p:txBody>
          <a:bodyPr wrap="square" rtlCol="0">
            <a:spAutoFit/>
          </a:bodyPr>
          <a:lstStyle/>
          <a:p>
            <a:pPr algn="ctr"/>
            <a:r>
              <a:rPr lang="ru-RU" sz="2200" b="1" dirty="0">
                <a:effectLst>
                  <a:outerShdw blurRad="38100" dist="38100" dir="2700000" algn="tl">
                    <a:srgbClr val="000000">
                      <a:alpha val="43137"/>
                    </a:srgbClr>
                  </a:outerShdw>
                </a:effectLst>
                <a:latin typeface="+mj-lt"/>
                <a:ea typeface="+mj-ea"/>
                <a:cs typeface="+mj-cs"/>
              </a:rPr>
              <a:t>Организаторы </a:t>
            </a:r>
            <a:r>
              <a:rPr lang="ru-RU" sz="2200" dirty="0">
                <a:latin typeface="+mj-lt"/>
                <a:ea typeface="+mj-ea"/>
                <a:cs typeface="+mj-cs"/>
              </a:rPr>
              <a:t>в аудитории </a:t>
            </a:r>
            <a:r>
              <a:rPr lang="ru-RU" sz="2200" dirty="0"/>
              <a:t>упаковываю бланки ответов участников и </a:t>
            </a:r>
            <a:r>
              <a:rPr lang="ru-RU" sz="2200" dirty="0" err="1"/>
              <a:t>флеш-носитель</a:t>
            </a:r>
            <a:r>
              <a:rPr lang="ru-RU" sz="2200" dirty="0"/>
              <a:t> с записями ответов</a:t>
            </a:r>
          </a:p>
        </p:txBody>
      </p:sp>
      <p:sp>
        <p:nvSpPr>
          <p:cNvPr id="54" name="Стрелка вниз 12">
            <a:extLst>
              <a:ext uri="{FF2B5EF4-FFF2-40B4-BE49-F238E27FC236}">
                <a16:creationId xmlns:a16="http://schemas.microsoft.com/office/drawing/2014/main" xmlns="" id="{4938910E-E439-8C59-D1F5-68D353F716B9}"/>
              </a:ext>
            </a:extLst>
          </p:cNvPr>
          <p:cNvSpPr/>
          <p:nvPr/>
        </p:nvSpPr>
        <p:spPr>
          <a:xfrm>
            <a:off x="4214810" y="2788567"/>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низ 13">
            <a:extLst>
              <a:ext uri="{FF2B5EF4-FFF2-40B4-BE49-F238E27FC236}">
                <a16:creationId xmlns:a16="http://schemas.microsoft.com/office/drawing/2014/main" xmlns="" id="{A4644F40-D4E7-9B21-AE5B-BE4199C2D91C}"/>
              </a:ext>
            </a:extLst>
          </p:cNvPr>
          <p:cNvSpPr/>
          <p:nvPr/>
        </p:nvSpPr>
        <p:spPr>
          <a:xfrm>
            <a:off x="4214810" y="5448074"/>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xmlns="" id="{936AAC82-612A-9C4C-7E79-D4D85CBF04F1}"/>
              </a:ext>
            </a:extLst>
          </p:cNvPr>
          <p:cNvSpPr txBox="1"/>
          <p:nvPr/>
        </p:nvSpPr>
        <p:spPr>
          <a:xfrm>
            <a:off x="750067" y="5827911"/>
            <a:ext cx="7786742" cy="769441"/>
          </a:xfrm>
          <a:prstGeom prst="rect">
            <a:avLst/>
          </a:prstGeom>
          <a:noFill/>
        </p:spPr>
        <p:txBody>
          <a:bodyPr wrap="square" rtlCol="0">
            <a:spAutoFit/>
          </a:bodyPr>
          <a:lstStyle/>
          <a:p>
            <a:pPr algn="ctr"/>
            <a:r>
              <a:rPr lang="ru-RU" sz="2200" b="1" dirty="0">
                <a:effectLst>
                  <a:outerShdw blurRad="38100" dist="38100" dir="2700000" algn="tl">
                    <a:srgbClr val="000000">
                      <a:alpha val="43137"/>
                    </a:srgbClr>
                  </a:outerShdw>
                </a:effectLst>
                <a:latin typeface="+mj-lt"/>
                <a:ea typeface="+mj-ea"/>
                <a:cs typeface="+mj-cs"/>
              </a:rPr>
              <a:t>Ответственный организатор </a:t>
            </a:r>
            <a:r>
              <a:rPr lang="ru-RU" sz="2200" dirty="0"/>
              <a:t>передает  экзаменационные материалы руководителю ППЭ в Штабе ППЭ</a:t>
            </a:r>
          </a:p>
        </p:txBody>
      </p:sp>
    </p:spTree>
    <p:extLst>
      <p:ext uri="{BB962C8B-B14F-4D97-AF65-F5344CB8AC3E}">
        <p14:creationId xmlns:p14="http://schemas.microsoft.com/office/powerpoint/2010/main" val="91283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FC7F0B-C975-9D98-2234-ED78B9E41CFA}"/>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3EF915B9-0080-001F-95B0-C10F97D16F06}"/>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694C154-3DE3-E249-9141-BAC26B121CFB}"/>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BFCED74B-2CD0-6EEE-E221-34A34542BD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4" name="Заголовок 1">
            <a:extLst>
              <a:ext uri="{FF2B5EF4-FFF2-40B4-BE49-F238E27FC236}">
                <a16:creationId xmlns:a16="http://schemas.microsoft.com/office/drawing/2014/main" xmlns="" id="{853610A9-1454-5053-6F5D-20F4CF664B4F}"/>
              </a:ext>
            </a:extLst>
          </p:cNvPr>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5" name="Объект 2">
            <a:extLst>
              <a:ext uri="{FF2B5EF4-FFF2-40B4-BE49-F238E27FC236}">
                <a16:creationId xmlns:a16="http://schemas.microsoft.com/office/drawing/2014/main" xmlns="" id="{14979700-A880-2227-9005-2A3C21791EF8}"/>
              </a:ext>
            </a:extLst>
          </p:cNvPr>
          <p:cNvSpPr txBox="1">
            <a:spLocks/>
          </p:cNvSpPr>
          <p:nvPr/>
        </p:nvSpPr>
        <p:spPr>
          <a:xfrm>
            <a:off x="9525" y="1435303"/>
            <a:ext cx="4634475" cy="17776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57175">
              <a:buFont typeface="+mj-lt"/>
              <a:buAutoNum type="arabicPeriod"/>
            </a:pPr>
            <a:r>
              <a:rPr lang="ru-RU" sz="2000" dirty="0"/>
              <a:t>Технические сбои при записи устных ответов ОГЭ по иностранным языкам</a:t>
            </a:r>
          </a:p>
          <a:p>
            <a:pPr marL="271463" indent="-257175">
              <a:buFont typeface="+mj-lt"/>
              <a:buAutoNum type="arabicPeriod"/>
            </a:pPr>
            <a:r>
              <a:rPr lang="ru-RU" sz="2000" dirty="0" smtClean="0">
                <a:ea typeface="Calibri"/>
                <a:cs typeface="Times New Roman"/>
              </a:rPr>
              <a:t>На этапе прослушивания записанного  </a:t>
            </a:r>
            <a:r>
              <a:rPr lang="ru-RU" sz="2000" dirty="0">
                <a:ea typeface="Calibri"/>
                <a:cs typeface="Times New Roman"/>
              </a:rPr>
              <a:t>устного ответа, </a:t>
            </a:r>
            <a:r>
              <a:rPr lang="ru-RU" sz="2000" dirty="0" smtClean="0">
                <a:ea typeface="Calibri"/>
                <a:cs typeface="Times New Roman"/>
              </a:rPr>
              <a:t>обнаружилось отсутствие аудиозаписи</a:t>
            </a:r>
            <a:endParaRPr lang="ru-RU" sz="2000" dirty="0">
              <a:ea typeface="Calibri"/>
              <a:cs typeface="Times New Roman"/>
            </a:endParaRPr>
          </a:p>
          <a:p>
            <a:pPr marL="271463" indent="-257175">
              <a:buFont typeface="+mj-lt"/>
              <a:buAutoNum type="arabicPeriod"/>
            </a:pPr>
            <a:endParaRPr lang="ru-RU" sz="2000" dirty="0"/>
          </a:p>
          <a:p>
            <a:pPr>
              <a:buFont typeface="+mj-lt"/>
              <a:buAutoNum type="arabicPeriod"/>
            </a:pPr>
            <a:endParaRPr lang="ru-RU" sz="2000" dirty="0"/>
          </a:p>
        </p:txBody>
      </p:sp>
      <p:sp>
        <p:nvSpPr>
          <p:cNvPr id="6" name="Стрелка вниз 3">
            <a:extLst>
              <a:ext uri="{FF2B5EF4-FFF2-40B4-BE49-F238E27FC236}">
                <a16:creationId xmlns:a16="http://schemas.microsoft.com/office/drawing/2014/main" xmlns="" id="{BC2149BC-9813-A265-3EC9-66368AE39855}"/>
              </a:ext>
            </a:extLst>
          </p:cNvPr>
          <p:cNvSpPr/>
          <p:nvPr/>
        </p:nvSpPr>
        <p:spPr>
          <a:xfrm>
            <a:off x="2082432" y="3099398"/>
            <a:ext cx="329530" cy="3059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TextBox 6">
            <a:extLst>
              <a:ext uri="{FF2B5EF4-FFF2-40B4-BE49-F238E27FC236}">
                <a16:creationId xmlns:a16="http://schemas.microsoft.com/office/drawing/2014/main" xmlns="" id="{19372F48-2147-07EE-AE57-F048B634369B}"/>
              </a:ext>
            </a:extLst>
          </p:cNvPr>
          <p:cNvSpPr txBox="1"/>
          <p:nvPr/>
        </p:nvSpPr>
        <p:spPr>
          <a:xfrm>
            <a:off x="95625" y="3460369"/>
            <a:ext cx="4303143" cy="1569660"/>
          </a:xfrm>
          <a:prstGeom prst="rect">
            <a:avLst/>
          </a:prstGeom>
          <a:noFill/>
        </p:spPr>
        <p:txBody>
          <a:bodyPr wrap="square" rtlCol="0">
            <a:spAutoFit/>
          </a:bodyPr>
          <a:lstStyle/>
          <a:p>
            <a:pPr algn="ctr"/>
            <a:r>
              <a:rPr lang="ru-RU" sz="1600" dirty="0">
                <a:solidFill>
                  <a:srgbClr val="FF0000"/>
                </a:solidFill>
              </a:rPr>
              <a:t>Ситуации, регламентированные</a:t>
            </a:r>
            <a:br>
              <a:rPr lang="ru-RU" sz="1600" dirty="0">
                <a:solidFill>
                  <a:srgbClr val="FF0000"/>
                </a:solidFill>
              </a:rPr>
            </a:br>
            <a:r>
              <a:rPr lang="ru-RU" sz="1600" dirty="0">
                <a:solidFill>
                  <a:srgbClr val="FF0000"/>
                </a:solidFill>
              </a:rPr>
              <a:t>Порядком проведения ГИА-9 (п. 65)</a:t>
            </a:r>
          </a:p>
          <a:p>
            <a:pPr algn="ctr"/>
            <a:r>
              <a:rPr lang="ru-RU" sz="1600" dirty="0">
                <a:solidFill>
                  <a:srgbClr val="FF0000"/>
                </a:solidFill>
              </a:rPr>
              <a:t>Участник по своему выбору может выполнить устную часть в тот же день или в резервные </a:t>
            </a:r>
            <a:r>
              <a:rPr lang="ru-RU" sz="1600" dirty="0" smtClean="0">
                <a:solidFill>
                  <a:srgbClr val="FF0000"/>
                </a:solidFill>
              </a:rPr>
              <a:t>сроки (при наличии акта члена ГЭК и технического специалиста о техническом сбое) </a:t>
            </a:r>
            <a:endParaRPr lang="ru-RU" sz="1600" dirty="0">
              <a:solidFill>
                <a:srgbClr val="FF0000"/>
              </a:solidFill>
            </a:endParaRPr>
          </a:p>
        </p:txBody>
      </p:sp>
      <p:sp>
        <p:nvSpPr>
          <p:cNvPr id="8" name="Объект 2">
            <a:extLst>
              <a:ext uri="{FF2B5EF4-FFF2-40B4-BE49-F238E27FC236}">
                <a16:creationId xmlns:a16="http://schemas.microsoft.com/office/drawing/2014/main" xmlns="" id="{0C42A180-1BCD-CA9F-AA07-B2375D43C067}"/>
              </a:ext>
            </a:extLst>
          </p:cNvPr>
          <p:cNvSpPr txBox="1">
            <a:spLocks/>
          </p:cNvSpPr>
          <p:nvPr/>
        </p:nvSpPr>
        <p:spPr>
          <a:xfrm>
            <a:off x="4716016" y="1461870"/>
            <a:ext cx="4435462" cy="4608512"/>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dirty="0">
                <a:ea typeface="Calibri"/>
                <a:cs typeface="Times New Roman"/>
              </a:rPr>
              <a:t>Накануне экзамена технический специалист устанавливает и проверяет качество аппаратуры строго в соответствии с техническими требованиями. </a:t>
            </a:r>
            <a:endParaRPr lang="ru-RU" dirty="0" smtClean="0">
              <a:ea typeface="Calibri"/>
              <a:cs typeface="Times New Roman"/>
            </a:endParaRPr>
          </a:p>
          <a:p>
            <a:r>
              <a:rPr lang="ru-RU" dirty="0" smtClean="0">
                <a:ea typeface="Calibri"/>
                <a:cs typeface="Times New Roman"/>
              </a:rPr>
              <a:t>В аудитории проведения устной части, при сохранении ответов участников на электронный носитель, копировать всю папку, которая получается после завершения экзамена на станции записи.</a:t>
            </a:r>
            <a:endParaRPr lang="ru-RU" dirty="0">
              <a:ea typeface="Calibri"/>
              <a:cs typeface="Times New Roman"/>
            </a:endParaRPr>
          </a:p>
          <a:p>
            <a:endParaRPr lang="ru-RU" dirty="0"/>
          </a:p>
          <a:p>
            <a:endParaRPr lang="ru-RU" dirty="0"/>
          </a:p>
        </p:txBody>
      </p:sp>
      <p:sp>
        <p:nvSpPr>
          <p:cNvPr id="9" name="Заголовок 1">
            <a:extLst>
              <a:ext uri="{FF2B5EF4-FFF2-40B4-BE49-F238E27FC236}">
                <a16:creationId xmlns:a16="http://schemas.microsoft.com/office/drawing/2014/main" xmlns="" id="{2B889A1C-7496-E83B-C762-A86B9FFE90AD}"/>
              </a:ext>
            </a:extLst>
          </p:cNvPr>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10" name="Прямоугольник 9">
            <a:extLst>
              <a:ext uri="{FF2B5EF4-FFF2-40B4-BE49-F238E27FC236}">
                <a16:creationId xmlns:a16="http://schemas.microsoft.com/office/drawing/2014/main" xmlns="" id="{7FB07D5B-0B07-369B-0AB1-DD9F249919FA}"/>
              </a:ext>
            </a:extLst>
          </p:cNvPr>
          <p:cNvSpPr/>
          <p:nvPr/>
        </p:nvSpPr>
        <p:spPr>
          <a:xfrm>
            <a:off x="4644008" y="908720"/>
            <a:ext cx="72000" cy="58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ъект 2">
            <a:extLst>
              <a:ext uri="{FF2B5EF4-FFF2-40B4-BE49-F238E27FC236}">
                <a16:creationId xmlns:a16="http://schemas.microsoft.com/office/drawing/2014/main" xmlns="" id="{14979700-A880-2227-9005-2A3C21791EF8}"/>
              </a:ext>
            </a:extLst>
          </p:cNvPr>
          <p:cNvSpPr txBox="1">
            <a:spLocks/>
          </p:cNvSpPr>
          <p:nvPr/>
        </p:nvSpPr>
        <p:spPr>
          <a:xfrm>
            <a:off x="-2073" y="5070277"/>
            <a:ext cx="4644000" cy="1552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mj-lt"/>
              <a:buAutoNum type="arabicPeriod" startAt="3"/>
            </a:pPr>
            <a:r>
              <a:rPr lang="ru-RU" sz="2000" dirty="0" smtClean="0"/>
              <a:t>Файлы, содержащие ответы участников, отсутствуют в аудиторном архиве (файлы с расширением </a:t>
            </a:r>
            <a:r>
              <a:rPr lang="en-US" sz="2000" dirty="0"/>
              <a:t>.</a:t>
            </a:r>
            <a:r>
              <a:rPr lang="en-US" sz="2000" dirty="0" smtClean="0"/>
              <a:t>part9</a:t>
            </a:r>
            <a:r>
              <a:rPr lang="ru-RU" sz="2000" dirty="0" smtClean="0"/>
              <a:t>). Либо отсутствует файл с расширением </a:t>
            </a:r>
            <a:r>
              <a:rPr lang="en-US" sz="2000" dirty="0"/>
              <a:t>.</a:t>
            </a:r>
            <a:r>
              <a:rPr lang="en-US" sz="2000" dirty="0" smtClean="0"/>
              <a:t>pack9</a:t>
            </a:r>
            <a:r>
              <a:rPr lang="ru-RU" sz="2000" dirty="0" smtClean="0"/>
              <a:t>.</a:t>
            </a:r>
            <a:endParaRPr lang="ru-RU" sz="2000" dirty="0"/>
          </a:p>
        </p:txBody>
      </p:sp>
    </p:spTree>
    <p:extLst>
      <p:ext uri="{BB962C8B-B14F-4D97-AF65-F5344CB8AC3E}">
        <p14:creationId xmlns:p14="http://schemas.microsoft.com/office/powerpoint/2010/main" val="9122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Особенности подготовки </a:t>
            </a:r>
            <a:br>
              <a:rPr lang="ru-RU" sz="3600" b="1" dirty="0">
                <a:effectLst>
                  <a:outerShdw blurRad="38100" dist="38100" dir="2700000" algn="tl">
                    <a:srgbClr val="000000">
                      <a:alpha val="43137"/>
                    </a:srgbClr>
                  </a:outerShdw>
                </a:effectLst>
              </a:rPr>
            </a:br>
            <a:r>
              <a:rPr lang="ru-RU" sz="3600" b="1" dirty="0">
                <a:effectLst>
                  <a:outerShdw blurRad="38100" dist="38100" dir="2700000" algn="tl">
                    <a:srgbClr val="000000">
                      <a:alpha val="43137"/>
                    </a:srgbClr>
                  </a:outerShdw>
                </a:effectLst>
              </a:rPr>
              <a:t>и проведения ОГЭ по отдельным предметам</a:t>
            </a:r>
          </a:p>
        </p:txBody>
      </p:sp>
      <p:sp>
        <p:nvSpPr>
          <p:cNvPr id="4" name="Прямоугольник 3"/>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Прямоугольник 7"/>
          <p:cNvSpPr/>
          <p:nvPr/>
        </p:nvSpPr>
        <p:spPr>
          <a:xfrm>
            <a:off x="260225" y="1898633"/>
            <a:ext cx="8255326" cy="1938992"/>
          </a:xfrm>
          <a:prstGeom prst="rect">
            <a:avLst/>
          </a:prstGeom>
        </p:spPr>
        <p:txBody>
          <a:bodyPr wrap="square">
            <a:spAutoFit/>
          </a:bodyPr>
          <a:lstStyle/>
          <a:p>
            <a:pPr algn="just"/>
            <a:r>
              <a:rPr lang="ru-RU" sz="2400" b="1" dirty="0"/>
              <a:t>ГИА-9</a:t>
            </a:r>
            <a:r>
              <a:rPr lang="en-US" sz="2400" b="1" dirty="0"/>
              <a:t> </a:t>
            </a:r>
            <a:r>
              <a:rPr lang="ru-RU" sz="2400" b="1" dirty="0"/>
              <a:t>проводится по 14 учебным предметам: </a:t>
            </a:r>
          </a:p>
          <a:p>
            <a:pPr algn="just"/>
            <a:r>
              <a:rPr lang="ru-RU" sz="2400" dirty="0"/>
              <a:t>«Русский язык», «Математика», «Биология», «География», «Иностранные языки» (английский, испанский, немецкий и французский), «Информатика», «История», «Литература», «Обществознание», «Физика», «Химия».</a:t>
            </a:r>
          </a:p>
        </p:txBody>
      </p:sp>
      <p:sp>
        <p:nvSpPr>
          <p:cNvPr id="62" name="Прямоугольник 61">
            <a:extLst>
              <a:ext uri="{FF2B5EF4-FFF2-40B4-BE49-F238E27FC236}">
                <a16:creationId xmlns:a16="http://schemas.microsoft.com/office/drawing/2014/main" xmlns="" id="{CEF83E8F-C60B-8D25-5510-5745C748DA21}"/>
              </a:ext>
            </a:extLst>
          </p:cNvPr>
          <p:cNvSpPr/>
          <p:nvPr/>
        </p:nvSpPr>
        <p:spPr>
          <a:xfrm>
            <a:off x="280659" y="3996815"/>
            <a:ext cx="8255326" cy="2492990"/>
          </a:xfrm>
          <a:prstGeom prst="rect">
            <a:avLst/>
          </a:prstGeom>
        </p:spPr>
        <p:txBody>
          <a:bodyPr wrap="square">
            <a:spAutoFit/>
          </a:bodyPr>
          <a:lstStyle/>
          <a:p>
            <a:pPr algn="just"/>
            <a:r>
              <a:rPr lang="ru-RU" sz="2400" dirty="0"/>
              <a:t>Перечень дополнительных материалов и оборудования, использование которых разрешено на ОГЭ, утверждается приказом Минпросвещения России и Рособрнадзора </a:t>
            </a:r>
            <a:br>
              <a:rPr lang="ru-RU" sz="2400" dirty="0"/>
            </a:br>
            <a:r>
              <a:rPr lang="ru-RU" i="1" dirty="0"/>
              <a:t>(</a:t>
            </a:r>
            <a:r>
              <a:rPr lang="ru-RU" i="1" dirty="0">
                <a:latin typeface="+mj-lt"/>
              </a:rPr>
              <a:t>от </a:t>
            </a:r>
            <a:r>
              <a:rPr lang="ru-RU" i="1" dirty="0" smtClean="0">
                <a:latin typeface="+mj-lt"/>
              </a:rPr>
              <a:t>07.11.2025 </a:t>
            </a:r>
            <a:r>
              <a:rPr lang="ru-RU" i="1" dirty="0">
                <a:latin typeface="+mj-lt"/>
              </a:rPr>
              <a:t>№ </a:t>
            </a:r>
            <a:r>
              <a:rPr lang="ru-RU" i="1" dirty="0" smtClean="0">
                <a:latin typeface="+mj-lt"/>
              </a:rPr>
              <a:t>799/1905 </a:t>
            </a:r>
            <a:r>
              <a:rPr lang="ru-RU" i="1" dirty="0">
                <a:latin typeface="+mj-lt"/>
              </a:rPr>
              <a:t>«Об утверждении единого расписания и продолжительности проведения основного государственного экзамена по каждому учебному предмету, требований к использованию средств обучения и воспитания при его проведении в </a:t>
            </a:r>
            <a:r>
              <a:rPr lang="ru-RU" i="1" dirty="0" smtClean="0">
                <a:latin typeface="+mj-lt"/>
              </a:rPr>
              <a:t>2026 </a:t>
            </a:r>
            <a:r>
              <a:rPr lang="ru-RU" i="1" dirty="0">
                <a:latin typeface="+mj-lt"/>
              </a:rPr>
              <a:t>году»)</a:t>
            </a:r>
            <a:r>
              <a:rPr lang="ru-RU" sz="2400" dirty="0"/>
              <a:t>.</a:t>
            </a:r>
          </a:p>
        </p:txBody>
      </p:sp>
      <p:sp>
        <p:nvSpPr>
          <p:cNvPr id="63" name="Стрелка вниз 12">
            <a:extLst>
              <a:ext uri="{FF2B5EF4-FFF2-40B4-BE49-F238E27FC236}">
                <a16:creationId xmlns:a16="http://schemas.microsoft.com/office/drawing/2014/main" xmlns="" id="{009BC091-4824-B540-AEAE-A731207BC2BE}"/>
              </a:ext>
            </a:extLst>
          </p:cNvPr>
          <p:cNvSpPr/>
          <p:nvPr/>
        </p:nvSpPr>
        <p:spPr>
          <a:xfrm>
            <a:off x="7812360" y="6311210"/>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276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l="8185" r="52185"/>
          <a:stretch>
            <a:fillRect/>
          </a:stretch>
        </p:blipFill>
        <p:spPr>
          <a:xfrm>
            <a:off x="-108520" y="585208"/>
            <a:ext cx="3314514" cy="6272792"/>
          </a:xfrm>
          <a:custGeom>
            <a:avLst/>
            <a:gdLst>
              <a:gd name="connsiteX0" fmla="*/ 0 w 3314514"/>
              <a:gd name="connsiteY0" fmla="*/ 0 h 6272792"/>
              <a:gd name="connsiteX1" fmla="*/ 17661 w 3314514"/>
              <a:gd name="connsiteY1" fmla="*/ 447 h 6272792"/>
              <a:gd name="connsiteX2" fmla="*/ 3314514 w 3314514"/>
              <a:gd name="connsiteY2" fmla="*/ 3471637 h 6272792"/>
              <a:gd name="connsiteX3" fmla="*/ 2121269 w 3314514"/>
              <a:gd name="connsiteY3" fmla="*/ 6092949 h 6272792"/>
              <a:gd name="connsiteX4" fmla="*/ 1894506 w 3314514"/>
              <a:gd name="connsiteY4" fmla="*/ 6272792 h 6272792"/>
              <a:gd name="connsiteX5" fmla="*/ 0 w 3314514"/>
              <a:gd name="connsiteY5" fmla="*/ 6272792 h 627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2">
                <a:moveTo>
                  <a:pt x="0" y="0"/>
                </a:moveTo>
                <a:lnTo>
                  <a:pt x="17661" y="447"/>
                </a:lnTo>
                <a:cubicBezTo>
                  <a:pt x="1854123" y="93537"/>
                  <a:pt x="3314514" y="1612041"/>
                  <a:pt x="3314514" y="3471637"/>
                </a:cubicBezTo>
                <a:cubicBezTo>
                  <a:pt x="3314514" y="4517660"/>
                  <a:pt x="2852437" y="5455759"/>
                  <a:pt x="2121269" y="6092949"/>
                </a:cubicBezTo>
                <a:lnTo>
                  <a:pt x="1894506" y="6272792"/>
                </a:lnTo>
                <a:lnTo>
                  <a:pt x="0" y="6272792"/>
                </a:lnTo>
                <a:close/>
              </a:path>
            </a:pathLst>
          </a:custGeom>
        </p:spPr>
      </p:pic>
      <p:graphicFrame>
        <p:nvGraphicFramePr>
          <p:cNvPr id="21" name="Схема 20"/>
          <p:cNvGraphicFramePr/>
          <p:nvPr>
            <p:extLst>
              <p:ext uri="{D42A27DB-BD31-4B8C-83A1-F6EECF244321}">
                <p14:modId xmlns:p14="http://schemas.microsoft.com/office/powerpoint/2010/main" val="4261968496"/>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105D71E5-5532-5C51-17E8-DC0BDF7D0D87}"/>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Информатика</a:t>
            </a:r>
          </a:p>
        </p:txBody>
      </p:sp>
      <p:sp>
        <p:nvSpPr>
          <p:cNvPr id="3" name="Прямоугольник 2">
            <a:extLst>
              <a:ext uri="{FF2B5EF4-FFF2-40B4-BE49-F238E27FC236}">
                <a16:creationId xmlns:a16="http://schemas.microsoft.com/office/drawing/2014/main" xmlns="" id="{F10B0FE1-D641-FC25-32A0-A6C2A3BA3837}"/>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EE14E442-EFF7-D269-E660-831789CB90E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2C6925F8-ABDD-9323-D14A-F8D917E90D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6" name="Рисунок 5">
            <a:extLst>
              <a:ext uri="{FF2B5EF4-FFF2-40B4-BE49-F238E27FC236}">
                <a16:creationId xmlns:a16="http://schemas.microsoft.com/office/drawing/2014/main" xmlns="" id="{4BFEF139-2270-DADE-19E4-7F180268AEC6}"/>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1018" y="2988742"/>
            <a:ext cx="900000" cy="900000"/>
          </a:xfrm>
          <a:prstGeom prst="rect">
            <a:avLst/>
          </a:prstGeom>
        </p:spPr>
      </p:pic>
      <p:pic>
        <p:nvPicPr>
          <p:cNvPr id="7" name="Рисунок 6">
            <a:extLst>
              <a:ext uri="{FF2B5EF4-FFF2-40B4-BE49-F238E27FC236}">
                <a16:creationId xmlns:a16="http://schemas.microsoft.com/office/drawing/2014/main" xmlns="" id="{ADD68782-2F2A-D1C1-C759-23406C11BA2D}"/>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9752" y="1778458"/>
            <a:ext cx="900000" cy="900000"/>
          </a:xfrm>
          <a:prstGeom prst="rect">
            <a:avLst/>
          </a:prstGeom>
        </p:spPr>
      </p:pic>
      <p:pic>
        <p:nvPicPr>
          <p:cNvPr id="13" name="Рисунок 12">
            <a:extLst>
              <a:ext uri="{FF2B5EF4-FFF2-40B4-BE49-F238E27FC236}">
                <a16:creationId xmlns:a16="http://schemas.microsoft.com/office/drawing/2014/main" xmlns="" id="{801887CF-A024-4FD3-64C2-8B2C63586309}"/>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3175" y="4231721"/>
            <a:ext cx="864000" cy="864000"/>
          </a:xfrm>
          <a:prstGeom prst="rect">
            <a:avLst/>
          </a:prstGeom>
        </p:spPr>
      </p:pic>
      <p:pic>
        <p:nvPicPr>
          <p:cNvPr id="15" name="Рисунок 14">
            <a:extLst>
              <a:ext uri="{FF2B5EF4-FFF2-40B4-BE49-F238E27FC236}">
                <a16:creationId xmlns:a16="http://schemas.microsoft.com/office/drawing/2014/main" xmlns="" id="{8F43E94F-F37C-0426-1296-C39D2020E8AF}"/>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79861" y="5477123"/>
            <a:ext cx="828000" cy="828000"/>
          </a:xfrm>
          <a:prstGeom prst="rect">
            <a:avLst/>
          </a:prstGeom>
        </p:spPr>
      </p:pic>
    </p:spTree>
    <p:extLst>
      <p:ext uri="{BB962C8B-B14F-4D97-AF65-F5344CB8AC3E}">
        <p14:creationId xmlns:p14="http://schemas.microsoft.com/office/powerpoint/2010/main" val="996722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1791B7-3B33-40ED-5329-BC676B75FC7A}"/>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A4D6001-7AE9-805C-C357-1EEAF63C2504}"/>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0877D3E-A7DD-C3B0-78F7-BC8E48CC4F2E}"/>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97EDD714-D8AC-ABEF-C9E4-49A2483435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7" name="Заголовок 1">
            <a:extLst>
              <a:ext uri="{FF2B5EF4-FFF2-40B4-BE49-F238E27FC236}">
                <a16:creationId xmlns:a16="http://schemas.microsoft.com/office/drawing/2014/main" xmlns="" id="{7A71205D-7D4B-B490-BD59-3D1E22BC7E97}"/>
              </a:ext>
            </a:extLst>
          </p:cNvPr>
          <p:cNvSpPr>
            <a:spLocks noGrp="1"/>
          </p:cNvSpPr>
          <p:nvPr>
            <p:ph type="title"/>
          </p:nvPr>
        </p:nvSpPr>
        <p:spPr>
          <a:xfrm>
            <a:off x="426838" y="1479868"/>
            <a:ext cx="7996726" cy="576000"/>
          </a:xfrm>
        </p:spPr>
        <p:txBody>
          <a:bodyPr>
            <a:noAutofit/>
          </a:bodyPr>
          <a:lstStyle/>
          <a:p>
            <a:pPr algn="l"/>
            <a:r>
              <a:rPr lang="ru-RU" sz="2000" b="1" dirty="0"/>
              <a:t>1. </a:t>
            </a:r>
            <a:r>
              <a:rPr lang="ru-RU" sz="1800" b="1" dirty="0"/>
              <a:t>Подготовить аудитории к экзамену</a:t>
            </a:r>
          </a:p>
        </p:txBody>
      </p:sp>
      <p:sp>
        <p:nvSpPr>
          <p:cNvPr id="8" name="Содержимое 2">
            <a:extLst>
              <a:ext uri="{FF2B5EF4-FFF2-40B4-BE49-F238E27FC236}">
                <a16:creationId xmlns:a16="http://schemas.microsoft.com/office/drawing/2014/main" xmlns="" id="{971AB73B-8CD8-FA45-A33C-78D5048FF521}"/>
              </a:ext>
            </a:extLst>
          </p:cNvPr>
          <p:cNvSpPr txBox="1">
            <a:spLocks/>
          </p:cNvSpPr>
          <p:nvPr/>
        </p:nvSpPr>
        <p:spPr>
          <a:xfrm>
            <a:off x="697433" y="1988840"/>
            <a:ext cx="7996726" cy="153221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6350">
              <a:buFont typeface="Arial" pitchFamily="34" charset="0"/>
              <a:buNone/>
            </a:pPr>
            <a:r>
              <a:rPr lang="ru-RU" sz="1800" dirty="0"/>
              <a:t>В каждой аудитории должны быть:</a:t>
            </a:r>
          </a:p>
          <a:p>
            <a:pPr marL="269875" indent="-269875">
              <a:buFont typeface="Wingdings" pitchFamily="2" charset="2"/>
              <a:buChar char="ü"/>
            </a:pPr>
            <a:r>
              <a:rPr lang="ru-RU" sz="1800" dirty="0"/>
              <a:t>рабочие места для выполнения </a:t>
            </a:r>
            <a:r>
              <a:rPr lang="ru-RU" sz="1800" i="1" dirty="0"/>
              <a:t>письменной части</a:t>
            </a:r>
            <a:r>
              <a:rPr lang="ru-RU" sz="1800" dirty="0"/>
              <a:t>;</a:t>
            </a:r>
          </a:p>
          <a:p>
            <a:pPr marL="269875" indent="-269875">
              <a:buFont typeface="Wingdings" pitchFamily="2" charset="2"/>
              <a:buChar char="ü"/>
            </a:pPr>
            <a:r>
              <a:rPr lang="ru-RU" sz="1800" dirty="0"/>
              <a:t>компьютеры (по количеству участников плюс один резервный) для выполнения </a:t>
            </a:r>
            <a:r>
              <a:rPr lang="ru-RU" sz="1800" i="1" dirty="0"/>
              <a:t>практической части</a:t>
            </a:r>
            <a:r>
              <a:rPr lang="ru-RU" sz="1800" dirty="0"/>
              <a:t>.</a:t>
            </a:r>
          </a:p>
          <a:p>
            <a:endParaRPr lang="ru-RU" sz="1800" dirty="0"/>
          </a:p>
        </p:txBody>
      </p:sp>
      <p:pic>
        <p:nvPicPr>
          <p:cNvPr id="938" name="Picture 2" descr="C:\Program Files\Microsoft Office\MEDIA\CAGCAT10\j0285750.wmf">
            <a:extLst>
              <a:ext uri="{FF2B5EF4-FFF2-40B4-BE49-F238E27FC236}">
                <a16:creationId xmlns:a16="http://schemas.microsoft.com/office/drawing/2014/main" xmlns="" id="{7E44999B-B7D1-CE56-A1D3-6E0FF1BB00A9}"/>
              </a:ext>
            </a:extLst>
          </p:cNvPr>
          <p:cNvPicPr>
            <a:picLocks noChangeAspect="1" noChangeArrowheads="1"/>
          </p:cNvPicPr>
          <p:nvPr/>
        </p:nvPicPr>
        <p:blipFill>
          <a:blip r:embed="rId3" cstate="print"/>
          <a:srcRect/>
          <a:stretch>
            <a:fillRect/>
          </a:stretch>
        </p:blipFill>
        <p:spPr bwMode="auto">
          <a:xfrm>
            <a:off x="3108100" y="3740065"/>
            <a:ext cx="928814" cy="570790"/>
          </a:xfrm>
          <a:prstGeom prst="rect">
            <a:avLst/>
          </a:prstGeom>
          <a:noFill/>
        </p:spPr>
      </p:pic>
      <p:pic>
        <p:nvPicPr>
          <p:cNvPr id="939" name="Picture 2" descr="C:\Program Files\Microsoft Office\MEDIA\CAGCAT10\j0285750.wmf">
            <a:extLst>
              <a:ext uri="{FF2B5EF4-FFF2-40B4-BE49-F238E27FC236}">
                <a16:creationId xmlns:a16="http://schemas.microsoft.com/office/drawing/2014/main" xmlns="" id="{4120F3CF-020A-A5DD-43C5-49A24DAC8E52}"/>
              </a:ext>
            </a:extLst>
          </p:cNvPr>
          <p:cNvPicPr>
            <a:picLocks noChangeAspect="1" noChangeArrowheads="1"/>
          </p:cNvPicPr>
          <p:nvPr/>
        </p:nvPicPr>
        <p:blipFill>
          <a:blip r:embed="rId3" cstate="print"/>
          <a:srcRect/>
          <a:stretch>
            <a:fillRect/>
          </a:stretch>
        </p:blipFill>
        <p:spPr bwMode="auto">
          <a:xfrm>
            <a:off x="3103455" y="4743295"/>
            <a:ext cx="928814" cy="570790"/>
          </a:xfrm>
          <a:prstGeom prst="rect">
            <a:avLst/>
          </a:prstGeom>
          <a:noFill/>
        </p:spPr>
      </p:pic>
      <p:grpSp>
        <p:nvGrpSpPr>
          <p:cNvPr id="940" name="Group 5">
            <a:extLst>
              <a:ext uri="{FF2B5EF4-FFF2-40B4-BE49-F238E27FC236}">
                <a16:creationId xmlns:a16="http://schemas.microsoft.com/office/drawing/2014/main" xmlns="" id="{905DF66F-C039-8B46-1CBD-B8B30E8487B4}"/>
              </a:ext>
            </a:extLst>
          </p:cNvPr>
          <p:cNvGrpSpPr>
            <a:grpSpLocks noChangeAspect="1"/>
          </p:cNvGrpSpPr>
          <p:nvPr/>
        </p:nvGrpSpPr>
        <p:grpSpPr bwMode="auto">
          <a:xfrm flipH="1">
            <a:off x="426838" y="3716963"/>
            <a:ext cx="929112" cy="570786"/>
            <a:chOff x="1080" y="1935"/>
            <a:chExt cx="879" cy="540"/>
          </a:xfrm>
        </p:grpSpPr>
        <p:sp>
          <p:nvSpPr>
            <p:cNvPr id="941" name="AutoShape 4">
              <a:extLst>
                <a:ext uri="{FF2B5EF4-FFF2-40B4-BE49-F238E27FC236}">
                  <a16:creationId xmlns:a16="http://schemas.microsoft.com/office/drawing/2014/main" xmlns="" id="{CF109284-4CB0-BF8A-9BF2-CBB1A6D6E4F2}"/>
                </a:ext>
              </a:extLst>
            </p:cNvPr>
            <p:cNvSpPr>
              <a:spLocks noChangeAspect="1" noChangeArrowheads="1" noTextEdit="1"/>
            </p:cNvSpPr>
            <p:nvPr/>
          </p:nvSpPr>
          <p:spPr bwMode="auto">
            <a:xfrm>
              <a:off x="1080" y="1935"/>
              <a:ext cx="87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942" name="Group 206">
              <a:extLst>
                <a:ext uri="{FF2B5EF4-FFF2-40B4-BE49-F238E27FC236}">
                  <a16:creationId xmlns:a16="http://schemas.microsoft.com/office/drawing/2014/main" xmlns="" id="{52DEA2A1-B5A6-DFD6-99CB-96EB516A1C98}"/>
                </a:ext>
              </a:extLst>
            </p:cNvPr>
            <p:cNvGrpSpPr>
              <a:grpSpLocks/>
            </p:cNvGrpSpPr>
            <p:nvPr/>
          </p:nvGrpSpPr>
          <p:grpSpPr bwMode="auto">
            <a:xfrm>
              <a:off x="1080" y="1935"/>
              <a:ext cx="879" cy="540"/>
              <a:chOff x="1080" y="1935"/>
              <a:chExt cx="879" cy="540"/>
            </a:xfrm>
          </p:grpSpPr>
          <p:sp>
            <p:nvSpPr>
              <p:cNvPr id="960" name="Freeform 6">
                <a:extLst>
                  <a:ext uri="{FF2B5EF4-FFF2-40B4-BE49-F238E27FC236}">
                    <a16:creationId xmlns:a16="http://schemas.microsoft.com/office/drawing/2014/main" xmlns="" id="{96490B05-090F-37AC-5B67-FAE711E9FABB}"/>
                  </a:ext>
                </a:extLst>
              </p:cNvPr>
              <p:cNvSpPr>
                <a:spLocks/>
              </p:cNvSpPr>
              <p:nvPr/>
            </p:nvSpPr>
            <p:spPr bwMode="auto">
              <a:xfrm>
                <a:off x="1238" y="2361"/>
                <a:ext cx="214" cy="54"/>
              </a:xfrm>
              <a:custGeom>
                <a:avLst/>
                <a:gdLst/>
                <a:ahLst/>
                <a:cxnLst>
                  <a:cxn ang="0">
                    <a:pos x="0" y="162"/>
                  </a:cxn>
                  <a:cxn ang="0">
                    <a:pos x="642" y="131"/>
                  </a:cxn>
                  <a:cxn ang="0">
                    <a:pos x="630" y="0"/>
                  </a:cxn>
                  <a:cxn ang="0">
                    <a:pos x="22" y="71"/>
                  </a:cxn>
                  <a:cxn ang="0">
                    <a:pos x="0" y="162"/>
                  </a:cxn>
                </a:cxnLst>
                <a:rect l="0" t="0" r="r" b="b"/>
                <a:pathLst>
                  <a:path w="642" h="162">
                    <a:moveTo>
                      <a:pt x="0" y="162"/>
                    </a:moveTo>
                    <a:lnTo>
                      <a:pt x="642" y="131"/>
                    </a:lnTo>
                    <a:lnTo>
                      <a:pt x="630" y="0"/>
                    </a:lnTo>
                    <a:lnTo>
                      <a:pt x="22" y="71"/>
                    </a:lnTo>
                    <a:lnTo>
                      <a:pt x="0" y="162"/>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1" name="Freeform 7">
                <a:extLst>
                  <a:ext uri="{FF2B5EF4-FFF2-40B4-BE49-F238E27FC236}">
                    <a16:creationId xmlns:a16="http://schemas.microsoft.com/office/drawing/2014/main" xmlns="" id="{BEED7E4A-2CF5-4B2E-F9DA-DBF58659C13E}"/>
                  </a:ext>
                </a:extLst>
              </p:cNvPr>
              <p:cNvSpPr>
                <a:spLocks/>
              </p:cNvSpPr>
              <p:nvPr/>
            </p:nvSpPr>
            <p:spPr bwMode="auto">
              <a:xfrm>
                <a:off x="1393" y="2009"/>
                <a:ext cx="566" cy="459"/>
              </a:xfrm>
              <a:custGeom>
                <a:avLst/>
                <a:gdLst/>
                <a:ahLst/>
                <a:cxnLst>
                  <a:cxn ang="0">
                    <a:pos x="1398" y="238"/>
                  </a:cxn>
                  <a:cxn ang="0">
                    <a:pos x="1674" y="1033"/>
                  </a:cxn>
                  <a:cxn ang="0">
                    <a:pos x="1149" y="1233"/>
                  </a:cxn>
                  <a:cxn ang="0">
                    <a:pos x="1182" y="1246"/>
                  </a:cxn>
                  <a:cxn ang="0">
                    <a:pos x="1189" y="1262"/>
                  </a:cxn>
                  <a:cxn ang="0">
                    <a:pos x="1173" y="1280"/>
                  </a:cxn>
                  <a:cxn ang="0">
                    <a:pos x="1137" y="1299"/>
                  </a:cxn>
                  <a:cxn ang="0">
                    <a:pos x="1087" y="1318"/>
                  </a:cxn>
                  <a:cxn ang="0">
                    <a:pos x="1026" y="1340"/>
                  </a:cxn>
                  <a:cxn ang="0">
                    <a:pos x="959" y="1359"/>
                  </a:cxn>
                  <a:cxn ang="0">
                    <a:pos x="887" y="1378"/>
                  </a:cxn>
                  <a:cxn ang="0">
                    <a:pos x="471" y="1307"/>
                  </a:cxn>
                  <a:cxn ang="0">
                    <a:pos x="422" y="1307"/>
                  </a:cxn>
                  <a:cxn ang="0">
                    <a:pos x="365" y="1307"/>
                  </a:cxn>
                  <a:cxn ang="0">
                    <a:pos x="303" y="1307"/>
                  </a:cxn>
                  <a:cxn ang="0">
                    <a:pos x="242" y="1305"/>
                  </a:cxn>
                  <a:cxn ang="0">
                    <a:pos x="186" y="1301"/>
                  </a:cxn>
                  <a:cxn ang="0">
                    <a:pos x="138" y="1293"/>
                  </a:cxn>
                  <a:cxn ang="0">
                    <a:pos x="104" y="1279"/>
                  </a:cxn>
                  <a:cxn ang="0">
                    <a:pos x="86" y="1259"/>
                  </a:cxn>
                  <a:cxn ang="0">
                    <a:pos x="233" y="1225"/>
                  </a:cxn>
                  <a:cxn ang="0">
                    <a:pos x="293" y="1174"/>
                  </a:cxn>
                  <a:cxn ang="0">
                    <a:pos x="234" y="1139"/>
                  </a:cxn>
                  <a:cxn ang="0">
                    <a:pos x="205" y="1136"/>
                  </a:cxn>
                  <a:cxn ang="0">
                    <a:pos x="176" y="1132"/>
                  </a:cxn>
                  <a:cxn ang="0">
                    <a:pos x="146" y="1127"/>
                  </a:cxn>
                  <a:cxn ang="0">
                    <a:pos x="114" y="1120"/>
                  </a:cxn>
                  <a:cxn ang="0">
                    <a:pos x="82" y="1111"/>
                  </a:cxn>
                  <a:cxn ang="0">
                    <a:pos x="49" y="1100"/>
                  </a:cxn>
                  <a:cxn ang="0">
                    <a:pos x="16" y="1086"/>
                  </a:cxn>
                  <a:cxn ang="0">
                    <a:pos x="57" y="985"/>
                  </a:cxn>
                  <a:cxn ang="0">
                    <a:pos x="125" y="885"/>
                  </a:cxn>
                  <a:cxn ang="0">
                    <a:pos x="192" y="765"/>
                  </a:cxn>
                  <a:cxn ang="0">
                    <a:pos x="258" y="631"/>
                  </a:cxn>
                  <a:cxn ang="0">
                    <a:pos x="327" y="491"/>
                  </a:cxn>
                  <a:cxn ang="0">
                    <a:pos x="400" y="352"/>
                  </a:cxn>
                  <a:cxn ang="0">
                    <a:pos x="478" y="219"/>
                  </a:cxn>
                  <a:cxn ang="0">
                    <a:pos x="562" y="100"/>
                  </a:cxn>
                  <a:cxn ang="0">
                    <a:pos x="656" y="0"/>
                  </a:cxn>
                </a:cxnLst>
                <a:rect l="0" t="0" r="r" b="b"/>
                <a:pathLst>
                  <a:path w="1699" h="1378">
                    <a:moveTo>
                      <a:pt x="936" y="31"/>
                    </a:moveTo>
                    <a:lnTo>
                      <a:pt x="1398" y="238"/>
                    </a:lnTo>
                    <a:lnTo>
                      <a:pt x="1699" y="497"/>
                    </a:lnTo>
                    <a:lnTo>
                      <a:pt x="1674" y="1033"/>
                    </a:lnTo>
                    <a:lnTo>
                      <a:pt x="1243" y="1102"/>
                    </a:lnTo>
                    <a:lnTo>
                      <a:pt x="1149" y="1233"/>
                    </a:lnTo>
                    <a:lnTo>
                      <a:pt x="1169" y="1239"/>
                    </a:lnTo>
                    <a:lnTo>
                      <a:pt x="1182" y="1246"/>
                    </a:lnTo>
                    <a:lnTo>
                      <a:pt x="1189" y="1254"/>
                    </a:lnTo>
                    <a:lnTo>
                      <a:pt x="1189" y="1262"/>
                    </a:lnTo>
                    <a:lnTo>
                      <a:pt x="1183" y="1271"/>
                    </a:lnTo>
                    <a:lnTo>
                      <a:pt x="1173" y="1280"/>
                    </a:lnTo>
                    <a:lnTo>
                      <a:pt x="1157" y="1289"/>
                    </a:lnTo>
                    <a:lnTo>
                      <a:pt x="1137" y="1299"/>
                    </a:lnTo>
                    <a:lnTo>
                      <a:pt x="1113" y="1309"/>
                    </a:lnTo>
                    <a:lnTo>
                      <a:pt x="1087" y="1318"/>
                    </a:lnTo>
                    <a:lnTo>
                      <a:pt x="1058" y="1329"/>
                    </a:lnTo>
                    <a:lnTo>
                      <a:pt x="1026" y="1340"/>
                    </a:lnTo>
                    <a:lnTo>
                      <a:pt x="993" y="1349"/>
                    </a:lnTo>
                    <a:lnTo>
                      <a:pt x="959" y="1359"/>
                    </a:lnTo>
                    <a:lnTo>
                      <a:pt x="923" y="1369"/>
                    </a:lnTo>
                    <a:lnTo>
                      <a:pt x="887" y="1378"/>
                    </a:lnTo>
                    <a:lnTo>
                      <a:pt x="768" y="1321"/>
                    </a:lnTo>
                    <a:lnTo>
                      <a:pt x="471" y="1307"/>
                    </a:lnTo>
                    <a:lnTo>
                      <a:pt x="447" y="1307"/>
                    </a:lnTo>
                    <a:lnTo>
                      <a:pt x="422" y="1307"/>
                    </a:lnTo>
                    <a:lnTo>
                      <a:pt x="394" y="1307"/>
                    </a:lnTo>
                    <a:lnTo>
                      <a:pt x="365" y="1307"/>
                    </a:lnTo>
                    <a:lnTo>
                      <a:pt x="335" y="1307"/>
                    </a:lnTo>
                    <a:lnTo>
                      <a:pt x="303" y="1307"/>
                    </a:lnTo>
                    <a:lnTo>
                      <a:pt x="273" y="1307"/>
                    </a:lnTo>
                    <a:lnTo>
                      <a:pt x="242" y="1305"/>
                    </a:lnTo>
                    <a:lnTo>
                      <a:pt x="213" y="1304"/>
                    </a:lnTo>
                    <a:lnTo>
                      <a:pt x="186" y="1301"/>
                    </a:lnTo>
                    <a:lnTo>
                      <a:pt x="160" y="1297"/>
                    </a:lnTo>
                    <a:lnTo>
                      <a:pt x="138" y="1293"/>
                    </a:lnTo>
                    <a:lnTo>
                      <a:pt x="119" y="1287"/>
                    </a:lnTo>
                    <a:lnTo>
                      <a:pt x="104" y="1279"/>
                    </a:lnTo>
                    <a:lnTo>
                      <a:pt x="93" y="1270"/>
                    </a:lnTo>
                    <a:lnTo>
                      <a:pt x="86" y="1259"/>
                    </a:lnTo>
                    <a:lnTo>
                      <a:pt x="138" y="1243"/>
                    </a:lnTo>
                    <a:lnTo>
                      <a:pt x="233" y="1225"/>
                    </a:lnTo>
                    <a:lnTo>
                      <a:pt x="315" y="1194"/>
                    </a:lnTo>
                    <a:lnTo>
                      <a:pt x="293" y="1174"/>
                    </a:lnTo>
                    <a:lnTo>
                      <a:pt x="248" y="1140"/>
                    </a:lnTo>
                    <a:lnTo>
                      <a:pt x="234" y="1139"/>
                    </a:lnTo>
                    <a:lnTo>
                      <a:pt x="220" y="1137"/>
                    </a:lnTo>
                    <a:lnTo>
                      <a:pt x="205" y="1136"/>
                    </a:lnTo>
                    <a:lnTo>
                      <a:pt x="191" y="1133"/>
                    </a:lnTo>
                    <a:lnTo>
                      <a:pt x="176" y="1132"/>
                    </a:lnTo>
                    <a:lnTo>
                      <a:pt x="162" y="1129"/>
                    </a:lnTo>
                    <a:lnTo>
                      <a:pt x="146" y="1127"/>
                    </a:lnTo>
                    <a:lnTo>
                      <a:pt x="130" y="1123"/>
                    </a:lnTo>
                    <a:lnTo>
                      <a:pt x="114" y="1120"/>
                    </a:lnTo>
                    <a:lnTo>
                      <a:pt x="98" y="1115"/>
                    </a:lnTo>
                    <a:lnTo>
                      <a:pt x="82" y="1111"/>
                    </a:lnTo>
                    <a:lnTo>
                      <a:pt x="65" y="1106"/>
                    </a:lnTo>
                    <a:lnTo>
                      <a:pt x="49" y="1100"/>
                    </a:lnTo>
                    <a:lnTo>
                      <a:pt x="34" y="1094"/>
                    </a:lnTo>
                    <a:lnTo>
                      <a:pt x="16" y="1086"/>
                    </a:lnTo>
                    <a:lnTo>
                      <a:pt x="0" y="1078"/>
                    </a:lnTo>
                    <a:lnTo>
                      <a:pt x="57" y="985"/>
                    </a:lnTo>
                    <a:lnTo>
                      <a:pt x="92" y="938"/>
                    </a:lnTo>
                    <a:lnTo>
                      <a:pt x="125" y="885"/>
                    </a:lnTo>
                    <a:lnTo>
                      <a:pt x="159" y="827"/>
                    </a:lnTo>
                    <a:lnTo>
                      <a:pt x="192" y="765"/>
                    </a:lnTo>
                    <a:lnTo>
                      <a:pt x="225" y="699"/>
                    </a:lnTo>
                    <a:lnTo>
                      <a:pt x="258" y="631"/>
                    </a:lnTo>
                    <a:lnTo>
                      <a:pt x="293" y="561"/>
                    </a:lnTo>
                    <a:lnTo>
                      <a:pt x="327" y="491"/>
                    </a:lnTo>
                    <a:lnTo>
                      <a:pt x="363" y="421"/>
                    </a:lnTo>
                    <a:lnTo>
                      <a:pt x="400" y="352"/>
                    </a:lnTo>
                    <a:lnTo>
                      <a:pt x="438" y="284"/>
                    </a:lnTo>
                    <a:lnTo>
                      <a:pt x="478" y="219"/>
                    </a:lnTo>
                    <a:lnTo>
                      <a:pt x="519" y="157"/>
                    </a:lnTo>
                    <a:lnTo>
                      <a:pt x="562" y="100"/>
                    </a:lnTo>
                    <a:lnTo>
                      <a:pt x="609" y="47"/>
                    </a:lnTo>
                    <a:lnTo>
                      <a:pt x="656" y="0"/>
                    </a:lnTo>
                    <a:lnTo>
                      <a:pt x="936" y="31"/>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2" name="Freeform 8">
                <a:extLst>
                  <a:ext uri="{FF2B5EF4-FFF2-40B4-BE49-F238E27FC236}">
                    <a16:creationId xmlns:a16="http://schemas.microsoft.com/office/drawing/2014/main" xmlns="" id="{812AA6BF-17EF-EBC0-44FB-EBB8BACEA63D}"/>
                  </a:ext>
                </a:extLst>
              </p:cNvPr>
              <p:cNvSpPr>
                <a:spLocks/>
              </p:cNvSpPr>
              <p:nvPr/>
            </p:nvSpPr>
            <p:spPr bwMode="auto">
              <a:xfrm>
                <a:off x="1080" y="2243"/>
                <a:ext cx="103" cy="159"/>
              </a:xfrm>
              <a:custGeom>
                <a:avLst/>
                <a:gdLst/>
                <a:ahLst/>
                <a:cxnLst>
                  <a:cxn ang="0">
                    <a:pos x="40" y="5"/>
                  </a:cxn>
                  <a:cxn ang="0">
                    <a:pos x="151" y="0"/>
                  </a:cxn>
                  <a:cxn ang="0">
                    <a:pos x="262" y="5"/>
                  </a:cxn>
                  <a:cxn ang="0">
                    <a:pos x="277" y="63"/>
                  </a:cxn>
                  <a:cxn ang="0">
                    <a:pos x="287" y="119"/>
                  </a:cxn>
                  <a:cxn ang="0">
                    <a:pos x="295" y="170"/>
                  </a:cxn>
                  <a:cxn ang="0">
                    <a:pos x="300" y="222"/>
                  </a:cxn>
                  <a:cxn ang="0">
                    <a:pos x="304" y="273"/>
                  </a:cxn>
                  <a:cxn ang="0">
                    <a:pos x="306" y="326"/>
                  </a:cxn>
                  <a:cxn ang="0">
                    <a:pos x="307" y="380"/>
                  </a:cxn>
                  <a:cxn ang="0">
                    <a:pos x="307" y="440"/>
                  </a:cxn>
                  <a:cxn ang="0">
                    <a:pos x="177" y="477"/>
                  </a:cxn>
                  <a:cxn ang="0">
                    <a:pos x="0" y="448"/>
                  </a:cxn>
                  <a:cxn ang="0">
                    <a:pos x="2" y="319"/>
                  </a:cxn>
                  <a:cxn ang="0">
                    <a:pos x="18" y="107"/>
                  </a:cxn>
                  <a:cxn ang="0">
                    <a:pos x="40" y="5"/>
                  </a:cxn>
                </a:cxnLst>
                <a:rect l="0" t="0" r="r" b="b"/>
                <a:pathLst>
                  <a:path w="307" h="477">
                    <a:moveTo>
                      <a:pt x="40" y="5"/>
                    </a:moveTo>
                    <a:lnTo>
                      <a:pt x="151" y="0"/>
                    </a:lnTo>
                    <a:lnTo>
                      <a:pt x="262" y="5"/>
                    </a:lnTo>
                    <a:lnTo>
                      <a:pt x="277" y="63"/>
                    </a:lnTo>
                    <a:lnTo>
                      <a:pt x="287" y="119"/>
                    </a:lnTo>
                    <a:lnTo>
                      <a:pt x="295" y="170"/>
                    </a:lnTo>
                    <a:lnTo>
                      <a:pt x="300" y="222"/>
                    </a:lnTo>
                    <a:lnTo>
                      <a:pt x="304" y="273"/>
                    </a:lnTo>
                    <a:lnTo>
                      <a:pt x="306" y="326"/>
                    </a:lnTo>
                    <a:lnTo>
                      <a:pt x="307" y="380"/>
                    </a:lnTo>
                    <a:lnTo>
                      <a:pt x="307" y="440"/>
                    </a:lnTo>
                    <a:lnTo>
                      <a:pt x="177" y="477"/>
                    </a:lnTo>
                    <a:lnTo>
                      <a:pt x="0" y="448"/>
                    </a:lnTo>
                    <a:lnTo>
                      <a:pt x="2" y="319"/>
                    </a:lnTo>
                    <a:lnTo>
                      <a:pt x="18" y="107"/>
                    </a:lnTo>
                    <a:lnTo>
                      <a:pt x="40" y="5"/>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3" name="Freeform 9">
                <a:extLst>
                  <a:ext uri="{FF2B5EF4-FFF2-40B4-BE49-F238E27FC236}">
                    <a16:creationId xmlns:a16="http://schemas.microsoft.com/office/drawing/2014/main" xmlns="" id="{16A111EC-3B67-A4E5-128A-C791CB589F62}"/>
                  </a:ext>
                </a:extLst>
              </p:cNvPr>
              <p:cNvSpPr>
                <a:spLocks/>
              </p:cNvSpPr>
              <p:nvPr/>
            </p:nvSpPr>
            <p:spPr bwMode="auto">
              <a:xfrm>
                <a:off x="1080" y="2259"/>
                <a:ext cx="62" cy="125"/>
              </a:xfrm>
              <a:custGeom>
                <a:avLst/>
                <a:gdLst/>
                <a:ahLst/>
                <a:cxnLst>
                  <a:cxn ang="0">
                    <a:pos x="27" y="5"/>
                  </a:cxn>
                  <a:cxn ang="0">
                    <a:pos x="95" y="0"/>
                  </a:cxn>
                  <a:cxn ang="0">
                    <a:pos x="179" y="6"/>
                  </a:cxn>
                  <a:cxn ang="0">
                    <a:pos x="184" y="99"/>
                  </a:cxn>
                  <a:cxn ang="0">
                    <a:pos x="185" y="195"/>
                  </a:cxn>
                  <a:cxn ang="0">
                    <a:pos x="184" y="288"/>
                  </a:cxn>
                  <a:cxn ang="0">
                    <a:pos x="179" y="373"/>
                  </a:cxn>
                  <a:cxn ang="0">
                    <a:pos x="156" y="373"/>
                  </a:cxn>
                  <a:cxn ang="0">
                    <a:pos x="134" y="372"/>
                  </a:cxn>
                  <a:cxn ang="0">
                    <a:pos x="110" y="371"/>
                  </a:cxn>
                  <a:cxn ang="0">
                    <a:pos x="88" y="370"/>
                  </a:cxn>
                  <a:cxn ang="0">
                    <a:pos x="64" y="367"/>
                  </a:cxn>
                  <a:cxn ang="0">
                    <a:pos x="43" y="364"/>
                  </a:cxn>
                  <a:cxn ang="0">
                    <a:pos x="20" y="363"/>
                  </a:cxn>
                  <a:cxn ang="0">
                    <a:pos x="0" y="360"/>
                  </a:cxn>
                  <a:cxn ang="0">
                    <a:pos x="0" y="265"/>
                  </a:cxn>
                  <a:cxn ang="0">
                    <a:pos x="3" y="181"/>
                  </a:cxn>
                  <a:cxn ang="0">
                    <a:pos x="11" y="97"/>
                  </a:cxn>
                  <a:cxn ang="0">
                    <a:pos x="27" y="5"/>
                  </a:cxn>
                </a:cxnLst>
                <a:rect l="0" t="0" r="r" b="b"/>
                <a:pathLst>
                  <a:path w="185" h="373">
                    <a:moveTo>
                      <a:pt x="27" y="5"/>
                    </a:moveTo>
                    <a:lnTo>
                      <a:pt x="95" y="0"/>
                    </a:lnTo>
                    <a:lnTo>
                      <a:pt x="179" y="6"/>
                    </a:lnTo>
                    <a:lnTo>
                      <a:pt x="184" y="99"/>
                    </a:lnTo>
                    <a:lnTo>
                      <a:pt x="185" y="195"/>
                    </a:lnTo>
                    <a:lnTo>
                      <a:pt x="184" y="288"/>
                    </a:lnTo>
                    <a:lnTo>
                      <a:pt x="179" y="373"/>
                    </a:lnTo>
                    <a:lnTo>
                      <a:pt x="156" y="373"/>
                    </a:lnTo>
                    <a:lnTo>
                      <a:pt x="134" y="372"/>
                    </a:lnTo>
                    <a:lnTo>
                      <a:pt x="110" y="371"/>
                    </a:lnTo>
                    <a:lnTo>
                      <a:pt x="88" y="370"/>
                    </a:lnTo>
                    <a:lnTo>
                      <a:pt x="64" y="367"/>
                    </a:lnTo>
                    <a:lnTo>
                      <a:pt x="43" y="364"/>
                    </a:lnTo>
                    <a:lnTo>
                      <a:pt x="20" y="363"/>
                    </a:lnTo>
                    <a:lnTo>
                      <a:pt x="0" y="360"/>
                    </a:lnTo>
                    <a:lnTo>
                      <a:pt x="0" y="265"/>
                    </a:lnTo>
                    <a:lnTo>
                      <a:pt x="3" y="181"/>
                    </a:lnTo>
                    <a:lnTo>
                      <a:pt x="11" y="97"/>
                    </a:lnTo>
                    <a:lnTo>
                      <a:pt x="27"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4" name="Freeform 10">
                <a:extLst>
                  <a:ext uri="{FF2B5EF4-FFF2-40B4-BE49-F238E27FC236}">
                    <a16:creationId xmlns:a16="http://schemas.microsoft.com/office/drawing/2014/main" xmlns="" id="{CE1C7CA3-91DB-144B-D03F-4F3ABD39DA95}"/>
                  </a:ext>
                </a:extLst>
              </p:cNvPr>
              <p:cNvSpPr>
                <a:spLocks/>
              </p:cNvSpPr>
              <p:nvPr/>
            </p:nvSpPr>
            <p:spPr bwMode="auto">
              <a:xfrm>
                <a:off x="1081" y="2259"/>
                <a:ext cx="60" cy="117"/>
              </a:xfrm>
              <a:custGeom>
                <a:avLst/>
                <a:gdLst/>
                <a:ahLst/>
                <a:cxnLst>
                  <a:cxn ang="0">
                    <a:pos x="25" y="5"/>
                  </a:cxn>
                  <a:cxn ang="0">
                    <a:pos x="33" y="3"/>
                  </a:cxn>
                  <a:cxn ang="0">
                    <a:pos x="42" y="3"/>
                  </a:cxn>
                  <a:cxn ang="0">
                    <a:pos x="50" y="2"/>
                  </a:cxn>
                  <a:cxn ang="0">
                    <a:pos x="58" y="2"/>
                  </a:cxn>
                  <a:cxn ang="0">
                    <a:pos x="66" y="1"/>
                  </a:cxn>
                  <a:cxn ang="0">
                    <a:pos x="74" y="1"/>
                  </a:cxn>
                  <a:cxn ang="0">
                    <a:pos x="83" y="0"/>
                  </a:cxn>
                  <a:cxn ang="0">
                    <a:pos x="91" y="0"/>
                  </a:cxn>
                  <a:cxn ang="0">
                    <a:pos x="102" y="1"/>
                  </a:cxn>
                  <a:cxn ang="0">
                    <a:pos x="111" y="1"/>
                  </a:cxn>
                  <a:cxn ang="0">
                    <a:pos x="122" y="2"/>
                  </a:cxn>
                  <a:cxn ang="0">
                    <a:pos x="131" y="2"/>
                  </a:cxn>
                  <a:cxn ang="0">
                    <a:pos x="141" y="3"/>
                  </a:cxn>
                  <a:cxn ang="0">
                    <a:pos x="151" y="5"/>
                  </a:cxn>
                  <a:cxn ang="0">
                    <a:pos x="161" y="5"/>
                  </a:cxn>
                  <a:cxn ang="0">
                    <a:pos x="172" y="6"/>
                  </a:cxn>
                  <a:cxn ang="0">
                    <a:pos x="176" y="93"/>
                  </a:cxn>
                  <a:cxn ang="0">
                    <a:pos x="178" y="182"/>
                  </a:cxn>
                  <a:cxn ang="0">
                    <a:pos x="176" y="270"/>
                  </a:cxn>
                  <a:cxn ang="0">
                    <a:pos x="172" y="351"/>
                  </a:cxn>
                  <a:cxn ang="0">
                    <a:pos x="149" y="351"/>
                  </a:cxn>
                  <a:cxn ang="0">
                    <a:pos x="128" y="350"/>
                  </a:cxn>
                  <a:cxn ang="0">
                    <a:pos x="106" y="348"/>
                  </a:cxn>
                  <a:cxn ang="0">
                    <a:pos x="83" y="347"/>
                  </a:cxn>
                  <a:cxn ang="0">
                    <a:pos x="62" y="344"/>
                  </a:cxn>
                  <a:cxn ang="0">
                    <a:pos x="41" y="342"/>
                  </a:cxn>
                  <a:cxn ang="0">
                    <a:pos x="20" y="340"/>
                  </a:cxn>
                  <a:cxn ang="0">
                    <a:pos x="0" y="338"/>
                  </a:cxn>
                  <a:cxn ang="0">
                    <a:pos x="0" y="249"/>
                  </a:cxn>
                  <a:cxn ang="0">
                    <a:pos x="3" y="170"/>
                  </a:cxn>
                  <a:cxn ang="0">
                    <a:pos x="9" y="92"/>
                  </a:cxn>
                  <a:cxn ang="0">
                    <a:pos x="25" y="5"/>
                  </a:cxn>
                </a:cxnLst>
                <a:rect l="0" t="0" r="r" b="b"/>
                <a:pathLst>
                  <a:path w="178" h="351">
                    <a:moveTo>
                      <a:pt x="25" y="5"/>
                    </a:moveTo>
                    <a:lnTo>
                      <a:pt x="33" y="3"/>
                    </a:lnTo>
                    <a:lnTo>
                      <a:pt x="42" y="3"/>
                    </a:lnTo>
                    <a:lnTo>
                      <a:pt x="50" y="2"/>
                    </a:lnTo>
                    <a:lnTo>
                      <a:pt x="58" y="2"/>
                    </a:lnTo>
                    <a:lnTo>
                      <a:pt x="66" y="1"/>
                    </a:lnTo>
                    <a:lnTo>
                      <a:pt x="74" y="1"/>
                    </a:lnTo>
                    <a:lnTo>
                      <a:pt x="83" y="0"/>
                    </a:lnTo>
                    <a:lnTo>
                      <a:pt x="91" y="0"/>
                    </a:lnTo>
                    <a:lnTo>
                      <a:pt x="102" y="1"/>
                    </a:lnTo>
                    <a:lnTo>
                      <a:pt x="111" y="1"/>
                    </a:lnTo>
                    <a:lnTo>
                      <a:pt x="122" y="2"/>
                    </a:lnTo>
                    <a:lnTo>
                      <a:pt x="131" y="2"/>
                    </a:lnTo>
                    <a:lnTo>
                      <a:pt x="141" y="3"/>
                    </a:lnTo>
                    <a:lnTo>
                      <a:pt x="151" y="5"/>
                    </a:lnTo>
                    <a:lnTo>
                      <a:pt x="161" y="5"/>
                    </a:lnTo>
                    <a:lnTo>
                      <a:pt x="172" y="6"/>
                    </a:lnTo>
                    <a:lnTo>
                      <a:pt x="176" y="93"/>
                    </a:lnTo>
                    <a:lnTo>
                      <a:pt x="178" y="182"/>
                    </a:lnTo>
                    <a:lnTo>
                      <a:pt x="176" y="270"/>
                    </a:lnTo>
                    <a:lnTo>
                      <a:pt x="172" y="351"/>
                    </a:lnTo>
                    <a:lnTo>
                      <a:pt x="149" y="351"/>
                    </a:lnTo>
                    <a:lnTo>
                      <a:pt x="128" y="350"/>
                    </a:lnTo>
                    <a:lnTo>
                      <a:pt x="106" y="348"/>
                    </a:lnTo>
                    <a:lnTo>
                      <a:pt x="83" y="347"/>
                    </a:lnTo>
                    <a:lnTo>
                      <a:pt x="62" y="344"/>
                    </a:lnTo>
                    <a:lnTo>
                      <a:pt x="41" y="342"/>
                    </a:lnTo>
                    <a:lnTo>
                      <a:pt x="20" y="340"/>
                    </a:lnTo>
                    <a:lnTo>
                      <a:pt x="0" y="338"/>
                    </a:lnTo>
                    <a:lnTo>
                      <a:pt x="0" y="249"/>
                    </a:lnTo>
                    <a:lnTo>
                      <a:pt x="3" y="170"/>
                    </a:lnTo>
                    <a:lnTo>
                      <a:pt x="9" y="92"/>
                    </a:lnTo>
                    <a:lnTo>
                      <a:pt x="25"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5" name="Freeform 11">
                <a:extLst>
                  <a:ext uri="{FF2B5EF4-FFF2-40B4-BE49-F238E27FC236}">
                    <a16:creationId xmlns:a16="http://schemas.microsoft.com/office/drawing/2014/main" xmlns="" id="{6267F195-49D2-4B25-0032-E2F3F08FE28D}"/>
                  </a:ext>
                </a:extLst>
              </p:cNvPr>
              <p:cNvSpPr>
                <a:spLocks/>
              </p:cNvSpPr>
              <p:nvPr/>
            </p:nvSpPr>
            <p:spPr bwMode="auto">
              <a:xfrm>
                <a:off x="1082" y="2259"/>
                <a:ext cx="57" cy="109"/>
              </a:xfrm>
              <a:custGeom>
                <a:avLst/>
                <a:gdLst/>
                <a:ahLst/>
                <a:cxnLst>
                  <a:cxn ang="0">
                    <a:pos x="25" y="5"/>
                  </a:cxn>
                  <a:cxn ang="0">
                    <a:pos x="33" y="3"/>
                  </a:cxn>
                  <a:cxn ang="0">
                    <a:pos x="41" y="3"/>
                  </a:cxn>
                  <a:cxn ang="0">
                    <a:pos x="49" y="2"/>
                  </a:cxn>
                  <a:cxn ang="0">
                    <a:pos x="57" y="2"/>
                  </a:cxn>
                  <a:cxn ang="0">
                    <a:pos x="65" y="1"/>
                  </a:cxn>
                  <a:cxn ang="0">
                    <a:pos x="73" y="1"/>
                  </a:cxn>
                  <a:cxn ang="0">
                    <a:pos x="81" y="0"/>
                  </a:cxn>
                  <a:cxn ang="0">
                    <a:pos x="89" y="0"/>
                  </a:cxn>
                  <a:cxn ang="0">
                    <a:pos x="98" y="1"/>
                  </a:cxn>
                  <a:cxn ang="0">
                    <a:pos x="107" y="1"/>
                  </a:cxn>
                  <a:cxn ang="0">
                    <a:pos x="118" y="2"/>
                  </a:cxn>
                  <a:cxn ang="0">
                    <a:pos x="127" y="2"/>
                  </a:cxn>
                  <a:cxn ang="0">
                    <a:pos x="138" y="3"/>
                  </a:cxn>
                  <a:cxn ang="0">
                    <a:pos x="147" y="5"/>
                  </a:cxn>
                  <a:cxn ang="0">
                    <a:pos x="158" y="5"/>
                  </a:cxn>
                  <a:cxn ang="0">
                    <a:pos x="167" y="6"/>
                  </a:cxn>
                  <a:cxn ang="0">
                    <a:pos x="171" y="87"/>
                  </a:cxn>
                  <a:cxn ang="0">
                    <a:pos x="172" y="170"/>
                  </a:cxn>
                  <a:cxn ang="0">
                    <a:pos x="171" y="252"/>
                  </a:cxn>
                  <a:cxn ang="0">
                    <a:pos x="167" y="327"/>
                  </a:cxn>
                  <a:cxn ang="0">
                    <a:pos x="146" y="327"/>
                  </a:cxn>
                  <a:cxn ang="0">
                    <a:pos x="125" y="327"/>
                  </a:cxn>
                  <a:cxn ang="0">
                    <a:pos x="102" y="326"/>
                  </a:cxn>
                  <a:cxn ang="0">
                    <a:pos x="81" y="325"/>
                  </a:cxn>
                  <a:cxn ang="0">
                    <a:pos x="60" y="323"/>
                  </a:cxn>
                  <a:cxn ang="0">
                    <a:pos x="40" y="321"/>
                  </a:cxn>
                  <a:cxn ang="0">
                    <a:pos x="20" y="319"/>
                  </a:cxn>
                  <a:cxn ang="0">
                    <a:pos x="0" y="317"/>
                  </a:cxn>
                  <a:cxn ang="0">
                    <a:pos x="0" y="233"/>
                  </a:cxn>
                  <a:cxn ang="0">
                    <a:pos x="3" y="159"/>
                  </a:cxn>
                  <a:cxn ang="0">
                    <a:pos x="11" y="85"/>
                  </a:cxn>
                  <a:cxn ang="0">
                    <a:pos x="25" y="5"/>
                  </a:cxn>
                </a:cxnLst>
                <a:rect l="0" t="0" r="r" b="b"/>
                <a:pathLst>
                  <a:path w="172" h="327">
                    <a:moveTo>
                      <a:pt x="25" y="5"/>
                    </a:moveTo>
                    <a:lnTo>
                      <a:pt x="33" y="3"/>
                    </a:lnTo>
                    <a:lnTo>
                      <a:pt x="41" y="3"/>
                    </a:lnTo>
                    <a:lnTo>
                      <a:pt x="49" y="2"/>
                    </a:lnTo>
                    <a:lnTo>
                      <a:pt x="57" y="2"/>
                    </a:lnTo>
                    <a:lnTo>
                      <a:pt x="65" y="1"/>
                    </a:lnTo>
                    <a:lnTo>
                      <a:pt x="73" y="1"/>
                    </a:lnTo>
                    <a:lnTo>
                      <a:pt x="81" y="0"/>
                    </a:lnTo>
                    <a:lnTo>
                      <a:pt x="89" y="0"/>
                    </a:lnTo>
                    <a:lnTo>
                      <a:pt x="98" y="1"/>
                    </a:lnTo>
                    <a:lnTo>
                      <a:pt x="107" y="1"/>
                    </a:lnTo>
                    <a:lnTo>
                      <a:pt x="118" y="2"/>
                    </a:lnTo>
                    <a:lnTo>
                      <a:pt x="127" y="2"/>
                    </a:lnTo>
                    <a:lnTo>
                      <a:pt x="138" y="3"/>
                    </a:lnTo>
                    <a:lnTo>
                      <a:pt x="147" y="5"/>
                    </a:lnTo>
                    <a:lnTo>
                      <a:pt x="158" y="5"/>
                    </a:lnTo>
                    <a:lnTo>
                      <a:pt x="167" y="6"/>
                    </a:lnTo>
                    <a:lnTo>
                      <a:pt x="171" y="87"/>
                    </a:lnTo>
                    <a:lnTo>
                      <a:pt x="172" y="170"/>
                    </a:lnTo>
                    <a:lnTo>
                      <a:pt x="171" y="252"/>
                    </a:lnTo>
                    <a:lnTo>
                      <a:pt x="167" y="327"/>
                    </a:lnTo>
                    <a:lnTo>
                      <a:pt x="146" y="327"/>
                    </a:lnTo>
                    <a:lnTo>
                      <a:pt x="125" y="327"/>
                    </a:lnTo>
                    <a:lnTo>
                      <a:pt x="102" y="326"/>
                    </a:lnTo>
                    <a:lnTo>
                      <a:pt x="81" y="325"/>
                    </a:lnTo>
                    <a:lnTo>
                      <a:pt x="60" y="323"/>
                    </a:lnTo>
                    <a:lnTo>
                      <a:pt x="40" y="321"/>
                    </a:lnTo>
                    <a:lnTo>
                      <a:pt x="20" y="319"/>
                    </a:lnTo>
                    <a:lnTo>
                      <a:pt x="0" y="317"/>
                    </a:lnTo>
                    <a:lnTo>
                      <a:pt x="0" y="233"/>
                    </a:lnTo>
                    <a:lnTo>
                      <a:pt x="3" y="159"/>
                    </a:lnTo>
                    <a:lnTo>
                      <a:pt x="11" y="85"/>
                    </a:lnTo>
                    <a:lnTo>
                      <a:pt x="25"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6" name="Freeform 12">
                <a:extLst>
                  <a:ext uri="{FF2B5EF4-FFF2-40B4-BE49-F238E27FC236}">
                    <a16:creationId xmlns:a16="http://schemas.microsoft.com/office/drawing/2014/main" xmlns="" id="{886A792A-7507-E33B-370F-2FEB066B1B9B}"/>
                  </a:ext>
                </a:extLst>
              </p:cNvPr>
              <p:cNvSpPr>
                <a:spLocks/>
              </p:cNvSpPr>
              <p:nvPr/>
            </p:nvSpPr>
            <p:spPr bwMode="auto">
              <a:xfrm>
                <a:off x="1083" y="2259"/>
                <a:ext cx="54" cy="102"/>
              </a:xfrm>
              <a:custGeom>
                <a:avLst/>
                <a:gdLst/>
                <a:ahLst/>
                <a:cxnLst>
                  <a:cxn ang="0">
                    <a:pos x="24" y="5"/>
                  </a:cxn>
                  <a:cxn ang="0">
                    <a:pos x="32" y="5"/>
                  </a:cxn>
                  <a:cxn ang="0">
                    <a:pos x="38" y="3"/>
                  </a:cxn>
                  <a:cxn ang="0">
                    <a:pos x="46" y="3"/>
                  </a:cxn>
                  <a:cxn ang="0">
                    <a:pos x="54" y="2"/>
                  </a:cxn>
                  <a:cxn ang="0">
                    <a:pos x="62" y="1"/>
                  </a:cxn>
                  <a:cxn ang="0">
                    <a:pos x="70" y="1"/>
                  </a:cxn>
                  <a:cxn ang="0">
                    <a:pos x="77" y="0"/>
                  </a:cxn>
                  <a:cxn ang="0">
                    <a:pos x="85" y="0"/>
                  </a:cxn>
                  <a:cxn ang="0">
                    <a:pos x="94" y="1"/>
                  </a:cxn>
                  <a:cxn ang="0">
                    <a:pos x="103" y="1"/>
                  </a:cxn>
                  <a:cxn ang="0">
                    <a:pos x="112" y="2"/>
                  </a:cxn>
                  <a:cxn ang="0">
                    <a:pos x="122" y="2"/>
                  </a:cxn>
                  <a:cxn ang="0">
                    <a:pos x="131" y="3"/>
                  </a:cxn>
                  <a:cxn ang="0">
                    <a:pos x="140" y="5"/>
                  </a:cxn>
                  <a:cxn ang="0">
                    <a:pos x="149" y="5"/>
                  </a:cxn>
                  <a:cxn ang="0">
                    <a:pos x="159" y="6"/>
                  </a:cxn>
                  <a:cxn ang="0">
                    <a:pos x="163" y="81"/>
                  </a:cxn>
                  <a:cxn ang="0">
                    <a:pos x="164" y="158"/>
                  </a:cxn>
                  <a:cxn ang="0">
                    <a:pos x="163" y="235"/>
                  </a:cxn>
                  <a:cxn ang="0">
                    <a:pos x="159" y="305"/>
                  </a:cxn>
                  <a:cxn ang="0">
                    <a:pos x="139" y="305"/>
                  </a:cxn>
                  <a:cxn ang="0">
                    <a:pos x="119" y="305"/>
                  </a:cxn>
                  <a:cxn ang="0">
                    <a:pos x="98" y="303"/>
                  </a:cxn>
                  <a:cxn ang="0">
                    <a:pos x="78" y="302"/>
                  </a:cxn>
                  <a:cxn ang="0">
                    <a:pos x="58" y="301"/>
                  </a:cxn>
                  <a:cxn ang="0">
                    <a:pos x="38" y="299"/>
                  </a:cxn>
                  <a:cxn ang="0">
                    <a:pos x="18" y="297"/>
                  </a:cxn>
                  <a:cxn ang="0">
                    <a:pos x="0" y="296"/>
                  </a:cxn>
                  <a:cxn ang="0">
                    <a:pos x="0" y="218"/>
                  </a:cxn>
                  <a:cxn ang="0">
                    <a:pos x="3" y="149"/>
                  </a:cxn>
                  <a:cxn ang="0">
                    <a:pos x="9" y="80"/>
                  </a:cxn>
                  <a:cxn ang="0">
                    <a:pos x="24" y="5"/>
                  </a:cxn>
                </a:cxnLst>
                <a:rect l="0" t="0" r="r" b="b"/>
                <a:pathLst>
                  <a:path w="164" h="305">
                    <a:moveTo>
                      <a:pt x="24" y="5"/>
                    </a:moveTo>
                    <a:lnTo>
                      <a:pt x="32" y="5"/>
                    </a:lnTo>
                    <a:lnTo>
                      <a:pt x="38" y="3"/>
                    </a:lnTo>
                    <a:lnTo>
                      <a:pt x="46" y="3"/>
                    </a:lnTo>
                    <a:lnTo>
                      <a:pt x="54" y="2"/>
                    </a:lnTo>
                    <a:lnTo>
                      <a:pt x="62" y="1"/>
                    </a:lnTo>
                    <a:lnTo>
                      <a:pt x="70" y="1"/>
                    </a:lnTo>
                    <a:lnTo>
                      <a:pt x="77" y="0"/>
                    </a:lnTo>
                    <a:lnTo>
                      <a:pt x="85" y="0"/>
                    </a:lnTo>
                    <a:lnTo>
                      <a:pt x="94" y="1"/>
                    </a:lnTo>
                    <a:lnTo>
                      <a:pt x="103" y="1"/>
                    </a:lnTo>
                    <a:lnTo>
                      <a:pt x="112" y="2"/>
                    </a:lnTo>
                    <a:lnTo>
                      <a:pt x="122" y="2"/>
                    </a:lnTo>
                    <a:lnTo>
                      <a:pt x="131" y="3"/>
                    </a:lnTo>
                    <a:lnTo>
                      <a:pt x="140" y="5"/>
                    </a:lnTo>
                    <a:lnTo>
                      <a:pt x="149" y="5"/>
                    </a:lnTo>
                    <a:lnTo>
                      <a:pt x="159" y="6"/>
                    </a:lnTo>
                    <a:lnTo>
                      <a:pt x="163" y="81"/>
                    </a:lnTo>
                    <a:lnTo>
                      <a:pt x="164" y="158"/>
                    </a:lnTo>
                    <a:lnTo>
                      <a:pt x="163" y="235"/>
                    </a:lnTo>
                    <a:lnTo>
                      <a:pt x="159" y="305"/>
                    </a:lnTo>
                    <a:lnTo>
                      <a:pt x="139" y="305"/>
                    </a:lnTo>
                    <a:lnTo>
                      <a:pt x="119" y="305"/>
                    </a:lnTo>
                    <a:lnTo>
                      <a:pt x="98" y="303"/>
                    </a:lnTo>
                    <a:lnTo>
                      <a:pt x="78" y="302"/>
                    </a:lnTo>
                    <a:lnTo>
                      <a:pt x="58" y="301"/>
                    </a:lnTo>
                    <a:lnTo>
                      <a:pt x="38" y="299"/>
                    </a:lnTo>
                    <a:lnTo>
                      <a:pt x="18" y="297"/>
                    </a:lnTo>
                    <a:lnTo>
                      <a:pt x="0" y="296"/>
                    </a:lnTo>
                    <a:lnTo>
                      <a:pt x="0" y="218"/>
                    </a:lnTo>
                    <a:lnTo>
                      <a:pt x="3" y="149"/>
                    </a:lnTo>
                    <a:lnTo>
                      <a:pt x="9" y="80"/>
                    </a:lnTo>
                    <a:lnTo>
                      <a:pt x="24"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7" name="Freeform 13">
                <a:extLst>
                  <a:ext uri="{FF2B5EF4-FFF2-40B4-BE49-F238E27FC236}">
                    <a16:creationId xmlns:a16="http://schemas.microsoft.com/office/drawing/2014/main" xmlns="" id="{D3B76F5A-12ED-9C01-EE9B-7E1E75118271}"/>
                  </a:ext>
                </a:extLst>
              </p:cNvPr>
              <p:cNvSpPr>
                <a:spLocks/>
              </p:cNvSpPr>
              <p:nvPr/>
            </p:nvSpPr>
            <p:spPr bwMode="auto">
              <a:xfrm>
                <a:off x="1084" y="2259"/>
                <a:ext cx="52" cy="94"/>
              </a:xfrm>
              <a:custGeom>
                <a:avLst/>
                <a:gdLst/>
                <a:ahLst/>
                <a:cxnLst>
                  <a:cxn ang="0">
                    <a:pos x="21" y="5"/>
                  </a:cxn>
                  <a:cxn ang="0">
                    <a:pos x="29" y="5"/>
                  </a:cxn>
                  <a:cxn ang="0">
                    <a:pos x="35" y="3"/>
                  </a:cxn>
                  <a:cxn ang="0">
                    <a:pos x="43" y="3"/>
                  </a:cxn>
                  <a:cxn ang="0">
                    <a:pos x="51" y="2"/>
                  </a:cxn>
                  <a:cxn ang="0">
                    <a:pos x="58" y="1"/>
                  </a:cxn>
                  <a:cxn ang="0">
                    <a:pos x="66" y="1"/>
                  </a:cxn>
                  <a:cxn ang="0">
                    <a:pos x="72" y="0"/>
                  </a:cxn>
                  <a:cxn ang="0">
                    <a:pos x="80" y="0"/>
                  </a:cxn>
                  <a:cxn ang="0">
                    <a:pos x="89" y="1"/>
                  </a:cxn>
                  <a:cxn ang="0">
                    <a:pos x="99" y="1"/>
                  </a:cxn>
                  <a:cxn ang="0">
                    <a:pos x="107" y="2"/>
                  </a:cxn>
                  <a:cxn ang="0">
                    <a:pos x="116" y="2"/>
                  </a:cxn>
                  <a:cxn ang="0">
                    <a:pos x="125" y="3"/>
                  </a:cxn>
                  <a:cxn ang="0">
                    <a:pos x="134" y="5"/>
                  </a:cxn>
                  <a:cxn ang="0">
                    <a:pos x="142" y="5"/>
                  </a:cxn>
                  <a:cxn ang="0">
                    <a:pos x="152" y="6"/>
                  </a:cxn>
                  <a:cxn ang="0">
                    <a:pos x="154" y="75"/>
                  </a:cxn>
                  <a:cxn ang="0">
                    <a:pos x="156" y="146"/>
                  </a:cxn>
                  <a:cxn ang="0">
                    <a:pos x="154" y="216"/>
                  </a:cxn>
                  <a:cxn ang="0">
                    <a:pos x="152" y="282"/>
                  </a:cxn>
                  <a:cxn ang="0">
                    <a:pos x="132" y="282"/>
                  </a:cxn>
                  <a:cxn ang="0">
                    <a:pos x="113" y="282"/>
                  </a:cxn>
                  <a:cxn ang="0">
                    <a:pos x="93" y="281"/>
                  </a:cxn>
                  <a:cxn ang="0">
                    <a:pos x="74" y="280"/>
                  </a:cxn>
                  <a:cxn ang="0">
                    <a:pos x="54" y="278"/>
                  </a:cxn>
                  <a:cxn ang="0">
                    <a:pos x="35" y="277"/>
                  </a:cxn>
                  <a:cxn ang="0">
                    <a:pos x="17" y="276"/>
                  </a:cxn>
                  <a:cxn ang="0">
                    <a:pos x="0" y="274"/>
                  </a:cxn>
                  <a:cxn ang="0">
                    <a:pos x="0" y="203"/>
                  </a:cxn>
                  <a:cxn ang="0">
                    <a:pos x="1" y="138"/>
                  </a:cxn>
                  <a:cxn ang="0">
                    <a:pos x="8" y="75"/>
                  </a:cxn>
                  <a:cxn ang="0">
                    <a:pos x="21" y="5"/>
                  </a:cxn>
                </a:cxnLst>
                <a:rect l="0" t="0" r="r" b="b"/>
                <a:pathLst>
                  <a:path w="156" h="282">
                    <a:moveTo>
                      <a:pt x="21" y="5"/>
                    </a:moveTo>
                    <a:lnTo>
                      <a:pt x="29" y="5"/>
                    </a:lnTo>
                    <a:lnTo>
                      <a:pt x="35" y="3"/>
                    </a:lnTo>
                    <a:lnTo>
                      <a:pt x="43" y="3"/>
                    </a:lnTo>
                    <a:lnTo>
                      <a:pt x="51" y="2"/>
                    </a:lnTo>
                    <a:lnTo>
                      <a:pt x="58" y="1"/>
                    </a:lnTo>
                    <a:lnTo>
                      <a:pt x="66" y="1"/>
                    </a:lnTo>
                    <a:lnTo>
                      <a:pt x="72" y="0"/>
                    </a:lnTo>
                    <a:lnTo>
                      <a:pt x="80" y="0"/>
                    </a:lnTo>
                    <a:lnTo>
                      <a:pt x="89" y="1"/>
                    </a:lnTo>
                    <a:lnTo>
                      <a:pt x="99" y="1"/>
                    </a:lnTo>
                    <a:lnTo>
                      <a:pt x="107" y="2"/>
                    </a:lnTo>
                    <a:lnTo>
                      <a:pt x="116" y="2"/>
                    </a:lnTo>
                    <a:lnTo>
                      <a:pt x="125" y="3"/>
                    </a:lnTo>
                    <a:lnTo>
                      <a:pt x="134" y="5"/>
                    </a:lnTo>
                    <a:lnTo>
                      <a:pt x="142" y="5"/>
                    </a:lnTo>
                    <a:lnTo>
                      <a:pt x="152" y="6"/>
                    </a:lnTo>
                    <a:lnTo>
                      <a:pt x="154" y="75"/>
                    </a:lnTo>
                    <a:lnTo>
                      <a:pt x="156" y="146"/>
                    </a:lnTo>
                    <a:lnTo>
                      <a:pt x="154" y="216"/>
                    </a:lnTo>
                    <a:lnTo>
                      <a:pt x="152" y="282"/>
                    </a:lnTo>
                    <a:lnTo>
                      <a:pt x="132" y="282"/>
                    </a:lnTo>
                    <a:lnTo>
                      <a:pt x="113" y="282"/>
                    </a:lnTo>
                    <a:lnTo>
                      <a:pt x="93" y="281"/>
                    </a:lnTo>
                    <a:lnTo>
                      <a:pt x="74" y="280"/>
                    </a:lnTo>
                    <a:lnTo>
                      <a:pt x="54" y="278"/>
                    </a:lnTo>
                    <a:lnTo>
                      <a:pt x="35" y="277"/>
                    </a:lnTo>
                    <a:lnTo>
                      <a:pt x="17" y="276"/>
                    </a:lnTo>
                    <a:lnTo>
                      <a:pt x="0" y="274"/>
                    </a:lnTo>
                    <a:lnTo>
                      <a:pt x="0" y="203"/>
                    </a:lnTo>
                    <a:lnTo>
                      <a:pt x="1" y="138"/>
                    </a:lnTo>
                    <a:lnTo>
                      <a:pt x="8" y="75"/>
                    </a:lnTo>
                    <a:lnTo>
                      <a:pt x="21"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8" name="Freeform 14">
                <a:extLst>
                  <a:ext uri="{FF2B5EF4-FFF2-40B4-BE49-F238E27FC236}">
                    <a16:creationId xmlns:a16="http://schemas.microsoft.com/office/drawing/2014/main" xmlns="" id="{B79411AF-D3FF-4929-748E-87065F972489}"/>
                  </a:ext>
                </a:extLst>
              </p:cNvPr>
              <p:cNvSpPr>
                <a:spLocks/>
              </p:cNvSpPr>
              <p:nvPr/>
            </p:nvSpPr>
            <p:spPr bwMode="auto">
              <a:xfrm>
                <a:off x="1084" y="2259"/>
                <a:ext cx="50" cy="87"/>
              </a:xfrm>
              <a:custGeom>
                <a:avLst/>
                <a:gdLst/>
                <a:ahLst/>
                <a:cxnLst>
                  <a:cxn ang="0">
                    <a:pos x="20" y="5"/>
                  </a:cxn>
                  <a:cxn ang="0">
                    <a:pos x="28" y="5"/>
                  </a:cxn>
                  <a:cxn ang="0">
                    <a:pos x="35" y="3"/>
                  </a:cxn>
                  <a:cxn ang="0">
                    <a:pos x="43" y="3"/>
                  </a:cxn>
                  <a:cxn ang="0">
                    <a:pos x="49" y="2"/>
                  </a:cxn>
                  <a:cxn ang="0">
                    <a:pos x="56" y="2"/>
                  </a:cxn>
                  <a:cxn ang="0">
                    <a:pos x="62" y="1"/>
                  </a:cxn>
                  <a:cxn ang="0">
                    <a:pos x="70" y="1"/>
                  </a:cxn>
                  <a:cxn ang="0">
                    <a:pos x="77" y="0"/>
                  </a:cxn>
                  <a:cxn ang="0">
                    <a:pos x="85" y="1"/>
                  </a:cxn>
                  <a:cxn ang="0">
                    <a:pos x="94" y="1"/>
                  </a:cxn>
                  <a:cxn ang="0">
                    <a:pos x="102" y="2"/>
                  </a:cxn>
                  <a:cxn ang="0">
                    <a:pos x="111" y="2"/>
                  </a:cxn>
                  <a:cxn ang="0">
                    <a:pos x="119" y="3"/>
                  </a:cxn>
                  <a:cxn ang="0">
                    <a:pos x="128" y="5"/>
                  </a:cxn>
                  <a:cxn ang="0">
                    <a:pos x="136" y="5"/>
                  </a:cxn>
                  <a:cxn ang="0">
                    <a:pos x="146" y="6"/>
                  </a:cxn>
                  <a:cxn ang="0">
                    <a:pos x="148" y="68"/>
                  </a:cxn>
                  <a:cxn ang="0">
                    <a:pos x="148" y="134"/>
                  </a:cxn>
                  <a:cxn ang="0">
                    <a:pos x="148" y="199"/>
                  </a:cxn>
                  <a:cxn ang="0">
                    <a:pos x="146" y="260"/>
                  </a:cxn>
                  <a:cxn ang="0">
                    <a:pos x="127" y="260"/>
                  </a:cxn>
                  <a:cxn ang="0">
                    <a:pos x="109" y="260"/>
                  </a:cxn>
                  <a:cxn ang="0">
                    <a:pos x="90" y="259"/>
                  </a:cxn>
                  <a:cxn ang="0">
                    <a:pos x="72" y="259"/>
                  </a:cxn>
                  <a:cxn ang="0">
                    <a:pos x="53" y="257"/>
                  </a:cxn>
                  <a:cxn ang="0">
                    <a:pos x="35" y="256"/>
                  </a:cxn>
                  <a:cxn ang="0">
                    <a:pos x="17" y="255"/>
                  </a:cxn>
                  <a:cxn ang="0">
                    <a:pos x="0" y="253"/>
                  </a:cxn>
                  <a:cxn ang="0">
                    <a:pos x="0" y="187"/>
                  </a:cxn>
                  <a:cxn ang="0">
                    <a:pos x="2" y="128"/>
                  </a:cxn>
                  <a:cxn ang="0">
                    <a:pos x="7" y="70"/>
                  </a:cxn>
                  <a:cxn ang="0">
                    <a:pos x="20" y="5"/>
                  </a:cxn>
                </a:cxnLst>
                <a:rect l="0" t="0" r="r" b="b"/>
                <a:pathLst>
                  <a:path w="148" h="260">
                    <a:moveTo>
                      <a:pt x="20" y="5"/>
                    </a:moveTo>
                    <a:lnTo>
                      <a:pt x="28" y="5"/>
                    </a:lnTo>
                    <a:lnTo>
                      <a:pt x="35" y="3"/>
                    </a:lnTo>
                    <a:lnTo>
                      <a:pt x="43" y="3"/>
                    </a:lnTo>
                    <a:lnTo>
                      <a:pt x="49" y="2"/>
                    </a:lnTo>
                    <a:lnTo>
                      <a:pt x="56" y="2"/>
                    </a:lnTo>
                    <a:lnTo>
                      <a:pt x="62" y="1"/>
                    </a:lnTo>
                    <a:lnTo>
                      <a:pt x="70" y="1"/>
                    </a:lnTo>
                    <a:lnTo>
                      <a:pt x="77" y="0"/>
                    </a:lnTo>
                    <a:lnTo>
                      <a:pt x="85" y="1"/>
                    </a:lnTo>
                    <a:lnTo>
                      <a:pt x="94" y="1"/>
                    </a:lnTo>
                    <a:lnTo>
                      <a:pt x="102" y="2"/>
                    </a:lnTo>
                    <a:lnTo>
                      <a:pt x="111" y="2"/>
                    </a:lnTo>
                    <a:lnTo>
                      <a:pt x="119" y="3"/>
                    </a:lnTo>
                    <a:lnTo>
                      <a:pt x="128" y="5"/>
                    </a:lnTo>
                    <a:lnTo>
                      <a:pt x="136" y="5"/>
                    </a:lnTo>
                    <a:lnTo>
                      <a:pt x="146" y="6"/>
                    </a:lnTo>
                    <a:lnTo>
                      <a:pt x="148" y="68"/>
                    </a:lnTo>
                    <a:lnTo>
                      <a:pt x="148" y="134"/>
                    </a:lnTo>
                    <a:lnTo>
                      <a:pt x="148" y="199"/>
                    </a:lnTo>
                    <a:lnTo>
                      <a:pt x="146" y="260"/>
                    </a:lnTo>
                    <a:lnTo>
                      <a:pt x="127" y="260"/>
                    </a:lnTo>
                    <a:lnTo>
                      <a:pt x="109" y="260"/>
                    </a:lnTo>
                    <a:lnTo>
                      <a:pt x="90" y="259"/>
                    </a:lnTo>
                    <a:lnTo>
                      <a:pt x="72" y="259"/>
                    </a:lnTo>
                    <a:lnTo>
                      <a:pt x="53" y="257"/>
                    </a:lnTo>
                    <a:lnTo>
                      <a:pt x="35" y="256"/>
                    </a:lnTo>
                    <a:lnTo>
                      <a:pt x="17" y="255"/>
                    </a:lnTo>
                    <a:lnTo>
                      <a:pt x="0" y="253"/>
                    </a:lnTo>
                    <a:lnTo>
                      <a:pt x="0" y="187"/>
                    </a:lnTo>
                    <a:lnTo>
                      <a:pt x="2" y="128"/>
                    </a:lnTo>
                    <a:lnTo>
                      <a:pt x="7" y="70"/>
                    </a:lnTo>
                    <a:lnTo>
                      <a:pt x="20"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9" name="Freeform 15">
                <a:extLst>
                  <a:ext uri="{FF2B5EF4-FFF2-40B4-BE49-F238E27FC236}">
                    <a16:creationId xmlns:a16="http://schemas.microsoft.com/office/drawing/2014/main" xmlns="" id="{AADA6FD6-2A4C-FD69-0789-45ADF4200376}"/>
                  </a:ext>
                </a:extLst>
              </p:cNvPr>
              <p:cNvSpPr>
                <a:spLocks/>
              </p:cNvSpPr>
              <p:nvPr/>
            </p:nvSpPr>
            <p:spPr bwMode="auto">
              <a:xfrm>
                <a:off x="1085" y="2260"/>
                <a:ext cx="47" cy="78"/>
              </a:xfrm>
              <a:custGeom>
                <a:avLst/>
                <a:gdLst/>
                <a:ahLst/>
                <a:cxnLst>
                  <a:cxn ang="0">
                    <a:pos x="19" y="4"/>
                  </a:cxn>
                  <a:cxn ang="0">
                    <a:pos x="26" y="4"/>
                  </a:cxn>
                  <a:cxn ang="0">
                    <a:pos x="33" y="2"/>
                  </a:cxn>
                  <a:cxn ang="0">
                    <a:pos x="39" y="2"/>
                  </a:cxn>
                  <a:cxn ang="0">
                    <a:pos x="47" y="1"/>
                  </a:cxn>
                  <a:cxn ang="0">
                    <a:pos x="54" y="1"/>
                  </a:cxn>
                  <a:cxn ang="0">
                    <a:pos x="60" y="1"/>
                  </a:cxn>
                  <a:cxn ang="0">
                    <a:pos x="67" y="0"/>
                  </a:cxn>
                  <a:cxn ang="0">
                    <a:pos x="74" y="0"/>
                  </a:cxn>
                  <a:cxn ang="0">
                    <a:pos x="81" y="0"/>
                  </a:cxn>
                  <a:cxn ang="0">
                    <a:pos x="91" y="1"/>
                  </a:cxn>
                  <a:cxn ang="0">
                    <a:pos x="99" y="1"/>
                  </a:cxn>
                  <a:cxn ang="0">
                    <a:pos x="107" y="1"/>
                  </a:cxn>
                  <a:cxn ang="0">
                    <a:pos x="115" y="2"/>
                  </a:cxn>
                  <a:cxn ang="0">
                    <a:pos x="122" y="2"/>
                  </a:cxn>
                  <a:cxn ang="0">
                    <a:pos x="130" y="4"/>
                  </a:cxn>
                  <a:cxn ang="0">
                    <a:pos x="138" y="4"/>
                  </a:cxn>
                  <a:cxn ang="0">
                    <a:pos x="141" y="62"/>
                  </a:cxn>
                  <a:cxn ang="0">
                    <a:pos x="141" y="121"/>
                  </a:cxn>
                  <a:cxn ang="0">
                    <a:pos x="141" y="180"/>
                  </a:cxn>
                  <a:cxn ang="0">
                    <a:pos x="138" y="235"/>
                  </a:cxn>
                  <a:cxn ang="0">
                    <a:pos x="121" y="235"/>
                  </a:cxn>
                  <a:cxn ang="0">
                    <a:pos x="103" y="235"/>
                  </a:cxn>
                  <a:cxn ang="0">
                    <a:pos x="85" y="235"/>
                  </a:cxn>
                  <a:cxn ang="0">
                    <a:pos x="68" y="234"/>
                  </a:cxn>
                  <a:cxn ang="0">
                    <a:pos x="50" y="234"/>
                  </a:cxn>
                  <a:cxn ang="0">
                    <a:pos x="33" y="232"/>
                  </a:cxn>
                  <a:cxn ang="0">
                    <a:pos x="17" y="231"/>
                  </a:cxn>
                  <a:cxn ang="0">
                    <a:pos x="0" y="230"/>
                  </a:cxn>
                  <a:cxn ang="0">
                    <a:pos x="0" y="170"/>
                  </a:cxn>
                  <a:cxn ang="0">
                    <a:pos x="1" y="116"/>
                  </a:cxn>
                  <a:cxn ang="0">
                    <a:pos x="6" y="63"/>
                  </a:cxn>
                  <a:cxn ang="0">
                    <a:pos x="19" y="4"/>
                  </a:cxn>
                </a:cxnLst>
                <a:rect l="0" t="0" r="r" b="b"/>
                <a:pathLst>
                  <a:path w="141" h="235">
                    <a:moveTo>
                      <a:pt x="19" y="4"/>
                    </a:moveTo>
                    <a:lnTo>
                      <a:pt x="26" y="4"/>
                    </a:lnTo>
                    <a:lnTo>
                      <a:pt x="33" y="2"/>
                    </a:lnTo>
                    <a:lnTo>
                      <a:pt x="39" y="2"/>
                    </a:lnTo>
                    <a:lnTo>
                      <a:pt x="47" y="1"/>
                    </a:lnTo>
                    <a:lnTo>
                      <a:pt x="54" y="1"/>
                    </a:lnTo>
                    <a:lnTo>
                      <a:pt x="60" y="1"/>
                    </a:lnTo>
                    <a:lnTo>
                      <a:pt x="67" y="0"/>
                    </a:lnTo>
                    <a:lnTo>
                      <a:pt x="74" y="0"/>
                    </a:lnTo>
                    <a:lnTo>
                      <a:pt x="81" y="0"/>
                    </a:lnTo>
                    <a:lnTo>
                      <a:pt x="91" y="1"/>
                    </a:lnTo>
                    <a:lnTo>
                      <a:pt x="99" y="1"/>
                    </a:lnTo>
                    <a:lnTo>
                      <a:pt x="107" y="1"/>
                    </a:lnTo>
                    <a:lnTo>
                      <a:pt x="115" y="2"/>
                    </a:lnTo>
                    <a:lnTo>
                      <a:pt x="122" y="2"/>
                    </a:lnTo>
                    <a:lnTo>
                      <a:pt x="130" y="4"/>
                    </a:lnTo>
                    <a:lnTo>
                      <a:pt x="138" y="4"/>
                    </a:lnTo>
                    <a:lnTo>
                      <a:pt x="141" y="62"/>
                    </a:lnTo>
                    <a:lnTo>
                      <a:pt x="141" y="121"/>
                    </a:lnTo>
                    <a:lnTo>
                      <a:pt x="141" y="180"/>
                    </a:lnTo>
                    <a:lnTo>
                      <a:pt x="138" y="235"/>
                    </a:lnTo>
                    <a:lnTo>
                      <a:pt x="121" y="235"/>
                    </a:lnTo>
                    <a:lnTo>
                      <a:pt x="103" y="235"/>
                    </a:lnTo>
                    <a:lnTo>
                      <a:pt x="85" y="235"/>
                    </a:lnTo>
                    <a:lnTo>
                      <a:pt x="68" y="234"/>
                    </a:lnTo>
                    <a:lnTo>
                      <a:pt x="50" y="234"/>
                    </a:lnTo>
                    <a:lnTo>
                      <a:pt x="33" y="232"/>
                    </a:lnTo>
                    <a:lnTo>
                      <a:pt x="17" y="231"/>
                    </a:lnTo>
                    <a:lnTo>
                      <a:pt x="0" y="230"/>
                    </a:lnTo>
                    <a:lnTo>
                      <a:pt x="0" y="170"/>
                    </a:lnTo>
                    <a:lnTo>
                      <a:pt x="1" y="116"/>
                    </a:lnTo>
                    <a:lnTo>
                      <a:pt x="6" y="63"/>
                    </a:lnTo>
                    <a:lnTo>
                      <a:pt x="19" y="4"/>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0" name="Freeform 16">
                <a:extLst>
                  <a:ext uri="{FF2B5EF4-FFF2-40B4-BE49-F238E27FC236}">
                    <a16:creationId xmlns:a16="http://schemas.microsoft.com/office/drawing/2014/main" xmlns="" id="{FF8258E1-FBA9-B350-CBA1-97513E8F5CB7}"/>
                  </a:ext>
                </a:extLst>
              </p:cNvPr>
              <p:cNvSpPr>
                <a:spLocks/>
              </p:cNvSpPr>
              <p:nvPr/>
            </p:nvSpPr>
            <p:spPr bwMode="auto">
              <a:xfrm>
                <a:off x="1086" y="2260"/>
                <a:ext cx="45" cy="71"/>
              </a:xfrm>
              <a:custGeom>
                <a:avLst/>
                <a:gdLst/>
                <a:ahLst/>
                <a:cxnLst>
                  <a:cxn ang="0">
                    <a:pos x="19" y="4"/>
                  </a:cxn>
                  <a:cxn ang="0">
                    <a:pos x="25" y="4"/>
                  </a:cxn>
                  <a:cxn ang="0">
                    <a:pos x="32" y="2"/>
                  </a:cxn>
                  <a:cxn ang="0">
                    <a:pos x="39" y="2"/>
                  </a:cxn>
                  <a:cxn ang="0">
                    <a:pos x="45" y="1"/>
                  </a:cxn>
                  <a:cxn ang="0">
                    <a:pos x="50" y="1"/>
                  </a:cxn>
                  <a:cxn ang="0">
                    <a:pos x="57" y="1"/>
                  </a:cxn>
                  <a:cxn ang="0">
                    <a:pos x="64" y="0"/>
                  </a:cxn>
                  <a:cxn ang="0">
                    <a:pos x="70" y="0"/>
                  </a:cxn>
                  <a:cxn ang="0">
                    <a:pos x="78" y="0"/>
                  </a:cxn>
                  <a:cxn ang="0">
                    <a:pos x="86" y="1"/>
                  </a:cxn>
                  <a:cxn ang="0">
                    <a:pos x="94" y="1"/>
                  </a:cxn>
                  <a:cxn ang="0">
                    <a:pos x="102" y="1"/>
                  </a:cxn>
                  <a:cxn ang="0">
                    <a:pos x="109" y="2"/>
                  </a:cxn>
                  <a:cxn ang="0">
                    <a:pos x="117" y="2"/>
                  </a:cxn>
                  <a:cxn ang="0">
                    <a:pos x="124" y="4"/>
                  </a:cxn>
                  <a:cxn ang="0">
                    <a:pos x="132" y="4"/>
                  </a:cxn>
                  <a:cxn ang="0">
                    <a:pos x="134" y="55"/>
                  </a:cxn>
                  <a:cxn ang="0">
                    <a:pos x="135" y="108"/>
                  </a:cxn>
                  <a:cxn ang="0">
                    <a:pos x="135" y="162"/>
                  </a:cxn>
                  <a:cxn ang="0">
                    <a:pos x="132" y="213"/>
                  </a:cxn>
                  <a:cxn ang="0">
                    <a:pos x="115" y="214"/>
                  </a:cxn>
                  <a:cxn ang="0">
                    <a:pos x="99" y="214"/>
                  </a:cxn>
                  <a:cxn ang="0">
                    <a:pos x="82" y="213"/>
                  </a:cxn>
                  <a:cxn ang="0">
                    <a:pos x="65" y="213"/>
                  </a:cxn>
                  <a:cxn ang="0">
                    <a:pos x="49" y="211"/>
                  </a:cxn>
                  <a:cxn ang="0">
                    <a:pos x="32" y="211"/>
                  </a:cxn>
                  <a:cxn ang="0">
                    <a:pos x="16" y="210"/>
                  </a:cxn>
                  <a:cxn ang="0">
                    <a:pos x="0" y="209"/>
                  </a:cxn>
                  <a:cxn ang="0">
                    <a:pos x="0" y="154"/>
                  </a:cxn>
                  <a:cxn ang="0">
                    <a:pos x="2" y="106"/>
                  </a:cxn>
                  <a:cxn ang="0">
                    <a:pos x="7" y="57"/>
                  </a:cxn>
                  <a:cxn ang="0">
                    <a:pos x="19" y="4"/>
                  </a:cxn>
                </a:cxnLst>
                <a:rect l="0" t="0" r="r" b="b"/>
                <a:pathLst>
                  <a:path w="135" h="214">
                    <a:moveTo>
                      <a:pt x="19" y="4"/>
                    </a:moveTo>
                    <a:lnTo>
                      <a:pt x="25" y="4"/>
                    </a:lnTo>
                    <a:lnTo>
                      <a:pt x="32" y="2"/>
                    </a:lnTo>
                    <a:lnTo>
                      <a:pt x="39" y="2"/>
                    </a:lnTo>
                    <a:lnTo>
                      <a:pt x="45" y="1"/>
                    </a:lnTo>
                    <a:lnTo>
                      <a:pt x="50" y="1"/>
                    </a:lnTo>
                    <a:lnTo>
                      <a:pt x="57" y="1"/>
                    </a:lnTo>
                    <a:lnTo>
                      <a:pt x="64" y="0"/>
                    </a:lnTo>
                    <a:lnTo>
                      <a:pt x="70" y="0"/>
                    </a:lnTo>
                    <a:lnTo>
                      <a:pt x="78" y="0"/>
                    </a:lnTo>
                    <a:lnTo>
                      <a:pt x="86" y="1"/>
                    </a:lnTo>
                    <a:lnTo>
                      <a:pt x="94" y="1"/>
                    </a:lnTo>
                    <a:lnTo>
                      <a:pt x="102" y="1"/>
                    </a:lnTo>
                    <a:lnTo>
                      <a:pt x="109" y="2"/>
                    </a:lnTo>
                    <a:lnTo>
                      <a:pt x="117" y="2"/>
                    </a:lnTo>
                    <a:lnTo>
                      <a:pt x="124" y="4"/>
                    </a:lnTo>
                    <a:lnTo>
                      <a:pt x="132" y="4"/>
                    </a:lnTo>
                    <a:lnTo>
                      <a:pt x="134" y="55"/>
                    </a:lnTo>
                    <a:lnTo>
                      <a:pt x="135" y="108"/>
                    </a:lnTo>
                    <a:lnTo>
                      <a:pt x="135" y="162"/>
                    </a:lnTo>
                    <a:lnTo>
                      <a:pt x="132" y="213"/>
                    </a:lnTo>
                    <a:lnTo>
                      <a:pt x="115" y="214"/>
                    </a:lnTo>
                    <a:lnTo>
                      <a:pt x="99" y="214"/>
                    </a:lnTo>
                    <a:lnTo>
                      <a:pt x="82" y="213"/>
                    </a:lnTo>
                    <a:lnTo>
                      <a:pt x="65" y="213"/>
                    </a:lnTo>
                    <a:lnTo>
                      <a:pt x="49" y="211"/>
                    </a:lnTo>
                    <a:lnTo>
                      <a:pt x="32" y="211"/>
                    </a:lnTo>
                    <a:lnTo>
                      <a:pt x="16" y="210"/>
                    </a:lnTo>
                    <a:lnTo>
                      <a:pt x="0" y="209"/>
                    </a:lnTo>
                    <a:lnTo>
                      <a:pt x="0" y="154"/>
                    </a:lnTo>
                    <a:lnTo>
                      <a:pt x="2" y="106"/>
                    </a:lnTo>
                    <a:lnTo>
                      <a:pt x="7" y="57"/>
                    </a:lnTo>
                    <a:lnTo>
                      <a:pt x="19"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1" name="Freeform 17">
                <a:extLst>
                  <a:ext uri="{FF2B5EF4-FFF2-40B4-BE49-F238E27FC236}">
                    <a16:creationId xmlns:a16="http://schemas.microsoft.com/office/drawing/2014/main" xmlns="" id="{C74338C3-239D-BBCF-D85A-DD0409838145}"/>
                  </a:ext>
                </a:extLst>
              </p:cNvPr>
              <p:cNvSpPr>
                <a:spLocks/>
              </p:cNvSpPr>
              <p:nvPr/>
            </p:nvSpPr>
            <p:spPr bwMode="auto">
              <a:xfrm>
                <a:off x="1087" y="2260"/>
                <a:ext cx="42" cy="63"/>
              </a:xfrm>
              <a:custGeom>
                <a:avLst/>
                <a:gdLst/>
                <a:ahLst/>
                <a:cxnLst>
                  <a:cxn ang="0">
                    <a:pos x="17" y="4"/>
                  </a:cxn>
                  <a:cxn ang="0">
                    <a:pos x="24" y="4"/>
                  </a:cxn>
                  <a:cxn ang="0">
                    <a:pos x="29" y="2"/>
                  </a:cxn>
                  <a:cxn ang="0">
                    <a:pos x="36" y="2"/>
                  </a:cxn>
                  <a:cxn ang="0">
                    <a:pos x="42" y="1"/>
                  </a:cxn>
                  <a:cxn ang="0">
                    <a:pos x="47" y="1"/>
                  </a:cxn>
                  <a:cxn ang="0">
                    <a:pos x="54" y="1"/>
                  </a:cxn>
                  <a:cxn ang="0">
                    <a:pos x="59" y="0"/>
                  </a:cxn>
                  <a:cxn ang="0">
                    <a:pos x="66" y="0"/>
                  </a:cxn>
                  <a:cxn ang="0">
                    <a:pos x="74" y="0"/>
                  </a:cxn>
                  <a:cxn ang="0">
                    <a:pos x="80" y="1"/>
                  </a:cxn>
                  <a:cxn ang="0">
                    <a:pos x="88" y="1"/>
                  </a:cxn>
                  <a:cxn ang="0">
                    <a:pos x="96" y="1"/>
                  </a:cxn>
                  <a:cxn ang="0">
                    <a:pos x="103" y="2"/>
                  </a:cxn>
                  <a:cxn ang="0">
                    <a:pos x="111" y="2"/>
                  </a:cxn>
                  <a:cxn ang="0">
                    <a:pos x="117" y="4"/>
                  </a:cxn>
                  <a:cxn ang="0">
                    <a:pos x="125" y="4"/>
                  </a:cxn>
                  <a:cxn ang="0">
                    <a:pos x="127" y="49"/>
                  </a:cxn>
                  <a:cxn ang="0">
                    <a:pos x="128" y="96"/>
                  </a:cxn>
                  <a:cxn ang="0">
                    <a:pos x="127" y="144"/>
                  </a:cxn>
                  <a:cxn ang="0">
                    <a:pos x="125" y="190"/>
                  </a:cxn>
                  <a:cxn ang="0">
                    <a:pos x="110" y="190"/>
                  </a:cxn>
                  <a:cxn ang="0">
                    <a:pos x="94" y="190"/>
                  </a:cxn>
                  <a:cxn ang="0">
                    <a:pos x="78" y="190"/>
                  </a:cxn>
                  <a:cxn ang="0">
                    <a:pos x="62" y="190"/>
                  </a:cxn>
                  <a:cxn ang="0">
                    <a:pos x="46" y="189"/>
                  </a:cxn>
                  <a:cxn ang="0">
                    <a:pos x="30" y="189"/>
                  </a:cxn>
                  <a:cxn ang="0">
                    <a:pos x="14" y="187"/>
                  </a:cxn>
                  <a:cxn ang="0">
                    <a:pos x="0" y="187"/>
                  </a:cxn>
                  <a:cxn ang="0">
                    <a:pos x="0" y="139"/>
                  </a:cxn>
                  <a:cxn ang="0">
                    <a:pos x="1" y="95"/>
                  </a:cxn>
                  <a:cxn ang="0">
                    <a:pos x="5" y="51"/>
                  </a:cxn>
                  <a:cxn ang="0">
                    <a:pos x="17" y="4"/>
                  </a:cxn>
                </a:cxnLst>
                <a:rect l="0" t="0" r="r" b="b"/>
                <a:pathLst>
                  <a:path w="128" h="190">
                    <a:moveTo>
                      <a:pt x="17" y="4"/>
                    </a:moveTo>
                    <a:lnTo>
                      <a:pt x="24" y="4"/>
                    </a:lnTo>
                    <a:lnTo>
                      <a:pt x="29" y="2"/>
                    </a:lnTo>
                    <a:lnTo>
                      <a:pt x="36" y="2"/>
                    </a:lnTo>
                    <a:lnTo>
                      <a:pt x="42" y="1"/>
                    </a:lnTo>
                    <a:lnTo>
                      <a:pt x="47" y="1"/>
                    </a:lnTo>
                    <a:lnTo>
                      <a:pt x="54" y="1"/>
                    </a:lnTo>
                    <a:lnTo>
                      <a:pt x="59" y="0"/>
                    </a:lnTo>
                    <a:lnTo>
                      <a:pt x="66" y="0"/>
                    </a:lnTo>
                    <a:lnTo>
                      <a:pt x="74" y="0"/>
                    </a:lnTo>
                    <a:lnTo>
                      <a:pt x="80" y="1"/>
                    </a:lnTo>
                    <a:lnTo>
                      <a:pt x="88" y="1"/>
                    </a:lnTo>
                    <a:lnTo>
                      <a:pt x="96" y="1"/>
                    </a:lnTo>
                    <a:lnTo>
                      <a:pt x="103" y="2"/>
                    </a:lnTo>
                    <a:lnTo>
                      <a:pt x="111" y="2"/>
                    </a:lnTo>
                    <a:lnTo>
                      <a:pt x="117" y="4"/>
                    </a:lnTo>
                    <a:lnTo>
                      <a:pt x="125" y="4"/>
                    </a:lnTo>
                    <a:lnTo>
                      <a:pt x="127" y="49"/>
                    </a:lnTo>
                    <a:lnTo>
                      <a:pt x="128" y="96"/>
                    </a:lnTo>
                    <a:lnTo>
                      <a:pt x="127" y="144"/>
                    </a:lnTo>
                    <a:lnTo>
                      <a:pt x="125" y="190"/>
                    </a:lnTo>
                    <a:lnTo>
                      <a:pt x="110" y="190"/>
                    </a:lnTo>
                    <a:lnTo>
                      <a:pt x="94" y="190"/>
                    </a:lnTo>
                    <a:lnTo>
                      <a:pt x="78" y="190"/>
                    </a:lnTo>
                    <a:lnTo>
                      <a:pt x="62" y="190"/>
                    </a:lnTo>
                    <a:lnTo>
                      <a:pt x="46" y="189"/>
                    </a:lnTo>
                    <a:lnTo>
                      <a:pt x="30" y="189"/>
                    </a:lnTo>
                    <a:lnTo>
                      <a:pt x="14" y="187"/>
                    </a:lnTo>
                    <a:lnTo>
                      <a:pt x="0" y="187"/>
                    </a:lnTo>
                    <a:lnTo>
                      <a:pt x="0" y="139"/>
                    </a:lnTo>
                    <a:lnTo>
                      <a:pt x="1" y="95"/>
                    </a:lnTo>
                    <a:lnTo>
                      <a:pt x="5" y="51"/>
                    </a:lnTo>
                    <a:lnTo>
                      <a:pt x="17"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2" name="Freeform 18">
                <a:extLst>
                  <a:ext uri="{FF2B5EF4-FFF2-40B4-BE49-F238E27FC236}">
                    <a16:creationId xmlns:a16="http://schemas.microsoft.com/office/drawing/2014/main" xmlns="" id="{B1551034-9EF6-A783-72AF-904DB837FBD2}"/>
                  </a:ext>
                </a:extLst>
              </p:cNvPr>
              <p:cNvSpPr>
                <a:spLocks/>
              </p:cNvSpPr>
              <p:nvPr/>
            </p:nvSpPr>
            <p:spPr bwMode="auto">
              <a:xfrm>
                <a:off x="1087" y="2260"/>
                <a:ext cx="41" cy="56"/>
              </a:xfrm>
              <a:custGeom>
                <a:avLst/>
                <a:gdLst/>
                <a:ahLst/>
                <a:cxnLst>
                  <a:cxn ang="0">
                    <a:pos x="15" y="4"/>
                  </a:cxn>
                  <a:cxn ang="0">
                    <a:pos x="22" y="4"/>
                  </a:cxn>
                  <a:cxn ang="0">
                    <a:pos x="27" y="2"/>
                  </a:cxn>
                  <a:cxn ang="0">
                    <a:pos x="34" y="2"/>
                  </a:cxn>
                  <a:cxn ang="0">
                    <a:pos x="39" y="1"/>
                  </a:cxn>
                  <a:cxn ang="0">
                    <a:pos x="45" y="1"/>
                  </a:cxn>
                  <a:cxn ang="0">
                    <a:pos x="51" y="1"/>
                  </a:cxn>
                  <a:cxn ang="0">
                    <a:pos x="57" y="0"/>
                  </a:cxn>
                  <a:cxn ang="0">
                    <a:pos x="63" y="0"/>
                  </a:cxn>
                  <a:cxn ang="0">
                    <a:pos x="69" y="0"/>
                  </a:cxn>
                  <a:cxn ang="0">
                    <a:pos x="77" y="1"/>
                  </a:cxn>
                  <a:cxn ang="0">
                    <a:pos x="84" y="1"/>
                  </a:cxn>
                  <a:cxn ang="0">
                    <a:pos x="90" y="1"/>
                  </a:cxn>
                  <a:cxn ang="0">
                    <a:pos x="97" y="2"/>
                  </a:cxn>
                  <a:cxn ang="0">
                    <a:pos x="105" y="2"/>
                  </a:cxn>
                  <a:cxn ang="0">
                    <a:pos x="112" y="4"/>
                  </a:cxn>
                  <a:cxn ang="0">
                    <a:pos x="118" y="4"/>
                  </a:cxn>
                  <a:cxn ang="0">
                    <a:pos x="119" y="43"/>
                  </a:cxn>
                  <a:cxn ang="0">
                    <a:pos x="121" y="84"/>
                  </a:cxn>
                  <a:cxn ang="0">
                    <a:pos x="119" y="127"/>
                  </a:cxn>
                  <a:cxn ang="0">
                    <a:pos x="118" y="168"/>
                  </a:cxn>
                  <a:cxn ang="0">
                    <a:pos x="104" y="168"/>
                  </a:cxn>
                  <a:cxn ang="0">
                    <a:pos x="89" y="168"/>
                  </a:cxn>
                  <a:cxn ang="0">
                    <a:pos x="73" y="168"/>
                  </a:cxn>
                  <a:cxn ang="0">
                    <a:pos x="59" y="168"/>
                  </a:cxn>
                  <a:cxn ang="0">
                    <a:pos x="44" y="168"/>
                  </a:cxn>
                  <a:cxn ang="0">
                    <a:pos x="30" y="168"/>
                  </a:cxn>
                  <a:cxn ang="0">
                    <a:pos x="15" y="166"/>
                  </a:cxn>
                  <a:cxn ang="0">
                    <a:pos x="0" y="166"/>
                  </a:cxn>
                  <a:cxn ang="0">
                    <a:pos x="0" y="123"/>
                  </a:cxn>
                  <a:cxn ang="0">
                    <a:pos x="0" y="84"/>
                  </a:cxn>
                  <a:cxn ang="0">
                    <a:pos x="4" y="46"/>
                  </a:cxn>
                  <a:cxn ang="0">
                    <a:pos x="15" y="4"/>
                  </a:cxn>
                </a:cxnLst>
                <a:rect l="0" t="0" r="r" b="b"/>
                <a:pathLst>
                  <a:path w="121" h="168">
                    <a:moveTo>
                      <a:pt x="15" y="4"/>
                    </a:moveTo>
                    <a:lnTo>
                      <a:pt x="22" y="4"/>
                    </a:lnTo>
                    <a:lnTo>
                      <a:pt x="27" y="2"/>
                    </a:lnTo>
                    <a:lnTo>
                      <a:pt x="34" y="2"/>
                    </a:lnTo>
                    <a:lnTo>
                      <a:pt x="39" y="1"/>
                    </a:lnTo>
                    <a:lnTo>
                      <a:pt x="45" y="1"/>
                    </a:lnTo>
                    <a:lnTo>
                      <a:pt x="51" y="1"/>
                    </a:lnTo>
                    <a:lnTo>
                      <a:pt x="57" y="0"/>
                    </a:lnTo>
                    <a:lnTo>
                      <a:pt x="63" y="0"/>
                    </a:lnTo>
                    <a:lnTo>
                      <a:pt x="69" y="0"/>
                    </a:lnTo>
                    <a:lnTo>
                      <a:pt x="77" y="1"/>
                    </a:lnTo>
                    <a:lnTo>
                      <a:pt x="84" y="1"/>
                    </a:lnTo>
                    <a:lnTo>
                      <a:pt x="90" y="1"/>
                    </a:lnTo>
                    <a:lnTo>
                      <a:pt x="97" y="2"/>
                    </a:lnTo>
                    <a:lnTo>
                      <a:pt x="105" y="2"/>
                    </a:lnTo>
                    <a:lnTo>
                      <a:pt x="112" y="4"/>
                    </a:lnTo>
                    <a:lnTo>
                      <a:pt x="118" y="4"/>
                    </a:lnTo>
                    <a:lnTo>
                      <a:pt x="119" y="43"/>
                    </a:lnTo>
                    <a:lnTo>
                      <a:pt x="121" y="84"/>
                    </a:lnTo>
                    <a:lnTo>
                      <a:pt x="119" y="127"/>
                    </a:lnTo>
                    <a:lnTo>
                      <a:pt x="118" y="168"/>
                    </a:lnTo>
                    <a:lnTo>
                      <a:pt x="104" y="168"/>
                    </a:lnTo>
                    <a:lnTo>
                      <a:pt x="89" y="168"/>
                    </a:lnTo>
                    <a:lnTo>
                      <a:pt x="73" y="168"/>
                    </a:lnTo>
                    <a:lnTo>
                      <a:pt x="59" y="168"/>
                    </a:lnTo>
                    <a:lnTo>
                      <a:pt x="44" y="168"/>
                    </a:lnTo>
                    <a:lnTo>
                      <a:pt x="30" y="168"/>
                    </a:lnTo>
                    <a:lnTo>
                      <a:pt x="15" y="166"/>
                    </a:lnTo>
                    <a:lnTo>
                      <a:pt x="0" y="166"/>
                    </a:lnTo>
                    <a:lnTo>
                      <a:pt x="0" y="123"/>
                    </a:lnTo>
                    <a:lnTo>
                      <a:pt x="0" y="84"/>
                    </a:lnTo>
                    <a:lnTo>
                      <a:pt x="4" y="46"/>
                    </a:lnTo>
                    <a:lnTo>
                      <a:pt x="15"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3" name="Freeform 19">
                <a:extLst>
                  <a:ext uri="{FF2B5EF4-FFF2-40B4-BE49-F238E27FC236}">
                    <a16:creationId xmlns:a16="http://schemas.microsoft.com/office/drawing/2014/main" xmlns="" id="{60684014-E2E1-6A31-F070-CA2BFFF5C3F9}"/>
                  </a:ext>
                </a:extLst>
              </p:cNvPr>
              <p:cNvSpPr>
                <a:spLocks/>
              </p:cNvSpPr>
              <p:nvPr/>
            </p:nvSpPr>
            <p:spPr bwMode="auto">
              <a:xfrm>
                <a:off x="1088" y="2260"/>
                <a:ext cx="38" cy="48"/>
              </a:xfrm>
              <a:custGeom>
                <a:avLst/>
                <a:gdLst/>
                <a:ahLst/>
                <a:cxnLst>
                  <a:cxn ang="0">
                    <a:pos x="14" y="4"/>
                  </a:cxn>
                  <a:cxn ang="0">
                    <a:pos x="20" y="4"/>
                  </a:cxn>
                  <a:cxn ang="0">
                    <a:pos x="26" y="2"/>
                  </a:cxn>
                  <a:cxn ang="0">
                    <a:pos x="32" y="2"/>
                  </a:cxn>
                  <a:cxn ang="0">
                    <a:pos x="37" y="1"/>
                  </a:cxn>
                  <a:cxn ang="0">
                    <a:pos x="43" y="1"/>
                  </a:cxn>
                  <a:cxn ang="0">
                    <a:pos x="49" y="1"/>
                  </a:cxn>
                  <a:cxn ang="0">
                    <a:pos x="54" y="0"/>
                  </a:cxn>
                  <a:cxn ang="0">
                    <a:pos x="59" y="0"/>
                  </a:cxn>
                  <a:cxn ang="0">
                    <a:pos x="66" y="0"/>
                  </a:cxn>
                  <a:cxn ang="0">
                    <a:pos x="72" y="1"/>
                  </a:cxn>
                  <a:cxn ang="0">
                    <a:pos x="79" y="1"/>
                  </a:cxn>
                  <a:cxn ang="0">
                    <a:pos x="86" y="1"/>
                  </a:cxn>
                  <a:cxn ang="0">
                    <a:pos x="92" y="2"/>
                  </a:cxn>
                  <a:cxn ang="0">
                    <a:pos x="99" y="2"/>
                  </a:cxn>
                  <a:cxn ang="0">
                    <a:pos x="106" y="4"/>
                  </a:cxn>
                  <a:cxn ang="0">
                    <a:pos x="112" y="4"/>
                  </a:cxn>
                  <a:cxn ang="0">
                    <a:pos x="113" y="37"/>
                  </a:cxn>
                  <a:cxn ang="0">
                    <a:pos x="113" y="73"/>
                  </a:cxn>
                  <a:cxn ang="0">
                    <a:pos x="113" y="108"/>
                  </a:cxn>
                  <a:cxn ang="0">
                    <a:pos x="112" y="144"/>
                  </a:cxn>
                  <a:cxn ang="0">
                    <a:pos x="98" y="145"/>
                  </a:cxn>
                  <a:cxn ang="0">
                    <a:pos x="84" y="145"/>
                  </a:cxn>
                  <a:cxn ang="0">
                    <a:pos x="70" y="145"/>
                  </a:cxn>
                  <a:cxn ang="0">
                    <a:pos x="57" y="145"/>
                  </a:cxn>
                  <a:cxn ang="0">
                    <a:pos x="42" y="145"/>
                  </a:cxn>
                  <a:cxn ang="0">
                    <a:pos x="29" y="145"/>
                  </a:cxn>
                  <a:cxn ang="0">
                    <a:pos x="14" y="145"/>
                  </a:cxn>
                  <a:cxn ang="0">
                    <a:pos x="0" y="145"/>
                  </a:cxn>
                  <a:cxn ang="0">
                    <a:pos x="0" y="108"/>
                  </a:cxn>
                  <a:cxn ang="0">
                    <a:pos x="1" y="74"/>
                  </a:cxn>
                  <a:cxn ang="0">
                    <a:pos x="5" y="41"/>
                  </a:cxn>
                  <a:cxn ang="0">
                    <a:pos x="14" y="4"/>
                  </a:cxn>
                </a:cxnLst>
                <a:rect l="0" t="0" r="r" b="b"/>
                <a:pathLst>
                  <a:path w="113" h="145">
                    <a:moveTo>
                      <a:pt x="14" y="4"/>
                    </a:moveTo>
                    <a:lnTo>
                      <a:pt x="20" y="4"/>
                    </a:lnTo>
                    <a:lnTo>
                      <a:pt x="26" y="2"/>
                    </a:lnTo>
                    <a:lnTo>
                      <a:pt x="32" y="2"/>
                    </a:lnTo>
                    <a:lnTo>
                      <a:pt x="37" y="1"/>
                    </a:lnTo>
                    <a:lnTo>
                      <a:pt x="43" y="1"/>
                    </a:lnTo>
                    <a:lnTo>
                      <a:pt x="49" y="1"/>
                    </a:lnTo>
                    <a:lnTo>
                      <a:pt x="54" y="0"/>
                    </a:lnTo>
                    <a:lnTo>
                      <a:pt x="59" y="0"/>
                    </a:lnTo>
                    <a:lnTo>
                      <a:pt x="66" y="0"/>
                    </a:lnTo>
                    <a:lnTo>
                      <a:pt x="72" y="1"/>
                    </a:lnTo>
                    <a:lnTo>
                      <a:pt x="79" y="1"/>
                    </a:lnTo>
                    <a:lnTo>
                      <a:pt x="86" y="1"/>
                    </a:lnTo>
                    <a:lnTo>
                      <a:pt x="92" y="2"/>
                    </a:lnTo>
                    <a:lnTo>
                      <a:pt x="99" y="2"/>
                    </a:lnTo>
                    <a:lnTo>
                      <a:pt x="106" y="4"/>
                    </a:lnTo>
                    <a:lnTo>
                      <a:pt x="112" y="4"/>
                    </a:lnTo>
                    <a:lnTo>
                      <a:pt x="113" y="37"/>
                    </a:lnTo>
                    <a:lnTo>
                      <a:pt x="113" y="73"/>
                    </a:lnTo>
                    <a:lnTo>
                      <a:pt x="113" y="108"/>
                    </a:lnTo>
                    <a:lnTo>
                      <a:pt x="112" y="144"/>
                    </a:lnTo>
                    <a:lnTo>
                      <a:pt x="98" y="145"/>
                    </a:lnTo>
                    <a:lnTo>
                      <a:pt x="84" y="145"/>
                    </a:lnTo>
                    <a:lnTo>
                      <a:pt x="70" y="145"/>
                    </a:lnTo>
                    <a:lnTo>
                      <a:pt x="57" y="145"/>
                    </a:lnTo>
                    <a:lnTo>
                      <a:pt x="42" y="145"/>
                    </a:lnTo>
                    <a:lnTo>
                      <a:pt x="29" y="145"/>
                    </a:lnTo>
                    <a:lnTo>
                      <a:pt x="14" y="145"/>
                    </a:lnTo>
                    <a:lnTo>
                      <a:pt x="0" y="145"/>
                    </a:lnTo>
                    <a:lnTo>
                      <a:pt x="0" y="108"/>
                    </a:lnTo>
                    <a:lnTo>
                      <a:pt x="1" y="74"/>
                    </a:lnTo>
                    <a:lnTo>
                      <a:pt x="5" y="41"/>
                    </a:lnTo>
                    <a:lnTo>
                      <a:pt x="14"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4" name="Freeform 20">
                <a:extLst>
                  <a:ext uri="{FF2B5EF4-FFF2-40B4-BE49-F238E27FC236}">
                    <a16:creationId xmlns:a16="http://schemas.microsoft.com/office/drawing/2014/main" xmlns="" id="{F0582E2F-938F-DE08-EBF5-E7F1A9D4A6EB}"/>
                  </a:ext>
                </a:extLst>
              </p:cNvPr>
              <p:cNvSpPr>
                <a:spLocks/>
              </p:cNvSpPr>
              <p:nvPr/>
            </p:nvSpPr>
            <p:spPr bwMode="auto">
              <a:xfrm>
                <a:off x="1089" y="2260"/>
                <a:ext cx="35" cy="41"/>
              </a:xfrm>
              <a:custGeom>
                <a:avLst/>
                <a:gdLst/>
                <a:ahLst/>
                <a:cxnLst>
                  <a:cxn ang="0">
                    <a:pos x="14" y="4"/>
                  </a:cxn>
                  <a:cxn ang="0">
                    <a:pos x="57" y="0"/>
                  </a:cxn>
                  <a:cxn ang="0">
                    <a:pos x="106" y="4"/>
                  </a:cxn>
                  <a:cxn ang="0">
                    <a:pos x="106" y="32"/>
                  </a:cxn>
                  <a:cxn ang="0">
                    <a:pos x="106" y="61"/>
                  </a:cxn>
                  <a:cxn ang="0">
                    <a:pos x="106" y="91"/>
                  </a:cxn>
                  <a:cxn ang="0">
                    <a:pos x="106" y="121"/>
                  </a:cxn>
                  <a:cxn ang="0">
                    <a:pos x="93" y="123"/>
                  </a:cxn>
                  <a:cxn ang="0">
                    <a:pos x="80" y="123"/>
                  </a:cxn>
                  <a:cxn ang="0">
                    <a:pos x="67" y="124"/>
                  </a:cxn>
                  <a:cxn ang="0">
                    <a:pos x="53" y="124"/>
                  </a:cxn>
                  <a:cxn ang="0">
                    <a:pos x="40" y="124"/>
                  </a:cxn>
                  <a:cxn ang="0">
                    <a:pos x="27" y="124"/>
                  </a:cxn>
                  <a:cxn ang="0">
                    <a:pos x="14" y="124"/>
                  </a:cxn>
                  <a:cxn ang="0">
                    <a:pos x="0" y="124"/>
                  </a:cxn>
                  <a:cxn ang="0">
                    <a:pos x="0" y="92"/>
                  </a:cxn>
                  <a:cxn ang="0">
                    <a:pos x="0" y="63"/>
                  </a:cxn>
                  <a:cxn ang="0">
                    <a:pos x="4" y="36"/>
                  </a:cxn>
                  <a:cxn ang="0">
                    <a:pos x="14" y="4"/>
                  </a:cxn>
                </a:cxnLst>
                <a:rect l="0" t="0" r="r" b="b"/>
                <a:pathLst>
                  <a:path w="106" h="124">
                    <a:moveTo>
                      <a:pt x="14" y="4"/>
                    </a:moveTo>
                    <a:lnTo>
                      <a:pt x="57" y="0"/>
                    </a:lnTo>
                    <a:lnTo>
                      <a:pt x="106" y="4"/>
                    </a:lnTo>
                    <a:lnTo>
                      <a:pt x="106" y="32"/>
                    </a:lnTo>
                    <a:lnTo>
                      <a:pt x="106" y="61"/>
                    </a:lnTo>
                    <a:lnTo>
                      <a:pt x="106" y="91"/>
                    </a:lnTo>
                    <a:lnTo>
                      <a:pt x="106" y="121"/>
                    </a:lnTo>
                    <a:lnTo>
                      <a:pt x="93" y="123"/>
                    </a:lnTo>
                    <a:lnTo>
                      <a:pt x="80" y="123"/>
                    </a:lnTo>
                    <a:lnTo>
                      <a:pt x="67" y="124"/>
                    </a:lnTo>
                    <a:lnTo>
                      <a:pt x="53" y="124"/>
                    </a:lnTo>
                    <a:lnTo>
                      <a:pt x="40" y="124"/>
                    </a:lnTo>
                    <a:lnTo>
                      <a:pt x="27" y="124"/>
                    </a:lnTo>
                    <a:lnTo>
                      <a:pt x="14" y="124"/>
                    </a:lnTo>
                    <a:lnTo>
                      <a:pt x="0" y="124"/>
                    </a:lnTo>
                    <a:lnTo>
                      <a:pt x="0" y="92"/>
                    </a:lnTo>
                    <a:lnTo>
                      <a:pt x="0" y="63"/>
                    </a:lnTo>
                    <a:lnTo>
                      <a:pt x="4" y="36"/>
                    </a:lnTo>
                    <a:lnTo>
                      <a:pt x="14"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5" name="Freeform 21">
                <a:extLst>
                  <a:ext uri="{FF2B5EF4-FFF2-40B4-BE49-F238E27FC236}">
                    <a16:creationId xmlns:a16="http://schemas.microsoft.com/office/drawing/2014/main" xmlns="" id="{8E83D414-7DB4-3A7D-EF71-67AC3878159F}"/>
                  </a:ext>
                </a:extLst>
              </p:cNvPr>
              <p:cNvSpPr>
                <a:spLocks/>
              </p:cNvSpPr>
              <p:nvPr/>
            </p:nvSpPr>
            <p:spPr bwMode="auto">
              <a:xfrm>
                <a:off x="1091" y="2247"/>
                <a:ext cx="49" cy="11"/>
              </a:xfrm>
              <a:custGeom>
                <a:avLst/>
                <a:gdLst/>
                <a:ahLst/>
                <a:cxnLst>
                  <a:cxn ang="0">
                    <a:pos x="4" y="1"/>
                  </a:cxn>
                  <a:cxn ang="0">
                    <a:pos x="0" y="30"/>
                  </a:cxn>
                  <a:cxn ang="0">
                    <a:pos x="19" y="29"/>
                  </a:cxn>
                  <a:cxn ang="0">
                    <a:pos x="37" y="27"/>
                  </a:cxn>
                  <a:cxn ang="0">
                    <a:pos x="56" y="27"/>
                  </a:cxn>
                  <a:cxn ang="0">
                    <a:pos x="74" y="29"/>
                  </a:cxn>
                  <a:cxn ang="0">
                    <a:pos x="91" y="30"/>
                  </a:cxn>
                  <a:cxn ang="0">
                    <a:pos x="110" y="31"/>
                  </a:cxn>
                  <a:cxn ang="0">
                    <a:pos x="128" y="33"/>
                  </a:cxn>
                  <a:cxn ang="0">
                    <a:pos x="148" y="34"/>
                  </a:cxn>
                  <a:cxn ang="0">
                    <a:pos x="148" y="3"/>
                  </a:cxn>
                  <a:cxn ang="0">
                    <a:pos x="79" y="0"/>
                  </a:cxn>
                  <a:cxn ang="0">
                    <a:pos x="4" y="1"/>
                  </a:cxn>
                </a:cxnLst>
                <a:rect l="0" t="0" r="r" b="b"/>
                <a:pathLst>
                  <a:path w="148" h="34">
                    <a:moveTo>
                      <a:pt x="4" y="1"/>
                    </a:moveTo>
                    <a:lnTo>
                      <a:pt x="0" y="30"/>
                    </a:lnTo>
                    <a:lnTo>
                      <a:pt x="19" y="29"/>
                    </a:lnTo>
                    <a:lnTo>
                      <a:pt x="37" y="27"/>
                    </a:lnTo>
                    <a:lnTo>
                      <a:pt x="56" y="27"/>
                    </a:lnTo>
                    <a:lnTo>
                      <a:pt x="74" y="29"/>
                    </a:lnTo>
                    <a:lnTo>
                      <a:pt x="91" y="30"/>
                    </a:lnTo>
                    <a:lnTo>
                      <a:pt x="110" y="31"/>
                    </a:lnTo>
                    <a:lnTo>
                      <a:pt x="128" y="33"/>
                    </a:lnTo>
                    <a:lnTo>
                      <a:pt x="148" y="34"/>
                    </a:lnTo>
                    <a:lnTo>
                      <a:pt x="148" y="3"/>
                    </a:lnTo>
                    <a:lnTo>
                      <a:pt x="79" y="0"/>
                    </a:lnTo>
                    <a:lnTo>
                      <a:pt x="4" y="1"/>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6" name="Freeform 22">
                <a:extLst>
                  <a:ext uri="{FF2B5EF4-FFF2-40B4-BE49-F238E27FC236}">
                    <a16:creationId xmlns:a16="http://schemas.microsoft.com/office/drawing/2014/main" xmlns="" id="{ACC41E05-D864-E13F-CEAD-25E1702312CC}"/>
                  </a:ext>
                </a:extLst>
              </p:cNvPr>
              <p:cNvSpPr>
                <a:spLocks/>
              </p:cNvSpPr>
              <p:nvPr/>
            </p:nvSpPr>
            <p:spPr bwMode="auto">
              <a:xfrm>
                <a:off x="1080" y="2383"/>
                <a:ext cx="60" cy="19"/>
              </a:xfrm>
              <a:custGeom>
                <a:avLst/>
                <a:gdLst/>
                <a:ahLst/>
                <a:cxnLst>
                  <a:cxn ang="0">
                    <a:pos x="2" y="0"/>
                  </a:cxn>
                  <a:cxn ang="0">
                    <a:pos x="179" y="17"/>
                  </a:cxn>
                  <a:cxn ang="0">
                    <a:pos x="179" y="58"/>
                  </a:cxn>
                  <a:cxn ang="0">
                    <a:pos x="0" y="31"/>
                  </a:cxn>
                  <a:cxn ang="0">
                    <a:pos x="2" y="0"/>
                  </a:cxn>
                </a:cxnLst>
                <a:rect l="0" t="0" r="r" b="b"/>
                <a:pathLst>
                  <a:path w="179" h="58">
                    <a:moveTo>
                      <a:pt x="2" y="0"/>
                    </a:moveTo>
                    <a:lnTo>
                      <a:pt x="179" y="17"/>
                    </a:lnTo>
                    <a:lnTo>
                      <a:pt x="179" y="58"/>
                    </a:lnTo>
                    <a:lnTo>
                      <a:pt x="0" y="31"/>
                    </a:lnTo>
                    <a:lnTo>
                      <a:pt x="2"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7" name="Freeform 23">
                <a:extLst>
                  <a:ext uri="{FF2B5EF4-FFF2-40B4-BE49-F238E27FC236}">
                    <a16:creationId xmlns:a16="http://schemas.microsoft.com/office/drawing/2014/main" xmlns="" id="{67CCAD5E-9D3D-7261-CEBD-C87AB8A41526}"/>
                  </a:ext>
                </a:extLst>
              </p:cNvPr>
              <p:cNvSpPr>
                <a:spLocks/>
              </p:cNvSpPr>
              <p:nvPr/>
            </p:nvSpPr>
            <p:spPr bwMode="auto">
              <a:xfrm>
                <a:off x="1099" y="2387"/>
                <a:ext cx="23" cy="6"/>
              </a:xfrm>
              <a:custGeom>
                <a:avLst/>
                <a:gdLst/>
                <a:ahLst/>
                <a:cxnLst>
                  <a:cxn ang="0">
                    <a:pos x="37" y="0"/>
                  </a:cxn>
                  <a:cxn ang="0">
                    <a:pos x="51" y="1"/>
                  </a:cxn>
                  <a:cxn ang="0">
                    <a:pos x="62" y="4"/>
                  </a:cxn>
                  <a:cxn ang="0">
                    <a:pos x="68" y="8"/>
                  </a:cxn>
                  <a:cxn ang="0">
                    <a:pos x="71" y="12"/>
                  </a:cxn>
                  <a:cxn ang="0">
                    <a:pos x="68" y="16"/>
                  </a:cxn>
                  <a:cxn ang="0">
                    <a:pos x="60" y="17"/>
                  </a:cxn>
                  <a:cxn ang="0">
                    <a:pos x="50" y="18"/>
                  </a:cxn>
                  <a:cxn ang="0">
                    <a:pos x="35" y="17"/>
                  </a:cxn>
                  <a:cxn ang="0">
                    <a:pos x="21" y="16"/>
                  </a:cxn>
                  <a:cxn ang="0">
                    <a:pos x="10" y="13"/>
                  </a:cxn>
                  <a:cxn ang="0">
                    <a:pos x="2" y="9"/>
                  </a:cxn>
                  <a:cxn ang="0">
                    <a:pos x="0" y="5"/>
                  </a:cxn>
                  <a:cxn ang="0">
                    <a:pos x="3" y="2"/>
                  </a:cxn>
                  <a:cxn ang="0">
                    <a:pos x="11" y="0"/>
                  </a:cxn>
                  <a:cxn ang="0">
                    <a:pos x="22" y="0"/>
                  </a:cxn>
                  <a:cxn ang="0">
                    <a:pos x="37" y="0"/>
                  </a:cxn>
                </a:cxnLst>
                <a:rect l="0" t="0" r="r" b="b"/>
                <a:pathLst>
                  <a:path w="71" h="18">
                    <a:moveTo>
                      <a:pt x="37" y="0"/>
                    </a:moveTo>
                    <a:lnTo>
                      <a:pt x="51" y="1"/>
                    </a:lnTo>
                    <a:lnTo>
                      <a:pt x="62" y="4"/>
                    </a:lnTo>
                    <a:lnTo>
                      <a:pt x="68" y="8"/>
                    </a:lnTo>
                    <a:lnTo>
                      <a:pt x="71" y="12"/>
                    </a:lnTo>
                    <a:lnTo>
                      <a:pt x="68" y="16"/>
                    </a:lnTo>
                    <a:lnTo>
                      <a:pt x="60" y="17"/>
                    </a:lnTo>
                    <a:lnTo>
                      <a:pt x="50" y="18"/>
                    </a:lnTo>
                    <a:lnTo>
                      <a:pt x="35" y="17"/>
                    </a:lnTo>
                    <a:lnTo>
                      <a:pt x="21" y="16"/>
                    </a:lnTo>
                    <a:lnTo>
                      <a:pt x="10" y="13"/>
                    </a:lnTo>
                    <a:lnTo>
                      <a:pt x="2" y="9"/>
                    </a:lnTo>
                    <a:lnTo>
                      <a:pt x="0" y="5"/>
                    </a:lnTo>
                    <a:lnTo>
                      <a:pt x="3" y="2"/>
                    </a:lnTo>
                    <a:lnTo>
                      <a:pt x="11" y="0"/>
                    </a:lnTo>
                    <a:lnTo>
                      <a:pt x="22" y="0"/>
                    </a:lnTo>
                    <a:lnTo>
                      <a:pt x="37" y="0"/>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8" name="Freeform 24">
                <a:extLst>
                  <a:ext uri="{FF2B5EF4-FFF2-40B4-BE49-F238E27FC236}">
                    <a16:creationId xmlns:a16="http://schemas.microsoft.com/office/drawing/2014/main" xmlns="" id="{AF77BC99-C31F-AB77-B50B-D301FC43D501}"/>
                  </a:ext>
                </a:extLst>
              </p:cNvPr>
              <p:cNvSpPr>
                <a:spLocks/>
              </p:cNvSpPr>
              <p:nvPr/>
            </p:nvSpPr>
            <p:spPr bwMode="auto">
              <a:xfrm>
                <a:off x="1099" y="2386"/>
                <a:ext cx="16" cy="7"/>
              </a:xfrm>
              <a:custGeom>
                <a:avLst/>
                <a:gdLst/>
                <a:ahLst/>
                <a:cxnLst>
                  <a:cxn ang="0">
                    <a:pos x="25" y="0"/>
                  </a:cxn>
                  <a:cxn ang="0">
                    <a:pos x="34" y="2"/>
                  </a:cxn>
                  <a:cxn ang="0">
                    <a:pos x="42" y="4"/>
                  </a:cxn>
                  <a:cxn ang="0">
                    <a:pos x="47" y="8"/>
                  </a:cxn>
                  <a:cxn ang="0">
                    <a:pos x="48" y="12"/>
                  </a:cxn>
                  <a:cxn ang="0">
                    <a:pos x="46" y="15"/>
                  </a:cxn>
                  <a:cxn ang="0">
                    <a:pos x="40" y="18"/>
                  </a:cxn>
                  <a:cxn ang="0">
                    <a:pos x="33" y="19"/>
                  </a:cxn>
                  <a:cxn ang="0">
                    <a:pos x="23" y="19"/>
                  </a:cxn>
                  <a:cxn ang="0">
                    <a:pos x="14" y="18"/>
                  </a:cxn>
                  <a:cxn ang="0">
                    <a:pos x="6" y="15"/>
                  </a:cxn>
                  <a:cxn ang="0">
                    <a:pos x="1" y="11"/>
                  </a:cxn>
                  <a:cxn ang="0">
                    <a:pos x="0" y="7"/>
                  </a:cxn>
                  <a:cxn ang="0">
                    <a:pos x="2" y="4"/>
                  </a:cxn>
                  <a:cxn ang="0">
                    <a:pos x="7" y="2"/>
                  </a:cxn>
                  <a:cxn ang="0">
                    <a:pos x="15" y="0"/>
                  </a:cxn>
                  <a:cxn ang="0">
                    <a:pos x="25" y="0"/>
                  </a:cxn>
                </a:cxnLst>
                <a:rect l="0" t="0" r="r" b="b"/>
                <a:pathLst>
                  <a:path w="48" h="19">
                    <a:moveTo>
                      <a:pt x="25" y="0"/>
                    </a:moveTo>
                    <a:lnTo>
                      <a:pt x="34" y="2"/>
                    </a:lnTo>
                    <a:lnTo>
                      <a:pt x="42" y="4"/>
                    </a:lnTo>
                    <a:lnTo>
                      <a:pt x="47" y="8"/>
                    </a:lnTo>
                    <a:lnTo>
                      <a:pt x="48" y="12"/>
                    </a:lnTo>
                    <a:lnTo>
                      <a:pt x="46" y="15"/>
                    </a:lnTo>
                    <a:lnTo>
                      <a:pt x="40" y="18"/>
                    </a:lnTo>
                    <a:lnTo>
                      <a:pt x="33" y="19"/>
                    </a:lnTo>
                    <a:lnTo>
                      <a:pt x="23" y="19"/>
                    </a:lnTo>
                    <a:lnTo>
                      <a:pt x="14" y="18"/>
                    </a:lnTo>
                    <a:lnTo>
                      <a:pt x="6" y="15"/>
                    </a:lnTo>
                    <a:lnTo>
                      <a:pt x="1" y="11"/>
                    </a:lnTo>
                    <a:lnTo>
                      <a:pt x="0" y="7"/>
                    </a:lnTo>
                    <a:lnTo>
                      <a:pt x="2" y="4"/>
                    </a:lnTo>
                    <a:lnTo>
                      <a:pt x="7" y="2"/>
                    </a:lnTo>
                    <a:lnTo>
                      <a:pt x="15" y="0"/>
                    </a:lnTo>
                    <a:lnTo>
                      <a:pt x="25"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9" name="Freeform 25">
                <a:extLst>
                  <a:ext uri="{FF2B5EF4-FFF2-40B4-BE49-F238E27FC236}">
                    <a16:creationId xmlns:a16="http://schemas.microsoft.com/office/drawing/2014/main" xmlns="" id="{BBE761B4-4A46-AA26-8B91-710F36F18138}"/>
                  </a:ext>
                </a:extLst>
              </p:cNvPr>
              <p:cNvSpPr>
                <a:spLocks/>
              </p:cNvSpPr>
              <p:nvPr/>
            </p:nvSpPr>
            <p:spPr bwMode="auto">
              <a:xfrm>
                <a:off x="1099" y="2387"/>
                <a:ext cx="11" cy="4"/>
              </a:xfrm>
              <a:custGeom>
                <a:avLst/>
                <a:gdLst/>
                <a:ahLst/>
                <a:cxnLst>
                  <a:cxn ang="0">
                    <a:pos x="18" y="0"/>
                  </a:cxn>
                  <a:cxn ang="0">
                    <a:pos x="25" y="1"/>
                  </a:cxn>
                  <a:cxn ang="0">
                    <a:pos x="30" y="3"/>
                  </a:cxn>
                  <a:cxn ang="0">
                    <a:pos x="33" y="5"/>
                  </a:cxn>
                  <a:cxn ang="0">
                    <a:pos x="34" y="8"/>
                  </a:cxn>
                  <a:cxn ang="0">
                    <a:pos x="33" y="9"/>
                  </a:cxn>
                  <a:cxn ang="0">
                    <a:pos x="29" y="12"/>
                  </a:cxn>
                  <a:cxn ang="0">
                    <a:pos x="23" y="12"/>
                  </a:cxn>
                  <a:cxn ang="0">
                    <a:pos x="17" y="12"/>
                  </a:cxn>
                  <a:cxn ang="0">
                    <a:pos x="10" y="11"/>
                  </a:cxn>
                  <a:cxn ang="0">
                    <a:pos x="5" y="9"/>
                  </a:cxn>
                  <a:cxn ang="0">
                    <a:pos x="1" y="7"/>
                  </a:cxn>
                  <a:cxn ang="0">
                    <a:pos x="0" y="4"/>
                  </a:cxn>
                  <a:cxn ang="0">
                    <a:pos x="1" y="3"/>
                  </a:cxn>
                  <a:cxn ang="0">
                    <a:pos x="5" y="0"/>
                  </a:cxn>
                  <a:cxn ang="0">
                    <a:pos x="10" y="0"/>
                  </a:cxn>
                  <a:cxn ang="0">
                    <a:pos x="18" y="0"/>
                  </a:cxn>
                </a:cxnLst>
                <a:rect l="0" t="0" r="r" b="b"/>
                <a:pathLst>
                  <a:path w="34" h="12">
                    <a:moveTo>
                      <a:pt x="18" y="0"/>
                    </a:moveTo>
                    <a:lnTo>
                      <a:pt x="25" y="1"/>
                    </a:lnTo>
                    <a:lnTo>
                      <a:pt x="30" y="3"/>
                    </a:lnTo>
                    <a:lnTo>
                      <a:pt x="33" y="5"/>
                    </a:lnTo>
                    <a:lnTo>
                      <a:pt x="34" y="8"/>
                    </a:lnTo>
                    <a:lnTo>
                      <a:pt x="33" y="9"/>
                    </a:lnTo>
                    <a:lnTo>
                      <a:pt x="29" y="12"/>
                    </a:lnTo>
                    <a:lnTo>
                      <a:pt x="23" y="12"/>
                    </a:lnTo>
                    <a:lnTo>
                      <a:pt x="17" y="12"/>
                    </a:lnTo>
                    <a:lnTo>
                      <a:pt x="10" y="11"/>
                    </a:lnTo>
                    <a:lnTo>
                      <a:pt x="5" y="9"/>
                    </a:lnTo>
                    <a:lnTo>
                      <a:pt x="1" y="7"/>
                    </a:lnTo>
                    <a:lnTo>
                      <a:pt x="0" y="4"/>
                    </a:lnTo>
                    <a:lnTo>
                      <a:pt x="1" y="3"/>
                    </a:lnTo>
                    <a:lnTo>
                      <a:pt x="5" y="0"/>
                    </a:lnTo>
                    <a:lnTo>
                      <a:pt x="10" y="0"/>
                    </a:lnTo>
                    <a:lnTo>
                      <a:pt x="18"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0" name="Freeform 26">
                <a:extLst>
                  <a:ext uri="{FF2B5EF4-FFF2-40B4-BE49-F238E27FC236}">
                    <a16:creationId xmlns:a16="http://schemas.microsoft.com/office/drawing/2014/main" xmlns="" id="{0437F8EA-23F7-548B-AB5F-87F3BA5048CA}"/>
                  </a:ext>
                </a:extLst>
              </p:cNvPr>
              <p:cNvSpPr>
                <a:spLocks/>
              </p:cNvSpPr>
              <p:nvPr/>
            </p:nvSpPr>
            <p:spPr bwMode="auto">
              <a:xfrm>
                <a:off x="1142" y="2380"/>
                <a:ext cx="41" cy="19"/>
              </a:xfrm>
              <a:custGeom>
                <a:avLst/>
                <a:gdLst/>
                <a:ahLst/>
                <a:cxnLst>
                  <a:cxn ang="0">
                    <a:pos x="0" y="23"/>
                  </a:cxn>
                  <a:cxn ang="0">
                    <a:pos x="122" y="0"/>
                  </a:cxn>
                  <a:cxn ang="0">
                    <a:pos x="122" y="23"/>
                  </a:cxn>
                  <a:cxn ang="0">
                    <a:pos x="89" y="34"/>
                  </a:cxn>
                  <a:cxn ang="0">
                    <a:pos x="0" y="58"/>
                  </a:cxn>
                  <a:cxn ang="0">
                    <a:pos x="0" y="23"/>
                  </a:cxn>
                </a:cxnLst>
                <a:rect l="0" t="0" r="r" b="b"/>
                <a:pathLst>
                  <a:path w="122" h="58">
                    <a:moveTo>
                      <a:pt x="0" y="23"/>
                    </a:moveTo>
                    <a:lnTo>
                      <a:pt x="122" y="0"/>
                    </a:lnTo>
                    <a:lnTo>
                      <a:pt x="122" y="23"/>
                    </a:lnTo>
                    <a:lnTo>
                      <a:pt x="89" y="34"/>
                    </a:lnTo>
                    <a:lnTo>
                      <a:pt x="0" y="58"/>
                    </a:lnTo>
                    <a:lnTo>
                      <a:pt x="0" y="23"/>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1" name="Freeform 27">
                <a:extLst>
                  <a:ext uri="{FF2B5EF4-FFF2-40B4-BE49-F238E27FC236}">
                    <a16:creationId xmlns:a16="http://schemas.microsoft.com/office/drawing/2014/main" xmlns="" id="{5F17933E-F981-3BC0-84B2-994722803BC9}"/>
                  </a:ext>
                </a:extLst>
              </p:cNvPr>
              <p:cNvSpPr>
                <a:spLocks/>
              </p:cNvSpPr>
              <p:nvPr/>
            </p:nvSpPr>
            <p:spPr bwMode="auto">
              <a:xfrm>
                <a:off x="1144" y="2380"/>
                <a:ext cx="39" cy="19"/>
              </a:xfrm>
              <a:custGeom>
                <a:avLst/>
                <a:gdLst/>
                <a:ahLst/>
                <a:cxnLst>
                  <a:cxn ang="0">
                    <a:pos x="0" y="22"/>
                  </a:cxn>
                  <a:cxn ang="0">
                    <a:pos x="15" y="19"/>
                  </a:cxn>
                  <a:cxn ang="0">
                    <a:pos x="29" y="17"/>
                  </a:cxn>
                  <a:cxn ang="0">
                    <a:pos x="44" y="14"/>
                  </a:cxn>
                  <a:cxn ang="0">
                    <a:pos x="58" y="11"/>
                  </a:cxn>
                  <a:cxn ang="0">
                    <a:pos x="71" y="9"/>
                  </a:cxn>
                  <a:cxn ang="0">
                    <a:pos x="86" y="5"/>
                  </a:cxn>
                  <a:cxn ang="0">
                    <a:pos x="100" y="2"/>
                  </a:cxn>
                  <a:cxn ang="0">
                    <a:pos x="115" y="0"/>
                  </a:cxn>
                  <a:cxn ang="0">
                    <a:pos x="115" y="5"/>
                  </a:cxn>
                  <a:cxn ang="0">
                    <a:pos x="115" y="11"/>
                  </a:cxn>
                  <a:cxn ang="0">
                    <a:pos x="115" y="17"/>
                  </a:cxn>
                  <a:cxn ang="0">
                    <a:pos x="115" y="23"/>
                  </a:cxn>
                  <a:cxn ang="0">
                    <a:pos x="106" y="26"/>
                  </a:cxn>
                  <a:cxn ang="0">
                    <a:pos x="98" y="29"/>
                  </a:cxn>
                  <a:cxn ang="0">
                    <a:pos x="90" y="31"/>
                  </a:cxn>
                  <a:cxn ang="0">
                    <a:pos x="82" y="34"/>
                  </a:cxn>
                  <a:cxn ang="0">
                    <a:pos x="71" y="37"/>
                  </a:cxn>
                  <a:cxn ang="0">
                    <a:pos x="61" y="39"/>
                  </a:cxn>
                  <a:cxn ang="0">
                    <a:pos x="50" y="42"/>
                  </a:cxn>
                  <a:cxn ang="0">
                    <a:pos x="41" y="45"/>
                  </a:cxn>
                  <a:cxn ang="0">
                    <a:pos x="30" y="48"/>
                  </a:cxn>
                  <a:cxn ang="0">
                    <a:pos x="20" y="51"/>
                  </a:cxn>
                  <a:cxn ang="0">
                    <a:pos x="11" y="54"/>
                  </a:cxn>
                  <a:cxn ang="0">
                    <a:pos x="0" y="56"/>
                  </a:cxn>
                  <a:cxn ang="0">
                    <a:pos x="0" y="47"/>
                  </a:cxn>
                  <a:cxn ang="0">
                    <a:pos x="0" y="39"/>
                  </a:cxn>
                  <a:cxn ang="0">
                    <a:pos x="0" y="31"/>
                  </a:cxn>
                  <a:cxn ang="0">
                    <a:pos x="0" y="22"/>
                  </a:cxn>
                </a:cxnLst>
                <a:rect l="0" t="0" r="r" b="b"/>
                <a:pathLst>
                  <a:path w="115" h="56">
                    <a:moveTo>
                      <a:pt x="0" y="22"/>
                    </a:moveTo>
                    <a:lnTo>
                      <a:pt x="15" y="19"/>
                    </a:lnTo>
                    <a:lnTo>
                      <a:pt x="29" y="17"/>
                    </a:lnTo>
                    <a:lnTo>
                      <a:pt x="44" y="14"/>
                    </a:lnTo>
                    <a:lnTo>
                      <a:pt x="58" y="11"/>
                    </a:lnTo>
                    <a:lnTo>
                      <a:pt x="71" y="9"/>
                    </a:lnTo>
                    <a:lnTo>
                      <a:pt x="86" y="5"/>
                    </a:lnTo>
                    <a:lnTo>
                      <a:pt x="100" y="2"/>
                    </a:lnTo>
                    <a:lnTo>
                      <a:pt x="115" y="0"/>
                    </a:lnTo>
                    <a:lnTo>
                      <a:pt x="115" y="5"/>
                    </a:lnTo>
                    <a:lnTo>
                      <a:pt x="115" y="11"/>
                    </a:lnTo>
                    <a:lnTo>
                      <a:pt x="115" y="17"/>
                    </a:lnTo>
                    <a:lnTo>
                      <a:pt x="115" y="23"/>
                    </a:lnTo>
                    <a:lnTo>
                      <a:pt x="106" y="26"/>
                    </a:lnTo>
                    <a:lnTo>
                      <a:pt x="98" y="29"/>
                    </a:lnTo>
                    <a:lnTo>
                      <a:pt x="90" y="31"/>
                    </a:lnTo>
                    <a:lnTo>
                      <a:pt x="82" y="34"/>
                    </a:lnTo>
                    <a:lnTo>
                      <a:pt x="71" y="37"/>
                    </a:lnTo>
                    <a:lnTo>
                      <a:pt x="61" y="39"/>
                    </a:lnTo>
                    <a:lnTo>
                      <a:pt x="50" y="42"/>
                    </a:lnTo>
                    <a:lnTo>
                      <a:pt x="41" y="45"/>
                    </a:lnTo>
                    <a:lnTo>
                      <a:pt x="30" y="48"/>
                    </a:lnTo>
                    <a:lnTo>
                      <a:pt x="20" y="51"/>
                    </a:lnTo>
                    <a:lnTo>
                      <a:pt x="11" y="54"/>
                    </a:lnTo>
                    <a:lnTo>
                      <a:pt x="0" y="56"/>
                    </a:lnTo>
                    <a:lnTo>
                      <a:pt x="0" y="47"/>
                    </a:lnTo>
                    <a:lnTo>
                      <a:pt x="0" y="39"/>
                    </a:lnTo>
                    <a:lnTo>
                      <a:pt x="0" y="31"/>
                    </a:lnTo>
                    <a:lnTo>
                      <a:pt x="0" y="22"/>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2" name="Freeform 28">
                <a:extLst>
                  <a:ext uri="{FF2B5EF4-FFF2-40B4-BE49-F238E27FC236}">
                    <a16:creationId xmlns:a16="http://schemas.microsoft.com/office/drawing/2014/main" xmlns="" id="{E201E687-6786-3657-0BB5-4D4660BB5A74}"/>
                  </a:ext>
                </a:extLst>
              </p:cNvPr>
              <p:cNvSpPr>
                <a:spLocks/>
              </p:cNvSpPr>
              <p:nvPr/>
            </p:nvSpPr>
            <p:spPr bwMode="auto">
              <a:xfrm>
                <a:off x="1146" y="2380"/>
                <a:ext cx="37" cy="18"/>
              </a:xfrm>
              <a:custGeom>
                <a:avLst/>
                <a:gdLst/>
                <a:ahLst/>
                <a:cxnLst>
                  <a:cxn ang="0">
                    <a:pos x="0" y="22"/>
                  </a:cxn>
                  <a:cxn ang="0">
                    <a:pos x="13" y="19"/>
                  </a:cxn>
                  <a:cxn ang="0">
                    <a:pos x="28" y="17"/>
                  </a:cxn>
                  <a:cxn ang="0">
                    <a:pos x="41" y="13"/>
                  </a:cxn>
                  <a:cxn ang="0">
                    <a:pos x="56" y="10"/>
                  </a:cxn>
                  <a:cxn ang="0">
                    <a:pos x="69" y="8"/>
                  </a:cxn>
                  <a:cxn ang="0">
                    <a:pos x="82" y="5"/>
                  </a:cxn>
                  <a:cxn ang="0">
                    <a:pos x="97" y="2"/>
                  </a:cxn>
                  <a:cxn ang="0">
                    <a:pos x="110" y="0"/>
                  </a:cxn>
                  <a:cxn ang="0">
                    <a:pos x="110" y="6"/>
                  </a:cxn>
                  <a:cxn ang="0">
                    <a:pos x="110" y="11"/>
                  </a:cxn>
                  <a:cxn ang="0">
                    <a:pos x="110" y="18"/>
                  </a:cxn>
                  <a:cxn ang="0">
                    <a:pos x="110" y="25"/>
                  </a:cxn>
                  <a:cxn ang="0">
                    <a:pos x="102" y="27"/>
                  </a:cxn>
                  <a:cxn ang="0">
                    <a:pos x="94" y="29"/>
                  </a:cxn>
                  <a:cxn ang="0">
                    <a:pos x="85" y="31"/>
                  </a:cxn>
                  <a:cxn ang="0">
                    <a:pos x="77" y="34"/>
                  </a:cxn>
                  <a:cxn ang="0">
                    <a:pos x="68" y="37"/>
                  </a:cxn>
                  <a:cxn ang="0">
                    <a:pos x="58" y="39"/>
                  </a:cxn>
                  <a:cxn ang="0">
                    <a:pos x="49" y="42"/>
                  </a:cxn>
                  <a:cxn ang="0">
                    <a:pos x="40" y="45"/>
                  </a:cxn>
                  <a:cxn ang="0">
                    <a:pos x="29" y="47"/>
                  </a:cxn>
                  <a:cxn ang="0">
                    <a:pos x="20" y="50"/>
                  </a:cxn>
                  <a:cxn ang="0">
                    <a:pos x="11" y="52"/>
                  </a:cxn>
                  <a:cxn ang="0">
                    <a:pos x="2" y="55"/>
                  </a:cxn>
                  <a:cxn ang="0">
                    <a:pos x="2" y="46"/>
                  </a:cxn>
                  <a:cxn ang="0">
                    <a:pos x="2" y="38"/>
                  </a:cxn>
                  <a:cxn ang="0">
                    <a:pos x="0" y="30"/>
                  </a:cxn>
                  <a:cxn ang="0">
                    <a:pos x="0" y="22"/>
                  </a:cxn>
                </a:cxnLst>
                <a:rect l="0" t="0" r="r" b="b"/>
                <a:pathLst>
                  <a:path w="110" h="55">
                    <a:moveTo>
                      <a:pt x="0" y="22"/>
                    </a:moveTo>
                    <a:lnTo>
                      <a:pt x="13" y="19"/>
                    </a:lnTo>
                    <a:lnTo>
                      <a:pt x="28" y="17"/>
                    </a:lnTo>
                    <a:lnTo>
                      <a:pt x="41" y="13"/>
                    </a:lnTo>
                    <a:lnTo>
                      <a:pt x="56" y="10"/>
                    </a:lnTo>
                    <a:lnTo>
                      <a:pt x="69" y="8"/>
                    </a:lnTo>
                    <a:lnTo>
                      <a:pt x="82" y="5"/>
                    </a:lnTo>
                    <a:lnTo>
                      <a:pt x="97" y="2"/>
                    </a:lnTo>
                    <a:lnTo>
                      <a:pt x="110" y="0"/>
                    </a:lnTo>
                    <a:lnTo>
                      <a:pt x="110" y="6"/>
                    </a:lnTo>
                    <a:lnTo>
                      <a:pt x="110" y="11"/>
                    </a:lnTo>
                    <a:lnTo>
                      <a:pt x="110" y="18"/>
                    </a:lnTo>
                    <a:lnTo>
                      <a:pt x="110" y="25"/>
                    </a:lnTo>
                    <a:lnTo>
                      <a:pt x="102" y="27"/>
                    </a:lnTo>
                    <a:lnTo>
                      <a:pt x="94" y="29"/>
                    </a:lnTo>
                    <a:lnTo>
                      <a:pt x="85" y="31"/>
                    </a:lnTo>
                    <a:lnTo>
                      <a:pt x="77" y="34"/>
                    </a:lnTo>
                    <a:lnTo>
                      <a:pt x="68" y="37"/>
                    </a:lnTo>
                    <a:lnTo>
                      <a:pt x="58" y="39"/>
                    </a:lnTo>
                    <a:lnTo>
                      <a:pt x="49" y="42"/>
                    </a:lnTo>
                    <a:lnTo>
                      <a:pt x="40" y="45"/>
                    </a:lnTo>
                    <a:lnTo>
                      <a:pt x="29" y="47"/>
                    </a:lnTo>
                    <a:lnTo>
                      <a:pt x="20" y="50"/>
                    </a:lnTo>
                    <a:lnTo>
                      <a:pt x="11" y="52"/>
                    </a:lnTo>
                    <a:lnTo>
                      <a:pt x="2" y="55"/>
                    </a:lnTo>
                    <a:lnTo>
                      <a:pt x="2" y="46"/>
                    </a:lnTo>
                    <a:lnTo>
                      <a:pt x="2" y="38"/>
                    </a:lnTo>
                    <a:lnTo>
                      <a:pt x="0" y="30"/>
                    </a:lnTo>
                    <a:lnTo>
                      <a:pt x="0" y="22"/>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3" name="Freeform 29">
                <a:extLst>
                  <a:ext uri="{FF2B5EF4-FFF2-40B4-BE49-F238E27FC236}">
                    <a16:creationId xmlns:a16="http://schemas.microsoft.com/office/drawing/2014/main" xmlns="" id="{2DE7A03A-7C31-3DE2-C9BC-8D1BB104AD7E}"/>
                  </a:ext>
                </a:extLst>
              </p:cNvPr>
              <p:cNvSpPr>
                <a:spLocks/>
              </p:cNvSpPr>
              <p:nvPr/>
            </p:nvSpPr>
            <p:spPr bwMode="auto">
              <a:xfrm>
                <a:off x="1148" y="2380"/>
                <a:ext cx="35" cy="17"/>
              </a:xfrm>
              <a:custGeom>
                <a:avLst/>
                <a:gdLst/>
                <a:ahLst/>
                <a:cxnLst>
                  <a:cxn ang="0">
                    <a:pos x="0" y="21"/>
                  </a:cxn>
                  <a:cxn ang="0">
                    <a:pos x="13" y="18"/>
                  </a:cxn>
                  <a:cxn ang="0">
                    <a:pos x="26" y="15"/>
                  </a:cxn>
                  <a:cxn ang="0">
                    <a:pos x="38" y="13"/>
                  </a:cxn>
                  <a:cxn ang="0">
                    <a:pos x="51" y="10"/>
                  </a:cxn>
                  <a:cxn ang="0">
                    <a:pos x="65" y="8"/>
                  </a:cxn>
                  <a:cxn ang="0">
                    <a:pos x="78" y="5"/>
                  </a:cxn>
                  <a:cxn ang="0">
                    <a:pos x="90" y="2"/>
                  </a:cxn>
                  <a:cxn ang="0">
                    <a:pos x="103" y="0"/>
                  </a:cxn>
                  <a:cxn ang="0">
                    <a:pos x="103" y="6"/>
                  </a:cxn>
                  <a:cxn ang="0">
                    <a:pos x="103" y="11"/>
                  </a:cxn>
                  <a:cxn ang="0">
                    <a:pos x="103" y="18"/>
                  </a:cxn>
                  <a:cxn ang="0">
                    <a:pos x="103" y="25"/>
                  </a:cxn>
                  <a:cxn ang="0">
                    <a:pos x="95" y="27"/>
                  </a:cxn>
                  <a:cxn ang="0">
                    <a:pos x="87" y="29"/>
                  </a:cxn>
                  <a:cxn ang="0">
                    <a:pos x="79" y="31"/>
                  </a:cxn>
                  <a:cxn ang="0">
                    <a:pos x="71" y="34"/>
                  </a:cxn>
                  <a:cxn ang="0">
                    <a:pos x="62" y="37"/>
                  </a:cxn>
                  <a:cxn ang="0">
                    <a:pos x="54" y="39"/>
                  </a:cxn>
                  <a:cxn ang="0">
                    <a:pos x="45" y="42"/>
                  </a:cxn>
                  <a:cxn ang="0">
                    <a:pos x="36" y="43"/>
                  </a:cxn>
                  <a:cxn ang="0">
                    <a:pos x="26" y="46"/>
                  </a:cxn>
                  <a:cxn ang="0">
                    <a:pos x="18" y="48"/>
                  </a:cxn>
                  <a:cxn ang="0">
                    <a:pos x="9" y="50"/>
                  </a:cxn>
                  <a:cxn ang="0">
                    <a:pos x="1" y="52"/>
                  </a:cxn>
                  <a:cxn ang="0">
                    <a:pos x="0" y="45"/>
                  </a:cxn>
                  <a:cxn ang="0">
                    <a:pos x="0" y="37"/>
                  </a:cxn>
                  <a:cxn ang="0">
                    <a:pos x="0" y="29"/>
                  </a:cxn>
                  <a:cxn ang="0">
                    <a:pos x="0" y="21"/>
                  </a:cxn>
                </a:cxnLst>
                <a:rect l="0" t="0" r="r" b="b"/>
                <a:pathLst>
                  <a:path w="103" h="52">
                    <a:moveTo>
                      <a:pt x="0" y="21"/>
                    </a:moveTo>
                    <a:lnTo>
                      <a:pt x="13" y="18"/>
                    </a:lnTo>
                    <a:lnTo>
                      <a:pt x="26" y="15"/>
                    </a:lnTo>
                    <a:lnTo>
                      <a:pt x="38" y="13"/>
                    </a:lnTo>
                    <a:lnTo>
                      <a:pt x="51" y="10"/>
                    </a:lnTo>
                    <a:lnTo>
                      <a:pt x="65" y="8"/>
                    </a:lnTo>
                    <a:lnTo>
                      <a:pt x="78" y="5"/>
                    </a:lnTo>
                    <a:lnTo>
                      <a:pt x="90" y="2"/>
                    </a:lnTo>
                    <a:lnTo>
                      <a:pt x="103" y="0"/>
                    </a:lnTo>
                    <a:lnTo>
                      <a:pt x="103" y="6"/>
                    </a:lnTo>
                    <a:lnTo>
                      <a:pt x="103" y="11"/>
                    </a:lnTo>
                    <a:lnTo>
                      <a:pt x="103" y="18"/>
                    </a:lnTo>
                    <a:lnTo>
                      <a:pt x="103" y="25"/>
                    </a:lnTo>
                    <a:lnTo>
                      <a:pt x="95" y="27"/>
                    </a:lnTo>
                    <a:lnTo>
                      <a:pt x="87" y="29"/>
                    </a:lnTo>
                    <a:lnTo>
                      <a:pt x="79" y="31"/>
                    </a:lnTo>
                    <a:lnTo>
                      <a:pt x="71" y="34"/>
                    </a:lnTo>
                    <a:lnTo>
                      <a:pt x="62" y="37"/>
                    </a:lnTo>
                    <a:lnTo>
                      <a:pt x="54" y="39"/>
                    </a:lnTo>
                    <a:lnTo>
                      <a:pt x="45" y="42"/>
                    </a:lnTo>
                    <a:lnTo>
                      <a:pt x="36" y="43"/>
                    </a:lnTo>
                    <a:lnTo>
                      <a:pt x="26" y="46"/>
                    </a:lnTo>
                    <a:lnTo>
                      <a:pt x="18" y="48"/>
                    </a:lnTo>
                    <a:lnTo>
                      <a:pt x="9" y="50"/>
                    </a:lnTo>
                    <a:lnTo>
                      <a:pt x="1" y="52"/>
                    </a:lnTo>
                    <a:lnTo>
                      <a:pt x="0" y="45"/>
                    </a:lnTo>
                    <a:lnTo>
                      <a:pt x="0" y="37"/>
                    </a:lnTo>
                    <a:lnTo>
                      <a:pt x="0" y="29"/>
                    </a:lnTo>
                    <a:lnTo>
                      <a:pt x="0" y="2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4" name="Freeform 30">
                <a:extLst>
                  <a:ext uri="{FF2B5EF4-FFF2-40B4-BE49-F238E27FC236}">
                    <a16:creationId xmlns:a16="http://schemas.microsoft.com/office/drawing/2014/main" xmlns="" id="{B9E76E13-3CBC-E539-381E-9450DF7EA0B7}"/>
                  </a:ext>
                </a:extLst>
              </p:cNvPr>
              <p:cNvSpPr>
                <a:spLocks/>
              </p:cNvSpPr>
              <p:nvPr/>
            </p:nvSpPr>
            <p:spPr bwMode="auto">
              <a:xfrm>
                <a:off x="1150" y="2380"/>
                <a:ext cx="33" cy="17"/>
              </a:xfrm>
              <a:custGeom>
                <a:avLst/>
                <a:gdLst/>
                <a:ahLst/>
                <a:cxnLst>
                  <a:cxn ang="0">
                    <a:pos x="0" y="19"/>
                  </a:cxn>
                  <a:cxn ang="0">
                    <a:pos x="12" y="17"/>
                  </a:cxn>
                  <a:cxn ang="0">
                    <a:pos x="24" y="14"/>
                  </a:cxn>
                  <a:cxn ang="0">
                    <a:pos x="36" y="11"/>
                  </a:cxn>
                  <a:cxn ang="0">
                    <a:pos x="48" y="9"/>
                  </a:cxn>
                  <a:cxn ang="0">
                    <a:pos x="60" y="8"/>
                  </a:cxn>
                  <a:cxn ang="0">
                    <a:pos x="72" y="5"/>
                  </a:cxn>
                  <a:cxn ang="0">
                    <a:pos x="85" y="2"/>
                  </a:cxn>
                  <a:cxn ang="0">
                    <a:pos x="97" y="0"/>
                  </a:cxn>
                  <a:cxn ang="0">
                    <a:pos x="97" y="6"/>
                  </a:cxn>
                  <a:cxn ang="0">
                    <a:pos x="97" y="11"/>
                  </a:cxn>
                  <a:cxn ang="0">
                    <a:pos x="97" y="18"/>
                  </a:cxn>
                  <a:cxn ang="0">
                    <a:pos x="97" y="25"/>
                  </a:cxn>
                  <a:cxn ang="0">
                    <a:pos x="89" y="27"/>
                  </a:cxn>
                  <a:cxn ang="0">
                    <a:pos x="81" y="30"/>
                  </a:cxn>
                  <a:cxn ang="0">
                    <a:pos x="73" y="31"/>
                  </a:cxn>
                  <a:cxn ang="0">
                    <a:pos x="65" y="34"/>
                  </a:cxn>
                  <a:cxn ang="0">
                    <a:pos x="57" y="37"/>
                  </a:cxn>
                  <a:cxn ang="0">
                    <a:pos x="49" y="38"/>
                  </a:cxn>
                  <a:cxn ang="0">
                    <a:pos x="41" y="41"/>
                  </a:cxn>
                  <a:cxn ang="0">
                    <a:pos x="34" y="42"/>
                  </a:cxn>
                  <a:cxn ang="0">
                    <a:pos x="26" y="45"/>
                  </a:cxn>
                  <a:cxn ang="0">
                    <a:pos x="18" y="47"/>
                  </a:cxn>
                  <a:cxn ang="0">
                    <a:pos x="8" y="48"/>
                  </a:cxn>
                  <a:cxn ang="0">
                    <a:pos x="0" y="51"/>
                  </a:cxn>
                  <a:cxn ang="0">
                    <a:pos x="0" y="43"/>
                  </a:cxn>
                  <a:cxn ang="0">
                    <a:pos x="0" y="35"/>
                  </a:cxn>
                  <a:cxn ang="0">
                    <a:pos x="0" y="27"/>
                  </a:cxn>
                  <a:cxn ang="0">
                    <a:pos x="0" y="19"/>
                  </a:cxn>
                </a:cxnLst>
                <a:rect l="0" t="0" r="r" b="b"/>
                <a:pathLst>
                  <a:path w="97" h="51">
                    <a:moveTo>
                      <a:pt x="0" y="19"/>
                    </a:moveTo>
                    <a:lnTo>
                      <a:pt x="12" y="17"/>
                    </a:lnTo>
                    <a:lnTo>
                      <a:pt x="24" y="14"/>
                    </a:lnTo>
                    <a:lnTo>
                      <a:pt x="36" y="11"/>
                    </a:lnTo>
                    <a:lnTo>
                      <a:pt x="48" y="9"/>
                    </a:lnTo>
                    <a:lnTo>
                      <a:pt x="60" y="8"/>
                    </a:lnTo>
                    <a:lnTo>
                      <a:pt x="72" y="5"/>
                    </a:lnTo>
                    <a:lnTo>
                      <a:pt x="85" y="2"/>
                    </a:lnTo>
                    <a:lnTo>
                      <a:pt x="97" y="0"/>
                    </a:lnTo>
                    <a:lnTo>
                      <a:pt x="97" y="6"/>
                    </a:lnTo>
                    <a:lnTo>
                      <a:pt x="97" y="11"/>
                    </a:lnTo>
                    <a:lnTo>
                      <a:pt x="97" y="18"/>
                    </a:lnTo>
                    <a:lnTo>
                      <a:pt x="97" y="25"/>
                    </a:lnTo>
                    <a:lnTo>
                      <a:pt x="89" y="27"/>
                    </a:lnTo>
                    <a:lnTo>
                      <a:pt x="81" y="30"/>
                    </a:lnTo>
                    <a:lnTo>
                      <a:pt x="73" y="31"/>
                    </a:lnTo>
                    <a:lnTo>
                      <a:pt x="65" y="34"/>
                    </a:lnTo>
                    <a:lnTo>
                      <a:pt x="57" y="37"/>
                    </a:lnTo>
                    <a:lnTo>
                      <a:pt x="49" y="38"/>
                    </a:lnTo>
                    <a:lnTo>
                      <a:pt x="41" y="41"/>
                    </a:lnTo>
                    <a:lnTo>
                      <a:pt x="34" y="42"/>
                    </a:lnTo>
                    <a:lnTo>
                      <a:pt x="26" y="45"/>
                    </a:lnTo>
                    <a:lnTo>
                      <a:pt x="18" y="47"/>
                    </a:lnTo>
                    <a:lnTo>
                      <a:pt x="8" y="48"/>
                    </a:lnTo>
                    <a:lnTo>
                      <a:pt x="0" y="51"/>
                    </a:lnTo>
                    <a:lnTo>
                      <a:pt x="0" y="43"/>
                    </a:lnTo>
                    <a:lnTo>
                      <a:pt x="0" y="35"/>
                    </a:lnTo>
                    <a:lnTo>
                      <a:pt x="0" y="27"/>
                    </a:lnTo>
                    <a:lnTo>
                      <a:pt x="0" y="19"/>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5" name="Freeform 31">
                <a:extLst>
                  <a:ext uri="{FF2B5EF4-FFF2-40B4-BE49-F238E27FC236}">
                    <a16:creationId xmlns:a16="http://schemas.microsoft.com/office/drawing/2014/main" xmlns="" id="{CA08335F-2786-E746-6B0A-AA2F3FC0066F}"/>
                  </a:ext>
                </a:extLst>
              </p:cNvPr>
              <p:cNvSpPr>
                <a:spLocks/>
              </p:cNvSpPr>
              <p:nvPr/>
            </p:nvSpPr>
            <p:spPr bwMode="auto">
              <a:xfrm>
                <a:off x="1153" y="2380"/>
                <a:ext cx="30" cy="17"/>
              </a:xfrm>
              <a:custGeom>
                <a:avLst/>
                <a:gdLst/>
                <a:ahLst/>
                <a:cxnLst>
                  <a:cxn ang="0">
                    <a:pos x="0" y="18"/>
                  </a:cxn>
                  <a:cxn ang="0">
                    <a:pos x="11" y="15"/>
                  </a:cxn>
                  <a:cxn ang="0">
                    <a:pos x="23" y="14"/>
                  </a:cxn>
                  <a:cxn ang="0">
                    <a:pos x="33" y="11"/>
                  </a:cxn>
                  <a:cxn ang="0">
                    <a:pos x="45" y="9"/>
                  </a:cxn>
                  <a:cxn ang="0">
                    <a:pos x="56" y="8"/>
                  </a:cxn>
                  <a:cxn ang="0">
                    <a:pos x="68" y="5"/>
                  </a:cxn>
                  <a:cxn ang="0">
                    <a:pos x="78" y="2"/>
                  </a:cxn>
                  <a:cxn ang="0">
                    <a:pos x="90" y="0"/>
                  </a:cxn>
                  <a:cxn ang="0">
                    <a:pos x="90" y="6"/>
                  </a:cxn>
                  <a:cxn ang="0">
                    <a:pos x="90" y="13"/>
                  </a:cxn>
                  <a:cxn ang="0">
                    <a:pos x="90" y="19"/>
                  </a:cxn>
                  <a:cxn ang="0">
                    <a:pos x="90" y="26"/>
                  </a:cxn>
                  <a:cxn ang="0">
                    <a:pos x="82" y="27"/>
                  </a:cxn>
                  <a:cxn ang="0">
                    <a:pos x="74" y="30"/>
                  </a:cxn>
                  <a:cxn ang="0">
                    <a:pos x="66" y="31"/>
                  </a:cxn>
                  <a:cxn ang="0">
                    <a:pos x="58" y="34"/>
                  </a:cxn>
                  <a:cxn ang="0">
                    <a:pos x="52" y="35"/>
                  </a:cxn>
                  <a:cxn ang="0">
                    <a:pos x="44" y="38"/>
                  </a:cxn>
                  <a:cxn ang="0">
                    <a:pos x="37" y="39"/>
                  </a:cxn>
                  <a:cxn ang="0">
                    <a:pos x="29" y="42"/>
                  </a:cxn>
                  <a:cxn ang="0">
                    <a:pos x="23" y="43"/>
                  </a:cxn>
                  <a:cxn ang="0">
                    <a:pos x="15" y="46"/>
                  </a:cxn>
                  <a:cxn ang="0">
                    <a:pos x="8" y="47"/>
                  </a:cxn>
                  <a:cxn ang="0">
                    <a:pos x="0" y="50"/>
                  </a:cxn>
                  <a:cxn ang="0">
                    <a:pos x="0" y="42"/>
                  </a:cxn>
                  <a:cxn ang="0">
                    <a:pos x="0" y="34"/>
                  </a:cxn>
                  <a:cxn ang="0">
                    <a:pos x="0" y="26"/>
                  </a:cxn>
                  <a:cxn ang="0">
                    <a:pos x="0" y="18"/>
                  </a:cxn>
                </a:cxnLst>
                <a:rect l="0" t="0" r="r" b="b"/>
                <a:pathLst>
                  <a:path w="90" h="50">
                    <a:moveTo>
                      <a:pt x="0" y="18"/>
                    </a:moveTo>
                    <a:lnTo>
                      <a:pt x="11" y="15"/>
                    </a:lnTo>
                    <a:lnTo>
                      <a:pt x="23" y="14"/>
                    </a:lnTo>
                    <a:lnTo>
                      <a:pt x="33" y="11"/>
                    </a:lnTo>
                    <a:lnTo>
                      <a:pt x="45" y="9"/>
                    </a:lnTo>
                    <a:lnTo>
                      <a:pt x="56" y="8"/>
                    </a:lnTo>
                    <a:lnTo>
                      <a:pt x="68" y="5"/>
                    </a:lnTo>
                    <a:lnTo>
                      <a:pt x="78" y="2"/>
                    </a:lnTo>
                    <a:lnTo>
                      <a:pt x="90" y="0"/>
                    </a:lnTo>
                    <a:lnTo>
                      <a:pt x="90" y="6"/>
                    </a:lnTo>
                    <a:lnTo>
                      <a:pt x="90" y="13"/>
                    </a:lnTo>
                    <a:lnTo>
                      <a:pt x="90" y="19"/>
                    </a:lnTo>
                    <a:lnTo>
                      <a:pt x="90" y="26"/>
                    </a:lnTo>
                    <a:lnTo>
                      <a:pt x="82" y="27"/>
                    </a:lnTo>
                    <a:lnTo>
                      <a:pt x="74" y="30"/>
                    </a:lnTo>
                    <a:lnTo>
                      <a:pt x="66" y="31"/>
                    </a:lnTo>
                    <a:lnTo>
                      <a:pt x="58" y="34"/>
                    </a:lnTo>
                    <a:lnTo>
                      <a:pt x="52" y="35"/>
                    </a:lnTo>
                    <a:lnTo>
                      <a:pt x="44" y="38"/>
                    </a:lnTo>
                    <a:lnTo>
                      <a:pt x="37" y="39"/>
                    </a:lnTo>
                    <a:lnTo>
                      <a:pt x="29" y="42"/>
                    </a:lnTo>
                    <a:lnTo>
                      <a:pt x="23" y="43"/>
                    </a:lnTo>
                    <a:lnTo>
                      <a:pt x="15" y="46"/>
                    </a:lnTo>
                    <a:lnTo>
                      <a:pt x="8" y="47"/>
                    </a:lnTo>
                    <a:lnTo>
                      <a:pt x="0" y="50"/>
                    </a:lnTo>
                    <a:lnTo>
                      <a:pt x="0" y="42"/>
                    </a:lnTo>
                    <a:lnTo>
                      <a:pt x="0" y="34"/>
                    </a:lnTo>
                    <a:lnTo>
                      <a:pt x="0" y="26"/>
                    </a:lnTo>
                    <a:lnTo>
                      <a:pt x="0" y="18"/>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6" name="Freeform 32">
                <a:extLst>
                  <a:ext uri="{FF2B5EF4-FFF2-40B4-BE49-F238E27FC236}">
                    <a16:creationId xmlns:a16="http://schemas.microsoft.com/office/drawing/2014/main" xmlns="" id="{340DF051-995A-084E-6CD9-EDE781E8BCAD}"/>
                  </a:ext>
                </a:extLst>
              </p:cNvPr>
              <p:cNvSpPr>
                <a:spLocks/>
              </p:cNvSpPr>
              <p:nvPr/>
            </p:nvSpPr>
            <p:spPr bwMode="auto">
              <a:xfrm>
                <a:off x="1154" y="2380"/>
                <a:ext cx="29" cy="16"/>
              </a:xfrm>
              <a:custGeom>
                <a:avLst/>
                <a:gdLst/>
                <a:ahLst/>
                <a:cxnLst>
                  <a:cxn ang="0">
                    <a:pos x="0" y="18"/>
                  </a:cxn>
                  <a:cxn ang="0">
                    <a:pos x="11" y="15"/>
                  </a:cxn>
                  <a:cxn ang="0">
                    <a:pos x="22" y="13"/>
                  </a:cxn>
                  <a:cxn ang="0">
                    <a:pos x="32" y="10"/>
                  </a:cxn>
                  <a:cxn ang="0">
                    <a:pos x="43" y="9"/>
                  </a:cxn>
                  <a:cxn ang="0">
                    <a:pos x="53" y="6"/>
                  </a:cxn>
                  <a:cxn ang="0">
                    <a:pos x="64" y="4"/>
                  </a:cxn>
                  <a:cxn ang="0">
                    <a:pos x="74" y="2"/>
                  </a:cxn>
                  <a:cxn ang="0">
                    <a:pos x="85" y="0"/>
                  </a:cxn>
                  <a:cxn ang="0">
                    <a:pos x="85" y="6"/>
                  </a:cxn>
                  <a:cxn ang="0">
                    <a:pos x="85" y="13"/>
                  </a:cxn>
                  <a:cxn ang="0">
                    <a:pos x="85" y="19"/>
                  </a:cxn>
                  <a:cxn ang="0">
                    <a:pos x="85" y="26"/>
                  </a:cxn>
                  <a:cxn ang="0">
                    <a:pos x="77" y="27"/>
                  </a:cxn>
                  <a:cxn ang="0">
                    <a:pos x="69" y="30"/>
                  </a:cxn>
                  <a:cxn ang="0">
                    <a:pos x="61" y="31"/>
                  </a:cxn>
                  <a:cxn ang="0">
                    <a:pos x="55" y="34"/>
                  </a:cxn>
                  <a:cxn ang="0">
                    <a:pos x="48" y="35"/>
                  </a:cxn>
                  <a:cxn ang="0">
                    <a:pos x="41" y="38"/>
                  </a:cxn>
                  <a:cxn ang="0">
                    <a:pos x="35" y="39"/>
                  </a:cxn>
                  <a:cxn ang="0">
                    <a:pos x="28" y="41"/>
                  </a:cxn>
                  <a:cxn ang="0">
                    <a:pos x="22" y="43"/>
                  </a:cxn>
                  <a:cxn ang="0">
                    <a:pos x="15" y="45"/>
                  </a:cxn>
                  <a:cxn ang="0">
                    <a:pos x="8" y="46"/>
                  </a:cxn>
                  <a:cxn ang="0">
                    <a:pos x="2" y="47"/>
                  </a:cxn>
                  <a:cxn ang="0">
                    <a:pos x="2" y="41"/>
                  </a:cxn>
                  <a:cxn ang="0">
                    <a:pos x="2" y="33"/>
                  </a:cxn>
                  <a:cxn ang="0">
                    <a:pos x="2" y="25"/>
                  </a:cxn>
                  <a:cxn ang="0">
                    <a:pos x="0" y="18"/>
                  </a:cxn>
                </a:cxnLst>
                <a:rect l="0" t="0" r="r" b="b"/>
                <a:pathLst>
                  <a:path w="85" h="47">
                    <a:moveTo>
                      <a:pt x="0" y="18"/>
                    </a:moveTo>
                    <a:lnTo>
                      <a:pt x="11" y="15"/>
                    </a:lnTo>
                    <a:lnTo>
                      <a:pt x="22" y="13"/>
                    </a:lnTo>
                    <a:lnTo>
                      <a:pt x="32" y="10"/>
                    </a:lnTo>
                    <a:lnTo>
                      <a:pt x="43" y="9"/>
                    </a:lnTo>
                    <a:lnTo>
                      <a:pt x="53" y="6"/>
                    </a:lnTo>
                    <a:lnTo>
                      <a:pt x="64" y="4"/>
                    </a:lnTo>
                    <a:lnTo>
                      <a:pt x="74" y="2"/>
                    </a:lnTo>
                    <a:lnTo>
                      <a:pt x="85" y="0"/>
                    </a:lnTo>
                    <a:lnTo>
                      <a:pt x="85" y="6"/>
                    </a:lnTo>
                    <a:lnTo>
                      <a:pt x="85" y="13"/>
                    </a:lnTo>
                    <a:lnTo>
                      <a:pt x="85" y="19"/>
                    </a:lnTo>
                    <a:lnTo>
                      <a:pt x="85" y="26"/>
                    </a:lnTo>
                    <a:lnTo>
                      <a:pt x="77" y="27"/>
                    </a:lnTo>
                    <a:lnTo>
                      <a:pt x="69" y="30"/>
                    </a:lnTo>
                    <a:lnTo>
                      <a:pt x="61" y="31"/>
                    </a:lnTo>
                    <a:lnTo>
                      <a:pt x="55" y="34"/>
                    </a:lnTo>
                    <a:lnTo>
                      <a:pt x="48" y="35"/>
                    </a:lnTo>
                    <a:lnTo>
                      <a:pt x="41" y="38"/>
                    </a:lnTo>
                    <a:lnTo>
                      <a:pt x="35" y="39"/>
                    </a:lnTo>
                    <a:lnTo>
                      <a:pt x="28" y="41"/>
                    </a:lnTo>
                    <a:lnTo>
                      <a:pt x="22" y="43"/>
                    </a:lnTo>
                    <a:lnTo>
                      <a:pt x="15" y="45"/>
                    </a:lnTo>
                    <a:lnTo>
                      <a:pt x="8" y="46"/>
                    </a:lnTo>
                    <a:lnTo>
                      <a:pt x="2" y="47"/>
                    </a:lnTo>
                    <a:lnTo>
                      <a:pt x="2" y="41"/>
                    </a:lnTo>
                    <a:lnTo>
                      <a:pt x="2" y="33"/>
                    </a:lnTo>
                    <a:lnTo>
                      <a:pt x="2" y="25"/>
                    </a:lnTo>
                    <a:lnTo>
                      <a:pt x="0" y="18"/>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7" name="Freeform 33">
                <a:extLst>
                  <a:ext uri="{FF2B5EF4-FFF2-40B4-BE49-F238E27FC236}">
                    <a16:creationId xmlns:a16="http://schemas.microsoft.com/office/drawing/2014/main" xmlns="" id="{30A4DFF5-44A6-7519-FA39-161468672855}"/>
                  </a:ext>
                </a:extLst>
              </p:cNvPr>
              <p:cNvSpPr>
                <a:spLocks/>
              </p:cNvSpPr>
              <p:nvPr/>
            </p:nvSpPr>
            <p:spPr bwMode="auto">
              <a:xfrm>
                <a:off x="1157" y="2380"/>
                <a:ext cx="26" cy="15"/>
              </a:xfrm>
              <a:custGeom>
                <a:avLst/>
                <a:gdLst/>
                <a:ahLst/>
                <a:cxnLst>
                  <a:cxn ang="0">
                    <a:pos x="0" y="17"/>
                  </a:cxn>
                  <a:cxn ang="0">
                    <a:pos x="9" y="14"/>
                  </a:cxn>
                  <a:cxn ang="0">
                    <a:pos x="20" y="13"/>
                  </a:cxn>
                  <a:cxn ang="0">
                    <a:pos x="29" y="10"/>
                  </a:cxn>
                  <a:cxn ang="0">
                    <a:pos x="40" y="8"/>
                  </a:cxn>
                  <a:cxn ang="0">
                    <a:pos x="49" y="6"/>
                  </a:cxn>
                  <a:cxn ang="0">
                    <a:pos x="58" y="4"/>
                  </a:cxn>
                  <a:cxn ang="0">
                    <a:pos x="69" y="2"/>
                  </a:cxn>
                  <a:cxn ang="0">
                    <a:pos x="78" y="0"/>
                  </a:cxn>
                  <a:cxn ang="0">
                    <a:pos x="78" y="6"/>
                  </a:cxn>
                  <a:cxn ang="0">
                    <a:pos x="78" y="13"/>
                  </a:cxn>
                  <a:cxn ang="0">
                    <a:pos x="78" y="19"/>
                  </a:cxn>
                  <a:cxn ang="0">
                    <a:pos x="78" y="26"/>
                  </a:cxn>
                  <a:cxn ang="0">
                    <a:pos x="70" y="27"/>
                  </a:cxn>
                  <a:cxn ang="0">
                    <a:pos x="63" y="30"/>
                  </a:cxn>
                  <a:cxn ang="0">
                    <a:pos x="56" y="31"/>
                  </a:cxn>
                  <a:cxn ang="0">
                    <a:pos x="48" y="34"/>
                  </a:cxn>
                  <a:cxn ang="0">
                    <a:pos x="42" y="35"/>
                  </a:cxn>
                  <a:cxn ang="0">
                    <a:pos x="36" y="37"/>
                  </a:cxn>
                  <a:cxn ang="0">
                    <a:pos x="30" y="38"/>
                  </a:cxn>
                  <a:cxn ang="0">
                    <a:pos x="25" y="39"/>
                  </a:cxn>
                  <a:cxn ang="0">
                    <a:pos x="18" y="42"/>
                  </a:cxn>
                  <a:cxn ang="0">
                    <a:pos x="13" y="43"/>
                  </a:cxn>
                  <a:cxn ang="0">
                    <a:pos x="7" y="45"/>
                  </a:cxn>
                  <a:cxn ang="0">
                    <a:pos x="1" y="46"/>
                  </a:cxn>
                  <a:cxn ang="0">
                    <a:pos x="1" y="39"/>
                  </a:cxn>
                  <a:cxn ang="0">
                    <a:pos x="1" y="31"/>
                  </a:cxn>
                  <a:cxn ang="0">
                    <a:pos x="1" y="23"/>
                  </a:cxn>
                  <a:cxn ang="0">
                    <a:pos x="0" y="17"/>
                  </a:cxn>
                </a:cxnLst>
                <a:rect l="0" t="0" r="r" b="b"/>
                <a:pathLst>
                  <a:path w="78" h="46">
                    <a:moveTo>
                      <a:pt x="0" y="17"/>
                    </a:moveTo>
                    <a:lnTo>
                      <a:pt x="9" y="14"/>
                    </a:lnTo>
                    <a:lnTo>
                      <a:pt x="20" y="13"/>
                    </a:lnTo>
                    <a:lnTo>
                      <a:pt x="29" y="10"/>
                    </a:lnTo>
                    <a:lnTo>
                      <a:pt x="40" y="8"/>
                    </a:lnTo>
                    <a:lnTo>
                      <a:pt x="49" y="6"/>
                    </a:lnTo>
                    <a:lnTo>
                      <a:pt x="58" y="4"/>
                    </a:lnTo>
                    <a:lnTo>
                      <a:pt x="69" y="2"/>
                    </a:lnTo>
                    <a:lnTo>
                      <a:pt x="78" y="0"/>
                    </a:lnTo>
                    <a:lnTo>
                      <a:pt x="78" y="6"/>
                    </a:lnTo>
                    <a:lnTo>
                      <a:pt x="78" y="13"/>
                    </a:lnTo>
                    <a:lnTo>
                      <a:pt x="78" y="19"/>
                    </a:lnTo>
                    <a:lnTo>
                      <a:pt x="78" y="26"/>
                    </a:lnTo>
                    <a:lnTo>
                      <a:pt x="70" y="27"/>
                    </a:lnTo>
                    <a:lnTo>
                      <a:pt x="63" y="30"/>
                    </a:lnTo>
                    <a:lnTo>
                      <a:pt x="56" y="31"/>
                    </a:lnTo>
                    <a:lnTo>
                      <a:pt x="48" y="34"/>
                    </a:lnTo>
                    <a:lnTo>
                      <a:pt x="42" y="35"/>
                    </a:lnTo>
                    <a:lnTo>
                      <a:pt x="36" y="37"/>
                    </a:lnTo>
                    <a:lnTo>
                      <a:pt x="30" y="38"/>
                    </a:lnTo>
                    <a:lnTo>
                      <a:pt x="25" y="39"/>
                    </a:lnTo>
                    <a:lnTo>
                      <a:pt x="18" y="42"/>
                    </a:lnTo>
                    <a:lnTo>
                      <a:pt x="13" y="43"/>
                    </a:lnTo>
                    <a:lnTo>
                      <a:pt x="7" y="45"/>
                    </a:lnTo>
                    <a:lnTo>
                      <a:pt x="1" y="46"/>
                    </a:lnTo>
                    <a:lnTo>
                      <a:pt x="1" y="39"/>
                    </a:lnTo>
                    <a:lnTo>
                      <a:pt x="1" y="31"/>
                    </a:lnTo>
                    <a:lnTo>
                      <a:pt x="1" y="23"/>
                    </a:lnTo>
                    <a:lnTo>
                      <a:pt x="0" y="17"/>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8" name="Freeform 34">
                <a:extLst>
                  <a:ext uri="{FF2B5EF4-FFF2-40B4-BE49-F238E27FC236}">
                    <a16:creationId xmlns:a16="http://schemas.microsoft.com/office/drawing/2014/main" xmlns="" id="{E8997DF9-6A5F-32E1-84CE-603915AE6D74}"/>
                  </a:ext>
                </a:extLst>
              </p:cNvPr>
              <p:cNvSpPr>
                <a:spLocks/>
              </p:cNvSpPr>
              <p:nvPr/>
            </p:nvSpPr>
            <p:spPr bwMode="auto">
              <a:xfrm>
                <a:off x="1159" y="2380"/>
                <a:ext cx="24" cy="15"/>
              </a:xfrm>
              <a:custGeom>
                <a:avLst/>
                <a:gdLst/>
                <a:ahLst/>
                <a:cxnLst>
                  <a:cxn ang="0">
                    <a:pos x="0" y="15"/>
                  </a:cxn>
                  <a:cxn ang="0">
                    <a:pos x="9" y="13"/>
                  </a:cxn>
                  <a:cxn ang="0">
                    <a:pos x="18" y="11"/>
                  </a:cxn>
                  <a:cxn ang="0">
                    <a:pos x="26" y="9"/>
                  </a:cxn>
                  <a:cxn ang="0">
                    <a:pos x="35" y="8"/>
                  </a:cxn>
                  <a:cxn ang="0">
                    <a:pos x="45" y="5"/>
                  </a:cxn>
                  <a:cxn ang="0">
                    <a:pos x="54" y="4"/>
                  </a:cxn>
                  <a:cxn ang="0">
                    <a:pos x="62" y="1"/>
                  </a:cxn>
                  <a:cxn ang="0">
                    <a:pos x="71" y="0"/>
                  </a:cxn>
                  <a:cxn ang="0">
                    <a:pos x="71" y="6"/>
                  </a:cxn>
                  <a:cxn ang="0">
                    <a:pos x="71" y="13"/>
                  </a:cxn>
                  <a:cxn ang="0">
                    <a:pos x="71" y="21"/>
                  </a:cxn>
                  <a:cxn ang="0">
                    <a:pos x="71" y="27"/>
                  </a:cxn>
                  <a:cxn ang="0">
                    <a:pos x="63" y="29"/>
                  </a:cxn>
                  <a:cxn ang="0">
                    <a:pos x="56" y="30"/>
                  </a:cxn>
                  <a:cxn ang="0">
                    <a:pos x="49" y="33"/>
                  </a:cxn>
                  <a:cxn ang="0">
                    <a:pos x="41" y="34"/>
                  </a:cxn>
                  <a:cxn ang="0">
                    <a:pos x="35" y="35"/>
                  </a:cxn>
                  <a:cxn ang="0">
                    <a:pos x="31" y="37"/>
                  </a:cxn>
                  <a:cxn ang="0">
                    <a:pos x="26" y="38"/>
                  </a:cxn>
                  <a:cxn ang="0">
                    <a:pos x="21" y="39"/>
                  </a:cxn>
                  <a:cxn ang="0">
                    <a:pos x="15" y="41"/>
                  </a:cxn>
                  <a:cxn ang="0">
                    <a:pos x="11" y="42"/>
                  </a:cxn>
                  <a:cxn ang="0">
                    <a:pos x="6" y="43"/>
                  </a:cxn>
                  <a:cxn ang="0">
                    <a:pos x="1" y="45"/>
                  </a:cxn>
                  <a:cxn ang="0">
                    <a:pos x="1" y="37"/>
                  </a:cxn>
                  <a:cxn ang="0">
                    <a:pos x="1" y="30"/>
                  </a:cxn>
                  <a:cxn ang="0">
                    <a:pos x="0" y="22"/>
                  </a:cxn>
                  <a:cxn ang="0">
                    <a:pos x="0" y="15"/>
                  </a:cxn>
                </a:cxnLst>
                <a:rect l="0" t="0" r="r" b="b"/>
                <a:pathLst>
                  <a:path w="71" h="45">
                    <a:moveTo>
                      <a:pt x="0" y="15"/>
                    </a:moveTo>
                    <a:lnTo>
                      <a:pt x="9" y="13"/>
                    </a:lnTo>
                    <a:lnTo>
                      <a:pt x="18" y="11"/>
                    </a:lnTo>
                    <a:lnTo>
                      <a:pt x="26" y="9"/>
                    </a:lnTo>
                    <a:lnTo>
                      <a:pt x="35" y="8"/>
                    </a:lnTo>
                    <a:lnTo>
                      <a:pt x="45" y="5"/>
                    </a:lnTo>
                    <a:lnTo>
                      <a:pt x="54" y="4"/>
                    </a:lnTo>
                    <a:lnTo>
                      <a:pt x="62" y="1"/>
                    </a:lnTo>
                    <a:lnTo>
                      <a:pt x="71" y="0"/>
                    </a:lnTo>
                    <a:lnTo>
                      <a:pt x="71" y="6"/>
                    </a:lnTo>
                    <a:lnTo>
                      <a:pt x="71" y="13"/>
                    </a:lnTo>
                    <a:lnTo>
                      <a:pt x="71" y="21"/>
                    </a:lnTo>
                    <a:lnTo>
                      <a:pt x="71" y="27"/>
                    </a:lnTo>
                    <a:lnTo>
                      <a:pt x="63" y="29"/>
                    </a:lnTo>
                    <a:lnTo>
                      <a:pt x="56" y="30"/>
                    </a:lnTo>
                    <a:lnTo>
                      <a:pt x="49" y="33"/>
                    </a:lnTo>
                    <a:lnTo>
                      <a:pt x="41" y="34"/>
                    </a:lnTo>
                    <a:lnTo>
                      <a:pt x="35" y="35"/>
                    </a:lnTo>
                    <a:lnTo>
                      <a:pt x="31" y="37"/>
                    </a:lnTo>
                    <a:lnTo>
                      <a:pt x="26" y="38"/>
                    </a:lnTo>
                    <a:lnTo>
                      <a:pt x="21" y="39"/>
                    </a:lnTo>
                    <a:lnTo>
                      <a:pt x="15" y="41"/>
                    </a:lnTo>
                    <a:lnTo>
                      <a:pt x="11" y="42"/>
                    </a:lnTo>
                    <a:lnTo>
                      <a:pt x="6" y="43"/>
                    </a:lnTo>
                    <a:lnTo>
                      <a:pt x="1" y="45"/>
                    </a:lnTo>
                    <a:lnTo>
                      <a:pt x="1" y="37"/>
                    </a:lnTo>
                    <a:lnTo>
                      <a:pt x="1" y="30"/>
                    </a:lnTo>
                    <a:lnTo>
                      <a:pt x="0" y="22"/>
                    </a:lnTo>
                    <a:lnTo>
                      <a:pt x="0" y="15"/>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9" name="Freeform 35">
                <a:extLst>
                  <a:ext uri="{FF2B5EF4-FFF2-40B4-BE49-F238E27FC236}">
                    <a16:creationId xmlns:a16="http://schemas.microsoft.com/office/drawing/2014/main" xmlns="" id="{E5C5124E-439A-65E7-E1B0-E6317088A559}"/>
                  </a:ext>
                </a:extLst>
              </p:cNvPr>
              <p:cNvSpPr>
                <a:spLocks/>
              </p:cNvSpPr>
              <p:nvPr/>
            </p:nvSpPr>
            <p:spPr bwMode="auto">
              <a:xfrm>
                <a:off x="1161" y="2380"/>
                <a:ext cx="22" cy="14"/>
              </a:xfrm>
              <a:custGeom>
                <a:avLst/>
                <a:gdLst/>
                <a:ahLst/>
                <a:cxnLst>
                  <a:cxn ang="0">
                    <a:pos x="0" y="14"/>
                  </a:cxn>
                  <a:cxn ang="0">
                    <a:pos x="8" y="13"/>
                  </a:cxn>
                  <a:cxn ang="0">
                    <a:pos x="16" y="11"/>
                  </a:cxn>
                  <a:cxn ang="0">
                    <a:pos x="24" y="9"/>
                  </a:cxn>
                  <a:cxn ang="0">
                    <a:pos x="33" y="8"/>
                  </a:cxn>
                  <a:cxn ang="0">
                    <a:pos x="41" y="5"/>
                  </a:cxn>
                  <a:cxn ang="0">
                    <a:pos x="49" y="4"/>
                  </a:cxn>
                  <a:cxn ang="0">
                    <a:pos x="57" y="1"/>
                  </a:cxn>
                  <a:cxn ang="0">
                    <a:pos x="65" y="0"/>
                  </a:cxn>
                  <a:cxn ang="0">
                    <a:pos x="65" y="6"/>
                  </a:cxn>
                  <a:cxn ang="0">
                    <a:pos x="65" y="13"/>
                  </a:cxn>
                  <a:cxn ang="0">
                    <a:pos x="65" y="21"/>
                  </a:cxn>
                  <a:cxn ang="0">
                    <a:pos x="65" y="27"/>
                  </a:cxn>
                  <a:cxn ang="0">
                    <a:pos x="58" y="29"/>
                  </a:cxn>
                  <a:cxn ang="0">
                    <a:pos x="50" y="31"/>
                  </a:cxn>
                  <a:cxn ang="0">
                    <a:pos x="43" y="33"/>
                  </a:cxn>
                  <a:cxn ang="0">
                    <a:pos x="36" y="34"/>
                  </a:cxn>
                  <a:cxn ang="0">
                    <a:pos x="27" y="35"/>
                  </a:cxn>
                  <a:cxn ang="0">
                    <a:pos x="19" y="38"/>
                  </a:cxn>
                  <a:cxn ang="0">
                    <a:pos x="11" y="39"/>
                  </a:cxn>
                  <a:cxn ang="0">
                    <a:pos x="2" y="42"/>
                  </a:cxn>
                  <a:cxn ang="0">
                    <a:pos x="2" y="35"/>
                  </a:cxn>
                  <a:cxn ang="0">
                    <a:pos x="2" y="27"/>
                  </a:cxn>
                  <a:cxn ang="0">
                    <a:pos x="0" y="21"/>
                  </a:cxn>
                  <a:cxn ang="0">
                    <a:pos x="0" y="14"/>
                  </a:cxn>
                </a:cxnLst>
                <a:rect l="0" t="0" r="r" b="b"/>
                <a:pathLst>
                  <a:path w="65" h="42">
                    <a:moveTo>
                      <a:pt x="0" y="14"/>
                    </a:moveTo>
                    <a:lnTo>
                      <a:pt x="8" y="13"/>
                    </a:lnTo>
                    <a:lnTo>
                      <a:pt x="16" y="11"/>
                    </a:lnTo>
                    <a:lnTo>
                      <a:pt x="24" y="9"/>
                    </a:lnTo>
                    <a:lnTo>
                      <a:pt x="33" y="8"/>
                    </a:lnTo>
                    <a:lnTo>
                      <a:pt x="41" y="5"/>
                    </a:lnTo>
                    <a:lnTo>
                      <a:pt x="49" y="4"/>
                    </a:lnTo>
                    <a:lnTo>
                      <a:pt x="57" y="1"/>
                    </a:lnTo>
                    <a:lnTo>
                      <a:pt x="65" y="0"/>
                    </a:lnTo>
                    <a:lnTo>
                      <a:pt x="65" y="6"/>
                    </a:lnTo>
                    <a:lnTo>
                      <a:pt x="65" y="13"/>
                    </a:lnTo>
                    <a:lnTo>
                      <a:pt x="65" y="21"/>
                    </a:lnTo>
                    <a:lnTo>
                      <a:pt x="65" y="27"/>
                    </a:lnTo>
                    <a:lnTo>
                      <a:pt x="58" y="29"/>
                    </a:lnTo>
                    <a:lnTo>
                      <a:pt x="50" y="31"/>
                    </a:lnTo>
                    <a:lnTo>
                      <a:pt x="43" y="33"/>
                    </a:lnTo>
                    <a:lnTo>
                      <a:pt x="36" y="34"/>
                    </a:lnTo>
                    <a:lnTo>
                      <a:pt x="27" y="35"/>
                    </a:lnTo>
                    <a:lnTo>
                      <a:pt x="19" y="38"/>
                    </a:lnTo>
                    <a:lnTo>
                      <a:pt x="11" y="39"/>
                    </a:lnTo>
                    <a:lnTo>
                      <a:pt x="2" y="42"/>
                    </a:lnTo>
                    <a:lnTo>
                      <a:pt x="2" y="35"/>
                    </a:lnTo>
                    <a:lnTo>
                      <a:pt x="2" y="27"/>
                    </a:lnTo>
                    <a:lnTo>
                      <a:pt x="0" y="21"/>
                    </a:lnTo>
                    <a:lnTo>
                      <a:pt x="0" y="14"/>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0" name="Freeform 36">
                <a:extLst>
                  <a:ext uri="{FF2B5EF4-FFF2-40B4-BE49-F238E27FC236}">
                    <a16:creationId xmlns:a16="http://schemas.microsoft.com/office/drawing/2014/main" xmlns="" id="{43318561-3297-3190-384A-5670BF403F87}"/>
                  </a:ext>
                </a:extLst>
              </p:cNvPr>
              <p:cNvSpPr>
                <a:spLocks/>
              </p:cNvSpPr>
              <p:nvPr/>
            </p:nvSpPr>
            <p:spPr bwMode="auto">
              <a:xfrm>
                <a:off x="1163" y="2380"/>
                <a:ext cx="20" cy="14"/>
              </a:xfrm>
              <a:custGeom>
                <a:avLst/>
                <a:gdLst/>
                <a:ahLst/>
                <a:cxnLst>
                  <a:cxn ang="0">
                    <a:pos x="0" y="14"/>
                  </a:cxn>
                  <a:cxn ang="0">
                    <a:pos x="6" y="13"/>
                  </a:cxn>
                  <a:cxn ang="0">
                    <a:pos x="14" y="10"/>
                  </a:cxn>
                  <a:cxn ang="0">
                    <a:pos x="21" y="9"/>
                  </a:cxn>
                  <a:cxn ang="0">
                    <a:pos x="29" y="6"/>
                  </a:cxn>
                  <a:cxn ang="0">
                    <a:pos x="36" y="5"/>
                  </a:cxn>
                  <a:cxn ang="0">
                    <a:pos x="43" y="4"/>
                  </a:cxn>
                  <a:cxn ang="0">
                    <a:pos x="50" y="1"/>
                  </a:cxn>
                  <a:cxn ang="0">
                    <a:pos x="58" y="0"/>
                  </a:cxn>
                  <a:cxn ang="0">
                    <a:pos x="58" y="6"/>
                  </a:cxn>
                  <a:cxn ang="0">
                    <a:pos x="58" y="13"/>
                  </a:cxn>
                  <a:cxn ang="0">
                    <a:pos x="58" y="21"/>
                  </a:cxn>
                  <a:cxn ang="0">
                    <a:pos x="58" y="27"/>
                  </a:cxn>
                  <a:cxn ang="0">
                    <a:pos x="51" y="29"/>
                  </a:cxn>
                  <a:cxn ang="0">
                    <a:pos x="43" y="31"/>
                  </a:cxn>
                  <a:cxn ang="0">
                    <a:pos x="36" y="33"/>
                  </a:cxn>
                  <a:cxn ang="0">
                    <a:pos x="29" y="34"/>
                  </a:cxn>
                  <a:cxn ang="0">
                    <a:pos x="22" y="35"/>
                  </a:cxn>
                  <a:cxn ang="0">
                    <a:pos x="16" y="37"/>
                  </a:cxn>
                  <a:cxn ang="0">
                    <a:pos x="8" y="39"/>
                  </a:cxn>
                  <a:cxn ang="0">
                    <a:pos x="1" y="41"/>
                  </a:cxn>
                  <a:cxn ang="0">
                    <a:pos x="1" y="34"/>
                  </a:cxn>
                  <a:cxn ang="0">
                    <a:pos x="1" y="27"/>
                  </a:cxn>
                  <a:cxn ang="0">
                    <a:pos x="0" y="21"/>
                  </a:cxn>
                  <a:cxn ang="0">
                    <a:pos x="0" y="14"/>
                  </a:cxn>
                </a:cxnLst>
                <a:rect l="0" t="0" r="r" b="b"/>
                <a:pathLst>
                  <a:path w="58" h="41">
                    <a:moveTo>
                      <a:pt x="0" y="14"/>
                    </a:moveTo>
                    <a:lnTo>
                      <a:pt x="6" y="13"/>
                    </a:lnTo>
                    <a:lnTo>
                      <a:pt x="14" y="10"/>
                    </a:lnTo>
                    <a:lnTo>
                      <a:pt x="21" y="9"/>
                    </a:lnTo>
                    <a:lnTo>
                      <a:pt x="29" y="6"/>
                    </a:lnTo>
                    <a:lnTo>
                      <a:pt x="36" y="5"/>
                    </a:lnTo>
                    <a:lnTo>
                      <a:pt x="43" y="4"/>
                    </a:lnTo>
                    <a:lnTo>
                      <a:pt x="50" y="1"/>
                    </a:lnTo>
                    <a:lnTo>
                      <a:pt x="58" y="0"/>
                    </a:lnTo>
                    <a:lnTo>
                      <a:pt x="58" y="6"/>
                    </a:lnTo>
                    <a:lnTo>
                      <a:pt x="58" y="13"/>
                    </a:lnTo>
                    <a:lnTo>
                      <a:pt x="58" y="21"/>
                    </a:lnTo>
                    <a:lnTo>
                      <a:pt x="58" y="27"/>
                    </a:lnTo>
                    <a:lnTo>
                      <a:pt x="51" y="29"/>
                    </a:lnTo>
                    <a:lnTo>
                      <a:pt x="43" y="31"/>
                    </a:lnTo>
                    <a:lnTo>
                      <a:pt x="36" y="33"/>
                    </a:lnTo>
                    <a:lnTo>
                      <a:pt x="29" y="34"/>
                    </a:lnTo>
                    <a:lnTo>
                      <a:pt x="22" y="35"/>
                    </a:lnTo>
                    <a:lnTo>
                      <a:pt x="16" y="37"/>
                    </a:lnTo>
                    <a:lnTo>
                      <a:pt x="8" y="39"/>
                    </a:lnTo>
                    <a:lnTo>
                      <a:pt x="1" y="41"/>
                    </a:lnTo>
                    <a:lnTo>
                      <a:pt x="1" y="34"/>
                    </a:lnTo>
                    <a:lnTo>
                      <a:pt x="1" y="27"/>
                    </a:lnTo>
                    <a:lnTo>
                      <a:pt x="0" y="21"/>
                    </a:lnTo>
                    <a:lnTo>
                      <a:pt x="0" y="14"/>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1" name="Freeform 37">
                <a:extLst>
                  <a:ext uri="{FF2B5EF4-FFF2-40B4-BE49-F238E27FC236}">
                    <a16:creationId xmlns:a16="http://schemas.microsoft.com/office/drawing/2014/main" xmlns="" id="{899F9E36-4B13-A89E-C19B-9560FFF1C961}"/>
                  </a:ext>
                </a:extLst>
              </p:cNvPr>
              <p:cNvSpPr>
                <a:spLocks/>
              </p:cNvSpPr>
              <p:nvPr/>
            </p:nvSpPr>
            <p:spPr bwMode="auto">
              <a:xfrm>
                <a:off x="1165" y="2380"/>
                <a:ext cx="18" cy="13"/>
              </a:xfrm>
              <a:custGeom>
                <a:avLst/>
                <a:gdLst/>
                <a:ahLst/>
                <a:cxnLst>
                  <a:cxn ang="0">
                    <a:pos x="0" y="13"/>
                  </a:cxn>
                  <a:cxn ang="0">
                    <a:pos x="53" y="0"/>
                  </a:cxn>
                  <a:cxn ang="0">
                    <a:pos x="53" y="29"/>
                  </a:cxn>
                  <a:cxn ang="0">
                    <a:pos x="24" y="34"/>
                  </a:cxn>
                  <a:cxn ang="0">
                    <a:pos x="3" y="39"/>
                  </a:cxn>
                  <a:cxn ang="0">
                    <a:pos x="0" y="13"/>
                  </a:cxn>
                </a:cxnLst>
                <a:rect l="0" t="0" r="r" b="b"/>
                <a:pathLst>
                  <a:path w="53" h="39">
                    <a:moveTo>
                      <a:pt x="0" y="13"/>
                    </a:moveTo>
                    <a:lnTo>
                      <a:pt x="53" y="0"/>
                    </a:lnTo>
                    <a:lnTo>
                      <a:pt x="53" y="29"/>
                    </a:lnTo>
                    <a:lnTo>
                      <a:pt x="24" y="34"/>
                    </a:lnTo>
                    <a:lnTo>
                      <a:pt x="3" y="39"/>
                    </a:lnTo>
                    <a:lnTo>
                      <a:pt x="0" y="13"/>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2" name="Freeform 38">
                <a:extLst>
                  <a:ext uri="{FF2B5EF4-FFF2-40B4-BE49-F238E27FC236}">
                    <a16:creationId xmlns:a16="http://schemas.microsoft.com/office/drawing/2014/main" xmlns="" id="{55D04CC7-7F2A-E01C-2635-343D2A641443}"/>
                  </a:ext>
                </a:extLst>
              </p:cNvPr>
              <p:cNvSpPr>
                <a:spLocks/>
              </p:cNvSpPr>
              <p:nvPr/>
            </p:nvSpPr>
            <p:spPr bwMode="auto">
              <a:xfrm>
                <a:off x="1143" y="2249"/>
                <a:ext cx="28" cy="9"/>
              </a:xfrm>
              <a:custGeom>
                <a:avLst/>
                <a:gdLst/>
                <a:ahLst/>
                <a:cxnLst>
                  <a:cxn ang="0">
                    <a:pos x="0" y="0"/>
                  </a:cxn>
                  <a:cxn ang="0">
                    <a:pos x="0" y="29"/>
                  </a:cxn>
                  <a:cxn ang="0">
                    <a:pos x="23" y="29"/>
                  </a:cxn>
                  <a:cxn ang="0">
                    <a:pos x="82" y="26"/>
                  </a:cxn>
                  <a:cxn ang="0">
                    <a:pos x="78" y="0"/>
                  </a:cxn>
                  <a:cxn ang="0">
                    <a:pos x="0" y="0"/>
                  </a:cxn>
                </a:cxnLst>
                <a:rect l="0" t="0" r="r" b="b"/>
                <a:pathLst>
                  <a:path w="82" h="29">
                    <a:moveTo>
                      <a:pt x="0" y="0"/>
                    </a:moveTo>
                    <a:lnTo>
                      <a:pt x="0" y="29"/>
                    </a:lnTo>
                    <a:lnTo>
                      <a:pt x="23" y="29"/>
                    </a:lnTo>
                    <a:lnTo>
                      <a:pt x="82" y="26"/>
                    </a:lnTo>
                    <a:lnTo>
                      <a:pt x="78" y="0"/>
                    </a:lnTo>
                    <a:lnTo>
                      <a:pt x="0" y="0"/>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3" name="Freeform 39">
                <a:extLst>
                  <a:ext uri="{FF2B5EF4-FFF2-40B4-BE49-F238E27FC236}">
                    <a16:creationId xmlns:a16="http://schemas.microsoft.com/office/drawing/2014/main" xmlns="" id="{C0C41832-9F72-38CD-17FD-6D36DB1B64EF}"/>
                  </a:ext>
                </a:extLst>
              </p:cNvPr>
              <p:cNvSpPr>
                <a:spLocks/>
              </p:cNvSpPr>
              <p:nvPr/>
            </p:nvSpPr>
            <p:spPr bwMode="auto">
              <a:xfrm>
                <a:off x="1145" y="2249"/>
                <a:ext cx="26" cy="9"/>
              </a:xfrm>
              <a:custGeom>
                <a:avLst/>
                <a:gdLst/>
                <a:ahLst/>
                <a:cxnLst>
                  <a:cxn ang="0">
                    <a:pos x="0" y="0"/>
                  </a:cxn>
                  <a:cxn ang="0">
                    <a:pos x="0" y="8"/>
                  </a:cxn>
                  <a:cxn ang="0">
                    <a:pos x="0" y="14"/>
                  </a:cxn>
                  <a:cxn ang="0">
                    <a:pos x="0" y="22"/>
                  </a:cxn>
                  <a:cxn ang="0">
                    <a:pos x="0" y="29"/>
                  </a:cxn>
                  <a:cxn ang="0">
                    <a:pos x="5" y="29"/>
                  </a:cxn>
                  <a:cxn ang="0">
                    <a:pos x="10" y="29"/>
                  </a:cxn>
                  <a:cxn ang="0">
                    <a:pos x="14" y="29"/>
                  </a:cxn>
                  <a:cxn ang="0">
                    <a:pos x="19" y="29"/>
                  </a:cxn>
                  <a:cxn ang="0">
                    <a:pos x="27" y="29"/>
                  </a:cxn>
                  <a:cxn ang="0">
                    <a:pos x="34" y="29"/>
                  </a:cxn>
                  <a:cxn ang="0">
                    <a:pos x="42" y="29"/>
                  </a:cxn>
                  <a:cxn ang="0">
                    <a:pos x="49" y="28"/>
                  </a:cxn>
                  <a:cxn ang="0">
                    <a:pos x="55" y="28"/>
                  </a:cxn>
                  <a:cxn ang="0">
                    <a:pos x="62" y="28"/>
                  </a:cxn>
                  <a:cxn ang="0">
                    <a:pos x="70" y="26"/>
                  </a:cxn>
                  <a:cxn ang="0">
                    <a:pos x="76" y="26"/>
                  </a:cxn>
                  <a:cxn ang="0">
                    <a:pos x="75" y="20"/>
                  </a:cxn>
                  <a:cxn ang="0">
                    <a:pos x="75" y="13"/>
                  </a:cxn>
                  <a:cxn ang="0">
                    <a:pos x="74" y="6"/>
                  </a:cxn>
                  <a:cxn ang="0">
                    <a:pos x="72" y="0"/>
                  </a:cxn>
                  <a:cxn ang="0">
                    <a:pos x="63" y="0"/>
                  </a:cxn>
                  <a:cxn ang="0">
                    <a:pos x="54" y="0"/>
                  </a:cxn>
                  <a:cxn ang="0">
                    <a:pos x="45" y="0"/>
                  </a:cxn>
                  <a:cxn ang="0">
                    <a:pos x="35" y="0"/>
                  </a:cxn>
                  <a:cxn ang="0">
                    <a:pos x="26" y="0"/>
                  </a:cxn>
                  <a:cxn ang="0">
                    <a:pos x="18" y="0"/>
                  </a:cxn>
                  <a:cxn ang="0">
                    <a:pos x="9" y="0"/>
                  </a:cxn>
                  <a:cxn ang="0">
                    <a:pos x="0" y="0"/>
                  </a:cxn>
                </a:cxnLst>
                <a:rect l="0" t="0" r="r" b="b"/>
                <a:pathLst>
                  <a:path w="76" h="29">
                    <a:moveTo>
                      <a:pt x="0" y="0"/>
                    </a:moveTo>
                    <a:lnTo>
                      <a:pt x="0" y="8"/>
                    </a:lnTo>
                    <a:lnTo>
                      <a:pt x="0" y="14"/>
                    </a:lnTo>
                    <a:lnTo>
                      <a:pt x="0" y="22"/>
                    </a:lnTo>
                    <a:lnTo>
                      <a:pt x="0" y="29"/>
                    </a:lnTo>
                    <a:lnTo>
                      <a:pt x="5" y="29"/>
                    </a:lnTo>
                    <a:lnTo>
                      <a:pt x="10" y="29"/>
                    </a:lnTo>
                    <a:lnTo>
                      <a:pt x="14" y="29"/>
                    </a:lnTo>
                    <a:lnTo>
                      <a:pt x="19" y="29"/>
                    </a:lnTo>
                    <a:lnTo>
                      <a:pt x="27" y="29"/>
                    </a:lnTo>
                    <a:lnTo>
                      <a:pt x="34" y="29"/>
                    </a:lnTo>
                    <a:lnTo>
                      <a:pt x="42" y="29"/>
                    </a:lnTo>
                    <a:lnTo>
                      <a:pt x="49" y="28"/>
                    </a:lnTo>
                    <a:lnTo>
                      <a:pt x="55" y="28"/>
                    </a:lnTo>
                    <a:lnTo>
                      <a:pt x="62" y="28"/>
                    </a:lnTo>
                    <a:lnTo>
                      <a:pt x="70" y="26"/>
                    </a:lnTo>
                    <a:lnTo>
                      <a:pt x="76" y="26"/>
                    </a:lnTo>
                    <a:lnTo>
                      <a:pt x="75" y="20"/>
                    </a:lnTo>
                    <a:lnTo>
                      <a:pt x="75" y="13"/>
                    </a:lnTo>
                    <a:lnTo>
                      <a:pt x="74" y="6"/>
                    </a:lnTo>
                    <a:lnTo>
                      <a:pt x="72" y="0"/>
                    </a:lnTo>
                    <a:lnTo>
                      <a:pt x="63" y="0"/>
                    </a:lnTo>
                    <a:lnTo>
                      <a:pt x="54" y="0"/>
                    </a:lnTo>
                    <a:lnTo>
                      <a:pt x="45" y="0"/>
                    </a:lnTo>
                    <a:lnTo>
                      <a:pt x="35" y="0"/>
                    </a:lnTo>
                    <a:lnTo>
                      <a:pt x="26" y="0"/>
                    </a:lnTo>
                    <a:lnTo>
                      <a:pt x="18" y="0"/>
                    </a:lnTo>
                    <a:lnTo>
                      <a:pt x="9" y="0"/>
                    </a:lnTo>
                    <a:lnTo>
                      <a:pt x="0" y="0"/>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4" name="Freeform 40">
                <a:extLst>
                  <a:ext uri="{FF2B5EF4-FFF2-40B4-BE49-F238E27FC236}">
                    <a16:creationId xmlns:a16="http://schemas.microsoft.com/office/drawing/2014/main" xmlns="" id="{75D73F48-DF9F-F283-4C49-AC0440372203}"/>
                  </a:ext>
                </a:extLst>
              </p:cNvPr>
              <p:cNvSpPr>
                <a:spLocks/>
              </p:cNvSpPr>
              <p:nvPr/>
            </p:nvSpPr>
            <p:spPr bwMode="auto">
              <a:xfrm>
                <a:off x="1147" y="2249"/>
                <a:ext cx="24"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8" y="29"/>
                  </a:cxn>
                  <a:cxn ang="0">
                    <a:pos x="25" y="29"/>
                  </a:cxn>
                  <a:cxn ang="0">
                    <a:pos x="32" y="29"/>
                  </a:cxn>
                  <a:cxn ang="0">
                    <a:pos x="38" y="29"/>
                  </a:cxn>
                  <a:cxn ang="0">
                    <a:pos x="45" y="28"/>
                  </a:cxn>
                  <a:cxn ang="0">
                    <a:pos x="51" y="28"/>
                  </a:cxn>
                  <a:cxn ang="0">
                    <a:pos x="58" y="28"/>
                  </a:cxn>
                  <a:cxn ang="0">
                    <a:pos x="65" y="26"/>
                  </a:cxn>
                  <a:cxn ang="0">
                    <a:pos x="71" y="26"/>
                  </a:cxn>
                  <a:cxn ang="0">
                    <a:pos x="70" y="20"/>
                  </a:cxn>
                  <a:cxn ang="0">
                    <a:pos x="70" y="13"/>
                  </a:cxn>
                  <a:cxn ang="0">
                    <a:pos x="69" y="6"/>
                  </a:cxn>
                  <a:cxn ang="0">
                    <a:pos x="67" y="0"/>
                  </a:cxn>
                  <a:cxn ang="0">
                    <a:pos x="59" y="0"/>
                  </a:cxn>
                  <a:cxn ang="0">
                    <a:pos x="50" y="0"/>
                  </a:cxn>
                  <a:cxn ang="0">
                    <a:pos x="42" y="0"/>
                  </a:cxn>
                  <a:cxn ang="0">
                    <a:pos x="34" y="0"/>
                  </a:cxn>
                  <a:cxn ang="0">
                    <a:pos x="25" y="0"/>
                  </a:cxn>
                  <a:cxn ang="0">
                    <a:pos x="17" y="0"/>
                  </a:cxn>
                  <a:cxn ang="0">
                    <a:pos x="8" y="0"/>
                  </a:cxn>
                  <a:cxn ang="0">
                    <a:pos x="0" y="0"/>
                  </a:cxn>
                </a:cxnLst>
                <a:rect l="0" t="0" r="r" b="b"/>
                <a:pathLst>
                  <a:path w="71" h="29">
                    <a:moveTo>
                      <a:pt x="0" y="0"/>
                    </a:moveTo>
                    <a:lnTo>
                      <a:pt x="0" y="8"/>
                    </a:lnTo>
                    <a:lnTo>
                      <a:pt x="0" y="14"/>
                    </a:lnTo>
                    <a:lnTo>
                      <a:pt x="0" y="22"/>
                    </a:lnTo>
                    <a:lnTo>
                      <a:pt x="0" y="29"/>
                    </a:lnTo>
                    <a:lnTo>
                      <a:pt x="4" y="29"/>
                    </a:lnTo>
                    <a:lnTo>
                      <a:pt x="9" y="29"/>
                    </a:lnTo>
                    <a:lnTo>
                      <a:pt x="13" y="29"/>
                    </a:lnTo>
                    <a:lnTo>
                      <a:pt x="18" y="29"/>
                    </a:lnTo>
                    <a:lnTo>
                      <a:pt x="25" y="29"/>
                    </a:lnTo>
                    <a:lnTo>
                      <a:pt x="32" y="29"/>
                    </a:lnTo>
                    <a:lnTo>
                      <a:pt x="38" y="29"/>
                    </a:lnTo>
                    <a:lnTo>
                      <a:pt x="45" y="28"/>
                    </a:lnTo>
                    <a:lnTo>
                      <a:pt x="51" y="28"/>
                    </a:lnTo>
                    <a:lnTo>
                      <a:pt x="58" y="28"/>
                    </a:lnTo>
                    <a:lnTo>
                      <a:pt x="65" y="26"/>
                    </a:lnTo>
                    <a:lnTo>
                      <a:pt x="71" y="26"/>
                    </a:lnTo>
                    <a:lnTo>
                      <a:pt x="70" y="20"/>
                    </a:lnTo>
                    <a:lnTo>
                      <a:pt x="70" y="13"/>
                    </a:lnTo>
                    <a:lnTo>
                      <a:pt x="69" y="6"/>
                    </a:lnTo>
                    <a:lnTo>
                      <a:pt x="67" y="0"/>
                    </a:lnTo>
                    <a:lnTo>
                      <a:pt x="59" y="0"/>
                    </a:lnTo>
                    <a:lnTo>
                      <a:pt x="50" y="0"/>
                    </a:lnTo>
                    <a:lnTo>
                      <a:pt x="42" y="0"/>
                    </a:lnTo>
                    <a:lnTo>
                      <a:pt x="34" y="0"/>
                    </a:lnTo>
                    <a:lnTo>
                      <a:pt x="25" y="0"/>
                    </a:lnTo>
                    <a:lnTo>
                      <a:pt x="17" y="0"/>
                    </a:lnTo>
                    <a:lnTo>
                      <a:pt x="8" y="0"/>
                    </a:lnTo>
                    <a:lnTo>
                      <a:pt x="0" y="0"/>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5" name="Freeform 41">
                <a:extLst>
                  <a:ext uri="{FF2B5EF4-FFF2-40B4-BE49-F238E27FC236}">
                    <a16:creationId xmlns:a16="http://schemas.microsoft.com/office/drawing/2014/main" xmlns="" id="{C8A14129-B926-33C4-2A70-80CD9EB39035}"/>
                  </a:ext>
                </a:extLst>
              </p:cNvPr>
              <p:cNvSpPr>
                <a:spLocks/>
              </p:cNvSpPr>
              <p:nvPr/>
            </p:nvSpPr>
            <p:spPr bwMode="auto">
              <a:xfrm>
                <a:off x="1148" y="2249"/>
                <a:ext cx="23"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8" y="29"/>
                  </a:cxn>
                  <a:cxn ang="0">
                    <a:pos x="25" y="29"/>
                  </a:cxn>
                  <a:cxn ang="0">
                    <a:pos x="32" y="29"/>
                  </a:cxn>
                  <a:cxn ang="0">
                    <a:pos x="37" y="29"/>
                  </a:cxn>
                  <a:cxn ang="0">
                    <a:pos x="43" y="28"/>
                  </a:cxn>
                  <a:cxn ang="0">
                    <a:pos x="49" y="28"/>
                  </a:cxn>
                  <a:cxn ang="0">
                    <a:pos x="55" y="28"/>
                  </a:cxn>
                  <a:cxn ang="0">
                    <a:pos x="61" y="26"/>
                  </a:cxn>
                  <a:cxn ang="0">
                    <a:pos x="67" y="26"/>
                  </a:cxn>
                  <a:cxn ang="0">
                    <a:pos x="66" y="20"/>
                  </a:cxn>
                  <a:cxn ang="0">
                    <a:pos x="66" y="13"/>
                  </a:cxn>
                  <a:cxn ang="0">
                    <a:pos x="65" y="6"/>
                  </a:cxn>
                  <a:cxn ang="0">
                    <a:pos x="63" y="0"/>
                  </a:cxn>
                  <a:cxn ang="0">
                    <a:pos x="55" y="0"/>
                  </a:cxn>
                  <a:cxn ang="0">
                    <a:pos x="47" y="0"/>
                  </a:cxn>
                  <a:cxn ang="0">
                    <a:pos x="40" y="0"/>
                  </a:cxn>
                  <a:cxn ang="0">
                    <a:pos x="32" y="0"/>
                  </a:cxn>
                  <a:cxn ang="0">
                    <a:pos x="24" y="0"/>
                  </a:cxn>
                  <a:cxn ang="0">
                    <a:pos x="16" y="0"/>
                  </a:cxn>
                  <a:cxn ang="0">
                    <a:pos x="8" y="0"/>
                  </a:cxn>
                  <a:cxn ang="0">
                    <a:pos x="0" y="0"/>
                  </a:cxn>
                </a:cxnLst>
                <a:rect l="0" t="0" r="r" b="b"/>
                <a:pathLst>
                  <a:path w="67" h="29">
                    <a:moveTo>
                      <a:pt x="0" y="0"/>
                    </a:moveTo>
                    <a:lnTo>
                      <a:pt x="0" y="8"/>
                    </a:lnTo>
                    <a:lnTo>
                      <a:pt x="0" y="14"/>
                    </a:lnTo>
                    <a:lnTo>
                      <a:pt x="0" y="22"/>
                    </a:lnTo>
                    <a:lnTo>
                      <a:pt x="0" y="29"/>
                    </a:lnTo>
                    <a:lnTo>
                      <a:pt x="5" y="29"/>
                    </a:lnTo>
                    <a:lnTo>
                      <a:pt x="9" y="29"/>
                    </a:lnTo>
                    <a:lnTo>
                      <a:pt x="13" y="29"/>
                    </a:lnTo>
                    <a:lnTo>
                      <a:pt x="18" y="29"/>
                    </a:lnTo>
                    <a:lnTo>
                      <a:pt x="25" y="29"/>
                    </a:lnTo>
                    <a:lnTo>
                      <a:pt x="32" y="29"/>
                    </a:lnTo>
                    <a:lnTo>
                      <a:pt x="37" y="29"/>
                    </a:lnTo>
                    <a:lnTo>
                      <a:pt x="43" y="28"/>
                    </a:lnTo>
                    <a:lnTo>
                      <a:pt x="49" y="28"/>
                    </a:lnTo>
                    <a:lnTo>
                      <a:pt x="55" y="28"/>
                    </a:lnTo>
                    <a:lnTo>
                      <a:pt x="61" y="26"/>
                    </a:lnTo>
                    <a:lnTo>
                      <a:pt x="67" y="26"/>
                    </a:lnTo>
                    <a:lnTo>
                      <a:pt x="66" y="20"/>
                    </a:lnTo>
                    <a:lnTo>
                      <a:pt x="66" y="13"/>
                    </a:lnTo>
                    <a:lnTo>
                      <a:pt x="65" y="6"/>
                    </a:lnTo>
                    <a:lnTo>
                      <a:pt x="63" y="0"/>
                    </a:lnTo>
                    <a:lnTo>
                      <a:pt x="55" y="0"/>
                    </a:lnTo>
                    <a:lnTo>
                      <a:pt x="47" y="0"/>
                    </a:lnTo>
                    <a:lnTo>
                      <a:pt x="40" y="0"/>
                    </a:lnTo>
                    <a:lnTo>
                      <a:pt x="32" y="0"/>
                    </a:lnTo>
                    <a:lnTo>
                      <a:pt x="24" y="0"/>
                    </a:lnTo>
                    <a:lnTo>
                      <a:pt x="16" y="0"/>
                    </a:lnTo>
                    <a:lnTo>
                      <a:pt x="8" y="0"/>
                    </a:lnTo>
                    <a:lnTo>
                      <a:pt x="0" y="0"/>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6" name="Freeform 42">
                <a:extLst>
                  <a:ext uri="{FF2B5EF4-FFF2-40B4-BE49-F238E27FC236}">
                    <a16:creationId xmlns:a16="http://schemas.microsoft.com/office/drawing/2014/main" xmlns="" id="{37D02849-36E4-9F3F-180A-1FA32B252D5C}"/>
                  </a:ext>
                </a:extLst>
              </p:cNvPr>
              <p:cNvSpPr>
                <a:spLocks/>
              </p:cNvSpPr>
              <p:nvPr/>
            </p:nvSpPr>
            <p:spPr bwMode="auto">
              <a:xfrm>
                <a:off x="1150" y="2249"/>
                <a:ext cx="21"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7" y="29"/>
                  </a:cxn>
                  <a:cxn ang="0">
                    <a:pos x="23" y="29"/>
                  </a:cxn>
                  <a:cxn ang="0">
                    <a:pos x="28" y="29"/>
                  </a:cxn>
                  <a:cxn ang="0">
                    <a:pos x="35" y="29"/>
                  </a:cxn>
                  <a:cxn ang="0">
                    <a:pos x="40" y="28"/>
                  </a:cxn>
                  <a:cxn ang="0">
                    <a:pos x="45" y="28"/>
                  </a:cxn>
                  <a:cxn ang="0">
                    <a:pos x="52" y="28"/>
                  </a:cxn>
                  <a:cxn ang="0">
                    <a:pos x="57" y="26"/>
                  </a:cxn>
                  <a:cxn ang="0">
                    <a:pos x="62" y="26"/>
                  </a:cxn>
                  <a:cxn ang="0">
                    <a:pos x="61" y="20"/>
                  </a:cxn>
                  <a:cxn ang="0">
                    <a:pos x="61" y="13"/>
                  </a:cxn>
                  <a:cxn ang="0">
                    <a:pos x="60" y="6"/>
                  </a:cxn>
                  <a:cxn ang="0">
                    <a:pos x="58" y="0"/>
                  </a:cxn>
                  <a:cxn ang="0">
                    <a:pos x="50" y="0"/>
                  </a:cxn>
                  <a:cxn ang="0">
                    <a:pos x="44" y="0"/>
                  </a:cxn>
                  <a:cxn ang="0">
                    <a:pos x="36" y="0"/>
                  </a:cxn>
                  <a:cxn ang="0">
                    <a:pos x="29" y="0"/>
                  </a:cxn>
                  <a:cxn ang="0">
                    <a:pos x="21" y="0"/>
                  </a:cxn>
                  <a:cxn ang="0">
                    <a:pos x="15" y="0"/>
                  </a:cxn>
                  <a:cxn ang="0">
                    <a:pos x="7" y="0"/>
                  </a:cxn>
                  <a:cxn ang="0">
                    <a:pos x="0" y="0"/>
                  </a:cxn>
                </a:cxnLst>
                <a:rect l="0" t="0" r="r" b="b"/>
                <a:pathLst>
                  <a:path w="62" h="29">
                    <a:moveTo>
                      <a:pt x="0" y="0"/>
                    </a:moveTo>
                    <a:lnTo>
                      <a:pt x="0" y="8"/>
                    </a:lnTo>
                    <a:lnTo>
                      <a:pt x="0" y="14"/>
                    </a:lnTo>
                    <a:lnTo>
                      <a:pt x="0" y="22"/>
                    </a:lnTo>
                    <a:lnTo>
                      <a:pt x="0" y="29"/>
                    </a:lnTo>
                    <a:lnTo>
                      <a:pt x="4" y="29"/>
                    </a:lnTo>
                    <a:lnTo>
                      <a:pt x="9" y="29"/>
                    </a:lnTo>
                    <a:lnTo>
                      <a:pt x="13" y="29"/>
                    </a:lnTo>
                    <a:lnTo>
                      <a:pt x="17" y="29"/>
                    </a:lnTo>
                    <a:lnTo>
                      <a:pt x="23" y="29"/>
                    </a:lnTo>
                    <a:lnTo>
                      <a:pt x="28" y="29"/>
                    </a:lnTo>
                    <a:lnTo>
                      <a:pt x="35" y="29"/>
                    </a:lnTo>
                    <a:lnTo>
                      <a:pt x="40" y="28"/>
                    </a:lnTo>
                    <a:lnTo>
                      <a:pt x="45" y="28"/>
                    </a:lnTo>
                    <a:lnTo>
                      <a:pt x="52" y="28"/>
                    </a:lnTo>
                    <a:lnTo>
                      <a:pt x="57" y="26"/>
                    </a:lnTo>
                    <a:lnTo>
                      <a:pt x="62" y="26"/>
                    </a:lnTo>
                    <a:lnTo>
                      <a:pt x="61" y="20"/>
                    </a:lnTo>
                    <a:lnTo>
                      <a:pt x="61" y="13"/>
                    </a:lnTo>
                    <a:lnTo>
                      <a:pt x="60" y="6"/>
                    </a:lnTo>
                    <a:lnTo>
                      <a:pt x="58" y="0"/>
                    </a:lnTo>
                    <a:lnTo>
                      <a:pt x="50" y="0"/>
                    </a:lnTo>
                    <a:lnTo>
                      <a:pt x="44" y="0"/>
                    </a:lnTo>
                    <a:lnTo>
                      <a:pt x="36" y="0"/>
                    </a:lnTo>
                    <a:lnTo>
                      <a:pt x="29" y="0"/>
                    </a:lnTo>
                    <a:lnTo>
                      <a:pt x="21" y="0"/>
                    </a:lnTo>
                    <a:lnTo>
                      <a:pt x="15" y="0"/>
                    </a:lnTo>
                    <a:lnTo>
                      <a:pt x="7" y="0"/>
                    </a:lnTo>
                    <a:lnTo>
                      <a:pt x="0" y="0"/>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7" name="Freeform 43">
                <a:extLst>
                  <a:ext uri="{FF2B5EF4-FFF2-40B4-BE49-F238E27FC236}">
                    <a16:creationId xmlns:a16="http://schemas.microsoft.com/office/drawing/2014/main" xmlns="" id="{999F6670-A9D5-20A9-0717-E3A74D8D2561}"/>
                  </a:ext>
                </a:extLst>
              </p:cNvPr>
              <p:cNvSpPr>
                <a:spLocks/>
              </p:cNvSpPr>
              <p:nvPr/>
            </p:nvSpPr>
            <p:spPr bwMode="auto">
              <a:xfrm>
                <a:off x="1151" y="2249"/>
                <a:ext cx="20"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7" y="29"/>
                  </a:cxn>
                  <a:cxn ang="0">
                    <a:pos x="23" y="29"/>
                  </a:cxn>
                  <a:cxn ang="0">
                    <a:pos x="28" y="29"/>
                  </a:cxn>
                  <a:cxn ang="0">
                    <a:pos x="33" y="29"/>
                  </a:cxn>
                  <a:cxn ang="0">
                    <a:pos x="38" y="28"/>
                  </a:cxn>
                  <a:cxn ang="0">
                    <a:pos x="42" y="28"/>
                  </a:cxn>
                  <a:cxn ang="0">
                    <a:pos x="48" y="28"/>
                  </a:cxn>
                  <a:cxn ang="0">
                    <a:pos x="53" y="26"/>
                  </a:cxn>
                  <a:cxn ang="0">
                    <a:pos x="58" y="26"/>
                  </a:cxn>
                  <a:cxn ang="0">
                    <a:pos x="57" y="20"/>
                  </a:cxn>
                  <a:cxn ang="0">
                    <a:pos x="57" y="13"/>
                  </a:cxn>
                  <a:cxn ang="0">
                    <a:pos x="56" y="6"/>
                  </a:cxn>
                  <a:cxn ang="0">
                    <a:pos x="54" y="0"/>
                  </a:cxn>
                  <a:cxn ang="0">
                    <a:pos x="48" y="0"/>
                  </a:cxn>
                  <a:cxn ang="0">
                    <a:pos x="41" y="0"/>
                  </a:cxn>
                  <a:cxn ang="0">
                    <a:pos x="34" y="0"/>
                  </a:cxn>
                  <a:cxn ang="0">
                    <a:pos x="28" y="0"/>
                  </a:cxn>
                  <a:cxn ang="0">
                    <a:pos x="20" y="0"/>
                  </a:cxn>
                  <a:cxn ang="0">
                    <a:pos x="13" y="0"/>
                  </a:cxn>
                  <a:cxn ang="0">
                    <a:pos x="7" y="0"/>
                  </a:cxn>
                  <a:cxn ang="0">
                    <a:pos x="0" y="0"/>
                  </a:cxn>
                </a:cxnLst>
                <a:rect l="0" t="0" r="r" b="b"/>
                <a:pathLst>
                  <a:path w="58" h="29">
                    <a:moveTo>
                      <a:pt x="0" y="0"/>
                    </a:moveTo>
                    <a:lnTo>
                      <a:pt x="0" y="8"/>
                    </a:lnTo>
                    <a:lnTo>
                      <a:pt x="0" y="14"/>
                    </a:lnTo>
                    <a:lnTo>
                      <a:pt x="0" y="22"/>
                    </a:lnTo>
                    <a:lnTo>
                      <a:pt x="0" y="29"/>
                    </a:lnTo>
                    <a:lnTo>
                      <a:pt x="5" y="29"/>
                    </a:lnTo>
                    <a:lnTo>
                      <a:pt x="9" y="29"/>
                    </a:lnTo>
                    <a:lnTo>
                      <a:pt x="13" y="29"/>
                    </a:lnTo>
                    <a:lnTo>
                      <a:pt x="17" y="29"/>
                    </a:lnTo>
                    <a:lnTo>
                      <a:pt x="23" y="29"/>
                    </a:lnTo>
                    <a:lnTo>
                      <a:pt x="28" y="29"/>
                    </a:lnTo>
                    <a:lnTo>
                      <a:pt x="33" y="29"/>
                    </a:lnTo>
                    <a:lnTo>
                      <a:pt x="38" y="28"/>
                    </a:lnTo>
                    <a:lnTo>
                      <a:pt x="42" y="28"/>
                    </a:lnTo>
                    <a:lnTo>
                      <a:pt x="48" y="28"/>
                    </a:lnTo>
                    <a:lnTo>
                      <a:pt x="53" y="26"/>
                    </a:lnTo>
                    <a:lnTo>
                      <a:pt x="58" y="26"/>
                    </a:lnTo>
                    <a:lnTo>
                      <a:pt x="57" y="20"/>
                    </a:lnTo>
                    <a:lnTo>
                      <a:pt x="57" y="13"/>
                    </a:lnTo>
                    <a:lnTo>
                      <a:pt x="56" y="6"/>
                    </a:lnTo>
                    <a:lnTo>
                      <a:pt x="54" y="0"/>
                    </a:lnTo>
                    <a:lnTo>
                      <a:pt x="48" y="0"/>
                    </a:lnTo>
                    <a:lnTo>
                      <a:pt x="41" y="0"/>
                    </a:lnTo>
                    <a:lnTo>
                      <a:pt x="34" y="0"/>
                    </a:lnTo>
                    <a:lnTo>
                      <a:pt x="28" y="0"/>
                    </a:lnTo>
                    <a:lnTo>
                      <a:pt x="20" y="0"/>
                    </a:lnTo>
                    <a:lnTo>
                      <a:pt x="13" y="0"/>
                    </a:lnTo>
                    <a:lnTo>
                      <a:pt x="7" y="0"/>
                    </a:lnTo>
                    <a:lnTo>
                      <a:pt x="0" y="0"/>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8" name="Freeform 44">
                <a:extLst>
                  <a:ext uri="{FF2B5EF4-FFF2-40B4-BE49-F238E27FC236}">
                    <a16:creationId xmlns:a16="http://schemas.microsoft.com/office/drawing/2014/main" xmlns="" id="{F0744ACD-3F04-60E6-0FC0-D4723ADA806B}"/>
                  </a:ext>
                </a:extLst>
              </p:cNvPr>
              <p:cNvSpPr>
                <a:spLocks/>
              </p:cNvSpPr>
              <p:nvPr/>
            </p:nvSpPr>
            <p:spPr bwMode="auto">
              <a:xfrm>
                <a:off x="1153" y="2249"/>
                <a:ext cx="18" cy="9"/>
              </a:xfrm>
              <a:custGeom>
                <a:avLst/>
                <a:gdLst/>
                <a:ahLst/>
                <a:cxnLst>
                  <a:cxn ang="0">
                    <a:pos x="0" y="0"/>
                  </a:cxn>
                  <a:cxn ang="0">
                    <a:pos x="0" y="8"/>
                  </a:cxn>
                  <a:cxn ang="0">
                    <a:pos x="0" y="14"/>
                  </a:cxn>
                  <a:cxn ang="0">
                    <a:pos x="0" y="22"/>
                  </a:cxn>
                  <a:cxn ang="0">
                    <a:pos x="0" y="29"/>
                  </a:cxn>
                  <a:cxn ang="0">
                    <a:pos x="4" y="29"/>
                  </a:cxn>
                  <a:cxn ang="0">
                    <a:pos x="8" y="29"/>
                  </a:cxn>
                  <a:cxn ang="0">
                    <a:pos x="12" y="29"/>
                  </a:cxn>
                  <a:cxn ang="0">
                    <a:pos x="16" y="29"/>
                  </a:cxn>
                  <a:cxn ang="0">
                    <a:pos x="26" y="29"/>
                  </a:cxn>
                  <a:cxn ang="0">
                    <a:pos x="35" y="28"/>
                  </a:cxn>
                  <a:cxn ang="0">
                    <a:pos x="44" y="28"/>
                  </a:cxn>
                  <a:cxn ang="0">
                    <a:pos x="53" y="26"/>
                  </a:cxn>
                  <a:cxn ang="0">
                    <a:pos x="52" y="20"/>
                  </a:cxn>
                  <a:cxn ang="0">
                    <a:pos x="52" y="13"/>
                  </a:cxn>
                  <a:cxn ang="0">
                    <a:pos x="51" y="6"/>
                  </a:cxn>
                  <a:cxn ang="0">
                    <a:pos x="49" y="0"/>
                  </a:cxn>
                  <a:cxn ang="0">
                    <a:pos x="43" y="0"/>
                  </a:cxn>
                  <a:cxn ang="0">
                    <a:pos x="36" y="0"/>
                  </a:cxn>
                  <a:cxn ang="0">
                    <a:pos x="31" y="0"/>
                  </a:cxn>
                  <a:cxn ang="0">
                    <a:pos x="24" y="0"/>
                  </a:cxn>
                  <a:cxn ang="0">
                    <a:pos x="19" y="0"/>
                  </a:cxn>
                  <a:cxn ang="0">
                    <a:pos x="12" y="0"/>
                  </a:cxn>
                  <a:cxn ang="0">
                    <a:pos x="7" y="0"/>
                  </a:cxn>
                  <a:cxn ang="0">
                    <a:pos x="0" y="0"/>
                  </a:cxn>
                </a:cxnLst>
                <a:rect l="0" t="0" r="r" b="b"/>
                <a:pathLst>
                  <a:path w="53" h="29">
                    <a:moveTo>
                      <a:pt x="0" y="0"/>
                    </a:moveTo>
                    <a:lnTo>
                      <a:pt x="0" y="8"/>
                    </a:lnTo>
                    <a:lnTo>
                      <a:pt x="0" y="14"/>
                    </a:lnTo>
                    <a:lnTo>
                      <a:pt x="0" y="22"/>
                    </a:lnTo>
                    <a:lnTo>
                      <a:pt x="0" y="29"/>
                    </a:lnTo>
                    <a:lnTo>
                      <a:pt x="4" y="29"/>
                    </a:lnTo>
                    <a:lnTo>
                      <a:pt x="8" y="29"/>
                    </a:lnTo>
                    <a:lnTo>
                      <a:pt x="12" y="29"/>
                    </a:lnTo>
                    <a:lnTo>
                      <a:pt x="16" y="29"/>
                    </a:lnTo>
                    <a:lnTo>
                      <a:pt x="26" y="29"/>
                    </a:lnTo>
                    <a:lnTo>
                      <a:pt x="35" y="28"/>
                    </a:lnTo>
                    <a:lnTo>
                      <a:pt x="44" y="28"/>
                    </a:lnTo>
                    <a:lnTo>
                      <a:pt x="53" y="26"/>
                    </a:lnTo>
                    <a:lnTo>
                      <a:pt x="52" y="20"/>
                    </a:lnTo>
                    <a:lnTo>
                      <a:pt x="52" y="13"/>
                    </a:lnTo>
                    <a:lnTo>
                      <a:pt x="51" y="6"/>
                    </a:lnTo>
                    <a:lnTo>
                      <a:pt x="49" y="0"/>
                    </a:lnTo>
                    <a:lnTo>
                      <a:pt x="43" y="0"/>
                    </a:lnTo>
                    <a:lnTo>
                      <a:pt x="36" y="0"/>
                    </a:lnTo>
                    <a:lnTo>
                      <a:pt x="31" y="0"/>
                    </a:lnTo>
                    <a:lnTo>
                      <a:pt x="24" y="0"/>
                    </a:lnTo>
                    <a:lnTo>
                      <a:pt x="19" y="0"/>
                    </a:lnTo>
                    <a:lnTo>
                      <a:pt x="12" y="0"/>
                    </a:lnTo>
                    <a:lnTo>
                      <a:pt x="7" y="0"/>
                    </a:lnTo>
                    <a:lnTo>
                      <a:pt x="0" y="0"/>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9" name="Freeform 45">
                <a:extLst>
                  <a:ext uri="{FF2B5EF4-FFF2-40B4-BE49-F238E27FC236}">
                    <a16:creationId xmlns:a16="http://schemas.microsoft.com/office/drawing/2014/main" xmlns="" id="{0233E512-3F21-3089-3796-21ABC9EA6973}"/>
                  </a:ext>
                </a:extLst>
              </p:cNvPr>
              <p:cNvSpPr>
                <a:spLocks/>
              </p:cNvSpPr>
              <p:nvPr/>
            </p:nvSpPr>
            <p:spPr bwMode="auto">
              <a:xfrm>
                <a:off x="1155" y="2249"/>
                <a:ext cx="16" cy="9"/>
              </a:xfrm>
              <a:custGeom>
                <a:avLst/>
                <a:gdLst/>
                <a:ahLst/>
                <a:cxnLst>
                  <a:cxn ang="0">
                    <a:pos x="0" y="0"/>
                  </a:cxn>
                  <a:cxn ang="0">
                    <a:pos x="0" y="8"/>
                  </a:cxn>
                  <a:cxn ang="0">
                    <a:pos x="0" y="14"/>
                  </a:cxn>
                  <a:cxn ang="0">
                    <a:pos x="0" y="22"/>
                  </a:cxn>
                  <a:cxn ang="0">
                    <a:pos x="0" y="29"/>
                  </a:cxn>
                  <a:cxn ang="0">
                    <a:pos x="2" y="29"/>
                  </a:cxn>
                  <a:cxn ang="0">
                    <a:pos x="6" y="29"/>
                  </a:cxn>
                  <a:cxn ang="0">
                    <a:pos x="10" y="29"/>
                  </a:cxn>
                  <a:cxn ang="0">
                    <a:pos x="13" y="29"/>
                  </a:cxn>
                  <a:cxn ang="0">
                    <a:pos x="22" y="29"/>
                  </a:cxn>
                  <a:cxn ang="0">
                    <a:pos x="30" y="28"/>
                  </a:cxn>
                  <a:cxn ang="0">
                    <a:pos x="39" y="28"/>
                  </a:cxn>
                  <a:cxn ang="0">
                    <a:pos x="47" y="26"/>
                  </a:cxn>
                  <a:cxn ang="0">
                    <a:pos x="46" y="20"/>
                  </a:cxn>
                  <a:cxn ang="0">
                    <a:pos x="46" y="13"/>
                  </a:cxn>
                  <a:cxn ang="0">
                    <a:pos x="45" y="6"/>
                  </a:cxn>
                  <a:cxn ang="0">
                    <a:pos x="43" y="0"/>
                  </a:cxn>
                  <a:cxn ang="0">
                    <a:pos x="38" y="0"/>
                  </a:cxn>
                  <a:cxn ang="0">
                    <a:pos x="33" y="0"/>
                  </a:cxn>
                  <a:cxn ang="0">
                    <a:pos x="27" y="0"/>
                  </a:cxn>
                  <a:cxn ang="0">
                    <a:pos x="22" y="0"/>
                  </a:cxn>
                  <a:cxn ang="0">
                    <a:pos x="16" y="0"/>
                  </a:cxn>
                  <a:cxn ang="0">
                    <a:pos x="10" y="0"/>
                  </a:cxn>
                  <a:cxn ang="0">
                    <a:pos x="5" y="0"/>
                  </a:cxn>
                  <a:cxn ang="0">
                    <a:pos x="0" y="0"/>
                  </a:cxn>
                </a:cxnLst>
                <a:rect l="0" t="0" r="r" b="b"/>
                <a:pathLst>
                  <a:path w="47" h="29">
                    <a:moveTo>
                      <a:pt x="0" y="0"/>
                    </a:moveTo>
                    <a:lnTo>
                      <a:pt x="0" y="8"/>
                    </a:lnTo>
                    <a:lnTo>
                      <a:pt x="0" y="14"/>
                    </a:lnTo>
                    <a:lnTo>
                      <a:pt x="0" y="22"/>
                    </a:lnTo>
                    <a:lnTo>
                      <a:pt x="0" y="29"/>
                    </a:lnTo>
                    <a:lnTo>
                      <a:pt x="2" y="29"/>
                    </a:lnTo>
                    <a:lnTo>
                      <a:pt x="6" y="29"/>
                    </a:lnTo>
                    <a:lnTo>
                      <a:pt x="10" y="29"/>
                    </a:lnTo>
                    <a:lnTo>
                      <a:pt x="13" y="29"/>
                    </a:lnTo>
                    <a:lnTo>
                      <a:pt x="22" y="29"/>
                    </a:lnTo>
                    <a:lnTo>
                      <a:pt x="30" y="28"/>
                    </a:lnTo>
                    <a:lnTo>
                      <a:pt x="39" y="28"/>
                    </a:lnTo>
                    <a:lnTo>
                      <a:pt x="47" y="26"/>
                    </a:lnTo>
                    <a:lnTo>
                      <a:pt x="46" y="20"/>
                    </a:lnTo>
                    <a:lnTo>
                      <a:pt x="46" y="13"/>
                    </a:lnTo>
                    <a:lnTo>
                      <a:pt x="45" y="6"/>
                    </a:lnTo>
                    <a:lnTo>
                      <a:pt x="43" y="0"/>
                    </a:lnTo>
                    <a:lnTo>
                      <a:pt x="38" y="0"/>
                    </a:lnTo>
                    <a:lnTo>
                      <a:pt x="33" y="0"/>
                    </a:lnTo>
                    <a:lnTo>
                      <a:pt x="27" y="0"/>
                    </a:lnTo>
                    <a:lnTo>
                      <a:pt x="22" y="0"/>
                    </a:lnTo>
                    <a:lnTo>
                      <a:pt x="16" y="0"/>
                    </a:lnTo>
                    <a:lnTo>
                      <a:pt x="10" y="0"/>
                    </a:lnTo>
                    <a:lnTo>
                      <a:pt x="5" y="0"/>
                    </a:lnTo>
                    <a:lnTo>
                      <a:pt x="0" y="0"/>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0" name="Freeform 46">
                <a:extLst>
                  <a:ext uri="{FF2B5EF4-FFF2-40B4-BE49-F238E27FC236}">
                    <a16:creationId xmlns:a16="http://schemas.microsoft.com/office/drawing/2014/main" xmlns="" id="{9F589B86-2294-C31D-AA50-E2191410059D}"/>
                  </a:ext>
                </a:extLst>
              </p:cNvPr>
              <p:cNvSpPr>
                <a:spLocks/>
              </p:cNvSpPr>
              <p:nvPr/>
            </p:nvSpPr>
            <p:spPr bwMode="auto">
              <a:xfrm>
                <a:off x="1156" y="2249"/>
                <a:ext cx="15" cy="9"/>
              </a:xfrm>
              <a:custGeom>
                <a:avLst/>
                <a:gdLst/>
                <a:ahLst/>
                <a:cxnLst>
                  <a:cxn ang="0">
                    <a:pos x="0" y="0"/>
                  </a:cxn>
                  <a:cxn ang="0">
                    <a:pos x="0" y="8"/>
                  </a:cxn>
                  <a:cxn ang="0">
                    <a:pos x="0" y="14"/>
                  </a:cxn>
                  <a:cxn ang="0">
                    <a:pos x="0" y="22"/>
                  </a:cxn>
                  <a:cxn ang="0">
                    <a:pos x="0" y="29"/>
                  </a:cxn>
                  <a:cxn ang="0">
                    <a:pos x="4" y="29"/>
                  </a:cxn>
                  <a:cxn ang="0">
                    <a:pos x="6" y="29"/>
                  </a:cxn>
                  <a:cxn ang="0">
                    <a:pos x="10" y="29"/>
                  </a:cxn>
                  <a:cxn ang="0">
                    <a:pos x="13" y="29"/>
                  </a:cxn>
                  <a:cxn ang="0">
                    <a:pos x="21" y="29"/>
                  </a:cxn>
                  <a:cxn ang="0">
                    <a:pos x="29" y="28"/>
                  </a:cxn>
                  <a:cxn ang="0">
                    <a:pos x="37" y="28"/>
                  </a:cxn>
                  <a:cxn ang="0">
                    <a:pos x="43" y="26"/>
                  </a:cxn>
                  <a:cxn ang="0">
                    <a:pos x="42" y="20"/>
                  </a:cxn>
                  <a:cxn ang="0">
                    <a:pos x="42" y="13"/>
                  </a:cxn>
                  <a:cxn ang="0">
                    <a:pos x="41" y="6"/>
                  </a:cxn>
                  <a:cxn ang="0">
                    <a:pos x="39" y="0"/>
                  </a:cxn>
                  <a:cxn ang="0">
                    <a:pos x="34" y="0"/>
                  </a:cxn>
                  <a:cxn ang="0">
                    <a:pos x="30" y="0"/>
                  </a:cxn>
                  <a:cxn ang="0">
                    <a:pos x="25" y="0"/>
                  </a:cxn>
                  <a:cxn ang="0">
                    <a:pos x="19" y="0"/>
                  </a:cxn>
                  <a:cxn ang="0">
                    <a:pos x="14" y="0"/>
                  </a:cxn>
                  <a:cxn ang="0">
                    <a:pos x="10" y="0"/>
                  </a:cxn>
                  <a:cxn ang="0">
                    <a:pos x="5" y="0"/>
                  </a:cxn>
                  <a:cxn ang="0">
                    <a:pos x="0" y="0"/>
                  </a:cxn>
                </a:cxnLst>
                <a:rect l="0" t="0" r="r" b="b"/>
                <a:pathLst>
                  <a:path w="43" h="29">
                    <a:moveTo>
                      <a:pt x="0" y="0"/>
                    </a:moveTo>
                    <a:lnTo>
                      <a:pt x="0" y="8"/>
                    </a:lnTo>
                    <a:lnTo>
                      <a:pt x="0" y="14"/>
                    </a:lnTo>
                    <a:lnTo>
                      <a:pt x="0" y="22"/>
                    </a:lnTo>
                    <a:lnTo>
                      <a:pt x="0" y="29"/>
                    </a:lnTo>
                    <a:lnTo>
                      <a:pt x="4" y="29"/>
                    </a:lnTo>
                    <a:lnTo>
                      <a:pt x="6" y="29"/>
                    </a:lnTo>
                    <a:lnTo>
                      <a:pt x="10" y="29"/>
                    </a:lnTo>
                    <a:lnTo>
                      <a:pt x="13" y="29"/>
                    </a:lnTo>
                    <a:lnTo>
                      <a:pt x="21" y="29"/>
                    </a:lnTo>
                    <a:lnTo>
                      <a:pt x="29" y="28"/>
                    </a:lnTo>
                    <a:lnTo>
                      <a:pt x="37" y="28"/>
                    </a:lnTo>
                    <a:lnTo>
                      <a:pt x="43" y="26"/>
                    </a:lnTo>
                    <a:lnTo>
                      <a:pt x="42" y="20"/>
                    </a:lnTo>
                    <a:lnTo>
                      <a:pt x="42" y="13"/>
                    </a:lnTo>
                    <a:lnTo>
                      <a:pt x="41" y="6"/>
                    </a:lnTo>
                    <a:lnTo>
                      <a:pt x="39" y="0"/>
                    </a:lnTo>
                    <a:lnTo>
                      <a:pt x="34" y="0"/>
                    </a:lnTo>
                    <a:lnTo>
                      <a:pt x="30" y="0"/>
                    </a:lnTo>
                    <a:lnTo>
                      <a:pt x="25" y="0"/>
                    </a:lnTo>
                    <a:lnTo>
                      <a:pt x="19" y="0"/>
                    </a:lnTo>
                    <a:lnTo>
                      <a:pt x="14" y="0"/>
                    </a:lnTo>
                    <a:lnTo>
                      <a:pt x="10" y="0"/>
                    </a:lnTo>
                    <a:lnTo>
                      <a:pt x="5" y="0"/>
                    </a:lnTo>
                    <a:lnTo>
                      <a:pt x="0" y="0"/>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1" name="Freeform 47">
                <a:extLst>
                  <a:ext uri="{FF2B5EF4-FFF2-40B4-BE49-F238E27FC236}">
                    <a16:creationId xmlns:a16="http://schemas.microsoft.com/office/drawing/2014/main" xmlns="" id="{0EE56F7F-7C39-4F6B-3CD8-E9F5F57F9DA3}"/>
                  </a:ext>
                </a:extLst>
              </p:cNvPr>
              <p:cNvSpPr>
                <a:spLocks/>
              </p:cNvSpPr>
              <p:nvPr/>
            </p:nvSpPr>
            <p:spPr bwMode="auto">
              <a:xfrm>
                <a:off x="1158" y="2249"/>
                <a:ext cx="13" cy="9"/>
              </a:xfrm>
              <a:custGeom>
                <a:avLst/>
                <a:gdLst/>
                <a:ahLst/>
                <a:cxnLst>
                  <a:cxn ang="0">
                    <a:pos x="0" y="0"/>
                  </a:cxn>
                  <a:cxn ang="0">
                    <a:pos x="0" y="8"/>
                  </a:cxn>
                  <a:cxn ang="0">
                    <a:pos x="0" y="14"/>
                  </a:cxn>
                  <a:cxn ang="0">
                    <a:pos x="0" y="22"/>
                  </a:cxn>
                  <a:cxn ang="0">
                    <a:pos x="0" y="29"/>
                  </a:cxn>
                  <a:cxn ang="0">
                    <a:pos x="3" y="29"/>
                  </a:cxn>
                  <a:cxn ang="0">
                    <a:pos x="7" y="29"/>
                  </a:cxn>
                  <a:cxn ang="0">
                    <a:pos x="9" y="29"/>
                  </a:cxn>
                  <a:cxn ang="0">
                    <a:pos x="12" y="29"/>
                  </a:cxn>
                  <a:cxn ang="0">
                    <a:pos x="18" y="29"/>
                  </a:cxn>
                  <a:cxn ang="0">
                    <a:pos x="25" y="28"/>
                  </a:cxn>
                  <a:cxn ang="0">
                    <a:pos x="32" y="28"/>
                  </a:cxn>
                  <a:cxn ang="0">
                    <a:pos x="38" y="26"/>
                  </a:cxn>
                  <a:cxn ang="0">
                    <a:pos x="37" y="20"/>
                  </a:cxn>
                  <a:cxn ang="0">
                    <a:pos x="37" y="13"/>
                  </a:cxn>
                  <a:cxn ang="0">
                    <a:pos x="36" y="6"/>
                  </a:cxn>
                  <a:cxn ang="0">
                    <a:pos x="34" y="0"/>
                  </a:cxn>
                  <a:cxn ang="0">
                    <a:pos x="25" y="0"/>
                  </a:cxn>
                  <a:cxn ang="0">
                    <a:pos x="17" y="0"/>
                  </a:cxn>
                  <a:cxn ang="0">
                    <a:pos x="9" y="0"/>
                  </a:cxn>
                  <a:cxn ang="0">
                    <a:pos x="0" y="0"/>
                  </a:cxn>
                </a:cxnLst>
                <a:rect l="0" t="0" r="r" b="b"/>
                <a:pathLst>
                  <a:path w="38" h="29">
                    <a:moveTo>
                      <a:pt x="0" y="0"/>
                    </a:moveTo>
                    <a:lnTo>
                      <a:pt x="0" y="8"/>
                    </a:lnTo>
                    <a:lnTo>
                      <a:pt x="0" y="14"/>
                    </a:lnTo>
                    <a:lnTo>
                      <a:pt x="0" y="22"/>
                    </a:lnTo>
                    <a:lnTo>
                      <a:pt x="0" y="29"/>
                    </a:lnTo>
                    <a:lnTo>
                      <a:pt x="3" y="29"/>
                    </a:lnTo>
                    <a:lnTo>
                      <a:pt x="7" y="29"/>
                    </a:lnTo>
                    <a:lnTo>
                      <a:pt x="9" y="29"/>
                    </a:lnTo>
                    <a:lnTo>
                      <a:pt x="12" y="29"/>
                    </a:lnTo>
                    <a:lnTo>
                      <a:pt x="18" y="29"/>
                    </a:lnTo>
                    <a:lnTo>
                      <a:pt x="25" y="28"/>
                    </a:lnTo>
                    <a:lnTo>
                      <a:pt x="32" y="28"/>
                    </a:lnTo>
                    <a:lnTo>
                      <a:pt x="38" y="26"/>
                    </a:lnTo>
                    <a:lnTo>
                      <a:pt x="37" y="20"/>
                    </a:lnTo>
                    <a:lnTo>
                      <a:pt x="37" y="13"/>
                    </a:lnTo>
                    <a:lnTo>
                      <a:pt x="36" y="6"/>
                    </a:lnTo>
                    <a:lnTo>
                      <a:pt x="34" y="0"/>
                    </a:lnTo>
                    <a:lnTo>
                      <a:pt x="25" y="0"/>
                    </a:lnTo>
                    <a:lnTo>
                      <a:pt x="17" y="0"/>
                    </a:lnTo>
                    <a:lnTo>
                      <a:pt x="9" y="0"/>
                    </a:lnTo>
                    <a:lnTo>
                      <a:pt x="0" y="0"/>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2" name="Freeform 48">
                <a:extLst>
                  <a:ext uri="{FF2B5EF4-FFF2-40B4-BE49-F238E27FC236}">
                    <a16:creationId xmlns:a16="http://schemas.microsoft.com/office/drawing/2014/main" xmlns="" id="{C1F84429-7F4E-2285-122A-BCEB395A19CC}"/>
                  </a:ext>
                </a:extLst>
              </p:cNvPr>
              <p:cNvSpPr>
                <a:spLocks/>
              </p:cNvSpPr>
              <p:nvPr/>
            </p:nvSpPr>
            <p:spPr bwMode="auto">
              <a:xfrm>
                <a:off x="1160" y="2249"/>
                <a:ext cx="11" cy="9"/>
              </a:xfrm>
              <a:custGeom>
                <a:avLst/>
                <a:gdLst/>
                <a:ahLst/>
                <a:cxnLst>
                  <a:cxn ang="0">
                    <a:pos x="0" y="0"/>
                  </a:cxn>
                  <a:cxn ang="0">
                    <a:pos x="0" y="8"/>
                  </a:cxn>
                  <a:cxn ang="0">
                    <a:pos x="0" y="14"/>
                  </a:cxn>
                  <a:cxn ang="0">
                    <a:pos x="0" y="22"/>
                  </a:cxn>
                  <a:cxn ang="0">
                    <a:pos x="0" y="29"/>
                  </a:cxn>
                  <a:cxn ang="0">
                    <a:pos x="3" y="29"/>
                  </a:cxn>
                  <a:cxn ang="0">
                    <a:pos x="6" y="29"/>
                  </a:cxn>
                  <a:cxn ang="0">
                    <a:pos x="8" y="29"/>
                  </a:cxn>
                  <a:cxn ang="0">
                    <a:pos x="11" y="29"/>
                  </a:cxn>
                  <a:cxn ang="0">
                    <a:pos x="16" y="29"/>
                  </a:cxn>
                  <a:cxn ang="0">
                    <a:pos x="23" y="28"/>
                  </a:cxn>
                  <a:cxn ang="0">
                    <a:pos x="28" y="28"/>
                  </a:cxn>
                  <a:cxn ang="0">
                    <a:pos x="33" y="26"/>
                  </a:cxn>
                  <a:cxn ang="0">
                    <a:pos x="32" y="20"/>
                  </a:cxn>
                  <a:cxn ang="0">
                    <a:pos x="32" y="13"/>
                  </a:cxn>
                  <a:cxn ang="0">
                    <a:pos x="31" y="6"/>
                  </a:cxn>
                  <a:cxn ang="0">
                    <a:pos x="29" y="0"/>
                  </a:cxn>
                  <a:cxn ang="0">
                    <a:pos x="21" y="0"/>
                  </a:cxn>
                  <a:cxn ang="0">
                    <a:pos x="15" y="0"/>
                  </a:cxn>
                  <a:cxn ang="0">
                    <a:pos x="7" y="0"/>
                  </a:cxn>
                  <a:cxn ang="0">
                    <a:pos x="0" y="0"/>
                  </a:cxn>
                </a:cxnLst>
                <a:rect l="0" t="0" r="r" b="b"/>
                <a:pathLst>
                  <a:path w="33" h="29">
                    <a:moveTo>
                      <a:pt x="0" y="0"/>
                    </a:moveTo>
                    <a:lnTo>
                      <a:pt x="0" y="8"/>
                    </a:lnTo>
                    <a:lnTo>
                      <a:pt x="0" y="14"/>
                    </a:lnTo>
                    <a:lnTo>
                      <a:pt x="0" y="22"/>
                    </a:lnTo>
                    <a:lnTo>
                      <a:pt x="0" y="29"/>
                    </a:lnTo>
                    <a:lnTo>
                      <a:pt x="3" y="29"/>
                    </a:lnTo>
                    <a:lnTo>
                      <a:pt x="6" y="29"/>
                    </a:lnTo>
                    <a:lnTo>
                      <a:pt x="8" y="29"/>
                    </a:lnTo>
                    <a:lnTo>
                      <a:pt x="11" y="29"/>
                    </a:lnTo>
                    <a:lnTo>
                      <a:pt x="16" y="29"/>
                    </a:lnTo>
                    <a:lnTo>
                      <a:pt x="23" y="28"/>
                    </a:lnTo>
                    <a:lnTo>
                      <a:pt x="28" y="28"/>
                    </a:lnTo>
                    <a:lnTo>
                      <a:pt x="33" y="26"/>
                    </a:lnTo>
                    <a:lnTo>
                      <a:pt x="32" y="20"/>
                    </a:lnTo>
                    <a:lnTo>
                      <a:pt x="32" y="13"/>
                    </a:lnTo>
                    <a:lnTo>
                      <a:pt x="31" y="6"/>
                    </a:lnTo>
                    <a:lnTo>
                      <a:pt x="29" y="0"/>
                    </a:lnTo>
                    <a:lnTo>
                      <a:pt x="21" y="0"/>
                    </a:lnTo>
                    <a:lnTo>
                      <a:pt x="15" y="0"/>
                    </a:lnTo>
                    <a:lnTo>
                      <a:pt x="7"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3" name="Freeform 49">
                <a:extLst>
                  <a:ext uri="{FF2B5EF4-FFF2-40B4-BE49-F238E27FC236}">
                    <a16:creationId xmlns:a16="http://schemas.microsoft.com/office/drawing/2014/main" xmlns="" id="{55BA223B-D9EF-C80E-1A78-25662375B93D}"/>
                  </a:ext>
                </a:extLst>
              </p:cNvPr>
              <p:cNvSpPr>
                <a:spLocks/>
              </p:cNvSpPr>
              <p:nvPr/>
            </p:nvSpPr>
            <p:spPr bwMode="auto">
              <a:xfrm>
                <a:off x="1161" y="2249"/>
                <a:ext cx="10" cy="9"/>
              </a:xfrm>
              <a:custGeom>
                <a:avLst/>
                <a:gdLst/>
                <a:ahLst/>
                <a:cxnLst>
                  <a:cxn ang="0">
                    <a:pos x="0" y="0"/>
                  </a:cxn>
                  <a:cxn ang="0">
                    <a:pos x="0" y="29"/>
                  </a:cxn>
                  <a:cxn ang="0">
                    <a:pos x="11" y="29"/>
                  </a:cxn>
                  <a:cxn ang="0">
                    <a:pos x="29" y="26"/>
                  </a:cxn>
                  <a:cxn ang="0">
                    <a:pos x="25" y="0"/>
                  </a:cxn>
                  <a:cxn ang="0">
                    <a:pos x="0" y="0"/>
                  </a:cxn>
                </a:cxnLst>
                <a:rect l="0" t="0" r="r" b="b"/>
                <a:pathLst>
                  <a:path w="29" h="29">
                    <a:moveTo>
                      <a:pt x="0" y="0"/>
                    </a:moveTo>
                    <a:lnTo>
                      <a:pt x="0" y="29"/>
                    </a:lnTo>
                    <a:lnTo>
                      <a:pt x="11" y="29"/>
                    </a:lnTo>
                    <a:lnTo>
                      <a:pt x="29" y="26"/>
                    </a:lnTo>
                    <a:lnTo>
                      <a:pt x="25"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4" name="Freeform 50">
                <a:extLst>
                  <a:ext uri="{FF2B5EF4-FFF2-40B4-BE49-F238E27FC236}">
                    <a16:creationId xmlns:a16="http://schemas.microsoft.com/office/drawing/2014/main" xmlns="" id="{31F8DB5B-2E97-D58B-412B-D9C693D7AEFC}"/>
                  </a:ext>
                </a:extLst>
              </p:cNvPr>
              <p:cNvSpPr>
                <a:spLocks/>
              </p:cNvSpPr>
              <p:nvPr/>
            </p:nvSpPr>
            <p:spPr bwMode="auto">
              <a:xfrm>
                <a:off x="1163" y="2263"/>
                <a:ext cx="18" cy="113"/>
              </a:xfrm>
              <a:custGeom>
                <a:avLst/>
                <a:gdLst/>
                <a:ahLst/>
                <a:cxnLst>
                  <a:cxn ang="0">
                    <a:pos x="0" y="1"/>
                  </a:cxn>
                  <a:cxn ang="0">
                    <a:pos x="12" y="0"/>
                  </a:cxn>
                  <a:cxn ang="0">
                    <a:pos x="27" y="0"/>
                  </a:cxn>
                  <a:cxn ang="0">
                    <a:pos x="40" y="85"/>
                  </a:cxn>
                  <a:cxn ang="0">
                    <a:pos x="49" y="167"/>
                  </a:cxn>
                  <a:cxn ang="0">
                    <a:pos x="55" y="247"/>
                  </a:cxn>
                  <a:cxn ang="0">
                    <a:pos x="56" y="333"/>
                  </a:cxn>
                  <a:cxn ang="0">
                    <a:pos x="32" y="341"/>
                  </a:cxn>
                  <a:cxn ang="0">
                    <a:pos x="31" y="255"/>
                  </a:cxn>
                  <a:cxn ang="0">
                    <a:pos x="24" y="171"/>
                  </a:cxn>
                  <a:cxn ang="0">
                    <a:pos x="15" y="86"/>
                  </a:cxn>
                  <a:cxn ang="0">
                    <a:pos x="0" y="1"/>
                  </a:cxn>
                </a:cxnLst>
                <a:rect l="0" t="0" r="r" b="b"/>
                <a:pathLst>
                  <a:path w="56" h="341">
                    <a:moveTo>
                      <a:pt x="0" y="1"/>
                    </a:moveTo>
                    <a:lnTo>
                      <a:pt x="12" y="0"/>
                    </a:lnTo>
                    <a:lnTo>
                      <a:pt x="27" y="0"/>
                    </a:lnTo>
                    <a:lnTo>
                      <a:pt x="40" y="85"/>
                    </a:lnTo>
                    <a:lnTo>
                      <a:pt x="49" y="167"/>
                    </a:lnTo>
                    <a:lnTo>
                      <a:pt x="55" y="247"/>
                    </a:lnTo>
                    <a:lnTo>
                      <a:pt x="56" y="333"/>
                    </a:lnTo>
                    <a:lnTo>
                      <a:pt x="32" y="341"/>
                    </a:lnTo>
                    <a:lnTo>
                      <a:pt x="31" y="255"/>
                    </a:lnTo>
                    <a:lnTo>
                      <a:pt x="24" y="171"/>
                    </a:lnTo>
                    <a:lnTo>
                      <a:pt x="15" y="86"/>
                    </a:lnTo>
                    <a:lnTo>
                      <a:pt x="0" y="1"/>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5" name="Freeform 51">
                <a:extLst>
                  <a:ext uri="{FF2B5EF4-FFF2-40B4-BE49-F238E27FC236}">
                    <a16:creationId xmlns:a16="http://schemas.microsoft.com/office/drawing/2014/main" xmlns="" id="{8CC0290D-229C-9A27-862A-FA3CB1B81C16}"/>
                  </a:ext>
                </a:extLst>
              </p:cNvPr>
              <p:cNvSpPr>
                <a:spLocks/>
              </p:cNvSpPr>
              <p:nvPr/>
            </p:nvSpPr>
            <p:spPr bwMode="auto">
              <a:xfrm>
                <a:off x="1161" y="2263"/>
                <a:ext cx="19" cy="113"/>
              </a:xfrm>
              <a:custGeom>
                <a:avLst/>
                <a:gdLst/>
                <a:ahLst/>
                <a:cxnLst>
                  <a:cxn ang="0">
                    <a:pos x="0" y="1"/>
                  </a:cxn>
                  <a:cxn ang="0">
                    <a:pos x="3" y="1"/>
                  </a:cxn>
                  <a:cxn ang="0">
                    <a:pos x="7" y="0"/>
                  </a:cxn>
                  <a:cxn ang="0">
                    <a:pos x="9" y="0"/>
                  </a:cxn>
                  <a:cxn ang="0">
                    <a:pos x="13" y="0"/>
                  </a:cxn>
                  <a:cxn ang="0">
                    <a:pos x="16" y="0"/>
                  </a:cxn>
                  <a:cxn ang="0">
                    <a:pos x="20" y="0"/>
                  </a:cxn>
                  <a:cxn ang="0">
                    <a:pos x="24" y="0"/>
                  </a:cxn>
                  <a:cxn ang="0">
                    <a:pos x="27" y="0"/>
                  </a:cxn>
                  <a:cxn ang="0">
                    <a:pos x="40" y="85"/>
                  </a:cxn>
                  <a:cxn ang="0">
                    <a:pos x="49" y="167"/>
                  </a:cxn>
                  <a:cxn ang="0">
                    <a:pos x="54" y="247"/>
                  </a:cxn>
                  <a:cxn ang="0">
                    <a:pos x="56" y="333"/>
                  </a:cxn>
                  <a:cxn ang="0">
                    <a:pos x="50"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3" y="0"/>
                    </a:lnTo>
                    <a:lnTo>
                      <a:pt x="16" y="0"/>
                    </a:lnTo>
                    <a:lnTo>
                      <a:pt x="20" y="0"/>
                    </a:lnTo>
                    <a:lnTo>
                      <a:pt x="24" y="0"/>
                    </a:lnTo>
                    <a:lnTo>
                      <a:pt x="27" y="0"/>
                    </a:lnTo>
                    <a:lnTo>
                      <a:pt x="40" y="85"/>
                    </a:lnTo>
                    <a:lnTo>
                      <a:pt x="49" y="167"/>
                    </a:lnTo>
                    <a:lnTo>
                      <a:pt x="54" y="247"/>
                    </a:lnTo>
                    <a:lnTo>
                      <a:pt x="56" y="333"/>
                    </a:lnTo>
                    <a:lnTo>
                      <a:pt x="50" y="334"/>
                    </a:lnTo>
                    <a:lnTo>
                      <a:pt x="44" y="337"/>
                    </a:lnTo>
                    <a:lnTo>
                      <a:pt x="39" y="338"/>
                    </a:lnTo>
                    <a:lnTo>
                      <a:pt x="32" y="341"/>
                    </a:lnTo>
                    <a:lnTo>
                      <a:pt x="31" y="255"/>
                    </a:lnTo>
                    <a:lnTo>
                      <a:pt x="24" y="171"/>
                    </a:lnTo>
                    <a:lnTo>
                      <a:pt x="15" y="86"/>
                    </a:lnTo>
                    <a:lnTo>
                      <a:pt x="0" y="1"/>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6" name="Freeform 52">
                <a:extLst>
                  <a:ext uri="{FF2B5EF4-FFF2-40B4-BE49-F238E27FC236}">
                    <a16:creationId xmlns:a16="http://schemas.microsoft.com/office/drawing/2014/main" xmlns="" id="{BFF9886E-A85C-81EB-B8F1-4CBB057C2C03}"/>
                  </a:ext>
                </a:extLst>
              </p:cNvPr>
              <p:cNvSpPr>
                <a:spLocks/>
              </p:cNvSpPr>
              <p:nvPr/>
            </p:nvSpPr>
            <p:spPr bwMode="auto">
              <a:xfrm>
                <a:off x="1160" y="2263"/>
                <a:ext cx="18"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49" y="334"/>
                  </a:cxn>
                  <a:cxn ang="0">
                    <a:pos x="44" y="337"/>
                  </a:cxn>
                  <a:cxn ang="0">
                    <a:pos x="37" y="338"/>
                  </a:cxn>
                  <a:cxn ang="0">
                    <a:pos x="31" y="341"/>
                  </a:cxn>
                  <a:cxn ang="0">
                    <a:pos x="29" y="255"/>
                  </a:cxn>
                  <a:cxn ang="0">
                    <a:pos x="24" y="171"/>
                  </a:cxn>
                  <a:cxn ang="0">
                    <a:pos x="13"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49" y="334"/>
                    </a:lnTo>
                    <a:lnTo>
                      <a:pt x="44" y="337"/>
                    </a:lnTo>
                    <a:lnTo>
                      <a:pt x="37" y="338"/>
                    </a:lnTo>
                    <a:lnTo>
                      <a:pt x="31" y="341"/>
                    </a:lnTo>
                    <a:lnTo>
                      <a:pt x="29" y="255"/>
                    </a:lnTo>
                    <a:lnTo>
                      <a:pt x="24" y="171"/>
                    </a:lnTo>
                    <a:lnTo>
                      <a:pt x="13" y="86"/>
                    </a:lnTo>
                    <a:lnTo>
                      <a:pt x="0" y="1"/>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7" name="Freeform 53">
                <a:extLst>
                  <a:ext uri="{FF2B5EF4-FFF2-40B4-BE49-F238E27FC236}">
                    <a16:creationId xmlns:a16="http://schemas.microsoft.com/office/drawing/2014/main" xmlns="" id="{92139876-B87A-D727-0F77-FAD94E32F28D}"/>
                  </a:ext>
                </a:extLst>
              </p:cNvPr>
              <p:cNvSpPr>
                <a:spLocks/>
              </p:cNvSpPr>
              <p:nvPr/>
            </p:nvSpPr>
            <p:spPr bwMode="auto">
              <a:xfrm>
                <a:off x="1158" y="2263"/>
                <a:ext cx="18" cy="113"/>
              </a:xfrm>
              <a:custGeom>
                <a:avLst/>
                <a:gdLst/>
                <a:ahLst/>
                <a:cxnLst>
                  <a:cxn ang="0">
                    <a:pos x="0" y="1"/>
                  </a:cxn>
                  <a:cxn ang="0">
                    <a:pos x="3" y="1"/>
                  </a:cxn>
                  <a:cxn ang="0">
                    <a:pos x="7"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4"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7"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4" y="337"/>
                    </a:lnTo>
                    <a:lnTo>
                      <a:pt x="38" y="338"/>
                    </a:lnTo>
                    <a:lnTo>
                      <a:pt x="32" y="341"/>
                    </a:lnTo>
                    <a:lnTo>
                      <a:pt x="30" y="255"/>
                    </a:lnTo>
                    <a:lnTo>
                      <a:pt x="24" y="171"/>
                    </a:lnTo>
                    <a:lnTo>
                      <a:pt x="14" y="86"/>
                    </a:lnTo>
                    <a:lnTo>
                      <a:pt x="0" y="1"/>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8" name="Freeform 54">
                <a:extLst>
                  <a:ext uri="{FF2B5EF4-FFF2-40B4-BE49-F238E27FC236}">
                    <a16:creationId xmlns:a16="http://schemas.microsoft.com/office/drawing/2014/main" xmlns="" id="{430B0F19-E55F-4818-198E-256132B83CEB}"/>
                  </a:ext>
                </a:extLst>
              </p:cNvPr>
              <p:cNvSpPr>
                <a:spLocks/>
              </p:cNvSpPr>
              <p:nvPr/>
            </p:nvSpPr>
            <p:spPr bwMode="auto">
              <a:xfrm>
                <a:off x="1156" y="2263"/>
                <a:ext cx="19" cy="113"/>
              </a:xfrm>
              <a:custGeom>
                <a:avLst/>
                <a:gdLst/>
                <a:ahLst/>
                <a:cxnLst>
                  <a:cxn ang="0">
                    <a:pos x="0" y="1"/>
                  </a:cxn>
                  <a:cxn ang="0">
                    <a:pos x="2" y="1"/>
                  </a:cxn>
                  <a:cxn ang="0">
                    <a:pos x="6" y="0"/>
                  </a:cxn>
                  <a:cxn ang="0">
                    <a:pos x="10" y="0"/>
                  </a:cxn>
                  <a:cxn ang="0">
                    <a:pos x="13" y="0"/>
                  </a:cxn>
                  <a:cxn ang="0">
                    <a:pos x="16" y="0"/>
                  </a:cxn>
                  <a:cxn ang="0">
                    <a:pos x="19" y="0"/>
                  </a:cxn>
                  <a:cxn ang="0">
                    <a:pos x="23" y="0"/>
                  </a:cxn>
                  <a:cxn ang="0">
                    <a:pos x="27" y="0"/>
                  </a:cxn>
                  <a:cxn ang="0">
                    <a:pos x="41"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10" y="0"/>
                    </a:lnTo>
                    <a:lnTo>
                      <a:pt x="13" y="0"/>
                    </a:lnTo>
                    <a:lnTo>
                      <a:pt x="16" y="0"/>
                    </a:lnTo>
                    <a:lnTo>
                      <a:pt x="19" y="0"/>
                    </a:lnTo>
                    <a:lnTo>
                      <a:pt x="23" y="0"/>
                    </a:lnTo>
                    <a:lnTo>
                      <a:pt x="27" y="0"/>
                    </a:lnTo>
                    <a:lnTo>
                      <a:pt x="41"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9" name="Freeform 55">
                <a:extLst>
                  <a:ext uri="{FF2B5EF4-FFF2-40B4-BE49-F238E27FC236}">
                    <a16:creationId xmlns:a16="http://schemas.microsoft.com/office/drawing/2014/main" xmlns="" id="{83D0CBA3-60C1-6DF3-A316-0647CA70E515}"/>
                  </a:ext>
                </a:extLst>
              </p:cNvPr>
              <p:cNvSpPr>
                <a:spLocks/>
              </p:cNvSpPr>
              <p:nvPr/>
            </p:nvSpPr>
            <p:spPr bwMode="auto">
              <a:xfrm>
                <a:off x="1155" y="2263"/>
                <a:ext cx="18" cy="113"/>
              </a:xfrm>
              <a:custGeom>
                <a:avLst/>
                <a:gdLst/>
                <a:ahLst/>
                <a:cxnLst>
                  <a:cxn ang="0">
                    <a:pos x="0" y="1"/>
                  </a:cxn>
                  <a:cxn ang="0">
                    <a:pos x="2" y="1"/>
                  </a:cxn>
                  <a:cxn ang="0">
                    <a:pos x="6" y="0"/>
                  </a:cxn>
                  <a:cxn ang="0">
                    <a:pos x="9" y="0"/>
                  </a:cxn>
                  <a:cxn ang="0">
                    <a:pos x="12" y="0"/>
                  </a:cxn>
                  <a:cxn ang="0">
                    <a:pos x="16" y="0"/>
                  </a:cxn>
                  <a:cxn ang="0">
                    <a:pos x="20" y="0"/>
                  </a:cxn>
                  <a:cxn ang="0">
                    <a:pos x="22" y="0"/>
                  </a:cxn>
                  <a:cxn ang="0">
                    <a:pos x="26" y="0"/>
                  </a:cxn>
                  <a:cxn ang="0">
                    <a:pos x="39"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9" y="0"/>
                    </a:lnTo>
                    <a:lnTo>
                      <a:pt x="12" y="0"/>
                    </a:lnTo>
                    <a:lnTo>
                      <a:pt x="16" y="0"/>
                    </a:lnTo>
                    <a:lnTo>
                      <a:pt x="20" y="0"/>
                    </a:lnTo>
                    <a:lnTo>
                      <a:pt x="22" y="0"/>
                    </a:lnTo>
                    <a:lnTo>
                      <a:pt x="26" y="0"/>
                    </a:lnTo>
                    <a:lnTo>
                      <a:pt x="39"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0" name="Freeform 56">
                <a:extLst>
                  <a:ext uri="{FF2B5EF4-FFF2-40B4-BE49-F238E27FC236}">
                    <a16:creationId xmlns:a16="http://schemas.microsoft.com/office/drawing/2014/main" xmlns="" id="{3C4C8640-AD74-7E2C-8783-8704D3674512}"/>
                  </a:ext>
                </a:extLst>
              </p:cNvPr>
              <p:cNvSpPr>
                <a:spLocks/>
              </p:cNvSpPr>
              <p:nvPr/>
            </p:nvSpPr>
            <p:spPr bwMode="auto">
              <a:xfrm>
                <a:off x="1153" y="2263"/>
                <a:ext cx="19" cy="113"/>
              </a:xfrm>
              <a:custGeom>
                <a:avLst/>
                <a:gdLst/>
                <a:ahLst/>
                <a:cxnLst>
                  <a:cxn ang="0">
                    <a:pos x="0" y="1"/>
                  </a:cxn>
                  <a:cxn ang="0">
                    <a:pos x="3" y="1"/>
                  </a:cxn>
                  <a:cxn ang="0">
                    <a:pos x="7" y="0"/>
                  </a:cxn>
                  <a:cxn ang="0">
                    <a:pos x="10" y="0"/>
                  </a:cxn>
                  <a:cxn ang="0">
                    <a:pos x="12" y="0"/>
                  </a:cxn>
                  <a:cxn ang="0">
                    <a:pos x="16" y="0"/>
                  </a:cxn>
                  <a:cxn ang="0">
                    <a:pos x="20" y="0"/>
                  </a:cxn>
                  <a:cxn ang="0">
                    <a:pos x="24" y="0"/>
                  </a:cxn>
                  <a:cxn ang="0">
                    <a:pos x="27" y="0"/>
                  </a:cxn>
                  <a:cxn ang="0">
                    <a:pos x="40" y="85"/>
                  </a:cxn>
                  <a:cxn ang="0">
                    <a:pos x="49" y="167"/>
                  </a:cxn>
                  <a:cxn ang="0">
                    <a:pos x="55" y="247"/>
                  </a:cxn>
                  <a:cxn ang="0">
                    <a:pos x="56" y="333"/>
                  </a:cxn>
                  <a:cxn ang="0">
                    <a:pos x="51"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10" y="0"/>
                    </a:lnTo>
                    <a:lnTo>
                      <a:pt x="12" y="0"/>
                    </a:lnTo>
                    <a:lnTo>
                      <a:pt x="16" y="0"/>
                    </a:lnTo>
                    <a:lnTo>
                      <a:pt x="20" y="0"/>
                    </a:lnTo>
                    <a:lnTo>
                      <a:pt x="24" y="0"/>
                    </a:lnTo>
                    <a:lnTo>
                      <a:pt x="27" y="0"/>
                    </a:lnTo>
                    <a:lnTo>
                      <a:pt x="40" y="85"/>
                    </a:lnTo>
                    <a:lnTo>
                      <a:pt x="49" y="167"/>
                    </a:lnTo>
                    <a:lnTo>
                      <a:pt x="55" y="247"/>
                    </a:lnTo>
                    <a:lnTo>
                      <a:pt x="56" y="333"/>
                    </a:lnTo>
                    <a:lnTo>
                      <a:pt x="51" y="334"/>
                    </a:lnTo>
                    <a:lnTo>
                      <a:pt x="44" y="337"/>
                    </a:lnTo>
                    <a:lnTo>
                      <a:pt x="39" y="338"/>
                    </a:lnTo>
                    <a:lnTo>
                      <a:pt x="32" y="341"/>
                    </a:lnTo>
                    <a:lnTo>
                      <a:pt x="31" y="255"/>
                    </a:lnTo>
                    <a:lnTo>
                      <a:pt x="24" y="171"/>
                    </a:lnTo>
                    <a:lnTo>
                      <a:pt x="15" y="86"/>
                    </a:lnTo>
                    <a:lnTo>
                      <a:pt x="0" y="1"/>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1" name="Freeform 57">
                <a:extLst>
                  <a:ext uri="{FF2B5EF4-FFF2-40B4-BE49-F238E27FC236}">
                    <a16:creationId xmlns:a16="http://schemas.microsoft.com/office/drawing/2014/main" xmlns="" id="{1D6C8CC3-54F1-DA48-56DC-C5324AF2D7E8}"/>
                  </a:ext>
                </a:extLst>
              </p:cNvPr>
              <p:cNvSpPr>
                <a:spLocks/>
              </p:cNvSpPr>
              <p:nvPr/>
            </p:nvSpPr>
            <p:spPr bwMode="auto">
              <a:xfrm>
                <a:off x="1151" y="2263"/>
                <a:ext cx="19" cy="113"/>
              </a:xfrm>
              <a:custGeom>
                <a:avLst/>
                <a:gdLst/>
                <a:ahLst/>
                <a:cxnLst>
                  <a:cxn ang="0">
                    <a:pos x="0" y="1"/>
                  </a:cxn>
                  <a:cxn ang="0">
                    <a:pos x="4" y="1"/>
                  </a:cxn>
                  <a:cxn ang="0">
                    <a:pos x="7" y="0"/>
                  </a:cxn>
                  <a:cxn ang="0">
                    <a:pos x="11" y="0"/>
                  </a:cxn>
                  <a:cxn ang="0">
                    <a:pos x="13" y="0"/>
                  </a:cxn>
                  <a:cxn ang="0">
                    <a:pos x="16" y="0"/>
                  </a:cxn>
                  <a:cxn ang="0">
                    <a:pos x="20" y="0"/>
                  </a:cxn>
                  <a:cxn ang="0">
                    <a:pos x="24" y="0"/>
                  </a:cxn>
                  <a:cxn ang="0">
                    <a:pos x="28" y="0"/>
                  </a:cxn>
                  <a:cxn ang="0">
                    <a:pos x="41"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4" y="1"/>
                    </a:lnTo>
                    <a:lnTo>
                      <a:pt x="7" y="0"/>
                    </a:lnTo>
                    <a:lnTo>
                      <a:pt x="11" y="0"/>
                    </a:lnTo>
                    <a:lnTo>
                      <a:pt x="13" y="0"/>
                    </a:lnTo>
                    <a:lnTo>
                      <a:pt x="16" y="0"/>
                    </a:lnTo>
                    <a:lnTo>
                      <a:pt x="20" y="0"/>
                    </a:lnTo>
                    <a:lnTo>
                      <a:pt x="24" y="0"/>
                    </a:lnTo>
                    <a:lnTo>
                      <a:pt x="28" y="0"/>
                    </a:lnTo>
                    <a:lnTo>
                      <a:pt x="41"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2" name="Freeform 58">
                <a:extLst>
                  <a:ext uri="{FF2B5EF4-FFF2-40B4-BE49-F238E27FC236}">
                    <a16:creationId xmlns:a16="http://schemas.microsoft.com/office/drawing/2014/main" xmlns="" id="{BE24B4C1-886F-22B6-D108-028827CFA2EC}"/>
                  </a:ext>
                </a:extLst>
              </p:cNvPr>
              <p:cNvSpPr>
                <a:spLocks/>
              </p:cNvSpPr>
              <p:nvPr/>
            </p:nvSpPr>
            <p:spPr bwMode="auto">
              <a:xfrm>
                <a:off x="1150" y="2263"/>
                <a:ext cx="19"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3" name="Freeform 59">
                <a:extLst>
                  <a:ext uri="{FF2B5EF4-FFF2-40B4-BE49-F238E27FC236}">
                    <a16:creationId xmlns:a16="http://schemas.microsoft.com/office/drawing/2014/main" xmlns="" id="{76FB6E3D-7D43-5A46-A1D3-9F26B9E7ABFF}"/>
                  </a:ext>
                </a:extLst>
              </p:cNvPr>
              <p:cNvSpPr>
                <a:spLocks/>
              </p:cNvSpPr>
              <p:nvPr/>
            </p:nvSpPr>
            <p:spPr bwMode="auto">
              <a:xfrm>
                <a:off x="1148" y="2263"/>
                <a:ext cx="19" cy="113"/>
              </a:xfrm>
              <a:custGeom>
                <a:avLst/>
                <a:gdLst/>
                <a:ahLst/>
                <a:cxnLst>
                  <a:cxn ang="0">
                    <a:pos x="0" y="1"/>
                  </a:cxn>
                  <a:cxn ang="0">
                    <a:pos x="3" y="1"/>
                  </a:cxn>
                  <a:cxn ang="0">
                    <a:pos x="6"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3"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6"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3" y="337"/>
                    </a:lnTo>
                    <a:lnTo>
                      <a:pt x="38" y="338"/>
                    </a:lnTo>
                    <a:lnTo>
                      <a:pt x="32" y="341"/>
                    </a:lnTo>
                    <a:lnTo>
                      <a:pt x="30" y="255"/>
                    </a:lnTo>
                    <a:lnTo>
                      <a:pt x="24" y="171"/>
                    </a:lnTo>
                    <a:lnTo>
                      <a:pt x="14" y="86"/>
                    </a:lnTo>
                    <a:lnTo>
                      <a:pt x="0" y="1"/>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4" name="Freeform 60">
                <a:extLst>
                  <a:ext uri="{FF2B5EF4-FFF2-40B4-BE49-F238E27FC236}">
                    <a16:creationId xmlns:a16="http://schemas.microsoft.com/office/drawing/2014/main" xmlns="" id="{33C16D00-04C1-7939-5059-2DE1DE7F56AC}"/>
                  </a:ext>
                </a:extLst>
              </p:cNvPr>
              <p:cNvSpPr>
                <a:spLocks/>
              </p:cNvSpPr>
              <p:nvPr/>
            </p:nvSpPr>
            <p:spPr bwMode="auto">
              <a:xfrm>
                <a:off x="1147" y="2263"/>
                <a:ext cx="18" cy="113"/>
              </a:xfrm>
              <a:custGeom>
                <a:avLst/>
                <a:gdLst/>
                <a:ahLst/>
                <a:cxnLst>
                  <a:cxn ang="0">
                    <a:pos x="0" y="1"/>
                  </a:cxn>
                  <a:cxn ang="0">
                    <a:pos x="3" y="1"/>
                  </a:cxn>
                  <a:cxn ang="0">
                    <a:pos x="7" y="0"/>
                  </a:cxn>
                  <a:cxn ang="0">
                    <a:pos x="9" y="0"/>
                  </a:cxn>
                  <a:cxn ang="0">
                    <a:pos x="12" y="0"/>
                  </a:cxn>
                  <a:cxn ang="0">
                    <a:pos x="14" y="0"/>
                  </a:cxn>
                  <a:cxn ang="0">
                    <a:pos x="18" y="0"/>
                  </a:cxn>
                  <a:cxn ang="0">
                    <a:pos x="22" y="0"/>
                  </a:cxn>
                  <a:cxn ang="0">
                    <a:pos x="26" y="0"/>
                  </a:cxn>
                  <a:cxn ang="0">
                    <a:pos x="40" y="85"/>
                  </a:cxn>
                  <a:cxn ang="0">
                    <a:pos x="49" y="167"/>
                  </a:cxn>
                  <a:cxn ang="0">
                    <a:pos x="54" y="247"/>
                  </a:cxn>
                  <a:cxn ang="0">
                    <a:pos x="55" y="333"/>
                  </a:cxn>
                  <a:cxn ang="0">
                    <a:pos x="49" y="334"/>
                  </a:cxn>
                  <a:cxn ang="0">
                    <a:pos x="42" y="337"/>
                  </a:cxn>
                  <a:cxn ang="0">
                    <a:pos x="37" y="338"/>
                  </a:cxn>
                  <a:cxn ang="0">
                    <a:pos x="30" y="341"/>
                  </a:cxn>
                  <a:cxn ang="0">
                    <a:pos x="29" y="255"/>
                  </a:cxn>
                  <a:cxn ang="0">
                    <a:pos x="24" y="171"/>
                  </a:cxn>
                  <a:cxn ang="0">
                    <a:pos x="13" y="86"/>
                  </a:cxn>
                  <a:cxn ang="0">
                    <a:pos x="0" y="1"/>
                  </a:cxn>
                </a:cxnLst>
                <a:rect l="0" t="0" r="r" b="b"/>
                <a:pathLst>
                  <a:path w="55" h="341">
                    <a:moveTo>
                      <a:pt x="0" y="1"/>
                    </a:moveTo>
                    <a:lnTo>
                      <a:pt x="3" y="1"/>
                    </a:lnTo>
                    <a:lnTo>
                      <a:pt x="7" y="0"/>
                    </a:lnTo>
                    <a:lnTo>
                      <a:pt x="9" y="0"/>
                    </a:lnTo>
                    <a:lnTo>
                      <a:pt x="12" y="0"/>
                    </a:lnTo>
                    <a:lnTo>
                      <a:pt x="14" y="0"/>
                    </a:lnTo>
                    <a:lnTo>
                      <a:pt x="18" y="0"/>
                    </a:lnTo>
                    <a:lnTo>
                      <a:pt x="22" y="0"/>
                    </a:lnTo>
                    <a:lnTo>
                      <a:pt x="26" y="0"/>
                    </a:lnTo>
                    <a:lnTo>
                      <a:pt x="40" y="85"/>
                    </a:lnTo>
                    <a:lnTo>
                      <a:pt x="49" y="167"/>
                    </a:lnTo>
                    <a:lnTo>
                      <a:pt x="54" y="247"/>
                    </a:lnTo>
                    <a:lnTo>
                      <a:pt x="55" y="333"/>
                    </a:lnTo>
                    <a:lnTo>
                      <a:pt x="49" y="334"/>
                    </a:lnTo>
                    <a:lnTo>
                      <a:pt x="42" y="337"/>
                    </a:lnTo>
                    <a:lnTo>
                      <a:pt x="37" y="338"/>
                    </a:lnTo>
                    <a:lnTo>
                      <a:pt x="30" y="341"/>
                    </a:lnTo>
                    <a:lnTo>
                      <a:pt x="29" y="255"/>
                    </a:lnTo>
                    <a:lnTo>
                      <a:pt x="24" y="171"/>
                    </a:lnTo>
                    <a:lnTo>
                      <a:pt x="13" y="86"/>
                    </a:lnTo>
                    <a:lnTo>
                      <a:pt x="0" y="1"/>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5" name="Freeform 61">
                <a:extLst>
                  <a:ext uri="{FF2B5EF4-FFF2-40B4-BE49-F238E27FC236}">
                    <a16:creationId xmlns:a16="http://schemas.microsoft.com/office/drawing/2014/main" xmlns="" id="{98630054-811A-1D3D-0A94-3866280BDB6D}"/>
                  </a:ext>
                </a:extLst>
              </p:cNvPr>
              <p:cNvSpPr>
                <a:spLocks/>
              </p:cNvSpPr>
              <p:nvPr/>
            </p:nvSpPr>
            <p:spPr bwMode="auto">
              <a:xfrm>
                <a:off x="1145" y="2263"/>
                <a:ext cx="19" cy="113"/>
              </a:xfrm>
              <a:custGeom>
                <a:avLst/>
                <a:gdLst/>
                <a:ahLst/>
                <a:cxnLst>
                  <a:cxn ang="0">
                    <a:pos x="0" y="1"/>
                  </a:cxn>
                  <a:cxn ang="0">
                    <a:pos x="12" y="0"/>
                  </a:cxn>
                  <a:cxn ang="0">
                    <a:pos x="26" y="0"/>
                  </a:cxn>
                  <a:cxn ang="0">
                    <a:pos x="39" y="85"/>
                  </a:cxn>
                  <a:cxn ang="0">
                    <a:pos x="49" y="167"/>
                  </a:cxn>
                  <a:cxn ang="0">
                    <a:pos x="54" y="247"/>
                  </a:cxn>
                  <a:cxn ang="0">
                    <a:pos x="55" y="333"/>
                  </a:cxn>
                  <a:cxn ang="0">
                    <a:pos x="31" y="341"/>
                  </a:cxn>
                  <a:cxn ang="0">
                    <a:pos x="30" y="255"/>
                  </a:cxn>
                  <a:cxn ang="0">
                    <a:pos x="23" y="171"/>
                  </a:cxn>
                  <a:cxn ang="0">
                    <a:pos x="14" y="86"/>
                  </a:cxn>
                  <a:cxn ang="0">
                    <a:pos x="0" y="1"/>
                  </a:cxn>
                </a:cxnLst>
                <a:rect l="0" t="0" r="r" b="b"/>
                <a:pathLst>
                  <a:path w="55" h="341">
                    <a:moveTo>
                      <a:pt x="0" y="1"/>
                    </a:moveTo>
                    <a:lnTo>
                      <a:pt x="12" y="0"/>
                    </a:lnTo>
                    <a:lnTo>
                      <a:pt x="26" y="0"/>
                    </a:lnTo>
                    <a:lnTo>
                      <a:pt x="39" y="85"/>
                    </a:lnTo>
                    <a:lnTo>
                      <a:pt x="49" y="167"/>
                    </a:lnTo>
                    <a:lnTo>
                      <a:pt x="54" y="247"/>
                    </a:lnTo>
                    <a:lnTo>
                      <a:pt x="55" y="333"/>
                    </a:lnTo>
                    <a:lnTo>
                      <a:pt x="31" y="341"/>
                    </a:lnTo>
                    <a:lnTo>
                      <a:pt x="30" y="255"/>
                    </a:lnTo>
                    <a:lnTo>
                      <a:pt x="23" y="171"/>
                    </a:lnTo>
                    <a:lnTo>
                      <a:pt x="14" y="86"/>
                    </a:lnTo>
                    <a:lnTo>
                      <a:pt x="0" y="1"/>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6" name="Freeform 62">
                <a:extLst>
                  <a:ext uri="{FF2B5EF4-FFF2-40B4-BE49-F238E27FC236}">
                    <a16:creationId xmlns:a16="http://schemas.microsoft.com/office/drawing/2014/main" xmlns="" id="{F99BE6BE-7528-0F01-A6CE-6E924D728888}"/>
                  </a:ext>
                </a:extLst>
              </p:cNvPr>
              <p:cNvSpPr>
                <a:spLocks/>
              </p:cNvSpPr>
              <p:nvPr/>
            </p:nvSpPr>
            <p:spPr bwMode="auto">
              <a:xfrm>
                <a:off x="1162" y="2013"/>
                <a:ext cx="360" cy="400"/>
              </a:xfrm>
              <a:custGeom>
                <a:avLst/>
                <a:gdLst/>
                <a:ahLst/>
                <a:cxnLst>
                  <a:cxn ang="0">
                    <a:pos x="0" y="28"/>
                  </a:cxn>
                  <a:cxn ang="0">
                    <a:pos x="267" y="0"/>
                  </a:cxn>
                  <a:cxn ang="0">
                    <a:pos x="1069" y="61"/>
                  </a:cxn>
                  <a:cxn ang="0">
                    <a:pos x="1082" y="1100"/>
                  </a:cxn>
                  <a:cxn ang="0">
                    <a:pos x="962" y="1104"/>
                  </a:cxn>
                  <a:cxn ang="0">
                    <a:pos x="267" y="1199"/>
                  </a:cxn>
                  <a:cxn ang="0">
                    <a:pos x="60" y="1152"/>
                  </a:cxn>
                  <a:cxn ang="0">
                    <a:pos x="60" y="1113"/>
                  </a:cxn>
                  <a:cxn ang="0">
                    <a:pos x="6" y="1113"/>
                  </a:cxn>
                  <a:cxn ang="0">
                    <a:pos x="0" y="28"/>
                  </a:cxn>
                </a:cxnLst>
                <a:rect l="0" t="0" r="r" b="b"/>
                <a:pathLst>
                  <a:path w="1082" h="1199">
                    <a:moveTo>
                      <a:pt x="0" y="28"/>
                    </a:moveTo>
                    <a:lnTo>
                      <a:pt x="267" y="0"/>
                    </a:lnTo>
                    <a:lnTo>
                      <a:pt x="1069" y="61"/>
                    </a:lnTo>
                    <a:lnTo>
                      <a:pt x="1082" y="1100"/>
                    </a:lnTo>
                    <a:lnTo>
                      <a:pt x="962" y="1104"/>
                    </a:lnTo>
                    <a:lnTo>
                      <a:pt x="267" y="1199"/>
                    </a:lnTo>
                    <a:lnTo>
                      <a:pt x="60" y="1152"/>
                    </a:lnTo>
                    <a:lnTo>
                      <a:pt x="60" y="1113"/>
                    </a:lnTo>
                    <a:lnTo>
                      <a:pt x="6" y="1113"/>
                    </a:lnTo>
                    <a:lnTo>
                      <a:pt x="0" y="28"/>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7" name="Freeform 63">
                <a:extLst>
                  <a:ext uri="{FF2B5EF4-FFF2-40B4-BE49-F238E27FC236}">
                    <a16:creationId xmlns:a16="http://schemas.microsoft.com/office/drawing/2014/main" xmlns="" id="{2DA58166-98BE-F1B5-7DD3-C906530BADE3}"/>
                  </a:ext>
                </a:extLst>
              </p:cNvPr>
              <p:cNvSpPr>
                <a:spLocks/>
              </p:cNvSpPr>
              <p:nvPr/>
            </p:nvSpPr>
            <p:spPr bwMode="auto">
              <a:xfrm>
                <a:off x="1269" y="1935"/>
                <a:ext cx="554" cy="514"/>
              </a:xfrm>
              <a:custGeom>
                <a:avLst/>
                <a:gdLst/>
                <a:ahLst/>
                <a:cxnLst>
                  <a:cxn ang="0">
                    <a:pos x="955" y="9"/>
                  </a:cxn>
                  <a:cxn ang="0">
                    <a:pos x="1019" y="28"/>
                  </a:cxn>
                  <a:cxn ang="0">
                    <a:pos x="1075" y="44"/>
                  </a:cxn>
                  <a:cxn ang="0">
                    <a:pos x="1121" y="63"/>
                  </a:cxn>
                  <a:cxn ang="0">
                    <a:pos x="1162" y="87"/>
                  </a:cxn>
                  <a:cxn ang="0">
                    <a:pos x="1198" y="120"/>
                  </a:cxn>
                  <a:cxn ang="0">
                    <a:pos x="1231" y="164"/>
                  </a:cxn>
                  <a:cxn ang="0">
                    <a:pos x="1264" y="221"/>
                  </a:cxn>
                  <a:cxn ang="0">
                    <a:pos x="1641" y="469"/>
                  </a:cxn>
                  <a:cxn ang="0">
                    <a:pos x="1658" y="647"/>
                  </a:cxn>
                  <a:cxn ang="0">
                    <a:pos x="1659" y="835"/>
                  </a:cxn>
                  <a:cxn ang="0">
                    <a:pos x="1647" y="1015"/>
                  </a:cxn>
                  <a:cxn ang="0">
                    <a:pos x="1630" y="1171"/>
                  </a:cxn>
                  <a:cxn ang="0">
                    <a:pos x="1116" y="1306"/>
                  </a:cxn>
                  <a:cxn ang="0">
                    <a:pos x="1170" y="1324"/>
                  </a:cxn>
                  <a:cxn ang="0">
                    <a:pos x="1214" y="1344"/>
                  </a:cxn>
                  <a:cxn ang="0">
                    <a:pos x="1246" y="1365"/>
                  </a:cxn>
                  <a:cxn ang="0">
                    <a:pos x="1265" y="1389"/>
                  </a:cxn>
                  <a:cxn ang="0">
                    <a:pos x="1271" y="1413"/>
                  </a:cxn>
                  <a:cxn ang="0">
                    <a:pos x="1261" y="1438"/>
                  </a:cxn>
                  <a:cxn ang="0">
                    <a:pos x="1235" y="1463"/>
                  </a:cxn>
                  <a:cxn ang="0">
                    <a:pos x="1190" y="1489"/>
                  </a:cxn>
                  <a:cxn ang="0">
                    <a:pos x="698" y="1520"/>
                  </a:cxn>
                  <a:cxn ang="0">
                    <a:pos x="649" y="1520"/>
                  </a:cxn>
                  <a:cxn ang="0">
                    <a:pos x="593" y="1521"/>
                  </a:cxn>
                  <a:cxn ang="0">
                    <a:pos x="532" y="1522"/>
                  </a:cxn>
                  <a:cxn ang="0">
                    <a:pos x="470" y="1520"/>
                  </a:cxn>
                  <a:cxn ang="0">
                    <a:pos x="409" y="1513"/>
                  </a:cxn>
                  <a:cxn ang="0">
                    <a:pos x="355" y="1501"/>
                  </a:cxn>
                  <a:cxn ang="0">
                    <a:pos x="308" y="1483"/>
                  </a:cxn>
                  <a:cxn ang="0">
                    <a:pos x="273" y="1454"/>
                  </a:cxn>
                  <a:cxn ang="0">
                    <a:pos x="390" y="1409"/>
                  </a:cxn>
                  <a:cxn ang="0">
                    <a:pos x="405" y="1335"/>
                  </a:cxn>
                  <a:cxn ang="0">
                    <a:pos x="316" y="1286"/>
                  </a:cxn>
                  <a:cxn ang="0">
                    <a:pos x="286" y="1282"/>
                  </a:cxn>
                  <a:cxn ang="0">
                    <a:pos x="253" y="1276"/>
                  </a:cxn>
                  <a:cxn ang="0">
                    <a:pos x="218" y="1269"/>
                  </a:cxn>
                  <a:cxn ang="0">
                    <a:pos x="181" y="1259"/>
                  </a:cxn>
                  <a:cxn ang="0">
                    <a:pos x="142" y="1246"/>
                  </a:cxn>
                  <a:cxn ang="0">
                    <a:pos x="100" y="1230"/>
                  </a:cxn>
                  <a:cxn ang="0">
                    <a:pos x="55" y="1212"/>
                  </a:cxn>
                  <a:cxn ang="0">
                    <a:pos x="11" y="1072"/>
                  </a:cxn>
                  <a:cxn ang="0">
                    <a:pos x="2" y="834"/>
                  </a:cxn>
                  <a:cxn ang="0">
                    <a:pos x="2" y="610"/>
                  </a:cxn>
                  <a:cxn ang="0">
                    <a:pos x="16" y="388"/>
                  </a:cxn>
                  <a:cxn ang="0">
                    <a:pos x="52" y="155"/>
                  </a:cxn>
                  <a:cxn ang="0">
                    <a:pos x="106" y="143"/>
                  </a:cxn>
                  <a:cxn ang="0">
                    <a:pos x="159" y="131"/>
                  </a:cxn>
                  <a:cxn ang="0">
                    <a:pos x="213" y="119"/>
                  </a:cxn>
                  <a:cxn ang="0">
                    <a:pos x="267" y="108"/>
                  </a:cxn>
                  <a:cxn ang="0">
                    <a:pos x="322" y="99"/>
                  </a:cxn>
                  <a:cxn ang="0">
                    <a:pos x="376" y="89"/>
                  </a:cxn>
                  <a:cxn ang="0">
                    <a:pos x="430" y="79"/>
                  </a:cxn>
                  <a:cxn ang="0">
                    <a:pos x="484" y="70"/>
                  </a:cxn>
                  <a:cxn ang="0">
                    <a:pos x="538" y="61"/>
                  </a:cxn>
                  <a:cxn ang="0">
                    <a:pos x="593" y="52"/>
                  </a:cxn>
                  <a:cxn ang="0">
                    <a:pos x="647" y="44"/>
                  </a:cxn>
                  <a:cxn ang="0">
                    <a:pos x="701" y="34"/>
                  </a:cxn>
                  <a:cxn ang="0">
                    <a:pos x="755" y="26"/>
                  </a:cxn>
                  <a:cxn ang="0">
                    <a:pos x="809" y="17"/>
                  </a:cxn>
                  <a:cxn ang="0">
                    <a:pos x="864" y="9"/>
                  </a:cxn>
                  <a:cxn ang="0">
                    <a:pos x="918" y="0"/>
                  </a:cxn>
                </a:cxnLst>
                <a:rect l="0" t="0" r="r" b="b"/>
                <a:pathLst>
                  <a:path w="1661" h="1541">
                    <a:moveTo>
                      <a:pt x="918" y="0"/>
                    </a:moveTo>
                    <a:lnTo>
                      <a:pt x="955" y="9"/>
                    </a:lnTo>
                    <a:lnTo>
                      <a:pt x="989" y="18"/>
                    </a:lnTo>
                    <a:lnTo>
                      <a:pt x="1019" y="28"/>
                    </a:lnTo>
                    <a:lnTo>
                      <a:pt x="1049" y="36"/>
                    </a:lnTo>
                    <a:lnTo>
                      <a:pt x="1075" y="44"/>
                    </a:lnTo>
                    <a:lnTo>
                      <a:pt x="1099" y="53"/>
                    </a:lnTo>
                    <a:lnTo>
                      <a:pt x="1121" y="63"/>
                    </a:lnTo>
                    <a:lnTo>
                      <a:pt x="1142" y="74"/>
                    </a:lnTo>
                    <a:lnTo>
                      <a:pt x="1162" y="87"/>
                    </a:lnTo>
                    <a:lnTo>
                      <a:pt x="1181" y="102"/>
                    </a:lnTo>
                    <a:lnTo>
                      <a:pt x="1198" y="120"/>
                    </a:lnTo>
                    <a:lnTo>
                      <a:pt x="1215" y="140"/>
                    </a:lnTo>
                    <a:lnTo>
                      <a:pt x="1231" y="164"/>
                    </a:lnTo>
                    <a:lnTo>
                      <a:pt x="1248" y="190"/>
                    </a:lnTo>
                    <a:lnTo>
                      <a:pt x="1264" y="221"/>
                    </a:lnTo>
                    <a:lnTo>
                      <a:pt x="1280" y="256"/>
                    </a:lnTo>
                    <a:lnTo>
                      <a:pt x="1641" y="469"/>
                    </a:lnTo>
                    <a:lnTo>
                      <a:pt x="1651" y="556"/>
                    </a:lnTo>
                    <a:lnTo>
                      <a:pt x="1658" y="647"/>
                    </a:lnTo>
                    <a:lnTo>
                      <a:pt x="1661" y="741"/>
                    </a:lnTo>
                    <a:lnTo>
                      <a:pt x="1659" y="835"/>
                    </a:lnTo>
                    <a:lnTo>
                      <a:pt x="1654" y="928"/>
                    </a:lnTo>
                    <a:lnTo>
                      <a:pt x="1647" y="1015"/>
                    </a:lnTo>
                    <a:lnTo>
                      <a:pt x="1639" y="1097"/>
                    </a:lnTo>
                    <a:lnTo>
                      <a:pt x="1630" y="1171"/>
                    </a:lnTo>
                    <a:lnTo>
                      <a:pt x="1294" y="1233"/>
                    </a:lnTo>
                    <a:lnTo>
                      <a:pt x="1116" y="1306"/>
                    </a:lnTo>
                    <a:lnTo>
                      <a:pt x="1144" y="1315"/>
                    </a:lnTo>
                    <a:lnTo>
                      <a:pt x="1170" y="1324"/>
                    </a:lnTo>
                    <a:lnTo>
                      <a:pt x="1193" y="1333"/>
                    </a:lnTo>
                    <a:lnTo>
                      <a:pt x="1214" y="1344"/>
                    </a:lnTo>
                    <a:lnTo>
                      <a:pt x="1231" y="1354"/>
                    </a:lnTo>
                    <a:lnTo>
                      <a:pt x="1246" y="1365"/>
                    </a:lnTo>
                    <a:lnTo>
                      <a:pt x="1257" y="1377"/>
                    </a:lnTo>
                    <a:lnTo>
                      <a:pt x="1265" y="1389"/>
                    </a:lnTo>
                    <a:lnTo>
                      <a:pt x="1271" y="1401"/>
                    </a:lnTo>
                    <a:lnTo>
                      <a:pt x="1271" y="1413"/>
                    </a:lnTo>
                    <a:lnTo>
                      <a:pt x="1268" y="1426"/>
                    </a:lnTo>
                    <a:lnTo>
                      <a:pt x="1261" y="1438"/>
                    </a:lnTo>
                    <a:lnTo>
                      <a:pt x="1251" y="1451"/>
                    </a:lnTo>
                    <a:lnTo>
                      <a:pt x="1235" y="1463"/>
                    </a:lnTo>
                    <a:lnTo>
                      <a:pt x="1215" y="1476"/>
                    </a:lnTo>
                    <a:lnTo>
                      <a:pt x="1190" y="1489"/>
                    </a:lnTo>
                    <a:lnTo>
                      <a:pt x="1009" y="1541"/>
                    </a:lnTo>
                    <a:lnTo>
                      <a:pt x="698" y="1520"/>
                    </a:lnTo>
                    <a:lnTo>
                      <a:pt x="674" y="1520"/>
                    </a:lnTo>
                    <a:lnTo>
                      <a:pt x="649" y="1520"/>
                    </a:lnTo>
                    <a:lnTo>
                      <a:pt x="622" y="1521"/>
                    </a:lnTo>
                    <a:lnTo>
                      <a:pt x="593" y="1521"/>
                    </a:lnTo>
                    <a:lnTo>
                      <a:pt x="562" y="1522"/>
                    </a:lnTo>
                    <a:lnTo>
                      <a:pt x="532" y="1522"/>
                    </a:lnTo>
                    <a:lnTo>
                      <a:pt x="500" y="1521"/>
                    </a:lnTo>
                    <a:lnTo>
                      <a:pt x="470" y="1520"/>
                    </a:lnTo>
                    <a:lnTo>
                      <a:pt x="439" y="1517"/>
                    </a:lnTo>
                    <a:lnTo>
                      <a:pt x="409" y="1513"/>
                    </a:lnTo>
                    <a:lnTo>
                      <a:pt x="381" y="1509"/>
                    </a:lnTo>
                    <a:lnTo>
                      <a:pt x="355" y="1501"/>
                    </a:lnTo>
                    <a:lnTo>
                      <a:pt x="330" y="1493"/>
                    </a:lnTo>
                    <a:lnTo>
                      <a:pt x="308" y="1483"/>
                    </a:lnTo>
                    <a:lnTo>
                      <a:pt x="289" y="1469"/>
                    </a:lnTo>
                    <a:lnTo>
                      <a:pt x="273" y="1454"/>
                    </a:lnTo>
                    <a:lnTo>
                      <a:pt x="311" y="1432"/>
                    </a:lnTo>
                    <a:lnTo>
                      <a:pt x="390" y="1409"/>
                    </a:lnTo>
                    <a:lnTo>
                      <a:pt x="447" y="1366"/>
                    </a:lnTo>
                    <a:lnTo>
                      <a:pt x="405" y="1335"/>
                    </a:lnTo>
                    <a:lnTo>
                      <a:pt x="331" y="1287"/>
                    </a:lnTo>
                    <a:lnTo>
                      <a:pt x="316" y="1286"/>
                    </a:lnTo>
                    <a:lnTo>
                      <a:pt x="302" y="1283"/>
                    </a:lnTo>
                    <a:lnTo>
                      <a:pt x="286" y="1282"/>
                    </a:lnTo>
                    <a:lnTo>
                      <a:pt x="270" y="1279"/>
                    </a:lnTo>
                    <a:lnTo>
                      <a:pt x="253" y="1276"/>
                    </a:lnTo>
                    <a:lnTo>
                      <a:pt x="236" y="1272"/>
                    </a:lnTo>
                    <a:lnTo>
                      <a:pt x="218" y="1269"/>
                    </a:lnTo>
                    <a:lnTo>
                      <a:pt x="200" y="1265"/>
                    </a:lnTo>
                    <a:lnTo>
                      <a:pt x="181" y="1259"/>
                    </a:lnTo>
                    <a:lnTo>
                      <a:pt x="162" y="1253"/>
                    </a:lnTo>
                    <a:lnTo>
                      <a:pt x="142" y="1246"/>
                    </a:lnTo>
                    <a:lnTo>
                      <a:pt x="121" y="1239"/>
                    </a:lnTo>
                    <a:lnTo>
                      <a:pt x="100" y="1230"/>
                    </a:lnTo>
                    <a:lnTo>
                      <a:pt x="77" y="1221"/>
                    </a:lnTo>
                    <a:lnTo>
                      <a:pt x="55" y="1212"/>
                    </a:lnTo>
                    <a:lnTo>
                      <a:pt x="31" y="1200"/>
                    </a:lnTo>
                    <a:lnTo>
                      <a:pt x="11" y="1072"/>
                    </a:lnTo>
                    <a:lnTo>
                      <a:pt x="6" y="950"/>
                    </a:lnTo>
                    <a:lnTo>
                      <a:pt x="2" y="834"/>
                    </a:lnTo>
                    <a:lnTo>
                      <a:pt x="0" y="721"/>
                    </a:lnTo>
                    <a:lnTo>
                      <a:pt x="2" y="610"/>
                    </a:lnTo>
                    <a:lnTo>
                      <a:pt x="6" y="501"/>
                    </a:lnTo>
                    <a:lnTo>
                      <a:pt x="16" y="388"/>
                    </a:lnTo>
                    <a:lnTo>
                      <a:pt x="31" y="274"/>
                    </a:lnTo>
                    <a:lnTo>
                      <a:pt x="52" y="155"/>
                    </a:lnTo>
                    <a:lnTo>
                      <a:pt x="78" y="148"/>
                    </a:lnTo>
                    <a:lnTo>
                      <a:pt x="106" y="143"/>
                    </a:lnTo>
                    <a:lnTo>
                      <a:pt x="133" y="136"/>
                    </a:lnTo>
                    <a:lnTo>
                      <a:pt x="159" y="131"/>
                    </a:lnTo>
                    <a:lnTo>
                      <a:pt x="187" y="126"/>
                    </a:lnTo>
                    <a:lnTo>
                      <a:pt x="213" y="119"/>
                    </a:lnTo>
                    <a:lnTo>
                      <a:pt x="241" y="114"/>
                    </a:lnTo>
                    <a:lnTo>
                      <a:pt x="267" y="108"/>
                    </a:lnTo>
                    <a:lnTo>
                      <a:pt x="295" y="103"/>
                    </a:lnTo>
                    <a:lnTo>
                      <a:pt x="322" y="99"/>
                    </a:lnTo>
                    <a:lnTo>
                      <a:pt x="348" y="94"/>
                    </a:lnTo>
                    <a:lnTo>
                      <a:pt x="376" y="89"/>
                    </a:lnTo>
                    <a:lnTo>
                      <a:pt x="402" y="83"/>
                    </a:lnTo>
                    <a:lnTo>
                      <a:pt x="430" y="79"/>
                    </a:lnTo>
                    <a:lnTo>
                      <a:pt x="456" y="74"/>
                    </a:lnTo>
                    <a:lnTo>
                      <a:pt x="484" y="70"/>
                    </a:lnTo>
                    <a:lnTo>
                      <a:pt x="511" y="65"/>
                    </a:lnTo>
                    <a:lnTo>
                      <a:pt x="538" y="61"/>
                    </a:lnTo>
                    <a:lnTo>
                      <a:pt x="565" y="57"/>
                    </a:lnTo>
                    <a:lnTo>
                      <a:pt x="593" y="52"/>
                    </a:lnTo>
                    <a:lnTo>
                      <a:pt x="619" y="48"/>
                    </a:lnTo>
                    <a:lnTo>
                      <a:pt x="647" y="44"/>
                    </a:lnTo>
                    <a:lnTo>
                      <a:pt x="673" y="40"/>
                    </a:lnTo>
                    <a:lnTo>
                      <a:pt x="701" y="34"/>
                    </a:lnTo>
                    <a:lnTo>
                      <a:pt x="727" y="30"/>
                    </a:lnTo>
                    <a:lnTo>
                      <a:pt x="755" y="26"/>
                    </a:lnTo>
                    <a:lnTo>
                      <a:pt x="782" y="22"/>
                    </a:lnTo>
                    <a:lnTo>
                      <a:pt x="809" y="17"/>
                    </a:lnTo>
                    <a:lnTo>
                      <a:pt x="836" y="13"/>
                    </a:lnTo>
                    <a:lnTo>
                      <a:pt x="864" y="9"/>
                    </a:lnTo>
                    <a:lnTo>
                      <a:pt x="890" y="4"/>
                    </a:lnTo>
                    <a:lnTo>
                      <a:pt x="918"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8" name="Freeform 64">
                <a:extLst>
                  <a:ext uri="{FF2B5EF4-FFF2-40B4-BE49-F238E27FC236}">
                    <a16:creationId xmlns:a16="http://schemas.microsoft.com/office/drawing/2014/main" xmlns="" id="{B26E8BF9-1149-619B-AFF2-C5DCDBB06262}"/>
                  </a:ext>
                </a:extLst>
              </p:cNvPr>
              <p:cNvSpPr>
                <a:spLocks/>
              </p:cNvSpPr>
              <p:nvPr/>
            </p:nvSpPr>
            <p:spPr bwMode="auto">
              <a:xfrm>
                <a:off x="1608" y="1945"/>
                <a:ext cx="6" cy="391"/>
              </a:xfrm>
              <a:custGeom>
                <a:avLst/>
                <a:gdLst/>
                <a:ahLst/>
                <a:cxnLst>
                  <a:cxn ang="0">
                    <a:pos x="6" y="0"/>
                  </a:cxn>
                  <a:cxn ang="0">
                    <a:pos x="2" y="182"/>
                  </a:cxn>
                  <a:cxn ang="0">
                    <a:pos x="0" y="587"/>
                  </a:cxn>
                  <a:cxn ang="0">
                    <a:pos x="0" y="991"/>
                  </a:cxn>
                  <a:cxn ang="0">
                    <a:pos x="4" y="1175"/>
                  </a:cxn>
                  <a:cxn ang="0">
                    <a:pos x="18" y="1173"/>
                  </a:cxn>
                  <a:cxn ang="0">
                    <a:pos x="13" y="909"/>
                  </a:cxn>
                  <a:cxn ang="0">
                    <a:pos x="13" y="653"/>
                  </a:cxn>
                  <a:cxn ang="0">
                    <a:pos x="16" y="365"/>
                  </a:cxn>
                  <a:cxn ang="0">
                    <a:pos x="18" y="3"/>
                  </a:cxn>
                  <a:cxn ang="0">
                    <a:pos x="6" y="0"/>
                  </a:cxn>
                </a:cxnLst>
                <a:rect l="0" t="0" r="r" b="b"/>
                <a:pathLst>
                  <a:path w="18" h="1175">
                    <a:moveTo>
                      <a:pt x="6" y="0"/>
                    </a:moveTo>
                    <a:lnTo>
                      <a:pt x="2" y="182"/>
                    </a:lnTo>
                    <a:lnTo>
                      <a:pt x="0" y="587"/>
                    </a:lnTo>
                    <a:lnTo>
                      <a:pt x="0" y="991"/>
                    </a:lnTo>
                    <a:lnTo>
                      <a:pt x="4" y="1175"/>
                    </a:lnTo>
                    <a:lnTo>
                      <a:pt x="18" y="1173"/>
                    </a:lnTo>
                    <a:lnTo>
                      <a:pt x="13" y="909"/>
                    </a:lnTo>
                    <a:lnTo>
                      <a:pt x="13" y="653"/>
                    </a:lnTo>
                    <a:lnTo>
                      <a:pt x="16" y="365"/>
                    </a:lnTo>
                    <a:lnTo>
                      <a:pt x="18" y="3"/>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9" name="Freeform 65">
                <a:extLst>
                  <a:ext uri="{FF2B5EF4-FFF2-40B4-BE49-F238E27FC236}">
                    <a16:creationId xmlns:a16="http://schemas.microsoft.com/office/drawing/2014/main" xmlns="" id="{AD9AF582-E6A8-8133-0651-536A4F5F14BE}"/>
                  </a:ext>
                </a:extLst>
              </p:cNvPr>
              <p:cNvSpPr>
                <a:spLocks/>
              </p:cNvSpPr>
              <p:nvPr/>
            </p:nvSpPr>
            <p:spPr bwMode="auto">
              <a:xfrm>
                <a:off x="1606" y="1944"/>
                <a:ext cx="6" cy="392"/>
              </a:xfrm>
              <a:custGeom>
                <a:avLst/>
                <a:gdLst/>
                <a:ahLst/>
                <a:cxnLst>
                  <a:cxn ang="0">
                    <a:pos x="7" y="0"/>
                  </a:cxn>
                  <a:cxn ang="0">
                    <a:pos x="3" y="182"/>
                  </a:cxn>
                  <a:cxn ang="0">
                    <a:pos x="0" y="586"/>
                  </a:cxn>
                  <a:cxn ang="0">
                    <a:pos x="0" y="991"/>
                  </a:cxn>
                  <a:cxn ang="0">
                    <a:pos x="4" y="1174"/>
                  </a:cxn>
                  <a:cxn ang="0">
                    <a:pos x="7" y="1173"/>
                  </a:cxn>
                  <a:cxn ang="0">
                    <a:pos x="11" y="1173"/>
                  </a:cxn>
                  <a:cxn ang="0">
                    <a:pos x="15" y="1173"/>
                  </a:cxn>
                  <a:cxn ang="0">
                    <a:pos x="19" y="1173"/>
                  </a:cxn>
                  <a:cxn ang="0">
                    <a:pos x="13" y="909"/>
                  </a:cxn>
                  <a:cxn ang="0">
                    <a:pos x="13" y="654"/>
                  </a:cxn>
                  <a:cxn ang="0">
                    <a:pos x="15" y="366"/>
                  </a:cxn>
                  <a:cxn ang="0">
                    <a:pos x="19" y="4"/>
                  </a:cxn>
                  <a:cxn ang="0">
                    <a:pos x="16" y="2"/>
                  </a:cxn>
                  <a:cxn ang="0">
                    <a:pos x="13" y="1"/>
                  </a:cxn>
                  <a:cxn ang="0">
                    <a:pos x="9" y="1"/>
                  </a:cxn>
                  <a:cxn ang="0">
                    <a:pos x="7" y="0"/>
                  </a:cxn>
                </a:cxnLst>
                <a:rect l="0" t="0" r="r" b="b"/>
                <a:pathLst>
                  <a:path w="19" h="1174">
                    <a:moveTo>
                      <a:pt x="7" y="0"/>
                    </a:moveTo>
                    <a:lnTo>
                      <a:pt x="3" y="182"/>
                    </a:lnTo>
                    <a:lnTo>
                      <a:pt x="0" y="586"/>
                    </a:lnTo>
                    <a:lnTo>
                      <a:pt x="0" y="991"/>
                    </a:lnTo>
                    <a:lnTo>
                      <a:pt x="4" y="1174"/>
                    </a:lnTo>
                    <a:lnTo>
                      <a:pt x="7" y="1173"/>
                    </a:lnTo>
                    <a:lnTo>
                      <a:pt x="11" y="1173"/>
                    </a:lnTo>
                    <a:lnTo>
                      <a:pt x="15" y="1173"/>
                    </a:lnTo>
                    <a:lnTo>
                      <a:pt x="19" y="1173"/>
                    </a:lnTo>
                    <a:lnTo>
                      <a:pt x="13" y="909"/>
                    </a:lnTo>
                    <a:lnTo>
                      <a:pt x="13" y="654"/>
                    </a:lnTo>
                    <a:lnTo>
                      <a:pt x="15" y="366"/>
                    </a:lnTo>
                    <a:lnTo>
                      <a:pt x="19" y="4"/>
                    </a:lnTo>
                    <a:lnTo>
                      <a:pt x="16" y="2"/>
                    </a:lnTo>
                    <a:lnTo>
                      <a:pt x="13" y="1"/>
                    </a:lnTo>
                    <a:lnTo>
                      <a:pt x="9" y="1"/>
                    </a:lnTo>
                    <a:lnTo>
                      <a:pt x="7"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0" name="Freeform 66">
                <a:extLst>
                  <a:ext uri="{FF2B5EF4-FFF2-40B4-BE49-F238E27FC236}">
                    <a16:creationId xmlns:a16="http://schemas.microsoft.com/office/drawing/2014/main" xmlns="" id="{EDDE441F-4573-AC0D-B3DB-313EEE6BE49F}"/>
                  </a:ext>
                </a:extLst>
              </p:cNvPr>
              <p:cNvSpPr>
                <a:spLocks/>
              </p:cNvSpPr>
              <p:nvPr/>
            </p:nvSpPr>
            <p:spPr bwMode="auto">
              <a:xfrm>
                <a:off x="1603" y="1944"/>
                <a:ext cx="7" cy="391"/>
              </a:xfrm>
              <a:custGeom>
                <a:avLst/>
                <a:gdLst/>
                <a:ahLst/>
                <a:cxnLst>
                  <a:cxn ang="0">
                    <a:pos x="8" y="0"/>
                  </a:cxn>
                  <a:cxn ang="0">
                    <a:pos x="3" y="183"/>
                  </a:cxn>
                  <a:cxn ang="0">
                    <a:pos x="0" y="587"/>
                  </a:cxn>
                  <a:cxn ang="0">
                    <a:pos x="0" y="991"/>
                  </a:cxn>
                  <a:cxn ang="0">
                    <a:pos x="4" y="1175"/>
                  </a:cxn>
                  <a:cxn ang="0">
                    <a:pos x="8" y="1174"/>
                  </a:cxn>
                  <a:cxn ang="0">
                    <a:pos x="12" y="1174"/>
                  </a:cxn>
                  <a:cxn ang="0">
                    <a:pos x="16" y="1174"/>
                  </a:cxn>
                  <a:cxn ang="0">
                    <a:pos x="20" y="1172"/>
                  </a:cxn>
                  <a:cxn ang="0">
                    <a:pos x="15" y="908"/>
                  </a:cxn>
                  <a:cxn ang="0">
                    <a:pos x="15" y="653"/>
                  </a:cxn>
                  <a:cxn ang="0">
                    <a:pos x="16" y="366"/>
                  </a:cxn>
                  <a:cxn ang="0">
                    <a:pos x="20" y="4"/>
                  </a:cxn>
                  <a:cxn ang="0">
                    <a:pos x="17" y="3"/>
                  </a:cxn>
                  <a:cxn ang="0">
                    <a:pos x="15" y="2"/>
                  </a:cxn>
                  <a:cxn ang="0">
                    <a:pos x="11" y="2"/>
                  </a:cxn>
                  <a:cxn ang="0">
                    <a:pos x="8" y="0"/>
                  </a:cxn>
                </a:cxnLst>
                <a:rect l="0" t="0" r="r" b="b"/>
                <a:pathLst>
                  <a:path w="20" h="1175">
                    <a:moveTo>
                      <a:pt x="8" y="0"/>
                    </a:moveTo>
                    <a:lnTo>
                      <a:pt x="3" y="183"/>
                    </a:lnTo>
                    <a:lnTo>
                      <a:pt x="0" y="587"/>
                    </a:lnTo>
                    <a:lnTo>
                      <a:pt x="0" y="991"/>
                    </a:lnTo>
                    <a:lnTo>
                      <a:pt x="4" y="1175"/>
                    </a:lnTo>
                    <a:lnTo>
                      <a:pt x="8" y="1174"/>
                    </a:lnTo>
                    <a:lnTo>
                      <a:pt x="12" y="1174"/>
                    </a:lnTo>
                    <a:lnTo>
                      <a:pt x="16" y="1174"/>
                    </a:lnTo>
                    <a:lnTo>
                      <a:pt x="20" y="1172"/>
                    </a:lnTo>
                    <a:lnTo>
                      <a:pt x="15" y="908"/>
                    </a:lnTo>
                    <a:lnTo>
                      <a:pt x="15" y="653"/>
                    </a:lnTo>
                    <a:lnTo>
                      <a:pt x="16" y="366"/>
                    </a:lnTo>
                    <a:lnTo>
                      <a:pt x="20" y="4"/>
                    </a:lnTo>
                    <a:lnTo>
                      <a:pt x="17" y="3"/>
                    </a:lnTo>
                    <a:lnTo>
                      <a:pt x="15" y="2"/>
                    </a:lnTo>
                    <a:lnTo>
                      <a:pt x="11" y="2"/>
                    </a:lnTo>
                    <a:lnTo>
                      <a:pt x="8"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1" name="Freeform 67">
                <a:extLst>
                  <a:ext uri="{FF2B5EF4-FFF2-40B4-BE49-F238E27FC236}">
                    <a16:creationId xmlns:a16="http://schemas.microsoft.com/office/drawing/2014/main" xmlns="" id="{2585E453-F365-55EA-75EA-E789C2B82707}"/>
                  </a:ext>
                </a:extLst>
              </p:cNvPr>
              <p:cNvSpPr>
                <a:spLocks/>
              </p:cNvSpPr>
              <p:nvPr/>
            </p:nvSpPr>
            <p:spPr bwMode="auto">
              <a:xfrm>
                <a:off x="1601" y="1943"/>
                <a:ext cx="7" cy="391"/>
              </a:xfrm>
              <a:custGeom>
                <a:avLst/>
                <a:gdLst/>
                <a:ahLst/>
                <a:cxnLst>
                  <a:cxn ang="0">
                    <a:pos x="8" y="0"/>
                  </a:cxn>
                  <a:cxn ang="0">
                    <a:pos x="2" y="182"/>
                  </a:cxn>
                  <a:cxn ang="0">
                    <a:pos x="0" y="587"/>
                  </a:cxn>
                  <a:cxn ang="0">
                    <a:pos x="0" y="990"/>
                  </a:cxn>
                  <a:cxn ang="0">
                    <a:pos x="4" y="1173"/>
                  </a:cxn>
                  <a:cxn ang="0">
                    <a:pos x="8" y="1173"/>
                  </a:cxn>
                  <a:cxn ang="0">
                    <a:pos x="12" y="1172"/>
                  </a:cxn>
                  <a:cxn ang="0">
                    <a:pos x="16" y="1172"/>
                  </a:cxn>
                  <a:cxn ang="0">
                    <a:pos x="21" y="1172"/>
                  </a:cxn>
                  <a:cxn ang="0">
                    <a:pos x="14" y="908"/>
                  </a:cxn>
                  <a:cxn ang="0">
                    <a:pos x="14" y="653"/>
                  </a:cxn>
                  <a:cxn ang="0">
                    <a:pos x="17" y="366"/>
                  </a:cxn>
                  <a:cxn ang="0">
                    <a:pos x="21" y="4"/>
                  </a:cxn>
                  <a:cxn ang="0">
                    <a:pos x="17" y="3"/>
                  </a:cxn>
                  <a:cxn ang="0">
                    <a:pos x="14" y="1"/>
                  </a:cxn>
                  <a:cxn ang="0">
                    <a:pos x="10" y="1"/>
                  </a:cxn>
                  <a:cxn ang="0">
                    <a:pos x="8" y="0"/>
                  </a:cxn>
                </a:cxnLst>
                <a:rect l="0" t="0" r="r" b="b"/>
                <a:pathLst>
                  <a:path w="21" h="1173">
                    <a:moveTo>
                      <a:pt x="8" y="0"/>
                    </a:moveTo>
                    <a:lnTo>
                      <a:pt x="2" y="182"/>
                    </a:lnTo>
                    <a:lnTo>
                      <a:pt x="0" y="587"/>
                    </a:lnTo>
                    <a:lnTo>
                      <a:pt x="0" y="990"/>
                    </a:lnTo>
                    <a:lnTo>
                      <a:pt x="4" y="1173"/>
                    </a:lnTo>
                    <a:lnTo>
                      <a:pt x="8" y="1173"/>
                    </a:lnTo>
                    <a:lnTo>
                      <a:pt x="12" y="1172"/>
                    </a:lnTo>
                    <a:lnTo>
                      <a:pt x="16" y="1172"/>
                    </a:lnTo>
                    <a:lnTo>
                      <a:pt x="21" y="1172"/>
                    </a:lnTo>
                    <a:lnTo>
                      <a:pt x="14" y="908"/>
                    </a:lnTo>
                    <a:lnTo>
                      <a:pt x="14" y="653"/>
                    </a:lnTo>
                    <a:lnTo>
                      <a:pt x="17" y="366"/>
                    </a:lnTo>
                    <a:lnTo>
                      <a:pt x="21" y="4"/>
                    </a:lnTo>
                    <a:lnTo>
                      <a:pt x="17" y="3"/>
                    </a:lnTo>
                    <a:lnTo>
                      <a:pt x="14" y="1"/>
                    </a:lnTo>
                    <a:lnTo>
                      <a:pt x="10" y="1"/>
                    </a:lnTo>
                    <a:lnTo>
                      <a:pt x="8"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2" name="Freeform 68">
                <a:extLst>
                  <a:ext uri="{FF2B5EF4-FFF2-40B4-BE49-F238E27FC236}">
                    <a16:creationId xmlns:a16="http://schemas.microsoft.com/office/drawing/2014/main" xmlns="" id="{50D0B95D-99DA-DC0F-F420-8570DE8AF8C1}"/>
                  </a:ext>
                </a:extLst>
              </p:cNvPr>
              <p:cNvSpPr>
                <a:spLocks/>
              </p:cNvSpPr>
              <p:nvPr/>
            </p:nvSpPr>
            <p:spPr bwMode="auto">
              <a:xfrm>
                <a:off x="1599" y="1943"/>
                <a:ext cx="7" cy="391"/>
              </a:xfrm>
              <a:custGeom>
                <a:avLst/>
                <a:gdLst/>
                <a:ahLst/>
                <a:cxnLst>
                  <a:cxn ang="0">
                    <a:pos x="7" y="0"/>
                  </a:cxn>
                  <a:cxn ang="0">
                    <a:pos x="3" y="182"/>
                  </a:cxn>
                  <a:cxn ang="0">
                    <a:pos x="0" y="586"/>
                  </a:cxn>
                  <a:cxn ang="0">
                    <a:pos x="0" y="989"/>
                  </a:cxn>
                  <a:cxn ang="0">
                    <a:pos x="4" y="1173"/>
                  </a:cxn>
                  <a:cxn ang="0">
                    <a:pos x="8" y="1173"/>
                  </a:cxn>
                  <a:cxn ang="0">
                    <a:pos x="12" y="1172"/>
                  </a:cxn>
                  <a:cxn ang="0">
                    <a:pos x="16" y="1172"/>
                  </a:cxn>
                  <a:cxn ang="0">
                    <a:pos x="20" y="1172"/>
                  </a:cxn>
                  <a:cxn ang="0">
                    <a:pos x="15" y="908"/>
                  </a:cxn>
                  <a:cxn ang="0">
                    <a:pos x="13" y="653"/>
                  </a:cxn>
                  <a:cxn ang="0">
                    <a:pos x="16" y="366"/>
                  </a:cxn>
                  <a:cxn ang="0">
                    <a:pos x="19" y="4"/>
                  </a:cxn>
                  <a:cxn ang="0">
                    <a:pos x="16" y="2"/>
                  </a:cxn>
                  <a:cxn ang="0">
                    <a:pos x="13" y="1"/>
                  </a:cxn>
                  <a:cxn ang="0">
                    <a:pos x="9" y="1"/>
                  </a:cxn>
                  <a:cxn ang="0">
                    <a:pos x="7" y="0"/>
                  </a:cxn>
                </a:cxnLst>
                <a:rect l="0" t="0" r="r" b="b"/>
                <a:pathLst>
                  <a:path w="20" h="1173">
                    <a:moveTo>
                      <a:pt x="7" y="0"/>
                    </a:moveTo>
                    <a:lnTo>
                      <a:pt x="3" y="182"/>
                    </a:lnTo>
                    <a:lnTo>
                      <a:pt x="0" y="586"/>
                    </a:lnTo>
                    <a:lnTo>
                      <a:pt x="0" y="989"/>
                    </a:lnTo>
                    <a:lnTo>
                      <a:pt x="4" y="1173"/>
                    </a:lnTo>
                    <a:lnTo>
                      <a:pt x="8" y="1173"/>
                    </a:lnTo>
                    <a:lnTo>
                      <a:pt x="12" y="1172"/>
                    </a:lnTo>
                    <a:lnTo>
                      <a:pt x="16" y="1172"/>
                    </a:lnTo>
                    <a:lnTo>
                      <a:pt x="20" y="1172"/>
                    </a:lnTo>
                    <a:lnTo>
                      <a:pt x="15" y="908"/>
                    </a:lnTo>
                    <a:lnTo>
                      <a:pt x="13" y="653"/>
                    </a:lnTo>
                    <a:lnTo>
                      <a:pt x="16" y="366"/>
                    </a:lnTo>
                    <a:lnTo>
                      <a:pt x="19" y="4"/>
                    </a:lnTo>
                    <a:lnTo>
                      <a:pt x="16" y="2"/>
                    </a:lnTo>
                    <a:lnTo>
                      <a:pt x="13" y="1"/>
                    </a:lnTo>
                    <a:lnTo>
                      <a:pt x="9" y="1"/>
                    </a:lnTo>
                    <a:lnTo>
                      <a:pt x="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3" name="Freeform 69">
                <a:extLst>
                  <a:ext uri="{FF2B5EF4-FFF2-40B4-BE49-F238E27FC236}">
                    <a16:creationId xmlns:a16="http://schemas.microsoft.com/office/drawing/2014/main" xmlns="" id="{D75298C6-67CF-06E4-F819-6D40512D26A0}"/>
                  </a:ext>
                </a:extLst>
              </p:cNvPr>
              <p:cNvSpPr>
                <a:spLocks/>
              </p:cNvSpPr>
              <p:nvPr/>
            </p:nvSpPr>
            <p:spPr bwMode="auto">
              <a:xfrm>
                <a:off x="1597" y="1942"/>
                <a:ext cx="6" cy="392"/>
              </a:xfrm>
              <a:custGeom>
                <a:avLst/>
                <a:gdLst/>
                <a:ahLst/>
                <a:cxnLst>
                  <a:cxn ang="0">
                    <a:pos x="8" y="0"/>
                  </a:cxn>
                  <a:cxn ang="0">
                    <a:pos x="3" y="183"/>
                  </a:cxn>
                  <a:cxn ang="0">
                    <a:pos x="0" y="586"/>
                  </a:cxn>
                  <a:cxn ang="0">
                    <a:pos x="0" y="990"/>
                  </a:cxn>
                  <a:cxn ang="0">
                    <a:pos x="4" y="1174"/>
                  </a:cxn>
                  <a:cxn ang="0">
                    <a:pos x="8" y="1173"/>
                  </a:cxn>
                  <a:cxn ang="0">
                    <a:pos x="12" y="1173"/>
                  </a:cxn>
                  <a:cxn ang="0">
                    <a:pos x="16" y="1173"/>
                  </a:cxn>
                  <a:cxn ang="0">
                    <a:pos x="19" y="1171"/>
                  </a:cxn>
                  <a:cxn ang="0">
                    <a:pos x="14" y="907"/>
                  </a:cxn>
                  <a:cxn ang="0">
                    <a:pos x="14" y="653"/>
                  </a:cxn>
                  <a:cxn ang="0">
                    <a:pos x="16" y="366"/>
                  </a:cxn>
                  <a:cxn ang="0">
                    <a:pos x="19" y="4"/>
                  </a:cxn>
                  <a:cxn ang="0">
                    <a:pos x="16" y="3"/>
                  </a:cxn>
                  <a:cxn ang="0">
                    <a:pos x="14" y="2"/>
                  </a:cxn>
                  <a:cxn ang="0">
                    <a:pos x="11" y="2"/>
                  </a:cxn>
                  <a:cxn ang="0">
                    <a:pos x="8" y="0"/>
                  </a:cxn>
                </a:cxnLst>
                <a:rect l="0" t="0" r="r" b="b"/>
                <a:pathLst>
                  <a:path w="19" h="1174">
                    <a:moveTo>
                      <a:pt x="8" y="0"/>
                    </a:moveTo>
                    <a:lnTo>
                      <a:pt x="3" y="183"/>
                    </a:lnTo>
                    <a:lnTo>
                      <a:pt x="0" y="586"/>
                    </a:lnTo>
                    <a:lnTo>
                      <a:pt x="0" y="990"/>
                    </a:lnTo>
                    <a:lnTo>
                      <a:pt x="4" y="1174"/>
                    </a:lnTo>
                    <a:lnTo>
                      <a:pt x="8" y="1173"/>
                    </a:lnTo>
                    <a:lnTo>
                      <a:pt x="12" y="1173"/>
                    </a:lnTo>
                    <a:lnTo>
                      <a:pt x="16" y="1173"/>
                    </a:lnTo>
                    <a:lnTo>
                      <a:pt x="19" y="1171"/>
                    </a:lnTo>
                    <a:lnTo>
                      <a:pt x="14" y="907"/>
                    </a:lnTo>
                    <a:lnTo>
                      <a:pt x="14" y="653"/>
                    </a:lnTo>
                    <a:lnTo>
                      <a:pt x="16" y="366"/>
                    </a:lnTo>
                    <a:lnTo>
                      <a:pt x="19" y="4"/>
                    </a:lnTo>
                    <a:lnTo>
                      <a:pt x="16" y="3"/>
                    </a:lnTo>
                    <a:lnTo>
                      <a:pt x="14" y="2"/>
                    </a:lnTo>
                    <a:lnTo>
                      <a:pt x="11" y="2"/>
                    </a:lnTo>
                    <a:lnTo>
                      <a:pt x="8"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4" name="Freeform 70">
                <a:extLst>
                  <a:ext uri="{FF2B5EF4-FFF2-40B4-BE49-F238E27FC236}">
                    <a16:creationId xmlns:a16="http://schemas.microsoft.com/office/drawing/2014/main" xmlns="" id="{54DFB0C0-19FE-069D-F260-0F7F157EF922}"/>
                  </a:ext>
                </a:extLst>
              </p:cNvPr>
              <p:cNvSpPr>
                <a:spLocks/>
              </p:cNvSpPr>
              <p:nvPr/>
            </p:nvSpPr>
            <p:spPr bwMode="auto">
              <a:xfrm>
                <a:off x="1595" y="1942"/>
                <a:ext cx="6" cy="391"/>
              </a:xfrm>
              <a:custGeom>
                <a:avLst/>
                <a:gdLst/>
                <a:ahLst/>
                <a:cxnLst>
                  <a:cxn ang="0">
                    <a:pos x="6" y="0"/>
                  </a:cxn>
                  <a:cxn ang="0">
                    <a:pos x="3" y="182"/>
                  </a:cxn>
                  <a:cxn ang="0">
                    <a:pos x="0" y="586"/>
                  </a:cxn>
                  <a:cxn ang="0">
                    <a:pos x="0" y="990"/>
                  </a:cxn>
                  <a:cxn ang="0">
                    <a:pos x="4" y="1172"/>
                  </a:cxn>
                  <a:cxn ang="0">
                    <a:pos x="8" y="1172"/>
                  </a:cxn>
                  <a:cxn ang="0">
                    <a:pos x="12" y="1172"/>
                  </a:cxn>
                  <a:cxn ang="0">
                    <a:pos x="14" y="1172"/>
                  </a:cxn>
                  <a:cxn ang="0">
                    <a:pos x="18" y="1171"/>
                  </a:cxn>
                  <a:cxn ang="0">
                    <a:pos x="13" y="907"/>
                  </a:cxn>
                  <a:cxn ang="0">
                    <a:pos x="13" y="653"/>
                  </a:cxn>
                  <a:cxn ang="0">
                    <a:pos x="14" y="366"/>
                  </a:cxn>
                  <a:cxn ang="0">
                    <a:pos x="18" y="4"/>
                  </a:cxn>
                  <a:cxn ang="0">
                    <a:pos x="16" y="3"/>
                  </a:cxn>
                  <a:cxn ang="0">
                    <a:pos x="13" y="1"/>
                  </a:cxn>
                  <a:cxn ang="0">
                    <a:pos x="9" y="1"/>
                  </a:cxn>
                  <a:cxn ang="0">
                    <a:pos x="6" y="0"/>
                  </a:cxn>
                </a:cxnLst>
                <a:rect l="0" t="0" r="r" b="b"/>
                <a:pathLst>
                  <a:path w="18" h="1172">
                    <a:moveTo>
                      <a:pt x="6" y="0"/>
                    </a:moveTo>
                    <a:lnTo>
                      <a:pt x="3" y="182"/>
                    </a:lnTo>
                    <a:lnTo>
                      <a:pt x="0" y="586"/>
                    </a:lnTo>
                    <a:lnTo>
                      <a:pt x="0" y="990"/>
                    </a:lnTo>
                    <a:lnTo>
                      <a:pt x="4" y="1172"/>
                    </a:lnTo>
                    <a:lnTo>
                      <a:pt x="8" y="1172"/>
                    </a:lnTo>
                    <a:lnTo>
                      <a:pt x="12" y="1172"/>
                    </a:lnTo>
                    <a:lnTo>
                      <a:pt x="14" y="1172"/>
                    </a:lnTo>
                    <a:lnTo>
                      <a:pt x="18" y="1171"/>
                    </a:lnTo>
                    <a:lnTo>
                      <a:pt x="13" y="907"/>
                    </a:lnTo>
                    <a:lnTo>
                      <a:pt x="13" y="653"/>
                    </a:lnTo>
                    <a:lnTo>
                      <a:pt x="14" y="366"/>
                    </a:lnTo>
                    <a:lnTo>
                      <a:pt x="18" y="4"/>
                    </a:lnTo>
                    <a:lnTo>
                      <a:pt x="16" y="3"/>
                    </a:lnTo>
                    <a:lnTo>
                      <a:pt x="13" y="1"/>
                    </a:lnTo>
                    <a:lnTo>
                      <a:pt x="9" y="1"/>
                    </a:lnTo>
                    <a:lnTo>
                      <a:pt x="6"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5" name="Freeform 71">
                <a:extLst>
                  <a:ext uri="{FF2B5EF4-FFF2-40B4-BE49-F238E27FC236}">
                    <a16:creationId xmlns:a16="http://schemas.microsoft.com/office/drawing/2014/main" xmlns="" id="{3ECDBAC6-8D25-9AB4-37F9-BC45EC7D9A39}"/>
                  </a:ext>
                </a:extLst>
              </p:cNvPr>
              <p:cNvSpPr>
                <a:spLocks/>
              </p:cNvSpPr>
              <p:nvPr/>
            </p:nvSpPr>
            <p:spPr bwMode="auto">
              <a:xfrm>
                <a:off x="1592" y="1942"/>
                <a:ext cx="7" cy="390"/>
              </a:xfrm>
              <a:custGeom>
                <a:avLst/>
                <a:gdLst/>
                <a:ahLst/>
                <a:cxnLst>
                  <a:cxn ang="0">
                    <a:pos x="8" y="0"/>
                  </a:cxn>
                  <a:cxn ang="0">
                    <a:pos x="3" y="182"/>
                  </a:cxn>
                  <a:cxn ang="0">
                    <a:pos x="0" y="585"/>
                  </a:cxn>
                  <a:cxn ang="0">
                    <a:pos x="0" y="990"/>
                  </a:cxn>
                  <a:cxn ang="0">
                    <a:pos x="4" y="1172"/>
                  </a:cxn>
                  <a:cxn ang="0">
                    <a:pos x="8" y="1172"/>
                  </a:cxn>
                  <a:cxn ang="0">
                    <a:pos x="12" y="1171"/>
                  </a:cxn>
                  <a:cxn ang="0">
                    <a:pos x="16" y="1171"/>
                  </a:cxn>
                  <a:cxn ang="0">
                    <a:pos x="20" y="1171"/>
                  </a:cxn>
                  <a:cxn ang="0">
                    <a:pos x="14" y="906"/>
                  </a:cxn>
                  <a:cxn ang="0">
                    <a:pos x="14" y="653"/>
                  </a:cxn>
                  <a:cxn ang="0">
                    <a:pos x="16" y="366"/>
                  </a:cxn>
                  <a:cxn ang="0">
                    <a:pos x="20" y="4"/>
                  </a:cxn>
                  <a:cxn ang="0">
                    <a:pos x="17" y="2"/>
                  </a:cxn>
                  <a:cxn ang="0">
                    <a:pos x="14" y="1"/>
                  </a:cxn>
                  <a:cxn ang="0">
                    <a:pos x="11" y="1"/>
                  </a:cxn>
                  <a:cxn ang="0">
                    <a:pos x="8" y="0"/>
                  </a:cxn>
                </a:cxnLst>
                <a:rect l="0" t="0" r="r" b="b"/>
                <a:pathLst>
                  <a:path w="20" h="1172">
                    <a:moveTo>
                      <a:pt x="8" y="0"/>
                    </a:moveTo>
                    <a:lnTo>
                      <a:pt x="3" y="182"/>
                    </a:lnTo>
                    <a:lnTo>
                      <a:pt x="0" y="585"/>
                    </a:lnTo>
                    <a:lnTo>
                      <a:pt x="0" y="990"/>
                    </a:lnTo>
                    <a:lnTo>
                      <a:pt x="4" y="1172"/>
                    </a:lnTo>
                    <a:lnTo>
                      <a:pt x="8" y="1172"/>
                    </a:lnTo>
                    <a:lnTo>
                      <a:pt x="12" y="1171"/>
                    </a:lnTo>
                    <a:lnTo>
                      <a:pt x="16" y="1171"/>
                    </a:lnTo>
                    <a:lnTo>
                      <a:pt x="20" y="1171"/>
                    </a:lnTo>
                    <a:lnTo>
                      <a:pt x="14" y="906"/>
                    </a:lnTo>
                    <a:lnTo>
                      <a:pt x="14" y="653"/>
                    </a:lnTo>
                    <a:lnTo>
                      <a:pt x="16" y="366"/>
                    </a:lnTo>
                    <a:lnTo>
                      <a:pt x="20" y="4"/>
                    </a:lnTo>
                    <a:lnTo>
                      <a:pt x="17" y="2"/>
                    </a:lnTo>
                    <a:lnTo>
                      <a:pt x="14" y="1"/>
                    </a:lnTo>
                    <a:lnTo>
                      <a:pt x="11" y="1"/>
                    </a:lnTo>
                    <a:lnTo>
                      <a:pt x="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 name="Freeform 72">
                <a:extLst>
                  <a:ext uri="{FF2B5EF4-FFF2-40B4-BE49-F238E27FC236}">
                    <a16:creationId xmlns:a16="http://schemas.microsoft.com/office/drawing/2014/main" xmlns="" id="{B1C8F7E7-32BF-1D18-9343-7BCF1EE9435F}"/>
                  </a:ext>
                </a:extLst>
              </p:cNvPr>
              <p:cNvSpPr>
                <a:spLocks/>
              </p:cNvSpPr>
              <p:nvPr/>
            </p:nvSpPr>
            <p:spPr bwMode="auto">
              <a:xfrm>
                <a:off x="1590" y="1941"/>
                <a:ext cx="6" cy="391"/>
              </a:xfrm>
              <a:custGeom>
                <a:avLst/>
                <a:gdLst/>
                <a:ahLst/>
                <a:cxnLst>
                  <a:cxn ang="0">
                    <a:pos x="8" y="0"/>
                  </a:cxn>
                  <a:cxn ang="0">
                    <a:pos x="3" y="183"/>
                  </a:cxn>
                  <a:cxn ang="0">
                    <a:pos x="0" y="586"/>
                  </a:cxn>
                  <a:cxn ang="0">
                    <a:pos x="0" y="989"/>
                  </a:cxn>
                  <a:cxn ang="0">
                    <a:pos x="4" y="1173"/>
                  </a:cxn>
                  <a:cxn ang="0">
                    <a:pos x="8" y="1171"/>
                  </a:cxn>
                  <a:cxn ang="0">
                    <a:pos x="12" y="1171"/>
                  </a:cxn>
                  <a:cxn ang="0">
                    <a:pos x="16" y="1171"/>
                  </a:cxn>
                  <a:cxn ang="0">
                    <a:pos x="20" y="1171"/>
                  </a:cxn>
                  <a:cxn ang="0">
                    <a:pos x="15" y="907"/>
                  </a:cxn>
                  <a:cxn ang="0">
                    <a:pos x="15" y="653"/>
                  </a:cxn>
                  <a:cxn ang="0">
                    <a:pos x="16" y="367"/>
                  </a:cxn>
                  <a:cxn ang="0">
                    <a:pos x="20" y="6"/>
                  </a:cxn>
                  <a:cxn ang="0">
                    <a:pos x="18" y="4"/>
                  </a:cxn>
                  <a:cxn ang="0">
                    <a:pos x="15" y="3"/>
                  </a:cxn>
                  <a:cxn ang="0">
                    <a:pos x="11" y="2"/>
                  </a:cxn>
                  <a:cxn ang="0">
                    <a:pos x="8" y="0"/>
                  </a:cxn>
                </a:cxnLst>
                <a:rect l="0" t="0" r="r" b="b"/>
                <a:pathLst>
                  <a:path w="20" h="1173">
                    <a:moveTo>
                      <a:pt x="8" y="0"/>
                    </a:moveTo>
                    <a:lnTo>
                      <a:pt x="3" y="183"/>
                    </a:lnTo>
                    <a:lnTo>
                      <a:pt x="0" y="586"/>
                    </a:lnTo>
                    <a:lnTo>
                      <a:pt x="0" y="989"/>
                    </a:lnTo>
                    <a:lnTo>
                      <a:pt x="4" y="1173"/>
                    </a:lnTo>
                    <a:lnTo>
                      <a:pt x="8" y="1171"/>
                    </a:lnTo>
                    <a:lnTo>
                      <a:pt x="12" y="1171"/>
                    </a:lnTo>
                    <a:lnTo>
                      <a:pt x="16" y="1171"/>
                    </a:lnTo>
                    <a:lnTo>
                      <a:pt x="20" y="1171"/>
                    </a:lnTo>
                    <a:lnTo>
                      <a:pt x="15" y="907"/>
                    </a:lnTo>
                    <a:lnTo>
                      <a:pt x="15" y="653"/>
                    </a:lnTo>
                    <a:lnTo>
                      <a:pt x="16" y="367"/>
                    </a:lnTo>
                    <a:lnTo>
                      <a:pt x="20" y="6"/>
                    </a:lnTo>
                    <a:lnTo>
                      <a:pt x="18" y="4"/>
                    </a:lnTo>
                    <a:lnTo>
                      <a:pt x="15" y="3"/>
                    </a:lnTo>
                    <a:lnTo>
                      <a:pt x="11" y="2"/>
                    </a:lnTo>
                    <a:lnTo>
                      <a:pt x="8"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7" name="Freeform 73">
                <a:extLst>
                  <a:ext uri="{FF2B5EF4-FFF2-40B4-BE49-F238E27FC236}">
                    <a16:creationId xmlns:a16="http://schemas.microsoft.com/office/drawing/2014/main" xmlns="" id="{F202331A-8946-7D08-BD05-8599CE263F78}"/>
                  </a:ext>
                </a:extLst>
              </p:cNvPr>
              <p:cNvSpPr>
                <a:spLocks/>
              </p:cNvSpPr>
              <p:nvPr/>
            </p:nvSpPr>
            <p:spPr bwMode="auto">
              <a:xfrm>
                <a:off x="1588" y="1941"/>
                <a:ext cx="6" cy="390"/>
              </a:xfrm>
              <a:custGeom>
                <a:avLst/>
                <a:gdLst/>
                <a:ahLst/>
                <a:cxnLst>
                  <a:cxn ang="0">
                    <a:pos x="6" y="0"/>
                  </a:cxn>
                  <a:cxn ang="0">
                    <a:pos x="2" y="183"/>
                  </a:cxn>
                  <a:cxn ang="0">
                    <a:pos x="0" y="586"/>
                  </a:cxn>
                  <a:cxn ang="0">
                    <a:pos x="0" y="989"/>
                  </a:cxn>
                  <a:cxn ang="0">
                    <a:pos x="5" y="1171"/>
                  </a:cxn>
                  <a:cxn ang="0">
                    <a:pos x="8" y="1171"/>
                  </a:cxn>
                  <a:cxn ang="0">
                    <a:pos x="12" y="1171"/>
                  </a:cxn>
                  <a:cxn ang="0">
                    <a:pos x="16" y="1171"/>
                  </a:cxn>
                  <a:cxn ang="0">
                    <a:pos x="20" y="1170"/>
                  </a:cxn>
                  <a:cxn ang="0">
                    <a:pos x="14" y="907"/>
                  </a:cxn>
                  <a:cxn ang="0">
                    <a:pos x="13" y="653"/>
                  </a:cxn>
                  <a:cxn ang="0">
                    <a:pos x="16" y="366"/>
                  </a:cxn>
                  <a:cxn ang="0">
                    <a:pos x="18" y="5"/>
                  </a:cxn>
                  <a:cxn ang="0">
                    <a:pos x="16" y="4"/>
                  </a:cxn>
                  <a:cxn ang="0">
                    <a:pos x="13" y="3"/>
                  </a:cxn>
                  <a:cxn ang="0">
                    <a:pos x="9" y="1"/>
                  </a:cxn>
                  <a:cxn ang="0">
                    <a:pos x="6" y="0"/>
                  </a:cxn>
                </a:cxnLst>
                <a:rect l="0" t="0" r="r" b="b"/>
                <a:pathLst>
                  <a:path w="20" h="1171">
                    <a:moveTo>
                      <a:pt x="6" y="0"/>
                    </a:moveTo>
                    <a:lnTo>
                      <a:pt x="2" y="183"/>
                    </a:lnTo>
                    <a:lnTo>
                      <a:pt x="0" y="586"/>
                    </a:lnTo>
                    <a:lnTo>
                      <a:pt x="0" y="989"/>
                    </a:lnTo>
                    <a:lnTo>
                      <a:pt x="5" y="1171"/>
                    </a:lnTo>
                    <a:lnTo>
                      <a:pt x="8" y="1171"/>
                    </a:lnTo>
                    <a:lnTo>
                      <a:pt x="12" y="1171"/>
                    </a:lnTo>
                    <a:lnTo>
                      <a:pt x="16" y="1171"/>
                    </a:lnTo>
                    <a:lnTo>
                      <a:pt x="20" y="1170"/>
                    </a:lnTo>
                    <a:lnTo>
                      <a:pt x="14" y="907"/>
                    </a:lnTo>
                    <a:lnTo>
                      <a:pt x="13" y="653"/>
                    </a:lnTo>
                    <a:lnTo>
                      <a:pt x="16" y="366"/>
                    </a:lnTo>
                    <a:lnTo>
                      <a:pt x="18" y="5"/>
                    </a:lnTo>
                    <a:lnTo>
                      <a:pt x="16" y="4"/>
                    </a:lnTo>
                    <a:lnTo>
                      <a:pt x="13" y="3"/>
                    </a:lnTo>
                    <a:lnTo>
                      <a:pt x="9" y="1"/>
                    </a:lnTo>
                    <a:lnTo>
                      <a:pt x="6"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8" name="Freeform 74">
                <a:extLst>
                  <a:ext uri="{FF2B5EF4-FFF2-40B4-BE49-F238E27FC236}">
                    <a16:creationId xmlns:a16="http://schemas.microsoft.com/office/drawing/2014/main" xmlns="" id="{B0CC8405-3D84-0359-567C-EABE92C992E6}"/>
                  </a:ext>
                </a:extLst>
              </p:cNvPr>
              <p:cNvSpPr>
                <a:spLocks/>
              </p:cNvSpPr>
              <p:nvPr/>
            </p:nvSpPr>
            <p:spPr bwMode="auto">
              <a:xfrm>
                <a:off x="1585" y="1940"/>
                <a:ext cx="7" cy="391"/>
              </a:xfrm>
              <a:custGeom>
                <a:avLst/>
                <a:gdLst/>
                <a:ahLst/>
                <a:cxnLst>
                  <a:cxn ang="0">
                    <a:pos x="7" y="0"/>
                  </a:cxn>
                  <a:cxn ang="0">
                    <a:pos x="3" y="182"/>
                  </a:cxn>
                  <a:cxn ang="0">
                    <a:pos x="0" y="585"/>
                  </a:cxn>
                  <a:cxn ang="0">
                    <a:pos x="0" y="988"/>
                  </a:cxn>
                  <a:cxn ang="0">
                    <a:pos x="4" y="1171"/>
                  </a:cxn>
                  <a:cxn ang="0">
                    <a:pos x="8" y="1171"/>
                  </a:cxn>
                  <a:cxn ang="0">
                    <a:pos x="12" y="1169"/>
                  </a:cxn>
                  <a:cxn ang="0">
                    <a:pos x="16" y="1169"/>
                  </a:cxn>
                  <a:cxn ang="0">
                    <a:pos x="19" y="1169"/>
                  </a:cxn>
                  <a:cxn ang="0">
                    <a:pos x="13" y="906"/>
                  </a:cxn>
                  <a:cxn ang="0">
                    <a:pos x="13" y="653"/>
                  </a:cxn>
                  <a:cxn ang="0">
                    <a:pos x="15" y="366"/>
                  </a:cxn>
                  <a:cxn ang="0">
                    <a:pos x="19" y="5"/>
                  </a:cxn>
                  <a:cxn ang="0">
                    <a:pos x="16" y="4"/>
                  </a:cxn>
                  <a:cxn ang="0">
                    <a:pos x="13" y="2"/>
                  </a:cxn>
                  <a:cxn ang="0">
                    <a:pos x="11" y="1"/>
                  </a:cxn>
                  <a:cxn ang="0">
                    <a:pos x="7" y="0"/>
                  </a:cxn>
                </a:cxnLst>
                <a:rect l="0" t="0" r="r" b="b"/>
                <a:pathLst>
                  <a:path w="19" h="1171">
                    <a:moveTo>
                      <a:pt x="7" y="0"/>
                    </a:moveTo>
                    <a:lnTo>
                      <a:pt x="3" y="182"/>
                    </a:lnTo>
                    <a:lnTo>
                      <a:pt x="0" y="585"/>
                    </a:lnTo>
                    <a:lnTo>
                      <a:pt x="0" y="988"/>
                    </a:lnTo>
                    <a:lnTo>
                      <a:pt x="4" y="1171"/>
                    </a:lnTo>
                    <a:lnTo>
                      <a:pt x="8" y="1171"/>
                    </a:lnTo>
                    <a:lnTo>
                      <a:pt x="12" y="1169"/>
                    </a:lnTo>
                    <a:lnTo>
                      <a:pt x="16" y="1169"/>
                    </a:lnTo>
                    <a:lnTo>
                      <a:pt x="19" y="1169"/>
                    </a:lnTo>
                    <a:lnTo>
                      <a:pt x="13" y="906"/>
                    </a:lnTo>
                    <a:lnTo>
                      <a:pt x="13" y="653"/>
                    </a:lnTo>
                    <a:lnTo>
                      <a:pt x="15" y="366"/>
                    </a:lnTo>
                    <a:lnTo>
                      <a:pt x="19" y="5"/>
                    </a:lnTo>
                    <a:lnTo>
                      <a:pt x="16" y="4"/>
                    </a:lnTo>
                    <a:lnTo>
                      <a:pt x="13" y="2"/>
                    </a:lnTo>
                    <a:lnTo>
                      <a:pt x="11" y="1"/>
                    </a:lnTo>
                    <a:lnTo>
                      <a:pt x="7"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9" name="Freeform 75">
                <a:extLst>
                  <a:ext uri="{FF2B5EF4-FFF2-40B4-BE49-F238E27FC236}">
                    <a16:creationId xmlns:a16="http://schemas.microsoft.com/office/drawing/2014/main" xmlns="" id="{794F6B9B-3322-93B0-5165-23FE5DE2DEE9}"/>
                  </a:ext>
                </a:extLst>
              </p:cNvPr>
              <p:cNvSpPr>
                <a:spLocks/>
              </p:cNvSpPr>
              <p:nvPr/>
            </p:nvSpPr>
            <p:spPr bwMode="auto">
              <a:xfrm>
                <a:off x="1583" y="1940"/>
                <a:ext cx="6" cy="390"/>
              </a:xfrm>
              <a:custGeom>
                <a:avLst/>
                <a:gdLst/>
                <a:ahLst/>
                <a:cxnLst>
                  <a:cxn ang="0">
                    <a:pos x="6" y="0"/>
                  </a:cxn>
                  <a:cxn ang="0">
                    <a:pos x="2" y="182"/>
                  </a:cxn>
                  <a:cxn ang="0">
                    <a:pos x="0" y="585"/>
                  </a:cxn>
                  <a:cxn ang="0">
                    <a:pos x="0" y="988"/>
                  </a:cxn>
                  <a:cxn ang="0">
                    <a:pos x="3" y="1170"/>
                  </a:cxn>
                  <a:cxn ang="0">
                    <a:pos x="18" y="1169"/>
                  </a:cxn>
                  <a:cxn ang="0">
                    <a:pos x="13" y="906"/>
                  </a:cxn>
                  <a:cxn ang="0">
                    <a:pos x="13" y="652"/>
                  </a:cxn>
                  <a:cxn ang="0">
                    <a:pos x="14" y="366"/>
                  </a:cxn>
                  <a:cxn ang="0">
                    <a:pos x="18" y="5"/>
                  </a:cxn>
                  <a:cxn ang="0">
                    <a:pos x="6" y="0"/>
                  </a:cxn>
                </a:cxnLst>
                <a:rect l="0" t="0" r="r" b="b"/>
                <a:pathLst>
                  <a:path w="18" h="1170">
                    <a:moveTo>
                      <a:pt x="6" y="0"/>
                    </a:moveTo>
                    <a:lnTo>
                      <a:pt x="2" y="182"/>
                    </a:lnTo>
                    <a:lnTo>
                      <a:pt x="0" y="585"/>
                    </a:lnTo>
                    <a:lnTo>
                      <a:pt x="0" y="988"/>
                    </a:lnTo>
                    <a:lnTo>
                      <a:pt x="3" y="1170"/>
                    </a:lnTo>
                    <a:lnTo>
                      <a:pt x="18" y="1169"/>
                    </a:lnTo>
                    <a:lnTo>
                      <a:pt x="13" y="906"/>
                    </a:lnTo>
                    <a:lnTo>
                      <a:pt x="13" y="652"/>
                    </a:lnTo>
                    <a:lnTo>
                      <a:pt x="14" y="366"/>
                    </a:lnTo>
                    <a:lnTo>
                      <a:pt x="18" y="5"/>
                    </a:lnTo>
                    <a:lnTo>
                      <a:pt x="6"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0" name="Freeform 76">
                <a:extLst>
                  <a:ext uri="{FF2B5EF4-FFF2-40B4-BE49-F238E27FC236}">
                    <a16:creationId xmlns:a16="http://schemas.microsoft.com/office/drawing/2014/main" xmlns="" id="{B3FEEF75-23AF-5BF5-04BF-A386475AC2AA}"/>
                  </a:ext>
                </a:extLst>
              </p:cNvPr>
              <p:cNvSpPr>
                <a:spLocks/>
              </p:cNvSpPr>
              <p:nvPr/>
            </p:nvSpPr>
            <p:spPr bwMode="auto">
              <a:xfrm>
                <a:off x="1612" y="1946"/>
                <a:ext cx="6" cy="390"/>
              </a:xfrm>
              <a:custGeom>
                <a:avLst/>
                <a:gdLst/>
                <a:ahLst/>
                <a:cxnLst>
                  <a:cxn ang="0">
                    <a:pos x="6" y="0"/>
                  </a:cxn>
                  <a:cxn ang="0">
                    <a:pos x="2" y="182"/>
                  </a:cxn>
                  <a:cxn ang="0">
                    <a:pos x="0" y="585"/>
                  </a:cxn>
                  <a:cxn ang="0">
                    <a:pos x="0" y="988"/>
                  </a:cxn>
                  <a:cxn ang="0">
                    <a:pos x="4" y="1170"/>
                  </a:cxn>
                  <a:cxn ang="0">
                    <a:pos x="18" y="1169"/>
                  </a:cxn>
                  <a:cxn ang="0">
                    <a:pos x="13" y="906"/>
                  </a:cxn>
                  <a:cxn ang="0">
                    <a:pos x="13" y="652"/>
                  </a:cxn>
                  <a:cxn ang="0">
                    <a:pos x="16" y="366"/>
                  </a:cxn>
                  <a:cxn ang="0">
                    <a:pos x="18" y="5"/>
                  </a:cxn>
                  <a:cxn ang="0">
                    <a:pos x="6" y="0"/>
                  </a:cxn>
                </a:cxnLst>
                <a:rect l="0" t="0" r="r" b="b"/>
                <a:pathLst>
                  <a:path w="18" h="1170">
                    <a:moveTo>
                      <a:pt x="6" y="0"/>
                    </a:moveTo>
                    <a:lnTo>
                      <a:pt x="2" y="182"/>
                    </a:lnTo>
                    <a:lnTo>
                      <a:pt x="0" y="585"/>
                    </a:lnTo>
                    <a:lnTo>
                      <a:pt x="0" y="988"/>
                    </a:lnTo>
                    <a:lnTo>
                      <a:pt x="4" y="1170"/>
                    </a:lnTo>
                    <a:lnTo>
                      <a:pt x="18" y="1169"/>
                    </a:lnTo>
                    <a:lnTo>
                      <a:pt x="13" y="906"/>
                    </a:lnTo>
                    <a:lnTo>
                      <a:pt x="13" y="652"/>
                    </a:lnTo>
                    <a:lnTo>
                      <a:pt x="16" y="366"/>
                    </a:lnTo>
                    <a:lnTo>
                      <a:pt x="18" y="5"/>
                    </a:lnTo>
                    <a:lnTo>
                      <a:pt x="6" y="0"/>
                    </a:lnTo>
                    <a:close/>
                  </a:path>
                </a:pathLst>
              </a:custGeom>
              <a:solidFill>
                <a:srgbClr val="002D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1" name="Freeform 77">
                <a:extLst>
                  <a:ext uri="{FF2B5EF4-FFF2-40B4-BE49-F238E27FC236}">
                    <a16:creationId xmlns:a16="http://schemas.microsoft.com/office/drawing/2014/main" xmlns="" id="{99821101-DC75-A7C4-6318-BFAEACE6B481}"/>
                  </a:ext>
                </a:extLst>
              </p:cNvPr>
              <p:cNvSpPr>
                <a:spLocks/>
              </p:cNvSpPr>
              <p:nvPr/>
            </p:nvSpPr>
            <p:spPr bwMode="auto">
              <a:xfrm>
                <a:off x="1161" y="2013"/>
                <a:ext cx="90" cy="391"/>
              </a:xfrm>
              <a:custGeom>
                <a:avLst/>
                <a:gdLst/>
                <a:ahLst/>
                <a:cxnLst>
                  <a:cxn ang="0">
                    <a:pos x="0" y="28"/>
                  </a:cxn>
                  <a:cxn ang="0">
                    <a:pos x="267" y="0"/>
                  </a:cxn>
                  <a:cxn ang="0">
                    <a:pos x="269" y="1152"/>
                  </a:cxn>
                  <a:cxn ang="0">
                    <a:pos x="269" y="1173"/>
                  </a:cxn>
                  <a:cxn ang="0">
                    <a:pos x="52" y="1172"/>
                  </a:cxn>
                  <a:cxn ang="0">
                    <a:pos x="49" y="1128"/>
                  </a:cxn>
                  <a:cxn ang="0">
                    <a:pos x="2" y="1120"/>
                  </a:cxn>
                  <a:cxn ang="0">
                    <a:pos x="0" y="28"/>
                  </a:cxn>
                </a:cxnLst>
                <a:rect l="0" t="0" r="r" b="b"/>
                <a:pathLst>
                  <a:path w="269" h="1173">
                    <a:moveTo>
                      <a:pt x="0" y="28"/>
                    </a:moveTo>
                    <a:lnTo>
                      <a:pt x="267" y="0"/>
                    </a:lnTo>
                    <a:lnTo>
                      <a:pt x="269" y="1152"/>
                    </a:lnTo>
                    <a:lnTo>
                      <a:pt x="269" y="1173"/>
                    </a:lnTo>
                    <a:lnTo>
                      <a:pt x="52" y="1172"/>
                    </a:lnTo>
                    <a:lnTo>
                      <a:pt x="49" y="1128"/>
                    </a:lnTo>
                    <a:lnTo>
                      <a:pt x="2" y="1120"/>
                    </a:lnTo>
                    <a:lnTo>
                      <a:pt x="0" y="28"/>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2" name="Freeform 78">
                <a:extLst>
                  <a:ext uri="{FF2B5EF4-FFF2-40B4-BE49-F238E27FC236}">
                    <a16:creationId xmlns:a16="http://schemas.microsoft.com/office/drawing/2014/main" xmlns="" id="{63D33F60-129E-7D77-577A-69B24C6858DC}"/>
                  </a:ext>
                </a:extLst>
              </p:cNvPr>
              <p:cNvSpPr>
                <a:spLocks/>
              </p:cNvSpPr>
              <p:nvPr/>
            </p:nvSpPr>
            <p:spPr bwMode="auto">
              <a:xfrm>
                <a:off x="1161" y="2013"/>
                <a:ext cx="90" cy="363"/>
              </a:xfrm>
              <a:custGeom>
                <a:avLst/>
                <a:gdLst/>
                <a:ahLst/>
                <a:cxnLst>
                  <a:cxn ang="0">
                    <a:pos x="0" y="28"/>
                  </a:cxn>
                  <a:cxn ang="0">
                    <a:pos x="17" y="26"/>
                  </a:cxn>
                  <a:cxn ang="0">
                    <a:pos x="33" y="24"/>
                  </a:cxn>
                  <a:cxn ang="0">
                    <a:pos x="50" y="22"/>
                  </a:cxn>
                  <a:cxn ang="0">
                    <a:pos x="66" y="21"/>
                  </a:cxn>
                  <a:cxn ang="0">
                    <a:pos x="83" y="18"/>
                  </a:cxn>
                  <a:cxn ang="0">
                    <a:pos x="101" y="17"/>
                  </a:cxn>
                  <a:cxn ang="0">
                    <a:pos x="117" y="16"/>
                  </a:cxn>
                  <a:cxn ang="0">
                    <a:pos x="134" y="13"/>
                  </a:cxn>
                  <a:cxn ang="0">
                    <a:pos x="151" y="12"/>
                  </a:cxn>
                  <a:cxn ang="0">
                    <a:pos x="167" y="10"/>
                  </a:cxn>
                  <a:cxn ang="0">
                    <a:pos x="184" y="9"/>
                  </a:cxn>
                  <a:cxn ang="0">
                    <a:pos x="201" y="6"/>
                  </a:cxn>
                  <a:cxn ang="0">
                    <a:pos x="217" y="5"/>
                  </a:cxn>
                  <a:cxn ang="0">
                    <a:pos x="234" y="4"/>
                  </a:cxn>
                  <a:cxn ang="0">
                    <a:pos x="250" y="1"/>
                  </a:cxn>
                  <a:cxn ang="0">
                    <a:pos x="267" y="0"/>
                  </a:cxn>
                  <a:cxn ang="0">
                    <a:pos x="267" y="267"/>
                  </a:cxn>
                  <a:cxn ang="0">
                    <a:pos x="269" y="534"/>
                  </a:cxn>
                  <a:cxn ang="0">
                    <a:pos x="269" y="802"/>
                  </a:cxn>
                  <a:cxn ang="0">
                    <a:pos x="269" y="1069"/>
                  </a:cxn>
                  <a:cxn ang="0">
                    <a:pos x="269" y="1074"/>
                  </a:cxn>
                  <a:cxn ang="0">
                    <a:pos x="269" y="1078"/>
                  </a:cxn>
                  <a:cxn ang="0">
                    <a:pos x="269" y="1083"/>
                  </a:cxn>
                  <a:cxn ang="0">
                    <a:pos x="269" y="1089"/>
                  </a:cxn>
                  <a:cxn ang="0">
                    <a:pos x="255" y="1089"/>
                  </a:cxn>
                  <a:cxn ang="0">
                    <a:pos x="242" y="1089"/>
                  </a:cxn>
                  <a:cxn ang="0">
                    <a:pos x="229" y="1089"/>
                  </a:cxn>
                  <a:cxn ang="0">
                    <a:pos x="214" y="1089"/>
                  </a:cxn>
                  <a:cxn ang="0">
                    <a:pos x="201" y="1089"/>
                  </a:cxn>
                  <a:cxn ang="0">
                    <a:pos x="188" y="1089"/>
                  </a:cxn>
                  <a:cxn ang="0">
                    <a:pos x="175" y="1089"/>
                  </a:cxn>
                  <a:cxn ang="0">
                    <a:pos x="160" y="1087"/>
                  </a:cxn>
                  <a:cxn ang="0">
                    <a:pos x="147" y="1087"/>
                  </a:cxn>
                  <a:cxn ang="0">
                    <a:pos x="134" y="1087"/>
                  </a:cxn>
                  <a:cxn ang="0">
                    <a:pos x="120" y="1087"/>
                  </a:cxn>
                  <a:cxn ang="0">
                    <a:pos x="106" y="1087"/>
                  </a:cxn>
                  <a:cxn ang="0">
                    <a:pos x="93" y="1087"/>
                  </a:cxn>
                  <a:cxn ang="0">
                    <a:pos x="80" y="1087"/>
                  </a:cxn>
                  <a:cxn ang="0">
                    <a:pos x="65" y="1087"/>
                  </a:cxn>
                  <a:cxn ang="0">
                    <a:pos x="52" y="1087"/>
                  </a:cxn>
                  <a:cxn ang="0">
                    <a:pos x="50" y="1077"/>
                  </a:cxn>
                  <a:cxn ang="0">
                    <a:pos x="50" y="1068"/>
                  </a:cxn>
                  <a:cxn ang="0">
                    <a:pos x="49" y="1057"/>
                  </a:cxn>
                  <a:cxn ang="0">
                    <a:pos x="49" y="1046"/>
                  </a:cxn>
                  <a:cxn ang="0">
                    <a:pos x="44" y="1046"/>
                  </a:cxn>
                  <a:cxn ang="0">
                    <a:pos x="37" y="1045"/>
                  </a:cxn>
                  <a:cxn ang="0">
                    <a:pos x="32" y="1045"/>
                  </a:cxn>
                  <a:cxn ang="0">
                    <a:pos x="25" y="1044"/>
                  </a:cxn>
                  <a:cxn ang="0">
                    <a:pos x="20" y="1042"/>
                  </a:cxn>
                  <a:cxn ang="0">
                    <a:pos x="13" y="1041"/>
                  </a:cxn>
                  <a:cxn ang="0">
                    <a:pos x="8" y="1041"/>
                  </a:cxn>
                  <a:cxn ang="0">
                    <a:pos x="2" y="1040"/>
                  </a:cxn>
                  <a:cxn ang="0">
                    <a:pos x="2" y="787"/>
                  </a:cxn>
                  <a:cxn ang="0">
                    <a:pos x="2" y="534"/>
                  </a:cxn>
                  <a:cxn ang="0">
                    <a:pos x="2" y="280"/>
                  </a:cxn>
                  <a:cxn ang="0">
                    <a:pos x="0" y="28"/>
                  </a:cxn>
                </a:cxnLst>
                <a:rect l="0" t="0" r="r" b="b"/>
                <a:pathLst>
                  <a:path w="269" h="1089">
                    <a:moveTo>
                      <a:pt x="0" y="28"/>
                    </a:moveTo>
                    <a:lnTo>
                      <a:pt x="17" y="26"/>
                    </a:lnTo>
                    <a:lnTo>
                      <a:pt x="33" y="24"/>
                    </a:lnTo>
                    <a:lnTo>
                      <a:pt x="50" y="22"/>
                    </a:lnTo>
                    <a:lnTo>
                      <a:pt x="66" y="21"/>
                    </a:lnTo>
                    <a:lnTo>
                      <a:pt x="83" y="18"/>
                    </a:lnTo>
                    <a:lnTo>
                      <a:pt x="101" y="17"/>
                    </a:lnTo>
                    <a:lnTo>
                      <a:pt x="117" y="16"/>
                    </a:lnTo>
                    <a:lnTo>
                      <a:pt x="134" y="13"/>
                    </a:lnTo>
                    <a:lnTo>
                      <a:pt x="151" y="12"/>
                    </a:lnTo>
                    <a:lnTo>
                      <a:pt x="167" y="10"/>
                    </a:lnTo>
                    <a:lnTo>
                      <a:pt x="184" y="9"/>
                    </a:lnTo>
                    <a:lnTo>
                      <a:pt x="201" y="6"/>
                    </a:lnTo>
                    <a:lnTo>
                      <a:pt x="217" y="5"/>
                    </a:lnTo>
                    <a:lnTo>
                      <a:pt x="234" y="4"/>
                    </a:lnTo>
                    <a:lnTo>
                      <a:pt x="250" y="1"/>
                    </a:lnTo>
                    <a:lnTo>
                      <a:pt x="267" y="0"/>
                    </a:lnTo>
                    <a:lnTo>
                      <a:pt x="267" y="267"/>
                    </a:lnTo>
                    <a:lnTo>
                      <a:pt x="269" y="534"/>
                    </a:lnTo>
                    <a:lnTo>
                      <a:pt x="269" y="802"/>
                    </a:lnTo>
                    <a:lnTo>
                      <a:pt x="269" y="1069"/>
                    </a:lnTo>
                    <a:lnTo>
                      <a:pt x="269" y="1074"/>
                    </a:lnTo>
                    <a:lnTo>
                      <a:pt x="269" y="1078"/>
                    </a:lnTo>
                    <a:lnTo>
                      <a:pt x="269" y="1083"/>
                    </a:lnTo>
                    <a:lnTo>
                      <a:pt x="269" y="1089"/>
                    </a:lnTo>
                    <a:lnTo>
                      <a:pt x="255" y="1089"/>
                    </a:lnTo>
                    <a:lnTo>
                      <a:pt x="242" y="1089"/>
                    </a:lnTo>
                    <a:lnTo>
                      <a:pt x="229" y="1089"/>
                    </a:lnTo>
                    <a:lnTo>
                      <a:pt x="214" y="1089"/>
                    </a:lnTo>
                    <a:lnTo>
                      <a:pt x="201" y="1089"/>
                    </a:lnTo>
                    <a:lnTo>
                      <a:pt x="188" y="1089"/>
                    </a:lnTo>
                    <a:lnTo>
                      <a:pt x="175" y="1089"/>
                    </a:lnTo>
                    <a:lnTo>
                      <a:pt x="160" y="1087"/>
                    </a:lnTo>
                    <a:lnTo>
                      <a:pt x="147" y="1087"/>
                    </a:lnTo>
                    <a:lnTo>
                      <a:pt x="134" y="1087"/>
                    </a:lnTo>
                    <a:lnTo>
                      <a:pt x="120" y="1087"/>
                    </a:lnTo>
                    <a:lnTo>
                      <a:pt x="106" y="1087"/>
                    </a:lnTo>
                    <a:lnTo>
                      <a:pt x="93" y="1087"/>
                    </a:lnTo>
                    <a:lnTo>
                      <a:pt x="80" y="1087"/>
                    </a:lnTo>
                    <a:lnTo>
                      <a:pt x="65" y="1087"/>
                    </a:lnTo>
                    <a:lnTo>
                      <a:pt x="52" y="1087"/>
                    </a:lnTo>
                    <a:lnTo>
                      <a:pt x="50" y="1077"/>
                    </a:lnTo>
                    <a:lnTo>
                      <a:pt x="50" y="1068"/>
                    </a:lnTo>
                    <a:lnTo>
                      <a:pt x="49" y="1057"/>
                    </a:lnTo>
                    <a:lnTo>
                      <a:pt x="49" y="1046"/>
                    </a:lnTo>
                    <a:lnTo>
                      <a:pt x="44" y="1046"/>
                    </a:lnTo>
                    <a:lnTo>
                      <a:pt x="37" y="1045"/>
                    </a:lnTo>
                    <a:lnTo>
                      <a:pt x="32" y="1045"/>
                    </a:lnTo>
                    <a:lnTo>
                      <a:pt x="25" y="1044"/>
                    </a:lnTo>
                    <a:lnTo>
                      <a:pt x="20" y="1042"/>
                    </a:lnTo>
                    <a:lnTo>
                      <a:pt x="13" y="1041"/>
                    </a:lnTo>
                    <a:lnTo>
                      <a:pt x="8" y="1041"/>
                    </a:lnTo>
                    <a:lnTo>
                      <a:pt x="2" y="1040"/>
                    </a:lnTo>
                    <a:lnTo>
                      <a:pt x="2" y="787"/>
                    </a:lnTo>
                    <a:lnTo>
                      <a:pt x="2" y="534"/>
                    </a:lnTo>
                    <a:lnTo>
                      <a:pt x="2" y="280"/>
                    </a:lnTo>
                    <a:lnTo>
                      <a:pt x="0" y="28"/>
                    </a:lnTo>
                    <a:close/>
                  </a:path>
                </a:pathLst>
              </a:custGeom>
              <a:solidFill>
                <a:srgbClr val="AF967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3" name="Freeform 79">
                <a:extLst>
                  <a:ext uri="{FF2B5EF4-FFF2-40B4-BE49-F238E27FC236}">
                    <a16:creationId xmlns:a16="http://schemas.microsoft.com/office/drawing/2014/main" xmlns="" id="{7F4F4793-F7D8-D8E5-2C77-A154027FF30B}"/>
                  </a:ext>
                </a:extLst>
              </p:cNvPr>
              <p:cNvSpPr>
                <a:spLocks/>
              </p:cNvSpPr>
              <p:nvPr/>
            </p:nvSpPr>
            <p:spPr bwMode="auto">
              <a:xfrm>
                <a:off x="1161" y="2013"/>
                <a:ext cx="90" cy="335"/>
              </a:xfrm>
              <a:custGeom>
                <a:avLst/>
                <a:gdLst/>
                <a:ahLst/>
                <a:cxnLst>
                  <a:cxn ang="0">
                    <a:pos x="0" y="25"/>
                  </a:cxn>
                  <a:cxn ang="0">
                    <a:pos x="17" y="24"/>
                  </a:cxn>
                  <a:cxn ang="0">
                    <a:pos x="33" y="23"/>
                  </a:cxn>
                  <a:cxn ang="0">
                    <a:pos x="50" y="21"/>
                  </a:cxn>
                  <a:cxn ang="0">
                    <a:pos x="66" y="19"/>
                  </a:cxn>
                  <a:cxn ang="0">
                    <a:pos x="83" y="17"/>
                  </a:cxn>
                  <a:cxn ang="0">
                    <a:pos x="101" y="16"/>
                  </a:cxn>
                  <a:cxn ang="0">
                    <a:pos x="117" y="15"/>
                  </a:cxn>
                  <a:cxn ang="0">
                    <a:pos x="134" y="13"/>
                  </a:cxn>
                  <a:cxn ang="0">
                    <a:pos x="151" y="12"/>
                  </a:cxn>
                  <a:cxn ang="0">
                    <a:pos x="167" y="11"/>
                  </a:cxn>
                  <a:cxn ang="0">
                    <a:pos x="184" y="8"/>
                  </a:cxn>
                  <a:cxn ang="0">
                    <a:pos x="201" y="7"/>
                  </a:cxn>
                  <a:cxn ang="0">
                    <a:pos x="217" y="5"/>
                  </a:cxn>
                  <a:cxn ang="0">
                    <a:pos x="234" y="4"/>
                  </a:cxn>
                  <a:cxn ang="0">
                    <a:pos x="250" y="2"/>
                  </a:cxn>
                  <a:cxn ang="0">
                    <a:pos x="267" y="0"/>
                  </a:cxn>
                  <a:cxn ang="0">
                    <a:pos x="267" y="246"/>
                  </a:cxn>
                  <a:cxn ang="0">
                    <a:pos x="269" y="492"/>
                  </a:cxn>
                  <a:cxn ang="0">
                    <a:pos x="269" y="739"/>
                  </a:cxn>
                  <a:cxn ang="0">
                    <a:pos x="269" y="985"/>
                  </a:cxn>
                  <a:cxn ang="0">
                    <a:pos x="269" y="990"/>
                  </a:cxn>
                  <a:cxn ang="0">
                    <a:pos x="269" y="994"/>
                  </a:cxn>
                  <a:cxn ang="0">
                    <a:pos x="269" y="998"/>
                  </a:cxn>
                  <a:cxn ang="0">
                    <a:pos x="269" y="1003"/>
                  </a:cxn>
                  <a:cxn ang="0">
                    <a:pos x="255" y="1003"/>
                  </a:cxn>
                  <a:cxn ang="0">
                    <a:pos x="242" y="1003"/>
                  </a:cxn>
                  <a:cxn ang="0">
                    <a:pos x="229" y="1003"/>
                  </a:cxn>
                  <a:cxn ang="0">
                    <a:pos x="214" y="1003"/>
                  </a:cxn>
                  <a:cxn ang="0">
                    <a:pos x="201" y="1003"/>
                  </a:cxn>
                  <a:cxn ang="0">
                    <a:pos x="188" y="1003"/>
                  </a:cxn>
                  <a:cxn ang="0">
                    <a:pos x="175" y="1003"/>
                  </a:cxn>
                  <a:cxn ang="0">
                    <a:pos x="160" y="1002"/>
                  </a:cxn>
                  <a:cxn ang="0">
                    <a:pos x="147" y="1002"/>
                  </a:cxn>
                  <a:cxn ang="0">
                    <a:pos x="134" y="1002"/>
                  </a:cxn>
                  <a:cxn ang="0">
                    <a:pos x="120" y="1002"/>
                  </a:cxn>
                  <a:cxn ang="0">
                    <a:pos x="106" y="1002"/>
                  </a:cxn>
                  <a:cxn ang="0">
                    <a:pos x="93" y="1002"/>
                  </a:cxn>
                  <a:cxn ang="0">
                    <a:pos x="80" y="1002"/>
                  </a:cxn>
                  <a:cxn ang="0">
                    <a:pos x="65" y="1002"/>
                  </a:cxn>
                  <a:cxn ang="0">
                    <a:pos x="52" y="1002"/>
                  </a:cxn>
                  <a:cxn ang="0">
                    <a:pos x="50" y="993"/>
                  </a:cxn>
                  <a:cxn ang="0">
                    <a:pos x="50" y="983"/>
                  </a:cxn>
                  <a:cxn ang="0">
                    <a:pos x="49" y="974"/>
                  </a:cxn>
                  <a:cxn ang="0">
                    <a:pos x="49" y="965"/>
                  </a:cxn>
                  <a:cxn ang="0">
                    <a:pos x="44" y="963"/>
                  </a:cxn>
                  <a:cxn ang="0">
                    <a:pos x="37" y="963"/>
                  </a:cxn>
                  <a:cxn ang="0">
                    <a:pos x="32" y="962"/>
                  </a:cxn>
                  <a:cxn ang="0">
                    <a:pos x="25" y="961"/>
                  </a:cxn>
                  <a:cxn ang="0">
                    <a:pos x="20" y="961"/>
                  </a:cxn>
                  <a:cxn ang="0">
                    <a:pos x="13" y="960"/>
                  </a:cxn>
                  <a:cxn ang="0">
                    <a:pos x="8" y="960"/>
                  </a:cxn>
                  <a:cxn ang="0">
                    <a:pos x="2" y="958"/>
                  </a:cxn>
                  <a:cxn ang="0">
                    <a:pos x="2" y="726"/>
                  </a:cxn>
                  <a:cxn ang="0">
                    <a:pos x="2" y="492"/>
                  </a:cxn>
                  <a:cxn ang="0">
                    <a:pos x="2" y="259"/>
                  </a:cxn>
                  <a:cxn ang="0">
                    <a:pos x="0" y="25"/>
                  </a:cxn>
                </a:cxnLst>
                <a:rect l="0" t="0" r="r" b="b"/>
                <a:pathLst>
                  <a:path w="269" h="1003">
                    <a:moveTo>
                      <a:pt x="0" y="25"/>
                    </a:moveTo>
                    <a:lnTo>
                      <a:pt x="17" y="24"/>
                    </a:lnTo>
                    <a:lnTo>
                      <a:pt x="33" y="23"/>
                    </a:lnTo>
                    <a:lnTo>
                      <a:pt x="50" y="21"/>
                    </a:lnTo>
                    <a:lnTo>
                      <a:pt x="66" y="19"/>
                    </a:lnTo>
                    <a:lnTo>
                      <a:pt x="83" y="17"/>
                    </a:lnTo>
                    <a:lnTo>
                      <a:pt x="101" y="16"/>
                    </a:lnTo>
                    <a:lnTo>
                      <a:pt x="117" y="15"/>
                    </a:lnTo>
                    <a:lnTo>
                      <a:pt x="134" y="13"/>
                    </a:lnTo>
                    <a:lnTo>
                      <a:pt x="151" y="12"/>
                    </a:lnTo>
                    <a:lnTo>
                      <a:pt x="167" y="11"/>
                    </a:lnTo>
                    <a:lnTo>
                      <a:pt x="184" y="8"/>
                    </a:lnTo>
                    <a:lnTo>
                      <a:pt x="201" y="7"/>
                    </a:lnTo>
                    <a:lnTo>
                      <a:pt x="217" y="5"/>
                    </a:lnTo>
                    <a:lnTo>
                      <a:pt x="234" y="4"/>
                    </a:lnTo>
                    <a:lnTo>
                      <a:pt x="250" y="2"/>
                    </a:lnTo>
                    <a:lnTo>
                      <a:pt x="267" y="0"/>
                    </a:lnTo>
                    <a:lnTo>
                      <a:pt x="267" y="246"/>
                    </a:lnTo>
                    <a:lnTo>
                      <a:pt x="269" y="492"/>
                    </a:lnTo>
                    <a:lnTo>
                      <a:pt x="269" y="739"/>
                    </a:lnTo>
                    <a:lnTo>
                      <a:pt x="269" y="985"/>
                    </a:lnTo>
                    <a:lnTo>
                      <a:pt x="269" y="990"/>
                    </a:lnTo>
                    <a:lnTo>
                      <a:pt x="269" y="994"/>
                    </a:lnTo>
                    <a:lnTo>
                      <a:pt x="269" y="998"/>
                    </a:lnTo>
                    <a:lnTo>
                      <a:pt x="269" y="1003"/>
                    </a:lnTo>
                    <a:lnTo>
                      <a:pt x="255" y="1003"/>
                    </a:lnTo>
                    <a:lnTo>
                      <a:pt x="242" y="1003"/>
                    </a:lnTo>
                    <a:lnTo>
                      <a:pt x="229" y="1003"/>
                    </a:lnTo>
                    <a:lnTo>
                      <a:pt x="214" y="1003"/>
                    </a:lnTo>
                    <a:lnTo>
                      <a:pt x="201" y="1003"/>
                    </a:lnTo>
                    <a:lnTo>
                      <a:pt x="188" y="1003"/>
                    </a:lnTo>
                    <a:lnTo>
                      <a:pt x="175" y="1003"/>
                    </a:lnTo>
                    <a:lnTo>
                      <a:pt x="160" y="1002"/>
                    </a:lnTo>
                    <a:lnTo>
                      <a:pt x="147" y="1002"/>
                    </a:lnTo>
                    <a:lnTo>
                      <a:pt x="134" y="1002"/>
                    </a:lnTo>
                    <a:lnTo>
                      <a:pt x="120" y="1002"/>
                    </a:lnTo>
                    <a:lnTo>
                      <a:pt x="106" y="1002"/>
                    </a:lnTo>
                    <a:lnTo>
                      <a:pt x="93" y="1002"/>
                    </a:lnTo>
                    <a:lnTo>
                      <a:pt x="80" y="1002"/>
                    </a:lnTo>
                    <a:lnTo>
                      <a:pt x="65" y="1002"/>
                    </a:lnTo>
                    <a:lnTo>
                      <a:pt x="52" y="1002"/>
                    </a:lnTo>
                    <a:lnTo>
                      <a:pt x="50" y="993"/>
                    </a:lnTo>
                    <a:lnTo>
                      <a:pt x="50" y="983"/>
                    </a:lnTo>
                    <a:lnTo>
                      <a:pt x="49" y="974"/>
                    </a:lnTo>
                    <a:lnTo>
                      <a:pt x="49" y="965"/>
                    </a:lnTo>
                    <a:lnTo>
                      <a:pt x="44" y="963"/>
                    </a:lnTo>
                    <a:lnTo>
                      <a:pt x="37" y="963"/>
                    </a:lnTo>
                    <a:lnTo>
                      <a:pt x="32" y="962"/>
                    </a:lnTo>
                    <a:lnTo>
                      <a:pt x="25" y="961"/>
                    </a:lnTo>
                    <a:lnTo>
                      <a:pt x="20" y="961"/>
                    </a:lnTo>
                    <a:lnTo>
                      <a:pt x="13" y="960"/>
                    </a:lnTo>
                    <a:lnTo>
                      <a:pt x="8" y="960"/>
                    </a:lnTo>
                    <a:lnTo>
                      <a:pt x="2" y="958"/>
                    </a:lnTo>
                    <a:lnTo>
                      <a:pt x="2" y="726"/>
                    </a:lnTo>
                    <a:lnTo>
                      <a:pt x="2" y="492"/>
                    </a:lnTo>
                    <a:lnTo>
                      <a:pt x="2" y="259"/>
                    </a:lnTo>
                    <a:lnTo>
                      <a:pt x="0" y="25"/>
                    </a:lnTo>
                    <a:close/>
                  </a:path>
                </a:pathLst>
              </a:custGeom>
              <a:solidFill>
                <a:srgbClr val="B7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4" name="Freeform 80">
                <a:extLst>
                  <a:ext uri="{FF2B5EF4-FFF2-40B4-BE49-F238E27FC236}">
                    <a16:creationId xmlns:a16="http://schemas.microsoft.com/office/drawing/2014/main" xmlns="" id="{86EE3C2A-CB82-050B-2B1A-4D7B0ECEF4EA}"/>
                  </a:ext>
                </a:extLst>
              </p:cNvPr>
              <p:cNvSpPr>
                <a:spLocks/>
              </p:cNvSpPr>
              <p:nvPr/>
            </p:nvSpPr>
            <p:spPr bwMode="auto">
              <a:xfrm>
                <a:off x="1161" y="2014"/>
                <a:ext cx="90" cy="306"/>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24"/>
                  </a:cxn>
                  <a:cxn ang="0">
                    <a:pos x="269" y="449"/>
                  </a:cxn>
                  <a:cxn ang="0">
                    <a:pos x="269" y="675"/>
                  </a:cxn>
                  <a:cxn ang="0">
                    <a:pos x="269" y="899"/>
                  </a:cxn>
                  <a:cxn ang="0">
                    <a:pos x="269" y="903"/>
                  </a:cxn>
                  <a:cxn ang="0">
                    <a:pos x="269" y="907"/>
                  </a:cxn>
                  <a:cxn ang="0">
                    <a:pos x="269" y="913"/>
                  </a:cxn>
                  <a:cxn ang="0">
                    <a:pos x="269" y="917"/>
                  </a:cxn>
                  <a:cxn ang="0">
                    <a:pos x="255" y="917"/>
                  </a:cxn>
                  <a:cxn ang="0">
                    <a:pos x="242" y="917"/>
                  </a:cxn>
                  <a:cxn ang="0">
                    <a:pos x="229" y="917"/>
                  </a:cxn>
                  <a:cxn ang="0">
                    <a:pos x="214" y="917"/>
                  </a:cxn>
                  <a:cxn ang="0">
                    <a:pos x="201" y="917"/>
                  </a:cxn>
                  <a:cxn ang="0">
                    <a:pos x="188" y="917"/>
                  </a:cxn>
                  <a:cxn ang="0">
                    <a:pos x="175" y="917"/>
                  </a:cxn>
                  <a:cxn ang="0">
                    <a:pos x="160" y="917"/>
                  </a:cxn>
                  <a:cxn ang="0">
                    <a:pos x="147" y="917"/>
                  </a:cxn>
                  <a:cxn ang="0">
                    <a:pos x="134" y="917"/>
                  </a:cxn>
                  <a:cxn ang="0">
                    <a:pos x="120" y="917"/>
                  </a:cxn>
                  <a:cxn ang="0">
                    <a:pos x="106" y="917"/>
                  </a:cxn>
                  <a:cxn ang="0">
                    <a:pos x="93" y="915"/>
                  </a:cxn>
                  <a:cxn ang="0">
                    <a:pos x="80" y="915"/>
                  </a:cxn>
                  <a:cxn ang="0">
                    <a:pos x="65" y="915"/>
                  </a:cxn>
                  <a:cxn ang="0">
                    <a:pos x="52" y="915"/>
                  </a:cxn>
                  <a:cxn ang="0">
                    <a:pos x="50" y="907"/>
                  </a:cxn>
                  <a:cxn ang="0">
                    <a:pos x="50" y="898"/>
                  </a:cxn>
                  <a:cxn ang="0">
                    <a:pos x="49" y="890"/>
                  </a:cxn>
                  <a:cxn ang="0">
                    <a:pos x="49" y="882"/>
                  </a:cxn>
                  <a:cxn ang="0">
                    <a:pos x="44" y="881"/>
                  </a:cxn>
                  <a:cxn ang="0">
                    <a:pos x="37" y="881"/>
                  </a:cxn>
                  <a:cxn ang="0">
                    <a:pos x="32" y="880"/>
                  </a:cxn>
                  <a:cxn ang="0">
                    <a:pos x="25" y="878"/>
                  </a:cxn>
                  <a:cxn ang="0">
                    <a:pos x="20" y="878"/>
                  </a:cxn>
                  <a:cxn ang="0">
                    <a:pos x="13" y="877"/>
                  </a:cxn>
                  <a:cxn ang="0">
                    <a:pos x="8" y="877"/>
                  </a:cxn>
                  <a:cxn ang="0">
                    <a:pos x="2" y="876"/>
                  </a:cxn>
                  <a:cxn ang="0">
                    <a:pos x="2" y="663"/>
                  </a:cxn>
                  <a:cxn ang="0">
                    <a:pos x="2" y="449"/>
                  </a:cxn>
                  <a:cxn ang="0">
                    <a:pos x="2" y="236"/>
                  </a:cxn>
                  <a:cxn ang="0">
                    <a:pos x="0" y="23"/>
                  </a:cxn>
                </a:cxnLst>
                <a:rect l="0" t="0" r="r" b="b"/>
                <a:pathLst>
                  <a:path w="269" h="917">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24"/>
                    </a:lnTo>
                    <a:lnTo>
                      <a:pt x="269" y="449"/>
                    </a:lnTo>
                    <a:lnTo>
                      <a:pt x="269" y="675"/>
                    </a:lnTo>
                    <a:lnTo>
                      <a:pt x="269" y="899"/>
                    </a:lnTo>
                    <a:lnTo>
                      <a:pt x="269" y="903"/>
                    </a:lnTo>
                    <a:lnTo>
                      <a:pt x="269" y="907"/>
                    </a:lnTo>
                    <a:lnTo>
                      <a:pt x="269" y="913"/>
                    </a:lnTo>
                    <a:lnTo>
                      <a:pt x="269" y="917"/>
                    </a:lnTo>
                    <a:lnTo>
                      <a:pt x="255" y="917"/>
                    </a:lnTo>
                    <a:lnTo>
                      <a:pt x="242" y="917"/>
                    </a:lnTo>
                    <a:lnTo>
                      <a:pt x="229" y="917"/>
                    </a:lnTo>
                    <a:lnTo>
                      <a:pt x="214" y="917"/>
                    </a:lnTo>
                    <a:lnTo>
                      <a:pt x="201" y="917"/>
                    </a:lnTo>
                    <a:lnTo>
                      <a:pt x="188" y="917"/>
                    </a:lnTo>
                    <a:lnTo>
                      <a:pt x="175" y="917"/>
                    </a:lnTo>
                    <a:lnTo>
                      <a:pt x="160" y="917"/>
                    </a:lnTo>
                    <a:lnTo>
                      <a:pt x="147" y="917"/>
                    </a:lnTo>
                    <a:lnTo>
                      <a:pt x="134" y="917"/>
                    </a:lnTo>
                    <a:lnTo>
                      <a:pt x="120" y="917"/>
                    </a:lnTo>
                    <a:lnTo>
                      <a:pt x="106" y="917"/>
                    </a:lnTo>
                    <a:lnTo>
                      <a:pt x="93" y="915"/>
                    </a:lnTo>
                    <a:lnTo>
                      <a:pt x="80" y="915"/>
                    </a:lnTo>
                    <a:lnTo>
                      <a:pt x="65" y="915"/>
                    </a:lnTo>
                    <a:lnTo>
                      <a:pt x="52" y="915"/>
                    </a:lnTo>
                    <a:lnTo>
                      <a:pt x="50" y="907"/>
                    </a:lnTo>
                    <a:lnTo>
                      <a:pt x="50" y="898"/>
                    </a:lnTo>
                    <a:lnTo>
                      <a:pt x="49" y="890"/>
                    </a:lnTo>
                    <a:lnTo>
                      <a:pt x="49" y="882"/>
                    </a:lnTo>
                    <a:lnTo>
                      <a:pt x="44" y="881"/>
                    </a:lnTo>
                    <a:lnTo>
                      <a:pt x="37" y="881"/>
                    </a:lnTo>
                    <a:lnTo>
                      <a:pt x="32" y="880"/>
                    </a:lnTo>
                    <a:lnTo>
                      <a:pt x="25" y="878"/>
                    </a:lnTo>
                    <a:lnTo>
                      <a:pt x="20" y="878"/>
                    </a:lnTo>
                    <a:lnTo>
                      <a:pt x="13" y="877"/>
                    </a:lnTo>
                    <a:lnTo>
                      <a:pt x="8" y="877"/>
                    </a:lnTo>
                    <a:lnTo>
                      <a:pt x="2" y="876"/>
                    </a:lnTo>
                    <a:lnTo>
                      <a:pt x="2" y="663"/>
                    </a:lnTo>
                    <a:lnTo>
                      <a:pt x="2" y="449"/>
                    </a:lnTo>
                    <a:lnTo>
                      <a:pt x="2" y="236"/>
                    </a:lnTo>
                    <a:lnTo>
                      <a:pt x="0" y="23"/>
                    </a:lnTo>
                    <a:close/>
                  </a:path>
                </a:pathLst>
              </a:custGeom>
              <a:solidFill>
                <a:srgbClr val="BCA58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5" name="Freeform 81">
                <a:extLst>
                  <a:ext uri="{FF2B5EF4-FFF2-40B4-BE49-F238E27FC236}">
                    <a16:creationId xmlns:a16="http://schemas.microsoft.com/office/drawing/2014/main" xmlns="" id="{1281E29B-B381-3F2A-5E57-7A4ABB685E0F}"/>
                  </a:ext>
                </a:extLst>
              </p:cNvPr>
              <p:cNvSpPr>
                <a:spLocks/>
              </p:cNvSpPr>
              <p:nvPr/>
            </p:nvSpPr>
            <p:spPr bwMode="auto">
              <a:xfrm>
                <a:off x="1161" y="2014"/>
                <a:ext cx="90" cy="277"/>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03"/>
                  </a:cxn>
                  <a:cxn ang="0">
                    <a:pos x="269" y="408"/>
                  </a:cxn>
                  <a:cxn ang="0">
                    <a:pos x="269" y="611"/>
                  </a:cxn>
                  <a:cxn ang="0">
                    <a:pos x="269" y="816"/>
                  </a:cxn>
                  <a:cxn ang="0">
                    <a:pos x="269" y="820"/>
                  </a:cxn>
                  <a:cxn ang="0">
                    <a:pos x="269" y="824"/>
                  </a:cxn>
                  <a:cxn ang="0">
                    <a:pos x="269" y="828"/>
                  </a:cxn>
                  <a:cxn ang="0">
                    <a:pos x="269" y="832"/>
                  </a:cxn>
                  <a:cxn ang="0">
                    <a:pos x="255" y="832"/>
                  </a:cxn>
                  <a:cxn ang="0">
                    <a:pos x="242" y="832"/>
                  </a:cxn>
                  <a:cxn ang="0">
                    <a:pos x="229" y="832"/>
                  </a:cxn>
                  <a:cxn ang="0">
                    <a:pos x="214" y="832"/>
                  </a:cxn>
                  <a:cxn ang="0">
                    <a:pos x="201" y="832"/>
                  </a:cxn>
                  <a:cxn ang="0">
                    <a:pos x="188" y="832"/>
                  </a:cxn>
                  <a:cxn ang="0">
                    <a:pos x="175" y="832"/>
                  </a:cxn>
                  <a:cxn ang="0">
                    <a:pos x="160" y="832"/>
                  </a:cxn>
                  <a:cxn ang="0">
                    <a:pos x="147" y="832"/>
                  </a:cxn>
                  <a:cxn ang="0">
                    <a:pos x="134" y="832"/>
                  </a:cxn>
                  <a:cxn ang="0">
                    <a:pos x="120" y="832"/>
                  </a:cxn>
                  <a:cxn ang="0">
                    <a:pos x="106" y="832"/>
                  </a:cxn>
                  <a:cxn ang="0">
                    <a:pos x="93" y="831"/>
                  </a:cxn>
                  <a:cxn ang="0">
                    <a:pos x="80" y="831"/>
                  </a:cxn>
                  <a:cxn ang="0">
                    <a:pos x="65" y="831"/>
                  </a:cxn>
                  <a:cxn ang="0">
                    <a:pos x="52" y="831"/>
                  </a:cxn>
                  <a:cxn ang="0">
                    <a:pos x="50" y="824"/>
                  </a:cxn>
                  <a:cxn ang="0">
                    <a:pos x="50" y="816"/>
                  </a:cxn>
                  <a:cxn ang="0">
                    <a:pos x="49" y="808"/>
                  </a:cxn>
                  <a:cxn ang="0">
                    <a:pos x="49" y="800"/>
                  </a:cxn>
                  <a:cxn ang="0">
                    <a:pos x="44" y="800"/>
                  </a:cxn>
                  <a:cxn ang="0">
                    <a:pos x="37" y="799"/>
                  </a:cxn>
                  <a:cxn ang="0">
                    <a:pos x="32" y="799"/>
                  </a:cxn>
                  <a:cxn ang="0">
                    <a:pos x="25" y="798"/>
                  </a:cxn>
                  <a:cxn ang="0">
                    <a:pos x="20" y="798"/>
                  </a:cxn>
                  <a:cxn ang="0">
                    <a:pos x="13" y="798"/>
                  </a:cxn>
                  <a:cxn ang="0">
                    <a:pos x="8" y="796"/>
                  </a:cxn>
                  <a:cxn ang="0">
                    <a:pos x="2" y="796"/>
                  </a:cxn>
                  <a:cxn ang="0">
                    <a:pos x="2" y="603"/>
                  </a:cxn>
                  <a:cxn ang="0">
                    <a:pos x="2" y="409"/>
                  </a:cxn>
                  <a:cxn ang="0">
                    <a:pos x="2" y="216"/>
                  </a:cxn>
                  <a:cxn ang="0">
                    <a:pos x="0" y="23"/>
                  </a:cxn>
                </a:cxnLst>
                <a:rect l="0" t="0" r="r" b="b"/>
                <a:pathLst>
                  <a:path w="269" h="832">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03"/>
                    </a:lnTo>
                    <a:lnTo>
                      <a:pt x="269" y="408"/>
                    </a:lnTo>
                    <a:lnTo>
                      <a:pt x="269" y="611"/>
                    </a:lnTo>
                    <a:lnTo>
                      <a:pt x="269" y="816"/>
                    </a:lnTo>
                    <a:lnTo>
                      <a:pt x="269" y="820"/>
                    </a:lnTo>
                    <a:lnTo>
                      <a:pt x="269" y="824"/>
                    </a:lnTo>
                    <a:lnTo>
                      <a:pt x="269" y="828"/>
                    </a:lnTo>
                    <a:lnTo>
                      <a:pt x="269" y="832"/>
                    </a:lnTo>
                    <a:lnTo>
                      <a:pt x="255" y="832"/>
                    </a:lnTo>
                    <a:lnTo>
                      <a:pt x="242" y="832"/>
                    </a:lnTo>
                    <a:lnTo>
                      <a:pt x="229" y="832"/>
                    </a:lnTo>
                    <a:lnTo>
                      <a:pt x="214" y="832"/>
                    </a:lnTo>
                    <a:lnTo>
                      <a:pt x="201" y="832"/>
                    </a:lnTo>
                    <a:lnTo>
                      <a:pt x="188" y="832"/>
                    </a:lnTo>
                    <a:lnTo>
                      <a:pt x="175" y="832"/>
                    </a:lnTo>
                    <a:lnTo>
                      <a:pt x="160" y="832"/>
                    </a:lnTo>
                    <a:lnTo>
                      <a:pt x="147" y="832"/>
                    </a:lnTo>
                    <a:lnTo>
                      <a:pt x="134" y="832"/>
                    </a:lnTo>
                    <a:lnTo>
                      <a:pt x="120" y="832"/>
                    </a:lnTo>
                    <a:lnTo>
                      <a:pt x="106" y="832"/>
                    </a:lnTo>
                    <a:lnTo>
                      <a:pt x="93" y="831"/>
                    </a:lnTo>
                    <a:lnTo>
                      <a:pt x="80" y="831"/>
                    </a:lnTo>
                    <a:lnTo>
                      <a:pt x="65" y="831"/>
                    </a:lnTo>
                    <a:lnTo>
                      <a:pt x="52" y="831"/>
                    </a:lnTo>
                    <a:lnTo>
                      <a:pt x="50" y="824"/>
                    </a:lnTo>
                    <a:lnTo>
                      <a:pt x="50" y="816"/>
                    </a:lnTo>
                    <a:lnTo>
                      <a:pt x="49" y="808"/>
                    </a:lnTo>
                    <a:lnTo>
                      <a:pt x="49" y="800"/>
                    </a:lnTo>
                    <a:lnTo>
                      <a:pt x="44" y="800"/>
                    </a:lnTo>
                    <a:lnTo>
                      <a:pt x="37" y="799"/>
                    </a:lnTo>
                    <a:lnTo>
                      <a:pt x="32" y="799"/>
                    </a:lnTo>
                    <a:lnTo>
                      <a:pt x="25" y="798"/>
                    </a:lnTo>
                    <a:lnTo>
                      <a:pt x="20" y="798"/>
                    </a:lnTo>
                    <a:lnTo>
                      <a:pt x="13" y="798"/>
                    </a:lnTo>
                    <a:lnTo>
                      <a:pt x="8" y="796"/>
                    </a:lnTo>
                    <a:lnTo>
                      <a:pt x="2" y="796"/>
                    </a:lnTo>
                    <a:lnTo>
                      <a:pt x="2" y="603"/>
                    </a:lnTo>
                    <a:lnTo>
                      <a:pt x="2" y="409"/>
                    </a:lnTo>
                    <a:lnTo>
                      <a:pt x="2" y="216"/>
                    </a:lnTo>
                    <a:lnTo>
                      <a:pt x="0" y="23"/>
                    </a:lnTo>
                    <a:close/>
                  </a:path>
                </a:pathLst>
              </a:custGeom>
              <a:solidFill>
                <a:srgbClr val="C1AD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6" name="Freeform 82">
                <a:extLst>
                  <a:ext uri="{FF2B5EF4-FFF2-40B4-BE49-F238E27FC236}">
                    <a16:creationId xmlns:a16="http://schemas.microsoft.com/office/drawing/2014/main" xmlns="" id="{EF070764-03D2-E90F-09BE-D0A559732BF7}"/>
                  </a:ext>
                </a:extLst>
              </p:cNvPr>
              <p:cNvSpPr>
                <a:spLocks/>
              </p:cNvSpPr>
              <p:nvPr/>
            </p:nvSpPr>
            <p:spPr bwMode="auto">
              <a:xfrm>
                <a:off x="1161" y="2014"/>
                <a:ext cx="90" cy="249"/>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84"/>
                  </a:cxn>
                  <a:cxn ang="0">
                    <a:pos x="269" y="366"/>
                  </a:cxn>
                  <a:cxn ang="0">
                    <a:pos x="269" y="548"/>
                  </a:cxn>
                  <a:cxn ang="0">
                    <a:pos x="269" y="732"/>
                  </a:cxn>
                  <a:cxn ang="0">
                    <a:pos x="269" y="736"/>
                  </a:cxn>
                  <a:cxn ang="0">
                    <a:pos x="269" y="740"/>
                  </a:cxn>
                  <a:cxn ang="0">
                    <a:pos x="269" y="744"/>
                  </a:cxn>
                  <a:cxn ang="0">
                    <a:pos x="269" y="746"/>
                  </a:cxn>
                  <a:cxn ang="0">
                    <a:pos x="255" y="746"/>
                  </a:cxn>
                  <a:cxn ang="0">
                    <a:pos x="242" y="746"/>
                  </a:cxn>
                  <a:cxn ang="0">
                    <a:pos x="229" y="746"/>
                  </a:cxn>
                  <a:cxn ang="0">
                    <a:pos x="214" y="746"/>
                  </a:cxn>
                  <a:cxn ang="0">
                    <a:pos x="201" y="746"/>
                  </a:cxn>
                  <a:cxn ang="0">
                    <a:pos x="188" y="746"/>
                  </a:cxn>
                  <a:cxn ang="0">
                    <a:pos x="175" y="746"/>
                  </a:cxn>
                  <a:cxn ang="0">
                    <a:pos x="160" y="746"/>
                  </a:cxn>
                  <a:cxn ang="0">
                    <a:pos x="147" y="746"/>
                  </a:cxn>
                  <a:cxn ang="0">
                    <a:pos x="134" y="746"/>
                  </a:cxn>
                  <a:cxn ang="0">
                    <a:pos x="120" y="746"/>
                  </a:cxn>
                  <a:cxn ang="0">
                    <a:pos x="106" y="746"/>
                  </a:cxn>
                  <a:cxn ang="0">
                    <a:pos x="93" y="746"/>
                  </a:cxn>
                  <a:cxn ang="0">
                    <a:pos x="80" y="746"/>
                  </a:cxn>
                  <a:cxn ang="0">
                    <a:pos x="65" y="746"/>
                  </a:cxn>
                  <a:cxn ang="0">
                    <a:pos x="52" y="746"/>
                  </a:cxn>
                  <a:cxn ang="0">
                    <a:pos x="50" y="740"/>
                  </a:cxn>
                  <a:cxn ang="0">
                    <a:pos x="50" y="732"/>
                  </a:cxn>
                  <a:cxn ang="0">
                    <a:pos x="49" y="725"/>
                  </a:cxn>
                  <a:cxn ang="0">
                    <a:pos x="49" y="719"/>
                  </a:cxn>
                  <a:cxn ang="0">
                    <a:pos x="44" y="719"/>
                  </a:cxn>
                  <a:cxn ang="0">
                    <a:pos x="37" y="717"/>
                  </a:cxn>
                  <a:cxn ang="0">
                    <a:pos x="32" y="717"/>
                  </a:cxn>
                  <a:cxn ang="0">
                    <a:pos x="25" y="716"/>
                  </a:cxn>
                  <a:cxn ang="0">
                    <a:pos x="20" y="716"/>
                  </a:cxn>
                  <a:cxn ang="0">
                    <a:pos x="13" y="716"/>
                  </a:cxn>
                  <a:cxn ang="0">
                    <a:pos x="8" y="715"/>
                  </a:cxn>
                  <a:cxn ang="0">
                    <a:pos x="2" y="715"/>
                  </a:cxn>
                  <a:cxn ang="0">
                    <a:pos x="2" y="542"/>
                  </a:cxn>
                  <a:cxn ang="0">
                    <a:pos x="2" y="367"/>
                  </a:cxn>
                  <a:cxn ang="0">
                    <a:pos x="2" y="194"/>
                  </a:cxn>
                  <a:cxn ang="0">
                    <a:pos x="0" y="21"/>
                  </a:cxn>
                </a:cxnLst>
                <a:rect l="0" t="0" r="r" b="b"/>
                <a:pathLst>
                  <a:path w="269" h="746">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84"/>
                    </a:lnTo>
                    <a:lnTo>
                      <a:pt x="269" y="366"/>
                    </a:lnTo>
                    <a:lnTo>
                      <a:pt x="269" y="548"/>
                    </a:lnTo>
                    <a:lnTo>
                      <a:pt x="269" y="732"/>
                    </a:lnTo>
                    <a:lnTo>
                      <a:pt x="269" y="736"/>
                    </a:lnTo>
                    <a:lnTo>
                      <a:pt x="269" y="740"/>
                    </a:lnTo>
                    <a:lnTo>
                      <a:pt x="269" y="744"/>
                    </a:lnTo>
                    <a:lnTo>
                      <a:pt x="269" y="746"/>
                    </a:lnTo>
                    <a:lnTo>
                      <a:pt x="255" y="746"/>
                    </a:lnTo>
                    <a:lnTo>
                      <a:pt x="242" y="746"/>
                    </a:lnTo>
                    <a:lnTo>
                      <a:pt x="229" y="746"/>
                    </a:lnTo>
                    <a:lnTo>
                      <a:pt x="214" y="746"/>
                    </a:lnTo>
                    <a:lnTo>
                      <a:pt x="201" y="746"/>
                    </a:lnTo>
                    <a:lnTo>
                      <a:pt x="188" y="746"/>
                    </a:lnTo>
                    <a:lnTo>
                      <a:pt x="175" y="746"/>
                    </a:lnTo>
                    <a:lnTo>
                      <a:pt x="160" y="746"/>
                    </a:lnTo>
                    <a:lnTo>
                      <a:pt x="147" y="746"/>
                    </a:lnTo>
                    <a:lnTo>
                      <a:pt x="134" y="746"/>
                    </a:lnTo>
                    <a:lnTo>
                      <a:pt x="120" y="746"/>
                    </a:lnTo>
                    <a:lnTo>
                      <a:pt x="106" y="746"/>
                    </a:lnTo>
                    <a:lnTo>
                      <a:pt x="93" y="746"/>
                    </a:lnTo>
                    <a:lnTo>
                      <a:pt x="80" y="746"/>
                    </a:lnTo>
                    <a:lnTo>
                      <a:pt x="65" y="746"/>
                    </a:lnTo>
                    <a:lnTo>
                      <a:pt x="52" y="746"/>
                    </a:lnTo>
                    <a:lnTo>
                      <a:pt x="50" y="740"/>
                    </a:lnTo>
                    <a:lnTo>
                      <a:pt x="50" y="732"/>
                    </a:lnTo>
                    <a:lnTo>
                      <a:pt x="49" y="725"/>
                    </a:lnTo>
                    <a:lnTo>
                      <a:pt x="49" y="719"/>
                    </a:lnTo>
                    <a:lnTo>
                      <a:pt x="44" y="719"/>
                    </a:lnTo>
                    <a:lnTo>
                      <a:pt x="37" y="717"/>
                    </a:lnTo>
                    <a:lnTo>
                      <a:pt x="32" y="717"/>
                    </a:lnTo>
                    <a:lnTo>
                      <a:pt x="25" y="716"/>
                    </a:lnTo>
                    <a:lnTo>
                      <a:pt x="20" y="716"/>
                    </a:lnTo>
                    <a:lnTo>
                      <a:pt x="13" y="716"/>
                    </a:lnTo>
                    <a:lnTo>
                      <a:pt x="8" y="715"/>
                    </a:lnTo>
                    <a:lnTo>
                      <a:pt x="2" y="715"/>
                    </a:lnTo>
                    <a:lnTo>
                      <a:pt x="2" y="542"/>
                    </a:lnTo>
                    <a:lnTo>
                      <a:pt x="2" y="367"/>
                    </a:lnTo>
                    <a:lnTo>
                      <a:pt x="2" y="194"/>
                    </a:lnTo>
                    <a:lnTo>
                      <a:pt x="0" y="21"/>
                    </a:lnTo>
                    <a:close/>
                  </a:path>
                </a:pathLst>
              </a:custGeom>
              <a:solidFill>
                <a:srgbClr val="C9B59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7" name="Freeform 83">
                <a:extLst>
                  <a:ext uri="{FF2B5EF4-FFF2-40B4-BE49-F238E27FC236}">
                    <a16:creationId xmlns:a16="http://schemas.microsoft.com/office/drawing/2014/main" xmlns="" id="{E21F91CA-C918-42B1-232B-B0DD8E9FF80C}"/>
                  </a:ext>
                </a:extLst>
              </p:cNvPr>
              <p:cNvSpPr>
                <a:spLocks/>
              </p:cNvSpPr>
              <p:nvPr/>
            </p:nvSpPr>
            <p:spPr bwMode="auto">
              <a:xfrm>
                <a:off x="1161" y="2014"/>
                <a:ext cx="90" cy="221"/>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62"/>
                  </a:cxn>
                  <a:cxn ang="0">
                    <a:pos x="269" y="325"/>
                  </a:cxn>
                  <a:cxn ang="0">
                    <a:pos x="269" y="487"/>
                  </a:cxn>
                  <a:cxn ang="0">
                    <a:pos x="269" y="649"/>
                  </a:cxn>
                  <a:cxn ang="0">
                    <a:pos x="269" y="653"/>
                  </a:cxn>
                  <a:cxn ang="0">
                    <a:pos x="269" y="655"/>
                  </a:cxn>
                  <a:cxn ang="0">
                    <a:pos x="269" y="659"/>
                  </a:cxn>
                  <a:cxn ang="0">
                    <a:pos x="269" y="663"/>
                  </a:cxn>
                  <a:cxn ang="0">
                    <a:pos x="255" y="663"/>
                  </a:cxn>
                  <a:cxn ang="0">
                    <a:pos x="242" y="663"/>
                  </a:cxn>
                  <a:cxn ang="0">
                    <a:pos x="229" y="663"/>
                  </a:cxn>
                  <a:cxn ang="0">
                    <a:pos x="214" y="662"/>
                  </a:cxn>
                  <a:cxn ang="0">
                    <a:pos x="201" y="662"/>
                  </a:cxn>
                  <a:cxn ang="0">
                    <a:pos x="188" y="662"/>
                  </a:cxn>
                  <a:cxn ang="0">
                    <a:pos x="175" y="662"/>
                  </a:cxn>
                  <a:cxn ang="0">
                    <a:pos x="160" y="662"/>
                  </a:cxn>
                  <a:cxn ang="0">
                    <a:pos x="147" y="662"/>
                  </a:cxn>
                  <a:cxn ang="0">
                    <a:pos x="134" y="662"/>
                  </a:cxn>
                  <a:cxn ang="0">
                    <a:pos x="120" y="662"/>
                  </a:cxn>
                  <a:cxn ang="0">
                    <a:pos x="106" y="662"/>
                  </a:cxn>
                  <a:cxn ang="0">
                    <a:pos x="93" y="662"/>
                  </a:cxn>
                  <a:cxn ang="0">
                    <a:pos x="80" y="662"/>
                  </a:cxn>
                  <a:cxn ang="0">
                    <a:pos x="65" y="662"/>
                  </a:cxn>
                  <a:cxn ang="0">
                    <a:pos x="52" y="662"/>
                  </a:cxn>
                  <a:cxn ang="0">
                    <a:pos x="50" y="655"/>
                  </a:cxn>
                  <a:cxn ang="0">
                    <a:pos x="50" y="650"/>
                  </a:cxn>
                  <a:cxn ang="0">
                    <a:pos x="49" y="643"/>
                  </a:cxn>
                  <a:cxn ang="0">
                    <a:pos x="49" y="638"/>
                  </a:cxn>
                  <a:cxn ang="0">
                    <a:pos x="44" y="638"/>
                  </a:cxn>
                  <a:cxn ang="0">
                    <a:pos x="37" y="637"/>
                  </a:cxn>
                  <a:cxn ang="0">
                    <a:pos x="32" y="637"/>
                  </a:cxn>
                  <a:cxn ang="0">
                    <a:pos x="25" y="635"/>
                  </a:cxn>
                  <a:cxn ang="0">
                    <a:pos x="20" y="635"/>
                  </a:cxn>
                  <a:cxn ang="0">
                    <a:pos x="13" y="635"/>
                  </a:cxn>
                  <a:cxn ang="0">
                    <a:pos x="8" y="634"/>
                  </a:cxn>
                  <a:cxn ang="0">
                    <a:pos x="2" y="634"/>
                  </a:cxn>
                  <a:cxn ang="0">
                    <a:pos x="2" y="481"/>
                  </a:cxn>
                  <a:cxn ang="0">
                    <a:pos x="2" y="328"/>
                  </a:cxn>
                  <a:cxn ang="0">
                    <a:pos x="2" y="174"/>
                  </a:cxn>
                  <a:cxn ang="0">
                    <a:pos x="0" y="21"/>
                  </a:cxn>
                </a:cxnLst>
                <a:rect l="0" t="0" r="r" b="b"/>
                <a:pathLst>
                  <a:path w="269" h="663">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62"/>
                    </a:lnTo>
                    <a:lnTo>
                      <a:pt x="269" y="325"/>
                    </a:lnTo>
                    <a:lnTo>
                      <a:pt x="269" y="487"/>
                    </a:lnTo>
                    <a:lnTo>
                      <a:pt x="269" y="649"/>
                    </a:lnTo>
                    <a:lnTo>
                      <a:pt x="269" y="653"/>
                    </a:lnTo>
                    <a:lnTo>
                      <a:pt x="269" y="655"/>
                    </a:lnTo>
                    <a:lnTo>
                      <a:pt x="269" y="659"/>
                    </a:lnTo>
                    <a:lnTo>
                      <a:pt x="269" y="663"/>
                    </a:lnTo>
                    <a:lnTo>
                      <a:pt x="255" y="663"/>
                    </a:lnTo>
                    <a:lnTo>
                      <a:pt x="242" y="663"/>
                    </a:lnTo>
                    <a:lnTo>
                      <a:pt x="229" y="663"/>
                    </a:lnTo>
                    <a:lnTo>
                      <a:pt x="214" y="662"/>
                    </a:lnTo>
                    <a:lnTo>
                      <a:pt x="201" y="662"/>
                    </a:lnTo>
                    <a:lnTo>
                      <a:pt x="188" y="662"/>
                    </a:lnTo>
                    <a:lnTo>
                      <a:pt x="175" y="662"/>
                    </a:lnTo>
                    <a:lnTo>
                      <a:pt x="160" y="662"/>
                    </a:lnTo>
                    <a:lnTo>
                      <a:pt x="147" y="662"/>
                    </a:lnTo>
                    <a:lnTo>
                      <a:pt x="134" y="662"/>
                    </a:lnTo>
                    <a:lnTo>
                      <a:pt x="120" y="662"/>
                    </a:lnTo>
                    <a:lnTo>
                      <a:pt x="106" y="662"/>
                    </a:lnTo>
                    <a:lnTo>
                      <a:pt x="93" y="662"/>
                    </a:lnTo>
                    <a:lnTo>
                      <a:pt x="80" y="662"/>
                    </a:lnTo>
                    <a:lnTo>
                      <a:pt x="65" y="662"/>
                    </a:lnTo>
                    <a:lnTo>
                      <a:pt x="52" y="662"/>
                    </a:lnTo>
                    <a:lnTo>
                      <a:pt x="50" y="655"/>
                    </a:lnTo>
                    <a:lnTo>
                      <a:pt x="50" y="650"/>
                    </a:lnTo>
                    <a:lnTo>
                      <a:pt x="49" y="643"/>
                    </a:lnTo>
                    <a:lnTo>
                      <a:pt x="49" y="638"/>
                    </a:lnTo>
                    <a:lnTo>
                      <a:pt x="44" y="638"/>
                    </a:lnTo>
                    <a:lnTo>
                      <a:pt x="37" y="637"/>
                    </a:lnTo>
                    <a:lnTo>
                      <a:pt x="32" y="637"/>
                    </a:lnTo>
                    <a:lnTo>
                      <a:pt x="25" y="635"/>
                    </a:lnTo>
                    <a:lnTo>
                      <a:pt x="20" y="635"/>
                    </a:lnTo>
                    <a:lnTo>
                      <a:pt x="13" y="635"/>
                    </a:lnTo>
                    <a:lnTo>
                      <a:pt x="8" y="634"/>
                    </a:lnTo>
                    <a:lnTo>
                      <a:pt x="2" y="634"/>
                    </a:lnTo>
                    <a:lnTo>
                      <a:pt x="2" y="481"/>
                    </a:lnTo>
                    <a:lnTo>
                      <a:pt x="2" y="328"/>
                    </a:lnTo>
                    <a:lnTo>
                      <a:pt x="2" y="174"/>
                    </a:lnTo>
                    <a:lnTo>
                      <a:pt x="0" y="21"/>
                    </a:lnTo>
                    <a:close/>
                  </a:path>
                </a:pathLst>
              </a:custGeom>
              <a:solidFill>
                <a:srgbClr val="CCBAA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8" name="Freeform 84">
                <a:extLst>
                  <a:ext uri="{FF2B5EF4-FFF2-40B4-BE49-F238E27FC236}">
                    <a16:creationId xmlns:a16="http://schemas.microsoft.com/office/drawing/2014/main" xmlns="" id="{913A3F81-24E1-7ACE-32ED-B642C2BA7765}"/>
                  </a:ext>
                </a:extLst>
              </p:cNvPr>
              <p:cNvSpPr>
                <a:spLocks/>
              </p:cNvSpPr>
              <p:nvPr/>
            </p:nvSpPr>
            <p:spPr bwMode="auto">
              <a:xfrm>
                <a:off x="1161" y="2015"/>
                <a:ext cx="90" cy="192"/>
              </a:xfrm>
              <a:custGeom>
                <a:avLst/>
                <a:gdLst/>
                <a:ahLst/>
                <a:cxnLst>
                  <a:cxn ang="0">
                    <a:pos x="0" y="20"/>
                  </a:cxn>
                  <a:cxn ang="0">
                    <a:pos x="17" y="19"/>
                  </a:cxn>
                  <a:cxn ang="0">
                    <a:pos x="33" y="17"/>
                  </a:cxn>
                  <a:cxn ang="0">
                    <a:pos x="50" y="16"/>
                  </a:cxn>
                  <a:cxn ang="0">
                    <a:pos x="66" y="15"/>
                  </a:cxn>
                  <a:cxn ang="0">
                    <a:pos x="83" y="13"/>
                  </a:cxn>
                  <a:cxn ang="0">
                    <a:pos x="101" y="12"/>
                  </a:cxn>
                  <a:cxn ang="0">
                    <a:pos x="117" y="11"/>
                  </a:cxn>
                  <a:cxn ang="0">
                    <a:pos x="134" y="9"/>
                  </a:cxn>
                  <a:cxn ang="0">
                    <a:pos x="151" y="9"/>
                  </a:cxn>
                  <a:cxn ang="0">
                    <a:pos x="167" y="8"/>
                  </a:cxn>
                  <a:cxn ang="0">
                    <a:pos x="184" y="7"/>
                  </a:cxn>
                  <a:cxn ang="0">
                    <a:pos x="201" y="5"/>
                  </a:cxn>
                  <a:cxn ang="0">
                    <a:pos x="217" y="4"/>
                  </a:cxn>
                  <a:cxn ang="0">
                    <a:pos x="234" y="3"/>
                  </a:cxn>
                  <a:cxn ang="0">
                    <a:pos x="250" y="1"/>
                  </a:cxn>
                  <a:cxn ang="0">
                    <a:pos x="267" y="0"/>
                  </a:cxn>
                  <a:cxn ang="0">
                    <a:pos x="267" y="142"/>
                  </a:cxn>
                  <a:cxn ang="0">
                    <a:pos x="269" y="282"/>
                  </a:cxn>
                  <a:cxn ang="0">
                    <a:pos x="269" y="423"/>
                  </a:cxn>
                  <a:cxn ang="0">
                    <a:pos x="269" y="564"/>
                  </a:cxn>
                  <a:cxn ang="0">
                    <a:pos x="269" y="567"/>
                  </a:cxn>
                  <a:cxn ang="0">
                    <a:pos x="269" y="571"/>
                  </a:cxn>
                  <a:cxn ang="0">
                    <a:pos x="269" y="574"/>
                  </a:cxn>
                  <a:cxn ang="0">
                    <a:pos x="269" y="578"/>
                  </a:cxn>
                  <a:cxn ang="0">
                    <a:pos x="255" y="578"/>
                  </a:cxn>
                  <a:cxn ang="0">
                    <a:pos x="242" y="578"/>
                  </a:cxn>
                  <a:cxn ang="0">
                    <a:pos x="229" y="578"/>
                  </a:cxn>
                  <a:cxn ang="0">
                    <a:pos x="214" y="576"/>
                  </a:cxn>
                  <a:cxn ang="0">
                    <a:pos x="201" y="576"/>
                  </a:cxn>
                  <a:cxn ang="0">
                    <a:pos x="188" y="576"/>
                  </a:cxn>
                  <a:cxn ang="0">
                    <a:pos x="175" y="576"/>
                  </a:cxn>
                  <a:cxn ang="0">
                    <a:pos x="160" y="576"/>
                  </a:cxn>
                  <a:cxn ang="0">
                    <a:pos x="147" y="576"/>
                  </a:cxn>
                  <a:cxn ang="0">
                    <a:pos x="134" y="576"/>
                  </a:cxn>
                  <a:cxn ang="0">
                    <a:pos x="120" y="576"/>
                  </a:cxn>
                  <a:cxn ang="0">
                    <a:pos x="106" y="576"/>
                  </a:cxn>
                  <a:cxn ang="0">
                    <a:pos x="93" y="576"/>
                  </a:cxn>
                  <a:cxn ang="0">
                    <a:pos x="80" y="576"/>
                  </a:cxn>
                  <a:cxn ang="0">
                    <a:pos x="65" y="576"/>
                  </a:cxn>
                  <a:cxn ang="0">
                    <a:pos x="52" y="576"/>
                  </a:cxn>
                  <a:cxn ang="0">
                    <a:pos x="50" y="571"/>
                  </a:cxn>
                  <a:cxn ang="0">
                    <a:pos x="50" y="566"/>
                  </a:cxn>
                  <a:cxn ang="0">
                    <a:pos x="49" y="560"/>
                  </a:cxn>
                  <a:cxn ang="0">
                    <a:pos x="49" y="555"/>
                  </a:cxn>
                  <a:cxn ang="0">
                    <a:pos x="44" y="555"/>
                  </a:cxn>
                  <a:cxn ang="0">
                    <a:pos x="37" y="554"/>
                  </a:cxn>
                  <a:cxn ang="0">
                    <a:pos x="32" y="554"/>
                  </a:cxn>
                  <a:cxn ang="0">
                    <a:pos x="25" y="554"/>
                  </a:cxn>
                  <a:cxn ang="0">
                    <a:pos x="20" y="554"/>
                  </a:cxn>
                  <a:cxn ang="0">
                    <a:pos x="13" y="554"/>
                  </a:cxn>
                  <a:cxn ang="0">
                    <a:pos x="8" y="553"/>
                  </a:cxn>
                  <a:cxn ang="0">
                    <a:pos x="2" y="553"/>
                  </a:cxn>
                  <a:cxn ang="0">
                    <a:pos x="2" y="419"/>
                  </a:cxn>
                  <a:cxn ang="0">
                    <a:pos x="2" y="286"/>
                  </a:cxn>
                  <a:cxn ang="0">
                    <a:pos x="2" y="153"/>
                  </a:cxn>
                  <a:cxn ang="0">
                    <a:pos x="0" y="20"/>
                  </a:cxn>
                </a:cxnLst>
                <a:rect l="0" t="0" r="r" b="b"/>
                <a:pathLst>
                  <a:path w="269" h="578">
                    <a:moveTo>
                      <a:pt x="0" y="20"/>
                    </a:moveTo>
                    <a:lnTo>
                      <a:pt x="17" y="19"/>
                    </a:lnTo>
                    <a:lnTo>
                      <a:pt x="33" y="17"/>
                    </a:lnTo>
                    <a:lnTo>
                      <a:pt x="50" y="16"/>
                    </a:lnTo>
                    <a:lnTo>
                      <a:pt x="66" y="15"/>
                    </a:lnTo>
                    <a:lnTo>
                      <a:pt x="83" y="13"/>
                    </a:lnTo>
                    <a:lnTo>
                      <a:pt x="101" y="12"/>
                    </a:lnTo>
                    <a:lnTo>
                      <a:pt x="117" y="11"/>
                    </a:lnTo>
                    <a:lnTo>
                      <a:pt x="134" y="9"/>
                    </a:lnTo>
                    <a:lnTo>
                      <a:pt x="151" y="9"/>
                    </a:lnTo>
                    <a:lnTo>
                      <a:pt x="167" y="8"/>
                    </a:lnTo>
                    <a:lnTo>
                      <a:pt x="184" y="7"/>
                    </a:lnTo>
                    <a:lnTo>
                      <a:pt x="201" y="5"/>
                    </a:lnTo>
                    <a:lnTo>
                      <a:pt x="217" y="4"/>
                    </a:lnTo>
                    <a:lnTo>
                      <a:pt x="234" y="3"/>
                    </a:lnTo>
                    <a:lnTo>
                      <a:pt x="250" y="1"/>
                    </a:lnTo>
                    <a:lnTo>
                      <a:pt x="267" y="0"/>
                    </a:lnTo>
                    <a:lnTo>
                      <a:pt x="267" y="142"/>
                    </a:lnTo>
                    <a:lnTo>
                      <a:pt x="269" y="282"/>
                    </a:lnTo>
                    <a:lnTo>
                      <a:pt x="269" y="423"/>
                    </a:lnTo>
                    <a:lnTo>
                      <a:pt x="269" y="564"/>
                    </a:lnTo>
                    <a:lnTo>
                      <a:pt x="269" y="567"/>
                    </a:lnTo>
                    <a:lnTo>
                      <a:pt x="269" y="571"/>
                    </a:lnTo>
                    <a:lnTo>
                      <a:pt x="269" y="574"/>
                    </a:lnTo>
                    <a:lnTo>
                      <a:pt x="269" y="578"/>
                    </a:lnTo>
                    <a:lnTo>
                      <a:pt x="255" y="578"/>
                    </a:lnTo>
                    <a:lnTo>
                      <a:pt x="242" y="578"/>
                    </a:lnTo>
                    <a:lnTo>
                      <a:pt x="229" y="578"/>
                    </a:lnTo>
                    <a:lnTo>
                      <a:pt x="214" y="576"/>
                    </a:lnTo>
                    <a:lnTo>
                      <a:pt x="201" y="576"/>
                    </a:lnTo>
                    <a:lnTo>
                      <a:pt x="188" y="576"/>
                    </a:lnTo>
                    <a:lnTo>
                      <a:pt x="175" y="576"/>
                    </a:lnTo>
                    <a:lnTo>
                      <a:pt x="160" y="576"/>
                    </a:lnTo>
                    <a:lnTo>
                      <a:pt x="147" y="576"/>
                    </a:lnTo>
                    <a:lnTo>
                      <a:pt x="134" y="576"/>
                    </a:lnTo>
                    <a:lnTo>
                      <a:pt x="120" y="576"/>
                    </a:lnTo>
                    <a:lnTo>
                      <a:pt x="106" y="576"/>
                    </a:lnTo>
                    <a:lnTo>
                      <a:pt x="93" y="576"/>
                    </a:lnTo>
                    <a:lnTo>
                      <a:pt x="80" y="576"/>
                    </a:lnTo>
                    <a:lnTo>
                      <a:pt x="65" y="576"/>
                    </a:lnTo>
                    <a:lnTo>
                      <a:pt x="52" y="576"/>
                    </a:lnTo>
                    <a:lnTo>
                      <a:pt x="50" y="571"/>
                    </a:lnTo>
                    <a:lnTo>
                      <a:pt x="50" y="566"/>
                    </a:lnTo>
                    <a:lnTo>
                      <a:pt x="49" y="560"/>
                    </a:lnTo>
                    <a:lnTo>
                      <a:pt x="49" y="555"/>
                    </a:lnTo>
                    <a:lnTo>
                      <a:pt x="44" y="555"/>
                    </a:lnTo>
                    <a:lnTo>
                      <a:pt x="37" y="554"/>
                    </a:lnTo>
                    <a:lnTo>
                      <a:pt x="32" y="554"/>
                    </a:lnTo>
                    <a:lnTo>
                      <a:pt x="25" y="554"/>
                    </a:lnTo>
                    <a:lnTo>
                      <a:pt x="20" y="554"/>
                    </a:lnTo>
                    <a:lnTo>
                      <a:pt x="13" y="554"/>
                    </a:lnTo>
                    <a:lnTo>
                      <a:pt x="8" y="553"/>
                    </a:lnTo>
                    <a:lnTo>
                      <a:pt x="2" y="553"/>
                    </a:lnTo>
                    <a:lnTo>
                      <a:pt x="2" y="419"/>
                    </a:lnTo>
                    <a:lnTo>
                      <a:pt x="2" y="286"/>
                    </a:lnTo>
                    <a:lnTo>
                      <a:pt x="2" y="153"/>
                    </a:lnTo>
                    <a:lnTo>
                      <a:pt x="0" y="20"/>
                    </a:lnTo>
                    <a:close/>
                  </a:path>
                </a:pathLst>
              </a:custGeom>
              <a:solidFill>
                <a:srgbClr val="D3C1A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9" name="Freeform 85">
                <a:extLst>
                  <a:ext uri="{FF2B5EF4-FFF2-40B4-BE49-F238E27FC236}">
                    <a16:creationId xmlns:a16="http://schemas.microsoft.com/office/drawing/2014/main" xmlns="" id="{249F9ECB-54E2-1CCD-9BA5-03BCE5B02172}"/>
                  </a:ext>
                </a:extLst>
              </p:cNvPr>
              <p:cNvSpPr>
                <a:spLocks/>
              </p:cNvSpPr>
              <p:nvPr/>
            </p:nvSpPr>
            <p:spPr bwMode="auto">
              <a:xfrm>
                <a:off x="1161" y="2015"/>
                <a:ext cx="90" cy="164"/>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21"/>
                  </a:cxn>
                  <a:cxn ang="0">
                    <a:pos x="269" y="240"/>
                  </a:cxn>
                  <a:cxn ang="0">
                    <a:pos x="269" y="360"/>
                  </a:cxn>
                  <a:cxn ang="0">
                    <a:pos x="269" y="480"/>
                  </a:cxn>
                  <a:cxn ang="0">
                    <a:pos x="269" y="483"/>
                  </a:cxn>
                  <a:cxn ang="0">
                    <a:pos x="269" y="485"/>
                  </a:cxn>
                  <a:cxn ang="0">
                    <a:pos x="269" y="489"/>
                  </a:cxn>
                  <a:cxn ang="0">
                    <a:pos x="269" y="492"/>
                  </a:cxn>
                  <a:cxn ang="0">
                    <a:pos x="255" y="492"/>
                  </a:cxn>
                  <a:cxn ang="0">
                    <a:pos x="242" y="492"/>
                  </a:cxn>
                  <a:cxn ang="0">
                    <a:pos x="229" y="492"/>
                  </a:cxn>
                  <a:cxn ang="0">
                    <a:pos x="214" y="492"/>
                  </a:cxn>
                  <a:cxn ang="0">
                    <a:pos x="201" y="492"/>
                  </a:cxn>
                  <a:cxn ang="0">
                    <a:pos x="188" y="492"/>
                  </a:cxn>
                  <a:cxn ang="0">
                    <a:pos x="175" y="492"/>
                  </a:cxn>
                  <a:cxn ang="0">
                    <a:pos x="160" y="491"/>
                  </a:cxn>
                  <a:cxn ang="0">
                    <a:pos x="147" y="491"/>
                  </a:cxn>
                  <a:cxn ang="0">
                    <a:pos x="134" y="491"/>
                  </a:cxn>
                  <a:cxn ang="0">
                    <a:pos x="120" y="491"/>
                  </a:cxn>
                  <a:cxn ang="0">
                    <a:pos x="106" y="491"/>
                  </a:cxn>
                  <a:cxn ang="0">
                    <a:pos x="93" y="491"/>
                  </a:cxn>
                  <a:cxn ang="0">
                    <a:pos x="80" y="491"/>
                  </a:cxn>
                  <a:cxn ang="0">
                    <a:pos x="65" y="491"/>
                  </a:cxn>
                  <a:cxn ang="0">
                    <a:pos x="52" y="491"/>
                  </a:cxn>
                  <a:cxn ang="0">
                    <a:pos x="50" y="487"/>
                  </a:cxn>
                  <a:cxn ang="0">
                    <a:pos x="50" y="481"/>
                  </a:cxn>
                  <a:cxn ang="0">
                    <a:pos x="49" y="478"/>
                  </a:cxn>
                  <a:cxn ang="0">
                    <a:pos x="49" y="474"/>
                  </a:cxn>
                  <a:cxn ang="0">
                    <a:pos x="44" y="474"/>
                  </a:cxn>
                  <a:cxn ang="0">
                    <a:pos x="37" y="472"/>
                  </a:cxn>
                  <a:cxn ang="0">
                    <a:pos x="32" y="472"/>
                  </a:cxn>
                  <a:cxn ang="0">
                    <a:pos x="25" y="472"/>
                  </a:cxn>
                  <a:cxn ang="0">
                    <a:pos x="20" y="472"/>
                  </a:cxn>
                  <a:cxn ang="0">
                    <a:pos x="13" y="472"/>
                  </a:cxn>
                  <a:cxn ang="0">
                    <a:pos x="8" y="471"/>
                  </a:cxn>
                  <a:cxn ang="0">
                    <a:pos x="2" y="471"/>
                  </a:cxn>
                  <a:cxn ang="0">
                    <a:pos x="2" y="357"/>
                  </a:cxn>
                  <a:cxn ang="0">
                    <a:pos x="2" y="245"/>
                  </a:cxn>
                  <a:cxn ang="0">
                    <a:pos x="2" y="131"/>
                  </a:cxn>
                  <a:cxn ang="0">
                    <a:pos x="0" y="18"/>
                  </a:cxn>
                </a:cxnLst>
                <a:rect l="0" t="0" r="r" b="b"/>
                <a:pathLst>
                  <a:path w="269" h="492">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21"/>
                    </a:lnTo>
                    <a:lnTo>
                      <a:pt x="269" y="240"/>
                    </a:lnTo>
                    <a:lnTo>
                      <a:pt x="269" y="360"/>
                    </a:lnTo>
                    <a:lnTo>
                      <a:pt x="269" y="480"/>
                    </a:lnTo>
                    <a:lnTo>
                      <a:pt x="269" y="483"/>
                    </a:lnTo>
                    <a:lnTo>
                      <a:pt x="269" y="485"/>
                    </a:lnTo>
                    <a:lnTo>
                      <a:pt x="269" y="489"/>
                    </a:lnTo>
                    <a:lnTo>
                      <a:pt x="269" y="492"/>
                    </a:lnTo>
                    <a:lnTo>
                      <a:pt x="255" y="492"/>
                    </a:lnTo>
                    <a:lnTo>
                      <a:pt x="242" y="492"/>
                    </a:lnTo>
                    <a:lnTo>
                      <a:pt x="229" y="492"/>
                    </a:lnTo>
                    <a:lnTo>
                      <a:pt x="214" y="492"/>
                    </a:lnTo>
                    <a:lnTo>
                      <a:pt x="201" y="492"/>
                    </a:lnTo>
                    <a:lnTo>
                      <a:pt x="188" y="492"/>
                    </a:lnTo>
                    <a:lnTo>
                      <a:pt x="175" y="492"/>
                    </a:lnTo>
                    <a:lnTo>
                      <a:pt x="160" y="491"/>
                    </a:lnTo>
                    <a:lnTo>
                      <a:pt x="147" y="491"/>
                    </a:lnTo>
                    <a:lnTo>
                      <a:pt x="134" y="491"/>
                    </a:lnTo>
                    <a:lnTo>
                      <a:pt x="120" y="491"/>
                    </a:lnTo>
                    <a:lnTo>
                      <a:pt x="106" y="491"/>
                    </a:lnTo>
                    <a:lnTo>
                      <a:pt x="93" y="491"/>
                    </a:lnTo>
                    <a:lnTo>
                      <a:pt x="80" y="491"/>
                    </a:lnTo>
                    <a:lnTo>
                      <a:pt x="65" y="491"/>
                    </a:lnTo>
                    <a:lnTo>
                      <a:pt x="52" y="491"/>
                    </a:lnTo>
                    <a:lnTo>
                      <a:pt x="50" y="487"/>
                    </a:lnTo>
                    <a:lnTo>
                      <a:pt x="50" y="481"/>
                    </a:lnTo>
                    <a:lnTo>
                      <a:pt x="49" y="478"/>
                    </a:lnTo>
                    <a:lnTo>
                      <a:pt x="49" y="474"/>
                    </a:lnTo>
                    <a:lnTo>
                      <a:pt x="44" y="474"/>
                    </a:lnTo>
                    <a:lnTo>
                      <a:pt x="37" y="472"/>
                    </a:lnTo>
                    <a:lnTo>
                      <a:pt x="32" y="472"/>
                    </a:lnTo>
                    <a:lnTo>
                      <a:pt x="25" y="472"/>
                    </a:lnTo>
                    <a:lnTo>
                      <a:pt x="20" y="472"/>
                    </a:lnTo>
                    <a:lnTo>
                      <a:pt x="13" y="472"/>
                    </a:lnTo>
                    <a:lnTo>
                      <a:pt x="8" y="471"/>
                    </a:lnTo>
                    <a:lnTo>
                      <a:pt x="2" y="471"/>
                    </a:lnTo>
                    <a:lnTo>
                      <a:pt x="2" y="357"/>
                    </a:lnTo>
                    <a:lnTo>
                      <a:pt x="2" y="245"/>
                    </a:lnTo>
                    <a:lnTo>
                      <a:pt x="2" y="131"/>
                    </a:lnTo>
                    <a:lnTo>
                      <a:pt x="0" y="18"/>
                    </a:lnTo>
                    <a:close/>
                  </a:path>
                </a:pathLst>
              </a:custGeom>
              <a:solidFill>
                <a:srgbClr val="D8C9B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0" name="Freeform 86">
                <a:extLst>
                  <a:ext uri="{FF2B5EF4-FFF2-40B4-BE49-F238E27FC236}">
                    <a16:creationId xmlns:a16="http://schemas.microsoft.com/office/drawing/2014/main" xmlns="" id="{609CFDB9-B5E5-F9A6-B122-C21346E27908}"/>
                  </a:ext>
                </a:extLst>
              </p:cNvPr>
              <p:cNvSpPr>
                <a:spLocks/>
              </p:cNvSpPr>
              <p:nvPr/>
            </p:nvSpPr>
            <p:spPr bwMode="auto">
              <a:xfrm>
                <a:off x="1161" y="2015"/>
                <a:ext cx="90" cy="136"/>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00"/>
                  </a:cxn>
                  <a:cxn ang="0">
                    <a:pos x="269" y="199"/>
                  </a:cxn>
                  <a:cxn ang="0">
                    <a:pos x="269" y="298"/>
                  </a:cxn>
                  <a:cxn ang="0">
                    <a:pos x="269" y="397"/>
                  </a:cxn>
                  <a:cxn ang="0">
                    <a:pos x="269" y="400"/>
                  </a:cxn>
                  <a:cxn ang="0">
                    <a:pos x="269" y="402"/>
                  </a:cxn>
                  <a:cxn ang="0">
                    <a:pos x="269" y="405"/>
                  </a:cxn>
                  <a:cxn ang="0">
                    <a:pos x="269" y="407"/>
                  </a:cxn>
                  <a:cxn ang="0">
                    <a:pos x="255" y="407"/>
                  </a:cxn>
                  <a:cxn ang="0">
                    <a:pos x="242" y="407"/>
                  </a:cxn>
                  <a:cxn ang="0">
                    <a:pos x="229" y="407"/>
                  </a:cxn>
                  <a:cxn ang="0">
                    <a:pos x="214" y="407"/>
                  </a:cxn>
                  <a:cxn ang="0">
                    <a:pos x="201" y="407"/>
                  </a:cxn>
                  <a:cxn ang="0">
                    <a:pos x="188" y="407"/>
                  </a:cxn>
                  <a:cxn ang="0">
                    <a:pos x="175" y="407"/>
                  </a:cxn>
                  <a:cxn ang="0">
                    <a:pos x="160" y="407"/>
                  </a:cxn>
                  <a:cxn ang="0">
                    <a:pos x="147" y="407"/>
                  </a:cxn>
                  <a:cxn ang="0">
                    <a:pos x="134" y="407"/>
                  </a:cxn>
                  <a:cxn ang="0">
                    <a:pos x="120" y="407"/>
                  </a:cxn>
                  <a:cxn ang="0">
                    <a:pos x="106" y="407"/>
                  </a:cxn>
                  <a:cxn ang="0">
                    <a:pos x="93" y="406"/>
                  </a:cxn>
                  <a:cxn ang="0">
                    <a:pos x="80" y="406"/>
                  </a:cxn>
                  <a:cxn ang="0">
                    <a:pos x="65" y="406"/>
                  </a:cxn>
                  <a:cxn ang="0">
                    <a:pos x="52" y="406"/>
                  </a:cxn>
                  <a:cxn ang="0">
                    <a:pos x="50" y="404"/>
                  </a:cxn>
                  <a:cxn ang="0">
                    <a:pos x="50" y="400"/>
                  </a:cxn>
                  <a:cxn ang="0">
                    <a:pos x="49" y="396"/>
                  </a:cxn>
                  <a:cxn ang="0">
                    <a:pos x="49" y="392"/>
                  </a:cxn>
                  <a:cxn ang="0">
                    <a:pos x="44" y="392"/>
                  </a:cxn>
                  <a:cxn ang="0">
                    <a:pos x="37" y="392"/>
                  </a:cxn>
                  <a:cxn ang="0">
                    <a:pos x="32" y="392"/>
                  </a:cxn>
                  <a:cxn ang="0">
                    <a:pos x="25" y="392"/>
                  </a:cxn>
                  <a:cxn ang="0">
                    <a:pos x="20" y="392"/>
                  </a:cxn>
                  <a:cxn ang="0">
                    <a:pos x="13" y="392"/>
                  </a:cxn>
                  <a:cxn ang="0">
                    <a:pos x="8" y="390"/>
                  </a:cxn>
                  <a:cxn ang="0">
                    <a:pos x="2" y="390"/>
                  </a:cxn>
                  <a:cxn ang="0">
                    <a:pos x="2" y="296"/>
                  </a:cxn>
                  <a:cxn ang="0">
                    <a:pos x="2" y="204"/>
                  </a:cxn>
                  <a:cxn ang="0">
                    <a:pos x="2" y="110"/>
                  </a:cxn>
                  <a:cxn ang="0">
                    <a:pos x="0" y="18"/>
                  </a:cxn>
                </a:cxnLst>
                <a:rect l="0" t="0" r="r" b="b"/>
                <a:pathLst>
                  <a:path w="269" h="407">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00"/>
                    </a:lnTo>
                    <a:lnTo>
                      <a:pt x="269" y="199"/>
                    </a:lnTo>
                    <a:lnTo>
                      <a:pt x="269" y="298"/>
                    </a:lnTo>
                    <a:lnTo>
                      <a:pt x="269" y="397"/>
                    </a:lnTo>
                    <a:lnTo>
                      <a:pt x="269" y="400"/>
                    </a:lnTo>
                    <a:lnTo>
                      <a:pt x="269" y="402"/>
                    </a:lnTo>
                    <a:lnTo>
                      <a:pt x="269" y="405"/>
                    </a:lnTo>
                    <a:lnTo>
                      <a:pt x="269" y="407"/>
                    </a:lnTo>
                    <a:lnTo>
                      <a:pt x="255" y="407"/>
                    </a:lnTo>
                    <a:lnTo>
                      <a:pt x="242" y="407"/>
                    </a:lnTo>
                    <a:lnTo>
                      <a:pt x="229" y="407"/>
                    </a:lnTo>
                    <a:lnTo>
                      <a:pt x="214" y="407"/>
                    </a:lnTo>
                    <a:lnTo>
                      <a:pt x="201" y="407"/>
                    </a:lnTo>
                    <a:lnTo>
                      <a:pt x="188" y="407"/>
                    </a:lnTo>
                    <a:lnTo>
                      <a:pt x="175" y="407"/>
                    </a:lnTo>
                    <a:lnTo>
                      <a:pt x="160" y="407"/>
                    </a:lnTo>
                    <a:lnTo>
                      <a:pt x="147" y="407"/>
                    </a:lnTo>
                    <a:lnTo>
                      <a:pt x="134" y="407"/>
                    </a:lnTo>
                    <a:lnTo>
                      <a:pt x="120" y="407"/>
                    </a:lnTo>
                    <a:lnTo>
                      <a:pt x="106" y="407"/>
                    </a:lnTo>
                    <a:lnTo>
                      <a:pt x="93" y="406"/>
                    </a:lnTo>
                    <a:lnTo>
                      <a:pt x="80" y="406"/>
                    </a:lnTo>
                    <a:lnTo>
                      <a:pt x="65" y="406"/>
                    </a:lnTo>
                    <a:lnTo>
                      <a:pt x="52" y="406"/>
                    </a:lnTo>
                    <a:lnTo>
                      <a:pt x="50" y="404"/>
                    </a:lnTo>
                    <a:lnTo>
                      <a:pt x="50" y="400"/>
                    </a:lnTo>
                    <a:lnTo>
                      <a:pt x="49" y="396"/>
                    </a:lnTo>
                    <a:lnTo>
                      <a:pt x="49" y="392"/>
                    </a:lnTo>
                    <a:lnTo>
                      <a:pt x="44" y="392"/>
                    </a:lnTo>
                    <a:lnTo>
                      <a:pt x="37" y="392"/>
                    </a:lnTo>
                    <a:lnTo>
                      <a:pt x="32" y="392"/>
                    </a:lnTo>
                    <a:lnTo>
                      <a:pt x="25" y="392"/>
                    </a:lnTo>
                    <a:lnTo>
                      <a:pt x="20" y="392"/>
                    </a:lnTo>
                    <a:lnTo>
                      <a:pt x="13" y="392"/>
                    </a:lnTo>
                    <a:lnTo>
                      <a:pt x="8" y="390"/>
                    </a:lnTo>
                    <a:lnTo>
                      <a:pt x="2" y="390"/>
                    </a:lnTo>
                    <a:lnTo>
                      <a:pt x="2" y="296"/>
                    </a:lnTo>
                    <a:lnTo>
                      <a:pt x="2" y="204"/>
                    </a:lnTo>
                    <a:lnTo>
                      <a:pt x="2" y="110"/>
                    </a:lnTo>
                    <a:lnTo>
                      <a:pt x="0" y="18"/>
                    </a:lnTo>
                    <a:close/>
                  </a:path>
                </a:pathLst>
              </a:custGeom>
              <a:solidFill>
                <a:srgbClr val="DDD1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1" name="Freeform 87">
                <a:extLst>
                  <a:ext uri="{FF2B5EF4-FFF2-40B4-BE49-F238E27FC236}">
                    <a16:creationId xmlns:a16="http://schemas.microsoft.com/office/drawing/2014/main" xmlns="" id="{776F8157-0994-17E3-E9FC-4A26EEB710BA}"/>
                  </a:ext>
                </a:extLst>
              </p:cNvPr>
              <p:cNvSpPr>
                <a:spLocks/>
              </p:cNvSpPr>
              <p:nvPr/>
            </p:nvSpPr>
            <p:spPr bwMode="auto">
              <a:xfrm>
                <a:off x="1161" y="2016"/>
                <a:ext cx="90" cy="107"/>
              </a:xfrm>
              <a:custGeom>
                <a:avLst/>
                <a:gdLst/>
                <a:ahLst/>
                <a:cxnLst>
                  <a:cxn ang="0">
                    <a:pos x="0" y="16"/>
                  </a:cxn>
                  <a:cxn ang="0">
                    <a:pos x="17" y="14"/>
                  </a:cxn>
                  <a:cxn ang="0">
                    <a:pos x="33" y="13"/>
                  </a:cxn>
                  <a:cxn ang="0">
                    <a:pos x="50" y="13"/>
                  </a:cxn>
                  <a:cxn ang="0">
                    <a:pos x="66" y="12"/>
                  </a:cxn>
                  <a:cxn ang="0">
                    <a:pos x="83" y="10"/>
                  </a:cxn>
                  <a:cxn ang="0">
                    <a:pos x="101" y="9"/>
                  </a:cxn>
                  <a:cxn ang="0">
                    <a:pos x="117" y="9"/>
                  </a:cxn>
                  <a:cxn ang="0">
                    <a:pos x="134" y="8"/>
                  </a:cxn>
                  <a:cxn ang="0">
                    <a:pos x="151" y="6"/>
                  </a:cxn>
                  <a:cxn ang="0">
                    <a:pos x="167" y="5"/>
                  </a:cxn>
                  <a:cxn ang="0">
                    <a:pos x="184" y="5"/>
                  </a:cxn>
                  <a:cxn ang="0">
                    <a:pos x="201" y="4"/>
                  </a:cxn>
                  <a:cxn ang="0">
                    <a:pos x="217" y="2"/>
                  </a:cxn>
                  <a:cxn ang="0">
                    <a:pos x="234" y="1"/>
                  </a:cxn>
                  <a:cxn ang="0">
                    <a:pos x="250" y="1"/>
                  </a:cxn>
                  <a:cxn ang="0">
                    <a:pos x="267" y="0"/>
                  </a:cxn>
                  <a:cxn ang="0">
                    <a:pos x="267" y="78"/>
                  </a:cxn>
                  <a:cxn ang="0">
                    <a:pos x="269" y="156"/>
                  </a:cxn>
                  <a:cxn ang="0">
                    <a:pos x="269" y="234"/>
                  </a:cxn>
                  <a:cxn ang="0">
                    <a:pos x="269" y="312"/>
                  </a:cxn>
                  <a:cxn ang="0">
                    <a:pos x="269" y="314"/>
                  </a:cxn>
                  <a:cxn ang="0">
                    <a:pos x="269" y="317"/>
                  </a:cxn>
                  <a:cxn ang="0">
                    <a:pos x="269" y="318"/>
                  </a:cxn>
                  <a:cxn ang="0">
                    <a:pos x="269" y="321"/>
                  </a:cxn>
                  <a:cxn ang="0">
                    <a:pos x="255" y="321"/>
                  </a:cxn>
                  <a:cxn ang="0">
                    <a:pos x="242" y="321"/>
                  </a:cxn>
                  <a:cxn ang="0">
                    <a:pos x="229" y="321"/>
                  </a:cxn>
                  <a:cxn ang="0">
                    <a:pos x="214" y="321"/>
                  </a:cxn>
                  <a:cxn ang="0">
                    <a:pos x="201" y="321"/>
                  </a:cxn>
                  <a:cxn ang="0">
                    <a:pos x="188" y="321"/>
                  </a:cxn>
                  <a:cxn ang="0">
                    <a:pos x="175" y="321"/>
                  </a:cxn>
                  <a:cxn ang="0">
                    <a:pos x="160" y="321"/>
                  </a:cxn>
                  <a:cxn ang="0">
                    <a:pos x="147" y="321"/>
                  </a:cxn>
                  <a:cxn ang="0">
                    <a:pos x="134" y="321"/>
                  </a:cxn>
                  <a:cxn ang="0">
                    <a:pos x="120" y="321"/>
                  </a:cxn>
                  <a:cxn ang="0">
                    <a:pos x="106" y="321"/>
                  </a:cxn>
                  <a:cxn ang="0">
                    <a:pos x="93" y="321"/>
                  </a:cxn>
                  <a:cxn ang="0">
                    <a:pos x="80" y="321"/>
                  </a:cxn>
                  <a:cxn ang="0">
                    <a:pos x="65" y="321"/>
                  </a:cxn>
                  <a:cxn ang="0">
                    <a:pos x="52" y="321"/>
                  </a:cxn>
                  <a:cxn ang="0">
                    <a:pos x="50" y="318"/>
                  </a:cxn>
                  <a:cxn ang="0">
                    <a:pos x="50" y="314"/>
                  </a:cxn>
                  <a:cxn ang="0">
                    <a:pos x="49" y="312"/>
                  </a:cxn>
                  <a:cxn ang="0">
                    <a:pos x="49" y="309"/>
                  </a:cxn>
                  <a:cxn ang="0">
                    <a:pos x="44" y="309"/>
                  </a:cxn>
                  <a:cxn ang="0">
                    <a:pos x="37" y="309"/>
                  </a:cxn>
                  <a:cxn ang="0">
                    <a:pos x="32" y="309"/>
                  </a:cxn>
                  <a:cxn ang="0">
                    <a:pos x="25" y="309"/>
                  </a:cxn>
                  <a:cxn ang="0">
                    <a:pos x="20" y="309"/>
                  </a:cxn>
                  <a:cxn ang="0">
                    <a:pos x="13" y="309"/>
                  </a:cxn>
                  <a:cxn ang="0">
                    <a:pos x="8" y="308"/>
                  </a:cxn>
                  <a:cxn ang="0">
                    <a:pos x="2" y="308"/>
                  </a:cxn>
                  <a:cxn ang="0">
                    <a:pos x="2" y="235"/>
                  </a:cxn>
                  <a:cxn ang="0">
                    <a:pos x="2" y="162"/>
                  </a:cxn>
                  <a:cxn ang="0">
                    <a:pos x="2" y="88"/>
                  </a:cxn>
                  <a:cxn ang="0">
                    <a:pos x="0" y="16"/>
                  </a:cxn>
                </a:cxnLst>
                <a:rect l="0" t="0" r="r" b="b"/>
                <a:pathLst>
                  <a:path w="269" h="321">
                    <a:moveTo>
                      <a:pt x="0" y="16"/>
                    </a:moveTo>
                    <a:lnTo>
                      <a:pt x="17" y="14"/>
                    </a:lnTo>
                    <a:lnTo>
                      <a:pt x="33" y="13"/>
                    </a:lnTo>
                    <a:lnTo>
                      <a:pt x="50" y="13"/>
                    </a:lnTo>
                    <a:lnTo>
                      <a:pt x="66" y="12"/>
                    </a:lnTo>
                    <a:lnTo>
                      <a:pt x="83" y="10"/>
                    </a:lnTo>
                    <a:lnTo>
                      <a:pt x="101" y="9"/>
                    </a:lnTo>
                    <a:lnTo>
                      <a:pt x="117" y="9"/>
                    </a:lnTo>
                    <a:lnTo>
                      <a:pt x="134" y="8"/>
                    </a:lnTo>
                    <a:lnTo>
                      <a:pt x="151" y="6"/>
                    </a:lnTo>
                    <a:lnTo>
                      <a:pt x="167" y="5"/>
                    </a:lnTo>
                    <a:lnTo>
                      <a:pt x="184" y="5"/>
                    </a:lnTo>
                    <a:lnTo>
                      <a:pt x="201" y="4"/>
                    </a:lnTo>
                    <a:lnTo>
                      <a:pt x="217" y="2"/>
                    </a:lnTo>
                    <a:lnTo>
                      <a:pt x="234" y="1"/>
                    </a:lnTo>
                    <a:lnTo>
                      <a:pt x="250" y="1"/>
                    </a:lnTo>
                    <a:lnTo>
                      <a:pt x="267" y="0"/>
                    </a:lnTo>
                    <a:lnTo>
                      <a:pt x="267" y="78"/>
                    </a:lnTo>
                    <a:lnTo>
                      <a:pt x="269" y="156"/>
                    </a:lnTo>
                    <a:lnTo>
                      <a:pt x="269" y="234"/>
                    </a:lnTo>
                    <a:lnTo>
                      <a:pt x="269" y="312"/>
                    </a:lnTo>
                    <a:lnTo>
                      <a:pt x="269" y="314"/>
                    </a:lnTo>
                    <a:lnTo>
                      <a:pt x="269" y="317"/>
                    </a:lnTo>
                    <a:lnTo>
                      <a:pt x="269" y="318"/>
                    </a:lnTo>
                    <a:lnTo>
                      <a:pt x="269" y="321"/>
                    </a:lnTo>
                    <a:lnTo>
                      <a:pt x="255" y="321"/>
                    </a:lnTo>
                    <a:lnTo>
                      <a:pt x="242" y="321"/>
                    </a:lnTo>
                    <a:lnTo>
                      <a:pt x="229" y="321"/>
                    </a:lnTo>
                    <a:lnTo>
                      <a:pt x="214" y="321"/>
                    </a:lnTo>
                    <a:lnTo>
                      <a:pt x="201" y="321"/>
                    </a:lnTo>
                    <a:lnTo>
                      <a:pt x="188" y="321"/>
                    </a:lnTo>
                    <a:lnTo>
                      <a:pt x="175" y="321"/>
                    </a:lnTo>
                    <a:lnTo>
                      <a:pt x="160" y="321"/>
                    </a:lnTo>
                    <a:lnTo>
                      <a:pt x="147" y="321"/>
                    </a:lnTo>
                    <a:lnTo>
                      <a:pt x="134" y="321"/>
                    </a:lnTo>
                    <a:lnTo>
                      <a:pt x="120" y="321"/>
                    </a:lnTo>
                    <a:lnTo>
                      <a:pt x="106" y="321"/>
                    </a:lnTo>
                    <a:lnTo>
                      <a:pt x="93" y="321"/>
                    </a:lnTo>
                    <a:lnTo>
                      <a:pt x="80" y="321"/>
                    </a:lnTo>
                    <a:lnTo>
                      <a:pt x="65" y="321"/>
                    </a:lnTo>
                    <a:lnTo>
                      <a:pt x="52" y="321"/>
                    </a:lnTo>
                    <a:lnTo>
                      <a:pt x="50" y="318"/>
                    </a:lnTo>
                    <a:lnTo>
                      <a:pt x="50" y="314"/>
                    </a:lnTo>
                    <a:lnTo>
                      <a:pt x="49" y="312"/>
                    </a:lnTo>
                    <a:lnTo>
                      <a:pt x="49" y="309"/>
                    </a:lnTo>
                    <a:lnTo>
                      <a:pt x="44" y="309"/>
                    </a:lnTo>
                    <a:lnTo>
                      <a:pt x="37" y="309"/>
                    </a:lnTo>
                    <a:lnTo>
                      <a:pt x="32" y="309"/>
                    </a:lnTo>
                    <a:lnTo>
                      <a:pt x="25" y="309"/>
                    </a:lnTo>
                    <a:lnTo>
                      <a:pt x="20" y="309"/>
                    </a:lnTo>
                    <a:lnTo>
                      <a:pt x="13" y="309"/>
                    </a:lnTo>
                    <a:lnTo>
                      <a:pt x="8" y="308"/>
                    </a:lnTo>
                    <a:lnTo>
                      <a:pt x="2" y="308"/>
                    </a:lnTo>
                    <a:lnTo>
                      <a:pt x="2" y="235"/>
                    </a:lnTo>
                    <a:lnTo>
                      <a:pt x="2" y="162"/>
                    </a:lnTo>
                    <a:lnTo>
                      <a:pt x="2" y="88"/>
                    </a:lnTo>
                    <a:lnTo>
                      <a:pt x="0" y="16"/>
                    </a:lnTo>
                    <a:close/>
                  </a:path>
                </a:pathLst>
              </a:custGeom>
              <a:solidFill>
                <a:srgbClr val="E5D8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2" name="Freeform 88">
                <a:extLst>
                  <a:ext uri="{FF2B5EF4-FFF2-40B4-BE49-F238E27FC236}">
                    <a16:creationId xmlns:a16="http://schemas.microsoft.com/office/drawing/2014/main" xmlns="" id="{E45913AD-C6E2-1C70-41B1-A410FA173C84}"/>
                  </a:ext>
                </a:extLst>
              </p:cNvPr>
              <p:cNvSpPr>
                <a:spLocks/>
              </p:cNvSpPr>
              <p:nvPr/>
            </p:nvSpPr>
            <p:spPr bwMode="auto">
              <a:xfrm>
                <a:off x="1161" y="2016"/>
                <a:ext cx="90" cy="78"/>
              </a:xfrm>
              <a:custGeom>
                <a:avLst/>
                <a:gdLst/>
                <a:ahLst/>
                <a:cxnLst>
                  <a:cxn ang="0">
                    <a:pos x="0" y="14"/>
                  </a:cxn>
                  <a:cxn ang="0">
                    <a:pos x="267" y="0"/>
                  </a:cxn>
                  <a:cxn ang="0">
                    <a:pos x="269" y="228"/>
                  </a:cxn>
                  <a:cxn ang="0">
                    <a:pos x="269" y="236"/>
                  </a:cxn>
                  <a:cxn ang="0">
                    <a:pos x="52" y="236"/>
                  </a:cxn>
                  <a:cxn ang="0">
                    <a:pos x="49" y="228"/>
                  </a:cxn>
                  <a:cxn ang="0">
                    <a:pos x="2" y="228"/>
                  </a:cxn>
                  <a:cxn ang="0">
                    <a:pos x="0" y="14"/>
                  </a:cxn>
                </a:cxnLst>
                <a:rect l="0" t="0" r="r" b="b"/>
                <a:pathLst>
                  <a:path w="269" h="236">
                    <a:moveTo>
                      <a:pt x="0" y="14"/>
                    </a:moveTo>
                    <a:lnTo>
                      <a:pt x="267" y="0"/>
                    </a:lnTo>
                    <a:lnTo>
                      <a:pt x="269" y="228"/>
                    </a:lnTo>
                    <a:lnTo>
                      <a:pt x="269" y="236"/>
                    </a:lnTo>
                    <a:lnTo>
                      <a:pt x="52" y="236"/>
                    </a:lnTo>
                    <a:lnTo>
                      <a:pt x="49" y="228"/>
                    </a:lnTo>
                    <a:lnTo>
                      <a:pt x="2" y="228"/>
                    </a:lnTo>
                    <a:lnTo>
                      <a:pt x="0" y="14"/>
                    </a:lnTo>
                    <a:close/>
                  </a:path>
                </a:pathLst>
              </a:custGeom>
              <a:solidFill>
                <a:srgbClr val="EAE0C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3" name="Freeform 89">
                <a:extLst>
                  <a:ext uri="{FF2B5EF4-FFF2-40B4-BE49-F238E27FC236}">
                    <a16:creationId xmlns:a16="http://schemas.microsoft.com/office/drawing/2014/main" xmlns="" id="{912EDAAD-9282-634F-C31B-8135D655C8A3}"/>
                  </a:ext>
                </a:extLst>
              </p:cNvPr>
              <p:cNvSpPr>
                <a:spLocks/>
              </p:cNvSpPr>
              <p:nvPr/>
            </p:nvSpPr>
            <p:spPr bwMode="auto">
              <a:xfrm>
                <a:off x="1266" y="1935"/>
                <a:ext cx="310" cy="414"/>
              </a:xfrm>
              <a:custGeom>
                <a:avLst/>
                <a:gdLst/>
                <a:ahLst/>
                <a:cxnLst>
                  <a:cxn ang="0">
                    <a:pos x="74" y="128"/>
                  </a:cxn>
                  <a:cxn ang="0">
                    <a:pos x="128" y="114"/>
                  </a:cxn>
                  <a:cxn ang="0">
                    <a:pos x="183" y="100"/>
                  </a:cxn>
                  <a:cxn ang="0">
                    <a:pos x="237" y="89"/>
                  </a:cxn>
                  <a:cxn ang="0">
                    <a:pos x="291" y="77"/>
                  </a:cxn>
                  <a:cxn ang="0">
                    <a:pos x="346" y="66"/>
                  </a:cxn>
                  <a:cxn ang="0">
                    <a:pos x="401" y="55"/>
                  </a:cxn>
                  <a:cxn ang="0">
                    <a:pos x="456" y="46"/>
                  </a:cxn>
                  <a:cxn ang="0">
                    <a:pos x="510" y="38"/>
                  </a:cxn>
                  <a:cxn ang="0">
                    <a:pos x="566" y="30"/>
                  </a:cxn>
                  <a:cxn ang="0">
                    <a:pos x="621" y="24"/>
                  </a:cxn>
                  <a:cxn ang="0">
                    <a:pos x="677" y="17"/>
                  </a:cxn>
                  <a:cxn ang="0">
                    <a:pos x="732" y="12"/>
                  </a:cxn>
                  <a:cxn ang="0">
                    <a:pos x="788" y="8"/>
                  </a:cxn>
                  <a:cxn ang="0">
                    <a:pos x="843" y="4"/>
                  </a:cxn>
                  <a:cxn ang="0">
                    <a:pos x="900" y="1"/>
                  </a:cxn>
                  <a:cxn ang="0">
                    <a:pos x="913" y="303"/>
                  </a:cxn>
                  <a:cxn ang="0">
                    <a:pos x="902" y="904"/>
                  </a:cxn>
                  <a:cxn ang="0">
                    <a:pos x="890" y="1212"/>
                  </a:cxn>
                  <a:cxn ang="0">
                    <a:pos x="847" y="1220"/>
                  </a:cxn>
                  <a:cxn ang="0">
                    <a:pos x="800" y="1228"/>
                  </a:cxn>
                  <a:cxn ang="0">
                    <a:pos x="748" y="1233"/>
                  </a:cxn>
                  <a:cxn ang="0">
                    <a:pos x="693" y="1238"/>
                  </a:cxn>
                  <a:cxn ang="0">
                    <a:pos x="635" y="1241"/>
                  </a:cxn>
                  <a:cxn ang="0">
                    <a:pos x="574" y="1243"/>
                  </a:cxn>
                  <a:cxn ang="0">
                    <a:pos x="512" y="1243"/>
                  </a:cxn>
                  <a:cxn ang="0">
                    <a:pos x="450" y="1242"/>
                  </a:cxn>
                  <a:cxn ang="0">
                    <a:pos x="387" y="1239"/>
                  </a:cxn>
                  <a:cxn ang="0">
                    <a:pos x="325" y="1235"/>
                  </a:cxn>
                  <a:cxn ang="0">
                    <a:pos x="266" y="1230"/>
                  </a:cxn>
                  <a:cxn ang="0">
                    <a:pos x="209" y="1224"/>
                  </a:cxn>
                  <a:cxn ang="0">
                    <a:pos x="155" y="1214"/>
                  </a:cxn>
                  <a:cxn ang="0">
                    <a:pos x="105" y="1205"/>
                  </a:cxn>
                  <a:cxn ang="0">
                    <a:pos x="60" y="1193"/>
                  </a:cxn>
                  <a:cxn ang="0">
                    <a:pos x="21" y="1054"/>
                  </a:cxn>
                  <a:cxn ang="0">
                    <a:pos x="1" y="797"/>
                  </a:cxn>
                  <a:cxn ang="0">
                    <a:pos x="3" y="539"/>
                  </a:cxn>
                  <a:cxn ang="0">
                    <a:pos x="27" y="274"/>
                  </a:cxn>
                </a:cxnLst>
                <a:rect l="0" t="0" r="r" b="b"/>
                <a:pathLst>
                  <a:path w="928" h="1243">
                    <a:moveTo>
                      <a:pt x="46" y="135"/>
                    </a:moveTo>
                    <a:lnTo>
                      <a:pt x="74" y="128"/>
                    </a:lnTo>
                    <a:lnTo>
                      <a:pt x="101" y="120"/>
                    </a:lnTo>
                    <a:lnTo>
                      <a:pt x="128" y="114"/>
                    </a:lnTo>
                    <a:lnTo>
                      <a:pt x="155" y="107"/>
                    </a:lnTo>
                    <a:lnTo>
                      <a:pt x="183" y="100"/>
                    </a:lnTo>
                    <a:lnTo>
                      <a:pt x="209" y="94"/>
                    </a:lnTo>
                    <a:lnTo>
                      <a:pt x="237" y="89"/>
                    </a:lnTo>
                    <a:lnTo>
                      <a:pt x="264" y="82"/>
                    </a:lnTo>
                    <a:lnTo>
                      <a:pt x="291" y="77"/>
                    </a:lnTo>
                    <a:lnTo>
                      <a:pt x="319" y="71"/>
                    </a:lnTo>
                    <a:lnTo>
                      <a:pt x="346" y="66"/>
                    </a:lnTo>
                    <a:lnTo>
                      <a:pt x="373" y="61"/>
                    </a:lnTo>
                    <a:lnTo>
                      <a:pt x="401" y="55"/>
                    </a:lnTo>
                    <a:lnTo>
                      <a:pt x="428" y="52"/>
                    </a:lnTo>
                    <a:lnTo>
                      <a:pt x="456" y="46"/>
                    </a:lnTo>
                    <a:lnTo>
                      <a:pt x="484" y="42"/>
                    </a:lnTo>
                    <a:lnTo>
                      <a:pt x="510" y="38"/>
                    </a:lnTo>
                    <a:lnTo>
                      <a:pt x="538" y="34"/>
                    </a:lnTo>
                    <a:lnTo>
                      <a:pt x="566" y="30"/>
                    </a:lnTo>
                    <a:lnTo>
                      <a:pt x="594" y="26"/>
                    </a:lnTo>
                    <a:lnTo>
                      <a:pt x="621" y="24"/>
                    </a:lnTo>
                    <a:lnTo>
                      <a:pt x="649" y="20"/>
                    </a:lnTo>
                    <a:lnTo>
                      <a:pt x="677" y="17"/>
                    </a:lnTo>
                    <a:lnTo>
                      <a:pt x="705" y="15"/>
                    </a:lnTo>
                    <a:lnTo>
                      <a:pt x="732" y="12"/>
                    </a:lnTo>
                    <a:lnTo>
                      <a:pt x="760" y="9"/>
                    </a:lnTo>
                    <a:lnTo>
                      <a:pt x="788" y="8"/>
                    </a:lnTo>
                    <a:lnTo>
                      <a:pt x="816" y="5"/>
                    </a:lnTo>
                    <a:lnTo>
                      <a:pt x="843" y="4"/>
                    </a:lnTo>
                    <a:lnTo>
                      <a:pt x="873" y="3"/>
                    </a:lnTo>
                    <a:lnTo>
                      <a:pt x="900" y="1"/>
                    </a:lnTo>
                    <a:lnTo>
                      <a:pt x="928" y="0"/>
                    </a:lnTo>
                    <a:lnTo>
                      <a:pt x="913" y="303"/>
                    </a:lnTo>
                    <a:lnTo>
                      <a:pt x="904" y="603"/>
                    </a:lnTo>
                    <a:lnTo>
                      <a:pt x="902" y="904"/>
                    </a:lnTo>
                    <a:lnTo>
                      <a:pt x="908" y="1206"/>
                    </a:lnTo>
                    <a:lnTo>
                      <a:pt x="890" y="1212"/>
                    </a:lnTo>
                    <a:lnTo>
                      <a:pt x="869" y="1216"/>
                    </a:lnTo>
                    <a:lnTo>
                      <a:pt x="847" y="1220"/>
                    </a:lnTo>
                    <a:lnTo>
                      <a:pt x="824" y="1224"/>
                    </a:lnTo>
                    <a:lnTo>
                      <a:pt x="800" y="1228"/>
                    </a:lnTo>
                    <a:lnTo>
                      <a:pt x="775" y="1230"/>
                    </a:lnTo>
                    <a:lnTo>
                      <a:pt x="748" y="1233"/>
                    </a:lnTo>
                    <a:lnTo>
                      <a:pt x="721" y="1235"/>
                    </a:lnTo>
                    <a:lnTo>
                      <a:pt x="693" y="1238"/>
                    </a:lnTo>
                    <a:lnTo>
                      <a:pt x="664" y="1239"/>
                    </a:lnTo>
                    <a:lnTo>
                      <a:pt x="635" y="1241"/>
                    </a:lnTo>
                    <a:lnTo>
                      <a:pt x="604" y="1242"/>
                    </a:lnTo>
                    <a:lnTo>
                      <a:pt x="574" y="1243"/>
                    </a:lnTo>
                    <a:lnTo>
                      <a:pt x="542" y="1243"/>
                    </a:lnTo>
                    <a:lnTo>
                      <a:pt x="512" y="1243"/>
                    </a:lnTo>
                    <a:lnTo>
                      <a:pt x="480" y="1243"/>
                    </a:lnTo>
                    <a:lnTo>
                      <a:pt x="450" y="1242"/>
                    </a:lnTo>
                    <a:lnTo>
                      <a:pt x="418" y="1241"/>
                    </a:lnTo>
                    <a:lnTo>
                      <a:pt x="387" y="1239"/>
                    </a:lnTo>
                    <a:lnTo>
                      <a:pt x="356" y="1238"/>
                    </a:lnTo>
                    <a:lnTo>
                      <a:pt x="325" y="1235"/>
                    </a:lnTo>
                    <a:lnTo>
                      <a:pt x="295" y="1233"/>
                    </a:lnTo>
                    <a:lnTo>
                      <a:pt x="266" y="1230"/>
                    </a:lnTo>
                    <a:lnTo>
                      <a:pt x="237" y="1228"/>
                    </a:lnTo>
                    <a:lnTo>
                      <a:pt x="209" y="1224"/>
                    </a:lnTo>
                    <a:lnTo>
                      <a:pt x="181" y="1220"/>
                    </a:lnTo>
                    <a:lnTo>
                      <a:pt x="155" y="1214"/>
                    </a:lnTo>
                    <a:lnTo>
                      <a:pt x="130" y="1210"/>
                    </a:lnTo>
                    <a:lnTo>
                      <a:pt x="105" y="1205"/>
                    </a:lnTo>
                    <a:lnTo>
                      <a:pt x="82" y="1200"/>
                    </a:lnTo>
                    <a:lnTo>
                      <a:pt x="60" y="1193"/>
                    </a:lnTo>
                    <a:lnTo>
                      <a:pt x="40" y="1187"/>
                    </a:lnTo>
                    <a:lnTo>
                      <a:pt x="21" y="1054"/>
                    </a:lnTo>
                    <a:lnTo>
                      <a:pt x="8" y="925"/>
                    </a:lnTo>
                    <a:lnTo>
                      <a:pt x="1" y="797"/>
                    </a:lnTo>
                    <a:lnTo>
                      <a:pt x="0" y="669"/>
                    </a:lnTo>
                    <a:lnTo>
                      <a:pt x="3" y="539"/>
                    </a:lnTo>
                    <a:lnTo>
                      <a:pt x="12" y="408"/>
                    </a:lnTo>
                    <a:lnTo>
                      <a:pt x="27" y="274"/>
                    </a:lnTo>
                    <a:lnTo>
                      <a:pt x="46" y="135"/>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4" name="Freeform 90">
                <a:extLst>
                  <a:ext uri="{FF2B5EF4-FFF2-40B4-BE49-F238E27FC236}">
                    <a16:creationId xmlns:a16="http://schemas.microsoft.com/office/drawing/2014/main" xmlns="" id="{33CFDD14-6330-D465-8402-E3F781D18DEC}"/>
                  </a:ext>
                </a:extLst>
              </p:cNvPr>
              <p:cNvSpPr>
                <a:spLocks/>
              </p:cNvSpPr>
              <p:nvPr/>
            </p:nvSpPr>
            <p:spPr bwMode="auto">
              <a:xfrm>
                <a:off x="1267" y="1936"/>
                <a:ext cx="302" cy="399"/>
              </a:xfrm>
              <a:custGeom>
                <a:avLst/>
                <a:gdLst/>
                <a:ahLst/>
                <a:cxnLst>
                  <a:cxn ang="0">
                    <a:pos x="47" y="133"/>
                  </a:cxn>
                  <a:cxn ang="0">
                    <a:pos x="73" y="126"/>
                  </a:cxn>
                  <a:cxn ang="0">
                    <a:pos x="100" y="120"/>
                  </a:cxn>
                  <a:cxn ang="0">
                    <a:pos x="126" y="113"/>
                  </a:cxn>
                  <a:cxn ang="0">
                    <a:pos x="152" y="107"/>
                  </a:cxn>
                  <a:cxn ang="0">
                    <a:pos x="179" y="100"/>
                  </a:cxn>
                  <a:cxn ang="0">
                    <a:pos x="205" y="93"/>
                  </a:cxn>
                  <a:cxn ang="0">
                    <a:pos x="232" y="88"/>
                  </a:cxn>
                  <a:cxn ang="0">
                    <a:pos x="258" y="82"/>
                  </a:cxn>
                  <a:cxn ang="0">
                    <a:pos x="285" y="76"/>
                  </a:cxn>
                  <a:cxn ang="0">
                    <a:pos x="311" y="71"/>
                  </a:cxn>
                  <a:cxn ang="0">
                    <a:pos x="339" y="66"/>
                  </a:cxn>
                  <a:cxn ang="0">
                    <a:pos x="365" y="60"/>
                  </a:cxn>
                  <a:cxn ang="0">
                    <a:pos x="392" y="55"/>
                  </a:cxn>
                  <a:cxn ang="0">
                    <a:pos x="419" y="51"/>
                  </a:cxn>
                  <a:cxn ang="0">
                    <a:pos x="446" y="46"/>
                  </a:cxn>
                  <a:cxn ang="0">
                    <a:pos x="472" y="42"/>
                  </a:cxn>
                  <a:cxn ang="0">
                    <a:pos x="500" y="38"/>
                  </a:cxn>
                  <a:cxn ang="0">
                    <a:pos x="527" y="34"/>
                  </a:cxn>
                  <a:cxn ang="0">
                    <a:pos x="554" y="30"/>
                  </a:cxn>
                  <a:cxn ang="0">
                    <a:pos x="581" y="26"/>
                  </a:cxn>
                  <a:cxn ang="0">
                    <a:pos x="608" y="23"/>
                  </a:cxn>
                  <a:cxn ang="0">
                    <a:pos x="635" y="19"/>
                  </a:cxn>
                  <a:cxn ang="0">
                    <a:pos x="663" y="17"/>
                  </a:cxn>
                  <a:cxn ang="0">
                    <a:pos x="689" y="14"/>
                  </a:cxn>
                  <a:cxn ang="0">
                    <a:pos x="717" y="12"/>
                  </a:cxn>
                  <a:cxn ang="0">
                    <a:pos x="743" y="9"/>
                  </a:cxn>
                  <a:cxn ang="0">
                    <a:pos x="771" y="8"/>
                  </a:cxn>
                  <a:cxn ang="0">
                    <a:pos x="797" y="5"/>
                  </a:cxn>
                  <a:cxn ang="0">
                    <a:pos x="825" y="4"/>
                  </a:cxn>
                  <a:cxn ang="0">
                    <a:pos x="852" y="2"/>
                  </a:cxn>
                  <a:cxn ang="0">
                    <a:pos x="879" y="1"/>
                  </a:cxn>
                  <a:cxn ang="0">
                    <a:pos x="906" y="0"/>
                  </a:cxn>
                  <a:cxn ang="0">
                    <a:pos x="893" y="290"/>
                  </a:cxn>
                  <a:cxn ang="0">
                    <a:pos x="882" y="578"/>
                  </a:cxn>
                  <a:cxn ang="0">
                    <a:pos x="879" y="866"/>
                  </a:cxn>
                  <a:cxn ang="0">
                    <a:pos x="886" y="1157"/>
                  </a:cxn>
                  <a:cxn ang="0">
                    <a:pos x="848" y="1166"/>
                  </a:cxn>
                  <a:cxn ang="0">
                    <a:pos x="804" y="1174"/>
                  </a:cxn>
                  <a:cxn ang="0">
                    <a:pos x="755" y="1182"/>
                  </a:cxn>
                  <a:cxn ang="0">
                    <a:pos x="702" y="1188"/>
                  </a:cxn>
                  <a:cxn ang="0">
                    <a:pos x="647" y="1193"/>
                  </a:cxn>
                  <a:cxn ang="0">
                    <a:pos x="590" y="1195"/>
                  </a:cxn>
                  <a:cxn ang="0">
                    <a:pos x="529" y="1197"/>
                  </a:cxn>
                  <a:cxn ang="0">
                    <a:pos x="470" y="1198"/>
                  </a:cxn>
                  <a:cxn ang="0">
                    <a:pos x="408" y="1197"/>
                  </a:cxn>
                  <a:cxn ang="0">
                    <a:pos x="348" y="1194"/>
                  </a:cxn>
                  <a:cxn ang="0">
                    <a:pos x="289" y="1190"/>
                  </a:cxn>
                  <a:cxn ang="0">
                    <a:pos x="232" y="1185"/>
                  </a:cxn>
                  <a:cxn ang="0">
                    <a:pos x="178" y="1177"/>
                  </a:cxn>
                  <a:cxn ang="0">
                    <a:pos x="127" y="1169"/>
                  </a:cxn>
                  <a:cxn ang="0">
                    <a:pos x="81" y="1157"/>
                  </a:cxn>
                  <a:cxn ang="0">
                    <a:pos x="40" y="1145"/>
                  </a:cxn>
                  <a:cxn ang="0">
                    <a:pos x="22" y="1018"/>
                  </a:cxn>
                  <a:cxn ang="0">
                    <a:pos x="10" y="894"/>
                  </a:cxn>
                  <a:cxn ang="0">
                    <a:pos x="2" y="770"/>
                  </a:cxn>
                  <a:cxn ang="0">
                    <a:pos x="0" y="647"/>
                  </a:cxn>
                  <a:cxn ang="0">
                    <a:pos x="4" y="523"/>
                  </a:cxn>
                  <a:cxn ang="0">
                    <a:pos x="14" y="396"/>
                  </a:cxn>
                  <a:cxn ang="0">
                    <a:pos x="28" y="267"/>
                  </a:cxn>
                  <a:cxn ang="0">
                    <a:pos x="47" y="133"/>
                  </a:cxn>
                </a:cxnLst>
                <a:rect l="0" t="0" r="r" b="b"/>
                <a:pathLst>
                  <a:path w="906" h="1198">
                    <a:moveTo>
                      <a:pt x="47" y="133"/>
                    </a:moveTo>
                    <a:lnTo>
                      <a:pt x="73" y="126"/>
                    </a:lnTo>
                    <a:lnTo>
                      <a:pt x="100" y="120"/>
                    </a:lnTo>
                    <a:lnTo>
                      <a:pt x="126" y="113"/>
                    </a:lnTo>
                    <a:lnTo>
                      <a:pt x="152" y="107"/>
                    </a:lnTo>
                    <a:lnTo>
                      <a:pt x="179" y="100"/>
                    </a:lnTo>
                    <a:lnTo>
                      <a:pt x="205" y="93"/>
                    </a:lnTo>
                    <a:lnTo>
                      <a:pt x="232" y="88"/>
                    </a:lnTo>
                    <a:lnTo>
                      <a:pt x="258" y="82"/>
                    </a:lnTo>
                    <a:lnTo>
                      <a:pt x="285" y="76"/>
                    </a:lnTo>
                    <a:lnTo>
                      <a:pt x="311" y="71"/>
                    </a:lnTo>
                    <a:lnTo>
                      <a:pt x="339" y="66"/>
                    </a:lnTo>
                    <a:lnTo>
                      <a:pt x="365" y="60"/>
                    </a:lnTo>
                    <a:lnTo>
                      <a:pt x="392" y="55"/>
                    </a:lnTo>
                    <a:lnTo>
                      <a:pt x="419" y="51"/>
                    </a:lnTo>
                    <a:lnTo>
                      <a:pt x="446" y="46"/>
                    </a:lnTo>
                    <a:lnTo>
                      <a:pt x="472" y="42"/>
                    </a:lnTo>
                    <a:lnTo>
                      <a:pt x="500" y="38"/>
                    </a:lnTo>
                    <a:lnTo>
                      <a:pt x="527" y="34"/>
                    </a:lnTo>
                    <a:lnTo>
                      <a:pt x="554" y="30"/>
                    </a:lnTo>
                    <a:lnTo>
                      <a:pt x="581" y="26"/>
                    </a:lnTo>
                    <a:lnTo>
                      <a:pt x="608" y="23"/>
                    </a:lnTo>
                    <a:lnTo>
                      <a:pt x="635" y="19"/>
                    </a:lnTo>
                    <a:lnTo>
                      <a:pt x="663" y="17"/>
                    </a:lnTo>
                    <a:lnTo>
                      <a:pt x="689" y="14"/>
                    </a:lnTo>
                    <a:lnTo>
                      <a:pt x="717" y="12"/>
                    </a:lnTo>
                    <a:lnTo>
                      <a:pt x="743" y="9"/>
                    </a:lnTo>
                    <a:lnTo>
                      <a:pt x="771" y="8"/>
                    </a:lnTo>
                    <a:lnTo>
                      <a:pt x="797" y="5"/>
                    </a:lnTo>
                    <a:lnTo>
                      <a:pt x="825" y="4"/>
                    </a:lnTo>
                    <a:lnTo>
                      <a:pt x="852" y="2"/>
                    </a:lnTo>
                    <a:lnTo>
                      <a:pt x="879" y="1"/>
                    </a:lnTo>
                    <a:lnTo>
                      <a:pt x="906" y="0"/>
                    </a:lnTo>
                    <a:lnTo>
                      <a:pt x="893" y="290"/>
                    </a:lnTo>
                    <a:lnTo>
                      <a:pt x="882" y="578"/>
                    </a:lnTo>
                    <a:lnTo>
                      <a:pt x="879" y="866"/>
                    </a:lnTo>
                    <a:lnTo>
                      <a:pt x="886" y="1157"/>
                    </a:lnTo>
                    <a:lnTo>
                      <a:pt x="848" y="1166"/>
                    </a:lnTo>
                    <a:lnTo>
                      <a:pt x="804" y="1174"/>
                    </a:lnTo>
                    <a:lnTo>
                      <a:pt x="755" y="1182"/>
                    </a:lnTo>
                    <a:lnTo>
                      <a:pt x="702" y="1188"/>
                    </a:lnTo>
                    <a:lnTo>
                      <a:pt x="647" y="1193"/>
                    </a:lnTo>
                    <a:lnTo>
                      <a:pt x="590" y="1195"/>
                    </a:lnTo>
                    <a:lnTo>
                      <a:pt x="529" y="1197"/>
                    </a:lnTo>
                    <a:lnTo>
                      <a:pt x="470" y="1198"/>
                    </a:lnTo>
                    <a:lnTo>
                      <a:pt x="408" y="1197"/>
                    </a:lnTo>
                    <a:lnTo>
                      <a:pt x="348" y="1194"/>
                    </a:lnTo>
                    <a:lnTo>
                      <a:pt x="289" y="1190"/>
                    </a:lnTo>
                    <a:lnTo>
                      <a:pt x="232" y="1185"/>
                    </a:lnTo>
                    <a:lnTo>
                      <a:pt x="178" y="1177"/>
                    </a:lnTo>
                    <a:lnTo>
                      <a:pt x="127" y="1169"/>
                    </a:lnTo>
                    <a:lnTo>
                      <a:pt x="81" y="1157"/>
                    </a:lnTo>
                    <a:lnTo>
                      <a:pt x="40" y="1145"/>
                    </a:lnTo>
                    <a:lnTo>
                      <a:pt x="22" y="1018"/>
                    </a:lnTo>
                    <a:lnTo>
                      <a:pt x="10" y="894"/>
                    </a:lnTo>
                    <a:lnTo>
                      <a:pt x="2" y="770"/>
                    </a:lnTo>
                    <a:lnTo>
                      <a:pt x="0" y="647"/>
                    </a:lnTo>
                    <a:lnTo>
                      <a:pt x="4" y="523"/>
                    </a:lnTo>
                    <a:lnTo>
                      <a:pt x="14" y="396"/>
                    </a:lnTo>
                    <a:lnTo>
                      <a:pt x="28" y="267"/>
                    </a:lnTo>
                    <a:lnTo>
                      <a:pt x="47" y="133"/>
                    </a:lnTo>
                    <a:close/>
                  </a:path>
                </a:pathLst>
              </a:custGeom>
              <a:solidFill>
                <a:srgbClr val="AF937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5" name="Freeform 91">
                <a:extLst>
                  <a:ext uri="{FF2B5EF4-FFF2-40B4-BE49-F238E27FC236}">
                    <a16:creationId xmlns:a16="http://schemas.microsoft.com/office/drawing/2014/main" xmlns="" id="{60605BA4-3163-8F37-6562-4858268EFE28}"/>
                  </a:ext>
                </a:extLst>
              </p:cNvPr>
              <p:cNvSpPr>
                <a:spLocks/>
              </p:cNvSpPr>
              <p:nvPr/>
            </p:nvSpPr>
            <p:spPr bwMode="auto">
              <a:xfrm>
                <a:off x="1268" y="1937"/>
                <a:ext cx="294" cy="384"/>
              </a:xfrm>
              <a:custGeom>
                <a:avLst/>
                <a:gdLst/>
                <a:ahLst/>
                <a:cxnLst>
                  <a:cxn ang="0">
                    <a:pos x="44" y="132"/>
                  </a:cxn>
                  <a:cxn ang="0">
                    <a:pos x="94" y="119"/>
                  </a:cxn>
                  <a:cxn ang="0">
                    <a:pos x="146" y="106"/>
                  </a:cxn>
                  <a:cxn ang="0">
                    <a:pos x="197" y="94"/>
                  </a:cxn>
                  <a:cxn ang="0">
                    <a:pos x="249" y="82"/>
                  </a:cxn>
                  <a:cxn ang="0">
                    <a:pos x="300" y="70"/>
                  </a:cxn>
                  <a:cxn ang="0">
                    <a:pos x="353" y="61"/>
                  </a:cxn>
                  <a:cxn ang="0">
                    <a:pos x="406" y="50"/>
                  </a:cxn>
                  <a:cxn ang="0">
                    <a:pos x="459" y="43"/>
                  </a:cxn>
                  <a:cxn ang="0">
                    <a:pos x="512" y="33"/>
                  </a:cxn>
                  <a:cxn ang="0">
                    <a:pos x="565" y="27"/>
                  </a:cxn>
                  <a:cxn ang="0">
                    <a:pos x="618" y="20"/>
                  </a:cxn>
                  <a:cxn ang="0">
                    <a:pos x="671" y="15"/>
                  </a:cxn>
                  <a:cxn ang="0">
                    <a:pos x="725" y="10"/>
                  </a:cxn>
                  <a:cxn ang="0">
                    <a:pos x="778" y="6"/>
                  </a:cxn>
                  <a:cxn ang="0">
                    <a:pos x="829" y="3"/>
                  </a:cxn>
                  <a:cxn ang="0">
                    <a:pos x="882" y="0"/>
                  </a:cxn>
                  <a:cxn ang="0">
                    <a:pos x="868" y="280"/>
                  </a:cxn>
                  <a:cxn ang="0">
                    <a:pos x="857" y="555"/>
                  </a:cxn>
                  <a:cxn ang="0">
                    <a:pos x="853" y="830"/>
                  </a:cxn>
                  <a:cxn ang="0">
                    <a:pos x="858" y="1110"/>
                  </a:cxn>
                  <a:cxn ang="0">
                    <a:pos x="821" y="1119"/>
                  </a:cxn>
                  <a:cxn ang="0">
                    <a:pos x="779" y="1127"/>
                  </a:cxn>
                  <a:cxn ang="0">
                    <a:pos x="731" y="1134"/>
                  </a:cxn>
                  <a:cxn ang="0">
                    <a:pos x="681" y="1141"/>
                  </a:cxn>
                  <a:cxn ang="0">
                    <a:pos x="627" y="1146"/>
                  </a:cxn>
                  <a:cxn ang="0">
                    <a:pos x="570" y="1149"/>
                  </a:cxn>
                  <a:cxn ang="0">
                    <a:pos x="513" y="1151"/>
                  </a:cxn>
                  <a:cxn ang="0">
                    <a:pos x="454" y="1153"/>
                  </a:cxn>
                  <a:cxn ang="0">
                    <a:pos x="394" y="1153"/>
                  </a:cxn>
                  <a:cxn ang="0">
                    <a:pos x="336" y="1151"/>
                  </a:cxn>
                  <a:cxn ang="0">
                    <a:pos x="279" y="1147"/>
                  </a:cxn>
                  <a:cxn ang="0">
                    <a:pos x="224" y="1143"/>
                  </a:cxn>
                  <a:cxn ang="0">
                    <a:pos x="171" y="1137"/>
                  </a:cxn>
                  <a:cxn ang="0">
                    <a:pos x="122" y="1129"/>
                  </a:cxn>
                  <a:cxn ang="0">
                    <a:pos x="77" y="1118"/>
                  </a:cxn>
                  <a:cxn ang="0">
                    <a:pos x="37" y="1106"/>
                  </a:cxn>
                  <a:cxn ang="0">
                    <a:pos x="20" y="983"/>
                  </a:cxn>
                  <a:cxn ang="0">
                    <a:pos x="8" y="863"/>
                  </a:cxn>
                  <a:cxn ang="0">
                    <a:pos x="2" y="746"/>
                  </a:cxn>
                  <a:cxn ang="0">
                    <a:pos x="0" y="627"/>
                  </a:cxn>
                  <a:cxn ang="0">
                    <a:pos x="4" y="506"/>
                  </a:cxn>
                  <a:cxn ang="0">
                    <a:pos x="12" y="385"/>
                  </a:cxn>
                  <a:cxn ang="0">
                    <a:pos x="26" y="261"/>
                  </a:cxn>
                  <a:cxn ang="0">
                    <a:pos x="44" y="132"/>
                  </a:cxn>
                </a:cxnLst>
                <a:rect l="0" t="0" r="r" b="b"/>
                <a:pathLst>
                  <a:path w="882" h="1153">
                    <a:moveTo>
                      <a:pt x="44" y="132"/>
                    </a:moveTo>
                    <a:lnTo>
                      <a:pt x="94" y="119"/>
                    </a:lnTo>
                    <a:lnTo>
                      <a:pt x="146" y="106"/>
                    </a:lnTo>
                    <a:lnTo>
                      <a:pt x="197" y="94"/>
                    </a:lnTo>
                    <a:lnTo>
                      <a:pt x="249" y="82"/>
                    </a:lnTo>
                    <a:lnTo>
                      <a:pt x="300" y="70"/>
                    </a:lnTo>
                    <a:lnTo>
                      <a:pt x="353" y="61"/>
                    </a:lnTo>
                    <a:lnTo>
                      <a:pt x="406" y="50"/>
                    </a:lnTo>
                    <a:lnTo>
                      <a:pt x="459" y="43"/>
                    </a:lnTo>
                    <a:lnTo>
                      <a:pt x="512" y="33"/>
                    </a:lnTo>
                    <a:lnTo>
                      <a:pt x="565" y="27"/>
                    </a:lnTo>
                    <a:lnTo>
                      <a:pt x="618" y="20"/>
                    </a:lnTo>
                    <a:lnTo>
                      <a:pt x="671" y="15"/>
                    </a:lnTo>
                    <a:lnTo>
                      <a:pt x="725" y="10"/>
                    </a:lnTo>
                    <a:lnTo>
                      <a:pt x="778" y="6"/>
                    </a:lnTo>
                    <a:lnTo>
                      <a:pt x="829" y="3"/>
                    </a:lnTo>
                    <a:lnTo>
                      <a:pt x="882" y="0"/>
                    </a:lnTo>
                    <a:lnTo>
                      <a:pt x="868" y="280"/>
                    </a:lnTo>
                    <a:lnTo>
                      <a:pt x="857" y="555"/>
                    </a:lnTo>
                    <a:lnTo>
                      <a:pt x="853" y="830"/>
                    </a:lnTo>
                    <a:lnTo>
                      <a:pt x="858" y="1110"/>
                    </a:lnTo>
                    <a:lnTo>
                      <a:pt x="821" y="1119"/>
                    </a:lnTo>
                    <a:lnTo>
                      <a:pt x="779" y="1127"/>
                    </a:lnTo>
                    <a:lnTo>
                      <a:pt x="731" y="1134"/>
                    </a:lnTo>
                    <a:lnTo>
                      <a:pt x="681" y="1141"/>
                    </a:lnTo>
                    <a:lnTo>
                      <a:pt x="627" y="1146"/>
                    </a:lnTo>
                    <a:lnTo>
                      <a:pt x="570" y="1149"/>
                    </a:lnTo>
                    <a:lnTo>
                      <a:pt x="513" y="1151"/>
                    </a:lnTo>
                    <a:lnTo>
                      <a:pt x="454" y="1153"/>
                    </a:lnTo>
                    <a:lnTo>
                      <a:pt x="394" y="1153"/>
                    </a:lnTo>
                    <a:lnTo>
                      <a:pt x="336" y="1151"/>
                    </a:lnTo>
                    <a:lnTo>
                      <a:pt x="279" y="1147"/>
                    </a:lnTo>
                    <a:lnTo>
                      <a:pt x="224" y="1143"/>
                    </a:lnTo>
                    <a:lnTo>
                      <a:pt x="171" y="1137"/>
                    </a:lnTo>
                    <a:lnTo>
                      <a:pt x="122" y="1129"/>
                    </a:lnTo>
                    <a:lnTo>
                      <a:pt x="77" y="1118"/>
                    </a:lnTo>
                    <a:lnTo>
                      <a:pt x="37" y="1106"/>
                    </a:lnTo>
                    <a:lnTo>
                      <a:pt x="20" y="983"/>
                    </a:lnTo>
                    <a:lnTo>
                      <a:pt x="8" y="863"/>
                    </a:lnTo>
                    <a:lnTo>
                      <a:pt x="2" y="746"/>
                    </a:lnTo>
                    <a:lnTo>
                      <a:pt x="0" y="627"/>
                    </a:lnTo>
                    <a:lnTo>
                      <a:pt x="4" y="506"/>
                    </a:lnTo>
                    <a:lnTo>
                      <a:pt x="12" y="385"/>
                    </a:lnTo>
                    <a:lnTo>
                      <a:pt x="26" y="261"/>
                    </a:lnTo>
                    <a:lnTo>
                      <a:pt x="44" y="132"/>
                    </a:lnTo>
                    <a:close/>
                  </a:path>
                </a:pathLst>
              </a:custGeom>
              <a:solidFill>
                <a:srgbClr val="B296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6" name="Freeform 92">
                <a:extLst>
                  <a:ext uri="{FF2B5EF4-FFF2-40B4-BE49-F238E27FC236}">
                    <a16:creationId xmlns:a16="http://schemas.microsoft.com/office/drawing/2014/main" xmlns="" id="{3EC2CC58-F114-9483-8099-A57908A15661}"/>
                  </a:ext>
                </a:extLst>
              </p:cNvPr>
              <p:cNvSpPr>
                <a:spLocks/>
              </p:cNvSpPr>
              <p:nvPr/>
            </p:nvSpPr>
            <p:spPr bwMode="auto">
              <a:xfrm>
                <a:off x="1269" y="1938"/>
                <a:ext cx="286" cy="369"/>
              </a:xfrm>
              <a:custGeom>
                <a:avLst/>
                <a:gdLst/>
                <a:ahLst/>
                <a:cxnLst>
                  <a:cxn ang="0">
                    <a:pos x="42" y="131"/>
                  </a:cxn>
                  <a:cxn ang="0">
                    <a:pos x="91" y="118"/>
                  </a:cxn>
                  <a:cxn ang="0">
                    <a:pos x="140" y="104"/>
                  </a:cxn>
                  <a:cxn ang="0">
                    <a:pos x="190" y="92"/>
                  </a:cxn>
                  <a:cxn ang="0">
                    <a:pos x="241" y="81"/>
                  </a:cxn>
                  <a:cxn ang="0">
                    <a:pos x="292" y="70"/>
                  </a:cxn>
                  <a:cxn ang="0">
                    <a:pos x="344" y="59"/>
                  </a:cxn>
                  <a:cxn ang="0">
                    <a:pos x="395" y="50"/>
                  </a:cxn>
                  <a:cxn ang="0">
                    <a:pos x="447" y="41"/>
                  </a:cxn>
                  <a:cxn ang="0">
                    <a:pos x="498" y="33"/>
                  </a:cxn>
                  <a:cxn ang="0">
                    <a:pos x="550" y="26"/>
                  </a:cxn>
                  <a:cxn ang="0">
                    <a:pos x="601" y="20"/>
                  </a:cxn>
                  <a:cxn ang="0">
                    <a:pos x="653" y="14"/>
                  </a:cxn>
                  <a:cxn ang="0">
                    <a:pos x="705" y="9"/>
                  </a:cxn>
                  <a:cxn ang="0">
                    <a:pos x="756" y="5"/>
                  </a:cxn>
                  <a:cxn ang="0">
                    <a:pos x="806" y="3"/>
                  </a:cxn>
                  <a:cxn ang="0">
                    <a:pos x="857" y="0"/>
                  </a:cxn>
                  <a:cxn ang="0">
                    <a:pos x="843" y="268"/>
                  </a:cxn>
                  <a:cxn ang="0">
                    <a:pos x="833" y="530"/>
                  </a:cxn>
                  <a:cxn ang="0">
                    <a:pos x="829" y="793"/>
                  </a:cxn>
                  <a:cxn ang="0">
                    <a:pos x="834" y="1061"/>
                  </a:cxn>
                  <a:cxn ang="0">
                    <a:pos x="798" y="1070"/>
                  </a:cxn>
                  <a:cxn ang="0">
                    <a:pos x="756" y="1078"/>
                  </a:cxn>
                  <a:cxn ang="0">
                    <a:pos x="711" y="1085"/>
                  </a:cxn>
                  <a:cxn ang="0">
                    <a:pos x="661" y="1091"/>
                  </a:cxn>
                  <a:cxn ang="0">
                    <a:pos x="608" y="1097"/>
                  </a:cxn>
                  <a:cxn ang="0">
                    <a:pos x="554" y="1102"/>
                  </a:cxn>
                  <a:cxn ang="0">
                    <a:pos x="497" y="1105"/>
                  </a:cxn>
                  <a:cxn ang="0">
                    <a:pos x="440" y="1107"/>
                  </a:cxn>
                  <a:cxn ang="0">
                    <a:pos x="383" y="1107"/>
                  </a:cxn>
                  <a:cxn ang="0">
                    <a:pos x="327" y="1106"/>
                  </a:cxn>
                  <a:cxn ang="0">
                    <a:pos x="271" y="1105"/>
                  </a:cxn>
                  <a:cxn ang="0">
                    <a:pos x="217" y="1101"/>
                  </a:cxn>
                  <a:cxn ang="0">
                    <a:pos x="165" y="1094"/>
                  </a:cxn>
                  <a:cxn ang="0">
                    <a:pos x="118" y="1087"/>
                  </a:cxn>
                  <a:cxn ang="0">
                    <a:pos x="74" y="1078"/>
                  </a:cxn>
                  <a:cxn ang="0">
                    <a:pos x="36" y="1066"/>
                  </a:cxn>
                  <a:cxn ang="0">
                    <a:pos x="19" y="949"/>
                  </a:cxn>
                  <a:cxn ang="0">
                    <a:pos x="8" y="834"/>
                  </a:cxn>
                  <a:cxn ang="0">
                    <a:pos x="1" y="719"/>
                  </a:cxn>
                  <a:cxn ang="0">
                    <a:pos x="0" y="605"/>
                  </a:cxn>
                  <a:cxn ang="0">
                    <a:pos x="4" y="490"/>
                  </a:cxn>
                  <a:cxn ang="0">
                    <a:pos x="12" y="374"/>
                  </a:cxn>
                  <a:cxn ang="0">
                    <a:pos x="25" y="255"/>
                  </a:cxn>
                  <a:cxn ang="0">
                    <a:pos x="42" y="131"/>
                  </a:cxn>
                </a:cxnLst>
                <a:rect l="0" t="0" r="r" b="b"/>
                <a:pathLst>
                  <a:path w="857" h="1107">
                    <a:moveTo>
                      <a:pt x="42" y="131"/>
                    </a:moveTo>
                    <a:lnTo>
                      <a:pt x="91" y="118"/>
                    </a:lnTo>
                    <a:lnTo>
                      <a:pt x="140" y="104"/>
                    </a:lnTo>
                    <a:lnTo>
                      <a:pt x="190" y="92"/>
                    </a:lnTo>
                    <a:lnTo>
                      <a:pt x="241" y="81"/>
                    </a:lnTo>
                    <a:lnTo>
                      <a:pt x="292" y="70"/>
                    </a:lnTo>
                    <a:lnTo>
                      <a:pt x="344" y="59"/>
                    </a:lnTo>
                    <a:lnTo>
                      <a:pt x="395" y="50"/>
                    </a:lnTo>
                    <a:lnTo>
                      <a:pt x="447" y="41"/>
                    </a:lnTo>
                    <a:lnTo>
                      <a:pt x="498" y="33"/>
                    </a:lnTo>
                    <a:lnTo>
                      <a:pt x="550" y="26"/>
                    </a:lnTo>
                    <a:lnTo>
                      <a:pt x="601" y="20"/>
                    </a:lnTo>
                    <a:lnTo>
                      <a:pt x="653" y="14"/>
                    </a:lnTo>
                    <a:lnTo>
                      <a:pt x="705" y="9"/>
                    </a:lnTo>
                    <a:lnTo>
                      <a:pt x="756" y="5"/>
                    </a:lnTo>
                    <a:lnTo>
                      <a:pt x="806" y="3"/>
                    </a:lnTo>
                    <a:lnTo>
                      <a:pt x="857" y="0"/>
                    </a:lnTo>
                    <a:lnTo>
                      <a:pt x="843" y="268"/>
                    </a:lnTo>
                    <a:lnTo>
                      <a:pt x="833" y="530"/>
                    </a:lnTo>
                    <a:lnTo>
                      <a:pt x="829" y="793"/>
                    </a:lnTo>
                    <a:lnTo>
                      <a:pt x="834" y="1061"/>
                    </a:lnTo>
                    <a:lnTo>
                      <a:pt x="798" y="1070"/>
                    </a:lnTo>
                    <a:lnTo>
                      <a:pt x="756" y="1078"/>
                    </a:lnTo>
                    <a:lnTo>
                      <a:pt x="711" y="1085"/>
                    </a:lnTo>
                    <a:lnTo>
                      <a:pt x="661" y="1091"/>
                    </a:lnTo>
                    <a:lnTo>
                      <a:pt x="608" y="1097"/>
                    </a:lnTo>
                    <a:lnTo>
                      <a:pt x="554" y="1102"/>
                    </a:lnTo>
                    <a:lnTo>
                      <a:pt x="497" y="1105"/>
                    </a:lnTo>
                    <a:lnTo>
                      <a:pt x="440" y="1107"/>
                    </a:lnTo>
                    <a:lnTo>
                      <a:pt x="383" y="1107"/>
                    </a:lnTo>
                    <a:lnTo>
                      <a:pt x="327" y="1106"/>
                    </a:lnTo>
                    <a:lnTo>
                      <a:pt x="271" y="1105"/>
                    </a:lnTo>
                    <a:lnTo>
                      <a:pt x="217" y="1101"/>
                    </a:lnTo>
                    <a:lnTo>
                      <a:pt x="165" y="1094"/>
                    </a:lnTo>
                    <a:lnTo>
                      <a:pt x="118" y="1087"/>
                    </a:lnTo>
                    <a:lnTo>
                      <a:pt x="74" y="1078"/>
                    </a:lnTo>
                    <a:lnTo>
                      <a:pt x="36" y="1066"/>
                    </a:lnTo>
                    <a:lnTo>
                      <a:pt x="19" y="949"/>
                    </a:lnTo>
                    <a:lnTo>
                      <a:pt x="8" y="834"/>
                    </a:lnTo>
                    <a:lnTo>
                      <a:pt x="1" y="719"/>
                    </a:lnTo>
                    <a:lnTo>
                      <a:pt x="0" y="605"/>
                    </a:lnTo>
                    <a:lnTo>
                      <a:pt x="4" y="490"/>
                    </a:lnTo>
                    <a:lnTo>
                      <a:pt x="12" y="374"/>
                    </a:lnTo>
                    <a:lnTo>
                      <a:pt x="25" y="255"/>
                    </a:lnTo>
                    <a:lnTo>
                      <a:pt x="42" y="131"/>
                    </a:lnTo>
                    <a:close/>
                  </a:path>
                </a:pathLst>
              </a:custGeom>
              <a:solidFill>
                <a:srgbClr val="B79B7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7" name="Freeform 93">
                <a:extLst>
                  <a:ext uri="{FF2B5EF4-FFF2-40B4-BE49-F238E27FC236}">
                    <a16:creationId xmlns:a16="http://schemas.microsoft.com/office/drawing/2014/main" xmlns="" id="{0EED6324-41B3-489A-644A-418C27ABFA35}"/>
                  </a:ext>
                </a:extLst>
              </p:cNvPr>
              <p:cNvSpPr>
                <a:spLocks/>
              </p:cNvSpPr>
              <p:nvPr/>
            </p:nvSpPr>
            <p:spPr bwMode="auto">
              <a:xfrm>
                <a:off x="1270" y="1939"/>
                <a:ext cx="277" cy="354"/>
              </a:xfrm>
              <a:custGeom>
                <a:avLst/>
                <a:gdLst/>
                <a:ahLst/>
                <a:cxnLst>
                  <a:cxn ang="0">
                    <a:pos x="41" y="129"/>
                  </a:cxn>
                  <a:cxn ang="0">
                    <a:pos x="87" y="116"/>
                  </a:cxn>
                  <a:cxn ang="0">
                    <a:pos x="135" y="104"/>
                  </a:cxn>
                  <a:cxn ang="0">
                    <a:pos x="183" y="92"/>
                  </a:cxn>
                  <a:cxn ang="0">
                    <a:pos x="232" y="80"/>
                  </a:cxn>
                  <a:cxn ang="0">
                    <a:pos x="281" y="70"/>
                  </a:cxn>
                  <a:cxn ang="0">
                    <a:pos x="331" y="60"/>
                  </a:cxn>
                  <a:cxn ang="0">
                    <a:pos x="383" y="50"/>
                  </a:cxn>
                  <a:cxn ang="0">
                    <a:pos x="433" y="42"/>
                  </a:cxn>
                  <a:cxn ang="0">
                    <a:pos x="483" y="34"/>
                  </a:cxn>
                  <a:cxn ang="0">
                    <a:pos x="535" y="26"/>
                  </a:cxn>
                  <a:cxn ang="0">
                    <a:pos x="585" y="19"/>
                  </a:cxn>
                  <a:cxn ang="0">
                    <a:pos x="635" y="14"/>
                  </a:cxn>
                  <a:cxn ang="0">
                    <a:pos x="686" y="9"/>
                  </a:cxn>
                  <a:cxn ang="0">
                    <a:pos x="735" y="5"/>
                  </a:cxn>
                  <a:cxn ang="0">
                    <a:pos x="785" y="2"/>
                  </a:cxn>
                  <a:cxn ang="0">
                    <a:pos x="832" y="0"/>
                  </a:cxn>
                  <a:cxn ang="0">
                    <a:pos x="819" y="256"/>
                  </a:cxn>
                  <a:cxn ang="0">
                    <a:pos x="809" y="506"/>
                  </a:cxn>
                  <a:cxn ang="0">
                    <a:pos x="803" y="757"/>
                  </a:cxn>
                  <a:cxn ang="0">
                    <a:pos x="809" y="1012"/>
                  </a:cxn>
                  <a:cxn ang="0">
                    <a:pos x="773" y="1021"/>
                  </a:cxn>
                  <a:cxn ang="0">
                    <a:pos x="733" y="1029"/>
                  </a:cxn>
                  <a:cxn ang="0">
                    <a:pos x="688" y="1036"/>
                  </a:cxn>
                  <a:cxn ang="0">
                    <a:pos x="641" y="1043"/>
                  </a:cxn>
                  <a:cxn ang="0">
                    <a:pos x="589" y="1049"/>
                  </a:cxn>
                  <a:cxn ang="0">
                    <a:pos x="536" y="1054"/>
                  </a:cxn>
                  <a:cxn ang="0">
                    <a:pos x="482" y="1058"/>
                  </a:cxn>
                  <a:cxn ang="0">
                    <a:pos x="427" y="1061"/>
                  </a:cxn>
                  <a:cxn ang="0">
                    <a:pos x="371" y="1062"/>
                  </a:cxn>
                  <a:cxn ang="0">
                    <a:pos x="316" y="1062"/>
                  </a:cxn>
                  <a:cxn ang="0">
                    <a:pos x="261" y="1061"/>
                  </a:cxn>
                  <a:cxn ang="0">
                    <a:pos x="210" y="1057"/>
                  </a:cxn>
                  <a:cxn ang="0">
                    <a:pos x="160" y="1051"/>
                  </a:cxn>
                  <a:cxn ang="0">
                    <a:pos x="113" y="1045"/>
                  </a:cxn>
                  <a:cxn ang="0">
                    <a:pos x="71" y="1036"/>
                  </a:cxn>
                  <a:cxn ang="0">
                    <a:pos x="34" y="1025"/>
                  </a:cxn>
                  <a:cxn ang="0">
                    <a:pos x="18" y="913"/>
                  </a:cxn>
                  <a:cxn ang="0">
                    <a:pos x="6" y="803"/>
                  </a:cxn>
                  <a:cxn ang="0">
                    <a:pos x="1" y="693"/>
                  </a:cxn>
                  <a:cxn ang="0">
                    <a:pos x="0" y="584"/>
                  </a:cxn>
                  <a:cxn ang="0">
                    <a:pos x="4" y="474"/>
                  </a:cxn>
                  <a:cxn ang="0">
                    <a:pos x="12" y="362"/>
                  </a:cxn>
                  <a:cxn ang="0">
                    <a:pos x="23" y="248"/>
                  </a:cxn>
                  <a:cxn ang="0">
                    <a:pos x="41" y="129"/>
                  </a:cxn>
                </a:cxnLst>
                <a:rect l="0" t="0" r="r" b="b"/>
                <a:pathLst>
                  <a:path w="832" h="1062">
                    <a:moveTo>
                      <a:pt x="41" y="129"/>
                    </a:moveTo>
                    <a:lnTo>
                      <a:pt x="87" y="116"/>
                    </a:lnTo>
                    <a:lnTo>
                      <a:pt x="135" y="104"/>
                    </a:lnTo>
                    <a:lnTo>
                      <a:pt x="183" y="92"/>
                    </a:lnTo>
                    <a:lnTo>
                      <a:pt x="232" y="80"/>
                    </a:lnTo>
                    <a:lnTo>
                      <a:pt x="281" y="70"/>
                    </a:lnTo>
                    <a:lnTo>
                      <a:pt x="331" y="60"/>
                    </a:lnTo>
                    <a:lnTo>
                      <a:pt x="383" y="50"/>
                    </a:lnTo>
                    <a:lnTo>
                      <a:pt x="433" y="42"/>
                    </a:lnTo>
                    <a:lnTo>
                      <a:pt x="483" y="34"/>
                    </a:lnTo>
                    <a:lnTo>
                      <a:pt x="535" y="26"/>
                    </a:lnTo>
                    <a:lnTo>
                      <a:pt x="585" y="19"/>
                    </a:lnTo>
                    <a:lnTo>
                      <a:pt x="635" y="14"/>
                    </a:lnTo>
                    <a:lnTo>
                      <a:pt x="686" y="9"/>
                    </a:lnTo>
                    <a:lnTo>
                      <a:pt x="735" y="5"/>
                    </a:lnTo>
                    <a:lnTo>
                      <a:pt x="785" y="2"/>
                    </a:lnTo>
                    <a:lnTo>
                      <a:pt x="832" y="0"/>
                    </a:lnTo>
                    <a:lnTo>
                      <a:pt x="819" y="256"/>
                    </a:lnTo>
                    <a:lnTo>
                      <a:pt x="809" y="506"/>
                    </a:lnTo>
                    <a:lnTo>
                      <a:pt x="803" y="757"/>
                    </a:lnTo>
                    <a:lnTo>
                      <a:pt x="809" y="1012"/>
                    </a:lnTo>
                    <a:lnTo>
                      <a:pt x="773" y="1021"/>
                    </a:lnTo>
                    <a:lnTo>
                      <a:pt x="733" y="1029"/>
                    </a:lnTo>
                    <a:lnTo>
                      <a:pt x="688" y="1036"/>
                    </a:lnTo>
                    <a:lnTo>
                      <a:pt x="641" y="1043"/>
                    </a:lnTo>
                    <a:lnTo>
                      <a:pt x="589" y="1049"/>
                    </a:lnTo>
                    <a:lnTo>
                      <a:pt x="536" y="1054"/>
                    </a:lnTo>
                    <a:lnTo>
                      <a:pt x="482" y="1058"/>
                    </a:lnTo>
                    <a:lnTo>
                      <a:pt x="427" y="1061"/>
                    </a:lnTo>
                    <a:lnTo>
                      <a:pt x="371" y="1062"/>
                    </a:lnTo>
                    <a:lnTo>
                      <a:pt x="316" y="1062"/>
                    </a:lnTo>
                    <a:lnTo>
                      <a:pt x="261" y="1061"/>
                    </a:lnTo>
                    <a:lnTo>
                      <a:pt x="210" y="1057"/>
                    </a:lnTo>
                    <a:lnTo>
                      <a:pt x="160" y="1051"/>
                    </a:lnTo>
                    <a:lnTo>
                      <a:pt x="113" y="1045"/>
                    </a:lnTo>
                    <a:lnTo>
                      <a:pt x="71" y="1036"/>
                    </a:lnTo>
                    <a:lnTo>
                      <a:pt x="34" y="1025"/>
                    </a:lnTo>
                    <a:lnTo>
                      <a:pt x="18" y="913"/>
                    </a:lnTo>
                    <a:lnTo>
                      <a:pt x="6" y="803"/>
                    </a:lnTo>
                    <a:lnTo>
                      <a:pt x="1" y="693"/>
                    </a:lnTo>
                    <a:lnTo>
                      <a:pt x="0" y="584"/>
                    </a:lnTo>
                    <a:lnTo>
                      <a:pt x="4" y="474"/>
                    </a:lnTo>
                    <a:lnTo>
                      <a:pt x="12" y="362"/>
                    </a:lnTo>
                    <a:lnTo>
                      <a:pt x="23" y="248"/>
                    </a:lnTo>
                    <a:lnTo>
                      <a:pt x="41" y="129"/>
                    </a:lnTo>
                    <a:close/>
                  </a:path>
                </a:pathLst>
              </a:custGeom>
              <a:solidFill>
                <a:srgbClr val="BCA08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8" name="Freeform 94">
                <a:extLst>
                  <a:ext uri="{FF2B5EF4-FFF2-40B4-BE49-F238E27FC236}">
                    <a16:creationId xmlns:a16="http://schemas.microsoft.com/office/drawing/2014/main" xmlns="" id="{DA1C313F-4C6F-671A-DAA9-017D66F53629}"/>
                  </a:ext>
                </a:extLst>
              </p:cNvPr>
              <p:cNvSpPr>
                <a:spLocks/>
              </p:cNvSpPr>
              <p:nvPr/>
            </p:nvSpPr>
            <p:spPr bwMode="auto">
              <a:xfrm>
                <a:off x="1271" y="1939"/>
                <a:ext cx="269" cy="340"/>
              </a:xfrm>
              <a:custGeom>
                <a:avLst/>
                <a:gdLst/>
                <a:ahLst/>
                <a:cxnLst>
                  <a:cxn ang="0">
                    <a:pos x="39" y="128"/>
                  </a:cxn>
                  <a:cxn ang="0">
                    <a:pos x="84" y="115"/>
                  </a:cxn>
                  <a:cxn ang="0">
                    <a:pos x="130" y="103"/>
                  </a:cxn>
                  <a:cxn ang="0">
                    <a:pos x="176" y="91"/>
                  </a:cxn>
                  <a:cxn ang="0">
                    <a:pos x="225" y="81"/>
                  </a:cxn>
                  <a:cxn ang="0">
                    <a:pos x="273" y="70"/>
                  </a:cxn>
                  <a:cxn ang="0">
                    <a:pos x="322" y="60"/>
                  </a:cxn>
                  <a:cxn ang="0">
                    <a:pos x="372" y="50"/>
                  </a:cxn>
                  <a:cxn ang="0">
                    <a:pos x="421" y="42"/>
                  </a:cxn>
                  <a:cxn ang="0">
                    <a:pos x="471" y="35"/>
                  </a:cxn>
                  <a:cxn ang="0">
                    <a:pos x="520" y="27"/>
                  </a:cxn>
                  <a:cxn ang="0">
                    <a:pos x="570" y="20"/>
                  </a:cxn>
                  <a:cxn ang="0">
                    <a:pos x="619" y="15"/>
                  </a:cxn>
                  <a:cxn ang="0">
                    <a:pos x="668" y="9"/>
                  </a:cxn>
                  <a:cxn ang="0">
                    <a:pos x="715" y="5"/>
                  </a:cxn>
                  <a:cxn ang="0">
                    <a:pos x="763" y="3"/>
                  </a:cxn>
                  <a:cxn ang="0">
                    <a:pos x="809" y="0"/>
                  </a:cxn>
                  <a:cxn ang="0">
                    <a:pos x="796" y="245"/>
                  </a:cxn>
                  <a:cxn ang="0">
                    <a:pos x="785" y="483"/>
                  </a:cxn>
                  <a:cxn ang="0">
                    <a:pos x="780" y="720"/>
                  </a:cxn>
                  <a:cxn ang="0">
                    <a:pos x="784" y="965"/>
                  </a:cxn>
                  <a:cxn ang="0">
                    <a:pos x="750" y="973"/>
                  </a:cxn>
                  <a:cxn ang="0">
                    <a:pos x="711" y="982"/>
                  </a:cxn>
                  <a:cxn ang="0">
                    <a:pos x="668" y="990"/>
                  </a:cxn>
                  <a:cxn ang="0">
                    <a:pos x="622" y="997"/>
                  </a:cxn>
                  <a:cxn ang="0">
                    <a:pos x="571" y="1003"/>
                  </a:cxn>
                  <a:cxn ang="0">
                    <a:pos x="520" y="1008"/>
                  </a:cxn>
                  <a:cxn ang="0">
                    <a:pos x="467" y="1012"/>
                  </a:cxn>
                  <a:cxn ang="0">
                    <a:pos x="413" y="1016"/>
                  </a:cxn>
                  <a:cxn ang="0">
                    <a:pos x="359" y="1018"/>
                  </a:cxn>
                  <a:cxn ang="0">
                    <a:pos x="306" y="1019"/>
                  </a:cxn>
                  <a:cxn ang="0">
                    <a:pos x="253" y="1018"/>
                  </a:cxn>
                  <a:cxn ang="0">
                    <a:pos x="203" y="1015"/>
                  </a:cxn>
                  <a:cxn ang="0">
                    <a:pos x="155" y="1011"/>
                  </a:cxn>
                  <a:cxn ang="0">
                    <a:pos x="110" y="1004"/>
                  </a:cxn>
                  <a:cxn ang="0">
                    <a:pos x="69" y="997"/>
                  </a:cxn>
                  <a:cxn ang="0">
                    <a:pos x="33" y="986"/>
                  </a:cxn>
                  <a:cxn ang="0">
                    <a:pos x="18" y="879"/>
                  </a:cxn>
                  <a:cxn ang="0">
                    <a:pos x="7" y="773"/>
                  </a:cxn>
                  <a:cxn ang="0">
                    <a:pos x="2" y="668"/>
                  </a:cxn>
                  <a:cxn ang="0">
                    <a:pos x="0" y="563"/>
                  </a:cxn>
                  <a:cxn ang="0">
                    <a:pos x="3" y="459"/>
                  </a:cxn>
                  <a:cxn ang="0">
                    <a:pos x="11" y="352"/>
                  </a:cxn>
                  <a:cxn ang="0">
                    <a:pos x="23" y="242"/>
                  </a:cxn>
                  <a:cxn ang="0">
                    <a:pos x="39" y="128"/>
                  </a:cxn>
                </a:cxnLst>
                <a:rect l="0" t="0" r="r" b="b"/>
                <a:pathLst>
                  <a:path w="809" h="1019">
                    <a:moveTo>
                      <a:pt x="39" y="128"/>
                    </a:moveTo>
                    <a:lnTo>
                      <a:pt x="84" y="115"/>
                    </a:lnTo>
                    <a:lnTo>
                      <a:pt x="130" y="103"/>
                    </a:lnTo>
                    <a:lnTo>
                      <a:pt x="176" y="91"/>
                    </a:lnTo>
                    <a:lnTo>
                      <a:pt x="225" y="81"/>
                    </a:lnTo>
                    <a:lnTo>
                      <a:pt x="273" y="70"/>
                    </a:lnTo>
                    <a:lnTo>
                      <a:pt x="322" y="60"/>
                    </a:lnTo>
                    <a:lnTo>
                      <a:pt x="372" y="50"/>
                    </a:lnTo>
                    <a:lnTo>
                      <a:pt x="421" y="42"/>
                    </a:lnTo>
                    <a:lnTo>
                      <a:pt x="471" y="35"/>
                    </a:lnTo>
                    <a:lnTo>
                      <a:pt x="520" y="27"/>
                    </a:lnTo>
                    <a:lnTo>
                      <a:pt x="570" y="20"/>
                    </a:lnTo>
                    <a:lnTo>
                      <a:pt x="619" y="15"/>
                    </a:lnTo>
                    <a:lnTo>
                      <a:pt x="668" y="9"/>
                    </a:lnTo>
                    <a:lnTo>
                      <a:pt x="715" y="5"/>
                    </a:lnTo>
                    <a:lnTo>
                      <a:pt x="763" y="3"/>
                    </a:lnTo>
                    <a:lnTo>
                      <a:pt x="809" y="0"/>
                    </a:lnTo>
                    <a:lnTo>
                      <a:pt x="796" y="245"/>
                    </a:lnTo>
                    <a:lnTo>
                      <a:pt x="785" y="483"/>
                    </a:lnTo>
                    <a:lnTo>
                      <a:pt x="780" y="720"/>
                    </a:lnTo>
                    <a:lnTo>
                      <a:pt x="784" y="965"/>
                    </a:lnTo>
                    <a:lnTo>
                      <a:pt x="750" y="973"/>
                    </a:lnTo>
                    <a:lnTo>
                      <a:pt x="711" y="982"/>
                    </a:lnTo>
                    <a:lnTo>
                      <a:pt x="668" y="990"/>
                    </a:lnTo>
                    <a:lnTo>
                      <a:pt x="622" y="997"/>
                    </a:lnTo>
                    <a:lnTo>
                      <a:pt x="571" y="1003"/>
                    </a:lnTo>
                    <a:lnTo>
                      <a:pt x="520" y="1008"/>
                    </a:lnTo>
                    <a:lnTo>
                      <a:pt x="467" y="1012"/>
                    </a:lnTo>
                    <a:lnTo>
                      <a:pt x="413" y="1016"/>
                    </a:lnTo>
                    <a:lnTo>
                      <a:pt x="359" y="1018"/>
                    </a:lnTo>
                    <a:lnTo>
                      <a:pt x="306" y="1019"/>
                    </a:lnTo>
                    <a:lnTo>
                      <a:pt x="253" y="1018"/>
                    </a:lnTo>
                    <a:lnTo>
                      <a:pt x="203" y="1015"/>
                    </a:lnTo>
                    <a:lnTo>
                      <a:pt x="155" y="1011"/>
                    </a:lnTo>
                    <a:lnTo>
                      <a:pt x="110" y="1004"/>
                    </a:lnTo>
                    <a:lnTo>
                      <a:pt x="69" y="997"/>
                    </a:lnTo>
                    <a:lnTo>
                      <a:pt x="33" y="986"/>
                    </a:lnTo>
                    <a:lnTo>
                      <a:pt x="18" y="879"/>
                    </a:lnTo>
                    <a:lnTo>
                      <a:pt x="7" y="773"/>
                    </a:lnTo>
                    <a:lnTo>
                      <a:pt x="2" y="668"/>
                    </a:lnTo>
                    <a:lnTo>
                      <a:pt x="0" y="563"/>
                    </a:lnTo>
                    <a:lnTo>
                      <a:pt x="3" y="459"/>
                    </a:lnTo>
                    <a:lnTo>
                      <a:pt x="11" y="352"/>
                    </a:lnTo>
                    <a:lnTo>
                      <a:pt x="23" y="242"/>
                    </a:lnTo>
                    <a:lnTo>
                      <a:pt x="39" y="128"/>
                    </a:lnTo>
                    <a:close/>
                  </a:path>
                </a:pathLst>
              </a:custGeom>
              <a:solidFill>
                <a:srgbClr val="C1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9" name="Freeform 95">
                <a:extLst>
                  <a:ext uri="{FF2B5EF4-FFF2-40B4-BE49-F238E27FC236}">
                    <a16:creationId xmlns:a16="http://schemas.microsoft.com/office/drawing/2014/main" xmlns="" id="{620512D3-BE77-357C-CAF1-A500225BE951}"/>
                  </a:ext>
                </a:extLst>
              </p:cNvPr>
              <p:cNvSpPr>
                <a:spLocks/>
              </p:cNvSpPr>
              <p:nvPr/>
            </p:nvSpPr>
            <p:spPr bwMode="auto">
              <a:xfrm>
                <a:off x="1272" y="1940"/>
                <a:ext cx="261" cy="325"/>
              </a:xfrm>
              <a:custGeom>
                <a:avLst/>
                <a:gdLst/>
                <a:ahLst/>
                <a:cxnLst>
                  <a:cxn ang="0">
                    <a:pos x="36" y="127"/>
                  </a:cxn>
                  <a:cxn ang="0">
                    <a:pos x="80" y="115"/>
                  </a:cxn>
                  <a:cxn ang="0">
                    <a:pos x="123" y="103"/>
                  </a:cxn>
                  <a:cxn ang="0">
                    <a:pos x="169" y="91"/>
                  </a:cxn>
                  <a:cxn ang="0">
                    <a:pos x="216" y="80"/>
                  </a:cxn>
                  <a:cxn ang="0">
                    <a:pos x="263" y="70"/>
                  </a:cxn>
                  <a:cxn ang="0">
                    <a:pos x="311" y="59"/>
                  </a:cxn>
                  <a:cxn ang="0">
                    <a:pos x="359" y="50"/>
                  </a:cxn>
                  <a:cxn ang="0">
                    <a:pos x="407" y="41"/>
                  </a:cxn>
                  <a:cxn ang="0">
                    <a:pos x="456" y="33"/>
                  </a:cxn>
                  <a:cxn ang="0">
                    <a:pos x="505" y="26"/>
                  </a:cxn>
                  <a:cxn ang="0">
                    <a:pos x="553" y="20"/>
                  </a:cxn>
                  <a:cxn ang="0">
                    <a:pos x="600" y="13"/>
                  </a:cxn>
                  <a:cxn ang="0">
                    <a:pos x="648" y="9"/>
                  </a:cxn>
                  <a:cxn ang="0">
                    <a:pos x="694" y="5"/>
                  </a:cxn>
                  <a:cxn ang="0">
                    <a:pos x="741" y="2"/>
                  </a:cxn>
                  <a:cxn ang="0">
                    <a:pos x="784" y="0"/>
                  </a:cxn>
                  <a:cxn ang="0">
                    <a:pos x="772" y="232"/>
                  </a:cxn>
                  <a:cxn ang="0">
                    <a:pos x="760" y="457"/>
                  </a:cxn>
                  <a:cxn ang="0">
                    <a:pos x="755" y="683"/>
                  </a:cxn>
                  <a:cxn ang="0">
                    <a:pos x="760" y="916"/>
                  </a:cxn>
                  <a:cxn ang="0">
                    <a:pos x="727" y="923"/>
                  </a:cxn>
                  <a:cxn ang="0">
                    <a:pos x="689" y="933"/>
                  </a:cxn>
                  <a:cxn ang="0">
                    <a:pos x="647" y="941"/>
                  </a:cxn>
                  <a:cxn ang="0">
                    <a:pos x="602" y="947"/>
                  </a:cxn>
                  <a:cxn ang="0">
                    <a:pos x="553" y="954"/>
                  </a:cxn>
                  <a:cxn ang="0">
                    <a:pos x="503" y="960"/>
                  </a:cxn>
                  <a:cxn ang="0">
                    <a:pos x="451" y="966"/>
                  </a:cxn>
                  <a:cxn ang="0">
                    <a:pos x="399" y="970"/>
                  </a:cxn>
                  <a:cxn ang="0">
                    <a:pos x="347" y="972"/>
                  </a:cxn>
                  <a:cxn ang="0">
                    <a:pos x="295" y="974"/>
                  </a:cxn>
                  <a:cxn ang="0">
                    <a:pos x="244" y="974"/>
                  </a:cxn>
                  <a:cxn ang="0">
                    <a:pos x="195" y="972"/>
                  </a:cxn>
                  <a:cxn ang="0">
                    <a:pos x="148" y="970"/>
                  </a:cxn>
                  <a:cxn ang="0">
                    <a:pos x="105" y="963"/>
                  </a:cxn>
                  <a:cxn ang="0">
                    <a:pos x="66" y="957"/>
                  </a:cxn>
                  <a:cxn ang="0">
                    <a:pos x="31" y="946"/>
                  </a:cxn>
                  <a:cxn ang="0">
                    <a:pos x="16" y="843"/>
                  </a:cxn>
                  <a:cxn ang="0">
                    <a:pos x="7" y="742"/>
                  </a:cxn>
                  <a:cxn ang="0">
                    <a:pos x="0" y="642"/>
                  </a:cxn>
                  <a:cxn ang="0">
                    <a:pos x="0" y="542"/>
                  </a:cxn>
                  <a:cxn ang="0">
                    <a:pos x="3" y="441"/>
                  </a:cxn>
                  <a:cxn ang="0">
                    <a:pos x="10" y="339"/>
                  </a:cxn>
                  <a:cxn ang="0">
                    <a:pos x="21" y="235"/>
                  </a:cxn>
                  <a:cxn ang="0">
                    <a:pos x="36" y="127"/>
                  </a:cxn>
                </a:cxnLst>
                <a:rect l="0" t="0" r="r" b="b"/>
                <a:pathLst>
                  <a:path w="784" h="974">
                    <a:moveTo>
                      <a:pt x="36" y="127"/>
                    </a:moveTo>
                    <a:lnTo>
                      <a:pt x="80" y="115"/>
                    </a:lnTo>
                    <a:lnTo>
                      <a:pt x="123" y="103"/>
                    </a:lnTo>
                    <a:lnTo>
                      <a:pt x="169" y="91"/>
                    </a:lnTo>
                    <a:lnTo>
                      <a:pt x="216" y="80"/>
                    </a:lnTo>
                    <a:lnTo>
                      <a:pt x="263" y="70"/>
                    </a:lnTo>
                    <a:lnTo>
                      <a:pt x="311" y="59"/>
                    </a:lnTo>
                    <a:lnTo>
                      <a:pt x="359" y="50"/>
                    </a:lnTo>
                    <a:lnTo>
                      <a:pt x="407" y="41"/>
                    </a:lnTo>
                    <a:lnTo>
                      <a:pt x="456" y="33"/>
                    </a:lnTo>
                    <a:lnTo>
                      <a:pt x="505" y="26"/>
                    </a:lnTo>
                    <a:lnTo>
                      <a:pt x="553" y="20"/>
                    </a:lnTo>
                    <a:lnTo>
                      <a:pt x="600" y="13"/>
                    </a:lnTo>
                    <a:lnTo>
                      <a:pt x="648" y="9"/>
                    </a:lnTo>
                    <a:lnTo>
                      <a:pt x="694" y="5"/>
                    </a:lnTo>
                    <a:lnTo>
                      <a:pt x="741" y="2"/>
                    </a:lnTo>
                    <a:lnTo>
                      <a:pt x="784" y="0"/>
                    </a:lnTo>
                    <a:lnTo>
                      <a:pt x="772" y="232"/>
                    </a:lnTo>
                    <a:lnTo>
                      <a:pt x="760" y="457"/>
                    </a:lnTo>
                    <a:lnTo>
                      <a:pt x="755" y="683"/>
                    </a:lnTo>
                    <a:lnTo>
                      <a:pt x="760" y="916"/>
                    </a:lnTo>
                    <a:lnTo>
                      <a:pt x="727" y="923"/>
                    </a:lnTo>
                    <a:lnTo>
                      <a:pt x="689" y="933"/>
                    </a:lnTo>
                    <a:lnTo>
                      <a:pt x="647" y="941"/>
                    </a:lnTo>
                    <a:lnTo>
                      <a:pt x="602" y="947"/>
                    </a:lnTo>
                    <a:lnTo>
                      <a:pt x="553" y="954"/>
                    </a:lnTo>
                    <a:lnTo>
                      <a:pt x="503" y="960"/>
                    </a:lnTo>
                    <a:lnTo>
                      <a:pt x="451" y="966"/>
                    </a:lnTo>
                    <a:lnTo>
                      <a:pt x="399" y="970"/>
                    </a:lnTo>
                    <a:lnTo>
                      <a:pt x="347" y="972"/>
                    </a:lnTo>
                    <a:lnTo>
                      <a:pt x="295" y="974"/>
                    </a:lnTo>
                    <a:lnTo>
                      <a:pt x="244" y="974"/>
                    </a:lnTo>
                    <a:lnTo>
                      <a:pt x="195" y="972"/>
                    </a:lnTo>
                    <a:lnTo>
                      <a:pt x="148" y="970"/>
                    </a:lnTo>
                    <a:lnTo>
                      <a:pt x="105" y="963"/>
                    </a:lnTo>
                    <a:lnTo>
                      <a:pt x="66" y="957"/>
                    </a:lnTo>
                    <a:lnTo>
                      <a:pt x="31" y="946"/>
                    </a:lnTo>
                    <a:lnTo>
                      <a:pt x="16" y="843"/>
                    </a:lnTo>
                    <a:lnTo>
                      <a:pt x="7" y="742"/>
                    </a:lnTo>
                    <a:lnTo>
                      <a:pt x="0" y="642"/>
                    </a:lnTo>
                    <a:lnTo>
                      <a:pt x="0" y="542"/>
                    </a:lnTo>
                    <a:lnTo>
                      <a:pt x="3" y="441"/>
                    </a:lnTo>
                    <a:lnTo>
                      <a:pt x="10" y="339"/>
                    </a:lnTo>
                    <a:lnTo>
                      <a:pt x="21" y="235"/>
                    </a:lnTo>
                    <a:lnTo>
                      <a:pt x="36" y="127"/>
                    </a:lnTo>
                    <a:close/>
                  </a:path>
                </a:pathLst>
              </a:custGeom>
              <a:solidFill>
                <a:srgbClr val="C4A8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0" name="Freeform 96">
                <a:extLst>
                  <a:ext uri="{FF2B5EF4-FFF2-40B4-BE49-F238E27FC236}">
                    <a16:creationId xmlns:a16="http://schemas.microsoft.com/office/drawing/2014/main" xmlns="" id="{29816400-B8E1-873D-30A6-68AED55391C5}"/>
                  </a:ext>
                </a:extLst>
              </p:cNvPr>
              <p:cNvSpPr>
                <a:spLocks/>
              </p:cNvSpPr>
              <p:nvPr/>
            </p:nvSpPr>
            <p:spPr bwMode="auto">
              <a:xfrm>
                <a:off x="1273" y="1941"/>
                <a:ext cx="254" cy="311"/>
              </a:xfrm>
              <a:custGeom>
                <a:avLst/>
                <a:gdLst/>
                <a:ahLst/>
                <a:cxnLst>
                  <a:cxn ang="0">
                    <a:pos x="35" y="126"/>
                  </a:cxn>
                  <a:cxn ang="0">
                    <a:pos x="76" y="114"/>
                  </a:cxn>
                  <a:cxn ang="0">
                    <a:pos x="120" y="102"/>
                  </a:cxn>
                  <a:cxn ang="0">
                    <a:pos x="164" y="92"/>
                  </a:cxn>
                  <a:cxn ang="0">
                    <a:pos x="208" y="80"/>
                  </a:cxn>
                  <a:cxn ang="0">
                    <a:pos x="255" y="69"/>
                  </a:cxn>
                  <a:cxn ang="0">
                    <a:pos x="301" y="60"/>
                  </a:cxn>
                  <a:cxn ang="0">
                    <a:pos x="349" y="51"/>
                  </a:cxn>
                  <a:cxn ang="0">
                    <a:pos x="396" y="41"/>
                  </a:cxn>
                  <a:cxn ang="0">
                    <a:pos x="444" y="34"/>
                  </a:cxn>
                  <a:cxn ang="0">
                    <a:pos x="491" y="27"/>
                  </a:cxn>
                  <a:cxn ang="0">
                    <a:pos x="538" y="20"/>
                  </a:cxn>
                  <a:cxn ang="0">
                    <a:pos x="585" y="14"/>
                  </a:cxn>
                  <a:cxn ang="0">
                    <a:pos x="630" y="10"/>
                  </a:cxn>
                  <a:cxn ang="0">
                    <a:pos x="676" y="6"/>
                  </a:cxn>
                  <a:cxn ang="0">
                    <a:pos x="720" y="3"/>
                  </a:cxn>
                  <a:cxn ang="0">
                    <a:pos x="762" y="0"/>
                  </a:cxn>
                  <a:cxn ang="0">
                    <a:pos x="756" y="113"/>
                  </a:cxn>
                  <a:cxn ang="0">
                    <a:pos x="749" y="221"/>
                  </a:cxn>
                  <a:cxn ang="0">
                    <a:pos x="742" y="328"/>
                  </a:cxn>
                  <a:cxn ang="0">
                    <a:pos x="737" y="434"/>
                  </a:cxn>
                  <a:cxn ang="0">
                    <a:pos x="733" y="541"/>
                  </a:cxn>
                  <a:cxn ang="0">
                    <a:pos x="731" y="648"/>
                  </a:cxn>
                  <a:cxn ang="0">
                    <a:pos x="731" y="756"/>
                  </a:cxn>
                  <a:cxn ang="0">
                    <a:pos x="735" y="869"/>
                  </a:cxn>
                  <a:cxn ang="0">
                    <a:pos x="703" y="877"/>
                  </a:cxn>
                  <a:cxn ang="0">
                    <a:pos x="666" y="884"/>
                  </a:cxn>
                  <a:cxn ang="0">
                    <a:pos x="625" y="892"/>
                  </a:cxn>
                  <a:cxn ang="0">
                    <a:pos x="581" y="900"/>
                  </a:cxn>
                  <a:cxn ang="0">
                    <a:pos x="535" y="908"/>
                  </a:cxn>
                  <a:cxn ang="0">
                    <a:pos x="486" y="915"/>
                  </a:cxn>
                  <a:cxn ang="0">
                    <a:pos x="436" y="920"/>
                  </a:cxn>
                  <a:cxn ang="0">
                    <a:pos x="386" y="925"/>
                  </a:cxn>
                  <a:cxn ang="0">
                    <a:pos x="335" y="929"/>
                  </a:cxn>
                  <a:cxn ang="0">
                    <a:pos x="285" y="932"/>
                  </a:cxn>
                  <a:cxn ang="0">
                    <a:pos x="236" y="932"/>
                  </a:cxn>
                  <a:cxn ang="0">
                    <a:pos x="189" y="932"/>
                  </a:cxn>
                  <a:cxn ang="0">
                    <a:pos x="144" y="928"/>
                  </a:cxn>
                  <a:cxn ang="0">
                    <a:pos x="101" y="924"/>
                  </a:cxn>
                  <a:cxn ang="0">
                    <a:pos x="64" y="916"/>
                  </a:cxn>
                  <a:cxn ang="0">
                    <a:pos x="30" y="907"/>
                  </a:cxn>
                  <a:cxn ang="0">
                    <a:pos x="15" y="809"/>
                  </a:cxn>
                  <a:cxn ang="0">
                    <a:pos x="6" y="713"/>
                  </a:cxn>
                  <a:cxn ang="0">
                    <a:pos x="1" y="618"/>
                  </a:cxn>
                  <a:cxn ang="0">
                    <a:pos x="0" y="522"/>
                  </a:cxn>
                  <a:cxn ang="0">
                    <a:pos x="4" y="426"/>
                  </a:cxn>
                  <a:cxn ang="0">
                    <a:pos x="10" y="330"/>
                  </a:cxn>
                  <a:cxn ang="0">
                    <a:pos x="21" y="229"/>
                  </a:cxn>
                  <a:cxn ang="0">
                    <a:pos x="35" y="126"/>
                  </a:cxn>
                </a:cxnLst>
                <a:rect l="0" t="0" r="r" b="b"/>
                <a:pathLst>
                  <a:path w="762" h="932">
                    <a:moveTo>
                      <a:pt x="35" y="126"/>
                    </a:moveTo>
                    <a:lnTo>
                      <a:pt x="76" y="114"/>
                    </a:lnTo>
                    <a:lnTo>
                      <a:pt x="120" y="102"/>
                    </a:lnTo>
                    <a:lnTo>
                      <a:pt x="164" y="92"/>
                    </a:lnTo>
                    <a:lnTo>
                      <a:pt x="208" y="80"/>
                    </a:lnTo>
                    <a:lnTo>
                      <a:pt x="255" y="69"/>
                    </a:lnTo>
                    <a:lnTo>
                      <a:pt x="301" y="60"/>
                    </a:lnTo>
                    <a:lnTo>
                      <a:pt x="349" y="51"/>
                    </a:lnTo>
                    <a:lnTo>
                      <a:pt x="396" y="41"/>
                    </a:lnTo>
                    <a:lnTo>
                      <a:pt x="444" y="34"/>
                    </a:lnTo>
                    <a:lnTo>
                      <a:pt x="491" y="27"/>
                    </a:lnTo>
                    <a:lnTo>
                      <a:pt x="538" y="20"/>
                    </a:lnTo>
                    <a:lnTo>
                      <a:pt x="585" y="14"/>
                    </a:lnTo>
                    <a:lnTo>
                      <a:pt x="630" y="10"/>
                    </a:lnTo>
                    <a:lnTo>
                      <a:pt x="676" y="6"/>
                    </a:lnTo>
                    <a:lnTo>
                      <a:pt x="720" y="3"/>
                    </a:lnTo>
                    <a:lnTo>
                      <a:pt x="762" y="0"/>
                    </a:lnTo>
                    <a:lnTo>
                      <a:pt x="756" y="113"/>
                    </a:lnTo>
                    <a:lnTo>
                      <a:pt x="749" y="221"/>
                    </a:lnTo>
                    <a:lnTo>
                      <a:pt x="742" y="328"/>
                    </a:lnTo>
                    <a:lnTo>
                      <a:pt x="737" y="434"/>
                    </a:lnTo>
                    <a:lnTo>
                      <a:pt x="733" y="541"/>
                    </a:lnTo>
                    <a:lnTo>
                      <a:pt x="731" y="648"/>
                    </a:lnTo>
                    <a:lnTo>
                      <a:pt x="731" y="756"/>
                    </a:lnTo>
                    <a:lnTo>
                      <a:pt x="735" y="869"/>
                    </a:lnTo>
                    <a:lnTo>
                      <a:pt x="703" y="877"/>
                    </a:lnTo>
                    <a:lnTo>
                      <a:pt x="666" y="884"/>
                    </a:lnTo>
                    <a:lnTo>
                      <a:pt x="625" y="892"/>
                    </a:lnTo>
                    <a:lnTo>
                      <a:pt x="581" y="900"/>
                    </a:lnTo>
                    <a:lnTo>
                      <a:pt x="535" y="908"/>
                    </a:lnTo>
                    <a:lnTo>
                      <a:pt x="486" y="915"/>
                    </a:lnTo>
                    <a:lnTo>
                      <a:pt x="436" y="920"/>
                    </a:lnTo>
                    <a:lnTo>
                      <a:pt x="386" y="925"/>
                    </a:lnTo>
                    <a:lnTo>
                      <a:pt x="335" y="929"/>
                    </a:lnTo>
                    <a:lnTo>
                      <a:pt x="285" y="932"/>
                    </a:lnTo>
                    <a:lnTo>
                      <a:pt x="236" y="932"/>
                    </a:lnTo>
                    <a:lnTo>
                      <a:pt x="189" y="932"/>
                    </a:lnTo>
                    <a:lnTo>
                      <a:pt x="144" y="928"/>
                    </a:lnTo>
                    <a:lnTo>
                      <a:pt x="101" y="924"/>
                    </a:lnTo>
                    <a:lnTo>
                      <a:pt x="64" y="916"/>
                    </a:lnTo>
                    <a:lnTo>
                      <a:pt x="30" y="907"/>
                    </a:lnTo>
                    <a:lnTo>
                      <a:pt x="15" y="809"/>
                    </a:lnTo>
                    <a:lnTo>
                      <a:pt x="6" y="713"/>
                    </a:lnTo>
                    <a:lnTo>
                      <a:pt x="1" y="618"/>
                    </a:lnTo>
                    <a:lnTo>
                      <a:pt x="0" y="522"/>
                    </a:lnTo>
                    <a:lnTo>
                      <a:pt x="4" y="426"/>
                    </a:lnTo>
                    <a:lnTo>
                      <a:pt x="10" y="330"/>
                    </a:lnTo>
                    <a:lnTo>
                      <a:pt x="21" y="229"/>
                    </a:lnTo>
                    <a:lnTo>
                      <a:pt x="35" y="126"/>
                    </a:lnTo>
                    <a:close/>
                  </a:path>
                </a:pathLst>
              </a:custGeom>
              <a:solidFill>
                <a:srgbClr val="C9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1" name="Freeform 97">
                <a:extLst>
                  <a:ext uri="{FF2B5EF4-FFF2-40B4-BE49-F238E27FC236}">
                    <a16:creationId xmlns:a16="http://schemas.microsoft.com/office/drawing/2014/main" xmlns="" id="{CFC06BD7-D90E-63B2-AB10-DA7879EB8EDC}"/>
                  </a:ext>
                </a:extLst>
              </p:cNvPr>
              <p:cNvSpPr>
                <a:spLocks/>
              </p:cNvSpPr>
              <p:nvPr/>
            </p:nvSpPr>
            <p:spPr bwMode="auto">
              <a:xfrm>
                <a:off x="1274" y="1942"/>
                <a:ext cx="246" cy="296"/>
              </a:xfrm>
              <a:custGeom>
                <a:avLst/>
                <a:gdLst/>
                <a:ahLst/>
                <a:cxnLst>
                  <a:cxn ang="0">
                    <a:pos x="33" y="124"/>
                  </a:cxn>
                  <a:cxn ang="0">
                    <a:pos x="72" y="112"/>
                  </a:cxn>
                  <a:cxn ang="0">
                    <a:pos x="113" y="102"/>
                  </a:cxn>
                  <a:cxn ang="0">
                    <a:pos x="156" y="90"/>
                  </a:cxn>
                  <a:cxn ang="0">
                    <a:pos x="199" y="79"/>
                  </a:cxn>
                  <a:cxn ang="0">
                    <a:pos x="244" y="70"/>
                  </a:cxn>
                  <a:cxn ang="0">
                    <a:pos x="290" y="60"/>
                  </a:cxn>
                  <a:cxn ang="0">
                    <a:pos x="335" y="50"/>
                  </a:cxn>
                  <a:cxn ang="0">
                    <a:pos x="383" y="42"/>
                  </a:cxn>
                  <a:cxn ang="0">
                    <a:pos x="429" y="34"/>
                  </a:cxn>
                  <a:cxn ang="0">
                    <a:pos x="475" y="27"/>
                  </a:cxn>
                  <a:cxn ang="0">
                    <a:pos x="522" y="20"/>
                  </a:cxn>
                  <a:cxn ang="0">
                    <a:pos x="567" y="15"/>
                  </a:cxn>
                  <a:cxn ang="0">
                    <a:pos x="612" y="9"/>
                  </a:cxn>
                  <a:cxn ang="0">
                    <a:pos x="655" y="5"/>
                  </a:cxn>
                  <a:cxn ang="0">
                    <a:pos x="696" y="3"/>
                  </a:cxn>
                  <a:cxn ang="0">
                    <a:pos x="737" y="0"/>
                  </a:cxn>
                  <a:cxn ang="0">
                    <a:pos x="731" y="106"/>
                  </a:cxn>
                  <a:cxn ang="0">
                    <a:pos x="724" y="209"/>
                  </a:cxn>
                  <a:cxn ang="0">
                    <a:pos x="717" y="309"/>
                  </a:cxn>
                  <a:cxn ang="0">
                    <a:pos x="712" y="410"/>
                  </a:cxn>
                  <a:cxn ang="0">
                    <a:pos x="708" y="510"/>
                  </a:cxn>
                  <a:cxn ang="0">
                    <a:pos x="705" y="611"/>
                  </a:cxn>
                  <a:cxn ang="0">
                    <a:pos x="705" y="714"/>
                  </a:cxn>
                  <a:cxn ang="0">
                    <a:pos x="708" y="819"/>
                  </a:cxn>
                  <a:cxn ang="0">
                    <a:pos x="676" y="827"/>
                  </a:cxn>
                  <a:cxn ang="0">
                    <a:pos x="642" y="835"/>
                  </a:cxn>
                  <a:cxn ang="0">
                    <a:pos x="602" y="843"/>
                  </a:cxn>
                  <a:cxn ang="0">
                    <a:pos x="560" y="852"/>
                  </a:cxn>
                  <a:cxn ang="0">
                    <a:pos x="515" y="860"/>
                  </a:cxn>
                  <a:cxn ang="0">
                    <a:pos x="468" y="867"/>
                  </a:cxn>
                  <a:cxn ang="0">
                    <a:pos x="420" y="874"/>
                  </a:cxn>
                  <a:cxn ang="0">
                    <a:pos x="371" y="879"/>
                  </a:cxn>
                  <a:cxn ang="0">
                    <a:pos x="322" y="884"/>
                  </a:cxn>
                  <a:cxn ang="0">
                    <a:pos x="273" y="887"/>
                  </a:cxn>
                  <a:cxn ang="0">
                    <a:pos x="226" y="888"/>
                  </a:cxn>
                  <a:cxn ang="0">
                    <a:pos x="181" y="888"/>
                  </a:cxn>
                  <a:cxn ang="0">
                    <a:pos x="137" y="885"/>
                  </a:cxn>
                  <a:cxn ang="0">
                    <a:pos x="96" y="881"/>
                  </a:cxn>
                  <a:cxn ang="0">
                    <a:pos x="60" y="875"/>
                  </a:cxn>
                  <a:cxn ang="0">
                    <a:pos x="27" y="866"/>
                  </a:cxn>
                  <a:cxn ang="0">
                    <a:pos x="14" y="773"/>
                  </a:cxn>
                  <a:cxn ang="0">
                    <a:pos x="5" y="681"/>
                  </a:cxn>
                  <a:cxn ang="0">
                    <a:pos x="0" y="591"/>
                  </a:cxn>
                  <a:cxn ang="0">
                    <a:pos x="0" y="501"/>
                  </a:cxn>
                  <a:cxn ang="0">
                    <a:pos x="2" y="410"/>
                  </a:cxn>
                  <a:cxn ang="0">
                    <a:pos x="9" y="317"/>
                  </a:cxn>
                  <a:cxn ang="0">
                    <a:pos x="19" y="222"/>
                  </a:cxn>
                  <a:cxn ang="0">
                    <a:pos x="33" y="124"/>
                  </a:cxn>
                </a:cxnLst>
                <a:rect l="0" t="0" r="r" b="b"/>
                <a:pathLst>
                  <a:path w="737" h="888">
                    <a:moveTo>
                      <a:pt x="33" y="124"/>
                    </a:moveTo>
                    <a:lnTo>
                      <a:pt x="72" y="112"/>
                    </a:lnTo>
                    <a:lnTo>
                      <a:pt x="113" y="102"/>
                    </a:lnTo>
                    <a:lnTo>
                      <a:pt x="156" y="90"/>
                    </a:lnTo>
                    <a:lnTo>
                      <a:pt x="199" y="79"/>
                    </a:lnTo>
                    <a:lnTo>
                      <a:pt x="244" y="70"/>
                    </a:lnTo>
                    <a:lnTo>
                      <a:pt x="290" y="60"/>
                    </a:lnTo>
                    <a:lnTo>
                      <a:pt x="335" y="50"/>
                    </a:lnTo>
                    <a:lnTo>
                      <a:pt x="383" y="42"/>
                    </a:lnTo>
                    <a:lnTo>
                      <a:pt x="429" y="34"/>
                    </a:lnTo>
                    <a:lnTo>
                      <a:pt x="475" y="27"/>
                    </a:lnTo>
                    <a:lnTo>
                      <a:pt x="522" y="20"/>
                    </a:lnTo>
                    <a:lnTo>
                      <a:pt x="567" y="15"/>
                    </a:lnTo>
                    <a:lnTo>
                      <a:pt x="612" y="9"/>
                    </a:lnTo>
                    <a:lnTo>
                      <a:pt x="655" y="5"/>
                    </a:lnTo>
                    <a:lnTo>
                      <a:pt x="696" y="3"/>
                    </a:lnTo>
                    <a:lnTo>
                      <a:pt x="737" y="0"/>
                    </a:lnTo>
                    <a:lnTo>
                      <a:pt x="731" y="106"/>
                    </a:lnTo>
                    <a:lnTo>
                      <a:pt x="724" y="209"/>
                    </a:lnTo>
                    <a:lnTo>
                      <a:pt x="717" y="309"/>
                    </a:lnTo>
                    <a:lnTo>
                      <a:pt x="712" y="410"/>
                    </a:lnTo>
                    <a:lnTo>
                      <a:pt x="708" y="510"/>
                    </a:lnTo>
                    <a:lnTo>
                      <a:pt x="705" y="611"/>
                    </a:lnTo>
                    <a:lnTo>
                      <a:pt x="705" y="714"/>
                    </a:lnTo>
                    <a:lnTo>
                      <a:pt x="708" y="819"/>
                    </a:lnTo>
                    <a:lnTo>
                      <a:pt x="676" y="827"/>
                    </a:lnTo>
                    <a:lnTo>
                      <a:pt x="642" y="835"/>
                    </a:lnTo>
                    <a:lnTo>
                      <a:pt x="602" y="843"/>
                    </a:lnTo>
                    <a:lnTo>
                      <a:pt x="560" y="852"/>
                    </a:lnTo>
                    <a:lnTo>
                      <a:pt x="515" y="860"/>
                    </a:lnTo>
                    <a:lnTo>
                      <a:pt x="468" y="867"/>
                    </a:lnTo>
                    <a:lnTo>
                      <a:pt x="420" y="874"/>
                    </a:lnTo>
                    <a:lnTo>
                      <a:pt x="371" y="879"/>
                    </a:lnTo>
                    <a:lnTo>
                      <a:pt x="322" y="884"/>
                    </a:lnTo>
                    <a:lnTo>
                      <a:pt x="273" y="887"/>
                    </a:lnTo>
                    <a:lnTo>
                      <a:pt x="226" y="888"/>
                    </a:lnTo>
                    <a:lnTo>
                      <a:pt x="181" y="888"/>
                    </a:lnTo>
                    <a:lnTo>
                      <a:pt x="137" y="885"/>
                    </a:lnTo>
                    <a:lnTo>
                      <a:pt x="96" y="881"/>
                    </a:lnTo>
                    <a:lnTo>
                      <a:pt x="60" y="875"/>
                    </a:lnTo>
                    <a:lnTo>
                      <a:pt x="27" y="866"/>
                    </a:lnTo>
                    <a:lnTo>
                      <a:pt x="14" y="773"/>
                    </a:lnTo>
                    <a:lnTo>
                      <a:pt x="5" y="681"/>
                    </a:lnTo>
                    <a:lnTo>
                      <a:pt x="0" y="591"/>
                    </a:lnTo>
                    <a:lnTo>
                      <a:pt x="0" y="501"/>
                    </a:lnTo>
                    <a:lnTo>
                      <a:pt x="2" y="410"/>
                    </a:lnTo>
                    <a:lnTo>
                      <a:pt x="9" y="317"/>
                    </a:lnTo>
                    <a:lnTo>
                      <a:pt x="19" y="222"/>
                    </a:lnTo>
                    <a:lnTo>
                      <a:pt x="33" y="124"/>
                    </a:lnTo>
                    <a:close/>
                  </a:path>
                </a:pathLst>
              </a:custGeom>
              <a:solidFill>
                <a:srgbClr val="CC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2" name="Freeform 98">
                <a:extLst>
                  <a:ext uri="{FF2B5EF4-FFF2-40B4-BE49-F238E27FC236}">
                    <a16:creationId xmlns:a16="http://schemas.microsoft.com/office/drawing/2014/main" xmlns="" id="{EF6362A1-16BB-BF44-CB19-D935E3061BBA}"/>
                  </a:ext>
                </a:extLst>
              </p:cNvPr>
              <p:cNvSpPr>
                <a:spLocks/>
              </p:cNvSpPr>
              <p:nvPr/>
            </p:nvSpPr>
            <p:spPr bwMode="auto">
              <a:xfrm>
                <a:off x="1275" y="1943"/>
                <a:ext cx="238" cy="282"/>
              </a:xfrm>
              <a:custGeom>
                <a:avLst/>
                <a:gdLst/>
                <a:ahLst/>
                <a:cxnLst>
                  <a:cxn ang="0">
                    <a:pos x="32" y="123"/>
                  </a:cxn>
                  <a:cxn ang="0">
                    <a:pos x="69" y="111"/>
                  </a:cxn>
                  <a:cxn ang="0">
                    <a:pos x="109" y="100"/>
                  </a:cxn>
                  <a:cxn ang="0">
                    <a:pos x="150" y="90"/>
                  </a:cxn>
                  <a:cxn ang="0">
                    <a:pos x="192" y="79"/>
                  </a:cxn>
                  <a:cxn ang="0">
                    <a:pos x="236" y="68"/>
                  </a:cxn>
                  <a:cxn ang="0">
                    <a:pos x="279" y="59"/>
                  </a:cxn>
                  <a:cxn ang="0">
                    <a:pos x="324" y="50"/>
                  </a:cxn>
                  <a:cxn ang="0">
                    <a:pos x="370" y="41"/>
                  </a:cxn>
                  <a:cxn ang="0">
                    <a:pos x="415" y="33"/>
                  </a:cxn>
                  <a:cxn ang="0">
                    <a:pos x="460" y="26"/>
                  </a:cxn>
                  <a:cxn ang="0">
                    <a:pos x="505" y="20"/>
                  </a:cxn>
                  <a:cxn ang="0">
                    <a:pos x="550" y="14"/>
                  </a:cxn>
                  <a:cxn ang="0">
                    <a:pos x="592" y="9"/>
                  </a:cxn>
                  <a:cxn ang="0">
                    <a:pos x="635" y="5"/>
                  </a:cxn>
                  <a:cxn ang="0">
                    <a:pos x="676" y="2"/>
                  </a:cxn>
                  <a:cxn ang="0">
                    <a:pos x="714" y="0"/>
                  </a:cxn>
                  <a:cxn ang="0">
                    <a:pos x="709" y="100"/>
                  </a:cxn>
                  <a:cxn ang="0">
                    <a:pos x="702" y="197"/>
                  </a:cxn>
                  <a:cxn ang="0">
                    <a:pos x="696" y="292"/>
                  </a:cxn>
                  <a:cxn ang="0">
                    <a:pos x="689" y="386"/>
                  </a:cxn>
                  <a:cxn ang="0">
                    <a:pos x="685" y="479"/>
                  </a:cxn>
                  <a:cxn ang="0">
                    <a:pos x="682" y="573"/>
                  </a:cxn>
                  <a:cxn ang="0">
                    <a:pos x="681" y="670"/>
                  </a:cxn>
                  <a:cxn ang="0">
                    <a:pos x="684" y="770"/>
                  </a:cxn>
                  <a:cxn ang="0">
                    <a:pos x="653" y="778"/>
                  </a:cxn>
                  <a:cxn ang="0">
                    <a:pos x="619" y="786"/>
                  </a:cxn>
                  <a:cxn ang="0">
                    <a:pos x="582" y="795"/>
                  </a:cxn>
                  <a:cxn ang="0">
                    <a:pos x="541" y="803"/>
                  </a:cxn>
                  <a:cxn ang="0">
                    <a:pos x="497" y="812"/>
                  </a:cxn>
                  <a:cxn ang="0">
                    <a:pos x="452" y="820"/>
                  </a:cxn>
                  <a:cxn ang="0">
                    <a:pos x="405" y="827"/>
                  </a:cxn>
                  <a:cxn ang="0">
                    <a:pos x="358" y="834"/>
                  </a:cxn>
                  <a:cxn ang="0">
                    <a:pos x="311" y="839"/>
                  </a:cxn>
                  <a:cxn ang="0">
                    <a:pos x="265" y="843"/>
                  </a:cxn>
                  <a:cxn ang="0">
                    <a:pos x="218" y="845"/>
                  </a:cxn>
                  <a:cxn ang="0">
                    <a:pos x="175" y="845"/>
                  </a:cxn>
                  <a:cxn ang="0">
                    <a:pos x="132" y="844"/>
                  </a:cxn>
                  <a:cxn ang="0">
                    <a:pos x="94" y="840"/>
                  </a:cxn>
                  <a:cxn ang="0">
                    <a:pos x="58" y="835"/>
                  </a:cxn>
                  <a:cxn ang="0">
                    <a:pos x="27" y="826"/>
                  </a:cxn>
                  <a:cxn ang="0">
                    <a:pos x="15" y="737"/>
                  </a:cxn>
                  <a:cxn ang="0">
                    <a:pos x="6" y="651"/>
                  </a:cxn>
                  <a:cxn ang="0">
                    <a:pos x="2" y="565"/>
                  </a:cxn>
                  <a:cxn ang="0">
                    <a:pos x="0" y="479"/>
                  </a:cxn>
                  <a:cxn ang="0">
                    <a:pos x="3" y="394"/>
                  </a:cxn>
                  <a:cxn ang="0">
                    <a:pos x="9" y="305"/>
                  </a:cxn>
                  <a:cxn ang="0">
                    <a:pos x="19" y="215"/>
                  </a:cxn>
                  <a:cxn ang="0">
                    <a:pos x="32" y="123"/>
                  </a:cxn>
                </a:cxnLst>
                <a:rect l="0" t="0" r="r" b="b"/>
                <a:pathLst>
                  <a:path w="714" h="845">
                    <a:moveTo>
                      <a:pt x="32" y="123"/>
                    </a:moveTo>
                    <a:lnTo>
                      <a:pt x="69" y="111"/>
                    </a:lnTo>
                    <a:lnTo>
                      <a:pt x="109" y="100"/>
                    </a:lnTo>
                    <a:lnTo>
                      <a:pt x="150" y="90"/>
                    </a:lnTo>
                    <a:lnTo>
                      <a:pt x="192" y="79"/>
                    </a:lnTo>
                    <a:lnTo>
                      <a:pt x="236" y="68"/>
                    </a:lnTo>
                    <a:lnTo>
                      <a:pt x="279" y="59"/>
                    </a:lnTo>
                    <a:lnTo>
                      <a:pt x="324" y="50"/>
                    </a:lnTo>
                    <a:lnTo>
                      <a:pt x="370" y="41"/>
                    </a:lnTo>
                    <a:lnTo>
                      <a:pt x="415" y="33"/>
                    </a:lnTo>
                    <a:lnTo>
                      <a:pt x="460" y="26"/>
                    </a:lnTo>
                    <a:lnTo>
                      <a:pt x="505" y="20"/>
                    </a:lnTo>
                    <a:lnTo>
                      <a:pt x="550" y="14"/>
                    </a:lnTo>
                    <a:lnTo>
                      <a:pt x="592" y="9"/>
                    </a:lnTo>
                    <a:lnTo>
                      <a:pt x="635" y="5"/>
                    </a:lnTo>
                    <a:lnTo>
                      <a:pt x="676" y="2"/>
                    </a:lnTo>
                    <a:lnTo>
                      <a:pt x="714" y="0"/>
                    </a:lnTo>
                    <a:lnTo>
                      <a:pt x="709" y="100"/>
                    </a:lnTo>
                    <a:lnTo>
                      <a:pt x="702" y="197"/>
                    </a:lnTo>
                    <a:lnTo>
                      <a:pt x="696" y="292"/>
                    </a:lnTo>
                    <a:lnTo>
                      <a:pt x="689" y="386"/>
                    </a:lnTo>
                    <a:lnTo>
                      <a:pt x="685" y="479"/>
                    </a:lnTo>
                    <a:lnTo>
                      <a:pt x="682" y="573"/>
                    </a:lnTo>
                    <a:lnTo>
                      <a:pt x="681" y="670"/>
                    </a:lnTo>
                    <a:lnTo>
                      <a:pt x="684" y="770"/>
                    </a:lnTo>
                    <a:lnTo>
                      <a:pt x="653" y="778"/>
                    </a:lnTo>
                    <a:lnTo>
                      <a:pt x="619" y="786"/>
                    </a:lnTo>
                    <a:lnTo>
                      <a:pt x="582" y="795"/>
                    </a:lnTo>
                    <a:lnTo>
                      <a:pt x="541" y="803"/>
                    </a:lnTo>
                    <a:lnTo>
                      <a:pt x="497" y="812"/>
                    </a:lnTo>
                    <a:lnTo>
                      <a:pt x="452" y="820"/>
                    </a:lnTo>
                    <a:lnTo>
                      <a:pt x="405" y="827"/>
                    </a:lnTo>
                    <a:lnTo>
                      <a:pt x="358" y="834"/>
                    </a:lnTo>
                    <a:lnTo>
                      <a:pt x="311" y="839"/>
                    </a:lnTo>
                    <a:lnTo>
                      <a:pt x="265" y="843"/>
                    </a:lnTo>
                    <a:lnTo>
                      <a:pt x="218" y="845"/>
                    </a:lnTo>
                    <a:lnTo>
                      <a:pt x="175" y="845"/>
                    </a:lnTo>
                    <a:lnTo>
                      <a:pt x="132" y="844"/>
                    </a:lnTo>
                    <a:lnTo>
                      <a:pt x="94" y="840"/>
                    </a:lnTo>
                    <a:lnTo>
                      <a:pt x="58" y="835"/>
                    </a:lnTo>
                    <a:lnTo>
                      <a:pt x="27" y="826"/>
                    </a:lnTo>
                    <a:lnTo>
                      <a:pt x="15" y="737"/>
                    </a:lnTo>
                    <a:lnTo>
                      <a:pt x="6" y="651"/>
                    </a:lnTo>
                    <a:lnTo>
                      <a:pt x="2" y="565"/>
                    </a:lnTo>
                    <a:lnTo>
                      <a:pt x="0" y="479"/>
                    </a:lnTo>
                    <a:lnTo>
                      <a:pt x="3" y="394"/>
                    </a:lnTo>
                    <a:lnTo>
                      <a:pt x="9" y="305"/>
                    </a:lnTo>
                    <a:lnTo>
                      <a:pt x="19" y="215"/>
                    </a:lnTo>
                    <a:lnTo>
                      <a:pt x="32" y="123"/>
                    </a:lnTo>
                    <a:close/>
                  </a:path>
                </a:pathLst>
              </a:custGeom>
              <a:solidFill>
                <a:srgbClr val="D1BA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3" name="Freeform 99">
                <a:extLst>
                  <a:ext uri="{FF2B5EF4-FFF2-40B4-BE49-F238E27FC236}">
                    <a16:creationId xmlns:a16="http://schemas.microsoft.com/office/drawing/2014/main" xmlns="" id="{C1BFCE72-5C43-8CC2-B59D-D15FE3A1242D}"/>
                  </a:ext>
                </a:extLst>
              </p:cNvPr>
              <p:cNvSpPr>
                <a:spLocks/>
              </p:cNvSpPr>
              <p:nvPr/>
            </p:nvSpPr>
            <p:spPr bwMode="auto">
              <a:xfrm>
                <a:off x="1276" y="1944"/>
                <a:ext cx="230" cy="268"/>
              </a:xfrm>
              <a:custGeom>
                <a:avLst/>
                <a:gdLst/>
                <a:ahLst/>
                <a:cxnLst>
                  <a:cxn ang="0">
                    <a:pos x="30" y="122"/>
                  </a:cxn>
                  <a:cxn ang="0">
                    <a:pos x="66" y="111"/>
                  </a:cxn>
                  <a:cxn ang="0">
                    <a:pos x="103" y="101"/>
                  </a:cxn>
                  <a:cxn ang="0">
                    <a:pos x="143" y="90"/>
                  </a:cxn>
                  <a:cxn ang="0">
                    <a:pos x="184" y="80"/>
                  </a:cxn>
                  <a:cxn ang="0">
                    <a:pos x="226" y="69"/>
                  </a:cxn>
                  <a:cxn ang="0">
                    <a:pos x="270" y="60"/>
                  </a:cxn>
                  <a:cxn ang="0">
                    <a:pos x="313" y="51"/>
                  </a:cxn>
                  <a:cxn ang="0">
                    <a:pos x="357" y="41"/>
                  </a:cxn>
                  <a:cxn ang="0">
                    <a:pos x="402" y="33"/>
                  </a:cxn>
                  <a:cxn ang="0">
                    <a:pos x="445" y="27"/>
                  </a:cxn>
                  <a:cxn ang="0">
                    <a:pos x="489" y="20"/>
                  </a:cxn>
                  <a:cxn ang="0">
                    <a:pos x="533" y="14"/>
                  </a:cxn>
                  <a:cxn ang="0">
                    <a:pos x="574" y="10"/>
                  </a:cxn>
                  <a:cxn ang="0">
                    <a:pos x="615" y="6"/>
                  </a:cxn>
                  <a:cxn ang="0">
                    <a:pos x="653" y="2"/>
                  </a:cxn>
                  <a:cxn ang="0">
                    <a:pos x="690" y="0"/>
                  </a:cxn>
                  <a:cxn ang="0">
                    <a:pos x="685" y="94"/>
                  </a:cxn>
                  <a:cxn ang="0">
                    <a:pos x="678" y="185"/>
                  </a:cxn>
                  <a:cxn ang="0">
                    <a:pos x="671" y="274"/>
                  </a:cxn>
                  <a:cxn ang="0">
                    <a:pos x="665" y="361"/>
                  </a:cxn>
                  <a:cxn ang="0">
                    <a:pos x="661" y="450"/>
                  </a:cxn>
                  <a:cxn ang="0">
                    <a:pos x="658" y="538"/>
                  </a:cxn>
                  <a:cxn ang="0">
                    <a:pos x="657" y="629"/>
                  </a:cxn>
                  <a:cxn ang="0">
                    <a:pos x="659" y="723"/>
                  </a:cxn>
                  <a:cxn ang="0">
                    <a:pos x="630" y="731"/>
                  </a:cxn>
                  <a:cxn ang="0">
                    <a:pos x="597" y="739"/>
                  </a:cxn>
                  <a:cxn ang="0">
                    <a:pos x="560" y="748"/>
                  </a:cxn>
                  <a:cxn ang="0">
                    <a:pos x="521" y="756"/>
                  </a:cxn>
                  <a:cxn ang="0">
                    <a:pos x="478" y="766"/>
                  </a:cxn>
                  <a:cxn ang="0">
                    <a:pos x="435" y="773"/>
                  </a:cxn>
                  <a:cxn ang="0">
                    <a:pos x="390" y="781"/>
                  </a:cxn>
                  <a:cxn ang="0">
                    <a:pos x="345" y="788"/>
                  </a:cxn>
                  <a:cxn ang="0">
                    <a:pos x="299" y="795"/>
                  </a:cxn>
                  <a:cxn ang="0">
                    <a:pos x="254" y="800"/>
                  </a:cxn>
                  <a:cxn ang="0">
                    <a:pos x="210" y="802"/>
                  </a:cxn>
                  <a:cxn ang="0">
                    <a:pos x="168" y="804"/>
                  </a:cxn>
                  <a:cxn ang="0">
                    <a:pos x="127" y="804"/>
                  </a:cxn>
                  <a:cxn ang="0">
                    <a:pos x="90" y="800"/>
                  </a:cxn>
                  <a:cxn ang="0">
                    <a:pos x="57" y="795"/>
                  </a:cxn>
                  <a:cxn ang="0">
                    <a:pos x="26" y="787"/>
                  </a:cxn>
                  <a:cxn ang="0">
                    <a:pos x="14" y="703"/>
                  </a:cxn>
                  <a:cxn ang="0">
                    <a:pos x="5" y="621"/>
                  </a:cxn>
                  <a:cxn ang="0">
                    <a:pos x="1" y="541"/>
                  </a:cxn>
                  <a:cxn ang="0">
                    <a:pos x="0" y="459"/>
                  </a:cxn>
                  <a:cxn ang="0">
                    <a:pos x="3" y="377"/>
                  </a:cxn>
                  <a:cxn ang="0">
                    <a:pos x="9" y="295"/>
                  </a:cxn>
                  <a:cxn ang="0">
                    <a:pos x="18" y="209"/>
                  </a:cxn>
                  <a:cxn ang="0">
                    <a:pos x="30" y="122"/>
                  </a:cxn>
                </a:cxnLst>
                <a:rect l="0" t="0" r="r" b="b"/>
                <a:pathLst>
                  <a:path w="690" h="804">
                    <a:moveTo>
                      <a:pt x="30" y="122"/>
                    </a:moveTo>
                    <a:lnTo>
                      <a:pt x="66" y="111"/>
                    </a:lnTo>
                    <a:lnTo>
                      <a:pt x="103" y="101"/>
                    </a:lnTo>
                    <a:lnTo>
                      <a:pt x="143" y="90"/>
                    </a:lnTo>
                    <a:lnTo>
                      <a:pt x="184" y="80"/>
                    </a:lnTo>
                    <a:lnTo>
                      <a:pt x="226" y="69"/>
                    </a:lnTo>
                    <a:lnTo>
                      <a:pt x="270" y="60"/>
                    </a:lnTo>
                    <a:lnTo>
                      <a:pt x="313" y="51"/>
                    </a:lnTo>
                    <a:lnTo>
                      <a:pt x="357" y="41"/>
                    </a:lnTo>
                    <a:lnTo>
                      <a:pt x="402" y="33"/>
                    </a:lnTo>
                    <a:lnTo>
                      <a:pt x="445" y="27"/>
                    </a:lnTo>
                    <a:lnTo>
                      <a:pt x="489" y="20"/>
                    </a:lnTo>
                    <a:lnTo>
                      <a:pt x="533" y="14"/>
                    </a:lnTo>
                    <a:lnTo>
                      <a:pt x="574" y="10"/>
                    </a:lnTo>
                    <a:lnTo>
                      <a:pt x="615" y="6"/>
                    </a:lnTo>
                    <a:lnTo>
                      <a:pt x="653" y="2"/>
                    </a:lnTo>
                    <a:lnTo>
                      <a:pt x="690" y="0"/>
                    </a:lnTo>
                    <a:lnTo>
                      <a:pt x="685" y="94"/>
                    </a:lnTo>
                    <a:lnTo>
                      <a:pt x="678" y="185"/>
                    </a:lnTo>
                    <a:lnTo>
                      <a:pt x="671" y="274"/>
                    </a:lnTo>
                    <a:lnTo>
                      <a:pt x="665" y="361"/>
                    </a:lnTo>
                    <a:lnTo>
                      <a:pt x="661" y="450"/>
                    </a:lnTo>
                    <a:lnTo>
                      <a:pt x="658" y="538"/>
                    </a:lnTo>
                    <a:lnTo>
                      <a:pt x="657" y="629"/>
                    </a:lnTo>
                    <a:lnTo>
                      <a:pt x="659" y="723"/>
                    </a:lnTo>
                    <a:lnTo>
                      <a:pt x="630" y="731"/>
                    </a:lnTo>
                    <a:lnTo>
                      <a:pt x="597" y="739"/>
                    </a:lnTo>
                    <a:lnTo>
                      <a:pt x="560" y="748"/>
                    </a:lnTo>
                    <a:lnTo>
                      <a:pt x="521" y="756"/>
                    </a:lnTo>
                    <a:lnTo>
                      <a:pt x="478" y="766"/>
                    </a:lnTo>
                    <a:lnTo>
                      <a:pt x="435" y="773"/>
                    </a:lnTo>
                    <a:lnTo>
                      <a:pt x="390" y="781"/>
                    </a:lnTo>
                    <a:lnTo>
                      <a:pt x="345" y="788"/>
                    </a:lnTo>
                    <a:lnTo>
                      <a:pt x="299" y="795"/>
                    </a:lnTo>
                    <a:lnTo>
                      <a:pt x="254" y="800"/>
                    </a:lnTo>
                    <a:lnTo>
                      <a:pt x="210" y="802"/>
                    </a:lnTo>
                    <a:lnTo>
                      <a:pt x="168" y="804"/>
                    </a:lnTo>
                    <a:lnTo>
                      <a:pt x="127" y="804"/>
                    </a:lnTo>
                    <a:lnTo>
                      <a:pt x="90" y="800"/>
                    </a:lnTo>
                    <a:lnTo>
                      <a:pt x="57" y="795"/>
                    </a:lnTo>
                    <a:lnTo>
                      <a:pt x="26" y="787"/>
                    </a:lnTo>
                    <a:lnTo>
                      <a:pt x="14" y="703"/>
                    </a:lnTo>
                    <a:lnTo>
                      <a:pt x="5" y="621"/>
                    </a:lnTo>
                    <a:lnTo>
                      <a:pt x="1" y="541"/>
                    </a:lnTo>
                    <a:lnTo>
                      <a:pt x="0" y="459"/>
                    </a:lnTo>
                    <a:lnTo>
                      <a:pt x="3" y="377"/>
                    </a:lnTo>
                    <a:lnTo>
                      <a:pt x="9" y="295"/>
                    </a:lnTo>
                    <a:lnTo>
                      <a:pt x="18" y="209"/>
                    </a:lnTo>
                    <a:lnTo>
                      <a:pt x="30" y="122"/>
                    </a:lnTo>
                    <a:close/>
                  </a:path>
                </a:pathLst>
              </a:custGeom>
              <a:solidFill>
                <a:srgbClr val="D3BC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4" name="Freeform 100">
                <a:extLst>
                  <a:ext uri="{FF2B5EF4-FFF2-40B4-BE49-F238E27FC236}">
                    <a16:creationId xmlns:a16="http://schemas.microsoft.com/office/drawing/2014/main" xmlns="" id="{3C82BEEE-AEDC-3BF1-3178-6FDB8D397419}"/>
                  </a:ext>
                </a:extLst>
              </p:cNvPr>
              <p:cNvSpPr>
                <a:spLocks/>
              </p:cNvSpPr>
              <p:nvPr/>
            </p:nvSpPr>
            <p:spPr bwMode="auto">
              <a:xfrm>
                <a:off x="1277" y="1945"/>
                <a:ext cx="222" cy="253"/>
              </a:xfrm>
              <a:custGeom>
                <a:avLst/>
                <a:gdLst/>
                <a:ahLst/>
                <a:cxnLst>
                  <a:cxn ang="0">
                    <a:pos x="29" y="120"/>
                  </a:cxn>
                  <a:cxn ang="0">
                    <a:pos x="62" y="110"/>
                  </a:cxn>
                  <a:cxn ang="0">
                    <a:pos x="97" y="99"/>
                  </a:cxn>
                  <a:cxn ang="0">
                    <a:pos x="136" y="89"/>
                  </a:cxn>
                  <a:cxn ang="0">
                    <a:pos x="175" y="78"/>
                  </a:cxn>
                  <a:cxn ang="0">
                    <a:pos x="216" y="69"/>
                  </a:cxn>
                  <a:cxn ang="0">
                    <a:pos x="259" y="60"/>
                  </a:cxn>
                  <a:cxn ang="0">
                    <a:pos x="301" y="50"/>
                  </a:cxn>
                  <a:cxn ang="0">
                    <a:pos x="345" y="41"/>
                  </a:cxn>
                  <a:cxn ang="0">
                    <a:pos x="388" y="33"/>
                  </a:cxn>
                  <a:cxn ang="0">
                    <a:pos x="430" y="26"/>
                  </a:cxn>
                  <a:cxn ang="0">
                    <a:pos x="474" y="20"/>
                  </a:cxn>
                  <a:cxn ang="0">
                    <a:pos x="515" y="13"/>
                  </a:cxn>
                  <a:cxn ang="0">
                    <a:pos x="556" y="9"/>
                  </a:cxn>
                  <a:cxn ang="0">
                    <a:pos x="594" y="5"/>
                  </a:cxn>
                  <a:cxn ang="0">
                    <a:pos x="631" y="1"/>
                  </a:cxn>
                  <a:cxn ang="0">
                    <a:pos x="666" y="0"/>
                  </a:cxn>
                  <a:cxn ang="0">
                    <a:pos x="660" y="89"/>
                  </a:cxn>
                  <a:cxn ang="0">
                    <a:pos x="654" y="174"/>
                  </a:cxn>
                  <a:cxn ang="0">
                    <a:pos x="647" y="256"/>
                  </a:cxn>
                  <a:cxn ang="0">
                    <a:pos x="641" y="337"/>
                  </a:cxn>
                  <a:cxn ang="0">
                    <a:pos x="635" y="419"/>
                  </a:cxn>
                  <a:cxn ang="0">
                    <a:pos x="633" y="501"/>
                  </a:cxn>
                  <a:cxn ang="0">
                    <a:pos x="631" y="585"/>
                  </a:cxn>
                  <a:cxn ang="0">
                    <a:pos x="634" y="674"/>
                  </a:cxn>
                  <a:cxn ang="0">
                    <a:pos x="606" y="682"/>
                  </a:cxn>
                  <a:cxn ang="0">
                    <a:pos x="573" y="690"/>
                  </a:cxn>
                  <a:cxn ang="0">
                    <a:pos x="537" y="699"/>
                  </a:cxn>
                  <a:cxn ang="0">
                    <a:pos x="499" y="708"/>
                  </a:cxn>
                  <a:cxn ang="0">
                    <a:pos x="460" y="718"/>
                  </a:cxn>
                  <a:cxn ang="0">
                    <a:pos x="417" y="726"/>
                  </a:cxn>
                  <a:cxn ang="0">
                    <a:pos x="374" y="735"/>
                  </a:cxn>
                  <a:cxn ang="0">
                    <a:pos x="330" y="743"/>
                  </a:cxn>
                  <a:cxn ang="0">
                    <a:pos x="286" y="749"/>
                  </a:cxn>
                  <a:cxn ang="0">
                    <a:pos x="243" y="755"/>
                  </a:cxn>
                  <a:cxn ang="0">
                    <a:pos x="200" y="759"/>
                  </a:cxn>
                  <a:cxn ang="0">
                    <a:pos x="159" y="761"/>
                  </a:cxn>
                  <a:cxn ang="0">
                    <a:pos x="121" y="761"/>
                  </a:cxn>
                  <a:cxn ang="0">
                    <a:pos x="85" y="759"/>
                  </a:cxn>
                  <a:cxn ang="0">
                    <a:pos x="54" y="755"/>
                  </a:cxn>
                  <a:cxn ang="0">
                    <a:pos x="25" y="747"/>
                  </a:cxn>
                  <a:cxn ang="0">
                    <a:pos x="13" y="667"/>
                  </a:cxn>
                  <a:cxn ang="0">
                    <a:pos x="5" y="591"/>
                  </a:cxn>
                  <a:cxn ang="0">
                    <a:pos x="1" y="514"/>
                  </a:cxn>
                  <a:cxn ang="0">
                    <a:pos x="0" y="437"/>
                  </a:cxn>
                  <a:cxn ang="0">
                    <a:pos x="2" y="361"/>
                  </a:cxn>
                  <a:cxn ang="0">
                    <a:pos x="7" y="283"/>
                  </a:cxn>
                  <a:cxn ang="0">
                    <a:pos x="17" y="204"/>
                  </a:cxn>
                  <a:cxn ang="0">
                    <a:pos x="29" y="120"/>
                  </a:cxn>
                </a:cxnLst>
                <a:rect l="0" t="0" r="r" b="b"/>
                <a:pathLst>
                  <a:path w="666" h="761">
                    <a:moveTo>
                      <a:pt x="29" y="120"/>
                    </a:moveTo>
                    <a:lnTo>
                      <a:pt x="62" y="110"/>
                    </a:lnTo>
                    <a:lnTo>
                      <a:pt x="97" y="99"/>
                    </a:lnTo>
                    <a:lnTo>
                      <a:pt x="136" y="89"/>
                    </a:lnTo>
                    <a:lnTo>
                      <a:pt x="175" y="78"/>
                    </a:lnTo>
                    <a:lnTo>
                      <a:pt x="216" y="69"/>
                    </a:lnTo>
                    <a:lnTo>
                      <a:pt x="259" y="60"/>
                    </a:lnTo>
                    <a:lnTo>
                      <a:pt x="301" y="50"/>
                    </a:lnTo>
                    <a:lnTo>
                      <a:pt x="345" y="41"/>
                    </a:lnTo>
                    <a:lnTo>
                      <a:pt x="388" y="33"/>
                    </a:lnTo>
                    <a:lnTo>
                      <a:pt x="430" y="26"/>
                    </a:lnTo>
                    <a:lnTo>
                      <a:pt x="474" y="20"/>
                    </a:lnTo>
                    <a:lnTo>
                      <a:pt x="515" y="13"/>
                    </a:lnTo>
                    <a:lnTo>
                      <a:pt x="556" y="9"/>
                    </a:lnTo>
                    <a:lnTo>
                      <a:pt x="594" y="5"/>
                    </a:lnTo>
                    <a:lnTo>
                      <a:pt x="631" y="1"/>
                    </a:lnTo>
                    <a:lnTo>
                      <a:pt x="666" y="0"/>
                    </a:lnTo>
                    <a:lnTo>
                      <a:pt x="660" y="89"/>
                    </a:lnTo>
                    <a:lnTo>
                      <a:pt x="654" y="174"/>
                    </a:lnTo>
                    <a:lnTo>
                      <a:pt x="647" y="256"/>
                    </a:lnTo>
                    <a:lnTo>
                      <a:pt x="641" y="337"/>
                    </a:lnTo>
                    <a:lnTo>
                      <a:pt x="635" y="419"/>
                    </a:lnTo>
                    <a:lnTo>
                      <a:pt x="633" y="501"/>
                    </a:lnTo>
                    <a:lnTo>
                      <a:pt x="631" y="585"/>
                    </a:lnTo>
                    <a:lnTo>
                      <a:pt x="634" y="674"/>
                    </a:lnTo>
                    <a:lnTo>
                      <a:pt x="606" y="682"/>
                    </a:lnTo>
                    <a:lnTo>
                      <a:pt x="573" y="690"/>
                    </a:lnTo>
                    <a:lnTo>
                      <a:pt x="537" y="699"/>
                    </a:lnTo>
                    <a:lnTo>
                      <a:pt x="499" y="708"/>
                    </a:lnTo>
                    <a:lnTo>
                      <a:pt x="460" y="718"/>
                    </a:lnTo>
                    <a:lnTo>
                      <a:pt x="417" y="726"/>
                    </a:lnTo>
                    <a:lnTo>
                      <a:pt x="374" y="735"/>
                    </a:lnTo>
                    <a:lnTo>
                      <a:pt x="330" y="743"/>
                    </a:lnTo>
                    <a:lnTo>
                      <a:pt x="286" y="749"/>
                    </a:lnTo>
                    <a:lnTo>
                      <a:pt x="243" y="755"/>
                    </a:lnTo>
                    <a:lnTo>
                      <a:pt x="200" y="759"/>
                    </a:lnTo>
                    <a:lnTo>
                      <a:pt x="159" y="761"/>
                    </a:lnTo>
                    <a:lnTo>
                      <a:pt x="121" y="761"/>
                    </a:lnTo>
                    <a:lnTo>
                      <a:pt x="85" y="759"/>
                    </a:lnTo>
                    <a:lnTo>
                      <a:pt x="54" y="755"/>
                    </a:lnTo>
                    <a:lnTo>
                      <a:pt x="25" y="747"/>
                    </a:lnTo>
                    <a:lnTo>
                      <a:pt x="13" y="667"/>
                    </a:lnTo>
                    <a:lnTo>
                      <a:pt x="5" y="591"/>
                    </a:lnTo>
                    <a:lnTo>
                      <a:pt x="1" y="514"/>
                    </a:lnTo>
                    <a:lnTo>
                      <a:pt x="0" y="437"/>
                    </a:lnTo>
                    <a:lnTo>
                      <a:pt x="2" y="361"/>
                    </a:lnTo>
                    <a:lnTo>
                      <a:pt x="7" y="283"/>
                    </a:lnTo>
                    <a:lnTo>
                      <a:pt x="17" y="204"/>
                    </a:lnTo>
                    <a:lnTo>
                      <a:pt x="29" y="120"/>
                    </a:lnTo>
                    <a:close/>
                  </a:path>
                </a:pathLst>
              </a:custGeom>
              <a:solidFill>
                <a:srgbClr val="D8C1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5" name="Freeform 101">
                <a:extLst>
                  <a:ext uri="{FF2B5EF4-FFF2-40B4-BE49-F238E27FC236}">
                    <a16:creationId xmlns:a16="http://schemas.microsoft.com/office/drawing/2014/main" xmlns="" id="{837CBE7F-DF53-D209-AE34-281A38BA27EC}"/>
                  </a:ext>
                </a:extLst>
              </p:cNvPr>
              <p:cNvSpPr>
                <a:spLocks/>
              </p:cNvSpPr>
              <p:nvPr/>
            </p:nvSpPr>
            <p:spPr bwMode="auto">
              <a:xfrm>
                <a:off x="1278" y="1946"/>
                <a:ext cx="214" cy="239"/>
              </a:xfrm>
              <a:custGeom>
                <a:avLst/>
                <a:gdLst/>
                <a:ahLst/>
                <a:cxnLst>
                  <a:cxn ang="0">
                    <a:pos x="26" y="119"/>
                  </a:cxn>
                  <a:cxn ang="0">
                    <a:pos x="57" y="108"/>
                  </a:cxn>
                  <a:cxn ang="0">
                    <a:pos x="92" y="99"/>
                  </a:cxn>
                  <a:cxn ang="0">
                    <a:pos x="129" y="88"/>
                  </a:cxn>
                  <a:cxn ang="0">
                    <a:pos x="167" y="78"/>
                  </a:cxn>
                  <a:cxn ang="0">
                    <a:pos x="207" y="68"/>
                  </a:cxn>
                  <a:cxn ang="0">
                    <a:pos x="248" y="59"/>
                  </a:cxn>
                  <a:cxn ang="0">
                    <a:pos x="290" y="50"/>
                  </a:cxn>
                  <a:cxn ang="0">
                    <a:pos x="332" y="41"/>
                  </a:cxn>
                  <a:cxn ang="0">
                    <a:pos x="373" y="33"/>
                  </a:cxn>
                  <a:cxn ang="0">
                    <a:pos x="416" y="26"/>
                  </a:cxn>
                  <a:cxn ang="0">
                    <a:pos x="457" y="20"/>
                  </a:cxn>
                  <a:cxn ang="0">
                    <a:pos x="497" y="13"/>
                  </a:cxn>
                  <a:cxn ang="0">
                    <a:pos x="536" y="9"/>
                  </a:cxn>
                  <a:cxn ang="0">
                    <a:pos x="574" y="5"/>
                  </a:cxn>
                  <a:cxn ang="0">
                    <a:pos x="609" y="1"/>
                  </a:cxn>
                  <a:cxn ang="0">
                    <a:pos x="642" y="0"/>
                  </a:cxn>
                  <a:cxn ang="0">
                    <a:pos x="636" y="83"/>
                  </a:cxn>
                  <a:cxn ang="0">
                    <a:pos x="630" y="162"/>
                  </a:cxn>
                  <a:cxn ang="0">
                    <a:pos x="623" y="238"/>
                  </a:cxn>
                  <a:cxn ang="0">
                    <a:pos x="618" y="313"/>
                  </a:cxn>
                  <a:cxn ang="0">
                    <a:pos x="611" y="388"/>
                  </a:cxn>
                  <a:cxn ang="0">
                    <a:pos x="609" y="464"/>
                  </a:cxn>
                  <a:cxn ang="0">
                    <a:pos x="607" y="543"/>
                  </a:cxn>
                  <a:cxn ang="0">
                    <a:pos x="609" y="626"/>
                  </a:cxn>
                  <a:cxn ang="0">
                    <a:pos x="581" y="633"/>
                  </a:cxn>
                  <a:cxn ang="0">
                    <a:pos x="550" y="642"/>
                  </a:cxn>
                  <a:cxn ang="0">
                    <a:pos x="516" y="650"/>
                  </a:cxn>
                  <a:cxn ang="0">
                    <a:pos x="479" y="659"/>
                  </a:cxn>
                  <a:cxn ang="0">
                    <a:pos x="441" y="670"/>
                  </a:cxn>
                  <a:cxn ang="0">
                    <a:pos x="400" y="679"/>
                  </a:cxn>
                  <a:cxn ang="0">
                    <a:pos x="359" y="688"/>
                  </a:cxn>
                  <a:cxn ang="0">
                    <a:pos x="316" y="696"/>
                  </a:cxn>
                  <a:cxn ang="0">
                    <a:pos x="274" y="704"/>
                  </a:cxn>
                  <a:cxn ang="0">
                    <a:pos x="233" y="711"/>
                  </a:cxn>
                  <a:cxn ang="0">
                    <a:pos x="192" y="715"/>
                  </a:cxn>
                  <a:cxn ang="0">
                    <a:pos x="152" y="717"/>
                  </a:cxn>
                  <a:cxn ang="0">
                    <a:pos x="115" y="719"/>
                  </a:cxn>
                  <a:cxn ang="0">
                    <a:pos x="81" y="717"/>
                  </a:cxn>
                  <a:cxn ang="0">
                    <a:pos x="51" y="713"/>
                  </a:cxn>
                  <a:cxn ang="0">
                    <a:pos x="23" y="705"/>
                  </a:cxn>
                  <a:cxn ang="0">
                    <a:pos x="4" y="560"/>
                  </a:cxn>
                  <a:cxn ang="0">
                    <a:pos x="0" y="416"/>
                  </a:cxn>
                  <a:cxn ang="0">
                    <a:pos x="7" y="271"/>
                  </a:cxn>
                  <a:cxn ang="0">
                    <a:pos x="26" y="119"/>
                  </a:cxn>
                </a:cxnLst>
                <a:rect l="0" t="0" r="r" b="b"/>
                <a:pathLst>
                  <a:path w="642" h="719">
                    <a:moveTo>
                      <a:pt x="26" y="119"/>
                    </a:moveTo>
                    <a:lnTo>
                      <a:pt x="57" y="108"/>
                    </a:lnTo>
                    <a:lnTo>
                      <a:pt x="92" y="99"/>
                    </a:lnTo>
                    <a:lnTo>
                      <a:pt x="129" y="88"/>
                    </a:lnTo>
                    <a:lnTo>
                      <a:pt x="167" y="78"/>
                    </a:lnTo>
                    <a:lnTo>
                      <a:pt x="207" y="68"/>
                    </a:lnTo>
                    <a:lnTo>
                      <a:pt x="248" y="59"/>
                    </a:lnTo>
                    <a:lnTo>
                      <a:pt x="290" y="50"/>
                    </a:lnTo>
                    <a:lnTo>
                      <a:pt x="332" y="41"/>
                    </a:lnTo>
                    <a:lnTo>
                      <a:pt x="373" y="33"/>
                    </a:lnTo>
                    <a:lnTo>
                      <a:pt x="416" y="26"/>
                    </a:lnTo>
                    <a:lnTo>
                      <a:pt x="457" y="20"/>
                    </a:lnTo>
                    <a:lnTo>
                      <a:pt x="497" y="13"/>
                    </a:lnTo>
                    <a:lnTo>
                      <a:pt x="536" y="9"/>
                    </a:lnTo>
                    <a:lnTo>
                      <a:pt x="574" y="5"/>
                    </a:lnTo>
                    <a:lnTo>
                      <a:pt x="609" y="1"/>
                    </a:lnTo>
                    <a:lnTo>
                      <a:pt x="642" y="0"/>
                    </a:lnTo>
                    <a:lnTo>
                      <a:pt x="636" y="83"/>
                    </a:lnTo>
                    <a:lnTo>
                      <a:pt x="630" y="162"/>
                    </a:lnTo>
                    <a:lnTo>
                      <a:pt x="623" y="238"/>
                    </a:lnTo>
                    <a:lnTo>
                      <a:pt x="618" y="313"/>
                    </a:lnTo>
                    <a:lnTo>
                      <a:pt x="611" y="388"/>
                    </a:lnTo>
                    <a:lnTo>
                      <a:pt x="609" y="464"/>
                    </a:lnTo>
                    <a:lnTo>
                      <a:pt x="607" y="543"/>
                    </a:lnTo>
                    <a:lnTo>
                      <a:pt x="609" y="626"/>
                    </a:lnTo>
                    <a:lnTo>
                      <a:pt x="581" y="633"/>
                    </a:lnTo>
                    <a:lnTo>
                      <a:pt x="550" y="642"/>
                    </a:lnTo>
                    <a:lnTo>
                      <a:pt x="516" y="650"/>
                    </a:lnTo>
                    <a:lnTo>
                      <a:pt x="479" y="659"/>
                    </a:lnTo>
                    <a:lnTo>
                      <a:pt x="441" y="670"/>
                    </a:lnTo>
                    <a:lnTo>
                      <a:pt x="400" y="679"/>
                    </a:lnTo>
                    <a:lnTo>
                      <a:pt x="359" y="688"/>
                    </a:lnTo>
                    <a:lnTo>
                      <a:pt x="316" y="696"/>
                    </a:lnTo>
                    <a:lnTo>
                      <a:pt x="274" y="704"/>
                    </a:lnTo>
                    <a:lnTo>
                      <a:pt x="233" y="711"/>
                    </a:lnTo>
                    <a:lnTo>
                      <a:pt x="192" y="715"/>
                    </a:lnTo>
                    <a:lnTo>
                      <a:pt x="152" y="717"/>
                    </a:lnTo>
                    <a:lnTo>
                      <a:pt x="115" y="719"/>
                    </a:lnTo>
                    <a:lnTo>
                      <a:pt x="81" y="717"/>
                    </a:lnTo>
                    <a:lnTo>
                      <a:pt x="51" y="713"/>
                    </a:lnTo>
                    <a:lnTo>
                      <a:pt x="23" y="705"/>
                    </a:lnTo>
                    <a:lnTo>
                      <a:pt x="4" y="560"/>
                    </a:lnTo>
                    <a:lnTo>
                      <a:pt x="0" y="416"/>
                    </a:lnTo>
                    <a:lnTo>
                      <a:pt x="7" y="271"/>
                    </a:lnTo>
                    <a:lnTo>
                      <a:pt x="26" y="119"/>
                    </a:lnTo>
                    <a:close/>
                  </a:path>
                </a:pathLst>
              </a:custGeom>
              <a:solidFill>
                <a:srgbClr val="DDC6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6" name="Freeform 102">
                <a:extLst>
                  <a:ext uri="{FF2B5EF4-FFF2-40B4-BE49-F238E27FC236}">
                    <a16:creationId xmlns:a16="http://schemas.microsoft.com/office/drawing/2014/main" xmlns="" id="{88CD939B-3E16-B3D2-7CA6-ED0523884311}"/>
                  </a:ext>
                </a:extLst>
              </p:cNvPr>
              <p:cNvSpPr>
                <a:spLocks/>
              </p:cNvSpPr>
              <p:nvPr/>
            </p:nvSpPr>
            <p:spPr bwMode="auto">
              <a:xfrm>
                <a:off x="1278" y="1946"/>
                <a:ext cx="206" cy="226"/>
              </a:xfrm>
              <a:custGeom>
                <a:avLst/>
                <a:gdLst/>
                <a:ahLst/>
                <a:cxnLst>
                  <a:cxn ang="0">
                    <a:pos x="25" y="118"/>
                  </a:cxn>
                  <a:cxn ang="0">
                    <a:pos x="55" y="107"/>
                  </a:cxn>
                  <a:cxn ang="0">
                    <a:pos x="87" y="98"/>
                  </a:cxn>
                  <a:cxn ang="0">
                    <a:pos x="123" y="88"/>
                  </a:cxn>
                  <a:cxn ang="0">
                    <a:pos x="160" y="78"/>
                  </a:cxn>
                  <a:cxn ang="0">
                    <a:pos x="198" y="69"/>
                  </a:cxn>
                  <a:cxn ang="0">
                    <a:pos x="238" y="60"/>
                  </a:cxn>
                  <a:cxn ang="0">
                    <a:pos x="279" y="51"/>
                  </a:cxn>
                  <a:cxn ang="0">
                    <a:pos x="320" y="41"/>
                  </a:cxn>
                  <a:cxn ang="0">
                    <a:pos x="362" y="33"/>
                  </a:cxn>
                  <a:cxn ang="0">
                    <a:pos x="402" y="27"/>
                  </a:cxn>
                  <a:cxn ang="0">
                    <a:pos x="443" y="20"/>
                  </a:cxn>
                  <a:cxn ang="0">
                    <a:pos x="481" y="14"/>
                  </a:cxn>
                  <a:cxn ang="0">
                    <a:pos x="519" y="10"/>
                  </a:cxn>
                  <a:cxn ang="0">
                    <a:pos x="555" y="6"/>
                  </a:cxn>
                  <a:cxn ang="0">
                    <a:pos x="588" y="2"/>
                  </a:cxn>
                  <a:cxn ang="0">
                    <a:pos x="618" y="0"/>
                  </a:cxn>
                  <a:cxn ang="0">
                    <a:pos x="613" y="77"/>
                  </a:cxn>
                  <a:cxn ang="0">
                    <a:pos x="607" y="151"/>
                  </a:cxn>
                  <a:cxn ang="0">
                    <a:pos x="600" y="221"/>
                  </a:cxn>
                  <a:cxn ang="0">
                    <a:pos x="595" y="288"/>
                  </a:cxn>
                  <a:cxn ang="0">
                    <a:pos x="588" y="357"/>
                  </a:cxn>
                  <a:cxn ang="0">
                    <a:pos x="585" y="427"/>
                  </a:cxn>
                  <a:cxn ang="0">
                    <a:pos x="584" y="501"/>
                  </a:cxn>
                  <a:cxn ang="0">
                    <a:pos x="585" y="578"/>
                  </a:cxn>
                  <a:cxn ang="0">
                    <a:pos x="559" y="584"/>
                  </a:cxn>
                  <a:cxn ang="0">
                    <a:pos x="529" y="594"/>
                  </a:cxn>
                  <a:cxn ang="0">
                    <a:pos x="495" y="603"/>
                  </a:cxn>
                  <a:cxn ang="0">
                    <a:pos x="460" y="612"/>
                  </a:cxn>
                  <a:cxn ang="0">
                    <a:pos x="423" y="623"/>
                  </a:cxn>
                  <a:cxn ang="0">
                    <a:pos x="384" y="633"/>
                  </a:cxn>
                  <a:cxn ang="0">
                    <a:pos x="343" y="643"/>
                  </a:cxn>
                  <a:cxn ang="0">
                    <a:pos x="304" y="652"/>
                  </a:cxn>
                  <a:cxn ang="0">
                    <a:pos x="263" y="661"/>
                  </a:cxn>
                  <a:cxn ang="0">
                    <a:pos x="223" y="668"/>
                  </a:cxn>
                  <a:cxn ang="0">
                    <a:pos x="184" y="673"/>
                  </a:cxn>
                  <a:cxn ang="0">
                    <a:pos x="147" y="677"/>
                  </a:cxn>
                  <a:cxn ang="0">
                    <a:pos x="111" y="678"/>
                  </a:cxn>
                  <a:cxn ang="0">
                    <a:pos x="78" y="677"/>
                  </a:cxn>
                  <a:cxn ang="0">
                    <a:pos x="49" y="673"/>
                  </a:cxn>
                  <a:cxn ang="0">
                    <a:pos x="22" y="666"/>
                  </a:cxn>
                  <a:cxn ang="0">
                    <a:pos x="5" y="530"/>
                  </a:cxn>
                  <a:cxn ang="0">
                    <a:pos x="0" y="397"/>
                  </a:cxn>
                  <a:cxn ang="0">
                    <a:pos x="8" y="261"/>
                  </a:cxn>
                  <a:cxn ang="0">
                    <a:pos x="25" y="118"/>
                  </a:cxn>
                </a:cxnLst>
                <a:rect l="0" t="0" r="r" b="b"/>
                <a:pathLst>
                  <a:path w="618" h="678">
                    <a:moveTo>
                      <a:pt x="25" y="118"/>
                    </a:moveTo>
                    <a:lnTo>
                      <a:pt x="55" y="107"/>
                    </a:lnTo>
                    <a:lnTo>
                      <a:pt x="87" y="98"/>
                    </a:lnTo>
                    <a:lnTo>
                      <a:pt x="123" y="88"/>
                    </a:lnTo>
                    <a:lnTo>
                      <a:pt x="160" y="78"/>
                    </a:lnTo>
                    <a:lnTo>
                      <a:pt x="198" y="69"/>
                    </a:lnTo>
                    <a:lnTo>
                      <a:pt x="238" y="60"/>
                    </a:lnTo>
                    <a:lnTo>
                      <a:pt x="279" y="51"/>
                    </a:lnTo>
                    <a:lnTo>
                      <a:pt x="320" y="41"/>
                    </a:lnTo>
                    <a:lnTo>
                      <a:pt x="362" y="33"/>
                    </a:lnTo>
                    <a:lnTo>
                      <a:pt x="402" y="27"/>
                    </a:lnTo>
                    <a:lnTo>
                      <a:pt x="443" y="20"/>
                    </a:lnTo>
                    <a:lnTo>
                      <a:pt x="481" y="14"/>
                    </a:lnTo>
                    <a:lnTo>
                      <a:pt x="519" y="10"/>
                    </a:lnTo>
                    <a:lnTo>
                      <a:pt x="555" y="6"/>
                    </a:lnTo>
                    <a:lnTo>
                      <a:pt x="588" y="2"/>
                    </a:lnTo>
                    <a:lnTo>
                      <a:pt x="618" y="0"/>
                    </a:lnTo>
                    <a:lnTo>
                      <a:pt x="613" y="77"/>
                    </a:lnTo>
                    <a:lnTo>
                      <a:pt x="607" y="151"/>
                    </a:lnTo>
                    <a:lnTo>
                      <a:pt x="600" y="221"/>
                    </a:lnTo>
                    <a:lnTo>
                      <a:pt x="595" y="288"/>
                    </a:lnTo>
                    <a:lnTo>
                      <a:pt x="588" y="357"/>
                    </a:lnTo>
                    <a:lnTo>
                      <a:pt x="585" y="427"/>
                    </a:lnTo>
                    <a:lnTo>
                      <a:pt x="584" y="501"/>
                    </a:lnTo>
                    <a:lnTo>
                      <a:pt x="585" y="578"/>
                    </a:lnTo>
                    <a:lnTo>
                      <a:pt x="559" y="584"/>
                    </a:lnTo>
                    <a:lnTo>
                      <a:pt x="529" y="594"/>
                    </a:lnTo>
                    <a:lnTo>
                      <a:pt x="495" y="603"/>
                    </a:lnTo>
                    <a:lnTo>
                      <a:pt x="460" y="612"/>
                    </a:lnTo>
                    <a:lnTo>
                      <a:pt x="423" y="623"/>
                    </a:lnTo>
                    <a:lnTo>
                      <a:pt x="384" y="633"/>
                    </a:lnTo>
                    <a:lnTo>
                      <a:pt x="343" y="643"/>
                    </a:lnTo>
                    <a:lnTo>
                      <a:pt x="304" y="652"/>
                    </a:lnTo>
                    <a:lnTo>
                      <a:pt x="263" y="661"/>
                    </a:lnTo>
                    <a:lnTo>
                      <a:pt x="223" y="668"/>
                    </a:lnTo>
                    <a:lnTo>
                      <a:pt x="184" y="673"/>
                    </a:lnTo>
                    <a:lnTo>
                      <a:pt x="147" y="677"/>
                    </a:lnTo>
                    <a:lnTo>
                      <a:pt x="111" y="678"/>
                    </a:lnTo>
                    <a:lnTo>
                      <a:pt x="78" y="677"/>
                    </a:lnTo>
                    <a:lnTo>
                      <a:pt x="49" y="673"/>
                    </a:lnTo>
                    <a:lnTo>
                      <a:pt x="22" y="666"/>
                    </a:lnTo>
                    <a:lnTo>
                      <a:pt x="5" y="530"/>
                    </a:lnTo>
                    <a:lnTo>
                      <a:pt x="0" y="397"/>
                    </a:lnTo>
                    <a:lnTo>
                      <a:pt x="8" y="261"/>
                    </a:lnTo>
                    <a:lnTo>
                      <a:pt x="25" y="118"/>
                    </a:lnTo>
                    <a:close/>
                  </a:path>
                </a:pathLst>
              </a:custGeom>
              <a:solidFill>
                <a:srgbClr val="E2CC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7" name="Freeform 103">
                <a:extLst>
                  <a:ext uri="{FF2B5EF4-FFF2-40B4-BE49-F238E27FC236}">
                    <a16:creationId xmlns:a16="http://schemas.microsoft.com/office/drawing/2014/main" xmlns="" id="{A3F59783-3493-D5B3-8989-6FCA1E1DFC1C}"/>
                  </a:ext>
                </a:extLst>
              </p:cNvPr>
              <p:cNvSpPr>
                <a:spLocks/>
              </p:cNvSpPr>
              <p:nvPr/>
            </p:nvSpPr>
            <p:spPr bwMode="auto">
              <a:xfrm>
                <a:off x="1280" y="1948"/>
                <a:ext cx="197" cy="212"/>
              </a:xfrm>
              <a:custGeom>
                <a:avLst/>
                <a:gdLst/>
                <a:ahLst/>
                <a:cxnLst>
                  <a:cxn ang="0">
                    <a:pos x="22" y="115"/>
                  </a:cxn>
                  <a:cxn ang="0">
                    <a:pos x="50" y="106"/>
                  </a:cxn>
                  <a:cxn ang="0">
                    <a:pos x="80" y="95"/>
                  </a:cxn>
                  <a:cxn ang="0">
                    <a:pos x="115" y="86"/>
                  </a:cxn>
                  <a:cxn ang="0">
                    <a:pos x="150" y="77"/>
                  </a:cxn>
                  <a:cxn ang="0">
                    <a:pos x="187" y="68"/>
                  </a:cxn>
                  <a:cxn ang="0">
                    <a:pos x="226" y="58"/>
                  </a:cxn>
                  <a:cxn ang="0">
                    <a:pos x="265" y="49"/>
                  </a:cxn>
                  <a:cxn ang="0">
                    <a:pos x="306" y="40"/>
                  </a:cxn>
                  <a:cxn ang="0">
                    <a:pos x="346" y="32"/>
                  </a:cxn>
                  <a:cxn ang="0">
                    <a:pos x="386" y="25"/>
                  </a:cxn>
                  <a:cxn ang="0">
                    <a:pos x="424" y="19"/>
                  </a:cxn>
                  <a:cxn ang="0">
                    <a:pos x="462" y="14"/>
                  </a:cxn>
                  <a:cxn ang="0">
                    <a:pos x="498" y="8"/>
                  </a:cxn>
                  <a:cxn ang="0">
                    <a:pos x="532" y="4"/>
                  </a:cxn>
                  <a:cxn ang="0">
                    <a:pos x="564" y="2"/>
                  </a:cxn>
                  <a:cxn ang="0">
                    <a:pos x="593" y="0"/>
                  </a:cxn>
                  <a:cxn ang="0">
                    <a:pos x="588" y="72"/>
                  </a:cxn>
                  <a:cxn ang="0">
                    <a:pos x="583" y="138"/>
                  </a:cxn>
                  <a:cxn ang="0">
                    <a:pos x="576" y="201"/>
                  </a:cxn>
                  <a:cxn ang="0">
                    <a:pos x="569" y="263"/>
                  </a:cxn>
                  <a:cxn ang="0">
                    <a:pos x="563" y="327"/>
                  </a:cxn>
                  <a:cxn ang="0">
                    <a:pos x="559" y="390"/>
                  </a:cxn>
                  <a:cxn ang="0">
                    <a:pos x="558" y="456"/>
                  </a:cxn>
                  <a:cxn ang="0">
                    <a:pos x="559" y="528"/>
                  </a:cxn>
                  <a:cxn ang="0">
                    <a:pos x="534" y="534"/>
                  </a:cxn>
                  <a:cxn ang="0">
                    <a:pos x="505" y="543"/>
                  </a:cxn>
                  <a:cxn ang="0">
                    <a:pos x="473" y="553"/>
                  </a:cxn>
                  <a:cxn ang="0">
                    <a:pos x="439" y="563"/>
                  </a:cxn>
                  <a:cxn ang="0">
                    <a:pos x="403" y="574"/>
                  </a:cxn>
                  <a:cxn ang="0">
                    <a:pos x="366" y="584"/>
                  </a:cxn>
                  <a:cxn ang="0">
                    <a:pos x="328" y="595"/>
                  </a:cxn>
                  <a:cxn ang="0">
                    <a:pos x="288" y="606"/>
                  </a:cxn>
                  <a:cxn ang="0">
                    <a:pos x="250" y="615"/>
                  </a:cxn>
                  <a:cxn ang="0">
                    <a:pos x="211" y="623"/>
                  </a:cxn>
                  <a:cxn ang="0">
                    <a:pos x="174" y="628"/>
                  </a:cxn>
                  <a:cxn ang="0">
                    <a:pos x="139" y="633"/>
                  </a:cxn>
                  <a:cxn ang="0">
                    <a:pos x="104" y="636"/>
                  </a:cxn>
                  <a:cxn ang="0">
                    <a:pos x="72" y="635"/>
                  </a:cxn>
                  <a:cxn ang="0">
                    <a:pos x="45" y="632"/>
                  </a:cxn>
                  <a:cxn ang="0">
                    <a:pos x="20" y="625"/>
                  </a:cxn>
                  <a:cxn ang="0">
                    <a:pos x="4" y="498"/>
                  </a:cxn>
                  <a:cxn ang="0">
                    <a:pos x="0" y="374"/>
                  </a:cxn>
                  <a:cxn ang="0">
                    <a:pos x="6" y="247"/>
                  </a:cxn>
                  <a:cxn ang="0">
                    <a:pos x="22" y="115"/>
                  </a:cxn>
                </a:cxnLst>
                <a:rect l="0" t="0" r="r" b="b"/>
                <a:pathLst>
                  <a:path w="593" h="636">
                    <a:moveTo>
                      <a:pt x="22" y="115"/>
                    </a:moveTo>
                    <a:lnTo>
                      <a:pt x="50" y="106"/>
                    </a:lnTo>
                    <a:lnTo>
                      <a:pt x="80" y="95"/>
                    </a:lnTo>
                    <a:lnTo>
                      <a:pt x="115" y="86"/>
                    </a:lnTo>
                    <a:lnTo>
                      <a:pt x="150" y="77"/>
                    </a:lnTo>
                    <a:lnTo>
                      <a:pt x="187" y="68"/>
                    </a:lnTo>
                    <a:lnTo>
                      <a:pt x="226" y="58"/>
                    </a:lnTo>
                    <a:lnTo>
                      <a:pt x="265" y="49"/>
                    </a:lnTo>
                    <a:lnTo>
                      <a:pt x="306" y="40"/>
                    </a:lnTo>
                    <a:lnTo>
                      <a:pt x="346" y="32"/>
                    </a:lnTo>
                    <a:lnTo>
                      <a:pt x="386" y="25"/>
                    </a:lnTo>
                    <a:lnTo>
                      <a:pt x="424" y="19"/>
                    </a:lnTo>
                    <a:lnTo>
                      <a:pt x="462" y="14"/>
                    </a:lnTo>
                    <a:lnTo>
                      <a:pt x="498" y="8"/>
                    </a:lnTo>
                    <a:lnTo>
                      <a:pt x="532" y="4"/>
                    </a:lnTo>
                    <a:lnTo>
                      <a:pt x="564" y="2"/>
                    </a:lnTo>
                    <a:lnTo>
                      <a:pt x="593" y="0"/>
                    </a:lnTo>
                    <a:lnTo>
                      <a:pt x="588" y="72"/>
                    </a:lnTo>
                    <a:lnTo>
                      <a:pt x="583" y="138"/>
                    </a:lnTo>
                    <a:lnTo>
                      <a:pt x="576" y="201"/>
                    </a:lnTo>
                    <a:lnTo>
                      <a:pt x="569" y="263"/>
                    </a:lnTo>
                    <a:lnTo>
                      <a:pt x="563" y="327"/>
                    </a:lnTo>
                    <a:lnTo>
                      <a:pt x="559" y="390"/>
                    </a:lnTo>
                    <a:lnTo>
                      <a:pt x="558" y="456"/>
                    </a:lnTo>
                    <a:lnTo>
                      <a:pt x="559" y="528"/>
                    </a:lnTo>
                    <a:lnTo>
                      <a:pt x="534" y="534"/>
                    </a:lnTo>
                    <a:lnTo>
                      <a:pt x="505" y="543"/>
                    </a:lnTo>
                    <a:lnTo>
                      <a:pt x="473" y="553"/>
                    </a:lnTo>
                    <a:lnTo>
                      <a:pt x="439" y="563"/>
                    </a:lnTo>
                    <a:lnTo>
                      <a:pt x="403" y="574"/>
                    </a:lnTo>
                    <a:lnTo>
                      <a:pt x="366" y="584"/>
                    </a:lnTo>
                    <a:lnTo>
                      <a:pt x="328" y="595"/>
                    </a:lnTo>
                    <a:lnTo>
                      <a:pt x="288" y="606"/>
                    </a:lnTo>
                    <a:lnTo>
                      <a:pt x="250" y="615"/>
                    </a:lnTo>
                    <a:lnTo>
                      <a:pt x="211" y="623"/>
                    </a:lnTo>
                    <a:lnTo>
                      <a:pt x="174" y="628"/>
                    </a:lnTo>
                    <a:lnTo>
                      <a:pt x="139" y="633"/>
                    </a:lnTo>
                    <a:lnTo>
                      <a:pt x="104" y="636"/>
                    </a:lnTo>
                    <a:lnTo>
                      <a:pt x="72" y="635"/>
                    </a:lnTo>
                    <a:lnTo>
                      <a:pt x="45" y="632"/>
                    </a:lnTo>
                    <a:lnTo>
                      <a:pt x="20" y="625"/>
                    </a:lnTo>
                    <a:lnTo>
                      <a:pt x="4" y="498"/>
                    </a:lnTo>
                    <a:lnTo>
                      <a:pt x="0" y="374"/>
                    </a:lnTo>
                    <a:lnTo>
                      <a:pt x="6" y="247"/>
                    </a:lnTo>
                    <a:lnTo>
                      <a:pt x="22" y="115"/>
                    </a:lnTo>
                    <a:close/>
                  </a:path>
                </a:pathLst>
              </a:custGeom>
              <a:solidFill>
                <a:srgbClr val="E5CEB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8" name="Freeform 104">
                <a:extLst>
                  <a:ext uri="{FF2B5EF4-FFF2-40B4-BE49-F238E27FC236}">
                    <a16:creationId xmlns:a16="http://schemas.microsoft.com/office/drawing/2014/main" xmlns="" id="{6C5089BE-87D3-92AD-477A-59AD6A672A23}"/>
                  </a:ext>
                </a:extLst>
              </p:cNvPr>
              <p:cNvSpPr>
                <a:spLocks/>
              </p:cNvSpPr>
              <p:nvPr/>
            </p:nvSpPr>
            <p:spPr bwMode="auto">
              <a:xfrm>
                <a:off x="1280" y="1949"/>
                <a:ext cx="190" cy="197"/>
              </a:xfrm>
              <a:custGeom>
                <a:avLst/>
                <a:gdLst/>
                <a:ahLst/>
                <a:cxnLst>
                  <a:cxn ang="0">
                    <a:pos x="22" y="114"/>
                  </a:cxn>
                  <a:cxn ang="0">
                    <a:pos x="48" y="104"/>
                  </a:cxn>
                  <a:cxn ang="0">
                    <a:pos x="77" y="95"/>
                  </a:cxn>
                  <a:cxn ang="0">
                    <a:pos x="109" y="86"/>
                  </a:cxn>
                  <a:cxn ang="0">
                    <a:pos x="143" y="75"/>
                  </a:cxn>
                  <a:cxn ang="0">
                    <a:pos x="179" y="66"/>
                  </a:cxn>
                  <a:cxn ang="0">
                    <a:pos x="217" y="57"/>
                  </a:cxn>
                  <a:cxn ang="0">
                    <a:pos x="256" y="49"/>
                  </a:cxn>
                  <a:cxn ang="0">
                    <a:pos x="294" y="40"/>
                  </a:cxn>
                  <a:cxn ang="0">
                    <a:pos x="334" y="32"/>
                  </a:cxn>
                  <a:cxn ang="0">
                    <a:pos x="372" y="25"/>
                  </a:cxn>
                  <a:cxn ang="0">
                    <a:pos x="410" y="18"/>
                  </a:cxn>
                  <a:cxn ang="0">
                    <a:pos x="446" y="12"/>
                  </a:cxn>
                  <a:cxn ang="0">
                    <a:pos x="482" y="8"/>
                  </a:cxn>
                  <a:cxn ang="0">
                    <a:pos x="513" y="4"/>
                  </a:cxn>
                  <a:cxn ang="0">
                    <a:pos x="544" y="1"/>
                  </a:cxn>
                  <a:cxn ang="0">
                    <a:pos x="570" y="0"/>
                  </a:cxn>
                  <a:cxn ang="0">
                    <a:pos x="566" y="66"/>
                  </a:cxn>
                  <a:cxn ang="0">
                    <a:pos x="560" y="127"/>
                  </a:cxn>
                  <a:cxn ang="0">
                    <a:pos x="553" y="184"/>
                  </a:cxn>
                  <a:cxn ang="0">
                    <a:pos x="546" y="239"/>
                  </a:cxn>
                  <a:cxn ang="0">
                    <a:pos x="540" y="296"/>
                  </a:cxn>
                  <a:cxn ang="0">
                    <a:pos x="536" y="353"/>
                  </a:cxn>
                  <a:cxn ang="0">
                    <a:pos x="533" y="414"/>
                  </a:cxn>
                  <a:cxn ang="0">
                    <a:pos x="534" y="480"/>
                  </a:cxn>
                  <a:cxn ang="0">
                    <a:pos x="511" y="486"/>
                  </a:cxn>
                  <a:cxn ang="0">
                    <a:pos x="483" y="494"/>
                  </a:cxn>
                  <a:cxn ang="0">
                    <a:pos x="452" y="505"/>
                  </a:cxn>
                  <a:cxn ang="0">
                    <a:pos x="419" y="515"/>
                  </a:cxn>
                  <a:cxn ang="0">
                    <a:pos x="385" y="526"/>
                  </a:cxn>
                  <a:cxn ang="0">
                    <a:pos x="349" y="538"/>
                  </a:cxn>
                  <a:cxn ang="0">
                    <a:pos x="312" y="548"/>
                  </a:cxn>
                  <a:cxn ang="0">
                    <a:pos x="275" y="559"/>
                  </a:cxn>
                  <a:cxn ang="0">
                    <a:pos x="238" y="569"/>
                  </a:cxn>
                  <a:cxn ang="0">
                    <a:pos x="203" y="577"/>
                  </a:cxn>
                  <a:cxn ang="0">
                    <a:pos x="167" y="585"/>
                  </a:cxn>
                  <a:cxn ang="0">
                    <a:pos x="133" y="591"/>
                  </a:cxn>
                  <a:cxn ang="0">
                    <a:pos x="100" y="593"/>
                  </a:cxn>
                  <a:cxn ang="0">
                    <a:pos x="70" y="593"/>
                  </a:cxn>
                  <a:cxn ang="0">
                    <a:pos x="43" y="591"/>
                  </a:cxn>
                  <a:cxn ang="0">
                    <a:pos x="19" y="585"/>
                  </a:cxn>
                  <a:cxn ang="0">
                    <a:pos x="4" y="468"/>
                  </a:cxn>
                  <a:cxn ang="0">
                    <a:pos x="0" y="353"/>
                  </a:cxn>
                  <a:cxn ang="0">
                    <a:pos x="6" y="236"/>
                  </a:cxn>
                  <a:cxn ang="0">
                    <a:pos x="22" y="114"/>
                  </a:cxn>
                </a:cxnLst>
                <a:rect l="0" t="0" r="r" b="b"/>
                <a:pathLst>
                  <a:path w="570" h="593">
                    <a:moveTo>
                      <a:pt x="22" y="114"/>
                    </a:moveTo>
                    <a:lnTo>
                      <a:pt x="48" y="104"/>
                    </a:lnTo>
                    <a:lnTo>
                      <a:pt x="77" y="95"/>
                    </a:lnTo>
                    <a:lnTo>
                      <a:pt x="109" y="86"/>
                    </a:lnTo>
                    <a:lnTo>
                      <a:pt x="143" y="75"/>
                    </a:lnTo>
                    <a:lnTo>
                      <a:pt x="179" y="66"/>
                    </a:lnTo>
                    <a:lnTo>
                      <a:pt x="217" y="57"/>
                    </a:lnTo>
                    <a:lnTo>
                      <a:pt x="256" y="49"/>
                    </a:lnTo>
                    <a:lnTo>
                      <a:pt x="294" y="40"/>
                    </a:lnTo>
                    <a:lnTo>
                      <a:pt x="334" y="32"/>
                    </a:lnTo>
                    <a:lnTo>
                      <a:pt x="372" y="25"/>
                    </a:lnTo>
                    <a:lnTo>
                      <a:pt x="410" y="18"/>
                    </a:lnTo>
                    <a:lnTo>
                      <a:pt x="446" y="12"/>
                    </a:lnTo>
                    <a:lnTo>
                      <a:pt x="482" y="8"/>
                    </a:lnTo>
                    <a:lnTo>
                      <a:pt x="513" y="4"/>
                    </a:lnTo>
                    <a:lnTo>
                      <a:pt x="544" y="1"/>
                    </a:lnTo>
                    <a:lnTo>
                      <a:pt x="570" y="0"/>
                    </a:lnTo>
                    <a:lnTo>
                      <a:pt x="566" y="66"/>
                    </a:lnTo>
                    <a:lnTo>
                      <a:pt x="560" y="127"/>
                    </a:lnTo>
                    <a:lnTo>
                      <a:pt x="553" y="184"/>
                    </a:lnTo>
                    <a:lnTo>
                      <a:pt x="546" y="239"/>
                    </a:lnTo>
                    <a:lnTo>
                      <a:pt x="540" y="296"/>
                    </a:lnTo>
                    <a:lnTo>
                      <a:pt x="536" y="353"/>
                    </a:lnTo>
                    <a:lnTo>
                      <a:pt x="533" y="414"/>
                    </a:lnTo>
                    <a:lnTo>
                      <a:pt x="534" y="480"/>
                    </a:lnTo>
                    <a:lnTo>
                      <a:pt x="511" y="486"/>
                    </a:lnTo>
                    <a:lnTo>
                      <a:pt x="483" y="494"/>
                    </a:lnTo>
                    <a:lnTo>
                      <a:pt x="452" y="505"/>
                    </a:lnTo>
                    <a:lnTo>
                      <a:pt x="419" y="515"/>
                    </a:lnTo>
                    <a:lnTo>
                      <a:pt x="385" y="526"/>
                    </a:lnTo>
                    <a:lnTo>
                      <a:pt x="349" y="538"/>
                    </a:lnTo>
                    <a:lnTo>
                      <a:pt x="312" y="548"/>
                    </a:lnTo>
                    <a:lnTo>
                      <a:pt x="275" y="559"/>
                    </a:lnTo>
                    <a:lnTo>
                      <a:pt x="238" y="569"/>
                    </a:lnTo>
                    <a:lnTo>
                      <a:pt x="203" y="577"/>
                    </a:lnTo>
                    <a:lnTo>
                      <a:pt x="167" y="585"/>
                    </a:lnTo>
                    <a:lnTo>
                      <a:pt x="133" y="591"/>
                    </a:lnTo>
                    <a:lnTo>
                      <a:pt x="100" y="593"/>
                    </a:lnTo>
                    <a:lnTo>
                      <a:pt x="70" y="593"/>
                    </a:lnTo>
                    <a:lnTo>
                      <a:pt x="43" y="591"/>
                    </a:lnTo>
                    <a:lnTo>
                      <a:pt x="19" y="585"/>
                    </a:lnTo>
                    <a:lnTo>
                      <a:pt x="4" y="468"/>
                    </a:lnTo>
                    <a:lnTo>
                      <a:pt x="0" y="353"/>
                    </a:lnTo>
                    <a:lnTo>
                      <a:pt x="6" y="236"/>
                    </a:lnTo>
                    <a:lnTo>
                      <a:pt x="22" y="114"/>
                    </a:lnTo>
                    <a:close/>
                  </a:path>
                </a:pathLst>
              </a:custGeom>
              <a:solidFill>
                <a:srgbClr val="EAD3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9" name="Freeform 105">
                <a:extLst>
                  <a:ext uri="{FF2B5EF4-FFF2-40B4-BE49-F238E27FC236}">
                    <a16:creationId xmlns:a16="http://schemas.microsoft.com/office/drawing/2014/main" xmlns="" id="{625B791F-2C07-603E-07E1-988C9B91E098}"/>
                  </a:ext>
                </a:extLst>
              </p:cNvPr>
              <p:cNvSpPr>
                <a:spLocks/>
              </p:cNvSpPr>
              <p:nvPr/>
            </p:nvSpPr>
            <p:spPr bwMode="auto">
              <a:xfrm>
                <a:off x="1288" y="1968"/>
                <a:ext cx="281" cy="52"/>
              </a:xfrm>
              <a:custGeom>
                <a:avLst/>
                <a:gdLst/>
                <a:ahLst/>
                <a:cxnLst>
                  <a:cxn ang="0">
                    <a:pos x="0" y="129"/>
                  </a:cxn>
                  <a:cxn ang="0">
                    <a:pos x="228" y="89"/>
                  </a:cxn>
                  <a:cxn ang="0">
                    <a:pos x="608" y="35"/>
                  </a:cxn>
                  <a:cxn ang="0">
                    <a:pos x="768" y="22"/>
                  </a:cxn>
                  <a:cxn ang="0">
                    <a:pos x="842" y="0"/>
                  </a:cxn>
                  <a:cxn ang="0">
                    <a:pos x="755" y="48"/>
                  </a:cxn>
                  <a:cxn ang="0">
                    <a:pos x="41" y="156"/>
                  </a:cxn>
                  <a:cxn ang="0">
                    <a:pos x="0" y="129"/>
                  </a:cxn>
                </a:cxnLst>
                <a:rect l="0" t="0" r="r" b="b"/>
                <a:pathLst>
                  <a:path w="842" h="156">
                    <a:moveTo>
                      <a:pt x="0" y="129"/>
                    </a:moveTo>
                    <a:lnTo>
                      <a:pt x="228" y="89"/>
                    </a:lnTo>
                    <a:lnTo>
                      <a:pt x="608" y="35"/>
                    </a:lnTo>
                    <a:lnTo>
                      <a:pt x="768" y="22"/>
                    </a:lnTo>
                    <a:lnTo>
                      <a:pt x="842" y="0"/>
                    </a:lnTo>
                    <a:lnTo>
                      <a:pt x="755" y="48"/>
                    </a:lnTo>
                    <a:lnTo>
                      <a:pt x="41" y="156"/>
                    </a:lnTo>
                    <a:lnTo>
                      <a:pt x="0" y="12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0" name="Freeform 106">
                <a:extLst>
                  <a:ext uri="{FF2B5EF4-FFF2-40B4-BE49-F238E27FC236}">
                    <a16:creationId xmlns:a16="http://schemas.microsoft.com/office/drawing/2014/main" xmlns="" id="{E87BACA1-0E17-2DFD-E66A-8CBCCD0F6067}"/>
                  </a:ext>
                </a:extLst>
              </p:cNvPr>
              <p:cNvSpPr>
                <a:spLocks/>
              </p:cNvSpPr>
              <p:nvPr/>
            </p:nvSpPr>
            <p:spPr bwMode="auto">
              <a:xfrm>
                <a:off x="1294" y="1983"/>
                <a:ext cx="246" cy="292"/>
              </a:xfrm>
              <a:custGeom>
                <a:avLst/>
                <a:gdLst/>
                <a:ahLst/>
                <a:cxnLst>
                  <a:cxn ang="0">
                    <a:pos x="738" y="0"/>
                  </a:cxn>
                  <a:cxn ang="0">
                    <a:pos x="734" y="198"/>
                  </a:cxn>
                  <a:cxn ang="0">
                    <a:pos x="732" y="415"/>
                  </a:cxn>
                  <a:cxn ang="0">
                    <a:pos x="734" y="640"/>
                  </a:cxn>
                  <a:cxn ang="0">
                    <a:pos x="739" y="860"/>
                  </a:cxn>
                  <a:cxn ang="0">
                    <a:pos x="695" y="866"/>
                  </a:cxn>
                  <a:cxn ang="0">
                    <a:pos x="650" y="869"/>
                  </a:cxn>
                  <a:cxn ang="0">
                    <a:pos x="607" y="872"/>
                  </a:cxn>
                  <a:cxn ang="0">
                    <a:pos x="562" y="873"/>
                  </a:cxn>
                  <a:cxn ang="0">
                    <a:pos x="517" y="876"/>
                  </a:cxn>
                  <a:cxn ang="0">
                    <a:pos x="472" y="876"/>
                  </a:cxn>
                  <a:cxn ang="0">
                    <a:pos x="427" y="876"/>
                  </a:cxn>
                  <a:cxn ang="0">
                    <a:pos x="382" y="876"/>
                  </a:cxn>
                  <a:cxn ang="0">
                    <a:pos x="337" y="875"/>
                  </a:cxn>
                  <a:cxn ang="0">
                    <a:pos x="292" y="875"/>
                  </a:cxn>
                  <a:cxn ang="0">
                    <a:pos x="247" y="873"/>
                  </a:cxn>
                  <a:cxn ang="0">
                    <a:pos x="204" y="872"/>
                  </a:cxn>
                  <a:cxn ang="0">
                    <a:pos x="159" y="871"/>
                  </a:cxn>
                  <a:cxn ang="0">
                    <a:pos x="114" y="869"/>
                  </a:cxn>
                  <a:cxn ang="0">
                    <a:pos x="69" y="868"/>
                  </a:cxn>
                  <a:cxn ang="0">
                    <a:pos x="25" y="867"/>
                  </a:cxn>
                  <a:cxn ang="0">
                    <a:pos x="12" y="755"/>
                  </a:cxn>
                  <a:cxn ang="0">
                    <a:pos x="4" y="648"/>
                  </a:cxn>
                  <a:cxn ang="0">
                    <a:pos x="0" y="547"/>
                  </a:cxn>
                  <a:cxn ang="0">
                    <a:pos x="0" y="451"/>
                  </a:cxn>
                  <a:cxn ang="0">
                    <a:pos x="4" y="358"/>
                  </a:cxn>
                  <a:cxn ang="0">
                    <a:pos x="9" y="268"/>
                  </a:cxn>
                  <a:cxn ang="0">
                    <a:pos x="17" y="180"/>
                  </a:cxn>
                  <a:cxn ang="0">
                    <a:pos x="25" y="91"/>
                  </a:cxn>
                  <a:cxn ang="0">
                    <a:pos x="69" y="83"/>
                  </a:cxn>
                  <a:cxn ang="0">
                    <a:pos x="112" y="74"/>
                  </a:cxn>
                  <a:cxn ang="0">
                    <a:pos x="156" y="66"/>
                  </a:cxn>
                  <a:cxn ang="0">
                    <a:pos x="201" y="59"/>
                  </a:cxn>
                  <a:cxn ang="0">
                    <a:pos x="246" y="52"/>
                  </a:cxn>
                  <a:cxn ang="0">
                    <a:pos x="290" y="45"/>
                  </a:cxn>
                  <a:cxn ang="0">
                    <a:pos x="334" y="38"/>
                  </a:cxn>
                  <a:cxn ang="0">
                    <a:pos x="379" y="32"/>
                  </a:cxn>
                  <a:cxn ang="0">
                    <a:pos x="424" y="26"/>
                  </a:cxn>
                  <a:cxn ang="0">
                    <a:pos x="469" y="21"/>
                  </a:cxn>
                  <a:cxn ang="0">
                    <a:pos x="514" y="16"/>
                  </a:cxn>
                  <a:cxn ang="0">
                    <a:pos x="559" y="12"/>
                  </a:cxn>
                  <a:cxn ang="0">
                    <a:pos x="604" y="8"/>
                  </a:cxn>
                  <a:cxn ang="0">
                    <a:pos x="649" y="5"/>
                  </a:cxn>
                  <a:cxn ang="0">
                    <a:pos x="693" y="3"/>
                  </a:cxn>
                  <a:cxn ang="0">
                    <a:pos x="738" y="0"/>
                  </a:cxn>
                </a:cxnLst>
                <a:rect l="0" t="0" r="r" b="b"/>
                <a:pathLst>
                  <a:path w="739" h="876">
                    <a:moveTo>
                      <a:pt x="738" y="0"/>
                    </a:moveTo>
                    <a:lnTo>
                      <a:pt x="734" y="198"/>
                    </a:lnTo>
                    <a:lnTo>
                      <a:pt x="732" y="415"/>
                    </a:lnTo>
                    <a:lnTo>
                      <a:pt x="734" y="640"/>
                    </a:lnTo>
                    <a:lnTo>
                      <a:pt x="739" y="860"/>
                    </a:lnTo>
                    <a:lnTo>
                      <a:pt x="695" y="866"/>
                    </a:lnTo>
                    <a:lnTo>
                      <a:pt x="650" y="869"/>
                    </a:lnTo>
                    <a:lnTo>
                      <a:pt x="607" y="872"/>
                    </a:lnTo>
                    <a:lnTo>
                      <a:pt x="562" y="873"/>
                    </a:lnTo>
                    <a:lnTo>
                      <a:pt x="517" y="876"/>
                    </a:lnTo>
                    <a:lnTo>
                      <a:pt x="472" y="876"/>
                    </a:lnTo>
                    <a:lnTo>
                      <a:pt x="427" y="876"/>
                    </a:lnTo>
                    <a:lnTo>
                      <a:pt x="382" y="876"/>
                    </a:lnTo>
                    <a:lnTo>
                      <a:pt x="337" y="875"/>
                    </a:lnTo>
                    <a:lnTo>
                      <a:pt x="292" y="875"/>
                    </a:lnTo>
                    <a:lnTo>
                      <a:pt x="247" y="873"/>
                    </a:lnTo>
                    <a:lnTo>
                      <a:pt x="204" y="872"/>
                    </a:lnTo>
                    <a:lnTo>
                      <a:pt x="159" y="871"/>
                    </a:lnTo>
                    <a:lnTo>
                      <a:pt x="114" y="869"/>
                    </a:lnTo>
                    <a:lnTo>
                      <a:pt x="69" y="868"/>
                    </a:lnTo>
                    <a:lnTo>
                      <a:pt x="25" y="867"/>
                    </a:lnTo>
                    <a:lnTo>
                      <a:pt x="12" y="755"/>
                    </a:lnTo>
                    <a:lnTo>
                      <a:pt x="4" y="648"/>
                    </a:lnTo>
                    <a:lnTo>
                      <a:pt x="0" y="547"/>
                    </a:lnTo>
                    <a:lnTo>
                      <a:pt x="0" y="451"/>
                    </a:lnTo>
                    <a:lnTo>
                      <a:pt x="4" y="358"/>
                    </a:lnTo>
                    <a:lnTo>
                      <a:pt x="9" y="268"/>
                    </a:lnTo>
                    <a:lnTo>
                      <a:pt x="17" y="180"/>
                    </a:lnTo>
                    <a:lnTo>
                      <a:pt x="25" y="91"/>
                    </a:lnTo>
                    <a:lnTo>
                      <a:pt x="69" y="83"/>
                    </a:lnTo>
                    <a:lnTo>
                      <a:pt x="112" y="74"/>
                    </a:lnTo>
                    <a:lnTo>
                      <a:pt x="156" y="66"/>
                    </a:lnTo>
                    <a:lnTo>
                      <a:pt x="201" y="59"/>
                    </a:lnTo>
                    <a:lnTo>
                      <a:pt x="246" y="52"/>
                    </a:lnTo>
                    <a:lnTo>
                      <a:pt x="290" y="45"/>
                    </a:lnTo>
                    <a:lnTo>
                      <a:pt x="334" y="38"/>
                    </a:lnTo>
                    <a:lnTo>
                      <a:pt x="379" y="32"/>
                    </a:lnTo>
                    <a:lnTo>
                      <a:pt x="424" y="26"/>
                    </a:lnTo>
                    <a:lnTo>
                      <a:pt x="469" y="21"/>
                    </a:lnTo>
                    <a:lnTo>
                      <a:pt x="514" y="16"/>
                    </a:lnTo>
                    <a:lnTo>
                      <a:pt x="559" y="12"/>
                    </a:lnTo>
                    <a:lnTo>
                      <a:pt x="604" y="8"/>
                    </a:lnTo>
                    <a:lnTo>
                      <a:pt x="649" y="5"/>
                    </a:lnTo>
                    <a:lnTo>
                      <a:pt x="693" y="3"/>
                    </a:lnTo>
                    <a:lnTo>
                      <a:pt x="738" y="0"/>
                    </a:lnTo>
                    <a:close/>
                  </a:path>
                </a:pathLst>
              </a:custGeom>
              <a:solidFill>
                <a:srgbClr val="006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1" name="Freeform 107">
                <a:extLst>
                  <a:ext uri="{FF2B5EF4-FFF2-40B4-BE49-F238E27FC236}">
                    <a16:creationId xmlns:a16="http://schemas.microsoft.com/office/drawing/2014/main" xmlns="" id="{A0F839B1-44DD-F1F8-8C83-1BFFB412B54C}"/>
                  </a:ext>
                </a:extLst>
              </p:cNvPr>
              <p:cNvSpPr>
                <a:spLocks/>
              </p:cNvSpPr>
              <p:nvPr/>
            </p:nvSpPr>
            <p:spPr bwMode="auto">
              <a:xfrm>
                <a:off x="1297" y="1990"/>
                <a:ext cx="236" cy="279"/>
              </a:xfrm>
              <a:custGeom>
                <a:avLst/>
                <a:gdLst/>
                <a:ahLst/>
                <a:cxnLst>
                  <a:cxn ang="0">
                    <a:pos x="707" y="0"/>
                  </a:cxn>
                  <a:cxn ang="0">
                    <a:pos x="705" y="189"/>
                  </a:cxn>
                  <a:cxn ang="0">
                    <a:pos x="704" y="394"/>
                  </a:cxn>
                  <a:cxn ang="0">
                    <a:pos x="704" y="606"/>
                  </a:cxn>
                  <a:cxn ang="0">
                    <a:pos x="707" y="816"/>
                  </a:cxn>
                  <a:cxn ang="0">
                    <a:pos x="665" y="823"/>
                  </a:cxn>
                  <a:cxn ang="0">
                    <a:pos x="624" y="827"/>
                  </a:cxn>
                  <a:cxn ang="0">
                    <a:pos x="581" y="832"/>
                  </a:cxn>
                  <a:cxn ang="0">
                    <a:pos x="539" y="835"/>
                  </a:cxn>
                  <a:cxn ang="0">
                    <a:pos x="497" y="838"/>
                  </a:cxn>
                  <a:cxn ang="0">
                    <a:pos x="453" y="839"/>
                  </a:cxn>
                  <a:cxn ang="0">
                    <a:pos x="411" y="839"/>
                  </a:cxn>
                  <a:cxn ang="0">
                    <a:pos x="368" y="839"/>
                  </a:cxn>
                  <a:cxn ang="0">
                    <a:pos x="325" y="839"/>
                  </a:cxn>
                  <a:cxn ang="0">
                    <a:pos x="283" y="838"/>
                  </a:cxn>
                  <a:cxn ang="0">
                    <a:pos x="240" y="836"/>
                  </a:cxn>
                  <a:cxn ang="0">
                    <a:pos x="197" y="834"/>
                  </a:cxn>
                  <a:cxn ang="0">
                    <a:pos x="154" y="831"/>
                  </a:cxn>
                  <a:cxn ang="0">
                    <a:pos x="112" y="828"/>
                  </a:cxn>
                  <a:cxn ang="0">
                    <a:pos x="70" y="826"/>
                  </a:cxn>
                  <a:cxn ang="0">
                    <a:pos x="27" y="823"/>
                  </a:cxn>
                  <a:cxn ang="0">
                    <a:pos x="13" y="716"/>
                  </a:cxn>
                  <a:cxn ang="0">
                    <a:pos x="4" y="616"/>
                  </a:cxn>
                  <a:cxn ang="0">
                    <a:pos x="0" y="519"/>
                  </a:cxn>
                  <a:cxn ang="0">
                    <a:pos x="0" y="428"/>
                  </a:cxn>
                  <a:cxn ang="0">
                    <a:pos x="4" y="339"/>
                  </a:cxn>
                  <a:cxn ang="0">
                    <a:pos x="10" y="255"/>
                  </a:cxn>
                  <a:cxn ang="0">
                    <a:pos x="18" y="170"/>
                  </a:cxn>
                  <a:cxn ang="0">
                    <a:pos x="27" y="86"/>
                  </a:cxn>
                  <a:cxn ang="0">
                    <a:pos x="68" y="76"/>
                  </a:cxn>
                  <a:cxn ang="0">
                    <a:pos x="111" y="67"/>
                  </a:cxn>
                  <a:cxn ang="0">
                    <a:pos x="153" y="59"/>
                  </a:cxn>
                  <a:cxn ang="0">
                    <a:pos x="195" y="51"/>
                  </a:cxn>
                  <a:cxn ang="0">
                    <a:pos x="238" y="43"/>
                  </a:cxn>
                  <a:cxn ang="0">
                    <a:pos x="280" y="37"/>
                  </a:cxn>
                  <a:cxn ang="0">
                    <a:pos x="322" y="32"/>
                  </a:cxn>
                  <a:cxn ang="0">
                    <a:pos x="366" y="25"/>
                  </a:cxn>
                  <a:cxn ang="0">
                    <a:pos x="408" y="21"/>
                  </a:cxn>
                  <a:cxn ang="0">
                    <a:pos x="450" y="16"/>
                  </a:cxn>
                  <a:cxn ang="0">
                    <a:pos x="494" y="12"/>
                  </a:cxn>
                  <a:cxn ang="0">
                    <a:pos x="536" y="9"/>
                  </a:cxn>
                  <a:cxn ang="0">
                    <a:pos x="579" y="5"/>
                  </a:cxn>
                  <a:cxn ang="0">
                    <a:pos x="622" y="4"/>
                  </a:cxn>
                  <a:cxn ang="0">
                    <a:pos x="665" y="1"/>
                  </a:cxn>
                  <a:cxn ang="0">
                    <a:pos x="707" y="0"/>
                  </a:cxn>
                </a:cxnLst>
                <a:rect l="0" t="0" r="r" b="b"/>
                <a:pathLst>
                  <a:path w="707" h="839">
                    <a:moveTo>
                      <a:pt x="707" y="0"/>
                    </a:moveTo>
                    <a:lnTo>
                      <a:pt x="705" y="189"/>
                    </a:lnTo>
                    <a:lnTo>
                      <a:pt x="704" y="394"/>
                    </a:lnTo>
                    <a:lnTo>
                      <a:pt x="704" y="606"/>
                    </a:lnTo>
                    <a:lnTo>
                      <a:pt x="707" y="816"/>
                    </a:lnTo>
                    <a:lnTo>
                      <a:pt x="665" y="823"/>
                    </a:lnTo>
                    <a:lnTo>
                      <a:pt x="624" y="827"/>
                    </a:lnTo>
                    <a:lnTo>
                      <a:pt x="581" y="832"/>
                    </a:lnTo>
                    <a:lnTo>
                      <a:pt x="539" y="835"/>
                    </a:lnTo>
                    <a:lnTo>
                      <a:pt x="497" y="838"/>
                    </a:lnTo>
                    <a:lnTo>
                      <a:pt x="453" y="839"/>
                    </a:lnTo>
                    <a:lnTo>
                      <a:pt x="411" y="839"/>
                    </a:lnTo>
                    <a:lnTo>
                      <a:pt x="368" y="839"/>
                    </a:lnTo>
                    <a:lnTo>
                      <a:pt x="325" y="839"/>
                    </a:lnTo>
                    <a:lnTo>
                      <a:pt x="283" y="838"/>
                    </a:lnTo>
                    <a:lnTo>
                      <a:pt x="240" y="836"/>
                    </a:lnTo>
                    <a:lnTo>
                      <a:pt x="197" y="834"/>
                    </a:lnTo>
                    <a:lnTo>
                      <a:pt x="154" y="831"/>
                    </a:lnTo>
                    <a:lnTo>
                      <a:pt x="112" y="828"/>
                    </a:lnTo>
                    <a:lnTo>
                      <a:pt x="70" y="826"/>
                    </a:lnTo>
                    <a:lnTo>
                      <a:pt x="27" y="823"/>
                    </a:lnTo>
                    <a:lnTo>
                      <a:pt x="13" y="716"/>
                    </a:lnTo>
                    <a:lnTo>
                      <a:pt x="4" y="616"/>
                    </a:lnTo>
                    <a:lnTo>
                      <a:pt x="0" y="519"/>
                    </a:lnTo>
                    <a:lnTo>
                      <a:pt x="0" y="428"/>
                    </a:lnTo>
                    <a:lnTo>
                      <a:pt x="4" y="339"/>
                    </a:lnTo>
                    <a:lnTo>
                      <a:pt x="10" y="255"/>
                    </a:lnTo>
                    <a:lnTo>
                      <a:pt x="18" y="170"/>
                    </a:lnTo>
                    <a:lnTo>
                      <a:pt x="27" y="86"/>
                    </a:lnTo>
                    <a:lnTo>
                      <a:pt x="68" y="76"/>
                    </a:lnTo>
                    <a:lnTo>
                      <a:pt x="111" y="67"/>
                    </a:lnTo>
                    <a:lnTo>
                      <a:pt x="153" y="59"/>
                    </a:lnTo>
                    <a:lnTo>
                      <a:pt x="195" y="51"/>
                    </a:lnTo>
                    <a:lnTo>
                      <a:pt x="238" y="43"/>
                    </a:lnTo>
                    <a:lnTo>
                      <a:pt x="280" y="37"/>
                    </a:lnTo>
                    <a:lnTo>
                      <a:pt x="322" y="32"/>
                    </a:lnTo>
                    <a:lnTo>
                      <a:pt x="366" y="25"/>
                    </a:lnTo>
                    <a:lnTo>
                      <a:pt x="408" y="21"/>
                    </a:lnTo>
                    <a:lnTo>
                      <a:pt x="450" y="16"/>
                    </a:lnTo>
                    <a:lnTo>
                      <a:pt x="494" y="12"/>
                    </a:lnTo>
                    <a:lnTo>
                      <a:pt x="536" y="9"/>
                    </a:lnTo>
                    <a:lnTo>
                      <a:pt x="579" y="5"/>
                    </a:lnTo>
                    <a:lnTo>
                      <a:pt x="622" y="4"/>
                    </a:lnTo>
                    <a:lnTo>
                      <a:pt x="665" y="1"/>
                    </a:lnTo>
                    <a:lnTo>
                      <a:pt x="707" y="0"/>
                    </a:lnTo>
                    <a:close/>
                  </a:path>
                </a:pathLst>
              </a:custGeom>
              <a:solidFill>
                <a:srgbClr val="0070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2" name="Freeform 108">
                <a:extLst>
                  <a:ext uri="{FF2B5EF4-FFF2-40B4-BE49-F238E27FC236}">
                    <a16:creationId xmlns:a16="http://schemas.microsoft.com/office/drawing/2014/main" xmlns="" id="{A882FBAF-1755-F8C5-5F7C-093CC73AFA58}"/>
                  </a:ext>
                </a:extLst>
              </p:cNvPr>
              <p:cNvSpPr>
                <a:spLocks/>
              </p:cNvSpPr>
              <p:nvPr/>
            </p:nvSpPr>
            <p:spPr bwMode="auto">
              <a:xfrm>
                <a:off x="1301" y="1996"/>
                <a:ext cx="225" cy="268"/>
              </a:xfrm>
              <a:custGeom>
                <a:avLst/>
                <a:gdLst/>
                <a:ahLst/>
                <a:cxnLst>
                  <a:cxn ang="0">
                    <a:pos x="676" y="0"/>
                  </a:cxn>
                  <a:cxn ang="0">
                    <a:pos x="676" y="180"/>
                  </a:cxn>
                  <a:cxn ang="0">
                    <a:pos x="676" y="376"/>
                  </a:cxn>
                  <a:cxn ang="0">
                    <a:pos x="676" y="576"/>
                  </a:cxn>
                  <a:cxn ang="0">
                    <a:pos x="676" y="776"/>
                  </a:cxn>
                  <a:cxn ang="0">
                    <a:pos x="636" y="783"/>
                  </a:cxn>
                  <a:cxn ang="0">
                    <a:pos x="596" y="789"/>
                  </a:cxn>
                  <a:cxn ang="0">
                    <a:pos x="557" y="793"/>
                  </a:cxn>
                  <a:cxn ang="0">
                    <a:pos x="516" y="797"/>
                  </a:cxn>
                  <a:cxn ang="0">
                    <a:pos x="476" y="800"/>
                  </a:cxn>
                  <a:cxn ang="0">
                    <a:pos x="435" y="802"/>
                  </a:cxn>
                  <a:cxn ang="0">
                    <a:pos x="395" y="804"/>
                  </a:cxn>
                  <a:cxn ang="0">
                    <a:pos x="354" y="804"/>
                  </a:cxn>
                  <a:cxn ang="0">
                    <a:pos x="315" y="802"/>
                  </a:cxn>
                  <a:cxn ang="0">
                    <a:pos x="274" y="801"/>
                  </a:cxn>
                  <a:cxn ang="0">
                    <a:pos x="233" y="800"/>
                  </a:cxn>
                  <a:cxn ang="0">
                    <a:pos x="193" y="797"/>
                  </a:cxn>
                  <a:cxn ang="0">
                    <a:pos x="152" y="794"/>
                  </a:cxn>
                  <a:cxn ang="0">
                    <a:pos x="113" y="791"/>
                  </a:cxn>
                  <a:cxn ang="0">
                    <a:pos x="72" y="787"/>
                  </a:cxn>
                  <a:cxn ang="0">
                    <a:pos x="32" y="781"/>
                  </a:cxn>
                  <a:cxn ang="0">
                    <a:pos x="16" y="680"/>
                  </a:cxn>
                  <a:cxn ang="0">
                    <a:pos x="6" y="584"/>
                  </a:cxn>
                  <a:cxn ang="0">
                    <a:pos x="2" y="493"/>
                  </a:cxn>
                  <a:cxn ang="0">
                    <a:pos x="0" y="406"/>
                  </a:cxn>
                  <a:cxn ang="0">
                    <a:pos x="4" y="323"/>
                  </a:cxn>
                  <a:cxn ang="0">
                    <a:pos x="11" y="242"/>
                  </a:cxn>
                  <a:cxn ang="0">
                    <a:pos x="21" y="162"/>
                  </a:cxn>
                  <a:cxn ang="0">
                    <a:pos x="32" y="82"/>
                  </a:cxn>
                  <a:cxn ang="0">
                    <a:pos x="72" y="72"/>
                  </a:cxn>
                  <a:cxn ang="0">
                    <a:pos x="111" y="61"/>
                  </a:cxn>
                  <a:cxn ang="0">
                    <a:pos x="151" y="52"/>
                  </a:cxn>
                  <a:cxn ang="0">
                    <a:pos x="191" y="44"/>
                  </a:cxn>
                  <a:cxn ang="0">
                    <a:pos x="230" y="37"/>
                  </a:cxn>
                  <a:cxn ang="0">
                    <a:pos x="271" y="31"/>
                  </a:cxn>
                  <a:cxn ang="0">
                    <a:pos x="311" y="24"/>
                  </a:cxn>
                  <a:cxn ang="0">
                    <a:pos x="352" y="19"/>
                  </a:cxn>
                  <a:cxn ang="0">
                    <a:pos x="393" y="15"/>
                  </a:cxn>
                  <a:cxn ang="0">
                    <a:pos x="432" y="11"/>
                  </a:cxn>
                  <a:cxn ang="0">
                    <a:pos x="473" y="8"/>
                  </a:cxn>
                  <a:cxn ang="0">
                    <a:pos x="514" y="6"/>
                  </a:cxn>
                  <a:cxn ang="0">
                    <a:pos x="554" y="4"/>
                  </a:cxn>
                  <a:cxn ang="0">
                    <a:pos x="595" y="2"/>
                  </a:cxn>
                  <a:cxn ang="0">
                    <a:pos x="636" y="2"/>
                  </a:cxn>
                  <a:cxn ang="0">
                    <a:pos x="676" y="0"/>
                  </a:cxn>
                </a:cxnLst>
                <a:rect l="0" t="0" r="r" b="b"/>
                <a:pathLst>
                  <a:path w="676" h="804">
                    <a:moveTo>
                      <a:pt x="676" y="0"/>
                    </a:moveTo>
                    <a:lnTo>
                      <a:pt x="676" y="180"/>
                    </a:lnTo>
                    <a:lnTo>
                      <a:pt x="676" y="376"/>
                    </a:lnTo>
                    <a:lnTo>
                      <a:pt x="676" y="576"/>
                    </a:lnTo>
                    <a:lnTo>
                      <a:pt x="676" y="776"/>
                    </a:lnTo>
                    <a:lnTo>
                      <a:pt x="636" y="783"/>
                    </a:lnTo>
                    <a:lnTo>
                      <a:pt x="596" y="789"/>
                    </a:lnTo>
                    <a:lnTo>
                      <a:pt x="557" y="793"/>
                    </a:lnTo>
                    <a:lnTo>
                      <a:pt x="516" y="797"/>
                    </a:lnTo>
                    <a:lnTo>
                      <a:pt x="476" y="800"/>
                    </a:lnTo>
                    <a:lnTo>
                      <a:pt x="435" y="802"/>
                    </a:lnTo>
                    <a:lnTo>
                      <a:pt x="395" y="804"/>
                    </a:lnTo>
                    <a:lnTo>
                      <a:pt x="354" y="804"/>
                    </a:lnTo>
                    <a:lnTo>
                      <a:pt x="315" y="802"/>
                    </a:lnTo>
                    <a:lnTo>
                      <a:pt x="274" y="801"/>
                    </a:lnTo>
                    <a:lnTo>
                      <a:pt x="233" y="800"/>
                    </a:lnTo>
                    <a:lnTo>
                      <a:pt x="193" y="797"/>
                    </a:lnTo>
                    <a:lnTo>
                      <a:pt x="152" y="794"/>
                    </a:lnTo>
                    <a:lnTo>
                      <a:pt x="113" y="791"/>
                    </a:lnTo>
                    <a:lnTo>
                      <a:pt x="72" y="787"/>
                    </a:lnTo>
                    <a:lnTo>
                      <a:pt x="32" y="781"/>
                    </a:lnTo>
                    <a:lnTo>
                      <a:pt x="16" y="680"/>
                    </a:lnTo>
                    <a:lnTo>
                      <a:pt x="6" y="584"/>
                    </a:lnTo>
                    <a:lnTo>
                      <a:pt x="2" y="493"/>
                    </a:lnTo>
                    <a:lnTo>
                      <a:pt x="0" y="406"/>
                    </a:lnTo>
                    <a:lnTo>
                      <a:pt x="4" y="323"/>
                    </a:lnTo>
                    <a:lnTo>
                      <a:pt x="11" y="242"/>
                    </a:lnTo>
                    <a:lnTo>
                      <a:pt x="21" y="162"/>
                    </a:lnTo>
                    <a:lnTo>
                      <a:pt x="32" y="82"/>
                    </a:lnTo>
                    <a:lnTo>
                      <a:pt x="72" y="72"/>
                    </a:lnTo>
                    <a:lnTo>
                      <a:pt x="111" y="61"/>
                    </a:lnTo>
                    <a:lnTo>
                      <a:pt x="151" y="52"/>
                    </a:lnTo>
                    <a:lnTo>
                      <a:pt x="191" y="44"/>
                    </a:lnTo>
                    <a:lnTo>
                      <a:pt x="230" y="37"/>
                    </a:lnTo>
                    <a:lnTo>
                      <a:pt x="271" y="31"/>
                    </a:lnTo>
                    <a:lnTo>
                      <a:pt x="311" y="24"/>
                    </a:lnTo>
                    <a:lnTo>
                      <a:pt x="352" y="19"/>
                    </a:lnTo>
                    <a:lnTo>
                      <a:pt x="393" y="15"/>
                    </a:lnTo>
                    <a:lnTo>
                      <a:pt x="432" y="11"/>
                    </a:lnTo>
                    <a:lnTo>
                      <a:pt x="473" y="8"/>
                    </a:lnTo>
                    <a:lnTo>
                      <a:pt x="514" y="6"/>
                    </a:lnTo>
                    <a:lnTo>
                      <a:pt x="554" y="4"/>
                    </a:lnTo>
                    <a:lnTo>
                      <a:pt x="595" y="2"/>
                    </a:lnTo>
                    <a:lnTo>
                      <a:pt x="636" y="2"/>
                    </a:lnTo>
                    <a:lnTo>
                      <a:pt x="676" y="0"/>
                    </a:lnTo>
                    <a:close/>
                  </a:path>
                </a:pathLst>
              </a:custGeom>
              <a:solidFill>
                <a:srgbClr val="0072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3" name="Freeform 109">
                <a:extLst>
                  <a:ext uri="{FF2B5EF4-FFF2-40B4-BE49-F238E27FC236}">
                    <a16:creationId xmlns:a16="http://schemas.microsoft.com/office/drawing/2014/main" xmlns="" id="{91D9D965-E0B1-23DE-E3B6-78BF7175661F}"/>
                  </a:ext>
                </a:extLst>
              </p:cNvPr>
              <p:cNvSpPr>
                <a:spLocks/>
              </p:cNvSpPr>
              <p:nvPr/>
            </p:nvSpPr>
            <p:spPr bwMode="auto">
              <a:xfrm>
                <a:off x="1304" y="2002"/>
                <a:ext cx="216" cy="256"/>
              </a:xfrm>
              <a:custGeom>
                <a:avLst/>
                <a:gdLst/>
                <a:ahLst/>
                <a:cxnLst>
                  <a:cxn ang="0">
                    <a:pos x="644" y="0"/>
                  </a:cxn>
                  <a:cxn ang="0">
                    <a:pos x="646" y="170"/>
                  </a:cxn>
                  <a:cxn ang="0">
                    <a:pos x="647" y="355"/>
                  </a:cxn>
                  <a:cxn ang="0">
                    <a:pos x="647" y="546"/>
                  </a:cxn>
                  <a:cxn ang="0">
                    <a:pos x="645" y="733"/>
                  </a:cxn>
                  <a:cxn ang="0">
                    <a:pos x="608" y="741"/>
                  </a:cxn>
                  <a:cxn ang="0">
                    <a:pos x="569" y="748"/>
                  </a:cxn>
                  <a:cxn ang="0">
                    <a:pos x="531" y="753"/>
                  </a:cxn>
                  <a:cxn ang="0">
                    <a:pos x="493" y="758"/>
                  </a:cxn>
                  <a:cxn ang="0">
                    <a:pos x="456" y="762"/>
                  </a:cxn>
                  <a:cxn ang="0">
                    <a:pos x="417" y="765"/>
                  </a:cxn>
                  <a:cxn ang="0">
                    <a:pos x="378" y="766"/>
                  </a:cxn>
                  <a:cxn ang="0">
                    <a:pos x="340" y="768"/>
                  </a:cxn>
                  <a:cxn ang="0">
                    <a:pos x="301" y="766"/>
                  </a:cxn>
                  <a:cxn ang="0">
                    <a:pos x="263" y="765"/>
                  </a:cxn>
                  <a:cxn ang="0">
                    <a:pos x="225" y="764"/>
                  </a:cxn>
                  <a:cxn ang="0">
                    <a:pos x="186" y="760"/>
                  </a:cxn>
                  <a:cxn ang="0">
                    <a:pos x="148" y="756"/>
                  </a:cxn>
                  <a:cxn ang="0">
                    <a:pos x="110" y="752"/>
                  </a:cxn>
                  <a:cxn ang="0">
                    <a:pos x="72" y="745"/>
                  </a:cxn>
                  <a:cxn ang="0">
                    <a:pos x="34" y="738"/>
                  </a:cxn>
                  <a:cxn ang="0">
                    <a:pos x="17" y="642"/>
                  </a:cxn>
                  <a:cxn ang="0">
                    <a:pos x="5" y="552"/>
                  </a:cxn>
                  <a:cxn ang="0">
                    <a:pos x="0" y="466"/>
                  </a:cxn>
                  <a:cxn ang="0">
                    <a:pos x="0" y="384"/>
                  </a:cxn>
                  <a:cxn ang="0">
                    <a:pos x="4" y="305"/>
                  </a:cxn>
                  <a:cxn ang="0">
                    <a:pos x="10" y="228"/>
                  </a:cxn>
                  <a:cxn ang="0">
                    <a:pos x="21" y="153"/>
                  </a:cxn>
                  <a:cxn ang="0">
                    <a:pos x="34" y="78"/>
                  </a:cxn>
                  <a:cxn ang="0">
                    <a:pos x="71" y="66"/>
                  </a:cxn>
                  <a:cxn ang="0">
                    <a:pos x="110" y="55"/>
                  </a:cxn>
                  <a:cxn ang="0">
                    <a:pos x="147" y="46"/>
                  </a:cxn>
                  <a:cxn ang="0">
                    <a:pos x="185" y="37"/>
                  </a:cxn>
                  <a:cxn ang="0">
                    <a:pos x="223" y="30"/>
                  </a:cxn>
                  <a:cxn ang="0">
                    <a:pos x="260" y="24"/>
                  </a:cxn>
                  <a:cxn ang="0">
                    <a:pos x="299" y="18"/>
                  </a:cxn>
                  <a:cxn ang="0">
                    <a:pos x="337" y="13"/>
                  </a:cxn>
                  <a:cxn ang="0">
                    <a:pos x="375" y="10"/>
                  </a:cxn>
                  <a:cxn ang="0">
                    <a:pos x="414" y="6"/>
                  </a:cxn>
                  <a:cxn ang="0">
                    <a:pos x="452" y="4"/>
                  </a:cxn>
                  <a:cxn ang="0">
                    <a:pos x="492" y="2"/>
                  </a:cxn>
                  <a:cxn ang="0">
                    <a:pos x="529" y="1"/>
                  </a:cxn>
                  <a:cxn ang="0">
                    <a:pos x="567" y="0"/>
                  </a:cxn>
                  <a:cxn ang="0">
                    <a:pos x="605" y="0"/>
                  </a:cxn>
                  <a:cxn ang="0">
                    <a:pos x="644" y="0"/>
                  </a:cxn>
                </a:cxnLst>
                <a:rect l="0" t="0" r="r" b="b"/>
                <a:pathLst>
                  <a:path w="647" h="768">
                    <a:moveTo>
                      <a:pt x="644" y="0"/>
                    </a:moveTo>
                    <a:lnTo>
                      <a:pt x="646" y="170"/>
                    </a:lnTo>
                    <a:lnTo>
                      <a:pt x="647" y="355"/>
                    </a:lnTo>
                    <a:lnTo>
                      <a:pt x="647" y="546"/>
                    </a:lnTo>
                    <a:lnTo>
                      <a:pt x="645" y="733"/>
                    </a:lnTo>
                    <a:lnTo>
                      <a:pt x="608" y="741"/>
                    </a:lnTo>
                    <a:lnTo>
                      <a:pt x="569" y="748"/>
                    </a:lnTo>
                    <a:lnTo>
                      <a:pt x="531" y="753"/>
                    </a:lnTo>
                    <a:lnTo>
                      <a:pt x="493" y="758"/>
                    </a:lnTo>
                    <a:lnTo>
                      <a:pt x="456" y="762"/>
                    </a:lnTo>
                    <a:lnTo>
                      <a:pt x="417" y="765"/>
                    </a:lnTo>
                    <a:lnTo>
                      <a:pt x="378" y="766"/>
                    </a:lnTo>
                    <a:lnTo>
                      <a:pt x="340" y="768"/>
                    </a:lnTo>
                    <a:lnTo>
                      <a:pt x="301" y="766"/>
                    </a:lnTo>
                    <a:lnTo>
                      <a:pt x="263" y="765"/>
                    </a:lnTo>
                    <a:lnTo>
                      <a:pt x="225" y="764"/>
                    </a:lnTo>
                    <a:lnTo>
                      <a:pt x="186" y="760"/>
                    </a:lnTo>
                    <a:lnTo>
                      <a:pt x="148" y="756"/>
                    </a:lnTo>
                    <a:lnTo>
                      <a:pt x="110" y="752"/>
                    </a:lnTo>
                    <a:lnTo>
                      <a:pt x="72" y="745"/>
                    </a:lnTo>
                    <a:lnTo>
                      <a:pt x="34" y="738"/>
                    </a:lnTo>
                    <a:lnTo>
                      <a:pt x="17" y="642"/>
                    </a:lnTo>
                    <a:lnTo>
                      <a:pt x="5" y="552"/>
                    </a:lnTo>
                    <a:lnTo>
                      <a:pt x="0" y="466"/>
                    </a:lnTo>
                    <a:lnTo>
                      <a:pt x="0" y="384"/>
                    </a:lnTo>
                    <a:lnTo>
                      <a:pt x="4" y="305"/>
                    </a:lnTo>
                    <a:lnTo>
                      <a:pt x="10" y="228"/>
                    </a:lnTo>
                    <a:lnTo>
                      <a:pt x="21" y="153"/>
                    </a:lnTo>
                    <a:lnTo>
                      <a:pt x="34" y="78"/>
                    </a:lnTo>
                    <a:lnTo>
                      <a:pt x="71" y="66"/>
                    </a:lnTo>
                    <a:lnTo>
                      <a:pt x="110" y="55"/>
                    </a:lnTo>
                    <a:lnTo>
                      <a:pt x="147" y="46"/>
                    </a:lnTo>
                    <a:lnTo>
                      <a:pt x="185" y="37"/>
                    </a:lnTo>
                    <a:lnTo>
                      <a:pt x="223" y="30"/>
                    </a:lnTo>
                    <a:lnTo>
                      <a:pt x="260" y="24"/>
                    </a:lnTo>
                    <a:lnTo>
                      <a:pt x="299" y="18"/>
                    </a:lnTo>
                    <a:lnTo>
                      <a:pt x="337" y="13"/>
                    </a:lnTo>
                    <a:lnTo>
                      <a:pt x="375" y="10"/>
                    </a:lnTo>
                    <a:lnTo>
                      <a:pt x="414" y="6"/>
                    </a:lnTo>
                    <a:lnTo>
                      <a:pt x="452" y="4"/>
                    </a:lnTo>
                    <a:lnTo>
                      <a:pt x="492" y="2"/>
                    </a:lnTo>
                    <a:lnTo>
                      <a:pt x="529" y="1"/>
                    </a:lnTo>
                    <a:lnTo>
                      <a:pt x="567" y="0"/>
                    </a:lnTo>
                    <a:lnTo>
                      <a:pt x="605" y="0"/>
                    </a:lnTo>
                    <a:lnTo>
                      <a:pt x="644" y="0"/>
                    </a:lnTo>
                    <a:close/>
                  </a:path>
                </a:pathLst>
              </a:custGeom>
              <a:solidFill>
                <a:srgbClr val="0075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4" name="Freeform 110">
                <a:extLst>
                  <a:ext uri="{FF2B5EF4-FFF2-40B4-BE49-F238E27FC236}">
                    <a16:creationId xmlns:a16="http://schemas.microsoft.com/office/drawing/2014/main" xmlns="" id="{9983E0CB-BFCA-9BE0-2543-0E030CD5577B}"/>
                  </a:ext>
                </a:extLst>
              </p:cNvPr>
              <p:cNvSpPr>
                <a:spLocks/>
              </p:cNvSpPr>
              <p:nvPr/>
            </p:nvSpPr>
            <p:spPr bwMode="auto">
              <a:xfrm>
                <a:off x="1308" y="2008"/>
                <a:ext cx="206" cy="244"/>
              </a:xfrm>
              <a:custGeom>
                <a:avLst/>
                <a:gdLst/>
                <a:ahLst/>
                <a:cxnLst>
                  <a:cxn ang="0">
                    <a:pos x="612" y="1"/>
                  </a:cxn>
                  <a:cxn ang="0">
                    <a:pos x="619" y="164"/>
                  </a:cxn>
                  <a:cxn ang="0">
                    <a:pos x="620" y="337"/>
                  </a:cxn>
                  <a:cxn ang="0">
                    <a:pos x="619" y="515"/>
                  </a:cxn>
                  <a:cxn ang="0">
                    <a:pos x="614" y="692"/>
                  </a:cxn>
                  <a:cxn ang="0">
                    <a:pos x="578" y="702"/>
                  </a:cxn>
                  <a:cxn ang="0">
                    <a:pos x="542" y="710"/>
                  </a:cxn>
                  <a:cxn ang="0">
                    <a:pos x="507" y="716"/>
                  </a:cxn>
                  <a:cxn ang="0">
                    <a:pos x="471" y="721"/>
                  </a:cxn>
                  <a:cxn ang="0">
                    <a:pos x="435" y="727"/>
                  </a:cxn>
                  <a:cxn ang="0">
                    <a:pos x="398" y="729"/>
                  </a:cxn>
                  <a:cxn ang="0">
                    <a:pos x="363" y="732"/>
                  </a:cxn>
                  <a:cxn ang="0">
                    <a:pos x="327" y="732"/>
                  </a:cxn>
                  <a:cxn ang="0">
                    <a:pos x="290" y="732"/>
                  </a:cxn>
                  <a:cxn ang="0">
                    <a:pos x="254" y="731"/>
                  </a:cxn>
                  <a:cxn ang="0">
                    <a:pos x="217" y="728"/>
                  </a:cxn>
                  <a:cxn ang="0">
                    <a:pos x="181" y="724"/>
                  </a:cxn>
                  <a:cxn ang="0">
                    <a:pos x="146" y="720"/>
                  </a:cxn>
                  <a:cxn ang="0">
                    <a:pos x="110" y="714"/>
                  </a:cxn>
                  <a:cxn ang="0">
                    <a:pos x="74" y="706"/>
                  </a:cxn>
                  <a:cxn ang="0">
                    <a:pos x="39" y="698"/>
                  </a:cxn>
                  <a:cxn ang="0">
                    <a:pos x="19" y="608"/>
                  </a:cxn>
                  <a:cxn ang="0">
                    <a:pos x="7" y="522"/>
                  </a:cxn>
                  <a:cxn ang="0">
                    <a:pos x="0" y="441"/>
                  </a:cxn>
                  <a:cxn ang="0">
                    <a:pos x="0" y="365"/>
                  </a:cxn>
                  <a:cxn ang="0">
                    <a:pos x="4" y="291"/>
                  </a:cxn>
                  <a:cxn ang="0">
                    <a:pos x="12" y="218"/>
                  </a:cxn>
                  <a:cxn ang="0">
                    <a:pos x="24" y="147"/>
                  </a:cxn>
                  <a:cxn ang="0">
                    <a:pos x="39" y="75"/>
                  </a:cxn>
                  <a:cxn ang="0">
                    <a:pos x="74" y="62"/>
                  </a:cxn>
                  <a:cxn ang="0">
                    <a:pos x="109" y="50"/>
                  </a:cxn>
                  <a:cxn ang="0">
                    <a:pos x="144" y="41"/>
                  </a:cxn>
                  <a:cxn ang="0">
                    <a:pos x="180" y="32"/>
                  </a:cxn>
                  <a:cxn ang="0">
                    <a:pos x="216" y="25"/>
                  </a:cxn>
                  <a:cxn ang="0">
                    <a:pos x="252" y="19"/>
                  </a:cxn>
                  <a:cxn ang="0">
                    <a:pos x="289" y="13"/>
                  </a:cxn>
                  <a:cxn ang="0">
                    <a:pos x="324" y="9"/>
                  </a:cxn>
                  <a:cxn ang="0">
                    <a:pos x="360" y="5"/>
                  </a:cxn>
                  <a:cxn ang="0">
                    <a:pos x="397" y="4"/>
                  </a:cxn>
                  <a:cxn ang="0">
                    <a:pos x="433" y="1"/>
                  </a:cxn>
                  <a:cxn ang="0">
                    <a:pos x="468" y="1"/>
                  </a:cxn>
                  <a:cxn ang="0">
                    <a:pos x="505" y="0"/>
                  </a:cxn>
                  <a:cxn ang="0">
                    <a:pos x="541" y="0"/>
                  </a:cxn>
                  <a:cxn ang="0">
                    <a:pos x="577" y="1"/>
                  </a:cxn>
                  <a:cxn ang="0">
                    <a:pos x="612" y="1"/>
                  </a:cxn>
                </a:cxnLst>
                <a:rect l="0" t="0" r="r" b="b"/>
                <a:pathLst>
                  <a:path w="620" h="732">
                    <a:moveTo>
                      <a:pt x="612" y="1"/>
                    </a:moveTo>
                    <a:lnTo>
                      <a:pt x="619" y="164"/>
                    </a:lnTo>
                    <a:lnTo>
                      <a:pt x="620" y="337"/>
                    </a:lnTo>
                    <a:lnTo>
                      <a:pt x="619" y="515"/>
                    </a:lnTo>
                    <a:lnTo>
                      <a:pt x="614" y="692"/>
                    </a:lnTo>
                    <a:lnTo>
                      <a:pt x="578" y="702"/>
                    </a:lnTo>
                    <a:lnTo>
                      <a:pt x="542" y="710"/>
                    </a:lnTo>
                    <a:lnTo>
                      <a:pt x="507" y="716"/>
                    </a:lnTo>
                    <a:lnTo>
                      <a:pt x="471" y="721"/>
                    </a:lnTo>
                    <a:lnTo>
                      <a:pt x="435" y="727"/>
                    </a:lnTo>
                    <a:lnTo>
                      <a:pt x="398" y="729"/>
                    </a:lnTo>
                    <a:lnTo>
                      <a:pt x="363" y="732"/>
                    </a:lnTo>
                    <a:lnTo>
                      <a:pt x="327" y="732"/>
                    </a:lnTo>
                    <a:lnTo>
                      <a:pt x="290" y="732"/>
                    </a:lnTo>
                    <a:lnTo>
                      <a:pt x="254" y="731"/>
                    </a:lnTo>
                    <a:lnTo>
                      <a:pt x="217" y="728"/>
                    </a:lnTo>
                    <a:lnTo>
                      <a:pt x="181" y="724"/>
                    </a:lnTo>
                    <a:lnTo>
                      <a:pt x="146" y="720"/>
                    </a:lnTo>
                    <a:lnTo>
                      <a:pt x="110" y="714"/>
                    </a:lnTo>
                    <a:lnTo>
                      <a:pt x="74" y="706"/>
                    </a:lnTo>
                    <a:lnTo>
                      <a:pt x="39" y="698"/>
                    </a:lnTo>
                    <a:lnTo>
                      <a:pt x="19" y="608"/>
                    </a:lnTo>
                    <a:lnTo>
                      <a:pt x="7" y="522"/>
                    </a:lnTo>
                    <a:lnTo>
                      <a:pt x="0" y="441"/>
                    </a:lnTo>
                    <a:lnTo>
                      <a:pt x="0" y="365"/>
                    </a:lnTo>
                    <a:lnTo>
                      <a:pt x="4" y="291"/>
                    </a:lnTo>
                    <a:lnTo>
                      <a:pt x="12" y="218"/>
                    </a:lnTo>
                    <a:lnTo>
                      <a:pt x="24" y="147"/>
                    </a:lnTo>
                    <a:lnTo>
                      <a:pt x="39" y="75"/>
                    </a:lnTo>
                    <a:lnTo>
                      <a:pt x="74" y="62"/>
                    </a:lnTo>
                    <a:lnTo>
                      <a:pt x="109" y="50"/>
                    </a:lnTo>
                    <a:lnTo>
                      <a:pt x="144" y="41"/>
                    </a:lnTo>
                    <a:lnTo>
                      <a:pt x="180" y="32"/>
                    </a:lnTo>
                    <a:lnTo>
                      <a:pt x="216" y="25"/>
                    </a:lnTo>
                    <a:lnTo>
                      <a:pt x="252" y="19"/>
                    </a:lnTo>
                    <a:lnTo>
                      <a:pt x="289" y="13"/>
                    </a:lnTo>
                    <a:lnTo>
                      <a:pt x="324" y="9"/>
                    </a:lnTo>
                    <a:lnTo>
                      <a:pt x="360" y="5"/>
                    </a:lnTo>
                    <a:lnTo>
                      <a:pt x="397" y="4"/>
                    </a:lnTo>
                    <a:lnTo>
                      <a:pt x="433" y="1"/>
                    </a:lnTo>
                    <a:lnTo>
                      <a:pt x="468" y="1"/>
                    </a:lnTo>
                    <a:lnTo>
                      <a:pt x="505" y="0"/>
                    </a:lnTo>
                    <a:lnTo>
                      <a:pt x="541" y="0"/>
                    </a:lnTo>
                    <a:lnTo>
                      <a:pt x="577" y="1"/>
                    </a:lnTo>
                    <a:lnTo>
                      <a:pt x="612" y="1"/>
                    </a:lnTo>
                    <a:close/>
                  </a:path>
                </a:pathLst>
              </a:custGeom>
              <a:solidFill>
                <a:srgbClr val="0A77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5" name="Freeform 111">
                <a:extLst>
                  <a:ext uri="{FF2B5EF4-FFF2-40B4-BE49-F238E27FC236}">
                    <a16:creationId xmlns:a16="http://schemas.microsoft.com/office/drawing/2014/main" xmlns="" id="{E7D3364F-F076-E621-E36D-CA040A6DD3D4}"/>
                  </a:ext>
                </a:extLst>
              </p:cNvPr>
              <p:cNvSpPr>
                <a:spLocks/>
              </p:cNvSpPr>
              <p:nvPr/>
            </p:nvSpPr>
            <p:spPr bwMode="auto">
              <a:xfrm>
                <a:off x="1311" y="2013"/>
                <a:ext cx="197" cy="233"/>
              </a:xfrm>
              <a:custGeom>
                <a:avLst/>
                <a:gdLst/>
                <a:ahLst/>
                <a:cxnLst>
                  <a:cxn ang="0">
                    <a:pos x="580" y="4"/>
                  </a:cxn>
                  <a:cxn ang="0">
                    <a:pos x="588" y="157"/>
                  </a:cxn>
                  <a:cxn ang="0">
                    <a:pos x="591" y="321"/>
                  </a:cxn>
                  <a:cxn ang="0">
                    <a:pos x="589" y="487"/>
                  </a:cxn>
                  <a:cxn ang="0">
                    <a:pos x="582" y="654"/>
                  </a:cxn>
                  <a:cxn ang="0">
                    <a:pos x="548" y="663"/>
                  </a:cxn>
                  <a:cxn ang="0">
                    <a:pos x="514" y="672"/>
                  </a:cxn>
                  <a:cxn ang="0">
                    <a:pos x="481" y="680"/>
                  </a:cxn>
                  <a:cxn ang="0">
                    <a:pos x="448" y="687"/>
                  </a:cxn>
                  <a:cxn ang="0">
                    <a:pos x="414" y="692"/>
                  </a:cxn>
                  <a:cxn ang="0">
                    <a:pos x="379" y="696"/>
                  </a:cxn>
                  <a:cxn ang="0">
                    <a:pos x="346" y="699"/>
                  </a:cxn>
                  <a:cxn ang="0">
                    <a:pos x="312" y="700"/>
                  </a:cxn>
                  <a:cxn ang="0">
                    <a:pos x="278" y="700"/>
                  </a:cxn>
                  <a:cxn ang="0">
                    <a:pos x="244" y="699"/>
                  </a:cxn>
                  <a:cxn ang="0">
                    <a:pos x="210" y="695"/>
                  </a:cxn>
                  <a:cxn ang="0">
                    <a:pos x="176" y="691"/>
                  </a:cxn>
                  <a:cxn ang="0">
                    <a:pos x="143" y="686"/>
                  </a:cxn>
                  <a:cxn ang="0">
                    <a:pos x="110" y="678"/>
                  </a:cxn>
                  <a:cxn ang="0">
                    <a:pos x="75" y="670"/>
                  </a:cxn>
                  <a:cxn ang="0">
                    <a:pos x="42" y="659"/>
                  </a:cxn>
                  <a:cxn ang="0">
                    <a:pos x="21" y="573"/>
                  </a:cxn>
                  <a:cxn ang="0">
                    <a:pos x="8" y="494"/>
                  </a:cxn>
                  <a:cxn ang="0">
                    <a:pos x="1" y="417"/>
                  </a:cxn>
                  <a:cxn ang="0">
                    <a:pos x="0" y="345"/>
                  </a:cxn>
                  <a:cxn ang="0">
                    <a:pos x="4" y="276"/>
                  </a:cxn>
                  <a:cxn ang="0">
                    <a:pos x="13" y="207"/>
                  </a:cxn>
                  <a:cxn ang="0">
                    <a:pos x="25" y="140"/>
                  </a:cxn>
                  <a:cxn ang="0">
                    <a:pos x="42" y="74"/>
                  </a:cxn>
                  <a:cxn ang="0">
                    <a:pos x="75" y="59"/>
                  </a:cxn>
                  <a:cxn ang="0">
                    <a:pos x="108" y="47"/>
                  </a:cxn>
                  <a:cxn ang="0">
                    <a:pos x="141" y="37"/>
                  </a:cxn>
                  <a:cxn ang="0">
                    <a:pos x="174" y="28"/>
                  </a:cxn>
                  <a:cxn ang="0">
                    <a:pos x="209" y="20"/>
                  </a:cxn>
                  <a:cxn ang="0">
                    <a:pos x="242" y="14"/>
                  </a:cxn>
                  <a:cxn ang="0">
                    <a:pos x="276" y="9"/>
                  </a:cxn>
                  <a:cxn ang="0">
                    <a:pos x="309" y="5"/>
                  </a:cxn>
                  <a:cxn ang="0">
                    <a:pos x="344" y="3"/>
                  </a:cxn>
                  <a:cxn ang="0">
                    <a:pos x="378" y="1"/>
                  </a:cxn>
                  <a:cxn ang="0">
                    <a:pos x="411" y="1"/>
                  </a:cxn>
                  <a:cxn ang="0">
                    <a:pos x="445" y="0"/>
                  </a:cxn>
                  <a:cxn ang="0">
                    <a:pos x="480" y="1"/>
                  </a:cxn>
                  <a:cxn ang="0">
                    <a:pos x="513" y="1"/>
                  </a:cxn>
                  <a:cxn ang="0">
                    <a:pos x="547" y="3"/>
                  </a:cxn>
                  <a:cxn ang="0">
                    <a:pos x="580" y="4"/>
                  </a:cxn>
                </a:cxnLst>
                <a:rect l="0" t="0" r="r" b="b"/>
                <a:pathLst>
                  <a:path w="591" h="700">
                    <a:moveTo>
                      <a:pt x="580" y="4"/>
                    </a:moveTo>
                    <a:lnTo>
                      <a:pt x="588" y="157"/>
                    </a:lnTo>
                    <a:lnTo>
                      <a:pt x="591" y="321"/>
                    </a:lnTo>
                    <a:lnTo>
                      <a:pt x="589" y="487"/>
                    </a:lnTo>
                    <a:lnTo>
                      <a:pt x="582" y="654"/>
                    </a:lnTo>
                    <a:lnTo>
                      <a:pt x="548" y="663"/>
                    </a:lnTo>
                    <a:lnTo>
                      <a:pt x="514" y="672"/>
                    </a:lnTo>
                    <a:lnTo>
                      <a:pt x="481" y="680"/>
                    </a:lnTo>
                    <a:lnTo>
                      <a:pt x="448" y="687"/>
                    </a:lnTo>
                    <a:lnTo>
                      <a:pt x="414" y="692"/>
                    </a:lnTo>
                    <a:lnTo>
                      <a:pt x="379" y="696"/>
                    </a:lnTo>
                    <a:lnTo>
                      <a:pt x="346" y="699"/>
                    </a:lnTo>
                    <a:lnTo>
                      <a:pt x="312" y="700"/>
                    </a:lnTo>
                    <a:lnTo>
                      <a:pt x="278" y="700"/>
                    </a:lnTo>
                    <a:lnTo>
                      <a:pt x="244" y="699"/>
                    </a:lnTo>
                    <a:lnTo>
                      <a:pt x="210" y="695"/>
                    </a:lnTo>
                    <a:lnTo>
                      <a:pt x="176" y="691"/>
                    </a:lnTo>
                    <a:lnTo>
                      <a:pt x="143" y="686"/>
                    </a:lnTo>
                    <a:lnTo>
                      <a:pt x="110" y="678"/>
                    </a:lnTo>
                    <a:lnTo>
                      <a:pt x="75" y="670"/>
                    </a:lnTo>
                    <a:lnTo>
                      <a:pt x="42" y="659"/>
                    </a:lnTo>
                    <a:lnTo>
                      <a:pt x="21" y="573"/>
                    </a:lnTo>
                    <a:lnTo>
                      <a:pt x="8" y="494"/>
                    </a:lnTo>
                    <a:lnTo>
                      <a:pt x="1" y="417"/>
                    </a:lnTo>
                    <a:lnTo>
                      <a:pt x="0" y="345"/>
                    </a:lnTo>
                    <a:lnTo>
                      <a:pt x="4" y="276"/>
                    </a:lnTo>
                    <a:lnTo>
                      <a:pt x="13" y="207"/>
                    </a:lnTo>
                    <a:lnTo>
                      <a:pt x="25" y="140"/>
                    </a:lnTo>
                    <a:lnTo>
                      <a:pt x="42" y="74"/>
                    </a:lnTo>
                    <a:lnTo>
                      <a:pt x="75" y="59"/>
                    </a:lnTo>
                    <a:lnTo>
                      <a:pt x="108" y="47"/>
                    </a:lnTo>
                    <a:lnTo>
                      <a:pt x="141" y="37"/>
                    </a:lnTo>
                    <a:lnTo>
                      <a:pt x="174" y="28"/>
                    </a:lnTo>
                    <a:lnTo>
                      <a:pt x="209" y="20"/>
                    </a:lnTo>
                    <a:lnTo>
                      <a:pt x="242" y="14"/>
                    </a:lnTo>
                    <a:lnTo>
                      <a:pt x="276" y="9"/>
                    </a:lnTo>
                    <a:lnTo>
                      <a:pt x="309" y="5"/>
                    </a:lnTo>
                    <a:lnTo>
                      <a:pt x="344" y="3"/>
                    </a:lnTo>
                    <a:lnTo>
                      <a:pt x="378" y="1"/>
                    </a:lnTo>
                    <a:lnTo>
                      <a:pt x="411" y="1"/>
                    </a:lnTo>
                    <a:lnTo>
                      <a:pt x="445" y="0"/>
                    </a:lnTo>
                    <a:lnTo>
                      <a:pt x="480" y="1"/>
                    </a:lnTo>
                    <a:lnTo>
                      <a:pt x="513" y="1"/>
                    </a:lnTo>
                    <a:lnTo>
                      <a:pt x="547" y="3"/>
                    </a:lnTo>
                    <a:lnTo>
                      <a:pt x="580" y="4"/>
                    </a:lnTo>
                    <a:close/>
                  </a:path>
                </a:pathLst>
              </a:custGeom>
              <a:solidFill>
                <a:srgbClr val="147AC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6" name="Freeform 112">
                <a:extLst>
                  <a:ext uri="{FF2B5EF4-FFF2-40B4-BE49-F238E27FC236}">
                    <a16:creationId xmlns:a16="http://schemas.microsoft.com/office/drawing/2014/main" xmlns="" id="{5871D118-5F10-9A66-2F39-A07950BCEDDC}"/>
                  </a:ext>
                </a:extLst>
              </p:cNvPr>
              <p:cNvSpPr>
                <a:spLocks/>
              </p:cNvSpPr>
              <p:nvPr/>
            </p:nvSpPr>
            <p:spPr bwMode="auto">
              <a:xfrm>
                <a:off x="1315" y="2018"/>
                <a:ext cx="188" cy="223"/>
              </a:xfrm>
              <a:custGeom>
                <a:avLst/>
                <a:gdLst/>
                <a:ahLst/>
                <a:cxnLst>
                  <a:cxn ang="0">
                    <a:pos x="549" y="6"/>
                  </a:cxn>
                  <a:cxn ang="0">
                    <a:pos x="559" y="150"/>
                  </a:cxn>
                  <a:cxn ang="0">
                    <a:pos x="563" y="304"/>
                  </a:cxn>
                  <a:cxn ang="0">
                    <a:pos x="560" y="460"/>
                  </a:cxn>
                  <a:cxn ang="0">
                    <a:pos x="549" y="614"/>
                  </a:cxn>
                  <a:cxn ang="0">
                    <a:pos x="518" y="625"/>
                  </a:cxn>
                  <a:cxn ang="0">
                    <a:pos x="487" y="635"/>
                  </a:cxn>
                  <a:cxn ang="0">
                    <a:pos x="456" y="643"/>
                  </a:cxn>
                  <a:cxn ang="0">
                    <a:pos x="424" y="651"/>
                  </a:cxn>
                  <a:cxn ang="0">
                    <a:pos x="392" y="656"/>
                  </a:cxn>
                  <a:cxn ang="0">
                    <a:pos x="360" y="662"/>
                  </a:cxn>
                  <a:cxn ang="0">
                    <a:pos x="329" y="664"/>
                  </a:cxn>
                  <a:cxn ang="0">
                    <a:pos x="297" y="666"/>
                  </a:cxn>
                  <a:cxn ang="0">
                    <a:pos x="265" y="667"/>
                  </a:cxn>
                  <a:cxn ang="0">
                    <a:pos x="233" y="664"/>
                  </a:cxn>
                  <a:cxn ang="0">
                    <a:pos x="202" y="662"/>
                  </a:cxn>
                  <a:cxn ang="0">
                    <a:pos x="170" y="656"/>
                  </a:cxn>
                  <a:cxn ang="0">
                    <a:pos x="138" y="650"/>
                  </a:cxn>
                  <a:cxn ang="0">
                    <a:pos x="107" y="642"/>
                  </a:cxn>
                  <a:cxn ang="0">
                    <a:pos x="76" y="631"/>
                  </a:cxn>
                  <a:cxn ang="0">
                    <a:pos x="44" y="619"/>
                  </a:cxn>
                  <a:cxn ang="0">
                    <a:pos x="22" y="540"/>
                  </a:cxn>
                  <a:cxn ang="0">
                    <a:pos x="7" y="465"/>
                  </a:cxn>
                  <a:cxn ang="0">
                    <a:pos x="1" y="394"/>
                  </a:cxn>
                  <a:cxn ang="0">
                    <a:pos x="0" y="326"/>
                  </a:cxn>
                  <a:cxn ang="0">
                    <a:pos x="3" y="261"/>
                  </a:cxn>
                  <a:cxn ang="0">
                    <a:pos x="13" y="197"/>
                  </a:cxn>
                  <a:cxn ang="0">
                    <a:pos x="26" y="135"/>
                  </a:cxn>
                  <a:cxn ang="0">
                    <a:pos x="44" y="72"/>
                  </a:cxn>
                  <a:cxn ang="0">
                    <a:pos x="75" y="57"/>
                  </a:cxn>
                  <a:cxn ang="0">
                    <a:pos x="107" y="43"/>
                  </a:cxn>
                  <a:cxn ang="0">
                    <a:pos x="137" y="33"/>
                  </a:cxn>
                  <a:cxn ang="0">
                    <a:pos x="169" y="24"/>
                  </a:cxn>
                  <a:cxn ang="0">
                    <a:pos x="200" y="16"/>
                  </a:cxn>
                  <a:cxn ang="0">
                    <a:pos x="232" y="10"/>
                  </a:cxn>
                  <a:cxn ang="0">
                    <a:pos x="264" y="5"/>
                  </a:cxn>
                  <a:cxn ang="0">
                    <a:pos x="296" y="2"/>
                  </a:cxn>
                  <a:cxn ang="0">
                    <a:pos x="327" y="0"/>
                  </a:cxn>
                  <a:cxn ang="0">
                    <a:pos x="359" y="0"/>
                  </a:cxn>
                  <a:cxn ang="0">
                    <a:pos x="391" y="0"/>
                  </a:cxn>
                  <a:cxn ang="0">
                    <a:pos x="422" y="0"/>
                  </a:cxn>
                  <a:cxn ang="0">
                    <a:pos x="454" y="1"/>
                  </a:cxn>
                  <a:cxn ang="0">
                    <a:pos x="486" y="2"/>
                  </a:cxn>
                  <a:cxn ang="0">
                    <a:pos x="518" y="5"/>
                  </a:cxn>
                  <a:cxn ang="0">
                    <a:pos x="549" y="6"/>
                  </a:cxn>
                </a:cxnLst>
                <a:rect l="0" t="0" r="r" b="b"/>
                <a:pathLst>
                  <a:path w="563" h="667">
                    <a:moveTo>
                      <a:pt x="549" y="6"/>
                    </a:moveTo>
                    <a:lnTo>
                      <a:pt x="559" y="150"/>
                    </a:lnTo>
                    <a:lnTo>
                      <a:pt x="563" y="304"/>
                    </a:lnTo>
                    <a:lnTo>
                      <a:pt x="560" y="460"/>
                    </a:lnTo>
                    <a:lnTo>
                      <a:pt x="549" y="614"/>
                    </a:lnTo>
                    <a:lnTo>
                      <a:pt x="518" y="625"/>
                    </a:lnTo>
                    <a:lnTo>
                      <a:pt x="487" y="635"/>
                    </a:lnTo>
                    <a:lnTo>
                      <a:pt x="456" y="643"/>
                    </a:lnTo>
                    <a:lnTo>
                      <a:pt x="424" y="651"/>
                    </a:lnTo>
                    <a:lnTo>
                      <a:pt x="392" y="656"/>
                    </a:lnTo>
                    <a:lnTo>
                      <a:pt x="360" y="662"/>
                    </a:lnTo>
                    <a:lnTo>
                      <a:pt x="329" y="664"/>
                    </a:lnTo>
                    <a:lnTo>
                      <a:pt x="297" y="666"/>
                    </a:lnTo>
                    <a:lnTo>
                      <a:pt x="265" y="667"/>
                    </a:lnTo>
                    <a:lnTo>
                      <a:pt x="233" y="664"/>
                    </a:lnTo>
                    <a:lnTo>
                      <a:pt x="202" y="662"/>
                    </a:lnTo>
                    <a:lnTo>
                      <a:pt x="170" y="656"/>
                    </a:lnTo>
                    <a:lnTo>
                      <a:pt x="138" y="650"/>
                    </a:lnTo>
                    <a:lnTo>
                      <a:pt x="107" y="642"/>
                    </a:lnTo>
                    <a:lnTo>
                      <a:pt x="76" y="631"/>
                    </a:lnTo>
                    <a:lnTo>
                      <a:pt x="44" y="619"/>
                    </a:lnTo>
                    <a:lnTo>
                      <a:pt x="22" y="540"/>
                    </a:lnTo>
                    <a:lnTo>
                      <a:pt x="7" y="465"/>
                    </a:lnTo>
                    <a:lnTo>
                      <a:pt x="1" y="394"/>
                    </a:lnTo>
                    <a:lnTo>
                      <a:pt x="0" y="326"/>
                    </a:lnTo>
                    <a:lnTo>
                      <a:pt x="3" y="261"/>
                    </a:lnTo>
                    <a:lnTo>
                      <a:pt x="13" y="197"/>
                    </a:lnTo>
                    <a:lnTo>
                      <a:pt x="26" y="135"/>
                    </a:lnTo>
                    <a:lnTo>
                      <a:pt x="44" y="72"/>
                    </a:lnTo>
                    <a:lnTo>
                      <a:pt x="75" y="57"/>
                    </a:lnTo>
                    <a:lnTo>
                      <a:pt x="107" y="43"/>
                    </a:lnTo>
                    <a:lnTo>
                      <a:pt x="137" y="33"/>
                    </a:lnTo>
                    <a:lnTo>
                      <a:pt x="169" y="24"/>
                    </a:lnTo>
                    <a:lnTo>
                      <a:pt x="200" y="16"/>
                    </a:lnTo>
                    <a:lnTo>
                      <a:pt x="232" y="10"/>
                    </a:lnTo>
                    <a:lnTo>
                      <a:pt x="264" y="5"/>
                    </a:lnTo>
                    <a:lnTo>
                      <a:pt x="296" y="2"/>
                    </a:lnTo>
                    <a:lnTo>
                      <a:pt x="327" y="0"/>
                    </a:lnTo>
                    <a:lnTo>
                      <a:pt x="359" y="0"/>
                    </a:lnTo>
                    <a:lnTo>
                      <a:pt x="391" y="0"/>
                    </a:lnTo>
                    <a:lnTo>
                      <a:pt x="422" y="0"/>
                    </a:lnTo>
                    <a:lnTo>
                      <a:pt x="454" y="1"/>
                    </a:lnTo>
                    <a:lnTo>
                      <a:pt x="486" y="2"/>
                    </a:lnTo>
                    <a:lnTo>
                      <a:pt x="518" y="5"/>
                    </a:lnTo>
                    <a:lnTo>
                      <a:pt x="549" y="6"/>
                    </a:lnTo>
                    <a:close/>
                  </a:path>
                </a:pathLst>
              </a:custGeom>
              <a:solidFill>
                <a:srgbClr val="1E7CC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7" name="Freeform 113">
                <a:extLst>
                  <a:ext uri="{FF2B5EF4-FFF2-40B4-BE49-F238E27FC236}">
                    <a16:creationId xmlns:a16="http://schemas.microsoft.com/office/drawing/2014/main" xmlns="" id="{E9A1D444-DDD3-F979-9E2C-A85837F17C50}"/>
                  </a:ext>
                </a:extLst>
              </p:cNvPr>
              <p:cNvSpPr>
                <a:spLocks/>
              </p:cNvSpPr>
              <p:nvPr/>
            </p:nvSpPr>
            <p:spPr bwMode="auto">
              <a:xfrm>
                <a:off x="1318" y="2023"/>
                <a:ext cx="179" cy="212"/>
              </a:xfrm>
              <a:custGeom>
                <a:avLst/>
                <a:gdLst/>
                <a:ahLst/>
                <a:cxnLst>
                  <a:cxn ang="0">
                    <a:pos x="519" y="12"/>
                  </a:cxn>
                  <a:cxn ang="0">
                    <a:pos x="532" y="147"/>
                  </a:cxn>
                  <a:cxn ang="0">
                    <a:pos x="536" y="288"/>
                  </a:cxn>
                  <a:cxn ang="0">
                    <a:pos x="532" y="432"/>
                  </a:cxn>
                  <a:cxn ang="0">
                    <a:pos x="519" y="576"/>
                  </a:cxn>
                  <a:cxn ang="0">
                    <a:pos x="490" y="588"/>
                  </a:cxn>
                  <a:cxn ang="0">
                    <a:pos x="461" y="599"/>
                  </a:cxn>
                  <a:cxn ang="0">
                    <a:pos x="432" y="609"/>
                  </a:cxn>
                  <a:cxn ang="0">
                    <a:pos x="403" y="617"/>
                  </a:cxn>
                  <a:cxn ang="0">
                    <a:pos x="374" y="624"/>
                  </a:cxn>
                  <a:cxn ang="0">
                    <a:pos x="345" y="629"/>
                  </a:cxn>
                  <a:cxn ang="0">
                    <a:pos x="314" y="633"/>
                  </a:cxn>
                  <a:cxn ang="0">
                    <a:pos x="285" y="635"/>
                  </a:cxn>
                  <a:cxn ang="0">
                    <a:pos x="256" y="636"/>
                  </a:cxn>
                  <a:cxn ang="0">
                    <a:pos x="226" y="633"/>
                  </a:cxn>
                  <a:cxn ang="0">
                    <a:pos x="197" y="631"/>
                  </a:cxn>
                  <a:cxn ang="0">
                    <a:pos x="168" y="625"/>
                  </a:cxn>
                  <a:cxn ang="0">
                    <a:pos x="137" y="617"/>
                  </a:cxn>
                  <a:cxn ang="0">
                    <a:pos x="108" y="608"/>
                  </a:cxn>
                  <a:cxn ang="0">
                    <a:pos x="79" y="596"/>
                  </a:cxn>
                  <a:cxn ang="0">
                    <a:pos x="50" y="582"/>
                  </a:cxn>
                  <a:cxn ang="0">
                    <a:pos x="26" y="508"/>
                  </a:cxn>
                  <a:cxn ang="0">
                    <a:pos x="10" y="438"/>
                  </a:cxn>
                  <a:cxn ang="0">
                    <a:pos x="2" y="372"/>
                  </a:cxn>
                  <a:cxn ang="0">
                    <a:pos x="0" y="309"/>
                  </a:cxn>
                  <a:cxn ang="0">
                    <a:pos x="4" y="249"/>
                  </a:cxn>
                  <a:cxn ang="0">
                    <a:pos x="14" y="189"/>
                  </a:cxn>
                  <a:cxn ang="0">
                    <a:pos x="30" y="131"/>
                  </a:cxn>
                  <a:cxn ang="0">
                    <a:pos x="50" y="73"/>
                  </a:cxn>
                  <a:cxn ang="0">
                    <a:pos x="79" y="56"/>
                  </a:cxn>
                  <a:cxn ang="0">
                    <a:pos x="107" y="43"/>
                  </a:cxn>
                  <a:cxn ang="0">
                    <a:pos x="136" y="31"/>
                  </a:cxn>
                  <a:cxn ang="0">
                    <a:pos x="165" y="21"/>
                  </a:cxn>
                  <a:cxn ang="0">
                    <a:pos x="195" y="13"/>
                  </a:cxn>
                  <a:cxn ang="0">
                    <a:pos x="224" y="8"/>
                  </a:cxn>
                  <a:cxn ang="0">
                    <a:pos x="254" y="4"/>
                  </a:cxn>
                  <a:cxn ang="0">
                    <a:pos x="283" y="2"/>
                  </a:cxn>
                  <a:cxn ang="0">
                    <a:pos x="313" y="0"/>
                  </a:cxn>
                  <a:cxn ang="0">
                    <a:pos x="342" y="0"/>
                  </a:cxn>
                  <a:cxn ang="0">
                    <a:pos x="373" y="0"/>
                  </a:cxn>
                  <a:cxn ang="0">
                    <a:pos x="402" y="2"/>
                  </a:cxn>
                  <a:cxn ang="0">
                    <a:pos x="431" y="4"/>
                  </a:cxn>
                  <a:cxn ang="0">
                    <a:pos x="461" y="7"/>
                  </a:cxn>
                  <a:cxn ang="0">
                    <a:pos x="490" y="10"/>
                  </a:cxn>
                  <a:cxn ang="0">
                    <a:pos x="519" y="12"/>
                  </a:cxn>
                </a:cxnLst>
                <a:rect l="0" t="0" r="r" b="b"/>
                <a:pathLst>
                  <a:path w="536" h="636">
                    <a:moveTo>
                      <a:pt x="519" y="12"/>
                    </a:moveTo>
                    <a:lnTo>
                      <a:pt x="532" y="147"/>
                    </a:lnTo>
                    <a:lnTo>
                      <a:pt x="536" y="288"/>
                    </a:lnTo>
                    <a:lnTo>
                      <a:pt x="532" y="432"/>
                    </a:lnTo>
                    <a:lnTo>
                      <a:pt x="519" y="576"/>
                    </a:lnTo>
                    <a:lnTo>
                      <a:pt x="490" y="588"/>
                    </a:lnTo>
                    <a:lnTo>
                      <a:pt x="461" y="599"/>
                    </a:lnTo>
                    <a:lnTo>
                      <a:pt x="432" y="609"/>
                    </a:lnTo>
                    <a:lnTo>
                      <a:pt x="403" y="617"/>
                    </a:lnTo>
                    <a:lnTo>
                      <a:pt x="374" y="624"/>
                    </a:lnTo>
                    <a:lnTo>
                      <a:pt x="345" y="629"/>
                    </a:lnTo>
                    <a:lnTo>
                      <a:pt x="314" y="633"/>
                    </a:lnTo>
                    <a:lnTo>
                      <a:pt x="285" y="635"/>
                    </a:lnTo>
                    <a:lnTo>
                      <a:pt x="256" y="636"/>
                    </a:lnTo>
                    <a:lnTo>
                      <a:pt x="226" y="633"/>
                    </a:lnTo>
                    <a:lnTo>
                      <a:pt x="197" y="631"/>
                    </a:lnTo>
                    <a:lnTo>
                      <a:pt x="168" y="625"/>
                    </a:lnTo>
                    <a:lnTo>
                      <a:pt x="137" y="617"/>
                    </a:lnTo>
                    <a:lnTo>
                      <a:pt x="108" y="608"/>
                    </a:lnTo>
                    <a:lnTo>
                      <a:pt x="79" y="596"/>
                    </a:lnTo>
                    <a:lnTo>
                      <a:pt x="50" y="582"/>
                    </a:lnTo>
                    <a:lnTo>
                      <a:pt x="26" y="508"/>
                    </a:lnTo>
                    <a:lnTo>
                      <a:pt x="10" y="438"/>
                    </a:lnTo>
                    <a:lnTo>
                      <a:pt x="2" y="372"/>
                    </a:lnTo>
                    <a:lnTo>
                      <a:pt x="0" y="309"/>
                    </a:lnTo>
                    <a:lnTo>
                      <a:pt x="4" y="249"/>
                    </a:lnTo>
                    <a:lnTo>
                      <a:pt x="14" y="189"/>
                    </a:lnTo>
                    <a:lnTo>
                      <a:pt x="30" y="131"/>
                    </a:lnTo>
                    <a:lnTo>
                      <a:pt x="50" y="73"/>
                    </a:lnTo>
                    <a:lnTo>
                      <a:pt x="79" y="56"/>
                    </a:lnTo>
                    <a:lnTo>
                      <a:pt x="107" y="43"/>
                    </a:lnTo>
                    <a:lnTo>
                      <a:pt x="136" y="31"/>
                    </a:lnTo>
                    <a:lnTo>
                      <a:pt x="165" y="21"/>
                    </a:lnTo>
                    <a:lnTo>
                      <a:pt x="195" y="13"/>
                    </a:lnTo>
                    <a:lnTo>
                      <a:pt x="224" y="8"/>
                    </a:lnTo>
                    <a:lnTo>
                      <a:pt x="254" y="4"/>
                    </a:lnTo>
                    <a:lnTo>
                      <a:pt x="283" y="2"/>
                    </a:lnTo>
                    <a:lnTo>
                      <a:pt x="313" y="0"/>
                    </a:lnTo>
                    <a:lnTo>
                      <a:pt x="342" y="0"/>
                    </a:lnTo>
                    <a:lnTo>
                      <a:pt x="373" y="0"/>
                    </a:lnTo>
                    <a:lnTo>
                      <a:pt x="402" y="2"/>
                    </a:lnTo>
                    <a:lnTo>
                      <a:pt x="431" y="4"/>
                    </a:lnTo>
                    <a:lnTo>
                      <a:pt x="461" y="7"/>
                    </a:lnTo>
                    <a:lnTo>
                      <a:pt x="490" y="10"/>
                    </a:lnTo>
                    <a:lnTo>
                      <a:pt x="519" y="12"/>
                    </a:lnTo>
                    <a:close/>
                  </a:path>
                </a:pathLst>
              </a:custGeom>
              <a:solidFill>
                <a:srgbClr val="287F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8" name="Freeform 114">
                <a:extLst>
                  <a:ext uri="{FF2B5EF4-FFF2-40B4-BE49-F238E27FC236}">
                    <a16:creationId xmlns:a16="http://schemas.microsoft.com/office/drawing/2014/main" xmlns="" id="{EEA6345B-D342-F17C-7829-B8EF5BBC7848}"/>
                  </a:ext>
                </a:extLst>
              </p:cNvPr>
              <p:cNvSpPr>
                <a:spLocks/>
              </p:cNvSpPr>
              <p:nvPr/>
            </p:nvSpPr>
            <p:spPr bwMode="auto">
              <a:xfrm>
                <a:off x="1321" y="2027"/>
                <a:ext cx="170" cy="202"/>
              </a:xfrm>
              <a:custGeom>
                <a:avLst/>
                <a:gdLst/>
                <a:ahLst/>
                <a:cxnLst>
                  <a:cxn ang="0">
                    <a:pos x="488" y="19"/>
                  </a:cxn>
                  <a:cxn ang="0">
                    <a:pos x="504" y="146"/>
                  </a:cxn>
                  <a:cxn ang="0">
                    <a:pos x="509" y="276"/>
                  </a:cxn>
                  <a:cxn ang="0">
                    <a:pos x="504" y="410"/>
                  </a:cxn>
                  <a:cxn ang="0">
                    <a:pos x="488" y="542"/>
                  </a:cxn>
                  <a:cxn ang="0">
                    <a:pos x="462" y="555"/>
                  </a:cxn>
                  <a:cxn ang="0">
                    <a:pos x="435" y="567"/>
                  </a:cxn>
                  <a:cxn ang="0">
                    <a:pos x="407" y="576"/>
                  </a:cxn>
                  <a:cxn ang="0">
                    <a:pos x="381" y="586"/>
                  </a:cxn>
                  <a:cxn ang="0">
                    <a:pos x="353" y="593"/>
                  </a:cxn>
                  <a:cxn ang="0">
                    <a:pos x="327" y="599"/>
                  </a:cxn>
                  <a:cxn ang="0">
                    <a:pos x="299" y="603"/>
                  </a:cxn>
                  <a:cxn ang="0">
                    <a:pos x="271" y="605"/>
                  </a:cxn>
                  <a:cxn ang="0">
                    <a:pos x="245" y="605"/>
                  </a:cxn>
                  <a:cxn ang="0">
                    <a:pos x="217" y="604"/>
                  </a:cxn>
                  <a:cxn ang="0">
                    <a:pos x="189" y="600"/>
                  </a:cxn>
                  <a:cxn ang="0">
                    <a:pos x="162" y="595"/>
                  </a:cxn>
                  <a:cxn ang="0">
                    <a:pos x="135" y="586"/>
                  </a:cxn>
                  <a:cxn ang="0">
                    <a:pos x="107" y="575"/>
                  </a:cxn>
                  <a:cxn ang="0">
                    <a:pos x="80" y="562"/>
                  </a:cxn>
                  <a:cxn ang="0">
                    <a:pos x="53" y="546"/>
                  </a:cxn>
                  <a:cxn ang="0">
                    <a:pos x="28" y="477"/>
                  </a:cxn>
                  <a:cxn ang="0">
                    <a:pos x="12" y="412"/>
                  </a:cxn>
                  <a:cxn ang="0">
                    <a:pos x="3" y="352"/>
                  </a:cxn>
                  <a:cxn ang="0">
                    <a:pos x="0" y="294"/>
                  </a:cxn>
                  <a:cxn ang="0">
                    <a:pos x="6" y="237"/>
                  </a:cxn>
                  <a:cxn ang="0">
                    <a:pos x="16" y="183"/>
                  </a:cxn>
                  <a:cxn ang="0">
                    <a:pos x="32" y="128"/>
                  </a:cxn>
                  <a:cxn ang="0">
                    <a:pos x="53" y="74"/>
                  </a:cxn>
                  <a:cxn ang="0">
                    <a:pos x="80" y="57"/>
                  </a:cxn>
                  <a:cxn ang="0">
                    <a:pos x="106" y="42"/>
                  </a:cxn>
                  <a:cxn ang="0">
                    <a:pos x="134" y="29"/>
                  </a:cxn>
                  <a:cxn ang="0">
                    <a:pos x="160" y="20"/>
                  </a:cxn>
                  <a:cxn ang="0">
                    <a:pos x="188" y="12"/>
                  </a:cxn>
                  <a:cxn ang="0">
                    <a:pos x="214" y="7"/>
                  </a:cxn>
                  <a:cxn ang="0">
                    <a:pos x="242" y="3"/>
                  </a:cxn>
                  <a:cxn ang="0">
                    <a:pos x="270" y="1"/>
                  </a:cxn>
                  <a:cxn ang="0">
                    <a:pos x="296" y="0"/>
                  </a:cxn>
                  <a:cxn ang="0">
                    <a:pos x="324" y="1"/>
                  </a:cxn>
                  <a:cxn ang="0">
                    <a:pos x="352" y="3"/>
                  </a:cxn>
                  <a:cxn ang="0">
                    <a:pos x="380" y="5"/>
                  </a:cxn>
                  <a:cxn ang="0">
                    <a:pos x="406" y="8"/>
                  </a:cxn>
                  <a:cxn ang="0">
                    <a:pos x="434" y="12"/>
                  </a:cxn>
                  <a:cxn ang="0">
                    <a:pos x="462" y="15"/>
                  </a:cxn>
                  <a:cxn ang="0">
                    <a:pos x="488" y="19"/>
                  </a:cxn>
                </a:cxnLst>
                <a:rect l="0" t="0" r="r" b="b"/>
                <a:pathLst>
                  <a:path w="509" h="605">
                    <a:moveTo>
                      <a:pt x="488" y="19"/>
                    </a:moveTo>
                    <a:lnTo>
                      <a:pt x="504" y="146"/>
                    </a:lnTo>
                    <a:lnTo>
                      <a:pt x="509" y="276"/>
                    </a:lnTo>
                    <a:lnTo>
                      <a:pt x="504" y="410"/>
                    </a:lnTo>
                    <a:lnTo>
                      <a:pt x="488" y="542"/>
                    </a:lnTo>
                    <a:lnTo>
                      <a:pt x="462" y="555"/>
                    </a:lnTo>
                    <a:lnTo>
                      <a:pt x="435" y="567"/>
                    </a:lnTo>
                    <a:lnTo>
                      <a:pt x="407" y="576"/>
                    </a:lnTo>
                    <a:lnTo>
                      <a:pt x="381" y="586"/>
                    </a:lnTo>
                    <a:lnTo>
                      <a:pt x="353" y="593"/>
                    </a:lnTo>
                    <a:lnTo>
                      <a:pt x="327" y="599"/>
                    </a:lnTo>
                    <a:lnTo>
                      <a:pt x="299" y="603"/>
                    </a:lnTo>
                    <a:lnTo>
                      <a:pt x="271" y="605"/>
                    </a:lnTo>
                    <a:lnTo>
                      <a:pt x="245" y="605"/>
                    </a:lnTo>
                    <a:lnTo>
                      <a:pt x="217" y="604"/>
                    </a:lnTo>
                    <a:lnTo>
                      <a:pt x="189" y="600"/>
                    </a:lnTo>
                    <a:lnTo>
                      <a:pt x="162" y="595"/>
                    </a:lnTo>
                    <a:lnTo>
                      <a:pt x="135" y="586"/>
                    </a:lnTo>
                    <a:lnTo>
                      <a:pt x="107" y="575"/>
                    </a:lnTo>
                    <a:lnTo>
                      <a:pt x="80" y="562"/>
                    </a:lnTo>
                    <a:lnTo>
                      <a:pt x="53" y="546"/>
                    </a:lnTo>
                    <a:lnTo>
                      <a:pt x="28" y="477"/>
                    </a:lnTo>
                    <a:lnTo>
                      <a:pt x="12" y="412"/>
                    </a:lnTo>
                    <a:lnTo>
                      <a:pt x="3" y="352"/>
                    </a:lnTo>
                    <a:lnTo>
                      <a:pt x="0" y="294"/>
                    </a:lnTo>
                    <a:lnTo>
                      <a:pt x="6" y="237"/>
                    </a:lnTo>
                    <a:lnTo>
                      <a:pt x="16" y="183"/>
                    </a:lnTo>
                    <a:lnTo>
                      <a:pt x="32" y="128"/>
                    </a:lnTo>
                    <a:lnTo>
                      <a:pt x="53" y="74"/>
                    </a:lnTo>
                    <a:lnTo>
                      <a:pt x="80" y="57"/>
                    </a:lnTo>
                    <a:lnTo>
                      <a:pt x="106" y="42"/>
                    </a:lnTo>
                    <a:lnTo>
                      <a:pt x="134" y="29"/>
                    </a:lnTo>
                    <a:lnTo>
                      <a:pt x="160" y="20"/>
                    </a:lnTo>
                    <a:lnTo>
                      <a:pt x="188" y="12"/>
                    </a:lnTo>
                    <a:lnTo>
                      <a:pt x="214" y="7"/>
                    </a:lnTo>
                    <a:lnTo>
                      <a:pt x="242" y="3"/>
                    </a:lnTo>
                    <a:lnTo>
                      <a:pt x="270" y="1"/>
                    </a:lnTo>
                    <a:lnTo>
                      <a:pt x="296" y="0"/>
                    </a:lnTo>
                    <a:lnTo>
                      <a:pt x="324" y="1"/>
                    </a:lnTo>
                    <a:lnTo>
                      <a:pt x="352" y="3"/>
                    </a:lnTo>
                    <a:lnTo>
                      <a:pt x="380" y="5"/>
                    </a:lnTo>
                    <a:lnTo>
                      <a:pt x="406" y="8"/>
                    </a:lnTo>
                    <a:lnTo>
                      <a:pt x="434" y="12"/>
                    </a:lnTo>
                    <a:lnTo>
                      <a:pt x="462" y="15"/>
                    </a:lnTo>
                    <a:lnTo>
                      <a:pt x="488" y="19"/>
                    </a:lnTo>
                    <a:close/>
                  </a:path>
                </a:pathLst>
              </a:custGeom>
              <a:solidFill>
                <a:srgbClr val="3582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9" name="Freeform 115">
                <a:extLst>
                  <a:ext uri="{FF2B5EF4-FFF2-40B4-BE49-F238E27FC236}">
                    <a16:creationId xmlns:a16="http://schemas.microsoft.com/office/drawing/2014/main" xmlns="" id="{E4209A7B-ADC1-DDEA-157F-C982BF0D724F}"/>
                  </a:ext>
                </a:extLst>
              </p:cNvPr>
              <p:cNvSpPr>
                <a:spLocks/>
              </p:cNvSpPr>
              <p:nvPr/>
            </p:nvSpPr>
            <p:spPr bwMode="auto">
              <a:xfrm>
                <a:off x="1325" y="2031"/>
                <a:ext cx="160" cy="192"/>
              </a:xfrm>
              <a:custGeom>
                <a:avLst/>
                <a:gdLst/>
                <a:ahLst/>
                <a:cxnLst>
                  <a:cxn ang="0">
                    <a:pos x="456" y="24"/>
                  </a:cxn>
                  <a:cxn ang="0">
                    <a:pos x="473" y="142"/>
                  </a:cxn>
                  <a:cxn ang="0">
                    <a:pos x="480" y="262"/>
                  </a:cxn>
                  <a:cxn ang="0">
                    <a:pos x="474" y="384"/>
                  </a:cxn>
                  <a:cxn ang="0">
                    <a:pos x="456" y="505"/>
                  </a:cxn>
                  <a:cxn ang="0">
                    <a:pos x="431" y="520"/>
                  </a:cxn>
                  <a:cxn ang="0">
                    <a:pos x="407" y="532"/>
                  </a:cxn>
                  <a:cxn ang="0">
                    <a:pos x="382" y="543"/>
                  </a:cxn>
                  <a:cxn ang="0">
                    <a:pos x="357" y="553"/>
                  </a:cxn>
                  <a:cxn ang="0">
                    <a:pos x="332" y="562"/>
                  </a:cxn>
                  <a:cxn ang="0">
                    <a:pos x="307" y="569"/>
                  </a:cxn>
                  <a:cxn ang="0">
                    <a:pos x="281" y="573"/>
                  </a:cxn>
                  <a:cxn ang="0">
                    <a:pos x="256" y="575"/>
                  </a:cxn>
                  <a:cxn ang="0">
                    <a:pos x="231" y="576"/>
                  </a:cxn>
                  <a:cxn ang="0">
                    <a:pos x="206" y="574"/>
                  </a:cxn>
                  <a:cxn ang="0">
                    <a:pos x="181" y="570"/>
                  </a:cxn>
                  <a:cxn ang="0">
                    <a:pos x="156" y="563"/>
                  </a:cxn>
                  <a:cxn ang="0">
                    <a:pos x="132" y="554"/>
                  </a:cxn>
                  <a:cxn ang="0">
                    <a:pos x="107" y="542"/>
                  </a:cxn>
                  <a:cxn ang="0">
                    <a:pos x="82" y="528"/>
                  </a:cxn>
                  <a:cxn ang="0">
                    <a:pos x="57" y="509"/>
                  </a:cxn>
                  <a:cxn ang="0">
                    <a:pos x="30" y="446"/>
                  </a:cxn>
                  <a:cxn ang="0">
                    <a:pos x="12" y="388"/>
                  </a:cxn>
                  <a:cxn ang="0">
                    <a:pos x="3" y="331"/>
                  </a:cxn>
                  <a:cxn ang="0">
                    <a:pos x="0" y="277"/>
                  </a:cxn>
                  <a:cxn ang="0">
                    <a:pos x="4" y="225"/>
                  </a:cxn>
                  <a:cxn ang="0">
                    <a:pos x="16" y="175"/>
                  </a:cxn>
                  <a:cxn ang="0">
                    <a:pos x="33" y="125"/>
                  </a:cxn>
                  <a:cxn ang="0">
                    <a:pos x="57" y="76"/>
                  </a:cxn>
                  <a:cxn ang="0">
                    <a:pos x="81" y="57"/>
                  </a:cxn>
                  <a:cxn ang="0">
                    <a:pos x="106" y="41"/>
                  </a:cxn>
                  <a:cxn ang="0">
                    <a:pos x="131" y="28"/>
                  </a:cxn>
                  <a:cxn ang="0">
                    <a:pos x="155" y="19"/>
                  </a:cxn>
                  <a:cxn ang="0">
                    <a:pos x="180" y="11"/>
                  </a:cxn>
                  <a:cxn ang="0">
                    <a:pos x="205" y="6"/>
                  </a:cxn>
                  <a:cxn ang="0">
                    <a:pos x="230" y="3"/>
                  </a:cxn>
                  <a:cxn ang="0">
                    <a:pos x="255" y="0"/>
                  </a:cxn>
                  <a:cxn ang="0">
                    <a:pos x="280" y="0"/>
                  </a:cxn>
                  <a:cxn ang="0">
                    <a:pos x="305" y="2"/>
                  </a:cxn>
                  <a:cxn ang="0">
                    <a:pos x="330" y="4"/>
                  </a:cxn>
                  <a:cxn ang="0">
                    <a:pos x="355" y="7"/>
                  </a:cxn>
                  <a:cxn ang="0">
                    <a:pos x="381" y="11"/>
                  </a:cxn>
                  <a:cxn ang="0">
                    <a:pos x="406" y="15"/>
                  </a:cxn>
                  <a:cxn ang="0">
                    <a:pos x="431" y="20"/>
                  </a:cxn>
                  <a:cxn ang="0">
                    <a:pos x="456" y="24"/>
                  </a:cxn>
                </a:cxnLst>
                <a:rect l="0" t="0" r="r" b="b"/>
                <a:pathLst>
                  <a:path w="480" h="576">
                    <a:moveTo>
                      <a:pt x="456" y="24"/>
                    </a:moveTo>
                    <a:lnTo>
                      <a:pt x="473" y="142"/>
                    </a:lnTo>
                    <a:lnTo>
                      <a:pt x="480" y="262"/>
                    </a:lnTo>
                    <a:lnTo>
                      <a:pt x="474" y="384"/>
                    </a:lnTo>
                    <a:lnTo>
                      <a:pt x="456" y="505"/>
                    </a:lnTo>
                    <a:lnTo>
                      <a:pt x="431" y="520"/>
                    </a:lnTo>
                    <a:lnTo>
                      <a:pt x="407" y="532"/>
                    </a:lnTo>
                    <a:lnTo>
                      <a:pt x="382" y="543"/>
                    </a:lnTo>
                    <a:lnTo>
                      <a:pt x="357" y="553"/>
                    </a:lnTo>
                    <a:lnTo>
                      <a:pt x="332" y="562"/>
                    </a:lnTo>
                    <a:lnTo>
                      <a:pt x="307" y="569"/>
                    </a:lnTo>
                    <a:lnTo>
                      <a:pt x="281" y="573"/>
                    </a:lnTo>
                    <a:lnTo>
                      <a:pt x="256" y="575"/>
                    </a:lnTo>
                    <a:lnTo>
                      <a:pt x="231" y="576"/>
                    </a:lnTo>
                    <a:lnTo>
                      <a:pt x="206" y="574"/>
                    </a:lnTo>
                    <a:lnTo>
                      <a:pt x="181" y="570"/>
                    </a:lnTo>
                    <a:lnTo>
                      <a:pt x="156" y="563"/>
                    </a:lnTo>
                    <a:lnTo>
                      <a:pt x="132" y="554"/>
                    </a:lnTo>
                    <a:lnTo>
                      <a:pt x="107" y="542"/>
                    </a:lnTo>
                    <a:lnTo>
                      <a:pt x="82" y="528"/>
                    </a:lnTo>
                    <a:lnTo>
                      <a:pt x="57" y="509"/>
                    </a:lnTo>
                    <a:lnTo>
                      <a:pt x="30" y="446"/>
                    </a:lnTo>
                    <a:lnTo>
                      <a:pt x="12" y="388"/>
                    </a:lnTo>
                    <a:lnTo>
                      <a:pt x="3" y="331"/>
                    </a:lnTo>
                    <a:lnTo>
                      <a:pt x="0" y="277"/>
                    </a:lnTo>
                    <a:lnTo>
                      <a:pt x="4" y="225"/>
                    </a:lnTo>
                    <a:lnTo>
                      <a:pt x="16" y="175"/>
                    </a:lnTo>
                    <a:lnTo>
                      <a:pt x="33" y="125"/>
                    </a:lnTo>
                    <a:lnTo>
                      <a:pt x="57" y="76"/>
                    </a:lnTo>
                    <a:lnTo>
                      <a:pt x="81" y="57"/>
                    </a:lnTo>
                    <a:lnTo>
                      <a:pt x="106" y="41"/>
                    </a:lnTo>
                    <a:lnTo>
                      <a:pt x="131" y="28"/>
                    </a:lnTo>
                    <a:lnTo>
                      <a:pt x="155" y="19"/>
                    </a:lnTo>
                    <a:lnTo>
                      <a:pt x="180" y="11"/>
                    </a:lnTo>
                    <a:lnTo>
                      <a:pt x="205" y="6"/>
                    </a:lnTo>
                    <a:lnTo>
                      <a:pt x="230" y="3"/>
                    </a:lnTo>
                    <a:lnTo>
                      <a:pt x="255" y="0"/>
                    </a:lnTo>
                    <a:lnTo>
                      <a:pt x="280" y="0"/>
                    </a:lnTo>
                    <a:lnTo>
                      <a:pt x="305" y="2"/>
                    </a:lnTo>
                    <a:lnTo>
                      <a:pt x="330" y="4"/>
                    </a:lnTo>
                    <a:lnTo>
                      <a:pt x="355" y="7"/>
                    </a:lnTo>
                    <a:lnTo>
                      <a:pt x="381" y="11"/>
                    </a:lnTo>
                    <a:lnTo>
                      <a:pt x="406" y="15"/>
                    </a:lnTo>
                    <a:lnTo>
                      <a:pt x="431" y="20"/>
                    </a:lnTo>
                    <a:lnTo>
                      <a:pt x="456" y="24"/>
                    </a:lnTo>
                    <a:close/>
                  </a:path>
                </a:pathLst>
              </a:custGeom>
              <a:solidFill>
                <a:srgbClr val="3F84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0" name="Freeform 116">
                <a:extLst>
                  <a:ext uri="{FF2B5EF4-FFF2-40B4-BE49-F238E27FC236}">
                    <a16:creationId xmlns:a16="http://schemas.microsoft.com/office/drawing/2014/main" xmlns="" id="{ADF2131C-D042-BD3A-7487-D0BE54D5B94B}"/>
                  </a:ext>
                </a:extLst>
              </p:cNvPr>
              <p:cNvSpPr>
                <a:spLocks/>
              </p:cNvSpPr>
              <p:nvPr/>
            </p:nvSpPr>
            <p:spPr bwMode="auto">
              <a:xfrm>
                <a:off x="1328" y="2036"/>
                <a:ext cx="151" cy="181"/>
              </a:xfrm>
              <a:custGeom>
                <a:avLst/>
                <a:gdLst/>
                <a:ahLst/>
                <a:cxnLst>
                  <a:cxn ang="0">
                    <a:pos x="425" y="29"/>
                  </a:cxn>
                  <a:cxn ang="0">
                    <a:pos x="437" y="83"/>
                  </a:cxn>
                  <a:cxn ang="0">
                    <a:pos x="446" y="137"/>
                  </a:cxn>
                  <a:cxn ang="0">
                    <a:pos x="451" y="193"/>
                  </a:cxn>
                  <a:cxn ang="0">
                    <a:pos x="453" y="247"/>
                  </a:cxn>
                  <a:cxn ang="0">
                    <a:pos x="451" y="302"/>
                  </a:cxn>
                  <a:cxn ang="0">
                    <a:pos x="446" y="358"/>
                  </a:cxn>
                  <a:cxn ang="0">
                    <a:pos x="438" y="413"/>
                  </a:cxn>
                  <a:cxn ang="0">
                    <a:pos x="425" y="469"/>
                  </a:cxn>
                  <a:cxn ang="0">
                    <a:pos x="402" y="483"/>
                  </a:cxn>
                  <a:cxn ang="0">
                    <a:pos x="380" y="496"/>
                  </a:cxn>
                  <a:cxn ang="0">
                    <a:pos x="357" y="510"/>
                  </a:cxn>
                  <a:cxn ang="0">
                    <a:pos x="335" y="520"/>
                  </a:cxn>
                  <a:cxn ang="0">
                    <a:pos x="312" y="528"/>
                  </a:cxn>
                  <a:cxn ang="0">
                    <a:pos x="289" y="536"/>
                  </a:cxn>
                  <a:cxn ang="0">
                    <a:pos x="266" y="541"/>
                  </a:cxn>
                  <a:cxn ang="0">
                    <a:pos x="244" y="544"/>
                  </a:cxn>
                  <a:cxn ang="0">
                    <a:pos x="221" y="544"/>
                  </a:cxn>
                  <a:cxn ang="0">
                    <a:pos x="197" y="543"/>
                  </a:cxn>
                  <a:cxn ang="0">
                    <a:pos x="175" y="539"/>
                  </a:cxn>
                  <a:cxn ang="0">
                    <a:pos x="153" y="531"/>
                  </a:cxn>
                  <a:cxn ang="0">
                    <a:pos x="129" y="520"/>
                  </a:cxn>
                  <a:cxn ang="0">
                    <a:pos x="106" y="507"/>
                  </a:cxn>
                  <a:cxn ang="0">
                    <a:pos x="84" y="491"/>
                  </a:cxn>
                  <a:cxn ang="0">
                    <a:pos x="61" y="471"/>
                  </a:cxn>
                  <a:cxn ang="0">
                    <a:pos x="34" y="413"/>
                  </a:cxn>
                  <a:cxn ang="0">
                    <a:pos x="14" y="359"/>
                  </a:cxn>
                  <a:cxn ang="0">
                    <a:pos x="3" y="309"/>
                  </a:cxn>
                  <a:cxn ang="0">
                    <a:pos x="0" y="260"/>
                  </a:cxn>
                  <a:cxn ang="0">
                    <a:pos x="6" y="212"/>
                  </a:cxn>
                  <a:cxn ang="0">
                    <a:pos x="18" y="166"/>
                  </a:cxn>
                  <a:cxn ang="0">
                    <a:pos x="36" y="121"/>
                  </a:cxn>
                  <a:cxn ang="0">
                    <a:pos x="61" y="76"/>
                  </a:cxn>
                  <a:cxn ang="0">
                    <a:pos x="84" y="56"/>
                  </a:cxn>
                  <a:cxn ang="0">
                    <a:pos x="106" y="41"/>
                  </a:cxn>
                  <a:cxn ang="0">
                    <a:pos x="129" y="27"/>
                  </a:cxn>
                  <a:cxn ang="0">
                    <a:pos x="151" y="17"/>
                  </a:cxn>
                  <a:cxn ang="0">
                    <a:pos x="174" y="9"/>
                  </a:cxn>
                  <a:cxn ang="0">
                    <a:pos x="196" y="4"/>
                  </a:cxn>
                  <a:cxn ang="0">
                    <a:pos x="219" y="1"/>
                  </a:cxn>
                  <a:cxn ang="0">
                    <a:pos x="242" y="0"/>
                  </a:cxn>
                  <a:cxn ang="0">
                    <a:pos x="265" y="1"/>
                  </a:cxn>
                  <a:cxn ang="0">
                    <a:pos x="287" y="2"/>
                  </a:cxn>
                  <a:cxn ang="0">
                    <a:pos x="311" y="5"/>
                  </a:cxn>
                  <a:cxn ang="0">
                    <a:pos x="334" y="9"/>
                  </a:cxn>
                  <a:cxn ang="0">
                    <a:pos x="356" y="14"/>
                  </a:cxn>
                  <a:cxn ang="0">
                    <a:pos x="380" y="19"/>
                  </a:cxn>
                  <a:cxn ang="0">
                    <a:pos x="402" y="23"/>
                  </a:cxn>
                  <a:cxn ang="0">
                    <a:pos x="425" y="29"/>
                  </a:cxn>
                </a:cxnLst>
                <a:rect l="0" t="0" r="r" b="b"/>
                <a:pathLst>
                  <a:path w="453" h="544">
                    <a:moveTo>
                      <a:pt x="425" y="29"/>
                    </a:moveTo>
                    <a:lnTo>
                      <a:pt x="437" y="83"/>
                    </a:lnTo>
                    <a:lnTo>
                      <a:pt x="446" y="137"/>
                    </a:lnTo>
                    <a:lnTo>
                      <a:pt x="451" y="193"/>
                    </a:lnTo>
                    <a:lnTo>
                      <a:pt x="453" y="247"/>
                    </a:lnTo>
                    <a:lnTo>
                      <a:pt x="451" y="302"/>
                    </a:lnTo>
                    <a:lnTo>
                      <a:pt x="446" y="358"/>
                    </a:lnTo>
                    <a:lnTo>
                      <a:pt x="438" y="413"/>
                    </a:lnTo>
                    <a:lnTo>
                      <a:pt x="425" y="469"/>
                    </a:lnTo>
                    <a:lnTo>
                      <a:pt x="402" y="483"/>
                    </a:lnTo>
                    <a:lnTo>
                      <a:pt x="380" y="496"/>
                    </a:lnTo>
                    <a:lnTo>
                      <a:pt x="357" y="510"/>
                    </a:lnTo>
                    <a:lnTo>
                      <a:pt x="335" y="520"/>
                    </a:lnTo>
                    <a:lnTo>
                      <a:pt x="312" y="528"/>
                    </a:lnTo>
                    <a:lnTo>
                      <a:pt x="289" y="536"/>
                    </a:lnTo>
                    <a:lnTo>
                      <a:pt x="266" y="541"/>
                    </a:lnTo>
                    <a:lnTo>
                      <a:pt x="244" y="544"/>
                    </a:lnTo>
                    <a:lnTo>
                      <a:pt x="221" y="544"/>
                    </a:lnTo>
                    <a:lnTo>
                      <a:pt x="197" y="543"/>
                    </a:lnTo>
                    <a:lnTo>
                      <a:pt x="175" y="539"/>
                    </a:lnTo>
                    <a:lnTo>
                      <a:pt x="153" y="531"/>
                    </a:lnTo>
                    <a:lnTo>
                      <a:pt x="129" y="520"/>
                    </a:lnTo>
                    <a:lnTo>
                      <a:pt x="106" y="507"/>
                    </a:lnTo>
                    <a:lnTo>
                      <a:pt x="84" y="491"/>
                    </a:lnTo>
                    <a:lnTo>
                      <a:pt x="61" y="471"/>
                    </a:lnTo>
                    <a:lnTo>
                      <a:pt x="34" y="413"/>
                    </a:lnTo>
                    <a:lnTo>
                      <a:pt x="14" y="359"/>
                    </a:lnTo>
                    <a:lnTo>
                      <a:pt x="3" y="309"/>
                    </a:lnTo>
                    <a:lnTo>
                      <a:pt x="0" y="260"/>
                    </a:lnTo>
                    <a:lnTo>
                      <a:pt x="6" y="212"/>
                    </a:lnTo>
                    <a:lnTo>
                      <a:pt x="18" y="166"/>
                    </a:lnTo>
                    <a:lnTo>
                      <a:pt x="36" y="121"/>
                    </a:lnTo>
                    <a:lnTo>
                      <a:pt x="61" y="76"/>
                    </a:lnTo>
                    <a:lnTo>
                      <a:pt x="84" y="56"/>
                    </a:lnTo>
                    <a:lnTo>
                      <a:pt x="106" y="41"/>
                    </a:lnTo>
                    <a:lnTo>
                      <a:pt x="129" y="27"/>
                    </a:lnTo>
                    <a:lnTo>
                      <a:pt x="151" y="17"/>
                    </a:lnTo>
                    <a:lnTo>
                      <a:pt x="174" y="9"/>
                    </a:lnTo>
                    <a:lnTo>
                      <a:pt x="196" y="4"/>
                    </a:lnTo>
                    <a:lnTo>
                      <a:pt x="219" y="1"/>
                    </a:lnTo>
                    <a:lnTo>
                      <a:pt x="242" y="0"/>
                    </a:lnTo>
                    <a:lnTo>
                      <a:pt x="265" y="1"/>
                    </a:lnTo>
                    <a:lnTo>
                      <a:pt x="287" y="2"/>
                    </a:lnTo>
                    <a:lnTo>
                      <a:pt x="311" y="5"/>
                    </a:lnTo>
                    <a:lnTo>
                      <a:pt x="334" y="9"/>
                    </a:lnTo>
                    <a:lnTo>
                      <a:pt x="356" y="14"/>
                    </a:lnTo>
                    <a:lnTo>
                      <a:pt x="380" y="19"/>
                    </a:lnTo>
                    <a:lnTo>
                      <a:pt x="402" y="23"/>
                    </a:lnTo>
                    <a:lnTo>
                      <a:pt x="425" y="29"/>
                    </a:lnTo>
                    <a:close/>
                  </a:path>
                </a:pathLst>
              </a:custGeom>
              <a:solidFill>
                <a:srgbClr val="4C87E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1" name="Freeform 117">
                <a:extLst>
                  <a:ext uri="{FF2B5EF4-FFF2-40B4-BE49-F238E27FC236}">
                    <a16:creationId xmlns:a16="http://schemas.microsoft.com/office/drawing/2014/main" xmlns="" id="{5FE230E1-0E36-0358-EE67-609B87AEDC86}"/>
                  </a:ext>
                </a:extLst>
              </p:cNvPr>
              <p:cNvSpPr>
                <a:spLocks/>
              </p:cNvSpPr>
              <p:nvPr/>
            </p:nvSpPr>
            <p:spPr bwMode="auto">
              <a:xfrm>
                <a:off x="1332" y="2040"/>
                <a:ext cx="141" cy="172"/>
              </a:xfrm>
              <a:custGeom>
                <a:avLst/>
                <a:gdLst/>
                <a:ahLst/>
                <a:cxnLst>
                  <a:cxn ang="0">
                    <a:pos x="393" y="34"/>
                  </a:cxn>
                  <a:cxn ang="0">
                    <a:pos x="406" y="84"/>
                  </a:cxn>
                  <a:cxn ang="0">
                    <a:pos x="415" y="135"/>
                  </a:cxn>
                  <a:cxn ang="0">
                    <a:pos x="422" y="183"/>
                  </a:cxn>
                  <a:cxn ang="0">
                    <a:pos x="424" y="234"/>
                  </a:cxn>
                  <a:cxn ang="0">
                    <a:pos x="423" y="283"/>
                  </a:cxn>
                  <a:cxn ang="0">
                    <a:pos x="418" y="333"/>
                  </a:cxn>
                  <a:cxn ang="0">
                    <a:pos x="407" y="382"/>
                  </a:cxn>
                  <a:cxn ang="0">
                    <a:pos x="393" y="432"/>
                  </a:cxn>
                  <a:cxn ang="0">
                    <a:pos x="373" y="448"/>
                  </a:cxn>
                  <a:cxn ang="0">
                    <a:pos x="352" y="462"/>
                  </a:cxn>
                  <a:cxn ang="0">
                    <a:pos x="332" y="476"/>
                  </a:cxn>
                  <a:cxn ang="0">
                    <a:pos x="311" y="487"/>
                  </a:cxn>
                  <a:cxn ang="0">
                    <a:pos x="291" y="497"/>
                  </a:cxn>
                  <a:cxn ang="0">
                    <a:pos x="270" y="505"/>
                  </a:cxn>
                  <a:cxn ang="0">
                    <a:pos x="250" y="511"/>
                  </a:cxn>
                  <a:cxn ang="0">
                    <a:pos x="229" y="514"/>
                  </a:cxn>
                  <a:cxn ang="0">
                    <a:pos x="208" y="515"/>
                  </a:cxn>
                  <a:cxn ang="0">
                    <a:pos x="186" y="512"/>
                  </a:cxn>
                  <a:cxn ang="0">
                    <a:pos x="167" y="509"/>
                  </a:cxn>
                  <a:cxn ang="0">
                    <a:pos x="145" y="501"/>
                  </a:cxn>
                  <a:cxn ang="0">
                    <a:pos x="124" y="489"/>
                  </a:cxn>
                  <a:cxn ang="0">
                    <a:pos x="104" y="474"/>
                  </a:cxn>
                  <a:cxn ang="0">
                    <a:pos x="83" y="457"/>
                  </a:cxn>
                  <a:cxn ang="0">
                    <a:pos x="64" y="435"/>
                  </a:cxn>
                  <a:cxn ang="0">
                    <a:pos x="34" y="383"/>
                  </a:cxn>
                  <a:cxn ang="0">
                    <a:pos x="15" y="334"/>
                  </a:cxn>
                  <a:cxn ang="0">
                    <a:pos x="3" y="288"/>
                  </a:cxn>
                  <a:cxn ang="0">
                    <a:pos x="0" y="243"/>
                  </a:cxn>
                  <a:cxn ang="0">
                    <a:pos x="4" y="201"/>
                  </a:cxn>
                  <a:cxn ang="0">
                    <a:pos x="17" y="160"/>
                  </a:cxn>
                  <a:cxn ang="0">
                    <a:pos x="37" y="119"/>
                  </a:cxn>
                  <a:cxn ang="0">
                    <a:pos x="64" y="78"/>
                  </a:cxn>
                  <a:cxn ang="0">
                    <a:pos x="83" y="57"/>
                  </a:cxn>
                  <a:cxn ang="0">
                    <a:pos x="104" y="39"/>
                  </a:cxn>
                  <a:cxn ang="0">
                    <a:pos x="124" y="26"/>
                  </a:cxn>
                  <a:cxn ang="0">
                    <a:pos x="145" y="16"/>
                  </a:cxn>
                  <a:cxn ang="0">
                    <a:pos x="165" y="8"/>
                  </a:cxn>
                  <a:cxn ang="0">
                    <a:pos x="186" y="2"/>
                  </a:cxn>
                  <a:cxn ang="0">
                    <a:pos x="206" y="0"/>
                  </a:cxn>
                  <a:cxn ang="0">
                    <a:pos x="227" y="0"/>
                  </a:cxn>
                  <a:cxn ang="0">
                    <a:pos x="249" y="1"/>
                  </a:cxn>
                  <a:cxn ang="0">
                    <a:pos x="270" y="4"/>
                  </a:cxn>
                  <a:cxn ang="0">
                    <a:pos x="290" y="6"/>
                  </a:cxn>
                  <a:cxn ang="0">
                    <a:pos x="311" y="12"/>
                  </a:cxn>
                  <a:cxn ang="0">
                    <a:pos x="332" y="17"/>
                  </a:cxn>
                  <a:cxn ang="0">
                    <a:pos x="352" y="22"/>
                  </a:cxn>
                  <a:cxn ang="0">
                    <a:pos x="373" y="29"/>
                  </a:cxn>
                  <a:cxn ang="0">
                    <a:pos x="393" y="34"/>
                  </a:cxn>
                </a:cxnLst>
                <a:rect l="0" t="0" r="r" b="b"/>
                <a:pathLst>
                  <a:path w="424" h="515">
                    <a:moveTo>
                      <a:pt x="393" y="34"/>
                    </a:moveTo>
                    <a:lnTo>
                      <a:pt x="406" y="84"/>
                    </a:lnTo>
                    <a:lnTo>
                      <a:pt x="415" y="135"/>
                    </a:lnTo>
                    <a:lnTo>
                      <a:pt x="422" y="183"/>
                    </a:lnTo>
                    <a:lnTo>
                      <a:pt x="424" y="234"/>
                    </a:lnTo>
                    <a:lnTo>
                      <a:pt x="423" y="283"/>
                    </a:lnTo>
                    <a:lnTo>
                      <a:pt x="418" y="333"/>
                    </a:lnTo>
                    <a:lnTo>
                      <a:pt x="407" y="382"/>
                    </a:lnTo>
                    <a:lnTo>
                      <a:pt x="393" y="432"/>
                    </a:lnTo>
                    <a:lnTo>
                      <a:pt x="373" y="448"/>
                    </a:lnTo>
                    <a:lnTo>
                      <a:pt x="352" y="462"/>
                    </a:lnTo>
                    <a:lnTo>
                      <a:pt x="332" y="476"/>
                    </a:lnTo>
                    <a:lnTo>
                      <a:pt x="311" y="487"/>
                    </a:lnTo>
                    <a:lnTo>
                      <a:pt x="291" y="497"/>
                    </a:lnTo>
                    <a:lnTo>
                      <a:pt x="270" y="505"/>
                    </a:lnTo>
                    <a:lnTo>
                      <a:pt x="250" y="511"/>
                    </a:lnTo>
                    <a:lnTo>
                      <a:pt x="229" y="514"/>
                    </a:lnTo>
                    <a:lnTo>
                      <a:pt x="208" y="515"/>
                    </a:lnTo>
                    <a:lnTo>
                      <a:pt x="186" y="512"/>
                    </a:lnTo>
                    <a:lnTo>
                      <a:pt x="167" y="509"/>
                    </a:lnTo>
                    <a:lnTo>
                      <a:pt x="145" y="501"/>
                    </a:lnTo>
                    <a:lnTo>
                      <a:pt x="124" y="489"/>
                    </a:lnTo>
                    <a:lnTo>
                      <a:pt x="104" y="474"/>
                    </a:lnTo>
                    <a:lnTo>
                      <a:pt x="83" y="457"/>
                    </a:lnTo>
                    <a:lnTo>
                      <a:pt x="64" y="435"/>
                    </a:lnTo>
                    <a:lnTo>
                      <a:pt x="34" y="383"/>
                    </a:lnTo>
                    <a:lnTo>
                      <a:pt x="15" y="334"/>
                    </a:lnTo>
                    <a:lnTo>
                      <a:pt x="3" y="288"/>
                    </a:lnTo>
                    <a:lnTo>
                      <a:pt x="0" y="243"/>
                    </a:lnTo>
                    <a:lnTo>
                      <a:pt x="4" y="201"/>
                    </a:lnTo>
                    <a:lnTo>
                      <a:pt x="17" y="160"/>
                    </a:lnTo>
                    <a:lnTo>
                      <a:pt x="37" y="119"/>
                    </a:lnTo>
                    <a:lnTo>
                      <a:pt x="64" y="78"/>
                    </a:lnTo>
                    <a:lnTo>
                      <a:pt x="83" y="57"/>
                    </a:lnTo>
                    <a:lnTo>
                      <a:pt x="104" y="39"/>
                    </a:lnTo>
                    <a:lnTo>
                      <a:pt x="124" y="26"/>
                    </a:lnTo>
                    <a:lnTo>
                      <a:pt x="145" y="16"/>
                    </a:lnTo>
                    <a:lnTo>
                      <a:pt x="165" y="8"/>
                    </a:lnTo>
                    <a:lnTo>
                      <a:pt x="186" y="2"/>
                    </a:lnTo>
                    <a:lnTo>
                      <a:pt x="206" y="0"/>
                    </a:lnTo>
                    <a:lnTo>
                      <a:pt x="227" y="0"/>
                    </a:lnTo>
                    <a:lnTo>
                      <a:pt x="249" y="1"/>
                    </a:lnTo>
                    <a:lnTo>
                      <a:pt x="270" y="4"/>
                    </a:lnTo>
                    <a:lnTo>
                      <a:pt x="290" y="6"/>
                    </a:lnTo>
                    <a:lnTo>
                      <a:pt x="311" y="12"/>
                    </a:lnTo>
                    <a:lnTo>
                      <a:pt x="332" y="17"/>
                    </a:lnTo>
                    <a:lnTo>
                      <a:pt x="352" y="22"/>
                    </a:lnTo>
                    <a:lnTo>
                      <a:pt x="373" y="29"/>
                    </a:lnTo>
                    <a:lnTo>
                      <a:pt x="393" y="34"/>
                    </a:lnTo>
                    <a:close/>
                  </a:path>
                </a:pathLst>
              </a:custGeom>
              <a:solidFill>
                <a:srgbClr val="5689F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2" name="Freeform 118">
                <a:extLst>
                  <a:ext uri="{FF2B5EF4-FFF2-40B4-BE49-F238E27FC236}">
                    <a16:creationId xmlns:a16="http://schemas.microsoft.com/office/drawing/2014/main" xmlns="" id="{08837ABB-6AF8-9B8C-3B1A-BE434EDE687E}"/>
                  </a:ext>
                </a:extLst>
              </p:cNvPr>
              <p:cNvSpPr>
                <a:spLocks/>
              </p:cNvSpPr>
              <p:nvPr/>
            </p:nvSpPr>
            <p:spPr bwMode="auto">
              <a:xfrm>
                <a:off x="1166" y="2026"/>
                <a:ext cx="73" cy="135"/>
              </a:xfrm>
              <a:custGeom>
                <a:avLst/>
                <a:gdLst/>
                <a:ahLst/>
                <a:cxnLst>
                  <a:cxn ang="0">
                    <a:pos x="0" y="21"/>
                  </a:cxn>
                  <a:cxn ang="0">
                    <a:pos x="218" y="0"/>
                  </a:cxn>
                  <a:cxn ang="0">
                    <a:pos x="218" y="15"/>
                  </a:cxn>
                  <a:cxn ang="0">
                    <a:pos x="9" y="39"/>
                  </a:cxn>
                  <a:cxn ang="0">
                    <a:pos x="11" y="406"/>
                  </a:cxn>
                  <a:cxn ang="0">
                    <a:pos x="0" y="406"/>
                  </a:cxn>
                  <a:cxn ang="0">
                    <a:pos x="0" y="21"/>
                  </a:cxn>
                </a:cxnLst>
                <a:rect l="0" t="0" r="r" b="b"/>
                <a:pathLst>
                  <a:path w="218" h="406">
                    <a:moveTo>
                      <a:pt x="0" y="21"/>
                    </a:moveTo>
                    <a:lnTo>
                      <a:pt x="218" y="0"/>
                    </a:lnTo>
                    <a:lnTo>
                      <a:pt x="218" y="15"/>
                    </a:lnTo>
                    <a:lnTo>
                      <a:pt x="9" y="39"/>
                    </a:lnTo>
                    <a:lnTo>
                      <a:pt x="11" y="406"/>
                    </a:lnTo>
                    <a:lnTo>
                      <a:pt x="0" y="406"/>
                    </a:lnTo>
                    <a:lnTo>
                      <a:pt x="0" y="2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3" name="Freeform 119">
                <a:extLst>
                  <a:ext uri="{FF2B5EF4-FFF2-40B4-BE49-F238E27FC236}">
                    <a16:creationId xmlns:a16="http://schemas.microsoft.com/office/drawing/2014/main" xmlns="" id="{3C8F3E2E-B0AC-50A9-AB4F-5E7B1D8A2BF2}"/>
                  </a:ext>
                </a:extLst>
              </p:cNvPr>
              <p:cNvSpPr>
                <a:spLocks/>
              </p:cNvSpPr>
              <p:nvPr/>
            </p:nvSpPr>
            <p:spPr bwMode="auto">
              <a:xfrm>
                <a:off x="1167" y="2042"/>
                <a:ext cx="72" cy="12"/>
              </a:xfrm>
              <a:custGeom>
                <a:avLst/>
                <a:gdLst/>
                <a:ahLst/>
                <a:cxnLst>
                  <a:cxn ang="0">
                    <a:pos x="4" y="18"/>
                  </a:cxn>
                  <a:cxn ang="0">
                    <a:pos x="215" y="0"/>
                  </a:cxn>
                  <a:cxn ang="0">
                    <a:pos x="215" y="16"/>
                  </a:cxn>
                  <a:cxn ang="0">
                    <a:pos x="0" y="35"/>
                  </a:cxn>
                  <a:cxn ang="0">
                    <a:pos x="4" y="18"/>
                  </a:cxn>
                </a:cxnLst>
                <a:rect l="0" t="0" r="r" b="b"/>
                <a:pathLst>
                  <a:path w="215" h="35">
                    <a:moveTo>
                      <a:pt x="4" y="18"/>
                    </a:moveTo>
                    <a:lnTo>
                      <a:pt x="215" y="0"/>
                    </a:lnTo>
                    <a:lnTo>
                      <a:pt x="215" y="16"/>
                    </a:lnTo>
                    <a:lnTo>
                      <a:pt x="0" y="35"/>
                    </a:lnTo>
                    <a:lnTo>
                      <a:pt x="4" y="18"/>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4" name="Freeform 120">
                <a:extLst>
                  <a:ext uri="{FF2B5EF4-FFF2-40B4-BE49-F238E27FC236}">
                    <a16:creationId xmlns:a16="http://schemas.microsoft.com/office/drawing/2014/main" xmlns="" id="{74B50824-D078-FA4A-A9B3-205893CEE1A6}"/>
                  </a:ext>
                </a:extLst>
              </p:cNvPr>
              <p:cNvSpPr>
                <a:spLocks/>
              </p:cNvSpPr>
              <p:nvPr/>
            </p:nvSpPr>
            <p:spPr bwMode="auto">
              <a:xfrm>
                <a:off x="1169" y="2065"/>
                <a:ext cx="69" cy="11"/>
              </a:xfrm>
              <a:custGeom>
                <a:avLst/>
                <a:gdLst/>
                <a:ahLst/>
                <a:cxnLst>
                  <a:cxn ang="0">
                    <a:pos x="4" y="15"/>
                  </a:cxn>
                  <a:cxn ang="0">
                    <a:pos x="207" y="0"/>
                  </a:cxn>
                  <a:cxn ang="0">
                    <a:pos x="207" y="16"/>
                  </a:cxn>
                  <a:cxn ang="0">
                    <a:pos x="0" y="31"/>
                  </a:cxn>
                  <a:cxn ang="0">
                    <a:pos x="4" y="15"/>
                  </a:cxn>
                </a:cxnLst>
                <a:rect l="0" t="0" r="r" b="b"/>
                <a:pathLst>
                  <a:path w="207" h="31">
                    <a:moveTo>
                      <a:pt x="4" y="15"/>
                    </a:moveTo>
                    <a:lnTo>
                      <a:pt x="207" y="0"/>
                    </a:lnTo>
                    <a:lnTo>
                      <a:pt x="207" y="16"/>
                    </a:lnTo>
                    <a:lnTo>
                      <a:pt x="0" y="31"/>
                    </a:lnTo>
                    <a:lnTo>
                      <a:pt x="4" y="15"/>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5" name="Freeform 121">
                <a:extLst>
                  <a:ext uri="{FF2B5EF4-FFF2-40B4-BE49-F238E27FC236}">
                    <a16:creationId xmlns:a16="http://schemas.microsoft.com/office/drawing/2014/main" xmlns="" id="{610A6DE8-19ED-33C5-6D07-E38A5247EBDB}"/>
                  </a:ext>
                </a:extLst>
              </p:cNvPr>
              <p:cNvSpPr>
                <a:spLocks/>
              </p:cNvSpPr>
              <p:nvPr/>
            </p:nvSpPr>
            <p:spPr bwMode="auto">
              <a:xfrm>
                <a:off x="1169" y="2065"/>
                <a:ext cx="69" cy="9"/>
              </a:xfrm>
              <a:custGeom>
                <a:avLst/>
                <a:gdLst/>
                <a:ahLst/>
                <a:cxnLst>
                  <a:cxn ang="0">
                    <a:pos x="4" y="15"/>
                  </a:cxn>
                  <a:cxn ang="0">
                    <a:pos x="207" y="0"/>
                  </a:cxn>
                  <a:cxn ang="0">
                    <a:pos x="207" y="12"/>
                  </a:cxn>
                  <a:cxn ang="0">
                    <a:pos x="0" y="25"/>
                  </a:cxn>
                  <a:cxn ang="0">
                    <a:pos x="4" y="15"/>
                  </a:cxn>
                </a:cxnLst>
                <a:rect l="0" t="0" r="r" b="b"/>
                <a:pathLst>
                  <a:path w="207" h="25">
                    <a:moveTo>
                      <a:pt x="4" y="15"/>
                    </a:moveTo>
                    <a:lnTo>
                      <a:pt x="207" y="0"/>
                    </a:lnTo>
                    <a:lnTo>
                      <a:pt x="207" y="12"/>
                    </a:lnTo>
                    <a:lnTo>
                      <a:pt x="0" y="25"/>
                    </a:lnTo>
                    <a:lnTo>
                      <a:pt x="4" y="15"/>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6" name="Freeform 122">
                <a:extLst>
                  <a:ext uri="{FF2B5EF4-FFF2-40B4-BE49-F238E27FC236}">
                    <a16:creationId xmlns:a16="http://schemas.microsoft.com/office/drawing/2014/main" xmlns="" id="{1FB48BFD-9A49-8070-1A58-C66938F6D023}"/>
                  </a:ext>
                </a:extLst>
              </p:cNvPr>
              <p:cNvSpPr>
                <a:spLocks/>
              </p:cNvSpPr>
              <p:nvPr/>
            </p:nvSpPr>
            <p:spPr bwMode="auto">
              <a:xfrm>
                <a:off x="1167" y="2100"/>
                <a:ext cx="72" cy="9"/>
              </a:xfrm>
              <a:custGeom>
                <a:avLst/>
                <a:gdLst/>
                <a:ahLst/>
                <a:cxnLst>
                  <a:cxn ang="0">
                    <a:pos x="4" y="11"/>
                  </a:cxn>
                  <a:cxn ang="0">
                    <a:pos x="215" y="0"/>
                  </a:cxn>
                  <a:cxn ang="0">
                    <a:pos x="215" y="16"/>
                  </a:cxn>
                  <a:cxn ang="0">
                    <a:pos x="0" y="27"/>
                  </a:cxn>
                  <a:cxn ang="0">
                    <a:pos x="4" y="11"/>
                  </a:cxn>
                </a:cxnLst>
                <a:rect l="0" t="0" r="r" b="b"/>
                <a:pathLst>
                  <a:path w="215" h="27">
                    <a:moveTo>
                      <a:pt x="4" y="11"/>
                    </a:moveTo>
                    <a:lnTo>
                      <a:pt x="215" y="0"/>
                    </a:lnTo>
                    <a:lnTo>
                      <a:pt x="215" y="16"/>
                    </a:lnTo>
                    <a:lnTo>
                      <a:pt x="0" y="27"/>
                    </a:lnTo>
                    <a:lnTo>
                      <a:pt x="4" y="1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7" name="Freeform 123">
                <a:extLst>
                  <a:ext uri="{FF2B5EF4-FFF2-40B4-BE49-F238E27FC236}">
                    <a16:creationId xmlns:a16="http://schemas.microsoft.com/office/drawing/2014/main" xmlns="" id="{4E760411-7176-B6F7-4DF9-FB7B290BCA62}"/>
                  </a:ext>
                </a:extLst>
              </p:cNvPr>
              <p:cNvSpPr>
                <a:spLocks/>
              </p:cNvSpPr>
              <p:nvPr/>
            </p:nvSpPr>
            <p:spPr bwMode="auto">
              <a:xfrm>
                <a:off x="1169" y="2077"/>
                <a:ext cx="70" cy="28"/>
              </a:xfrm>
              <a:custGeom>
                <a:avLst/>
                <a:gdLst/>
                <a:ahLst/>
                <a:cxnLst>
                  <a:cxn ang="0">
                    <a:pos x="0" y="10"/>
                  </a:cxn>
                  <a:cxn ang="0">
                    <a:pos x="209" y="0"/>
                  </a:cxn>
                  <a:cxn ang="0">
                    <a:pos x="209" y="78"/>
                  </a:cxn>
                  <a:cxn ang="0">
                    <a:pos x="0" y="84"/>
                  </a:cxn>
                  <a:cxn ang="0">
                    <a:pos x="0" y="10"/>
                  </a:cxn>
                </a:cxnLst>
                <a:rect l="0" t="0" r="r" b="b"/>
                <a:pathLst>
                  <a:path w="209" h="84">
                    <a:moveTo>
                      <a:pt x="0" y="10"/>
                    </a:moveTo>
                    <a:lnTo>
                      <a:pt x="209" y="0"/>
                    </a:lnTo>
                    <a:lnTo>
                      <a:pt x="209" y="78"/>
                    </a:lnTo>
                    <a:lnTo>
                      <a:pt x="0" y="84"/>
                    </a:lnTo>
                    <a:lnTo>
                      <a:pt x="0" y="1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8" name="Freeform 124">
                <a:extLst>
                  <a:ext uri="{FF2B5EF4-FFF2-40B4-BE49-F238E27FC236}">
                    <a16:creationId xmlns:a16="http://schemas.microsoft.com/office/drawing/2014/main" xmlns="" id="{2402B70E-0B45-075B-C451-20524B7C36D2}"/>
                  </a:ext>
                </a:extLst>
              </p:cNvPr>
              <p:cNvSpPr>
                <a:spLocks/>
              </p:cNvSpPr>
              <p:nvPr/>
            </p:nvSpPr>
            <p:spPr bwMode="auto">
              <a:xfrm>
                <a:off x="1169" y="2154"/>
                <a:ext cx="71" cy="8"/>
              </a:xfrm>
              <a:custGeom>
                <a:avLst/>
                <a:gdLst/>
                <a:ahLst/>
                <a:cxnLst>
                  <a:cxn ang="0">
                    <a:pos x="4" y="7"/>
                  </a:cxn>
                  <a:cxn ang="0">
                    <a:pos x="215" y="0"/>
                  </a:cxn>
                  <a:cxn ang="0">
                    <a:pos x="215" y="17"/>
                  </a:cxn>
                  <a:cxn ang="0">
                    <a:pos x="0" y="24"/>
                  </a:cxn>
                  <a:cxn ang="0">
                    <a:pos x="4" y="7"/>
                  </a:cxn>
                </a:cxnLst>
                <a:rect l="0" t="0" r="r" b="b"/>
                <a:pathLst>
                  <a:path w="215" h="24">
                    <a:moveTo>
                      <a:pt x="4" y="7"/>
                    </a:moveTo>
                    <a:lnTo>
                      <a:pt x="215" y="0"/>
                    </a:lnTo>
                    <a:lnTo>
                      <a:pt x="215" y="17"/>
                    </a:lnTo>
                    <a:lnTo>
                      <a:pt x="0" y="24"/>
                    </a:lnTo>
                    <a:lnTo>
                      <a:pt x="4" y="7"/>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9" name="Freeform 125">
                <a:extLst>
                  <a:ext uri="{FF2B5EF4-FFF2-40B4-BE49-F238E27FC236}">
                    <a16:creationId xmlns:a16="http://schemas.microsoft.com/office/drawing/2014/main" xmlns="" id="{1805F495-8548-D76A-3B01-15F9481917A7}"/>
                  </a:ext>
                </a:extLst>
              </p:cNvPr>
              <p:cNvSpPr>
                <a:spLocks/>
              </p:cNvSpPr>
              <p:nvPr/>
            </p:nvSpPr>
            <p:spPr bwMode="auto">
              <a:xfrm>
                <a:off x="1316" y="2317"/>
                <a:ext cx="187" cy="18"/>
              </a:xfrm>
              <a:custGeom>
                <a:avLst/>
                <a:gdLst/>
                <a:ahLst/>
                <a:cxnLst>
                  <a:cxn ang="0">
                    <a:pos x="3" y="0"/>
                  </a:cxn>
                  <a:cxn ang="0">
                    <a:pos x="561" y="17"/>
                  </a:cxn>
                  <a:cxn ang="0">
                    <a:pos x="561" y="43"/>
                  </a:cxn>
                  <a:cxn ang="0">
                    <a:pos x="8" y="33"/>
                  </a:cxn>
                  <a:cxn ang="0">
                    <a:pos x="0" y="55"/>
                  </a:cxn>
                  <a:cxn ang="0">
                    <a:pos x="3" y="0"/>
                  </a:cxn>
                </a:cxnLst>
                <a:rect l="0" t="0" r="r" b="b"/>
                <a:pathLst>
                  <a:path w="561" h="55">
                    <a:moveTo>
                      <a:pt x="3" y="0"/>
                    </a:moveTo>
                    <a:lnTo>
                      <a:pt x="561" y="17"/>
                    </a:lnTo>
                    <a:lnTo>
                      <a:pt x="561" y="43"/>
                    </a:lnTo>
                    <a:lnTo>
                      <a:pt x="8" y="33"/>
                    </a:lnTo>
                    <a:lnTo>
                      <a:pt x="0" y="55"/>
                    </a:lnTo>
                    <a:lnTo>
                      <a:pt x="3" y="0"/>
                    </a:lnTo>
                    <a:close/>
                  </a:path>
                </a:pathLst>
              </a:custGeom>
              <a:solidFill>
                <a:srgbClr val="514F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0" name="Freeform 126">
                <a:extLst>
                  <a:ext uri="{FF2B5EF4-FFF2-40B4-BE49-F238E27FC236}">
                    <a16:creationId xmlns:a16="http://schemas.microsoft.com/office/drawing/2014/main" xmlns="" id="{3AFAB054-FF13-D946-CC25-2FA009AC2DCA}"/>
                  </a:ext>
                </a:extLst>
              </p:cNvPr>
              <p:cNvSpPr>
                <a:spLocks/>
              </p:cNvSpPr>
              <p:nvPr/>
            </p:nvSpPr>
            <p:spPr bwMode="auto">
              <a:xfrm>
                <a:off x="1318" y="2328"/>
                <a:ext cx="185" cy="9"/>
              </a:xfrm>
              <a:custGeom>
                <a:avLst/>
                <a:gdLst/>
                <a:ahLst/>
                <a:cxnLst>
                  <a:cxn ang="0">
                    <a:pos x="4" y="0"/>
                  </a:cxn>
                  <a:cxn ang="0">
                    <a:pos x="554" y="10"/>
                  </a:cxn>
                  <a:cxn ang="0">
                    <a:pos x="554" y="26"/>
                  </a:cxn>
                  <a:cxn ang="0">
                    <a:pos x="0" y="12"/>
                  </a:cxn>
                  <a:cxn ang="0">
                    <a:pos x="4" y="0"/>
                  </a:cxn>
                </a:cxnLst>
                <a:rect l="0" t="0" r="r" b="b"/>
                <a:pathLst>
                  <a:path w="554" h="26">
                    <a:moveTo>
                      <a:pt x="4" y="0"/>
                    </a:moveTo>
                    <a:lnTo>
                      <a:pt x="554" y="10"/>
                    </a:lnTo>
                    <a:lnTo>
                      <a:pt x="554" y="26"/>
                    </a:lnTo>
                    <a:lnTo>
                      <a:pt x="0" y="12"/>
                    </a:lnTo>
                    <a:lnTo>
                      <a:pt x="4"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1" name="Freeform 127">
                <a:extLst>
                  <a:ext uri="{FF2B5EF4-FFF2-40B4-BE49-F238E27FC236}">
                    <a16:creationId xmlns:a16="http://schemas.microsoft.com/office/drawing/2014/main" xmlns="" id="{8458C3CF-6435-4098-36F9-449E7D4D281B}"/>
                  </a:ext>
                </a:extLst>
              </p:cNvPr>
              <p:cNvSpPr>
                <a:spLocks/>
              </p:cNvSpPr>
              <p:nvPr/>
            </p:nvSpPr>
            <p:spPr bwMode="auto">
              <a:xfrm>
                <a:off x="1319" y="2320"/>
                <a:ext cx="35" cy="6"/>
              </a:xfrm>
              <a:custGeom>
                <a:avLst/>
                <a:gdLst/>
                <a:ahLst/>
                <a:cxnLst>
                  <a:cxn ang="0">
                    <a:pos x="0" y="0"/>
                  </a:cxn>
                  <a:cxn ang="0">
                    <a:pos x="104" y="1"/>
                  </a:cxn>
                  <a:cxn ang="0">
                    <a:pos x="104" y="17"/>
                  </a:cxn>
                  <a:cxn ang="0">
                    <a:pos x="0" y="16"/>
                  </a:cxn>
                  <a:cxn ang="0">
                    <a:pos x="0" y="0"/>
                  </a:cxn>
                </a:cxnLst>
                <a:rect l="0" t="0" r="r" b="b"/>
                <a:pathLst>
                  <a:path w="104" h="17">
                    <a:moveTo>
                      <a:pt x="0" y="0"/>
                    </a:moveTo>
                    <a:lnTo>
                      <a:pt x="104" y="1"/>
                    </a:lnTo>
                    <a:lnTo>
                      <a:pt x="104" y="17"/>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2" name="Freeform 128">
                <a:extLst>
                  <a:ext uri="{FF2B5EF4-FFF2-40B4-BE49-F238E27FC236}">
                    <a16:creationId xmlns:a16="http://schemas.microsoft.com/office/drawing/2014/main" xmlns="" id="{2247EBC5-581E-88D6-09D3-D20AA1697F3B}"/>
                  </a:ext>
                </a:extLst>
              </p:cNvPr>
              <p:cNvSpPr>
                <a:spLocks/>
              </p:cNvSpPr>
              <p:nvPr/>
            </p:nvSpPr>
            <p:spPr bwMode="auto">
              <a:xfrm>
                <a:off x="1358" y="2320"/>
                <a:ext cx="36" cy="6"/>
              </a:xfrm>
              <a:custGeom>
                <a:avLst/>
                <a:gdLst/>
                <a:ahLst/>
                <a:cxnLst>
                  <a:cxn ang="0">
                    <a:pos x="0" y="0"/>
                  </a:cxn>
                  <a:cxn ang="0">
                    <a:pos x="106" y="3"/>
                  </a:cxn>
                  <a:cxn ang="0">
                    <a:pos x="106" y="18"/>
                  </a:cxn>
                  <a:cxn ang="0">
                    <a:pos x="0" y="17"/>
                  </a:cxn>
                  <a:cxn ang="0">
                    <a:pos x="0" y="0"/>
                  </a:cxn>
                </a:cxnLst>
                <a:rect l="0" t="0" r="r" b="b"/>
                <a:pathLst>
                  <a:path w="106" h="18">
                    <a:moveTo>
                      <a:pt x="0" y="0"/>
                    </a:moveTo>
                    <a:lnTo>
                      <a:pt x="106" y="3"/>
                    </a:lnTo>
                    <a:lnTo>
                      <a:pt x="106"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3" name="Freeform 129">
                <a:extLst>
                  <a:ext uri="{FF2B5EF4-FFF2-40B4-BE49-F238E27FC236}">
                    <a16:creationId xmlns:a16="http://schemas.microsoft.com/office/drawing/2014/main" xmlns="" id="{9D754774-C6D4-00B0-C669-C96CDE2E09C4}"/>
                  </a:ext>
                </a:extLst>
              </p:cNvPr>
              <p:cNvSpPr>
                <a:spLocks/>
              </p:cNvSpPr>
              <p:nvPr/>
            </p:nvSpPr>
            <p:spPr bwMode="auto">
              <a:xfrm>
                <a:off x="1398" y="2321"/>
                <a:ext cx="35" cy="6"/>
              </a:xfrm>
              <a:custGeom>
                <a:avLst/>
                <a:gdLst/>
                <a:ahLst/>
                <a:cxnLst>
                  <a:cxn ang="0">
                    <a:pos x="0" y="0"/>
                  </a:cxn>
                  <a:cxn ang="0">
                    <a:pos x="105" y="2"/>
                  </a:cxn>
                  <a:cxn ang="0">
                    <a:pos x="105" y="18"/>
                  </a:cxn>
                  <a:cxn ang="0">
                    <a:pos x="0" y="17"/>
                  </a:cxn>
                  <a:cxn ang="0">
                    <a:pos x="0" y="0"/>
                  </a:cxn>
                </a:cxnLst>
                <a:rect l="0" t="0" r="r" b="b"/>
                <a:pathLst>
                  <a:path w="105" h="18">
                    <a:moveTo>
                      <a:pt x="0" y="0"/>
                    </a:moveTo>
                    <a:lnTo>
                      <a:pt x="105" y="2"/>
                    </a:lnTo>
                    <a:lnTo>
                      <a:pt x="105"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4" name="Freeform 130">
                <a:extLst>
                  <a:ext uri="{FF2B5EF4-FFF2-40B4-BE49-F238E27FC236}">
                    <a16:creationId xmlns:a16="http://schemas.microsoft.com/office/drawing/2014/main" xmlns="" id="{1CD94490-9D65-AD56-2528-8DE5A08D7A67}"/>
                  </a:ext>
                </a:extLst>
              </p:cNvPr>
              <p:cNvSpPr>
                <a:spLocks/>
              </p:cNvSpPr>
              <p:nvPr/>
            </p:nvSpPr>
            <p:spPr bwMode="auto">
              <a:xfrm>
                <a:off x="1446" y="2323"/>
                <a:ext cx="35" cy="6"/>
              </a:xfrm>
              <a:custGeom>
                <a:avLst/>
                <a:gdLst/>
                <a:ahLst/>
                <a:cxnLst>
                  <a:cxn ang="0">
                    <a:pos x="0" y="0"/>
                  </a:cxn>
                  <a:cxn ang="0">
                    <a:pos x="106" y="2"/>
                  </a:cxn>
                  <a:cxn ang="0">
                    <a:pos x="106" y="18"/>
                  </a:cxn>
                  <a:cxn ang="0">
                    <a:pos x="0" y="16"/>
                  </a:cxn>
                  <a:cxn ang="0">
                    <a:pos x="0" y="0"/>
                  </a:cxn>
                </a:cxnLst>
                <a:rect l="0" t="0" r="r" b="b"/>
                <a:pathLst>
                  <a:path w="106" h="18">
                    <a:moveTo>
                      <a:pt x="0" y="0"/>
                    </a:moveTo>
                    <a:lnTo>
                      <a:pt x="106" y="2"/>
                    </a:lnTo>
                    <a:lnTo>
                      <a:pt x="106" y="18"/>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5" name="Freeform 131">
                <a:extLst>
                  <a:ext uri="{FF2B5EF4-FFF2-40B4-BE49-F238E27FC236}">
                    <a16:creationId xmlns:a16="http://schemas.microsoft.com/office/drawing/2014/main" xmlns="" id="{50752A2C-01CB-3154-EDC7-85761A304173}"/>
                  </a:ext>
                </a:extLst>
              </p:cNvPr>
              <p:cNvSpPr>
                <a:spLocks/>
              </p:cNvSpPr>
              <p:nvPr/>
            </p:nvSpPr>
            <p:spPr bwMode="auto">
              <a:xfrm>
                <a:off x="1319" y="2321"/>
                <a:ext cx="35" cy="3"/>
              </a:xfrm>
              <a:custGeom>
                <a:avLst/>
                <a:gdLst/>
                <a:ahLst/>
                <a:cxnLst>
                  <a:cxn ang="0">
                    <a:pos x="0" y="0"/>
                  </a:cxn>
                  <a:cxn ang="0">
                    <a:pos x="104" y="4"/>
                  </a:cxn>
                  <a:cxn ang="0">
                    <a:pos x="104" y="9"/>
                  </a:cxn>
                  <a:cxn ang="0">
                    <a:pos x="0" y="8"/>
                  </a:cxn>
                  <a:cxn ang="0">
                    <a:pos x="0" y="0"/>
                  </a:cxn>
                </a:cxnLst>
                <a:rect l="0" t="0" r="r" b="b"/>
                <a:pathLst>
                  <a:path w="104" h="9">
                    <a:moveTo>
                      <a:pt x="0" y="0"/>
                    </a:moveTo>
                    <a:lnTo>
                      <a:pt x="104" y="4"/>
                    </a:lnTo>
                    <a:lnTo>
                      <a:pt x="104" y="9"/>
                    </a:lnTo>
                    <a:lnTo>
                      <a:pt x="0" y="8"/>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6" name="Freeform 132">
                <a:extLst>
                  <a:ext uri="{FF2B5EF4-FFF2-40B4-BE49-F238E27FC236}">
                    <a16:creationId xmlns:a16="http://schemas.microsoft.com/office/drawing/2014/main" xmlns="" id="{50E1D8B5-1873-0B84-4FEA-5812FDE6C465}"/>
                  </a:ext>
                </a:extLst>
              </p:cNvPr>
              <p:cNvSpPr>
                <a:spLocks/>
              </p:cNvSpPr>
              <p:nvPr/>
            </p:nvSpPr>
            <p:spPr bwMode="auto">
              <a:xfrm>
                <a:off x="1358" y="2322"/>
                <a:ext cx="36"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7" name="Freeform 133">
                <a:extLst>
                  <a:ext uri="{FF2B5EF4-FFF2-40B4-BE49-F238E27FC236}">
                    <a16:creationId xmlns:a16="http://schemas.microsoft.com/office/drawing/2014/main" xmlns="" id="{5064924B-3852-F0BF-A099-E589ACC21A79}"/>
                  </a:ext>
                </a:extLst>
              </p:cNvPr>
              <p:cNvSpPr>
                <a:spLocks/>
              </p:cNvSpPr>
              <p:nvPr/>
            </p:nvSpPr>
            <p:spPr bwMode="auto">
              <a:xfrm>
                <a:off x="1398" y="2323"/>
                <a:ext cx="35" cy="3"/>
              </a:xfrm>
              <a:custGeom>
                <a:avLst/>
                <a:gdLst/>
                <a:ahLst/>
                <a:cxnLst>
                  <a:cxn ang="0">
                    <a:pos x="0" y="0"/>
                  </a:cxn>
                  <a:cxn ang="0">
                    <a:pos x="105" y="2"/>
                  </a:cxn>
                  <a:cxn ang="0">
                    <a:pos x="105" y="9"/>
                  </a:cxn>
                  <a:cxn ang="0">
                    <a:pos x="0" y="6"/>
                  </a:cxn>
                  <a:cxn ang="0">
                    <a:pos x="0" y="0"/>
                  </a:cxn>
                </a:cxnLst>
                <a:rect l="0" t="0" r="r" b="b"/>
                <a:pathLst>
                  <a:path w="105" h="9">
                    <a:moveTo>
                      <a:pt x="0" y="0"/>
                    </a:moveTo>
                    <a:lnTo>
                      <a:pt x="105" y="2"/>
                    </a:lnTo>
                    <a:lnTo>
                      <a:pt x="105" y="9"/>
                    </a:lnTo>
                    <a:lnTo>
                      <a:pt x="0" y="6"/>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8" name="Freeform 134">
                <a:extLst>
                  <a:ext uri="{FF2B5EF4-FFF2-40B4-BE49-F238E27FC236}">
                    <a16:creationId xmlns:a16="http://schemas.microsoft.com/office/drawing/2014/main" xmlns="" id="{964732B5-0AAF-5122-E00F-4BF173F49852}"/>
                  </a:ext>
                </a:extLst>
              </p:cNvPr>
              <p:cNvSpPr>
                <a:spLocks/>
              </p:cNvSpPr>
              <p:nvPr/>
            </p:nvSpPr>
            <p:spPr bwMode="auto">
              <a:xfrm>
                <a:off x="1446" y="2324"/>
                <a:ext cx="35"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9" name="Freeform 135">
                <a:extLst>
                  <a:ext uri="{FF2B5EF4-FFF2-40B4-BE49-F238E27FC236}">
                    <a16:creationId xmlns:a16="http://schemas.microsoft.com/office/drawing/2014/main" xmlns="" id="{B4EA2E79-091F-2BDA-22E9-1010F600723D}"/>
                  </a:ext>
                </a:extLst>
              </p:cNvPr>
              <p:cNvSpPr>
                <a:spLocks/>
              </p:cNvSpPr>
              <p:nvPr/>
            </p:nvSpPr>
            <p:spPr bwMode="auto">
              <a:xfrm>
                <a:off x="1673" y="1979"/>
                <a:ext cx="22" cy="372"/>
              </a:xfrm>
              <a:custGeom>
                <a:avLst/>
                <a:gdLst/>
                <a:ahLst/>
                <a:cxnLst>
                  <a:cxn ang="0">
                    <a:pos x="49" y="100"/>
                  </a:cxn>
                  <a:cxn ang="0">
                    <a:pos x="65" y="148"/>
                  </a:cxn>
                  <a:cxn ang="0">
                    <a:pos x="65" y="1064"/>
                  </a:cxn>
                  <a:cxn ang="0">
                    <a:pos x="0" y="1114"/>
                  </a:cxn>
                  <a:cxn ang="0">
                    <a:pos x="0" y="0"/>
                  </a:cxn>
                  <a:cxn ang="0">
                    <a:pos x="49" y="100"/>
                  </a:cxn>
                </a:cxnLst>
                <a:rect l="0" t="0" r="r" b="b"/>
                <a:pathLst>
                  <a:path w="65" h="1114">
                    <a:moveTo>
                      <a:pt x="49" y="100"/>
                    </a:moveTo>
                    <a:lnTo>
                      <a:pt x="65" y="148"/>
                    </a:lnTo>
                    <a:lnTo>
                      <a:pt x="65" y="1064"/>
                    </a:lnTo>
                    <a:lnTo>
                      <a:pt x="0" y="1114"/>
                    </a:lnTo>
                    <a:lnTo>
                      <a:pt x="0" y="0"/>
                    </a:lnTo>
                    <a:lnTo>
                      <a:pt x="49" y="10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0" name="Freeform 136">
                <a:extLst>
                  <a:ext uri="{FF2B5EF4-FFF2-40B4-BE49-F238E27FC236}">
                    <a16:creationId xmlns:a16="http://schemas.microsoft.com/office/drawing/2014/main" xmlns="" id="{0068733E-5101-B39B-D055-04004E63C5FB}"/>
                  </a:ext>
                </a:extLst>
              </p:cNvPr>
              <p:cNvSpPr>
                <a:spLocks/>
              </p:cNvSpPr>
              <p:nvPr/>
            </p:nvSpPr>
            <p:spPr bwMode="auto">
              <a:xfrm>
                <a:off x="1788" y="2080"/>
                <a:ext cx="35" cy="248"/>
              </a:xfrm>
              <a:custGeom>
                <a:avLst/>
                <a:gdLst/>
                <a:ahLst/>
                <a:cxnLst>
                  <a:cxn ang="0">
                    <a:pos x="6" y="0"/>
                  </a:cxn>
                  <a:cxn ang="0">
                    <a:pos x="86" y="49"/>
                  </a:cxn>
                  <a:cxn ang="0">
                    <a:pos x="96" y="131"/>
                  </a:cxn>
                  <a:cxn ang="0">
                    <a:pos x="101" y="219"/>
                  </a:cxn>
                  <a:cxn ang="0">
                    <a:pos x="104" y="312"/>
                  </a:cxn>
                  <a:cxn ang="0">
                    <a:pos x="104" y="406"/>
                  </a:cxn>
                  <a:cxn ang="0">
                    <a:pos x="100" y="497"/>
                  </a:cxn>
                  <a:cxn ang="0">
                    <a:pos x="94" y="584"/>
                  </a:cxn>
                  <a:cxn ang="0">
                    <a:pos x="86" y="663"/>
                  </a:cxn>
                  <a:cxn ang="0">
                    <a:pos x="77" y="732"/>
                  </a:cxn>
                  <a:cxn ang="0">
                    <a:pos x="0" y="744"/>
                  </a:cxn>
                  <a:cxn ang="0">
                    <a:pos x="7" y="637"/>
                  </a:cxn>
                  <a:cxn ang="0">
                    <a:pos x="15" y="546"/>
                  </a:cxn>
                  <a:cxn ang="0">
                    <a:pos x="24" y="465"/>
                  </a:cxn>
                  <a:cxn ang="0">
                    <a:pos x="31" y="387"/>
                  </a:cxn>
                  <a:cxn ang="0">
                    <a:pos x="34" y="307"/>
                  </a:cxn>
                  <a:cxn ang="0">
                    <a:pos x="31" y="219"/>
                  </a:cxn>
                  <a:cxn ang="0">
                    <a:pos x="23" y="119"/>
                  </a:cxn>
                  <a:cxn ang="0">
                    <a:pos x="6" y="0"/>
                  </a:cxn>
                </a:cxnLst>
                <a:rect l="0" t="0" r="r" b="b"/>
                <a:pathLst>
                  <a:path w="104" h="744">
                    <a:moveTo>
                      <a:pt x="6" y="0"/>
                    </a:moveTo>
                    <a:lnTo>
                      <a:pt x="86" y="49"/>
                    </a:lnTo>
                    <a:lnTo>
                      <a:pt x="96" y="131"/>
                    </a:lnTo>
                    <a:lnTo>
                      <a:pt x="101" y="219"/>
                    </a:lnTo>
                    <a:lnTo>
                      <a:pt x="104" y="312"/>
                    </a:lnTo>
                    <a:lnTo>
                      <a:pt x="104" y="406"/>
                    </a:lnTo>
                    <a:lnTo>
                      <a:pt x="100" y="497"/>
                    </a:lnTo>
                    <a:lnTo>
                      <a:pt x="94" y="584"/>
                    </a:lnTo>
                    <a:lnTo>
                      <a:pt x="86" y="663"/>
                    </a:lnTo>
                    <a:lnTo>
                      <a:pt x="77" y="732"/>
                    </a:lnTo>
                    <a:lnTo>
                      <a:pt x="0" y="744"/>
                    </a:lnTo>
                    <a:lnTo>
                      <a:pt x="7" y="637"/>
                    </a:lnTo>
                    <a:lnTo>
                      <a:pt x="15" y="546"/>
                    </a:lnTo>
                    <a:lnTo>
                      <a:pt x="24" y="465"/>
                    </a:lnTo>
                    <a:lnTo>
                      <a:pt x="31" y="387"/>
                    </a:lnTo>
                    <a:lnTo>
                      <a:pt x="34" y="307"/>
                    </a:lnTo>
                    <a:lnTo>
                      <a:pt x="31" y="219"/>
                    </a:lnTo>
                    <a:lnTo>
                      <a:pt x="23" y="119"/>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1" name="Freeform 137">
                <a:extLst>
                  <a:ext uri="{FF2B5EF4-FFF2-40B4-BE49-F238E27FC236}">
                    <a16:creationId xmlns:a16="http://schemas.microsoft.com/office/drawing/2014/main" xmlns="" id="{513E0348-1A2C-4F48-9692-55A551781F1E}"/>
                  </a:ext>
                </a:extLst>
              </p:cNvPr>
              <p:cNvSpPr>
                <a:spLocks/>
              </p:cNvSpPr>
              <p:nvPr/>
            </p:nvSpPr>
            <p:spPr bwMode="auto">
              <a:xfrm>
                <a:off x="1783" y="2078"/>
                <a:ext cx="35" cy="250"/>
              </a:xfrm>
              <a:custGeom>
                <a:avLst/>
                <a:gdLst/>
                <a:ahLst/>
                <a:cxnLst>
                  <a:cxn ang="0">
                    <a:pos x="8" y="0"/>
                  </a:cxn>
                  <a:cxn ang="0">
                    <a:pos x="19" y="7"/>
                  </a:cxn>
                  <a:cxn ang="0">
                    <a:pos x="29" y="12"/>
                  </a:cxn>
                  <a:cxn ang="0">
                    <a:pos x="40" y="19"/>
                  </a:cxn>
                  <a:cxn ang="0">
                    <a:pos x="49" y="25"/>
                  </a:cxn>
                  <a:cxn ang="0">
                    <a:pos x="60" y="31"/>
                  </a:cxn>
                  <a:cxn ang="0">
                    <a:pos x="70" y="37"/>
                  </a:cxn>
                  <a:cxn ang="0">
                    <a:pos x="80" y="44"/>
                  </a:cxn>
                  <a:cxn ang="0">
                    <a:pos x="90" y="50"/>
                  </a:cxn>
                  <a:cxn ang="0">
                    <a:pos x="98" y="132"/>
                  </a:cxn>
                  <a:cxn ang="0">
                    <a:pos x="103" y="221"/>
                  </a:cxn>
                  <a:cxn ang="0">
                    <a:pos x="106" y="315"/>
                  </a:cxn>
                  <a:cxn ang="0">
                    <a:pos x="105" y="410"/>
                  </a:cxn>
                  <a:cxn ang="0">
                    <a:pos x="101" y="502"/>
                  </a:cxn>
                  <a:cxn ang="0">
                    <a:pos x="95" y="589"/>
                  </a:cxn>
                  <a:cxn ang="0">
                    <a:pos x="88" y="669"/>
                  </a:cxn>
                  <a:cxn ang="0">
                    <a:pos x="78" y="737"/>
                  </a:cxn>
                  <a:cxn ang="0">
                    <a:pos x="69" y="739"/>
                  </a:cxn>
                  <a:cxn ang="0">
                    <a:pos x="60" y="741"/>
                  </a:cxn>
                  <a:cxn ang="0">
                    <a:pos x="49" y="743"/>
                  </a:cxn>
                  <a:cxn ang="0">
                    <a:pos x="40" y="745"/>
                  </a:cxn>
                  <a:cxn ang="0">
                    <a:pos x="29" y="747"/>
                  </a:cxn>
                  <a:cxn ang="0">
                    <a:pos x="20" y="749"/>
                  </a:cxn>
                  <a:cxn ang="0">
                    <a:pos x="10" y="751"/>
                  </a:cxn>
                  <a:cxn ang="0">
                    <a:pos x="0" y="752"/>
                  </a:cxn>
                  <a:cxn ang="0">
                    <a:pos x="7" y="645"/>
                  </a:cxn>
                  <a:cxn ang="0">
                    <a:pos x="16" y="554"/>
                  </a:cxn>
                  <a:cxn ang="0">
                    <a:pos x="24" y="471"/>
                  </a:cxn>
                  <a:cxn ang="0">
                    <a:pos x="32" y="391"/>
                  </a:cxn>
                  <a:cxn ang="0">
                    <a:pos x="35" y="309"/>
                  </a:cxn>
                  <a:cxn ang="0">
                    <a:pos x="33" y="221"/>
                  </a:cxn>
                  <a:cxn ang="0">
                    <a:pos x="25" y="119"/>
                  </a:cxn>
                  <a:cxn ang="0">
                    <a:pos x="8" y="0"/>
                  </a:cxn>
                </a:cxnLst>
                <a:rect l="0" t="0" r="r" b="b"/>
                <a:pathLst>
                  <a:path w="106" h="752">
                    <a:moveTo>
                      <a:pt x="8" y="0"/>
                    </a:moveTo>
                    <a:lnTo>
                      <a:pt x="19" y="7"/>
                    </a:lnTo>
                    <a:lnTo>
                      <a:pt x="29" y="12"/>
                    </a:lnTo>
                    <a:lnTo>
                      <a:pt x="40" y="19"/>
                    </a:lnTo>
                    <a:lnTo>
                      <a:pt x="49" y="25"/>
                    </a:lnTo>
                    <a:lnTo>
                      <a:pt x="60" y="31"/>
                    </a:lnTo>
                    <a:lnTo>
                      <a:pt x="70" y="37"/>
                    </a:lnTo>
                    <a:lnTo>
                      <a:pt x="80" y="44"/>
                    </a:lnTo>
                    <a:lnTo>
                      <a:pt x="90" y="50"/>
                    </a:lnTo>
                    <a:lnTo>
                      <a:pt x="98" y="132"/>
                    </a:lnTo>
                    <a:lnTo>
                      <a:pt x="103" y="221"/>
                    </a:lnTo>
                    <a:lnTo>
                      <a:pt x="106" y="315"/>
                    </a:lnTo>
                    <a:lnTo>
                      <a:pt x="105" y="410"/>
                    </a:lnTo>
                    <a:lnTo>
                      <a:pt x="101" y="502"/>
                    </a:lnTo>
                    <a:lnTo>
                      <a:pt x="95" y="589"/>
                    </a:lnTo>
                    <a:lnTo>
                      <a:pt x="88" y="669"/>
                    </a:lnTo>
                    <a:lnTo>
                      <a:pt x="78" y="737"/>
                    </a:lnTo>
                    <a:lnTo>
                      <a:pt x="69" y="739"/>
                    </a:lnTo>
                    <a:lnTo>
                      <a:pt x="60" y="741"/>
                    </a:lnTo>
                    <a:lnTo>
                      <a:pt x="49" y="743"/>
                    </a:lnTo>
                    <a:lnTo>
                      <a:pt x="40" y="745"/>
                    </a:lnTo>
                    <a:lnTo>
                      <a:pt x="29" y="747"/>
                    </a:lnTo>
                    <a:lnTo>
                      <a:pt x="20" y="749"/>
                    </a:lnTo>
                    <a:lnTo>
                      <a:pt x="10" y="751"/>
                    </a:lnTo>
                    <a:lnTo>
                      <a:pt x="0" y="752"/>
                    </a:lnTo>
                    <a:lnTo>
                      <a:pt x="7" y="645"/>
                    </a:lnTo>
                    <a:lnTo>
                      <a:pt x="16" y="554"/>
                    </a:lnTo>
                    <a:lnTo>
                      <a:pt x="24" y="471"/>
                    </a:lnTo>
                    <a:lnTo>
                      <a:pt x="32" y="391"/>
                    </a:lnTo>
                    <a:lnTo>
                      <a:pt x="35" y="309"/>
                    </a:lnTo>
                    <a:lnTo>
                      <a:pt x="33" y="221"/>
                    </a:lnTo>
                    <a:lnTo>
                      <a:pt x="25" y="119"/>
                    </a:lnTo>
                    <a:lnTo>
                      <a:pt x="8"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2" name="Freeform 138">
                <a:extLst>
                  <a:ext uri="{FF2B5EF4-FFF2-40B4-BE49-F238E27FC236}">
                    <a16:creationId xmlns:a16="http://schemas.microsoft.com/office/drawing/2014/main" xmlns="" id="{B2DCEFF1-A6FC-D9F7-669A-8C84B1BF7E48}"/>
                  </a:ext>
                </a:extLst>
              </p:cNvPr>
              <p:cNvSpPr>
                <a:spLocks/>
              </p:cNvSpPr>
              <p:nvPr/>
            </p:nvSpPr>
            <p:spPr bwMode="auto">
              <a:xfrm>
                <a:off x="1777" y="2075"/>
                <a:ext cx="35" cy="253"/>
              </a:xfrm>
              <a:custGeom>
                <a:avLst/>
                <a:gdLst/>
                <a:ahLst/>
                <a:cxnLst>
                  <a:cxn ang="0">
                    <a:pos x="12" y="0"/>
                  </a:cxn>
                  <a:cxn ang="0">
                    <a:pos x="23" y="6"/>
                  </a:cxn>
                  <a:cxn ang="0">
                    <a:pos x="33" y="13"/>
                  </a:cxn>
                  <a:cxn ang="0">
                    <a:pos x="42" y="20"/>
                  </a:cxn>
                  <a:cxn ang="0">
                    <a:pos x="53" y="25"/>
                  </a:cxn>
                  <a:cxn ang="0">
                    <a:pos x="64" y="32"/>
                  </a:cxn>
                  <a:cxn ang="0">
                    <a:pos x="73" y="38"/>
                  </a:cxn>
                  <a:cxn ang="0">
                    <a:pos x="83" y="45"/>
                  </a:cxn>
                  <a:cxn ang="0">
                    <a:pos x="94" y="51"/>
                  </a:cxn>
                  <a:cxn ang="0">
                    <a:pos x="105" y="223"/>
                  </a:cxn>
                  <a:cxn ang="0">
                    <a:pos x="106" y="413"/>
                  </a:cxn>
                  <a:cxn ang="0">
                    <a:pos x="97" y="596"/>
                  </a:cxn>
                  <a:cxn ang="0">
                    <a:pos x="79" y="745"/>
                  </a:cxn>
                  <a:cxn ang="0">
                    <a:pos x="70" y="746"/>
                  </a:cxn>
                  <a:cxn ang="0">
                    <a:pos x="60" y="749"/>
                  </a:cxn>
                  <a:cxn ang="0">
                    <a:pos x="50" y="750"/>
                  </a:cxn>
                  <a:cxn ang="0">
                    <a:pos x="40" y="753"/>
                  </a:cxn>
                  <a:cxn ang="0">
                    <a:pos x="30" y="754"/>
                  </a:cxn>
                  <a:cxn ang="0">
                    <a:pos x="20" y="757"/>
                  </a:cxn>
                  <a:cxn ang="0">
                    <a:pos x="11" y="758"/>
                  </a:cxn>
                  <a:cxn ang="0">
                    <a:pos x="0" y="761"/>
                  </a:cxn>
                  <a:cxn ang="0">
                    <a:pos x="8" y="654"/>
                  </a:cxn>
                  <a:cxn ang="0">
                    <a:pos x="17" y="561"/>
                  </a:cxn>
                  <a:cxn ang="0">
                    <a:pos x="27" y="477"/>
                  </a:cxn>
                  <a:cxn ang="0">
                    <a:pos x="34" y="396"/>
                  </a:cxn>
                  <a:cxn ang="0">
                    <a:pos x="38" y="313"/>
                  </a:cxn>
                  <a:cxn ang="0">
                    <a:pos x="37" y="223"/>
                  </a:cxn>
                  <a:cxn ang="0">
                    <a:pos x="29" y="120"/>
                  </a:cxn>
                  <a:cxn ang="0">
                    <a:pos x="12" y="0"/>
                  </a:cxn>
                </a:cxnLst>
                <a:rect l="0" t="0" r="r" b="b"/>
                <a:pathLst>
                  <a:path w="106" h="761">
                    <a:moveTo>
                      <a:pt x="12" y="0"/>
                    </a:moveTo>
                    <a:lnTo>
                      <a:pt x="23" y="6"/>
                    </a:lnTo>
                    <a:lnTo>
                      <a:pt x="33" y="13"/>
                    </a:lnTo>
                    <a:lnTo>
                      <a:pt x="42" y="20"/>
                    </a:lnTo>
                    <a:lnTo>
                      <a:pt x="53" y="25"/>
                    </a:lnTo>
                    <a:lnTo>
                      <a:pt x="64" y="32"/>
                    </a:lnTo>
                    <a:lnTo>
                      <a:pt x="73" y="38"/>
                    </a:lnTo>
                    <a:lnTo>
                      <a:pt x="83" y="45"/>
                    </a:lnTo>
                    <a:lnTo>
                      <a:pt x="94" y="51"/>
                    </a:lnTo>
                    <a:lnTo>
                      <a:pt x="105" y="223"/>
                    </a:lnTo>
                    <a:lnTo>
                      <a:pt x="106" y="413"/>
                    </a:lnTo>
                    <a:lnTo>
                      <a:pt x="97" y="596"/>
                    </a:lnTo>
                    <a:lnTo>
                      <a:pt x="79" y="745"/>
                    </a:lnTo>
                    <a:lnTo>
                      <a:pt x="70" y="746"/>
                    </a:lnTo>
                    <a:lnTo>
                      <a:pt x="60" y="749"/>
                    </a:lnTo>
                    <a:lnTo>
                      <a:pt x="50" y="750"/>
                    </a:lnTo>
                    <a:lnTo>
                      <a:pt x="40" y="753"/>
                    </a:lnTo>
                    <a:lnTo>
                      <a:pt x="30" y="754"/>
                    </a:lnTo>
                    <a:lnTo>
                      <a:pt x="20" y="757"/>
                    </a:lnTo>
                    <a:lnTo>
                      <a:pt x="11" y="758"/>
                    </a:lnTo>
                    <a:lnTo>
                      <a:pt x="0" y="761"/>
                    </a:lnTo>
                    <a:lnTo>
                      <a:pt x="8" y="654"/>
                    </a:lnTo>
                    <a:lnTo>
                      <a:pt x="17" y="561"/>
                    </a:lnTo>
                    <a:lnTo>
                      <a:pt x="27" y="477"/>
                    </a:lnTo>
                    <a:lnTo>
                      <a:pt x="34" y="396"/>
                    </a:lnTo>
                    <a:lnTo>
                      <a:pt x="38" y="313"/>
                    </a:lnTo>
                    <a:lnTo>
                      <a:pt x="37" y="223"/>
                    </a:lnTo>
                    <a:lnTo>
                      <a:pt x="29" y="120"/>
                    </a:lnTo>
                    <a:lnTo>
                      <a:pt x="12"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3" name="Freeform 139">
                <a:extLst>
                  <a:ext uri="{FF2B5EF4-FFF2-40B4-BE49-F238E27FC236}">
                    <a16:creationId xmlns:a16="http://schemas.microsoft.com/office/drawing/2014/main" xmlns="" id="{F771416A-33F3-14BD-111A-687CF09C83EC}"/>
                  </a:ext>
                </a:extLst>
              </p:cNvPr>
              <p:cNvSpPr>
                <a:spLocks/>
              </p:cNvSpPr>
              <p:nvPr/>
            </p:nvSpPr>
            <p:spPr bwMode="auto">
              <a:xfrm>
                <a:off x="1771" y="2072"/>
                <a:ext cx="36" cy="257"/>
              </a:xfrm>
              <a:custGeom>
                <a:avLst/>
                <a:gdLst/>
                <a:ahLst/>
                <a:cxnLst>
                  <a:cxn ang="0">
                    <a:pos x="14" y="0"/>
                  </a:cxn>
                  <a:cxn ang="0">
                    <a:pos x="25" y="7"/>
                  </a:cxn>
                  <a:cxn ang="0">
                    <a:pos x="36" y="13"/>
                  </a:cxn>
                  <a:cxn ang="0">
                    <a:pos x="46" y="20"/>
                  </a:cxn>
                  <a:cxn ang="0">
                    <a:pos x="57" y="25"/>
                  </a:cxn>
                  <a:cxn ang="0">
                    <a:pos x="66" y="32"/>
                  </a:cxn>
                  <a:cxn ang="0">
                    <a:pos x="77" y="38"/>
                  </a:cxn>
                  <a:cxn ang="0">
                    <a:pos x="87" y="45"/>
                  </a:cxn>
                  <a:cxn ang="0">
                    <a:pos x="98" y="51"/>
                  </a:cxn>
                  <a:cxn ang="0">
                    <a:pos x="106" y="225"/>
                  </a:cxn>
                  <a:cxn ang="0">
                    <a:pos x="106" y="417"/>
                  </a:cxn>
                  <a:cxn ang="0">
                    <a:pos x="98" y="601"/>
                  </a:cxn>
                  <a:cxn ang="0">
                    <a:pos x="82" y="752"/>
                  </a:cxn>
                  <a:cxn ang="0">
                    <a:pos x="71" y="754"/>
                  </a:cxn>
                  <a:cxn ang="0">
                    <a:pos x="61" y="757"/>
                  </a:cxn>
                  <a:cxn ang="0">
                    <a:pos x="50" y="758"/>
                  </a:cxn>
                  <a:cxn ang="0">
                    <a:pos x="41" y="761"/>
                  </a:cxn>
                  <a:cxn ang="0">
                    <a:pos x="30" y="764"/>
                  </a:cxn>
                  <a:cxn ang="0">
                    <a:pos x="20" y="765"/>
                  </a:cxn>
                  <a:cxn ang="0">
                    <a:pos x="10" y="768"/>
                  </a:cxn>
                  <a:cxn ang="0">
                    <a:pos x="0" y="770"/>
                  </a:cxn>
                  <a:cxn ang="0">
                    <a:pos x="7" y="663"/>
                  </a:cxn>
                  <a:cxn ang="0">
                    <a:pos x="17" y="568"/>
                  </a:cxn>
                  <a:cxn ang="0">
                    <a:pos x="26" y="482"/>
                  </a:cxn>
                  <a:cxn ang="0">
                    <a:pos x="34" y="400"/>
                  </a:cxn>
                  <a:cxn ang="0">
                    <a:pos x="40" y="316"/>
                  </a:cxn>
                  <a:cxn ang="0">
                    <a:pos x="38" y="225"/>
                  </a:cxn>
                  <a:cxn ang="0">
                    <a:pos x="32" y="120"/>
                  </a:cxn>
                  <a:cxn ang="0">
                    <a:pos x="14" y="0"/>
                  </a:cxn>
                </a:cxnLst>
                <a:rect l="0" t="0" r="r" b="b"/>
                <a:pathLst>
                  <a:path w="106" h="770">
                    <a:moveTo>
                      <a:pt x="14" y="0"/>
                    </a:moveTo>
                    <a:lnTo>
                      <a:pt x="25" y="7"/>
                    </a:lnTo>
                    <a:lnTo>
                      <a:pt x="36" y="13"/>
                    </a:lnTo>
                    <a:lnTo>
                      <a:pt x="46" y="20"/>
                    </a:lnTo>
                    <a:lnTo>
                      <a:pt x="57" y="25"/>
                    </a:lnTo>
                    <a:lnTo>
                      <a:pt x="66" y="32"/>
                    </a:lnTo>
                    <a:lnTo>
                      <a:pt x="77" y="38"/>
                    </a:lnTo>
                    <a:lnTo>
                      <a:pt x="87" y="45"/>
                    </a:lnTo>
                    <a:lnTo>
                      <a:pt x="98" y="51"/>
                    </a:lnTo>
                    <a:lnTo>
                      <a:pt x="106" y="225"/>
                    </a:lnTo>
                    <a:lnTo>
                      <a:pt x="106" y="417"/>
                    </a:lnTo>
                    <a:lnTo>
                      <a:pt x="98" y="601"/>
                    </a:lnTo>
                    <a:lnTo>
                      <a:pt x="82" y="752"/>
                    </a:lnTo>
                    <a:lnTo>
                      <a:pt x="71" y="754"/>
                    </a:lnTo>
                    <a:lnTo>
                      <a:pt x="61" y="757"/>
                    </a:lnTo>
                    <a:lnTo>
                      <a:pt x="50" y="758"/>
                    </a:lnTo>
                    <a:lnTo>
                      <a:pt x="41" y="761"/>
                    </a:lnTo>
                    <a:lnTo>
                      <a:pt x="30" y="764"/>
                    </a:lnTo>
                    <a:lnTo>
                      <a:pt x="20" y="765"/>
                    </a:lnTo>
                    <a:lnTo>
                      <a:pt x="10" y="768"/>
                    </a:lnTo>
                    <a:lnTo>
                      <a:pt x="0" y="770"/>
                    </a:lnTo>
                    <a:lnTo>
                      <a:pt x="7" y="663"/>
                    </a:lnTo>
                    <a:lnTo>
                      <a:pt x="17" y="568"/>
                    </a:lnTo>
                    <a:lnTo>
                      <a:pt x="26" y="482"/>
                    </a:lnTo>
                    <a:lnTo>
                      <a:pt x="34" y="400"/>
                    </a:lnTo>
                    <a:lnTo>
                      <a:pt x="40" y="316"/>
                    </a:lnTo>
                    <a:lnTo>
                      <a:pt x="38" y="225"/>
                    </a:lnTo>
                    <a:lnTo>
                      <a:pt x="32" y="120"/>
                    </a:lnTo>
                    <a:lnTo>
                      <a:pt x="14"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4" name="Freeform 140">
                <a:extLst>
                  <a:ext uri="{FF2B5EF4-FFF2-40B4-BE49-F238E27FC236}">
                    <a16:creationId xmlns:a16="http://schemas.microsoft.com/office/drawing/2014/main" xmlns="" id="{EB3B5323-E66E-737D-199D-46603314D4CE}"/>
                  </a:ext>
                </a:extLst>
              </p:cNvPr>
              <p:cNvSpPr>
                <a:spLocks/>
              </p:cNvSpPr>
              <p:nvPr/>
            </p:nvSpPr>
            <p:spPr bwMode="auto">
              <a:xfrm>
                <a:off x="1766" y="2069"/>
                <a:ext cx="36" cy="260"/>
              </a:xfrm>
              <a:custGeom>
                <a:avLst/>
                <a:gdLst/>
                <a:ahLst/>
                <a:cxnLst>
                  <a:cxn ang="0">
                    <a:pos x="17" y="0"/>
                  </a:cxn>
                  <a:cxn ang="0">
                    <a:pos x="27" y="7"/>
                  </a:cxn>
                  <a:cxn ang="0">
                    <a:pos x="38" y="13"/>
                  </a:cxn>
                  <a:cxn ang="0">
                    <a:pos x="49" y="20"/>
                  </a:cxn>
                  <a:cxn ang="0">
                    <a:pos x="59" y="26"/>
                  </a:cxn>
                  <a:cxn ang="0">
                    <a:pos x="70" y="33"/>
                  </a:cxn>
                  <a:cxn ang="0">
                    <a:pos x="80" y="40"/>
                  </a:cxn>
                  <a:cxn ang="0">
                    <a:pos x="91" y="46"/>
                  </a:cxn>
                  <a:cxn ang="0">
                    <a:pos x="102" y="53"/>
                  </a:cxn>
                  <a:cxn ang="0">
                    <a:pos x="108" y="227"/>
                  </a:cxn>
                  <a:cxn ang="0">
                    <a:pos x="107" y="420"/>
                  </a:cxn>
                  <a:cxn ang="0">
                    <a:pos x="99" y="607"/>
                  </a:cxn>
                  <a:cxn ang="0">
                    <a:pos x="83" y="758"/>
                  </a:cxn>
                  <a:cxn ang="0">
                    <a:pos x="72" y="761"/>
                  </a:cxn>
                  <a:cxn ang="0">
                    <a:pos x="62" y="764"/>
                  </a:cxn>
                  <a:cxn ang="0">
                    <a:pos x="51" y="766"/>
                  </a:cxn>
                  <a:cxn ang="0">
                    <a:pos x="42" y="768"/>
                  </a:cxn>
                  <a:cxn ang="0">
                    <a:pos x="31" y="770"/>
                  </a:cxn>
                  <a:cxn ang="0">
                    <a:pos x="21" y="773"/>
                  </a:cxn>
                  <a:cxn ang="0">
                    <a:pos x="10" y="776"/>
                  </a:cxn>
                  <a:cxn ang="0">
                    <a:pos x="0" y="778"/>
                  </a:cxn>
                  <a:cxn ang="0">
                    <a:pos x="8" y="670"/>
                  </a:cxn>
                  <a:cxn ang="0">
                    <a:pos x="17" y="575"/>
                  </a:cxn>
                  <a:cxn ang="0">
                    <a:pos x="27" y="488"/>
                  </a:cxn>
                  <a:cxn ang="0">
                    <a:pos x="35" y="404"/>
                  </a:cxn>
                  <a:cxn ang="0">
                    <a:pos x="41" y="318"/>
                  </a:cxn>
                  <a:cxn ang="0">
                    <a:pos x="41" y="225"/>
                  </a:cxn>
                  <a:cxn ang="0">
                    <a:pos x="34" y="122"/>
                  </a:cxn>
                  <a:cxn ang="0">
                    <a:pos x="17" y="0"/>
                  </a:cxn>
                </a:cxnLst>
                <a:rect l="0" t="0" r="r" b="b"/>
                <a:pathLst>
                  <a:path w="108" h="778">
                    <a:moveTo>
                      <a:pt x="17" y="0"/>
                    </a:moveTo>
                    <a:lnTo>
                      <a:pt x="27" y="7"/>
                    </a:lnTo>
                    <a:lnTo>
                      <a:pt x="38" y="13"/>
                    </a:lnTo>
                    <a:lnTo>
                      <a:pt x="49" y="20"/>
                    </a:lnTo>
                    <a:lnTo>
                      <a:pt x="59" y="26"/>
                    </a:lnTo>
                    <a:lnTo>
                      <a:pt x="70" y="33"/>
                    </a:lnTo>
                    <a:lnTo>
                      <a:pt x="80" y="40"/>
                    </a:lnTo>
                    <a:lnTo>
                      <a:pt x="91" y="46"/>
                    </a:lnTo>
                    <a:lnTo>
                      <a:pt x="102" y="53"/>
                    </a:lnTo>
                    <a:lnTo>
                      <a:pt x="108" y="227"/>
                    </a:lnTo>
                    <a:lnTo>
                      <a:pt x="107" y="420"/>
                    </a:lnTo>
                    <a:lnTo>
                      <a:pt x="99" y="607"/>
                    </a:lnTo>
                    <a:lnTo>
                      <a:pt x="83" y="758"/>
                    </a:lnTo>
                    <a:lnTo>
                      <a:pt x="72" y="761"/>
                    </a:lnTo>
                    <a:lnTo>
                      <a:pt x="62" y="764"/>
                    </a:lnTo>
                    <a:lnTo>
                      <a:pt x="51" y="766"/>
                    </a:lnTo>
                    <a:lnTo>
                      <a:pt x="42" y="768"/>
                    </a:lnTo>
                    <a:lnTo>
                      <a:pt x="31" y="770"/>
                    </a:lnTo>
                    <a:lnTo>
                      <a:pt x="21" y="773"/>
                    </a:lnTo>
                    <a:lnTo>
                      <a:pt x="10" y="776"/>
                    </a:lnTo>
                    <a:lnTo>
                      <a:pt x="0" y="778"/>
                    </a:lnTo>
                    <a:lnTo>
                      <a:pt x="8" y="670"/>
                    </a:lnTo>
                    <a:lnTo>
                      <a:pt x="17" y="575"/>
                    </a:lnTo>
                    <a:lnTo>
                      <a:pt x="27" y="488"/>
                    </a:lnTo>
                    <a:lnTo>
                      <a:pt x="35" y="404"/>
                    </a:lnTo>
                    <a:lnTo>
                      <a:pt x="41" y="318"/>
                    </a:lnTo>
                    <a:lnTo>
                      <a:pt x="41" y="225"/>
                    </a:lnTo>
                    <a:lnTo>
                      <a:pt x="34" y="122"/>
                    </a:lnTo>
                    <a:lnTo>
                      <a:pt x="1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5" name="Freeform 141">
                <a:extLst>
                  <a:ext uri="{FF2B5EF4-FFF2-40B4-BE49-F238E27FC236}">
                    <a16:creationId xmlns:a16="http://schemas.microsoft.com/office/drawing/2014/main" xmlns="" id="{1573C564-C457-038A-5649-B9723336287E}"/>
                  </a:ext>
                </a:extLst>
              </p:cNvPr>
              <p:cNvSpPr>
                <a:spLocks/>
              </p:cNvSpPr>
              <p:nvPr/>
            </p:nvSpPr>
            <p:spPr bwMode="auto">
              <a:xfrm>
                <a:off x="1760" y="2067"/>
                <a:ext cx="36" cy="262"/>
              </a:xfrm>
              <a:custGeom>
                <a:avLst/>
                <a:gdLst/>
                <a:ahLst/>
                <a:cxnLst>
                  <a:cxn ang="0">
                    <a:pos x="21" y="0"/>
                  </a:cxn>
                  <a:cxn ang="0">
                    <a:pos x="31" y="7"/>
                  </a:cxn>
                  <a:cxn ang="0">
                    <a:pos x="42" y="13"/>
                  </a:cxn>
                  <a:cxn ang="0">
                    <a:pos x="52" y="20"/>
                  </a:cxn>
                  <a:cxn ang="0">
                    <a:pos x="63" y="27"/>
                  </a:cxn>
                  <a:cxn ang="0">
                    <a:pos x="74" y="33"/>
                  </a:cxn>
                  <a:cxn ang="0">
                    <a:pos x="84" y="40"/>
                  </a:cxn>
                  <a:cxn ang="0">
                    <a:pos x="95" y="46"/>
                  </a:cxn>
                  <a:cxn ang="0">
                    <a:pos x="105" y="53"/>
                  </a:cxn>
                  <a:cxn ang="0">
                    <a:pos x="109" y="229"/>
                  </a:cxn>
                  <a:cxn ang="0">
                    <a:pos x="108" y="424"/>
                  </a:cxn>
                  <a:cxn ang="0">
                    <a:pos x="100" y="613"/>
                  </a:cxn>
                  <a:cxn ang="0">
                    <a:pos x="85" y="765"/>
                  </a:cxn>
                  <a:cxn ang="0">
                    <a:pos x="75" y="768"/>
                  </a:cxn>
                  <a:cxn ang="0">
                    <a:pos x="64" y="770"/>
                  </a:cxn>
                  <a:cxn ang="0">
                    <a:pos x="52" y="773"/>
                  </a:cxn>
                  <a:cxn ang="0">
                    <a:pos x="42" y="776"/>
                  </a:cxn>
                  <a:cxn ang="0">
                    <a:pos x="31" y="778"/>
                  </a:cxn>
                  <a:cxn ang="0">
                    <a:pos x="21" y="781"/>
                  </a:cxn>
                  <a:cxn ang="0">
                    <a:pos x="10" y="784"/>
                  </a:cxn>
                  <a:cxn ang="0">
                    <a:pos x="0" y="786"/>
                  </a:cxn>
                  <a:cxn ang="0">
                    <a:pos x="7" y="678"/>
                  </a:cxn>
                  <a:cxn ang="0">
                    <a:pos x="17" y="583"/>
                  </a:cxn>
                  <a:cxn ang="0">
                    <a:pos x="27" y="494"/>
                  </a:cxn>
                  <a:cxn ang="0">
                    <a:pos x="37" y="408"/>
                  </a:cxn>
                  <a:cxn ang="0">
                    <a:pos x="43" y="320"/>
                  </a:cxn>
                  <a:cxn ang="0">
                    <a:pos x="43" y="226"/>
                  </a:cxn>
                  <a:cxn ang="0">
                    <a:pos x="37" y="122"/>
                  </a:cxn>
                  <a:cxn ang="0">
                    <a:pos x="21" y="0"/>
                  </a:cxn>
                </a:cxnLst>
                <a:rect l="0" t="0" r="r" b="b"/>
                <a:pathLst>
                  <a:path w="109" h="786">
                    <a:moveTo>
                      <a:pt x="21" y="0"/>
                    </a:moveTo>
                    <a:lnTo>
                      <a:pt x="31" y="7"/>
                    </a:lnTo>
                    <a:lnTo>
                      <a:pt x="42" y="13"/>
                    </a:lnTo>
                    <a:lnTo>
                      <a:pt x="52" y="20"/>
                    </a:lnTo>
                    <a:lnTo>
                      <a:pt x="63" y="27"/>
                    </a:lnTo>
                    <a:lnTo>
                      <a:pt x="74" y="33"/>
                    </a:lnTo>
                    <a:lnTo>
                      <a:pt x="84" y="40"/>
                    </a:lnTo>
                    <a:lnTo>
                      <a:pt x="95" y="46"/>
                    </a:lnTo>
                    <a:lnTo>
                      <a:pt x="105" y="53"/>
                    </a:lnTo>
                    <a:lnTo>
                      <a:pt x="109" y="229"/>
                    </a:lnTo>
                    <a:lnTo>
                      <a:pt x="108" y="424"/>
                    </a:lnTo>
                    <a:lnTo>
                      <a:pt x="100" y="613"/>
                    </a:lnTo>
                    <a:lnTo>
                      <a:pt x="85" y="765"/>
                    </a:lnTo>
                    <a:lnTo>
                      <a:pt x="75" y="768"/>
                    </a:lnTo>
                    <a:lnTo>
                      <a:pt x="64" y="770"/>
                    </a:lnTo>
                    <a:lnTo>
                      <a:pt x="52" y="773"/>
                    </a:lnTo>
                    <a:lnTo>
                      <a:pt x="42" y="776"/>
                    </a:lnTo>
                    <a:lnTo>
                      <a:pt x="31" y="778"/>
                    </a:lnTo>
                    <a:lnTo>
                      <a:pt x="21" y="781"/>
                    </a:lnTo>
                    <a:lnTo>
                      <a:pt x="10" y="784"/>
                    </a:lnTo>
                    <a:lnTo>
                      <a:pt x="0" y="786"/>
                    </a:lnTo>
                    <a:lnTo>
                      <a:pt x="7" y="678"/>
                    </a:lnTo>
                    <a:lnTo>
                      <a:pt x="17" y="583"/>
                    </a:lnTo>
                    <a:lnTo>
                      <a:pt x="27" y="494"/>
                    </a:lnTo>
                    <a:lnTo>
                      <a:pt x="37" y="408"/>
                    </a:lnTo>
                    <a:lnTo>
                      <a:pt x="43" y="320"/>
                    </a:lnTo>
                    <a:lnTo>
                      <a:pt x="43" y="226"/>
                    </a:lnTo>
                    <a:lnTo>
                      <a:pt x="37" y="122"/>
                    </a:lnTo>
                    <a:lnTo>
                      <a:pt x="21"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6" name="Freeform 142">
                <a:extLst>
                  <a:ext uri="{FF2B5EF4-FFF2-40B4-BE49-F238E27FC236}">
                    <a16:creationId xmlns:a16="http://schemas.microsoft.com/office/drawing/2014/main" xmlns="" id="{87CBC078-73D7-469C-DF76-FD72B1D735D0}"/>
                  </a:ext>
                </a:extLst>
              </p:cNvPr>
              <p:cNvSpPr>
                <a:spLocks/>
              </p:cNvSpPr>
              <p:nvPr/>
            </p:nvSpPr>
            <p:spPr bwMode="auto">
              <a:xfrm>
                <a:off x="1754" y="2064"/>
                <a:ext cx="37" cy="265"/>
              </a:xfrm>
              <a:custGeom>
                <a:avLst/>
                <a:gdLst/>
                <a:ahLst/>
                <a:cxnLst>
                  <a:cxn ang="0">
                    <a:pos x="25" y="0"/>
                  </a:cxn>
                  <a:cxn ang="0">
                    <a:pos x="36" y="7"/>
                  </a:cxn>
                  <a:cxn ang="0">
                    <a:pos x="46" y="13"/>
                  </a:cxn>
                  <a:cxn ang="0">
                    <a:pos x="57" y="20"/>
                  </a:cxn>
                  <a:cxn ang="0">
                    <a:pos x="69" y="27"/>
                  </a:cxn>
                  <a:cxn ang="0">
                    <a:pos x="79" y="33"/>
                  </a:cxn>
                  <a:cxn ang="0">
                    <a:pos x="90" y="40"/>
                  </a:cxn>
                  <a:cxn ang="0">
                    <a:pos x="100" y="46"/>
                  </a:cxn>
                  <a:cxn ang="0">
                    <a:pos x="111" y="53"/>
                  </a:cxn>
                  <a:cxn ang="0">
                    <a:pos x="112" y="230"/>
                  </a:cxn>
                  <a:cxn ang="0">
                    <a:pos x="111" y="428"/>
                  </a:cxn>
                  <a:cxn ang="0">
                    <a:pos x="103" y="619"/>
                  </a:cxn>
                  <a:cxn ang="0">
                    <a:pos x="89" y="772"/>
                  </a:cxn>
                  <a:cxn ang="0">
                    <a:pos x="78" y="774"/>
                  </a:cxn>
                  <a:cxn ang="0">
                    <a:pos x="66" y="777"/>
                  </a:cxn>
                  <a:cxn ang="0">
                    <a:pos x="56" y="780"/>
                  </a:cxn>
                  <a:cxn ang="0">
                    <a:pos x="45" y="782"/>
                  </a:cxn>
                  <a:cxn ang="0">
                    <a:pos x="34" y="785"/>
                  </a:cxn>
                  <a:cxn ang="0">
                    <a:pos x="23" y="789"/>
                  </a:cxn>
                  <a:cxn ang="0">
                    <a:pos x="12" y="792"/>
                  </a:cxn>
                  <a:cxn ang="0">
                    <a:pos x="0" y="794"/>
                  </a:cxn>
                  <a:cxn ang="0">
                    <a:pos x="8" y="686"/>
                  </a:cxn>
                  <a:cxn ang="0">
                    <a:pos x="19" y="589"/>
                  </a:cxn>
                  <a:cxn ang="0">
                    <a:pos x="30" y="500"/>
                  </a:cxn>
                  <a:cxn ang="0">
                    <a:pos x="41" y="412"/>
                  </a:cxn>
                  <a:cxn ang="0">
                    <a:pos x="46" y="323"/>
                  </a:cxn>
                  <a:cxn ang="0">
                    <a:pos x="48" y="227"/>
                  </a:cxn>
                  <a:cxn ang="0">
                    <a:pos x="41" y="122"/>
                  </a:cxn>
                  <a:cxn ang="0">
                    <a:pos x="25" y="0"/>
                  </a:cxn>
                </a:cxnLst>
                <a:rect l="0" t="0" r="r" b="b"/>
                <a:pathLst>
                  <a:path w="112" h="794">
                    <a:moveTo>
                      <a:pt x="25" y="0"/>
                    </a:moveTo>
                    <a:lnTo>
                      <a:pt x="36" y="7"/>
                    </a:lnTo>
                    <a:lnTo>
                      <a:pt x="46" y="13"/>
                    </a:lnTo>
                    <a:lnTo>
                      <a:pt x="57" y="20"/>
                    </a:lnTo>
                    <a:lnTo>
                      <a:pt x="69" y="27"/>
                    </a:lnTo>
                    <a:lnTo>
                      <a:pt x="79" y="33"/>
                    </a:lnTo>
                    <a:lnTo>
                      <a:pt x="90" y="40"/>
                    </a:lnTo>
                    <a:lnTo>
                      <a:pt x="100" y="46"/>
                    </a:lnTo>
                    <a:lnTo>
                      <a:pt x="111" y="53"/>
                    </a:lnTo>
                    <a:lnTo>
                      <a:pt x="112" y="230"/>
                    </a:lnTo>
                    <a:lnTo>
                      <a:pt x="111" y="428"/>
                    </a:lnTo>
                    <a:lnTo>
                      <a:pt x="103" y="619"/>
                    </a:lnTo>
                    <a:lnTo>
                      <a:pt x="89" y="772"/>
                    </a:lnTo>
                    <a:lnTo>
                      <a:pt x="78" y="774"/>
                    </a:lnTo>
                    <a:lnTo>
                      <a:pt x="66" y="777"/>
                    </a:lnTo>
                    <a:lnTo>
                      <a:pt x="56" y="780"/>
                    </a:lnTo>
                    <a:lnTo>
                      <a:pt x="45" y="782"/>
                    </a:lnTo>
                    <a:lnTo>
                      <a:pt x="34" y="785"/>
                    </a:lnTo>
                    <a:lnTo>
                      <a:pt x="23" y="789"/>
                    </a:lnTo>
                    <a:lnTo>
                      <a:pt x="12" y="792"/>
                    </a:lnTo>
                    <a:lnTo>
                      <a:pt x="0" y="794"/>
                    </a:lnTo>
                    <a:lnTo>
                      <a:pt x="8" y="686"/>
                    </a:lnTo>
                    <a:lnTo>
                      <a:pt x="19" y="589"/>
                    </a:lnTo>
                    <a:lnTo>
                      <a:pt x="30" y="500"/>
                    </a:lnTo>
                    <a:lnTo>
                      <a:pt x="41" y="412"/>
                    </a:lnTo>
                    <a:lnTo>
                      <a:pt x="46" y="323"/>
                    </a:lnTo>
                    <a:lnTo>
                      <a:pt x="48" y="227"/>
                    </a:lnTo>
                    <a:lnTo>
                      <a:pt x="41" y="122"/>
                    </a:lnTo>
                    <a:lnTo>
                      <a:pt x="25"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7" name="Freeform 143">
                <a:extLst>
                  <a:ext uri="{FF2B5EF4-FFF2-40B4-BE49-F238E27FC236}">
                    <a16:creationId xmlns:a16="http://schemas.microsoft.com/office/drawing/2014/main" xmlns="" id="{D9FED310-53AE-579B-9D51-600CFECEA8F4}"/>
                  </a:ext>
                </a:extLst>
              </p:cNvPr>
              <p:cNvSpPr>
                <a:spLocks/>
              </p:cNvSpPr>
              <p:nvPr/>
            </p:nvSpPr>
            <p:spPr bwMode="auto">
              <a:xfrm>
                <a:off x="1748" y="2061"/>
                <a:ext cx="38" cy="268"/>
              </a:xfrm>
              <a:custGeom>
                <a:avLst/>
                <a:gdLst/>
                <a:ahLst/>
                <a:cxnLst>
                  <a:cxn ang="0">
                    <a:pos x="28" y="0"/>
                  </a:cxn>
                  <a:cxn ang="0">
                    <a:pos x="38" y="7"/>
                  </a:cxn>
                  <a:cxn ang="0">
                    <a:pos x="50" y="13"/>
                  </a:cxn>
                  <a:cxn ang="0">
                    <a:pos x="61" y="21"/>
                  </a:cxn>
                  <a:cxn ang="0">
                    <a:pos x="71" y="28"/>
                  </a:cxn>
                  <a:cxn ang="0">
                    <a:pos x="82" y="34"/>
                  </a:cxn>
                  <a:cxn ang="0">
                    <a:pos x="94" y="41"/>
                  </a:cxn>
                  <a:cxn ang="0">
                    <a:pos x="104" y="49"/>
                  </a:cxn>
                  <a:cxn ang="0">
                    <a:pos x="115" y="55"/>
                  </a:cxn>
                  <a:cxn ang="0">
                    <a:pos x="114" y="232"/>
                  </a:cxn>
                  <a:cxn ang="0">
                    <a:pos x="111" y="432"/>
                  </a:cxn>
                  <a:cxn ang="0">
                    <a:pos x="104" y="625"/>
                  </a:cxn>
                  <a:cxn ang="0">
                    <a:pos x="90" y="778"/>
                  </a:cxn>
                  <a:cxn ang="0">
                    <a:pos x="79" y="782"/>
                  </a:cxn>
                  <a:cxn ang="0">
                    <a:pos x="67" y="785"/>
                  </a:cxn>
                  <a:cxn ang="0">
                    <a:pos x="57" y="789"/>
                  </a:cxn>
                  <a:cxn ang="0">
                    <a:pos x="45" y="791"/>
                  </a:cxn>
                  <a:cxn ang="0">
                    <a:pos x="34" y="794"/>
                  </a:cxn>
                  <a:cxn ang="0">
                    <a:pos x="22" y="798"/>
                  </a:cxn>
                  <a:cxn ang="0">
                    <a:pos x="12" y="801"/>
                  </a:cxn>
                  <a:cxn ang="0">
                    <a:pos x="0" y="805"/>
                  </a:cxn>
                  <a:cxn ang="0">
                    <a:pos x="8" y="695"/>
                  </a:cxn>
                  <a:cxn ang="0">
                    <a:pos x="20" y="597"/>
                  </a:cxn>
                  <a:cxn ang="0">
                    <a:pos x="32" y="506"/>
                  </a:cxn>
                  <a:cxn ang="0">
                    <a:pos x="42" y="417"/>
                  </a:cxn>
                  <a:cxn ang="0">
                    <a:pos x="49" y="326"/>
                  </a:cxn>
                  <a:cxn ang="0">
                    <a:pos x="50" y="230"/>
                  </a:cxn>
                  <a:cxn ang="0">
                    <a:pos x="43" y="121"/>
                  </a:cxn>
                  <a:cxn ang="0">
                    <a:pos x="28" y="0"/>
                  </a:cxn>
                </a:cxnLst>
                <a:rect l="0" t="0" r="r" b="b"/>
                <a:pathLst>
                  <a:path w="115" h="805">
                    <a:moveTo>
                      <a:pt x="28" y="0"/>
                    </a:moveTo>
                    <a:lnTo>
                      <a:pt x="38" y="7"/>
                    </a:lnTo>
                    <a:lnTo>
                      <a:pt x="50" y="13"/>
                    </a:lnTo>
                    <a:lnTo>
                      <a:pt x="61" y="21"/>
                    </a:lnTo>
                    <a:lnTo>
                      <a:pt x="71" y="28"/>
                    </a:lnTo>
                    <a:lnTo>
                      <a:pt x="82" y="34"/>
                    </a:lnTo>
                    <a:lnTo>
                      <a:pt x="94" y="41"/>
                    </a:lnTo>
                    <a:lnTo>
                      <a:pt x="104" y="49"/>
                    </a:lnTo>
                    <a:lnTo>
                      <a:pt x="115" y="55"/>
                    </a:lnTo>
                    <a:lnTo>
                      <a:pt x="114" y="232"/>
                    </a:lnTo>
                    <a:lnTo>
                      <a:pt x="111" y="432"/>
                    </a:lnTo>
                    <a:lnTo>
                      <a:pt x="104" y="625"/>
                    </a:lnTo>
                    <a:lnTo>
                      <a:pt x="90" y="778"/>
                    </a:lnTo>
                    <a:lnTo>
                      <a:pt x="79" y="782"/>
                    </a:lnTo>
                    <a:lnTo>
                      <a:pt x="67" y="785"/>
                    </a:lnTo>
                    <a:lnTo>
                      <a:pt x="57" y="789"/>
                    </a:lnTo>
                    <a:lnTo>
                      <a:pt x="45" y="791"/>
                    </a:lnTo>
                    <a:lnTo>
                      <a:pt x="34" y="794"/>
                    </a:lnTo>
                    <a:lnTo>
                      <a:pt x="22" y="798"/>
                    </a:lnTo>
                    <a:lnTo>
                      <a:pt x="12" y="801"/>
                    </a:lnTo>
                    <a:lnTo>
                      <a:pt x="0" y="805"/>
                    </a:lnTo>
                    <a:lnTo>
                      <a:pt x="8" y="695"/>
                    </a:lnTo>
                    <a:lnTo>
                      <a:pt x="20" y="597"/>
                    </a:lnTo>
                    <a:lnTo>
                      <a:pt x="32" y="506"/>
                    </a:lnTo>
                    <a:lnTo>
                      <a:pt x="42" y="417"/>
                    </a:lnTo>
                    <a:lnTo>
                      <a:pt x="49" y="326"/>
                    </a:lnTo>
                    <a:lnTo>
                      <a:pt x="50" y="230"/>
                    </a:lnTo>
                    <a:lnTo>
                      <a:pt x="43" y="121"/>
                    </a:lnTo>
                    <a:lnTo>
                      <a:pt x="2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8" name="Freeform 144">
                <a:extLst>
                  <a:ext uri="{FF2B5EF4-FFF2-40B4-BE49-F238E27FC236}">
                    <a16:creationId xmlns:a16="http://schemas.microsoft.com/office/drawing/2014/main" xmlns="" id="{52325E65-20D1-992F-9633-CE9908A3373A}"/>
                  </a:ext>
                </a:extLst>
              </p:cNvPr>
              <p:cNvSpPr>
                <a:spLocks/>
              </p:cNvSpPr>
              <p:nvPr/>
            </p:nvSpPr>
            <p:spPr bwMode="auto">
              <a:xfrm>
                <a:off x="1742" y="2058"/>
                <a:ext cx="40" cy="271"/>
              </a:xfrm>
              <a:custGeom>
                <a:avLst/>
                <a:gdLst/>
                <a:ahLst/>
                <a:cxnLst>
                  <a:cxn ang="0">
                    <a:pos x="31" y="0"/>
                  </a:cxn>
                  <a:cxn ang="0">
                    <a:pos x="42" y="7"/>
                  </a:cxn>
                  <a:cxn ang="0">
                    <a:pos x="54" y="13"/>
                  </a:cxn>
                  <a:cxn ang="0">
                    <a:pos x="64" y="21"/>
                  </a:cxn>
                  <a:cxn ang="0">
                    <a:pos x="75" y="28"/>
                  </a:cxn>
                  <a:cxn ang="0">
                    <a:pos x="86" y="34"/>
                  </a:cxn>
                  <a:cxn ang="0">
                    <a:pos x="97" y="41"/>
                  </a:cxn>
                  <a:cxn ang="0">
                    <a:pos x="108" y="49"/>
                  </a:cxn>
                  <a:cxn ang="0">
                    <a:pos x="120" y="55"/>
                  </a:cxn>
                  <a:cxn ang="0">
                    <a:pos x="115" y="234"/>
                  </a:cxn>
                  <a:cxn ang="0">
                    <a:pos x="113" y="436"/>
                  </a:cxn>
                  <a:cxn ang="0">
                    <a:pos x="107" y="630"/>
                  </a:cxn>
                  <a:cxn ang="0">
                    <a:pos x="94" y="785"/>
                  </a:cxn>
                  <a:cxn ang="0">
                    <a:pos x="82" y="789"/>
                  </a:cxn>
                  <a:cxn ang="0">
                    <a:pos x="70" y="791"/>
                  </a:cxn>
                  <a:cxn ang="0">
                    <a:pos x="58" y="795"/>
                  </a:cxn>
                  <a:cxn ang="0">
                    <a:pos x="46" y="798"/>
                  </a:cxn>
                  <a:cxn ang="0">
                    <a:pos x="34" y="802"/>
                  </a:cxn>
                  <a:cxn ang="0">
                    <a:pos x="22" y="806"/>
                  </a:cxn>
                  <a:cxn ang="0">
                    <a:pos x="12" y="809"/>
                  </a:cxn>
                  <a:cxn ang="0">
                    <a:pos x="0" y="813"/>
                  </a:cxn>
                  <a:cxn ang="0">
                    <a:pos x="8" y="703"/>
                  </a:cxn>
                  <a:cxn ang="0">
                    <a:pos x="18" y="604"/>
                  </a:cxn>
                  <a:cxn ang="0">
                    <a:pos x="31" y="511"/>
                  </a:cxn>
                  <a:cxn ang="0">
                    <a:pos x="42" y="422"/>
                  </a:cxn>
                  <a:cxn ang="0">
                    <a:pos x="50" y="329"/>
                  </a:cxn>
                  <a:cxn ang="0">
                    <a:pos x="53" y="231"/>
                  </a:cxn>
                  <a:cxn ang="0">
                    <a:pos x="47" y="123"/>
                  </a:cxn>
                  <a:cxn ang="0">
                    <a:pos x="31" y="0"/>
                  </a:cxn>
                </a:cxnLst>
                <a:rect l="0" t="0" r="r" b="b"/>
                <a:pathLst>
                  <a:path w="120" h="813">
                    <a:moveTo>
                      <a:pt x="31" y="0"/>
                    </a:moveTo>
                    <a:lnTo>
                      <a:pt x="42" y="7"/>
                    </a:lnTo>
                    <a:lnTo>
                      <a:pt x="54" y="13"/>
                    </a:lnTo>
                    <a:lnTo>
                      <a:pt x="64" y="21"/>
                    </a:lnTo>
                    <a:lnTo>
                      <a:pt x="75" y="28"/>
                    </a:lnTo>
                    <a:lnTo>
                      <a:pt x="86" y="34"/>
                    </a:lnTo>
                    <a:lnTo>
                      <a:pt x="97" y="41"/>
                    </a:lnTo>
                    <a:lnTo>
                      <a:pt x="108" y="49"/>
                    </a:lnTo>
                    <a:lnTo>
                      <a:pt x="120" y="55"/>
                    </a:lnTo>
                    <a:lnTo>
                      <a:pt x="115" y="234"/>
                    </a:lnTo>
                    <a:lnTo>
                      <a:pt x="113" y="436"/>
                    </a:lnTo>
                    <a:lnTo>
                      <a:pt x="107" y="630"/>
                    </a:lnTo>
                    <a:lnTo>
                      <a:pt x="94" y="785"/>
                    </a:lnTo>
                    <a:lnTo>
                      <a:pt x="82" y="789"/>
                    </a:lnTo>
                    <a:lnTo>
                      <a:pt x="70" y="791"/>
                    </a:lnTo>
                    <a:lnTo>
                      <a:pt x="58" y="795"/>
                    </a:lnTo>
                    <a:lnTo>
                      <a:pt x="46" y="798"/>
                    </a:lnTo>
                    <a:lnTo>
                      <a:pt x="34" y="802"/>
                    </a:lnTo>
                    <a:lnTo>
                      <a:pt x="22" y="806"/>
                    </a:lnTo>
                    <a:lnTo>
                      <a:pt x="12" y="809"/>
                    </a:lnTo>
                    <a:lnTo>
                      <a:pt x="0" y="813"/>
                    </a:lnTo>
                    <a:lnTo>
                      <a:pt x="8" y="703"/>
                    </a:lnTo>
                    <a:lnTo>
                      <a:pt x="18" y="604"/>
                    </a:lnTo>
                    <a:lnTo>
                      <a:pt x="31" y="511"/>
                    </a:lnTo>
                    <a:lnTo>
                      <a:pt x="42" y="422"/>
                    </a:lnTo>
                    <a:lnTo>
                      <a:pt x="50" y="329"/>
                    </a:lnTo>
                    <a:lnTo>
                      <a:pt x="53" y="231"/>
                    </a:lnTo>
                    <a:lnTo>
                      <a:pt x="47" y="123"/>
                    </a:lnTo>
                    <a:lnTo>
                      <a:pt x="31"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9" name="Freeform 145">
                <a:extLst>
                  <a:ext uri="{FF2B5EF4-FFF2-40B4-BE49-F238E27FC236}">
                    <a16:creationId xmlns:a16="http://schemas.microsoft.com/office/drawing/2014/main" xmlns="" id="{A2FA320A-D4B3-2072-FBFE-D01588A101BB}"/>
                  </a:ext>
                </a:extLst>
              </p:cNvPr>
              <p:cNvSpPr>
                <a:spLocks/>
              </p:cNvSpPr>
              <p:nvPr/>
            </p:nvSpPr>
            <p:spPr bwMode="auto">
              <a:xfrm>
                <a:off x="1736" y="2056"/>
                <a:ext cx="41" cy="273"/>
              </a:xfrm>
              <a:custGeom>
                <a:avLst/>
                <a:gdLst/>
                <a:ahLst/>
                <a:cxnLst>
                  <a:cxn ang="0">
                    <a:pos x="35" y="0"/>
                  </a:cxn>
                  <a:cxn ang="0">
                    <a:pos x="45" y="7"/>
                  </a:cxn>
                  <a:cxn ang="0">
                    <a:pos x="57" y="13"/>
                  </a:cxn>
                  <a:cxn ang="0">
                    <a:pos x="68" y="21"/>
                  </a:cxn>
                  <a:cxn ang="0">
                    <a:pos x="80" y="28"/>
                  </a:cxn>
                  <a:cxn ang="0">
                    <a:pos x="90" y="34"/>
                  </a:cxn>
                  <a:cxn ang="0">
                    <a:pos x="101" y="41"/>
                  </a:cxn>
                  <a:cxn ang="0">
                    <a:pos x="113" y="49"/>
                  </a:cxn>
                  <a:cxn ang="0">
                    <a:pos x="123" y="56"/>
                  </a:cxn>
                  <a:cxn ang="0">
                    <a:pos x="117" y="235"/>
                  </a:cxn>
                  <a:cxn ang="0">
                    <a:pos x="114" y="439"/>
                  </a:cxn>
                  <a:cxn ang="0">
                    <a:pos x="109" y="636"/>
                  </a:cxn>
                  <a:cxn ang="0">
                    <a:pos x="94" y="792"/>
                  </a:cxn>
                  <a:cxn ang="0">
                    <a:pos x="82" y="796"/>
                  </a:cxn>
                  <a:cxn ang="0">
                    <a:pos x="72" y="798"/>
                  </a:cxn>
                  <a:cxn ang="0">
                    <a:pos x="60" y="802"/>
                  </a:cxn>
                  <a:cxn ang="0">
                    <a:pos x="48" y="806"/>
                  </a:cxn>
                  <a:cxn ang="0">
                    <a:pos x="36" y="810"/>
                  </a:cxn>
                  <a:cxn ang="0">
                    <a:pos x="24" y="814"/>
                  </a:cxn>
                  <a:cxn ang="0">
                    <a:pos x="12" y="817"/>
                  </a:cxn>
                  <a:cxn ang="0">
                    <a:pos x="0" y="821"/>
                  </a:cxn>
                  <a:cxn ang="0">
                    <a:pos x="8" y="711"/>
                  </a:cxn>
                  <a:cxn ang="0">
                    <a:pos x="20" y="611"/>
                  </a:cxn>
                  <a:cxn ang="0">
                    <a:pos x="34" y="517"/>
                  </a:cxn>
                  <a:cxn ang="0">
                    <a:pos x="45" y="426"/>
                  </a:cxn>
                  <a:cxn ang="0">
                    <a:pos x="53" y="332"/>
                  </a:cxn>
                  <a:cxn ang="0">
                    <a:pos x="56" y="231"/>
                  </a:cxn>
                  <a:cxn ang="0">
                    <a:pos x="51" y="123"/>
                  </a:cxn>
                  <a:cxn ang="0">
                    <a:pos x="35" y="0"/>
                  </a:cxn>
                </a:cxnLst>
                <a:rect l="0" t="0" r="r" b="b"/>
                <a:pathLst>
                  <a:path w="123" h="821">
                    <a:moveTo>
                      <a:pt x="35" y="0"/>
                    </a:moveTo>
                    <a:lnTo>
                      <a:pt x="45" y="7"/>
                    </a:lnTo>
                    <a:lnTo>
                      <a:pt x="57" y="13"/>
                    </a:lnTo>
                    <a:lnTo>
                      <a:pt x="68" y="21"/>
                    </a:lnTo>
                    <a:lnTo>
                      <a:pt x="80" y="28"/>
                    </a:lnTo>
                    <a:lnTo>
                      <a:pt x="90" y="34"/>
                    </a:lnTo>
                    <a:lnTo>
                      <a:pt x="101" y="41"/>
                    </a:lnTo>
                    <a:lnTo>
                      <a:pt x="113" y="49"/>
                    </a:lnTo>
                    <a:lnTo>
                      <a:pt x="123" y="56"/>
                    </a:lnTo>
                    <a:lnTo>
                      <a:pt x="117" y="235"/>
                    </a:lnTo>
                    <a:lnTo>
                      <a:pt x="114" y="439"/>
                    </a:lnTo>
                    <a:lnTo>
                      <a:pt x="109" y="636"/>
                    </a:lnTo>
                    <a:lnTo>
                      <a:pt x="94" y="792"/>
                    </a:lnTo>
                    <a:lnTo>
                      <a:pt x="82" y="796"/>
                    </a:lnTo>
                    <a:lnTo>
                      <a:pt x="72" y="798"/>
                    </a:lnTo>
                    <a:lnTo>
                      <a:pt x="60" y="802"/>
                    </a:lnTo>
                    <a:lnTo>
                      <a:pt x="48" y="806"/>
                    </a:lnTo>
                    <a:lnTo>
                      <a:pt x="36" y="810"/>
                    </a:lnTo>
                    <a:lnTo>
                      <a:pt x="24" y="814"/>
                    </a:lnTo>
                    <a:lnTo>
                      <a:pt x="12" y="817"/>
                    </a:lnTo>
                    <a:lnTo>
                      <a:pt x="0" y="821"/>
                    </a:lnTo>
                    <a:lnTo>
                      <a:pt x="8" y="711"/>
                    </a:lnTo>
                    <a:lnTo>
                      <a:pt x="20" y="611"/>
                    </a:lnTo>
                    <a:lnTo>
                      <a:pt x="34" y="517"/>
                    </a:lnTo>
                    <a:lnTo>
                      <a:pt x="45" y="426"/>
                    </a:lnTo>
                    <a:lnTo>
                      <a:pt x="53" y="332"/>
                    </a:lnTo>
                    <a:lnTo>
                      <a:pt x="56" y="231"/>
                    </a:lnTo>
                    <a:lnTo>
                      <a:pt x="51" y="123"/>
                    </a:lnTo>
                    <a:lnTo>
                      <a:pt x="35"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0" name="Freeform 146">
                <a:extLst>
                  <a:ext uri="{FF2B5EF4-FFF2-40B4-BE49-F238E27FC236}">
                    <a16:creationId xmlns:a16="http://schemas.microsoft.com/office/drawing/2014/main" xmlns="" id="{E7552D5D-9DEA-EB94-D22D-C63EFC22D65B}"/>
                  </a:ext>
                </a:extLst>
              </p:cNvPr>
              <p:cNvSpPr>
                <a:spLocks/>
              </p:cNvSpPr>
              <p:nvPr/>
            </p:nvSpPr>
            <p:spPr bwMode="auto">
              <a:xfrm>
                <a:off x="1731" y="2053"/>
                <a:ext cx="43" cy="276"/>
              </a:xfrm>
              <a:custGeom>
                <a:avLst/>
                <a:gdLst/>
                <a:ahLst/>
                <a:cxnLst>
                  <a:cxn ang="0">
                    <a:pos x="39" y="0"/>
                  </a:cxn>
                  <a:cxn ang="0">
                    <a:pos x="49" y="7"/>
                  </a:cxn>
                  <a:cxn ang="0">
                    <a:pos x="61" y="15"/>
                  </a:cxn>
                  <a:cxn ang="0">
                    <a:pos x="72" y="21"/>
                  </a:cxn>
                  <a:cxn ang="0">
                    <a:pos x="82" y="28"/>
                  </a:cxn>
                  <a:cxn ang="0">
                    <a:pos x="94" y="34"/>
                  </a:cxn>
                  <a:cxn ang="0">
                    <a:pos x="105" y="42"/>
                  </a:cxn>
                  <a:cxn ang="0">
                    <a:pos x="117" y="49"/>
                  </a:cxn>
                  <a:cxn ang="0">
                    <a:pos x="129" y="57"/>
                  </a:cxn>
                  <a:cxn ang="0">
                    <a:pos x="118" y="237"/>
                  </a:cxn>
                  <a:cxn ang="0">
                    <a:pos x="115" y="443"/>
                  </a:cxn>
                  <a:cxn ang="0">
                    <a:pos x="110" y="641"/>
                  </a:cxn>
                  <a:cxn ang="0">
                    <a:pos x="97" y="798"/>
                  </a:cxn>
                  <a:cxn ang="0">
                    <a:pos x="85" y="802"/>
                  </a:cxn>
                  <a:cxn ang="0">
                    <a:pos x="72" y="806"/>
                  </a:cxn>
                  <a:cxn ang="0">
                    <a:pos x="60" y="810"/>
                  </a:cxn>
                  <a:cxn ang="0">
                    <a:pos x="48" y="813"/>
                  </a:cxn>
                  <a:cxn ang="0">
                    <a:pos x="36" y="817"/>
                  </a:cxn>
                  <a:cxn ang="0">
                    <a:pos x="24" y="821"/>
                  </a:cxn>
                  <a:cxn ang="0">
                    <a:pos x="12" y="825"/>
                  </a:cxn>
                  <a:cxn ang="0">
                    <a:pos x="0" y="829"/>
                  </a:cxn>
                  <a:cxn ang="0">
                    <a:pos x="8" y="719"/>
                  </a:cxn>
                  <a:cxn ang="0">
                    <a:pos x="20" y="619"/>
                  </a:cxn>
                  <a:cxn ang="0">
                    <a:pos x="33" y="523"/>
                  </a:cxn>
                  <a:cxn ang="0">
                    <a:pos x="47" y="430"/>
                  </a:cxn>
                  <a:cxn ang="0">
                    <a:pos x="56" y="334"/>
                  </a:cxn>
                  <a:cxn ang="0">
                    <a:pos x="58" y="233"/>
                  </a:cxn>
                  <a:cxn ang="0">
                    <a:pos x="54" y="123"/>
                  </a:cxn>
                  <a:cxn ang="0">
                    <a:pos x="39" y="0"/>
                  </a:cxn>
                </a:cxnLst>
                <a:rect l="0" t="0" r="r" b="b"/>
                <a:pathLst>
                  <a:path w="129" h="829">
                    <a:moveTo>
                      <a:pt x="39" y="0"/>
                    </a:moveTo>
                    <a:lnTo>
                      <a:pt x="49" y="7"/>
                    </a:lnTo>
                    <a:lnTo>
                      <a:pt x="61" y="15"/>
                    </a:lnTo>
                    <a:lnTo>
                      <a:pt x="72" y="21"/>
                    </a:lnTo>
                    <a:lnTo>
                      <a:pt x="82" y="28"/>
                    </a:lnTo>
                    <a:lnTo>
                      <a:pt x="94" y="34"/>
                    </a:lnTo>
                    <a:lnTo>
                      <a:pt x="105" y="42"/>
                    </a:lnTo>
                    <a:lnTo>
                      <a:pt x="117" y="49"/>
                    </a:lnTo>
                    <a:lnTo>
                      <a:pt x="129" y="57"/>
                    </a:lnTo>
                    <a:lnTo>
                      <a:pt x="118" y="237"/>
                    </a:lnTo>
                    <a:lnTo>
                      <a:pt x="115" y="443"/>
                    </a:lnTo>
                    <a:lnTo>
                      <a:pt x="110" y="641"/>
                    </a:lnTo>
                    <a:lnTo>
                      <a:pt x="97" y="798"/>
                    </a:lnTo>
                    <a:lnTo>
                      <a:pt x="85" y="802"/>
                    </a:lnTo>
                    <a:lnTo>
                      <a:pt x="72" y="806"/>
                    </a:lnTo>
                    <a:lnTo>
                      <a:pt x="60" y="810"/>
                    </a:lnTo>
                    <a:lnTo>
                      <a:pt x="48" y="813"/>
                    </a:lnTo>
                    <a:lnTo>
                      <a:pt x="36" y="817"/>
                    </a:lnTo>
                    <a:lnTo>
                      <a:pt x="24" y="821"/>
                    </a:lnTo>
                    <a:lnTo>
                      <a:pt x="12" y="825"/>
                    </a:lnTo>
                    <a:lnTo>
                      <a:pt x="0" y="829"/>
                    </a:lnTo>
                    <a:lnTo>
                      <a:pt x="8" y="719"/>
                    </a:lnTo>
                    <a:lnTo>
                      <a:pt x="20" y="619"/>
                    </a:lnTo>
                    <a:lnTo>
                      <a:pt x="33" y="523"/>
                    </a:lnTo>
                    <a:lnTo>
                      <a:pt x="47" y="430"/>
                    </a:lnTo>
                    <a:lnTo>
                      <a:pt x="56" y="334"/>
                    </a:lnTo>
                    <a:lnTo>
                      <a:pt x="58" y="233"/>
                    </a:lnTo>
                    <a:lnTo>
                      <a:pt x="54" y="123"/>
                    </a:lnTo>
                    <a:lnTo>
                      <a:pt x="39"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1" name="Freeform 147">
                <a:extLst>
                  <a:ext uri="{FF2B5EF4-FFF2-40B4-BE49-F238E27FC236}">
                    <a16:creationId xmlns:a16="http://schemas.microsoft.com/office/drawing/2014/main" xmlns="" id="{8590F3AE-713E-B070-E598-4BE044A6A5A5}"/>
                  </a:ext>
                </a:extLst>
              </p:cNvPr>
              <p:cNvSpPr>
                <a:spLocks/>
              </p:cNvSpPr>
              <p:nvPr/>
            </p:nvSpPr>
            <p:spPr bwMode="auto">
              <a:xfrm>
                <a:off x="1725" y="2050"/>
                <a:ext cx="44" cy="279"/>
              </a:xfrm>
              <a:custGeom>
                <a:avLst/>
                <a:gdLst/>
                <a:ahLst/>
                <a:cxnLst>
                  <a:cxn ang="0">
                    <a:pos x="41" y="0"/>
                  </a:cxn>
                  <a:cxn ang="0">
                    <a:pos x="131" y="57"/>
                  </a:cxn>
                  <a:cxn ang="0">
                    <a:pos x="119" y="238"/>
                  </a:cxn>
                  <a:cxn ang="0">
                    <a:pos x="115" y="447"/>
                  </a:cxn>
                  <a:cxn ang="0">
                    <a:pos x="111" y="646"/>
                  </a:cxn>
                  <a:cxn ang="0">
                    <a:pos x="98" y="805"/>
                  </a:cxn>
                  <a:cxn ang="0">
                    <a:pos x="0" y="837"/>
                  </a:cxn>
                  <a:cxn ang="0">
                    <a:pos x="8" y="727"/>
                  </a:cxn>
                  <a:cxn ang="0">
                    <a:pos x="21" y="625"/>
                  </a:cxn>
                  <a:cxn ang="0">
                    <a:pos x="34" y="529"/>
                  </a:cxn>
                  <a:cxn ang="0">
                    <a:pos x="48" y="434"/>
                  </a:cxn>
                  <a:cxn ang="0">
                    <a:pos x="57" y="336"/>
                  </a:cxn>
                  <a:cxn ang="0">
                    <a:pos x="61" y="234"/>
                  </a:cxn>
                  <a:cxn ang="0">
                    <a:pos x="57" y="123"/>
                  </a:cxn>
                  <a:cxn ang="0">
                    <a:pos x="41" y="0"/>
                  </a:cxn>
                </a:cxnLst>
                <a:rect l="0" t="0" r="r" b="b"/>
                <a:pathLst>
                  <a:path w="131" h="837">
                    <a:moveTo>
                      <a:pt x="41" y="0"/>
                    </a:moveTo>
                    <a:lnTo>
                      <a:pt x="131" y="57"/>
                    </a:lnTo>
                    <a:lnTo>
                      <a:pt x="119" y="238"/>
                    </a:lnTo>
                    <a:lnTo>
                      <a:pt x="115" y="447"/>
                    </a:lnTo>
                    <a:lnTo>
                      <a:pt x="111" y="646"/>
                    </a:lnTo>
                    <a:lnTo>
                      <a:pt x="98" y="805"/>
                    </a:lnTo>
                    <a:lnTo>
                      <a:pt x="0" y="837"/>
                    </a:lnTo>
                    <a:lnTo>
                      <a:pt x="8" y="727"/>
                    </a:lnTo>
                    <a:lnTo>
                      <a:pt x="21" y="625"/>
                    </a:lnTo>
                    <a:lnTo>
                      <a:pt x="34" y="529"/>
                    </a:lnTo>
                    <a:lnTo>
                      <a:pt x="48" y="434"/>
                    </a:lnTo>
                    <a:lnTo>
                      <a:pt x="57" y="336"/>
                    </a:lnTo>
                    <a:lnTo>
                      <a:pt x="61" y="234"/>
                    </a:lnTo>
                    <a:lnTo>
                      <a:pt x="57" y="123"/>
                    </a:lnTo>
                    <a:lnTo>
                      <a:pt x="41"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2" name="Freeform 148">
                <a:extLst>
                  <a:ext uri="{FF2B5EF4-FFF2-40B4-BE49-F238E27FC236}">
                    <a16:creationId xmlns:a16="http://schemas.microsoft.com/office/drawing/2014/main" xmlns="" id="{8CDB845E-D6F0-AA76-0B43-4C3813899411}"/>
                  </a:ext>
                </a:extLst>
              </p:cNvPr>
              <p:cNvSpPr>
                <a:spLocks/>
              </p:cNvSpPr>
              <p:nvPr/>
            </p:nvSpPr>
            <p:spPr bwMode="auto">
              <a:xfrm>
                <a:off x="1284" y="2337"/>
                <a:ext cx="362" cy="29"/>
              </a:xfrm>
              <a:custGeom>
                <a:avLst/>
                <a:gdLst/>
                <a:ahLst/>
                <a:cxnLst>
                  <a:cxn ang="0">
                    <a:pos x="3" y="0"/>
                  </a:cxn>
                  <a:cxn ang="0">
                    <a:pos x="53" y="12"/>
                  </a:cxn>
                  <a:cxn ang="0">
                    <a:pos x="102" y="23"/>
                  </a:cxn>
                  <a:cxn ang="0">
                    <a:pos x="149" y="30"/>
                  </a:cxn>
                  <a:cxn ang="0">
                    <a:pos x="194" y="38"/>
                  </a:cxn>
                  <a:cxn ang="0">
                    <a:pos x="241" y="44"/>
                  </a:cxn>
                  <a:cxn ang="0">
                    <a:pos x="286" y="48"/>
                  </a:cxn>
                  <a:cxn ang="0">
                    <a:pos x="330" y="52"/>
                  </a:cxn>
                  <a:cxn ang="0">
                    <a:pos x="378" y="53"/>
                  </a:cxn>
                  <a:cxn ang="0">
                    <a:pos x="426" y="54"/>
                  </a:cxn>
                  <a:cxn ang="0">
                    <a:pos x="475" y="53"/>
                  </a:cxn>
                  <a:cxn ang="0">
                    <a:pos x="527" y="52"/>
                  </a:cxn>
                  <a:cxn ang="0">
                    <a:pos x="582" y="49"/>
                  </a:cxn>
                  <a:cxn ang="0">
                    <a:pos x="640" y="45"/>
                  </a:cxn>
                  <a:cxn ang="0">
                    <a:pos x="702" y="40"/>
                  </a:cxn>
                  <a:cxn ang="0">
                    <a:pos x="768" y="34"/>
                  </a:cxn>
                  <a:cxn ang="0">
                    <a:pos x="839" y="28"/>
                  </a:cxn>
                  <a:cxn ang="0">
                    <a:pos x="882" y="20"/>
                  </a:cxn>
                  <a:cxn ang="0">
                    <a:pos x="962" y="24"/>
                  </a:cxn>
                  <a:cxn ang="0">
                    <a:pos x="1085" y="40"/>
                  </a:cxn>
                  <a:cxn ang="0">
                    <a:pos x="948" y="56"/>
                  </a:cxn>
                  <a:cxn ang="0">
                    <a:pos x="845" y="70"/>
                  </a:cxn>
                  <a:cxn ang="0">
                    <a:pos x="801" y="75"/>
                  </a:cxn>
                  <a:cxn ang="0">
                    <a:pos x="757" y="81"/>
                  </a:cxn>
                  <a:cxn ang="0">
                    <a:pos x="714" y="83"/>
                  </a:cxn>
                  <a:cxn ang="0">
                    <a:pos x="671" y="86"/>
                  </a:cxn>
                  <a:cxn ang="0">
                    <a:pos x="629" y="89"/>
                  </a:cxn>
                  <a:cxn ang="0">
                    <a:pos x="588" y="89"/>
                  </a:cxn>
                  <a:cxn ang="0">
                    <a:pos x="547" y="89"/>
                  </a:cxn>
                  <a:cxn ang="0">
                    <a:pos x="508" y="89"/>
                  </a:cxn>
                  <a:cxn ang="0">
                    <a:pos x="469" y="87"/>
                  </a:cxn>
                  <a:cxn ang="0">
                    <a:pos x="431" y="86"/>
                  </a:cxn>
                  <a:cxn ang="0">
                    <a:pos x="395" y="83"/>
                  </a:cxn>
                  <a:cxn ang="0">
                    <a:pos x="360" y="81"/>
                  </a:cxn>
                  <a:cxn ang="0">
                    <a:pos x="325" y="77"/>
                  </a:cxn>
                  <a:cxn ang="0">
                    <a:pos x="292" y="74"/>
                  </a:cxn>
                  <a:cxn ang="0">
                    <a:pos x="260" y="70"/>
                  </a:cxn>
                  <a:cxn ang="0">
                    <a:pos x="231" y="65"/>
                  </a:cxn>
                  <a:cxn ang="0">
                    <a:pos x="202" y="61"/>
                  </a:cxn>
                  <a:cxn ang="0">
                    <a:pos x="176" y="56"/>
                  </a:cxn>
                  <a:cxn ang="0">
                    <a:pos x="149" y="52"/>
                  </a:cxn>
                  <a:cxn ang="0">
                    <a:pos x="127" y="46"/>
                  </a:cxn>
                  <a:cxn ang="0">
                    <a:pos x="104" y="41"/>
                  </a:cxn>
                  <a:cxn ang="0">
                    <a:pos x="85" y="36"/>
                  </a:cxn>
                  <a:cxn ang="0">
                    <a:pos x="66" y="32"/>
                  </a:cxn>
                  <a:cxn ang="0">
                    <a:pos x="50" y="27"/>
                  </a:cxn>
                  <a:cxn ang="0">
                    <a:pos x="37" y="23"/>
                  </a:cxn>
                  <a:cxn ang="0">
                    <a:pos x="25" y="19"/>
                  </a:cxn>
                  <a:cxn ang="0">
                    <a:pos x="15" y="15"/>
                  </a:cxn>
                  <a:cxn ang="0">
                    <a:pos x="8" y="11"/>
                  </a:cxn>
                  <a:cxn ang="0">
                    <a:pos x="3" y="7"/>
                  </a:cxn>
                  <a:cxn ang="0">
                    <a:pos x="0" y="4"/>
                  </a:cxn>
                  <a:cxn ang="0">
                    <a:pos x="0" y="1"/>
                  </a:cxn>
                  <a:cxn ang="0">
                    <a:pos x="3" y="0"/>
                  </a:cxn>
                </a:cxnLst>
                <a:rect l="0" t="0" r="r" b="b"/>
                <a:pathLst>
                  <a:path w="1085" h="89">
                    <a:moveTo>
                      <a:pt x="3" y="0"/>
                    </a:moveTo>
                    <a:lnTo>
                      <a:pt x="53" y="12"/>
                    </a:lnTo>
                    <a:lnTo>
                      <a:pt x="102" y="23"/>
                    </a:lnTo>
                    <a:lnTo>
                      <a:pt x="149" y="30"/>
                    </a:lnTo>
                    <a:lnTo>
                      <a:pt x="194" y="38"/>
                    </a:lnTo>
                    <a:lnTo>
                      <a:pt x="241" y="44"/>
                    </a:lnTo>
                    <a:lnTo>
                      <a:pt x="286" y="48"/>
                    </a:lnTo>
                    <a:lnTo>
                      <a:pt x="330" y="52"/>
                    </a:lnTo>
                    <a:lnTo>
                      <a:pt x="378" y="53"/>
                    </a:lnTo>
                    <a:lnTo>
                      <a:pt x="426" y="54"/>
                    </a:lnTo>
                    <a:lnTo>
                      <a:pt x="475" y="53"/>
                    </a:lnTo>
                    <a:lnTo>
                      <a:pt x="527" y="52"/>
                    </a:lnTo>
                    <a:lnTo>
                      <a:pt x="582" y="49"/>
                    </a:lnTo>
                    <a:lnTo>
                      <a:pt x="640" y="45"/>
                    </a:lnTo>
                    <a:lnTo>
                      <a:pt x="702" y="40"/>
                    </a:lnTo>
                    <a:lnTo>
                      <a:pt x="768" y="34"/>
                    </a:lnTo>
                    <a:lnTo>
                      <a:pt x="839" y="28"/>
                    </a:lnTo>
                    <a:lnTo>
                      <a:pt x="882" y="20"/>
                    </a:lnTo>
                    <a:lnTo>
                      <a:pt x="962" y="24"/>
                    </a:lnTo>
                    <a:lnTo>
                      <a:pt x="1085" y="40"/>
                    </a:lnTo>
                    <a:lnTo>
                      <a:pt x="948" y="56"/>
                    </a:lnTo>
                    <a:lnTo>
                      <a:pt x="845" y="70"/>
                    </a:lnTo>
                    <a:lnTo>
                      <a:pt x="801" y="75"/>
                    </a:lnTo>
                    <a:lnTo>
                      <a:pt x="757" y="81"/>
                    </a:lnTo>
                    <a:lnTo>
                      <a:pt x="714" y="83"/>
                    </a:lnTo>
                    <a:lnTo>
                      <a:pt x="671" y="86"/>
                    </a:lnTo>
                    <a:lnTo>
                      <a:pt x="629" y="89"/>
                    </a:lnTo>
                    <a:lnTo>
                      <a:pt x="588" y="89"/>
                    </a:lnTo>
                    <a:lnTo>
                      <a:pt x="547" y="89"/>
                    </a:lnTo>
                    <a:lnTo>
                      <a:pt x="508" y="89"/>
                    </a:lnTo>
                    <a:lnTo>
                      <a:pt x="469" y="87"/>
                    </a:lnTo>
                    <a:lnTo>
                      <a:pt x="431" y="86"/>
                    </a:lnTo>
                    <a:lnTo>
                      <a:pt x="395" y="83"/>
                    </a:lnTo>
                    <a:lnTo>
                      <a:pt x="360" y="81"/>
                    </a:lnTo>
                    <a:lnTo>
                      <a:pt x="325" y="77"/>
                    </a:lnTo>
                    <a:lnTo>
                      <a:pt x="292" y="74"/>
                    </a:lnTo>
                    <a:lnTo>
                      <a:pt x="260" y="70"/>
                    </a:lnTo>
                    <a:lnTo>
                      <a:pt x="231" y="65"/>
                    </a:lnTo>
                    <a:lnTo>
                      <a:pt x="202" y="61"/>
                    </a:lnTo>
                    <a:lnTo>
                      <a:pt x="176" y="56"/>
                    </a:lnTo>
                    <a:lnTo>
                      <a:pt x="149" y="52"/>
                    </a:lnTo>
                    <a:lnTo>
                      <a:pt x="127" y="46"/>
                    </a:lnTo>
                    <a:lnTo>
                      <a:pt x="104" y="41"/>
                    </a:lnTo>
                    <a:lnTo>
                      <a:pt x="85" y="36"/>
                    </a:lnTo>
                    <a:lnTo>
                      <a:pt x="66" y="32"/>
                    </a:lnTo>
                    <a:lnTo>
                      <a:pt x="50" y="27"/>
                    </a:lnTo>
                    <a:lnTo>
                      <a:pt x="37" y="23"/>
                    </a:lnTo>
                    <a:lnTo>
                      <a:pt x="25" y="19"/>
                    </a:lnTo>
                    <a:lnTo>
                      <a:pt x="15" y="15"/>
                    </a:lnTo>
                    <a:lnTo>
                      <a:pt x="8" y="11"/>
                    </a:lnTo>
                    <a:lnTo>
                      <a:pt x="3" y="7"/>
                    </a:lnTo>
                    <a:lnTo>
                      <a:pt x="0" y="4"/>
                    </a:lnTo>
                    <a:lnTo>
                      <a:pt x="0" y="1"/>
                    </a:lnTo>
                    <a:lnTo>
                      <a:pt x="3"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3" name="Freeform 149">
                <a:extLst>
                  <a:ext uri="{FF2B5EF4-FFF2-40B4-BE49-F238E27FC236}">
                    <a16:creationId xmlns:a16="http://schemas.microsoft.com/office/drawing/2014/main" xmlns="" id="{280F55EA-40F7-CEF5-CBEB-EECA5996F652}"/>
                  </a:ext>
                </a:extLst>
              </p:cNvPr>
              <p:cNvSpPr>
                <a:spLocks/>
              </p:cNvSpPr>
              <p:nvPr/>
            </p:nvSpPr>
            <p:spPr bwMode="auto">
              <a:xfrm>
                <a:off x="1390" y="2366"/>
                <a:ext cx="135" cy="35"/>
              </a:xfrm>
              <a:custGeom>
                <a:avLst/>
                <a:gdLst/>
                <a:ahLst/>
                <a:cxnLst>
                  <a:cxn ang="0">
                    <a:pos x="0" y="0"/>
                  </a:cxn>
                  <a:cxn ang="0">
                    <a:pos x="52" y="9"/>
                  </a:cxn>
                  <a:cxn ang="0">
                    <a:pos x="146" y="9"/>
                  </a:cxn>
                  <a:cxn ang="0">
                    <a:pos x="216" y="9"/>
                  </a:cxn>
                  <a:cxn ang="0">
                    <a:pos x="289" y="5"/>
                  </a:cxn>
                  <a:cxn ang="0">
                    <a:pos x="298" y="31"/>
                  </a:cxn>
                  <a:cxn ang="0">
                    <a:pos x="318" y="62"/>
                  </a:cxn>
                  <a:cxn ang="0">
                    <a:pos x="366" y="82"/>
                  </a:cxn>
                  <a:cxn ang="0">
                    <a:pos x="404" y="105"/>
                  </a:cxn>
                  <a:cxn ang="0">
                    <a:pos x="334" y="105"/>
                  </a:cxn>
                  <a:cxn ang="0">
                    <a:pos x="241" y="96"/>
                  </a:cxn>
                  <a:cxn ang="0">
                    <a:pos x="154" y="86"/>
                  </a:cxn>
                  <a:cxn ang="0">
                    <a:pos x="95" y="74"/>
                  </a:cxn>
                  <a:cxn ang="0">
                    <a:pos x="22" y="29"/>
                  </a:cxn>
                  <a:cxn ang="0">
                    <a:pos x="0" y="0"/>
                  </a:cxn>
                </a:cxnLst>
                <a:rect l="0" t="0" r="r" b="b"/>
                <a:pathLst>
                  <a:path w="404" h="105">
                    <a:moveTo>
                      <a:pt x="0" y="0"/>
                    </a:moveTo>
                    <a:lnTo>
                      <a:pt x="52" y="9"/>
                    </a:lnTo>
                    <a:lnTo>
                      <a:pt x="146" y="9"/>
                    </a:lnTo>
                    <a:lnTo>
                      <a:pt x="216" y="9"/>
                    </a:lnTo>
                    <a:lnTo>
                      <a:pt x="289" y="5"/>
                    </a:lnTo>
                    <a:lnTo>
                      <a:pt x="298" y="31"/>
                    </a:lnTo>
                    <a:lnTo>
                      <a:pt x="318" y="62"/>
                    </a:lnTo>
                    <a:lnTo>
                      <a:pt x="366" y="82"/>
                    </a:lnTo>
                    <a:lnTo>
                      <a:pt x="404" y="105"/>
                    </a:lnTo>
                    <a:lnTo>
                      <a:pt x="334" y="105"/>
                    </a:lnTo>
                    <a:lnTo>
                      <a:pt x="241" y="96"/>
                    </a:lnTo>
                    <a:lnTo>
                      <a:pt x="154" y="86"/>
                    </a:lnTo>
                    <a:lnTo>
                      <a:pt x="95" y="74"/>
                    </a:lnTo>
                    <a:lnTo>
                      <a:pt x="22" y="29"/>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4" name="Freeform 150">
                <a:extLst>
                  <a:ext uri="{FF2B5EF4-FFF2-40B4-BE49-F238E27FC236}">
                    <a16:creationId xmlns:a16="http://schemas.microsoft.com/office/drawing/2014/main" xmlns="" id="{E733C3A0-36FB-D7B0-101B-A2598D8FFE08}"/>
                  </a:ext>
                </a:extLst>
              </p:cNvPr>
              <p:cNvSpPr>
                <a:spLocks/>
              </p:cNvSpPr>
              <p:nvPr/>
            </p:nvSpPr>
            <p:spPr bwMode="auto">
              <a:xfrm>
                <a:off x="1365" y="2397"/>
                <a:ext cx="237" cy="57"/>
              </a:xfrm>
              <a:custGeom>
                <a:avLst/>
                <a:gdLst/>
                <a:ahLst/>
                <a:cxnLst>
                  <a:cxn ang="0">
                    <a:pos x="196" y="0"/>
                  </a:cxn>
                  <a:cxn ang="0">
                    <a:pos x="154" y="0"/>
                  </a:cxn>
                  <a:cxn ang="0">
                    <a:pos x="86" y="22"/>
                  </a:cxn>
                  <a:cxn ang="0">
                    <a:pos x="16" y="54"/>
                  </a:cxn>
                  <a:cxn ang="0">
                    <a:pos x="3" y="69"/>
                  </a:cxn>
                  <a:cxn ang="0">
                    <a:pos x="0" y="82"/>
                  </a:cxn>
                  <a:cxn ang="0">
                    <a:pos x="5" y="94"/>
                  </a:cxn>
                  <a:cxn ang="0">
                    <a:pos x="17" y="104"/>
                  </a:cxn>
                  <a:cxn ang="0">
                    <a:pos x="37" y="115"/>
                  </a:cxn>
                  <a:cxn ang="0">
                    <a:pos x="61" y="123"/>
                  </a:cxn>
                  <a:cxn ang="0">
                    <a:pos x="89" y="131"/>
                  </a:cxn>
                  <a:cxn ang="0">
                    <a:pos x="120" y="137"/>
                  </a:cxn>
                  <a:cxn ang="0">
                    <a:pos x="154" y="144"/>
                  </a:cxn>
                  <a:cxn ang="0">
                    <a:pos x="187" y="149"/>
                  </a:cxn>
                  <a:cxn ang="0">
                    <a:pos x="220" y="153"/>
                  </a:cxn>
                  <a:cxn ang="0">
                    <a:pos x="250" y="157"/>
                  </a:cxn>
                  <a:cxn ang="0">
                    <a:pos x="278" y="160"/>
                  </a:cxn>
                  <a:cxn ang="0">
                    <a:pos x="302" y="162"/>
                  </a:cxn>
                  <a:cxn ang="0">
                    <a:pos x="320" y="164"/>
                  </a:cxn>
                  <a:cxn ang="0">
                    <a:pos x="332" y="165"/>
                  </a:cxn>
                  <a:cxn ang="0">
                    <a:pos x="549" y="173"/>
                  </a:cxn>
                  <a:cxn ang="0">
                    <a:pos x="710" y="153"/>
                  </a:cxn>
                  <a:cxn ang="0">
                    <a:pos x="682" y="139"/>
                  </a:cxn>
                  <a:cxn ang="0">
                    <a:pos x="656" y="125"/>
                  </a:cxn>
                  <a:cxn ang="0">
                    <a:pos x="629" y="112"/>
                  </a:cxn>
                  <a:cxn ang="0">
                    <a:pos x="606" y="99"/>
                  </a:cxn>
                  <a:cxn ang="0">
                    <a:pos x="580" y="84"/>
                  </a:cxn>
                  <a:cxn ang="0">
                    <a:pos x="557" y="70"/>
                  </a:cxn>
                  <a:cxn ang="0">
                    <a:pos x="533" y="54"/>
                  </a:cxn>
                  <a:cxn ang="0">
                    <a:pos x="508" y="37"/>
                  </a:cxn>
                  <a:cxn ang="0">
                    <a:pos x="473" y="35"/>
                  </a:cxn>
                  <a:cxn ang="0">
                    <a:pos x="459" y="35"/>
                  </a:cxn>
                  <a:cxn ang="0">
                    <a:pos x="443" y="34"/>
                  </a:cxn>
                  <a:cxn ang="0">
                    <a:pos x="426" y="34"/>
                  </a:cxn>
                  <a:cxn ang="0">
                    <a:pos x="409" y="33"/>
                  </a:cxn>
                  <a:cxn ang="0">
                    <a:pos x="389" y="33"/>
                  </a:cxn>
                  <a:cxn ang="0">
                    <a:pos x="370" y="32"/>
                  </a:cxn>
                  <a:cxn ang="0">
                    <a:pos x="350" y="30"/>
                  </a:cxn>
                  <a:cxn ang="0">
                    <a:pos x="331" y="29"/>
                  </a:cxn>
                  <a:cxn ang="0">
                    <a:pos x="311" y="26"/>
                  </a:cxn>
                  <a:cxn ang="0">
                    <a:pos x="292" y="25"/>
                  </a:cxn>
                  <a:cxn ang="0">
                    <a:pos x="272" y="21"/>
                  </a:cxn>
                  <a:cxn ang="0">
                    <a:pos x="255" y="18"/>
                  </a:cxn>
                  <a:cxn ang="0">
                    <a:pos x="238" y="14"/>
                  </a:cxn>
                  <a:cxn ang="0">
                    <a:pos x="222" y="10"/>
                  </a:cxn>
                  <a:cxn ang="0">
                    <a:pos x="208" y="5"/>
                  </a:cxn>
                  <a:cxn ang="0">
                    <a:pos x="196" y="0"/>
                  </a:cxn>
                </a:cxnLst>
                <a:rect l="0" t="0" r="r" b="b"/>
                <a:pathLst>
                  <a:path w="710" h="173">
                    <a:moveTo>
                      <a:pt x="196" y="0"/>
                    </a:moveTo>
                    <a:lnTo>
                      <a:pt x="154" y="0"/>
                    </a:lnTo>
                    <a:lnTo>
                      <a:pt x="86" y="22"/>
                    </a:lnTo>
                    <a:lnTo>
                      <a:pt x="16" y="54"/>
                    </a:lnTo>
                    <a:lnTo>
                      <a:pt x="3" y="69"/>
                    </a:lnTo>
                    <a:lnTo>
                      <a:pt x="0" y="82"/>
                    </a:lnTo>
                    <a:lnTo>
                      <a:pt x="5" y="94"/>
                    </a:lnTo>
                    <a:lnTo>
                      <a:pt x="17" y="104"/>
                    </a:lnTo>
                    <a:lnTo>
                      <a:pt x="37" y="115"/>
                    </a:lnTo>
                    <a:lnTo>
                      <a:pt x="61" y="123"/>
                    </a:lnTo>
                    <a:lnTo>
                      <a:pt x="89" y="131"/>
                    </a:lnTo>
                    <a:lnTo>
                      <a:pt x="120" y="137"/>
                    </a:lnTo>
                    <a:lnTo>
                      <a:pt x="154" y="144"/>
                    </a:lnTo>
                    <a:lnTo>
                      <a:pt x="187" y="149"/>
                    </a:lnTo>
                    <a:lnTo>
                      <a:pt x="220" y="153"/>
                    </a:lnTo>
                    <a:lnTo>
                      <a:pt x="250" y="157"/>
                    </a:lnTo>
                    <a:lnTo>
                      <a:pt x="278" y="160"/>
                    </a:lnTo>
                    <a:lnTo>
                      <a:pt x="302" y="162"/>
                    </a:lnTo>
                    <a:lnTo>
                      <a:pt x="320" y="164"/>
                    </a:lnTo>
                    <a:lnTo>
                      <a:pt x="332" y="165"/>
                    </a:lnTo>
                    <a:lnTo>
                      <a:pt x="549" y="173"/>
                    </a:lnTo>
                    <a:lnTo>
                      <a:pt x="710" y="153"/>
                    </a:lnTo>
                    <a:lnTo>
                      <a:pt x="682" y="139"/>
                    </a:lnTo>
                    <a:lnTo>
                      <a:pt x="656" y="125"/>
                    </a:lnTo>
                    <a:lnTo>
                      <a:pt x="629" y="112"/>
                    </a:lnTo>
                    <a:lnTo>
                      <a:pt x="606" y="99"/>
                    </a:lnTo>
                    <a:lnTo>
                      <a:pt x="580" y="84"/>
                    </a:lnTo>
                    <a:lnTo>
                      <a:pt x="557" y="70"/>
                    </a:lnTo>
                    <a:lnTo>
                      <a:pt x="533" y="54"/>
                    </a:lnTo>
                    <a:lnTo>
                      <a:pt x="508" y="37"/>
                    </a:lnTo>
                    <a:lnTo>
                      <a:pt x="473" y="35"/>
                    </a:lnTo>
                    <a:lnTo>
                      <a:pt x="459" y="35"/>
                    </a:lnTo>
                    <a:lnTo>
                      <a:pt x="443" y="34"/>
                    </a:lnTo>
                    <a:lnTo>
                      <a:pt x="426" y="34"/>
                    </a:lnTo>
                    <a:lnTo>
                      <a:pt x="409" y="33"/>
                    </a:lnTo>
                    <a:lnTo>
                      <a:pt x="389" y="33"/>
                    </a:lnTo>
                    <a:lnTo>
                      <a:pt x="370" y="32"/>
                    </a:lnTo>
                    <a:lnTo>
                      <a:pt x="350" y="30"/>
                    </a:lnTo>
                    <a:lnTo>
                      <a:pt x="331" y="29"/>
                    </a:lnTo>
                    <a:lnTo>
                      <a:pt x="311" y="26"/>
                    </a:lnTo>
                    <a:lnTo>
                      <a:pt x="292" y="25"/>
                    </a:lnTo>
                    <a:lnTo>
                      <a:pt x="272" y="21"/>
                    </a:lnTo>
                    <a:lnTo>
                      <a:pt x="255" y="18"/>
                    </a:lnTo>
                    <a:lnTo>
                      <a:pt x="238" y="14"/>
                    </a:lnTo>
                    <a:lnTo>
                      <a:pt x="222" y="10"/>
                    </a:lnTo>
                    <a:lnTo>
                      <a:pt x="208" y="5"/>
                    </a:lnTo>
                    <a:lnTo>
                      <a:pt x="19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5" name="Freeform 151">
                <a:extLst>
                  <a:ext uri="{FF2B5EF4-FFF2-40B4-BE49-F238E27FC236}">
                    <a16:creationId xmlns:a16="http://schemas.microsoft.com/office/drawing/2014/main" xmlns="" id="{CBF61F6E-2F59-DFEB-785A-8524E9D8C8EE}"/>
                  </a:ext>
                </a:extLst>
              </p:cNvPr>
              <p:cNvSpPr>
                <a:spLocks/>
              </p:cNvSpPr>
              <p:nvPr/>
            </p:nvSpPr>
            <p:spPr bwMode="auto">
              <a:xfrm>
                <a:off x="1394" y="2365"/>
                <a:ext cx="90" cy="35"/>
              </a:xfrm>
              <a:custGeom>
                <a:avLst/>
                <a:gdLst/>
                <a:ahLst/>
                <a:cxnLst>
                  <a:cxn ang="0">
                    <a:pos x="0" y="0"/>
                  </a:cxn>
                  <a:cxn ang="0">
                    <a:pos x="16" y="16"/>
                  </a:cxn>
                  <a:cxn ang="0">
                    <a:pos x="32" y="30"/>
                  </a:cxn>
                  <a:cxn ang="0">
                    <a:pos x="48" y="42"/>
                  </a:cxn>
                  <a:cxn ang="0">
                    <a:pos x="62" y="54"/>
                  </a:cxn>
                  <a:cxn ang="0">
                    <a:pos x="78" y="63"/>
                  </a:cxn>
                  <a:cxn ang="0">
                    <a:pos x="93" y="72"/>
                  </a:cxn>
                  <a:cxn ang="0">
                    <a:pos x="107" y="79"/>
                  </a:cxn>
                  <a:cxn ang="0">
                    <a:pos x="123" y="86"/>
                  </a:cxn>
                  <a:cxn ang="0">
                    <a:pos x="139" y="91"/>
                  </a:cxn>
                  <a:cxn ang="0">
                    <a:pos x="155" y="95"/>
                  </a:cxn>
                  <a:cxn ang="0">
                    <a:pos x="172" y="99"/>
                  </a:cxn>
                  <a:cxn ang="0">
                    <a:pos x="190" y="101"/>
                  </a:cxn>
                  <a:cxn ang="0">
                    <a:pos x="209" y="103"/>
                  </a:cxn>
                  <a:cxn ang="0">
                    <a:pos x="229" y="104"/>
                  </a:cxn>
                  <a:cxn ang="0">
                    <a:pos x="249" y="105"/>
                  </a:cxn>
                  <a:cxn ang="0">
                    <a:pos x="271" y="105"/>
                  </a:cxn>
                  <a:cxn ang="0">
                    <a:pos x="254" y="95"/>
                  </a:cxn>
                  <a:cxn ang="0">
                    <a:pos x="241" y="86"/>
                  </a:cxn>
                  <a:cxn ang="0">
                    <a:pos x="229" y="76"/>
                  </a:cxn>
                  <a:cxn ang="0">
                    <a:pos x="218" y="66"/>
                  </a:cxn>
                  <a:cxn ang="0">
                    <a:pos x="209" y="56"/>
                  </a:cxn>
                  <a:cxn ang="0">
                    <a:pos x="200" y="45"/>
                  </a:cxn>
                  <a:cxn ang="0">
                    <a:pos x="189" y="31"/>
                  </a:cxn>
                  <a:cxn ang="0">
                    <a:pos x="177" y="16"/>
                  </a:cxn>
                  <a:cxn ang="0">
                    <a:pos x="115" y="16"/>
                  </a:cxn>
                  <a:cxn ang="0">
                    <a:pos x="0" y="0"/>
                  </a:cxn>
                </a:cxnLst>
                <a:rect l="0" t="0" r="r" b="b"/>
                <a:pathLst>
                  <a:path w="271" h="105">
                    <a:moveTo>
                      <a:pt x="0" y="0"/>
                    </a:moveTo>
                    <a:lnTo>
                      <a:pt x="16" y="16"/>
                    </a:lnTo>
                    <a:lnTo>
                      <a:pt x="32" y="30"/>
                    </a:lnTo>
                    <a:lnTo>
                      <a:pt x="48" y="42"/>
                    </a:lnTo>
                    <a:lnTo>
                      <a:pt x="62" y="54"/>
                    </a:lnTo>
                    <a:lnTo>
                      <a:pt x="78" y="63"/>
                    </a:lnTo>
                    <a:lnTo>
                      <a:pt x="93" y="72"/>
                    </a:lnTo>
                    <a:lnTo>
                      <a:pt x="107" y="79"/>
                    </a:lnTo>
                    <a:lnTo>
                      <a:pt x="123" y="86"/>
                    </a:lnTo>
                    <a:lnTo>
                      <a:pt x="139" y="91"/>
                    </a:lnTo>
                    <a:lnTo>
                      <a:pt x="155" y="95"/>
                    </a:lnTo>
                    <a:lnTo>
                      <a:pt x="172" y="99"/>
                    </a:lnTo>
                    <a:lnTo>
                      <a:pt x="190" y="101"/>
                    </a:lnTo>
                    <a:lnTo>
                      <a:pt x="209" y="103"/>
                    </a:lnTo>
                    <a:lnTo>
                      <a:pt x="229" y="104"/>
                    </a:lnTo>
                    <a:lnTo>
                      <a:pt x="249" y="105"/>
                    </a:lnTo>
                    <a:lnTo>
                      <a:pt x="271" y="105"/>
                    </a:lnTo>
                    <a:lnTo>
                      <a:pt x="254" y="95"/>
                    </a:lnTo>
                    <a:lnTo>
                      <a:pt x="241" y="86"/>
                    </a:lnTo>
                    <a:lnTo>
                      <a:pt x="229" y="76"/>
                    </a:lnTo>
                    <a:lnTo>
                      <a:pt x="218" y="66"/>
                    </a:lnTo>
                    <a:lnTo>
                      <a:pt x="209" y="56"/>
                    </a:lnTo>
                    <a:lnTo>
                      <a:pt x="200" y="45"/>
                    </a:lnTo>
                    <a:lnTo>
                      <a:pt x="189" y="31"/>
                    </a:lnTo>
                    <a:lnTo>
                      <a:pt x="177" y="16"/>
                    </a:lnTo>
                    <a:lnTo>
                      <a:pt x="115" y="16"/>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6" name="Freeform 152">
                <a:extLst>
                  <a:ext uri="{FF2B5EF4-FFF2-40B4-BE49-F238E27FC236}">
                    <a16:creationId xmlns:a16="http://schemas.microsoft.com/office/drawing/2014/main" xmlns="" id="{FAC582D9-6B64-E265-C848-065CFE8006D0}"/>
                  </a:ext>
                </a:extLst>
              </p:cNvPr>
              <p:cNvSpPr>
                <a:spLocks/>
              </p:cNvSpPr>
              <p:nvPr/>
            </p:nvSpPr>
            <p:spPr bwMode="auto">
              <a:xfrm>
                <a:off x="1361" y="2392"/>
                <a:ext cx="191" cy="61"/>
              </a:xfrm>
              <a:custGeom>
                <a:avLst/>
                <a:gdLst/>
                <a:ahLst/>
                <a:cxnLst>
                  <a:cxn ang="0">
                    <a:pos x="152" y="0"/>
                  </a:cxn>
                  <a:cxn ang="0">
                    <a:pos x="74" y="34"/>
                  </a:cxn>
                  <a:cxn ang="0">
                    <a:pos x="0" y="80"/>
                  </a:cxn>
                  <a:cxn ang="0">
                    <a:pos x="7" y="95"/>
                  </a:cxn>
                  <a:cxn ang="0">
                    <a:pos x="20" y="109"/>
                  </a:cxn>
                  <a:cxn ang="0">
                    <a:pos x="38" y="121"/>
                  </a:cxn>
                  <a:cxn ang="0">
                    <a:pos x="62" y="130"/>
                  </a:cxn>
                  <a:cxn ang="0">
                    <a:pos x="89" y="140"/>
                  </a:cxn>
                  <a:cxn ang="0">
                    <a:pos x="118" y="148"/>
                  </a:cxn>
                  <a:cxn ang="0">
                    <a:pos x="151" y="154"/>
                  </a:cxn>
                  <a:cxn ang="0">
                    <a:pos x="184" y="159"/>
                  </a:cxn>
                  <a:cxn ang="0">
                    <a:pos x="218" y="165"/>
                  </a:cxn>
                  <a:cxn ang="0">
                    <a:pos x="252" y="169"/>
                  </a:cxn>
                  <a:cxn ang="0">
                    <a:pos x="285" y="171"/>
                  </a:cxn>
                  <a:cxn ang="0">
                    <a:pos x="319" y="175"/>
                  </a:cxn>
                  <a:cxn ang="0">
                    <a:pos x="348" y="177"/>
                  </a:cxn>
                  <a:cxn ang="0">
                    <a:pos x="375" y="179"/>
                  </a:cxn>
                  <a:cxn ang="0">
                    <a:pos x="399" y="182"/>
                  </a:cxn>
                  <a:cxn ang="0">
                    <a:pos x="418" y="183"/>
                  </a:cxn>
                  <a:cxn ang="0">
                    <a:pos x="574" y="183"/>
                  </a:cxn>
                  <a:cxn ang="0">
                    <a:pos x="496" y="130"/>
                  </a:cxn>
                  <a:cxn ang="0">
                    <a:pos x="439" y="42"/>
                  </a:cxn>
                  <a:cxn ang="0">
                    <a:pos x="334" y="42"/>
                  </a:cxn>
                  <a:cxn ang="0">
                    <a:pos x="198" y="18"/>
                  </a:cxn>
                  <a:cxn ang="0">
                    <a:pos x="152" y="0"/>
                  </a:cxn>
                </a:cxnLst>
                <a:rect l="0" t="0" r="r" b="b"/>
                <a:pathLst>
                  <a:path w="574" h="183">
                    <a:moveTo>
                      <a:pt x="152" y="0"/>
                    </a:moveTo>
                    <a:lnTo>
                      <a:pt x="74" y="34"/>
                    </a:lnTo>
                    <a:lnTo>
                      <a:pt x="0" y="80"/>
                    </a:lnTo>
                    <a:lnTo>
                      <a:pt x="7" y="95"/>
                    </a:lnTo>
                    <a:lnTo>
                      <a:pt x="20" y="109"/>
                    </a:lnTo>
                    <a:lnTo>
                      <a:pt x="38" y="121"/>
                    </a:lnTo>
                    <a:lnTo>
                      <a:pt x="62" y="130"/>
                    </a:lnTo>
                    <a:lnTo>
                      <a:pt x="89" y="140"/>
                    </a:lnTo>
                    <a:lnTo>
                      <a:pt x="118" y="148"/>
                    </a:lnTo>
                    <a:lnTo>
                      <a:pt x="151" y="154"/>
                    </a:lnTo>
                    <a:lnTo>
                      <a:pt x="184" y="159"/>
                    </a:lnTo>
                    <a:lnTo>
                      <a:pt x="218" y="165"/>
                    </a:lnTo>
                    <a:lnTo>
                      <a:pt x="252" y="169"/>
                    </a:lnTo>
                    <a:lnTo>
                      <a:pt x="285" y="171"/>
                    </a:lnTo>
                    <a:lnTo>
                      <a:pt x="319" y="175"/>
                    </a:lnTo>
                    <a:lnTo>
                      <a:pt x="348" y="177"/>
                    </a:lnTo>
                    <a:lnTo>
                      <a:pt x="375" y="179"/>
                    </a:lnTo>
                    <a:lnTo>
                      <a:pt x="399" y="182"/>
                    </a:lnTo>
                    <a:lnTo>
                      <a:pt x="418" y="183"/>
                    </a:lnTo>
                    <a:lnTo>
                      <a:pt x="574" y="183"/>
                    </a:lnTo>
                    <a:lnTo>
                      <a:pt x="496" y="130"/>
                    </a:lnTo>
                    <a:lnTo>
                      <a:pt x="439" y="42"/>
                    </a:lnTo>
                    <a:lnTo>
                      <a:pt x="334" y="42"/>
                    </a:lnTo>
                    <a:lnTo>
                      <a:pt x="198" y="18"/>
                    </a:lnTo>
                    <a:lnTo>
                      <a:pt x="152"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7" name="Freeform 153">
                <a:extLst>
                  <a:ext uri="{FF2B5EF4-FFF2-40B4-BE49-F238E27FC236}">
                    <a16:creationId xmlns:a16="http://schemas.microsoft.com/office/drawing/2014/main" xmlns="" id="{5BDE6D73-3772-A77A-DE2A-94546F3ABCB2}"/>
                  </a:ext>
                </a:extLst>
              </p:cNvPr>
              <p:cNvSpPr>
                <a:spLocks/>
              </p:cNvSpPr>
              <p:nvPr/>
            </p:nvSpPr>
            <p:spPr bwMode="auto">
              <a:xfrm>
                <a:off x="1173" y="2173"/>
                <a:ext cx="60" cy="12"/>
              </a:xfrm>
              <a:custGeom>
                <a:avLst/>
                <a:gdLst/>
                <a:ahLst/>
                <a:cxnLst>
                  <a:cxn ang="0">
                    <a:pos x="0" y="19"/>
                  </a:cxn>
                  <a:cxn ang="0">
                    <a:pos x="0" y="34"/>
                  </a:cxn>
                  <a:cxn ang="0">
                    <a:pos x="180" y="35"/>
                  </a:cxn>
                  <a:cxn ang="0">
                    <a:pos x="180" y="14"/>
                  </a:cxn>
                  <a:cxn ang="0">
                    <a:pos x="117" y="17"/>
                  </a:cxn>
                  <a:cxn ang="0">
                    <a:pos x="110" y="10"/>
                  </a:cxn>
                  <a:cxn ang="0">
                    <a:pos x="102" y="5"/>
                  </a:cxn>
                  <a:cxn ang="0">
                    <a:pos x="95" y="2"/>
                  </a:cxn>
                  <a:cxn ang="0">
                    <a:pos x="87" y="0"/>
                  </a:cxn>
                  <a:cxn ang="0">
                    <a:pos x="81" y="1"/>
                  </a:cxn>
                  <a:cxn ang="0">
                    <a:pos x="74" y="4"/>
                  </a:cxn>
                  <a:cxn ang="0">
                    <a:pos x="68" y="9"/>
                  </a:cxn>
                  <a:cxn ang="0">
                    <a:pos x="62" y="17"/>
                  </a:cxn>
                  <a:cxn ang="0">
                    <a:pos x="0" y="19"/>
                  </a:cxn>
                </a:cxnLst>
                <a:rect l="0" t="0" r="r" b="b"/>
                <a:pathLst>
                  <a:path w="180" h="35">
                    <a:moveTo>
                      <a:pt x="0" y="19"/>
                    </a:moveTo>
                    <a:lnTo>
                      <a:pt x="0" y="34"/>
                    </a:lnTo>
                    <a:lnTo>
                      <a:pt x="180" y="35"/>
                    </a:lnTo>
                    <a:lnTo>
                      <a:pt x="180" y="14"/>
                    </a:lnTo>
                    <a:lnTo>
                      <a:pt x="117" y="17"/>
                    </a:lnTo>
                    <a:lnTo>
                      <a:pt x="110" y="10"/>
                    </a:lnTo>
                    <a:lnTo>
                      <a:pt x="102" y="5"/>
                    </a:lnTo>
                    <a:lnTo>
                      <a:pt x="95" y="2"/>
                    </a:lnTo>
                    <a:lnTo>
                      <a:pt x="87" y="0"/>
                    </a:lnTo>
                    <a:lnTo>
                      <a:pt x="81" y="1"/>
                    </a:lnTo>
                    <a:lnTo>
                      <a:pt x="74" y="4"/>
                    </a:lnTo>
                    <a:lnTo>
                      <a:pt x="68" y="9"/>
                    </a:lnTo>
                    <a:lnTo>
                      <a:pt x="62" y="17"/>
                    </a:lnTo>
                    <a:lnTo>
                      <a:pt x="0" y="1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8" name="Freeform 154">
                <a:extLst>
                  <a:ext uri="{FF2B5EF4-FFF2-40B4-BE49-F238E27FC236}">
                    <a16:creationId xmlns:a16="http://schemas.microsoft.com/office/drawing/2014/main" xmlns="" id="{1B1030A3-5759-0E73-C2FF-F2B97B10B87D}"/>
                  </a:ext>
                </a:extLst>
              </p:cNvPr>
              <p:cNvSpPr>
                <a:spLocks/>
              </p:cNvSpPr>
              <p:nvPr/>
            </p:nvSpPr>
            <p:spPr bwMode="auto">
              <a:xfrm>
                <a:off x="1168" y="2203"/>
                <a:ext cx="68" cy="168"/>
              </a:xfrm>
              <a:custGeom>
                <a:avLst/>
                <a:gdLst/>
                <a:ahLst/>
                <a:cxnLst>
                  <a:cxn ang="0">
                    <a:pos x="155" y="0"/>
                  </a:cxn>
                  <a:cxn ang="0">
                    <a:pos x="205" y="0"/>
                  </a:cxn>
                  <a:cxn ang="0">
                    <a:pos x="177" y="27"/>
                  </a:cxn>
                  <a:cxn ang="0">
                    <a:pos x="176" y="142"/>
                  </a:cxn>
                  <a:cxn ang="0">
                    <a:pos x="179" y="261"/>
                  </a:cxn>
                  <a:cxn ang="0">
                    <a:pos x="187" y="371"/>
                  </a:cxn>
                  <a:cxn ang="0">
                    <a:pos x="196" y="460"/>
                  </a:cxn>
                  <a:cxn ang="0">
                    <a:pos x="24" y="460"/>
                  </a:cxn>
                  <a:cxn ang="0">
                    <a:pos x="0" y="502"/>
                  </a:cxn>
                  <a:cxn ang="0">
                    <a:pos x="3" y="428"/>
                  </a:cxn>
                  <a:cxn ang="0">
                    <a:pos x="155" y="440"/>
                  </a:cxn>
                  <a:cxn ang="0">
                    <a:pos x="155" y="0"/>
                  </a:cxn>
                </a:cxnLst>
                <a:rect l="0" t="0" r="r" b="b"/>
                <a:pathLst>
                  <a:path w="205" h="502">
                    <a:moveTo>
                      <a:pt x="155" y="0"/>
                    </a:moveTo>
                    <a:lnTo>
                      <a:pt x="205" y="0"/>
                    </a:lnTo>
                    <a:lnTo>
                      <a:pt x="177" y="27"/>
                    </a:lnTo>
                    <a:lnTo>
                      <a:pt x="176" y="142"/>
                    </a:lnTo>
                    <a:lnTo>
                      <a:pt x="179" y="261"/>
                    </a:lnTo>
                    <a:lnTo>
                      <a:pt x="187" y="371"/>
                    </a:lnTo>
                    <a:lnTo>
                      <a:pt x="196" y="460"/>
                    </a:lnTo>
                    <a:lnTo>
                      <a:pt x="24" y="460"/>
                    </a:lnTo>
                    <a:lnTo>
                      <a:pt x="0" y="502"/>
                    </a:lnTo>
                    <a:lnTo>
                      <a:pt x="3" y="428"/>
                    </a:lnTo>
                    <a:lnTo>
                      <a:pt x="155" y="440"/>
                    </a:lnTo>
                    <a:lnTo>
                      <a:pt x="155"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9" name="Freeform 155">
                <a:extLst>
                  <a:ext uri="{FF2B5EF4-FFF2-40B4-BE49-F238E27FC236}">
                    <a16:creationId xmlns:a16="http://schemas.microsoft.com/office/drawing/2014/main" xmlns="" id="{EA08CE23-599E-2EDB-0F02-7DA3FABCA411}"/>
                  </a:ext>
                </a:extLst>
              </p:cNvPr>
              <p:cNvSpPr>
                <a:spLocks/>
              </p:cNvSpPr>
              <p:nvPr/>
            </p:nvSpPr>
            <p:spPr bwMode="auto">
              <a:xfrm>
                <a:off x="1162" y="2184"/>
                <a:ext cx="81" cy="192"/>
              </a:xfrm>
              <a:custGeom>
                <a:avLst/>
                <a:gdLst/>
                <a:ahLst/>
                <a:cxnLst>
                  <a:cxn ang="0">
                    <a:pos x="0" y="51"/>
                  </a:cxn>
                  <a:cxn ang="0">
                    <a:pos x="0" y="573"/>
                  </a:cxn>
                  <a:cxn ang="0">
                    <a:pos x="24" y="576"/>
                  </a:cxn>
                  <a:cxn ang="0">
                    <a:pos x="24" y="480"/>
                  </a:cxn>
                  <a:cxn ang="0">
                    <a:pos x="25" y="80"/>
                  </a:cxn>
                  <a:cxn ang="0">
                    <a:pos x="242" y="47"/>
                  </a:cxn>
                  <a:cxn ang="0">
                    <a:pos x="242" y="14"/>
                  </a:cxn>
                  <a:cxn ang="0">
                    <a:pos x="5" y="0"/>
                  </a:cxn>
                  <a:cxn ang="0">
                    <a:pos x="0" y="51"/>
                  </a:cxn>
                </a:cxnLst>
                <a:rect l="0" t="0" r="r" b="b"/>
                <a:pathLst>
                  <a:path w="242" h="576">
                    <a:moveTo>
                      <a:pt x="0" y="51"/>
                    </a:moveTo>
                    <a:lnTo>
                      <a:pt x="0" y="573"/>
                    </a:lnTo>
                    <a:lnTo>
                      <a:pt x="24" y="576"/>
                    </a:lnTo>
                    <a:lnTo>
                      <a:pt x="24" y="480"/>
                    </a:lnTo>
                    <a:lnTo>
                      <a:pt x="25" y="80"/>
                    </a:lnTo>
                    <a:lnTo>
                      <a:pt x="242" y="47"/>
                    </a:lnTo>
                    <a:lnTo>
                      <a:pt x="242" y="14"/>
                    </a:lnTo>
                    <a:lnTo>
                      <a:pt x="5" y="0"/>
                    </a:lnTo>
                    <a:lnTo>
                      <a:pt x="0" y="51"/>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0" name="Freeform 156">
                <a:extLst>
                  <a:ext uri="{FF2B5EF4-FFF2-40B4-BE49-F238E27FC236}">
                    <a16:creationId xmlns:a16="http://schemas.microsoft.com/office/drawing/2014/main" xmlns="" id="{B8D38356-B892-CBBD-CA72-84590831DEF4}"/>
                  </a:ext>
                </a:extLst>
              </p:cNvPr>
              <p:cNvSpPr>
                <a:spLocks/>
              </p:cNvSpPr>
              <p:nvPr/>
            </p:nvSpPr>
            <p:spPr bwMode="auto">
              <a:xfrm>
                <a:off x="1173" y="2206"/>
                <a:ext cx="70" cy="161"/>
              </a:xfrm>
              <a:custGeom>
                <a:avLst/>
                <a:gdLst/>
                <a:ahLst/>
                <a:cxnLst>
                  <a:cxn ang="0">
                    <a:pos x="162" y="9"/>
                  </a:cxn>
                  <a:cxn ang="0">
                    <a:pos x="160" y="118"/>
                  </a:cxn>
                  <a:cxn ang="0">
                    <a:pos x="157" y="229"/>
                  </a:cxn>
                  <a:cxn ang="0">
                    <a:pos x="157" y="340"/>
                  </a:cxn>
                  <a:cxn ang="0">
                    <a:pos x="159" y="448"/>
                  </a:cxn>
                  <a:cxn ang="0">
                    <a:pos x="125" y="451"/>
                  </a:cxn>
                  <a:cxn ang="0">
                    <a:pos x="17" y="440"/>
                  </a:cxn>
                  <a:cxn ang="0">
                    <a:pos x="0" y="468"/>
                  </a:cxn>
                  <a:cxn ang="0">
                    <a:pos x="181" y="481"/>
                  </a:cxn>
                  <a:cxn ang="0">
                    <a:pos x="178" y="410"/>
                  </a:cxn>
                  <a:cxn ang="0">
                    <a:pos x="176" y="342"/>
                  </a:cxn>
                  <a:cxn ang="0">
                    <a:pos x="174" y="279"/>
                  </a:cxn>
                  <a:cxn ang="0">
                    <a:pos x="174" y="218"/>
                  </a:cxn>
                  <a:cxn ang="0">
                    <a:pos x="177" y="161"/>
                  </a:cxn>
                  <a:cxn ang="0">
                    <a:pos x="184" y="106"/>
                  </a:cxn>
                  <a:cxn ang="0">
                    <a:pos x="194" y="53"/>
                  </a:cxn>
                  <a:cxn ang="0">
                    <a:pos x="209" y="0"/>
                  </a:cxn>
                  <a:cxn ang="0">
                    <a:pos x="162" y="9"/>
                  </a:cxn>
                </a:cxnLst>
                <a:rect l="0" t="0" r="r" b="b"/>
                <a:pathLst>
                  <a:path w="209" h="481">
                    <a:moveTo>
                      <a:pt x="162" y="9"/>
                    </a:moveTo>
                    <a:lnTo>
                      <a:pt x="160" y="118"/>
                    </a:lnTo>
                    <a:lnTo>
                      <a:pt x="157" y="229"/>
                    </a:lnTo>
                    <a:lnTo>
                      <a:pt x="157" y="340"/>
                    </a:lnTo>
                    <a:lnTo>
                      <a:pt x="159" y="448"/>
                    </a:lnTo>
                    <a:lnTo>
                      <a:pt x="125" y="451"/>
                    </a:lnTo>
                    <a:lnTo>
                      <a:pt x="17" y="440"/>
                    </a:lnTo>
                    <a:lnTo>
                      <a:pt x="0" y="468"/>
                    </a:lnTo>
                    <a:lnTo>
                      <a:pt x="181" y="481"/>
                    </a:lnTo>
                    <a:lnTo>
                      <a:pt x="178" y="410"/>
                    </a:lnTo>
                    <a:lnTo>
                      <a:pt x="176" y="342"/>
                    </a:lnTo>
                    <a:lnTo>
                      <a:pt x="174" y="279"/>
                    </a:lnTo>
                    <a:lnTo>
                      <a:pt x="174" y="218"/>
                    </a:lnTo>
                    <a:lnTo>
                      <a:pt x="177" y="161"/>
                    </a:lnTo>
                    <a:lnTo>
                      <a:pt x="184" y="106"/>
                    </a:lnTo>
                    <a:lnTo>
                      <a:pt x="194" y="53"/>
                    </a:lnTo>
                    <a:lnTo>
                      <a:pt x="209" y="0"/>
                    </a:lnTo>
                    <a:lnTo>
                      <a:pt x="162" y="9"/>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1" name="Freeform 157">
                <a:extLst>
                  <a:ext uri="{FF2B5EF4-FFF2-40B4-BE49-F238E27FC236}">
                    <a16:creationId xmlns:a16="http://schemas.microsoft.com/office/drawing/2014/main" xmlns="" id="{31EEFBF6-71E2-99FC-B53C-7FF8C8921C5C}"/>
                  </a:ext>
                </a:extLst>
              </p:cNvPr>
              <p:cNvSpPr>
                <a:spLocks/>
              </p:cNvSpPr>
              <p:nvPr/>
            </p:nvSpPr>
            <p:spPr bwMode="auto">
              <a:xfrm>
                <a:off x="1188" y="2217"/>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2" name="Freeform 158">
                <a:extLst>
                  <a:ext uri="{FF2B5EF4-FFF2-40B4-BE49-F238E27FC236}">
                    <a16:creationId xmlns:a16="http://schemas.microsoft.com/office/drawing/2014/main" xmlns="" id="{7A67F35A-DBA3-3660-0D10-A7B44EB5611F}"/>
                  </a:ext>
                </a:extLst>
              </p:cNvPr>
              <p:cNvSpPr>
                <a:spLocks/>
              </p:cNvSpPr>
              <p:nvPr/>
            </p:nvSpPr>
            <p:spPr bwMode="auto">
              <a:xfrm>
                <a:off x="1188" y="2254"/>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3" name="Freeform 159">
                <a:extLst>
                  <a:ext uri="{FF2B5EF4-FFF2-40B4-BE49-F238E27FC236}">
                    <a16:creationId xmlns:a16="http://schemas.microsoft.com/office/drawing/2014/main" xmlns="" id="{50CDB596-0485-3493-CF8C-D68FC8B83329}"/>
                  </a:ext>
                </a:extLst>
              </p:cNvPr>
              <p:cNvSpPr>
                <a:spLocks/>
              </p:cNvSpPr>
              <p:nvPr/>
            </p:nvSpPr>
            <p:spPr bwMode="auto">
              <a:xfrm>
                <a:off x="1185" y="2216"/>
                <a:ext cx="12" cy="18"/>
              </a:xfrm>
              <a:custGeom>
                <a:avLst/>
                <a:gdLst/>
                <a:ahLst/>
                <a:cxnLst>
                  <a:cxn ang="0">
                    <a:pos x="17" y="0"/>
                  </a:cxn>
                  <a:cxn ang="0">
                    <a:pos x="25" y="3"/>
                  </a:cxn>
                  <a:cxn ang="0">
                    <a:pos x="30" y="8"/>
                  </a:cxn>
                  <a:cxn ang="0">
                    <a:pos x="34" y="16"/>
                  </a:cxn>
                  <a:cxn ang="0">
                    <a:pos x="36" y="27"/>
                  </a:cxn>
                  <a:cxn ang="0">
                    <a:pos x="34" y="37"/>
                  </a:cxn>
                  <a:cxn ang="0">
                    <a:pos x="30" y="45"/>
                  </a:cxn>
                  <a:cxn ang="0">
                    <a:pos x="25" y="51"/>
                  </a:cxn>
                  <a:cxn ang="0">
                    <a:pos x="17" y="53"/>
                  </a:cxn>
                  <a:cxn ang="0">
                    <a:pos x="10" y="51"/>
                  </a:cxn>
                  <a:cxn ang="0">
                    <a:pos x="5" y="45"/>
                  </a:cxn>
                  <a:cxn ang="0">
                    <a:pos x="1" y="37"/>
                  </a:cxn>
                  <a:cxn ang="0">
                    <a:pos x="0" y="27"/>
                  </a:cxn>
                  <a:cxn ang="0">
                    <a:pos x="1" y="16"/>
                  </a:cxn>
                  <a:cxn ang="0">
                    <a:pos x="5" y="8"/>
                  </a:cxn>
                  <a:cxn ang="0">
                    <a:pos x="10" y="3"/>
                  </a:cxn>
                  <a:cxn ang="0">
                    <a:pos x="17" y="0"/>
                  </a:cxn>
                </a:cxnLst>
                <a:rect l="0" t="0" r="r" b="b"/>
                <a:pathLst>
                  <a:path w="36" h="53">
                    <a:moveTo>
                      <a:pt x="17" y="0"/>
                    </a:moveTo>
                    <a:lnTo>
                      <a:pt x="25" y="3"/>
                    </a:lnTo>
                    <a:lnTo>
                      <a:pt x="30" y="8"/>
                    </a:lnTo>
                    <a:lnTo>
                      <a:pt x="34" y="16"/>
                    </a:lnTo>
                    <a:lnTo>
                      <a:pt x="36" y="27"/>
                    </a:lnTo>
                    <a:lnTo>
                      <a:pt x="34" y="37"/>
                    </a:lnTo>
                    <a:lnTo>
                      <a:pt x="30" y="45"/>
                    </a:lnTo>
                    <a:lnTo>
                      <a:pt x="25" y="51"/>
                    </a:lnTo>
                    <a:lnTo>
                      <a:pt x="17" y="53"/>
                    </a:lnTo>
                    <a:lnTo>
                      <a:pt x="10" y="51"/>
                    </a:lnTo>
                    <a:lnTo>
                      <a:pt x="5" y="45"/>
                    </a:lnTo>
                    <a:lnTo>
                      <a:pt x="1" y="37"/>
                    </a:lnTo>
                    <a:lnTo>
                      <a:pt x="0" y="27"/>
                    </a:lnTo>
                    <a:lnTo>
                      <a:pt x="1" y="16"/>
                    </a:lnTo>
                    <a:lnTo>
                      <a:pt x="5" y="8"/>
                    </a:lnTo>
                    <a:lnTo>
                      <a:pt x="10" y="3"/>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4" name="Freeform 160">
                <a:extLst>
                  <a:ext uri="{FF2B5EF4-FFF2-40B4-BE49-F238E27FC236}">
                    <a16:creationId xmlns:a16="http://schemas.microsoft.com/office/drawing/2014/main" xmlns="" id="{B3474560-2EB0-61AF-2C3C-90FAE61A6E20}"/>
                  </a:ext>
                </a:extLst>
              </p:cNvPr>
              <p:cNvSpPr>
                <a:spLocks/>
              </p:cNvSpPr>
              <p:nvPr/>
            </p:nvSpPr>
            <p:spPr bwMode="auto">
              <a:xfrm>
                <a:off x="1185" y="2254"/>
                <a:ext cx="12" cy="18"/>
              </a:xfrm>
              <a:custGeom>
                <a:avLst/>
                <a:gdLst/>
                <a:ahLst/>
                <a:cxnLst>
                  <a:cxn ang="0">
                    <a:pos x="17" y="0"/>
                  </a:cxn>
                  <a:cxn ang="0">
                    <a:pos x="25" y="2"/>
                  </a:cxn>
                  <a:cxn ang="0">
                    <a:pos x="30" y="8"/>
                  </a:cxn>
                  <a:cxn ang="0">
                    <a:pos x="34" y="16"/>
                  </a:cxn>
                  <a:cxn ang="0">
                    <a:pos x="36" y="26"/>
                  </a:cxn>
                  <a:cxn ang="0">
                    <a:pos x="34" y="37"/>
                  </a:cxn>
                  <a:cxn ang="0">
                    <a:pos x="30" y="45"/>
                  </a:cxn>
                  <a:cxn ang="0">
                    <a:pos x="25" y="50"/>
                  </a:cxn>
                  <a:cxn ang="0">
                    <a:pos x="17" y="53"/>
                  </a:cxn>
                  <a:cxn ang="0">
                    <a:pos x="10" y="50"/>
                  </a:cxn>
                  <a:cxn ang="0">
                    <a:pos x="5" y="45"/>
                  </a:cxn>
                  <a:cxn ang="0">
                    <a:pos x="1" y="37"/>
                  </a:cxn>
                  <a:cxn ang="0">
                    <a:pos x="0" y="26"/>
                  </a:cxn>
                  <a:cxn ang="0">
                    <a:pos x="1" y="16"/>
                  </a:cxn>
                  <a:cxn ang="0">
                    <a:pos x="5" y="8"/>
                  </a:cxn>
                  <a:cxn ang="0">
                    <a:pos x="10" y="2"/>
                  </a:cxn>
                  <a:cxn ang="0">
                    <a:pos x="17" y="0"/>
                  </a:cxn>
                </a:cxnLst>
                <a:rect l="0" t="0" r="r" b="b"/>
                <a:pathLst>
                  <a:path w="36" h="53">
                    <a:moveTo>
                      <a:pt x="17" y="0"/>
                    </a:moveTo>
                    <a:lnTo>
                      <a:pt x="25" y="2"/>
                    </a:lnTo>
                    <a:lnTo>
                      <a:pt x="30" y="8"/>
                    </a:lnTo>
                    <a:lnTo>
                      <a:pt x="34" y="16"/>
                    </a:lnTo>
                    <a:lnTo>
                      <a:pt x="36" y="26"/>
                    </a:lnTo>
                    <a:lnTo>
                      <a:pt x="34" y="37"/>
                    </a:lnTo>
                    <a:lnTo>
                      <a:pt x="30" y="45"/>
                    </a:lnTo>
                    <a:lnTo>
                      <a:pt x="25" y="50"/>
                    </a:lnTo>
                    <a:lnTo>
                      <a:pt x="17" y="53"/>
                    </a:lnTo>
                    <a:lnTo>
                      <a:pt x="10" y="50"/>
                    </a:lnTo>
                    <a:lnTo>
                      <a:pt x="5" y="45"/>
                    </a:lnTo>
                    <a:lnTo>
                      <a:pt x="1" y="37"/>
                    </a:lnTo>
                    <a:lnTo>
                      <a:pt x="0" y="26"/>
                    </a:lnTo>
                    <a:lnTo>
                      <a:pt x="1" y="16"/>
                    </a:lnTo>
                    <a:lnTo>
                      <a:pt x="5" y="8"/>
                    </a:lnTo>
                    <a:lnTo>
                      <a:pt x="10" y="2"/>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5" name="Freeform 161">
                <a:extLst>
                  <a:ext uri="{FF2B5EF4-FFF2-40B4-BE49-F238E27FC236}">
                    <a16:creationId xmlns:a16="http://schemas.microsoft.com/office/drawing/2014/main" xmlns="" id="{C1F785EE-6C88-D3D7-C513-B4218D98D174}"/>
                  </a:ext>
                </a:extLst>
              </p:cNvPr>
              <p:cNvSpPr>
                <a:spLocks/>
              </p:cNvSpPr>
              <p:nvPr/>
            </p:nvSpPr>
            <p:spPr bwMode="auto">
              <a:xfrm>
                <a:off x="1173" y="2059"/>
                <a:ext cx="13" cy="5"/>
              </a:xfrm>
              <a:custGeom>
                <a:avLst/>
                <a:gdLst/>
                <a:ahLst/>
                <a:cxnLst>
                  <a:cxn ang="0">
                    <a:pos x="18" y="0"/>
                  </a:cxn>
                  <a:cxn ang="0">
                    <a:pos x="26" y="0"/>
                  </a:cxn>
                  <a:cxn ang="0">
                    <a:pos x="33" y="0"/>
                  </a:cxn>
                  <a:cxn ang="0">
                    <a:pos x="37" y="3"/>
                  </a:cxn>
                  <a:cxn ang="0">
                    <a:pos x="38" y="6"/>
                  </a:cxn>
                  <a:cxn ang="0">
                    <a:pos x="37" y="8"/>
                  </a:cxn>
                  <a:cxn ang="0">
                    <a:pos x="33" y="11"/>
                  </a:cxn>
                  <a:cxn ang="0">
                    <a:pos x="28" y="14"/>
                  </a:cxn>
                  <a:cxn ang="0">
                    <a:pos x="20" y="15"/>
                  </a:cxn>
                  <a:cxn ang="0">
                    <a:pos x="12" y="15"/>
                  </a:cxn>
                  <a:cxn ang="0">
                    <a:pos x="7" y="14"/>
                  </a:cxn>
                  <a:cxn ang="0">
                    <a:pos x="1"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8" y="14"/>
                    </a:lnTo>
                    <a:lnTo>
                      <a:pt x="20" y="15"/>
                    </a:lnTo>
                    <a:lnTo>
                      <a:pt x="12" y="15"/>
                    </a:lnTo>
                    <a:lnTo>
                      <a:pt x="7" y="14"/>
                    </a:lnTo>
                    <a:lnTo>
                      <a:pt x="1"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6" name="Freeform 162">
                <a:extLst>
                  <a:ext uri="{FF2B5EF4-FFF2-40B4-BE49-F238E27FC236}">
                    <a16:creationId xmlns:a16="http://schemas.microsoft.com/office/drawing/2014/main" xmlns="" id="{9E595EE3-8754-6CD5-AA28-A0CB28D6FCF8}"/>
                  </a:ext>
                </a:extLst>
              </p:cNvPr>
              <p:cNvSpPr>
                <a:spLocks/>
              </p:cNvSpPr>
              <p:nvPr/>
            </p:nvSpPr>
            <p:spPr bwMode="auto">
              <a:xfrm>
                <a:off x="1197" y="2056"/>
                <a:ext cx="13" cy="5"/>
              </a:xfrm>
              <a:custGeom>
                <a:avLst/>
                <a:gdLst/>
                <a:ahLst/>
                <a:cxnLst>
                  <a:cxn ang="0">
                    <a:pos x="18" y="0"/>
                  </a:cxn>
                  <a:cxn ang="0">
                    <a:pos x="26" y="0"/>
                  </a:cxn>
                  <a:cxn ang="0">
                    <a:pos x="33" y="0"/>
                  </a:cxn>
                  <a:cxn ang="0">
                    <a:pos x="37" y="3"/>
                  </a:cxn>
                  <a:cxn ang="0">
                    <a:pos x="38" y="5"/>
                  </a:cxn>
                  <a:cxn ang="0">
                    <a:pos x="37" y="8"/>
                  </a:cxn>
                  <a:cxn ang="0">
                    <a:pos x="33" y="11"/>
                  </a:cxn>
                  <a:cxn ang="0">
                    <a:pos x="27" y="13"/>
                  </a:cxn>
                  <a:cxn ang="0">
                    <a:pos x="19" y="15"/>
                  </a:cxn>
                  <a:cxn ang="0">
                    <a:pos x="11" y="15"/>
                  </a:cxn>
                  <a:cxn ang="0">
                    <a:pos x="6" y="13"/>
                  </a:cxn>
                  <a:cxn ang="0">
                    <a:pos x="1" y="12"/>
                  </a:cxn>
                  <a:cxn ang="0">
                    <a:pos x="0" y="9"/>
                  </a:cxn>
                  <a:cxn ang="0">
                    <a:pos x="1" y="7"/>
                  </a:cxn>
                  <a:cxn ang="0">
                    <a:pos x="5" y="4"/>
                  </a:cxn>
                  <a:cxn ang="0">
                    <a:pos x="10" y="1"/>
                  </a:cxn>
                  <a:cxn ang="0">
                    <a:pos x="18" y="0"/>
                  </a:cxn>
                </a:cxnLst>
                <a:rect l="0" t="0" r="r" b="b"/>
                <a:pathLst>
                  <a:path w="38" h="15">
                    <a:moveTo>
                      <a:pt x="18" y="0"/>
                    </a:moveTo>
                    <a:lnTo>
                      <a:pt x="26" y="0"/>
                    </a:lnTo>
                    <a:lnTo>
                      <a:pt x="33" y="0"/>
                    </a:lnTo>
                    <a:lnTo>
                      <a:pt x="37" y="3"/>
                    </a:lnTo>
                    <a:lnTo>
                      <a:pt x="38" y="5"/>
                    </a:lnTo>
                    <a:lnTo>
                      <a:pt x="37" y="8"/>
                    </a:lnTo>
                    <a:lnTo>
                      <a:pt x="33" y="11"/>
                    </a:lnTo>
                    <a:lnTo>
                      <a:pt x="27" y="13"/>
                    </a:lnTo>
                    <a:lnTo>
                      <a:pt x="19" y="15"/>
                    </a:lnTo>
                    <a:lnTo>
                      <a:pt x="11" y="15"/>
                    </a:lnTo>
                    <a:lnTo>
                      <a:pt x="6" y="13"/>
                    </a:lnTo>
                    <a:lnTo>
                      <a:pt x="1" y="12"/>
                    </a:lnTo>
                    <a:lnTo>
                      <a:pt x="0" y="9"/>
                    </a:lnTo>
                    <a:lnTo>
                      <a:pt x="1" y="7"/>
                    </a:lnTo>
                    <a:lnTo>
                      <a:pt x="5" y="4"/>
                    </a:lnTo>
                    <a:lnTo>
                      <a:pt x="10" y="1"/>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7" name="Freeform 163">
                <a:extLst>
                  <a:ext uri="{FF2B5EF4-FFF2-40B4-BE49-F238E27FC236}">
                    <a16:creationId xmlns:a16="http://schemas.microsoft.com/office/drawing/2014/main" xmlns="" id="{1CB13B30-9BDA-2F82-7F45-1F7D45084993}"/>
                  </a:ext>
                </a:extLst>
              </p:cNvPr>
              <p:cNvSpPr>
                <a:spLocks/>
              </p:cNvSpPr>
              <p:nvPr/>
            </p:nvSpPr>
            <p:spPr bwMode="auto">
              <a:xfrm>
                <a:off x="1222" y="2055"/>
                <a:ext cx="13" cy="5"/>
              </a:xfrm>
              <a:custGeom>
                <a:avLst/>
                <a:gdLst/>
                <a:ahLst/>
                <a:cxnLst>
                  <a:cxn ang="0">
                    <a:pos x="18" y="0"/>
                  </a:cxn>
                  <a:cxn ang="0">
                    <a:pos x="26" y="0"/>
                  </a:cxn>
                  <a:cxn ang="0">
                    <a:pos x="33" y="0"/>
                  </a:cxn>
                  <a:cxn ang="0">
                    <a:pos x="37" y="3"/>
                  </a:cxn>
                  <a:cxn ang="0">
                    <a:pos x="38" y="6"/>
                  </a:cxn>
                  <a:cxn ang="0">
                    <a:pos x="37" y="8"/>
                  </a:cxn>
                  <a:cxn ang="0">
                    <a:pos x="33" y="11"/>
                  </a:cxn>
                  <a:cxn ang="0">
                    <a:pos x="27" y="14"/>
                  </a:cxn>
                  <a:cxn ang="0">
                    <a:pos x="19" y="15"/>
                  </a:cxn>
                  <a:cxn ang="0">
                    <a:pos x="12" y="15"/>
                  </a:cxn>
                  <a:cxn ang="0">
                    <a:pos x="6" y="14"/>
                  </a:cxn>
                  <a:cxn ang="0">
                    <a:pos x="2"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7" y="14"/>
                    </a:lnTo>
                    <a:lnTo>
                      <a:pt x="19" y="15"/>
                    </a:lnTo>
                    <a:lnTo>
                      <a:pt x="12" y="15"/>
                    </a:lnTo>
                    <a:lnTo>
                      <a:pt x="6" y="14"/>
                    </a:lnTo>
                    <a:lnTo>
                      <a:pt x="2"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8" name="Freeform 164">
                <a:extLst>
                  <a:ext uri="{FF2B5EF4-FFF2-40B4-BE49-F238E27FC236}">
                    <a16:creationId xmlns:a16="http://schemas.microsoft.com/office/drawing/2014/main" xmlns="" id="{B12D700F-8442-78B4-D2AE-F6990D333C26}"/>
                  </a:ext>
                </a:extLst>
              </p:cNvPr>
              <p:cNvSpPr>
                <a:spLocks/>
              </p:cNvSpPr>
              <p:nvPr/>
            </p:nvSpPr>
            <p:spPr bwMode="auto">
              <a:xfrm>
                <a:off x="1175" y="2060"/>
                <a:ext cx="9" cy="3"/>
              </a:xfrm>
              <a:custGeom>
                <a:avLst/>
                <a:gdLst/>
                <a:ahLst/>
                <a:cxnLst>
                  <a:cxn ang="0">
                    <a:pos x="13" y="0"/>
                  </a:cxn>
                  <a:cxn ang="0">
                    <a:pos x="18" y="0"/>
                  </a:cxn>
                  <a:cxn ang="0">
                    <a:pos x="22" y="0"/>
                  </a:cxn>
                  <a:cxn ang="0">
                    <a:pos x="25" y="3"/>
                  </a:cxn>
                  <a:cxn ang="0">
                    <a:pos x="26" y="4"/>
                  </a:cxn>
                  <a:cxn ang="0">
                    <a:pos x="26" y="5"/>
                  </a:cxn>
                  <a:cxn ang="0">
                    <a:pos x="23" y="8"/>
                  </a:cxn>
                  <a:cxn ang="0">
                    <a:pos x="18" y="9"/>
                  </a:cxn>
                  <a:cxn ang="0">
                    <a:pos x="13" y="11"/>
                  </a:cxn>
                  <a:cxn ang="0">
                    <a:pos x="7" y="11"/>
                  </a:cxn>
                  <a:cxn ang="0">
                    <a:pos x="3" y="9"/>
                  </a:cxn>
                  <a:cxn ang="0">
                    <a:pos x="1" y="8"/>
                  </a:cxn>
                  <a:cxn ang="0">
                    <a:pos x="0" y="7"/>
                  </a:cxn>
                  <a:cxn ang="0">
                    <a:pos x="0" y="4"/>
                  </a:cxn>
                  <a:cxn ang="0">
                    <a:pos x="2" y="3"/>
                  </a:cxn>
                  <a:cxn ang="0">
                    <a:pos x="7" y="0"/>
                  </a:cxn>
                  <a:cxn ang="0">
                    <a:pos x="13" y="0"/>
                  </a:cxn>
                </a:cxnLst>
                <a:rect l="0" t="0" r="r" b="b"/>
                <a:pathLst>
                  <a:path w="26" h="11">
                    <a:moveTo>
                      <a:pt x="13" y="0"/>
                    </a:moveTo>
                    <a:lnTo>
                      <a:pt x="18" y="0"/>
                    </a:lnTo>
                    <a:lnTo>
                      <a:pt x="22" y="0"/>
                    </a:lnTo>
                    <a:lnTo>
                      <a:pt x="25" y="3"/>
                    </a:lnTo>
                    <a:lnTo>
                      <a:pt x="26" y="4"/>
                    </a:lnTo>
                    <a:lnTo>
                      <a:pt x="26" y="5"/>
                    </a:lnTo>
                    <a:lnTo>
                      <a:pt x="23" y="8"/>
                    </a:lnTo>
                    <a:lnTo>
                      <a:pt x="18" y="9"/>
                    </a:lnTo>
                    <a:lnTo>
                      <a:pt x="13" y="11"/>
                    </a:lnTo>
                    <a:lnTo>
                      <a:pt x="7" y="11"/>
                    </a:lnTo>
                    <a:lnTo>
                      <a:pt x="3" y="9"/>
                    </a:lnTo>
                    <a:lnTo>
                      <a:pt x="1" y="8"/>
                    </a:lnTo>
                    <a:lnTo>
                      <a:pt x="0" y="7"/>
                    </a:lnTo>
                    <a:lnTo>
                      <a:pt x="0" y="4"/>
                    </a:lnTo>
                    <a:lnTo>
                      <a:pt x="2" y="3"/>
                    </a:lnTo>
                    <a:lnTo>
                      <a:pt x="7" y="0"/>
                    </a:lnTo>
                    <a:lnTo>
                      <a:pt x="13" y="0"/>
                    </a:lnTo>
                    <a:close/>
                  </a:path>
                </a:pathLst>
              </a:custGeom>
              <a:solidFill>
                <a:srgbClr val="63F44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9" name="Freeform 165">
                <a:extLst>
                  <a:ext uri="{FF2B5EF4-FFF2-40B4-BE49-F238E27FC236}">
                    <a16:creationId xmlns:a16="http://schemas.microsoft.com/office/drawing/2014/main" xmlns="" id="{2DDB6870-DCB4-8099-9780-D027CD1188B8}"/>
                  </a:ext>
                </a:extLst>
              </p:cNvPr>
              <p:cNvSpPr>
                <a:spLocks/>
              </p:cNvSpPr>
              <p:nvPr/>
            </p:nvSpPr>
            <p:spPr bwMode="auto">
              <a:xfrm>
                <a:off x="1199" y="2056"/>
                <a:ext cx="9" cy="4"/>
              </a:xfrm>
              <a:custGeom>
                <a:avLst/>
                <a:gdLst/>
                <a:ahLst/>
                <a:cxnLst>
                  <a:cxn ang="0">
                    <a:pos x="13" y="0"/>
                  </a:cxn>
                  <a:cxn ang="0">
                    <a:pos x="18" y="0"/>
                  </a:cxn>
                  <a:cxn ang="0">
                    <a:pos x="24" y="2"/>
                  </a:cxn>
                  <a:cxn ang="0">
                    <a:pos x="26" y="3"/>
                  </a:cxn>
                  <a:cxn ang="0">
                    <a:pos x="28" y="4"/>
                  </a:cxn>
                  <a:cxn ang="0">
                    <a:pos x="26" y="7"/>
                  </a:cxn>
                  <a:cxn ang="0">
                    <a:pos x="24" y="10"/>
                  </a:cxn>
                  <a:cxn ang="0">
                    <a:pos x="20" y="11"/>
                  </a:cxn>
                  <a:cxn ang="0">
                    <a:pos x="14" y="11"/>
                  </a:cxn>
                  <a:cxn ang="0">
                    <a:pos x="9" y="11"/>
                  </a:cxn>
                  <a:cxn ang="0">
                    <a:pos x="4" y="11"/>
                  </a:cxn>
                  <a:cxn ang="0">
                    <a:pos x="1" y="10"/>
                  </a:cxn>
                  <a:cxn ang="0">
                    <a:pos x="0" y="7"/>
                  </a:cxn>
                  <a:cxn ang="0">
                    <a:pos x="1" y="6"/>
                  </a:cxn>
                  <a:cxn ang="0">
                    <a:pos x="4" y="3"/>
                  </a:cxn>
                  <a:cxn ang="0">
                    <a:pos x="8" y="2"/>
                  </a:cxn>
                  <a:cxn ang="0">
                    <a:pos x="13" y="0"/>
                  </a:cxn>
                </a:cxnLst>
                <a:rect l="0" t="0" r="r" b="b"/>
                <a:pathLst>
                  <a:path w="28" h="11">
                    <a:moveTo>
                      <a:pt x="13" y="0"/>
                    </a:moveTo>
                    <a:lnTo>
                      <a:pt x="18" y="0"/>
                    </a:lnTo>
                    <a:lnTo>
                      <a:pt x="24" y="2"/>
                    </a:lnTo>
                    <a:lnTo>
                      <a:pt x="26" y="3"/>
                    </a:lnTo>
                    <a:lnTo>
                      <a:pt x="28" y="4"/>
                    </a:lnTo>
                    <a:lnTo>
                      <a:pt x="26" y="7"/>
                    </a:lnTo>
                    <a:lnTo>
                      <a:pt x="24" y="10"/>
                    </a:lnTo>
                    <a:lnTo>
                      <a:pt x="20" y="11"/>
                    </a:lnTo>
                    <a:lnTo>
                      <a:pt x="14" y="11"/>
                    </a:lnTo>
                    <a:lnTo>
                      <a:pt x="9" y="11"/>
                    </a:lnTo>
                    <a:lnTo>
                      <a:pt x="4" y="11"/>
                    </a:lnTo>
                    <a:lnTo>
                      <a:pt x="1" y="10"/>
                    </a:lnTo>
                    <a:lnTo>
                      <a:pt x="0" y="7"/>
                    </a:lnTo>
                    <a:lnTo>
                      <a:pt x="1" y="6"/>
                    </a:lnTo>
                    <a:lnTo>
                      <a:pt x="4" y="3"/>
                    </a:lnTo>
                    <a:lnTo>
                      <a:pt x="8" y="2"/>
                    </a:lnTo>
                    <a:lnTo>
                      <a:pt x="13" y="0"/>
                    </a:lnTo>
                    <a:close/>
                  </a:path>
                </a:pathLst>
              </a:custGeom>
              <a:solidFill>
                <a:srgbClr val="FF3A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0" name="Freeform 166">
                <a:extLst>
                  <a:ext uri="{FF2B5EF4-FFF2-40B4-BE49-F238E27FC236}">
                    <a16:creationId xmlns:a16="http://schemas.microsoft.com/office/drawing/2014/main" xmlns="" id="{016C14FF-4727-4153-9EEA-727CABCBCE69}"/>
                  </a:ext>
                </a:extLst>
              </p:cNvPr>
              <p:cNvSpPr>
                <a:spLocks/>
              </p:cNvSpPr>
              <p:nvPr/>
            </p:nvSpPr>
            <p:spPr bwMode="auto">
              <a:xfrm>
                <a:off x="1224" y="2056"/>
                <a:ext cx="9" cy="3"/>
              </a:xfrm>
              <a:custGeom>
                <a:avLst/>
                <a:gdLst/>
                <a:ahLst/>
                <a:cxnLst>
                  <a:cxn ang="0">
                    <a:pos x="13" y="0"/>
                  </a:cxn>
                  <a:cxn ang="0">
                    <a:pos x="19" y="0"/>
                  </a:cxn>
                  <a:cxn ang="0">
                    <a:pos x="23" y="0"/>
                  </a:cxn>
                  <a:cxn ang="0">
                    <a:pos x="27" y="1"/>
                  </a:cxn>
                  <a:cxn ang="0">
                    <a:pos x="28" y="4"/>
                  </a:cxn>
                  <a:cxn ang="0">
                    <a:pos x="27" y="5"/>
                  </a:cxn>
                  <a:cxn ang="0">
                    <a:pos x="24" y="8"/>
                  </a:cxn>
                  <a:cxn ang="0">
                    <a:pos x="20" y="9"/>
                  </a:cxn>
                  <a:cxn ang="0">
                    <a:pos x="15" y="9"/>
                  </a:cxn>
                  <a:cxn ang="0">
                    <a:pos x="9" y="9"/>
                  </a:cxn>
                  <a:cxn ang="0">
                    <a:pos x="4" y="9"/>
                  </a:cxn>
                  <a:cxn ang="0">
                    <a:pos x="2" y="8"/>
                  </a:cxn>
                  <a:cxn ang="0">
                    <a:pos x="0" y="7"/>
                  </a:cxn>
                  <a:cxn ang="0">
                    <a:pos x="2" y="4"/>
                  </a:cxn>
                  <a:cxn ang="0">
                    <a:pos x="4" y="1"/>
                  </a:cxn>
                  <a:cxn ang="0">
                    <a:pos x="8" y="0"/>
                  </a:cxn>
                  <a:cxn ang="0">
                    <a:pos x="13" y="0"/>
                  </a:cxn>
                </a:cxnLst>
                <a:rect l="0" t="0" r="r" b="b"/>
                <a:pathLst>
                  <a:path w="28" h="9">
                    <a:moveTo>
                      <a:pt x="13" y="0"/>
                    </a:moveTo>
                    <a:lnTo>
                      <a:pt x="19" y="0"/>
                    </a:lnTo>
                    <a:lnTo>
                      <a:pt x="23" y="0"/>
                    </a:lnTo>
                    <a:lnTo>
                      <a:pt x="27" y="1"/>
                    </a:lnTo>
                    <a:lnTo>
                      <a:pt x="28" y="4"/>
                    </a:lnTo>
                    <a:lnTo>
                      <a:pt x="27" y="5"/>
                    </a:lnTo>
                    <a:lnTo>
                      <a:pt x="24" y="8"/>
                    </a:lnTo>
                    <a:lnTo>
                      <a:pt x="20" y="9"/>
                    </a:lnTo>
                    <a:lnTo>
                      <a:pt x="15" y="9"/>
                    </a:lnTo>
                    <a:lnTo>
                      <a:pt x="9" y="9"/>
                    </a:lnTo>
                    <a:lnTo>
                      <a:pt x="4" y="9"/>
                    </a:lnTo>
                    <a:lnTo>
                      <a:pt x="2" y="8"/>
                    </a:lnTo>
                    <a:lnTo>
                      <a:pt x="0" y="7"/>
                    </a:lnTo>
                    <a:lnTo>
                      <a:pt x="2" y="4"/>
                    </a:lnTo>
                    <a:lnTo>
                      <a:pt x="4" y="1"/>
                    </a:lnTo>
                    <a:lnTo>
                      <a:pt x="8" y="0"/>
                    </a:lnTo>
                    <a:lnTo>
                      <a:pt x="13" y="0"/>
                    </a:lnTo>
                    <a:close/>
                  </a:path>
                </a:pathLst>
              </a:custGeom>
              <a:solidFill>
                <a:srgbClr val="FFD6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1" name="Freeform 167">
                <a:extLst>
                  <a:ext uri="{FF2B5EF4-FFF2-40B4-BE49-F238E27FC236}">
                    <a16:creationId xmlns:a16="http://schemas.microsoft.com/office/drawing/2014/main" xmlns="" id="{D0A791A5-7273-8316-86B9-510007A01C36}"/>
                  </a:ext>
                </a:extLst>
              </p:cNvPr>
              <p:cNvSpPr>
                <a:spLocks/>
              </p:cNvSpPr>
              <p:nvPr/>
            </p:nvSpPr>
            <p:spPr bwMode="auto">
              <a:xfrm>
                <a:off x="1177" y="2389"/>
                <a:ext cx="74" cy="25"/>
              </a:xfrm>
              <a:custGeom>
                <a:avLst/>
                <a:gdLst/>
                <a:ahLst/>
                <a:cxnLst>
                  <a:cxn ang="0">
                    <a:pos x="0" y="0"/>
                  </a:cxn>
                  <a:cxn ang="0">
                    <a:pos x="222" y="21"/>
                  </a:cxn>
                  <a:cxn ang="0">
                    <a:pos x="222" y="75"/>
                  </a:cxn>
                  <a:cxn ang="0">
                    <a:pos x="0" y="44"/>
                  </a:cxn>
                  <a:cxn ang="0">
                    <a:pos x="0" y="0"/>
                  </a:cxn>
                </a:cxnLst>
                <a:rect l="0" t="0" r="r" b="b"/>
                <a:pathLst>
                  <a:path w="222" h="75">
                    <a:moveTo>
                      <a:pt x="0" y="0"/>
                    </a:moveTo>
                    <a:lnTo>
                      <a:pt x="222" y="21"/>
                    </a:lnTo>
                    <a:lnTo>
                      <a:pt x="222" y="75"/>
                    </a:lnTo>
                    <a:lnTo>
                      <a:pt x="0" y="44"/>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2" name="Freeform 168">
                <a:extLst>
                  <a:ext uri="{FF2B5EF4-FFF2-40B4-BE49-F238E27FC236}">
                    <a16:creationId xmlns:a16="http://schemas.microsoft.com/office/drawing/2014/main" xmlns="" id="{DD27226C-5302-4A21-7188-2A2F1F1A9E9D}"/>
                  </a:ext>
                </a:extLst>
              </p:cNvPr>
              <p:cNvSpPr>
                <a:spLocks/>
              </p:cNvSpPr>
              <p:nvPr/>
            </p:nvSpPr>
            <p:spPr bwMode="auto">
              <a:xfrm>
                <a:off x="1536" y="1978"/>
                <a:ext cx="25" cy="295"/>
              </a:xfrm>
              <a:custGeom>
                <a:avLst/>
                <a:gdLst/>
                <a:ahLst/>
                <a:cxnLst>
                  <a:cxn ang="0">
                    <a:pos x="0" y="878"/>
                  </a:cxn>
                  <a:cxn ang="0">
                    <a:pos x="75" y="884"/>
                  </a:cxn>
                  <a:cxn ang="0">
                    <a:pos x="17" y="861"/>
                  </a:cxn>
                  <a:cxn ang="0">
                    <a:pos x="19" y="647"/>
                  </a:cxn>
                  <a:cxn ang="0">
                    <a:pos x="24" y="430"/>
                  </a:cxn>
                  <a:cxn ang="0">
                    <a:pos x="30" y="213"/>
                  </a:cxn>
                  <a:cxn ang="0">
                    <a:pos x="41" y="0"/>
                  </a:cxn>
                  <a:cxn ang="0">
                    <a:pos x="11" y="24"/>
                  </a:cxn>
                  <a:cxn ang="0">
                    <a:pos x="9" y="237"/>
                  </a:cxn>
                  <a:cxn ang="0">
                    <a:pos x="5" y="451"/>
                  </a:cxn>
                  <a:cxn ang="0">
                    <a:pos x="0" y="665"/>
                  </a:cxn>
                  <a:cxn ang="0">
                    <a:pos x="0" y="878"/>
                  </a:cxn>
                </a:cxnLst>
                <a:rect l="0" t="0" r="r" b="b"/>
                <a:pathLst>
                  <a:path w="75" h="884">
                    <a:moveTo>
                      <a:pt x="0" y="878"/>
                    </a:moveTo>
                    <a:lnTo>
                      <a:pt x="75" y="884"/>
                    </a:lnTo>
                    <a:lnTo>
                      <a:pt x="17" y="861"/>
                    </a:lnTo>
                    <a:lnTo>
                      <a:pt x="19" y="647"/>
                    </a:lnTo>
                    <a:lnTo>
                      <a:pt x="24" y="430"/>
                    </a:lnTo>
                    <a:lnTo>
                      <a:pt x="30" y="213"/>
                    </a:lnTo>
                    <a:lnTo>
                      <a:pt x="41" y="0"/>
                    </a:lnTo>
                    <a:lnTo>
                      <a:pt x="11" y="24"/>
                    </a:lnTo>
                    <a:lnTo>
                      <a:pt x="9" y="237"/>
                    </a:lnTo>
                    <a:lnTo>
                      <a:pt x="5" y="451"/>
                    </a:lnTo>
                    <a:lnTo>
                      <a:pt x="0" y="665"/>
                    </a:lnTo>
                    <a:lnTo>
                      <a:pt x="0" y="878"/>
                    </a:lnTo>
                    <a:close/>
                  </a:path>
                </a:pathLst>
              </a:custGeom>
              <a:solidFill>
                <a:srgbClr val="E0D1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3" name="Freeform 169">
                <a:extLst>
                  <a:ext uri="{FF2B5EF4-FFF2-40B4-BE49-F238E27FC236}">
                    <a16:creationId xmlns:a16="http://schemas.microsoft.com/office/drawing/2014/main" xmlns="" id="{21F5DE4A-7063-C6D9-C30C-E44FA75E68BE}"/>
                  </a:ext>
                </a:extLst>
              </p:cNvPr>
              <p:cNvSpPr>
                <a:spLocks/>
              </p:cNvSpPr>
              <p:nvPr/>
            </p:nvSpPr>
            <p:spPr bwMode="auto">
              <a:xfrm>
                <a:off x="1583" y="2285"/>
                <a:ext cx="122" cy="190"/>
              </a:xfrm>
              <a:custGeom>
                <a:avLst/>
                <a:gdLst/>
                <a:ahLst/>
                <a:cxnLst>
                  <a:cxn ang="0">
                    <a:pos x="46" y="7"/>
                  </a:cxn>
                  <a:cxn ang="0">
                    <a:pos x="180" y="0"/>
                  </a:cxn>
                  <a:cxn ang="0">
                    <a:pos x="320" y="15"/>
                  </a:cxn>
                  <a:cxn ang="0">
                    <a:pos x="336" y="85"/>
                  </a:cxn>
                  <a:cxn ang="0">
                    <a:pos x="348" y="150"/>
                  </a:cxn>
                  <a:cxn ang="0">
                    <a:pos x="356" y="211"/>
                  </a:cxn>
                  <a:cxn ang="0">
                    <a:pos x="361" y="270"/>
                  </a:cxn>
                  <a:cxn ang="0">
                    <a:pos x="364" y="331"/>
                  </a:cxn>
                  <a:cxn ang="0">
                    <a:pos x="366" y="392"/>
                  </a:cxn>
                  <a:cxn ang="0">
                    <a:pos x="366" y="456"/>
                  </a:cxn>
                  <a:cxn ang="0">
                    <a:pos x="366" y="526"/>
                  </a:cxn>
                  <a:cxn ang="0">
                    <a:pos x="212" y="570"/>
                  </a:cxn>
                  <a:cxn ang="0">
                    <a:pos x="0" y="536"/>
                  </a:cxn>
                  <a:cxn ang="0">
                    <a:pos x="0" y="382"/>
                  </a:cxn>
                  <a:cxn ang="0">
                    <a:pos x="20" y="129"/>
                  </a:cxn>
                  <a:cxn ang="0">
                    <a:pos x="46" y="7"/>
                  </a:cxn>
                </a:cxnLst>
                <a:rect l="0" t="0" r="r" b="b"/>
                <a:pathLst>
                  <a:path w="366" h="570">
                    <a:moveTo>
                      <a:pt x="46" y="7"/>
                    </a:moveTo>
                    <a:lnTo>
                      <a:pt x="180" y="0"/>
                    </a:lnTo>
                    <a:lnTo>
                      <a:pt x="320" y="15"/>
                    </a:lnTo>
                    <a:lnTo>
                      <a:pt x="336" y="85"/>
                    </a:lnTo>
                    <a:lnTo>
                      <a:pt x="348" y="150"/>
                    </a:lnTo>
                    <a:lnTo>
                      <a:pt x="356" y="211"/>
                    </a:lnTo>
                    <a:lnTo>
                      <a:pt x="361" y="270"/>
                    </a:lnTo>
                    <a:lnTo>
                      <a:pt x="364" y="331"/>
                    </a:lnTo>
                    <a:lnTo>
                      <a:pt x="366" y="392"/>
                    </a:lnTo>
                    <a:lnTo>
                      <a:pt x="366" y="456"/>
                    </a:lnTo>
                    <a:lnTo>
                      <a:pt x="366" y="526"/>
                    </a:lnTo>
                    <a:lnTo>
                      <a:pt x="212" y="570"/>
                    </a:lnTo>
                    <a:lnTo>
                      <a:pt x="0" y="536"/>
                    </a:lnTo>
                    <a:lnTo>
                      <a:pt x="0" y="382"/>
                    </a:lnTo>
                    <a:lnTo>
                      <a:pt x="20" y="129"/>
                    </a:lnTo>
                    <a:lnTo>
                      <a:pt x="46" y="7"/>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4" name="Freeform 170">
                <a:extLst>
                  <a:ext uri="{FF2B5EF4-FFF2-40B4-BE49-F238E27FC236}">
                    <a16:creationId xmlns:a16="http://schemas.microsoft.com/office/drawing/2014/main" xmlns="" id="{3B791587-9587-BCE2-B246-4EA908551AB8}"/>
                  </a:ext>
                </a:extLst>
              </p:cNvPr>
              <p:cNvSpPr>
                <a:spLocks/>
              </p:cNvSpPr>
              <p:nvPr/>
            </p:nvSpPr>
            <p:spPr bwMode="auto">
              <a:xfrm>
                <a:off x="1582" y="2305"/>
                <a:ext cx="74" cy="148"/>
              </a:xfrm>
              <a:custGeom>
                <a:avLst/>
                <a:gdLst/>
                <a:ahLst/>
                <a:cxnLst>
                  <a:cxn ang="0">
                    <a:pos x="32" y="5"/>
                  </a:cxn>
                  <a:cxn ang="0">
                    <a:pos x="114" y="0"/>
                  </a:cxn>
                  <a:cxn ang="0">
                    <a:pos x="214" y="8"/>
                  </a:cxn>
                  <a:cxn ang="0">
                    <a:pos x="221" y="118"/>
                  </a:cxn>
                  <a:cxn ang="0">
                    <a:pos x="222" y="231"/>
                  </a:cxn>
                  <a:cxn ang="0">
                    <a:pos x="221" y="342"/>
                  </a:cxn>
                  <a:cxn ang="0">
                    <a:pos x="214" y="444"/>
                  </a:cxn>
                  <a:cxn ang="0">
                    <a:pos x="201" y="444"/>
                  </a:cxn>
                  <a:cxn ang="0">
                    <a:pos x="186" y="444"/>
                  </a:cxn>
                  <a:cxn ang="0">
                    <a:pos x="173" y="444"/>
                  </a:cxn>
                  <a:cxn ang="0">
                    <a:pos x="158" y="444"/>
                  </a:cxn>
                  <a:cxn ang="0">
                    <a:pos x="145" y="443"/>
                  </a:cxn>
                  <a:cxn ang="0">
                    <a:pos x="131" y="441"/>
                  </a:cxn>
                  <a:cxn ang="0">
                    <a:pos x="117" y="441"/>
                  </a:cxn>
                  <a:cxn ang="0">
                    <a:pos x="103" y="440"/>
                  </a:cxn>
                  <a:cxn ang="0">
                    <a:pos x="90" y="439"/>
                  </a:cxn>
                  <a:cxn ang="0">
                    <a:pos x="77" y="437"/>
                  </a:cxn>
                  <a:cxn ang="0">
                    <a:pos x="63" y="435"/>
                  </a:cxn>
                  <a:cxn ang="0">
                    <a:pos x="50" y="433"/>
                  </a:cxn>
                  <a:cxn ang="0">
                    <a:pos x="37" y="432"/>
                  </a:cxn>
                  <a:cxn ang="0">
                    <a:pos x="24" y="431"/>
                  </a:cxn>
                  <a:cxn ang="0">
                    <a:pos x="12" y="429"/>
                  </a:cxn>
                  <a:cxn ang="0">
                    <a:pos x="0" y="428"/>
                  </a:cxn>
                  <a:cxn ang="0">
                    <a:pos x="0" y="316"/>
                  </a:cxn>
                  <a:cxn ang="0">
                    <a:pos x="3" y="217"/>
                  </a:cxn>
                  <a:cxn ang="0">
                    <a:pos x="12" y="116"/>
                  </a:cxn>
                  <a:cxn ang="0">
                    <a:pos x="32" y="5"/>
                  </a:cxn>
                </a:cxnLst>
                <a:rect l="0" t="0" r="r" b="b"/>
                <a:pathLst>
                  <a:path w="222" h="444">
                    <a:moveTo>
                      <a:pt x="32" y="5"/>
                    </a:moveTo>
                    <a:lnTo>
                      <a:pt x="114" y="0"/>
                    </a:lnTo>
                    <a:lnTo>
                      <a:pt x="214" y="8"/>
                    </a:lnTo>
                    <a:lnTo>
                      <a:pt x="221" y="118"/>
                    </a:lnTo>
                    <a:lnTo>
                      <a:pt x="222" y="231"/>
                    </a:lnTo>
                    <a:lnTo>
                      <a:pt x="221" y="342"/>
                    </a:lnTo>
                    <a:lnTo>
                      <a:pt x="214" y="444"/>
                    </a:lnTo>
                    <a:lnTo>
                      <a:pt x="201" y="444"/>
                    </a:lnTo>
                    <a:lnTo>
                      <a:pt x="186" y="444"/>
                    </a:lnTo>
                    <a:lnTo>
                      <a:pt x="173" y="444"/>
                    </a:lnTo>
                    <a:lnTo>
                      <a:pt x="158" y="444"/>
                    </a:lnTo>
                    <a:lnTo>
                      <a:pt x="145" y="443"/>
                    </a:lnTo>
                    <a:lnTo>
                      <a:pt x="131" y="441"/>
                    </a:lnTo>
                    <a:lnTo>
                      <a:pt x="117" y="441"/>
                    </a:lnTo>
                    <a:lnTo>
                      <a:pt x="103" y="440"/>
                    </a:lnTo>
                    <a:lnTo>
                      <a:pt x="90" y="439"/>
                    </a:lnTo>
                    <a:lnTo>
                      <a:pt x="77" y="437"/>
                    </a:lnTo>
                    <a:lnTo>
                      <a:pt x="63" y="435"/>
                    </a:lnTo>
                    <a:lnTo>
                      <a:pt x="50" y="433"/>
                    </a:lnTo>
                    <a:lnTo>
                      <a:pt x="37" y="432"/>
                    </a:lnTo>
                    <a:lnTo>
                      <a:pt x="24" y="431"/>
                    </a:lnTo>
                    <a:lnTo>
                      <a:pt x="12" y="429"/>
                    </a:lnTo>
                    <a:lnTo>
                      <a:pt x="0" y="428"/>
                    </a:lnTo>
                    <a:lnTo>
                      <a:pt x="0" y="316"/>
                    </a:lnTo>
                    <a:lnTo>
                      <a:pt x="3" y="217"/>
                    </a:lnTo>
                    <a:lnTo>
                      <a:pt x="12" y="116"/>
                    </a:lnTo>
                    <a:lnTo>
                      <a:pt x="32"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5" name="Freeform 171">
                <a:extLst>
                  <a:ext uri="{FF2B5EF4-FFF2-40B4-BE49-F238E27FC236}">
                    <a16:creationId xmlns:a16="http://schemas.microsoft.com/office/drawing/2014/main" xmlns="" id="{7ABFB1ED-115D-5235-EF34-E7276EDEF7A2}"/>
                  </a:ext>
                </a:extLst>
              </p:cNvPr>
              <p:cNvSpPr>
                <a:spLocks/>
              </p:cNvSpPr>
              <p:nvPr/>
            </p:nvSpPr>
            <p:spPr bwMode="auto">
              <a:xfrm>
                <a:off x="1583" y="2305"/>
                <a:ext cx="71" cy="139"/>
              </a:xfrm>
              <a:custGeom>
                <a:avLst/>
                <a:gdLst/>
                <a:ahLst/>
                <a:cxnLst>
                  <a:cxn ang="0">
                    <a:pos x="30" y="5"/>
                  </a:cxn>
                  <a:cxn ang="0">
                    <a:pos x="40" y="5"/>
                  </a:cxn>
                  <a:cxn ang="0">
                    <a:pos x="50" y="4"/>
                  </a:cxn>
                  <a:cxn ang="0">
                    <a:pos x="60" y="4"/>
                  </a:cxn>
                  <a:cxn ang="0">
                    <a:pos x="70" y="3"/>
                  </a:cxn>
                  <a:cxn ang="0">
                    <a:pos x="80" y="1"/>
                  </a:cxn>
                  <a:cxn ang="0">
                    <a:pos x="89" y="1"/>
                  </a:cxn>
                  <a:cxn ang="0">
                    <a:pos x="100" y="0"/>
                  </a:cxn>
                  <a:cxn ang="0">
                    <a:pos x="109" y="0"/>
                  </a:cxn>
                  <a:cxn ang="0">
                    <a:pos x="121" y="1"/>
                  </a:cxn>
                  <a:cxn ang="0">
                    <a:pos x="133" y="1"/>
                  </a:cxn>
                  <a:cxn ang="0">
                    <a:pos x="145" y="3"/>
                  </a:cxn>
                  <a:cxn ang="0">
                    <a:pos x="158" y="4"/>
                  </a:cxn>
                  <a:cxn ang="0">
                    <a:pos x="170" y="5"/>
                  </a:cxn>
                  <a:cxn ang="0">
                    <a:pos x="182" y="5"/>
                  </a:cxn>
                  <a:cxn ang="0">
                    <a:pos x="194" y="7"/>
                  </a:cxn>
                  <a:cxn ang="0">
                    <a:pos x="206" y="8"/>
                  </a:cxn>
                  <a:cxn ang="0">
                    <a:pos x="211" y="111"/>
                  </a:cxn>
                  <a:cxn ang="0">
                    <a:pos x="212" y="218"/>
                  </a:cxn>
                  <a:cxn ang="0">
                    <a:pos x="211" y="322"/>
                  </a:cxn>
                  <a:cxn ang="0">
                    <a:pos x="206" y="418"/>
                  </a:cxn>
                  <a:cxn ang="0">
                    <a:pos x="179" y="418"/>
                  </a:cxn>
                  <a:cxn ang="0">
                    <a:pos x="153" y="416"/>
                  </a:cxn>
                  <a:cxn ang="0">
                    <a:pos x="126" y="415"/>
                  </a:cxn>
                  <a:cxn ang="0">
                    <a:pos x="100" y="412"/>
                  </a:cxn>
                  <a:cxn ang="0">
                    <a:pos x="74" y="411"/>
                  </a:cxn>
                  <a:cxn ang="0">
                    <a:pos x="48" y="408"/>
                  </a:cxn>
                  <a:cxn ang="0">
                    <a:pos x="23" y="406"/>
                  </a:cxn>
                  <a:cxn ang="0">
                    <a:pos x="0" y="403"/>
                  </a:cxn>
                  <a:cxn ang="0">
                    <a:pos x="0" y="297"/>
                  </a:cxn>
                  <a:cxn ang="0">
                    <a:pos x="2" y="203"/>
                  </a:cxn>
                  <a:cxn ang="0">
                    <a:pos x="11" y="110"/>
                  </a:cxn>
                  <a:cxn ang="0">
                    <a:pos x="30" y="5"/>
                  </a:cxn>
                </a:cxnLst>
                <a:rect l="0" t="0" r="r" b="b"/>
                <a:pathLst>
                  <a:path w="212" h="418">
                    <a:moveTo>
                      <a:pt x="30" y="5"/>
                    </a:moveTo>
                    <a:lnTo>
                      <a:pt x="40" y="5"/>
                    </a:lnTo>
                    <a:lnTo>
                      <a:pt x="50" y="4"/>
                    </a:lnTo>
                    <a:lnTo>
                      <a:pt x="60" y="4"/>
                    </a:lnTo>
                    <a:lnTo>
                      <a:pt x="70" y="3"/>
                    </a:lnTo>
                    <a:lnTo>
                      <a:pt x="80" y="1"/>
                    </a:lnTo>
                    <a:lnTo>
                      <a:pt x="89" y="1"/>
                    </a:lnTo>
                    <a:lnTo>
                      <a:pt x="100" y="0"/>
                    </a:lnTo>
                    <a:lnTo>
                      <a:pt x="109" y="0"/>
                    </a:lnTo>
                    <a:lnTo>
                      <a:pt x="121" y="1"/>
                    </a:lnTo>
                    <a:lnTo>
                      <a:pt x="133" y="1"/>
                    </a:lnTo>
                    <a:lnTo>
                      <a:pt x="145" y="3"/>
                    </a:lnTo>
                    <a:lnTo>
                      <a:pt x="158" y="4"/>
                    </a:lnTo>
                    <a:lnTo>
                      <a:pt x="170" y="5"/>
                    </a:lnTo>
                    <a:lnTo>
                      <a:pt x="182" y="5"/>
                    </a:lnTo>
                    <a:lnTo>
                      <a:pt x="194" y="7"/>
                    </a:lnTo>
                    <a:lnTo>
                      <a:pt x="206" y="8"/>
                    </a:lnTo>
                    <a:lnTo>
                      <a:pt x="211" y="111"/>
                    </a:lnTo>
                    <a:lnTo>
                      <a:pt x="212" y="218"/>
                    </a:lnTo>
                    <a:lnTo>
                      <a:pt x="211" y="322"/>
                    </a:lnTo>
                    <a:lnTo>
                      <a:pt x="206" y="418"/>
                    </a:lnTo>
                    <a:lnTo>
                      <a:pt x="179" y="418"/>
                    </a:lnTo>
                    <a:lnTo>
                      <a:pt x="153" y="416"/>
                    </a:lnTo>
                    <a:lnTo>
                      <a:pt x="126" y="415"/>
                    </a:lnTo>
                    <a:lnTo>
                      <a:pt x="100" y="412"/>
                    </a:lnTo>
                    <a:lnTo>
                      <a:pt x="74" y="411"/>
                    </a:lnTo>
                    <a:lnTo>
                      <a:pt x="48" y="408"/>
                    </a:lnTo>
                    <a:lnTo>
                      <a:pt x="23" y="406"/>
                    </a:lnTo>
                    <a:lnTo>
                      <a:pt x="0" y="403"/>
                    </a:lnTo>
                    <a:lnTo>
                      <a:pt x="0" y="297"/>
                    </a:lnTo>
                    <a:lnTo>
                      <a:pt x="2" y="203"/>
                    </a:lnTo>
                    <a:lnTo>
                      <a:pt x="11" y="110"/>
                    </a:lnTo>
                    <a:lnTo>
                      <a:pt x="30"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6" name="Freeform 172">
                <a:extLst>
                  <a:ext uri="{FF2B5EF4-FFF2-40B4-BE49-F238E27FC236}">
                    <a16:creationId xmlns:a16="http://schemas.microsoft.com/office/drawing/2014/main" xmlns="" id="{5A1DF179-F0C2-5FF8-A7C8-6E0A027CC39E}"/>
                  </a:ext>
                </a:extLst>
              </p:cNvPr>
              <p:cNvSpPr>
                <a:spLocks/>
              </p:cNvSpPr>
              <p:nvPr/>
            </p:nvSpPr>
            <p:spPr bwMode="auto">
              <a:xfrm>
                <a:off x="1584" y="2305"/>
                <a:ext cx="68" cy="130"/>
              </a:xfrm>
              <a:custGeom>
                <a:avLst/>
                <a:gdLst/>
                <a:ahLst/>
                <a:cxnLst>
                  <a:cxn ang="0">
                    <a:pos x="29" y="5"/>
                  </a:cxn>
                  <a:cxn ang="0">
                    <a:pos x="38" y="5"/>
                  </a:cxn>
                  <a:cxn ang="0">
                    <a:pos x="49" y="4"/>
                  </a:cxn>
                  <a:cxn ang="0">
                    <a:pos x="58" y="4"/>
                  </a:cxn>
                  <a:cxn ang="0">
                    <a:pos x="68" y="3"/>
                  </a:cxn>
                  <a:cxn ang="0">
                    <a:pos x="78" y="1"/>
                  </a:cxn>
                  <a:cxn ang="0">
                    <a:pos x="87" y="1"/>
                  </a:cxn>
                  <a:cxn ang="0">
                    <a:pos x="97" y="0"/>
                  </a:cxn>
                  <a:cxn ang="0">
                    <a:pos x="106" y="0"/>
                  </a:cxn>
                  <a:cxn ang="0">
                    <a:pos x="118" y="1"/>
                  </a:cxn>
                  <a:cxn ang="0">
                    <a:pos x="128" y="1"/>
                  </a:cxn>
                  <a:cxn ang="0">
                    <a:pos x="140" y="3"/>
                  </a:cxn>
                  <a:cxn ang="0">
                    <a:pos x="152" y="4"/>
                  </a:cxn>
                  <a:cxn ang="0">
                    <a:pos x="164" y="5"/>
                  </a:cxn>
                  <a:cxn ang="0">
                    <a:pos x="176" y="5"/>
                  </a:cxn>
                  <a:cxn ang="0">
                    <a:pos x="187" y="7"/>
                  </a:cxn>
                  <a:cxn ang="0">
                    <a:pos x="198" y="8"/>
                  </a:cxn>
                  <a:cxn ang="0">
                    <a:pos x="204" y="104"/>
                  </a:cxn>
                  <a:cxn ang="0">
                    <a:pos x="205" y="203"/>
                  </a:cxn>
                  <a:cxn ang="0">
                    <a:pos x="204" y="301"/>
                  </a:cxn>
                  <a:cxn ang="0">
                    <a:pos x="198" y="390"/>
                  </a:cxn>
                  <a:cxn ang="0">
                    <a:pos x="173" y="390"/>
                  </a:cxn>
                  <a:cxn ang="0">
                    <a:pos x="148" y="390"/>
                  </a:cxn>
                  <a:cxn ang="0">
                    <a:pos x="123" y="388"/>
                  </a:cxn>
                  <a:cxn ang="0">
                    <a:pos x="98" y="386"/>
                  </a:cxn>
                  <a:cxn ang="0">
                    <a:pos x="72" y="383"/>
                  </a:cxn>
                  <a:cxn ang="0">
                    <a:pos x="48" y="382"/>
                  </a:cxn>
                  <a:cxn ang="0">
                    <a:pos x="24" y="379"/>
                  </a:cxn>
                  <a:cxn ang="0">
                    <a:pos x="0" y="377"/>
                  </a:cxn>
                  <a:cxn ang="0">
                    <a:pos x="0" y="279"/>
                  </a:cxn>
                  <a:cxn ang="0">
                    <a:pos x="3" y="190"/>
                  </a:cxn>
                  <a:cxn ang="0">
                    <a:pos x="11" y="103"/>
                  </a:cxn>
                  <a:cxn ang="0">
                    <a:pos x="29" y="5"/>
                  </a:cxn>
                </a:cxnLst>
                <a:rect l="0" t="0" r="r" b="b"/>
                <a:pathLst>
                  <a:path w="205" h="390">
                    <a:moveTo>
                      <a:pt x="29" y="5"/>
                    </a:moveTo>
                    <a:lnTo>
                      <a:pt x="38" y="5"/>
                    </a:lnTo>
                    <a:lnTo>
                      <a:pt x="49" y="4"/>
                    </a:lnTo>
                    <a:lnTo>
                      <a:pt x="58" y="4"/>
                    </a:lnTo>
                    <a:lnTo>
                      <a:pt x="68" y="3"/>
                    </a:lnTo>
                    <a:lnTo>
                      <a:pt x="78" y="1"/>
                    </a:lnTo>
                    <a:lnTo>
                      <a:pt x="87" y="1"/>
                    </a:lnTo>
                    <a:lnTo>
                      <a:pt x="97" y="0"/>
                    </a:lnTo>
                    <a:lnTo>
                      <a:pt x="106" y="0"/>
                    </a:lnTo>
                    <a:lnTo>
                      <a:pt x="118" y="1"/>
                    </a:lnTo>
                    <a:lnTo>
                      <a:pt x="128" y="1"/>
                    </a:lnTo>
                    <a:lnTo>
                      <a:pt x="140" y="3"/>
                    </a:lnTo>
                    <a:lnTo>
                      <a:pt x="152" y="4"/>
                    </a:lnTo>
                    <a:lnTo>
                      <a:pt x="164" y="5"/>
                    </a:lnTo>
                    <a:lnTo>
                      <a:pt x="176" y="5"/>
                    </a:lnTo>
                    <a:lnTo>
                      <a:pt x="187" y="7"/>
                    </a:lnTo>
                    <a:lnTo>
                      <a:pt x="198" y="8"/>
                    </a:lnTo>
                    <a:lnTo>
                      <a:pt x="204" y="104"/>
                    </a:lnTo>
                    <a:lnTo>
                      <a:pt x="205" y="203"/>
                    </a:lnTo>
                    <a:lnTo>
                      <a:pt x="204" y="301"/>
                    </a:lnTo>
                    <a:lnTo>
                      <a:pt x="198" y="390"/>
                    </a:lnTo>
                    <a:lnTo>
                      <a:pt x="173" y="390"/>
                    </a:lnTo>
                    <a:lnTo>
                      <a:pt x="148" y="390"/>
                    </a:lnTo>
                    <a:lnTo>
                      <a:pt x="123" y="388"/>
                    </a:lnTo>
                    <a:lnTo>
                      <a:pt x="98" y="386"/>
                    </a:lnTo>
                    <a:lnTo>
                      <a:pt x="72" y="383"/>
                    </a:lnTo>
                    <a:lnTo>
                      <a:pt x="48" y="382"/>
                    </a:lnTo>
                    <a:lnTo>
                      <a:pt x="24" y="379"/>
                    </a:lnTo>
                    <a:lnTo>
                      <a:pt x="0" y="377"/>
                    </a:lnTo>
                    <a:lnTo>
                      <a:pt x="0" y="279"/>
                    </a:lnTo>
                    <a:lnTo>
                      <a:pt x="3" y="190"/>
                    </a:lnTo>
                    <a:lnTo>
                      <a:pt x="11" y="103"/>
                    </a:lnTo>
                    <a:lnTo>
                      <a:pt x="29"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7" name="Freeform 173">
                <a:extLst>
                  <a:ext uri="{FF2B5EF4-FFF2-40B4-BE49-F238E27FC236}">
                    <a16:creationId xmlns:a16="http://schemas.microsoft.com/office/drawing/2014/main" xmlns="" id="{439C60AD-33BF-977C-60FD-695BC96A8A6E}"/>
                  </a:ext>
                </a:extLst>
              </p:cNvPr>
              <p:cNvSpPr>
                <a:spLocks/>
              </p:cNvSpPr>
              <p:nvPr/>
            </p:nvSpPr>
            <p:spPr bwMode="auto">
              <a:xfrm>
                <a:off x="1585" y="2305"/>
                <a:ext cx="66" cy="121"/>
              </a:xfrm>
              <a:custGeom>
                <a:avLst/>
                <a:gdLst/>
                <a:ahLst/>
                <a:cxnLst>
                  <a:cxn ang="0">
                    <a:pos x="27" y="5"/>
                  </a:cxn>
                  <a:cxn ang="0">
                    <a:pos x="36" y="5"/>
                  </a:cxn>
                  <a:cxn ang="0">
                    <a:pos x="45" y="4"/>
                  </a:cxn>
                  <a:cxn ang="0">
                    <a:pos x="54" y="4"/>
                  </a:cxn>
                  <a:cxn ang="0">
                    <a:pos x="64" y="3"/>
                  </a:cxn>
                  <a:cxn ang="0">
                    <a:pos x="73" y="3"/>
                  </a:cxn>
                  <a:cxn ang="0">
                    <a:pos x="82" y="1"/>
                  </a:cxn>
                  <a:cxn ang="0">
                    <a:pos x="91" y="1"/>
                  </a:cxn>
                  <a:cxn ang="0">
                    <a:pos x="101" y="0"/>
                  </a:cxn>
                  <a:cxn ang="0">
                    <a:pos x="111" y="1"/>
                  </a:cxn>
                  <a:cxn ang="0">
                    <a:pos x="123" y="1"/>
                  </a:cxn>
                  <a:cxn ang="0">
                    <a:pos x="134" y="3"/>
                  </a:cxn>
                  <a:cxn ang="0">
                    <a:pos x="146" y="4"/>
                  </a:cxn>
                  <a:cxn ang="0">
                    <a:pos x="156" y="5"/>
                  </a:cxn>
                  <a:cxn ang="0">
                    <a:pos x="167" y="5"/>
                  </a:cxn>
                  <a:cxn ang="0">
                    <a:pos x="179" y="7"/>
                  </a:cxn>
                  <a:cxn ang="0">
                    <a:pos x="189" y="8"/>
                  </a:cxn>
                  <a:cxn ang="0">
                    <a:pos x="193" y="98"/>
                  </a:cxn>
                  <a:cxn ang="0">
                    <a:pos x="196" y="189"/>
                  </a:cxn>
                  <a:cxn ang="0">
                    <a:pos x="193" y="279"/>
                  </a:cxn>
                  <a:cxn ang="0">
                    <a:pos x="189" y="362"/>
                  </a:cxn>
                  <a:cxn ang="0">
                    <a:pos x="165" y="362"/>
                  </a:cxn>
                  <a:cxn ang="0">
                    <a:pos x="140" y="362"/>
                  </a:cxn>
                  <a:cxn ang="0">
                    <a:pos x="116" y="361"/>
                  </a:cxn>
                  <a:cxn ang="0">
                    <a:pos x="93" y="359"/>
                  </a:cxn>
                  <a:cxn ang="0">
                    <a:pos x="68" y="357"/>
                  </a:cxn>
                  <a:cxn ang="0">
                    <a:pos x="45" y="355"/>
                  </a:cxn>
                  <a:cxn ang="0">
                    <a:pos x="23" y="353"/>
                  </a:cxn>
                  <a:cxn ang="0">
                    <a:pos x="0" y="351"/>
                  </a:cxn>
                  <a:cxn ang="0">
                    <a:pos x="0" y="260"/>
                  </a:cxn>
                  <a:cxn ang="0">
                    <a:pos x="1" y="178"/>
                  </a:cxn>
                  <a:cxn ang="0">
                    <a:pos x="9" y="96"/>
                  </a:cxn>
                  <a:cxn ang="0">
                    <a:pos x="27" y="5"/>
                  </a:cxn>
                </a:cxnLst>
                <a:rect l="0" t="0" r="r" b="b"/>
                <a:pathLst>
                  <a:path w="196" h="362">
                    <a:moveTo>
                      <a:pt x="27" y="5"/>
                    </a:moveTo>
                    <a:lnTo>
                      <a:pt x="36" y="5"/>
                    </a:lnTo>
                    <a:lnTo>
                      <a:pt x="45" y="4"/>
                    </a:lnTo>
                    <a:lnTo>
                      <a:pt x="54" y="4"/>
                    </a:lnTo>
                    <a:lnTo>
                      <a:pt x="64" y="3"/>
                    </a:lnTo>
                    <a:lnTo>
                      <a:pt x="73" y="3"/>
                    </a:lnTo>
                    <a:lnTo>
                      <a:pt x="82" y="1"/>
                    </a:lnTo>
                    <a:lnTo>
                      <a:pt x="91" y="1"/>
                    </a:lnTo>
                    <a:lnTo>
                      <a:pt x="101" y="0"/>
                    </a:lnTo>
                    <a:lnTo>
                      <a:pt x="111" y="1"/>
                    </a:lnTo>
                    <a:lnTo>
                      <a:pt x="123" y="1"/>
                    </a:lnTo>
                    <a:lnTo>
                      <a:pt x="134" y="3"/>
                    </a:lnTo>
                    <a:lnTo>
                      <a:pt x="146" y="4"/>
                    </a:lnTo>
                    <a:lnTo>
                      <a:pt x="156" y="5"/>
                    </a:lnTo>
                    <a:lnTo>
                      <a:pt x="167" y="5"/>
                    </a:lnTo>
                    <a:lnTo>
                      <a:pt x="179" y="7"/>
                    </a:lnTo>
                    <a:lnTo>
                      <a:pt x="189" y="8"/>
                    </a:lnTo>
                    <a:lnTo>
                      <a:pt x="193" y="98"/>
                    </a:lnTo>
                    <a:lnTo>
                      <a:pt x="196" y="189"/>
                    </a:lnTo>
                    <a:lnTo>
                      <a:pt x="193" y="279"/>
                    </a:lnTo>
                    <a:lnTo>
                      <a:pt x="189" y="362"/>
                    </a:lnTo>
                    <a:lnTo>
                      <a:pt x="165" y="362"/>
                    </a:lnTo>
                    <a:lnTo>
                      <a:pt x="140" y="362"/>
                    </a:lnTo>
                    <a:lnTo>
                      <a:pt x="116" y="361"/>
                    </a:lnTo>
                    <a:lnTo>
                      <a:pt x="93" y="359"/>
                    </a:lnTo>
                    <a:lnTo>
                      <a:pt x="68" y="357"/>
                    </a:lnTo>
                    <a:lnTo>
                      <a:pt x="45" y="355"/>
                    </a:lnTo>
                    <a:lnTo>
                      <a:pt x="23" y="353"/>
                    </a:lnTo>
                    <a:lnTo>
                      <a:pt x="0" y="351"/>
                    </a:lnTo>
                    <a:lnTo>
                      <a:pt x="0" y="260"/>
                    </a:lnTo>
                    <a:lnTo>
                      <a:pt x="1" y="178"/>
                    </a:lnTo>
                    <a:lnTo>
                      <a:pt x="9" y="96"/>
                    </a:lnTo>
                    <a:lnTo>
                      <a:pt x="27"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8" name="Freeform 174">
                <a:extLst>
                  <a:ext uri="{FF2B5EF4-FFF2-40B4-BE49-F238E27FC236}">
                    <a16:creationId xmlns:a16="http://schemas.microsoft.com/office/drawing/2014/main" xmlns="" id="{7AF0C74B-EE2A-1830-796A-962FC2850BFC}"/>
                  </a:ext>
                </a:extLst>
              </p:cNvPr>
              <p:cNvSpPr>
                <a:spLocks/>
              </p:cNvSpPr>
              <p:nvPr/>
            </p:nvSpPr>
            <p:spPr bwMode="auto">
              <a:xfrm>
                <a:off x="1586" y="2305"/>
                <a:ext cx="62" cy="112"/>
              </a:xfrm>
              <a:custGeom>
                <a:avLst/>
                <a:gdLst/>
                <a:ahLst/>
                <a:cxnLst>
                  <a:cxn ang="0">
                    <a:pos x="25" y="5"/>
                  </a:cxn>
                  <a:cxn ang="0">
                    <a:pos x="34" y="5"/>
                  </a:cxn>
                  <a:cxn ang="0">
                    <a:pos x="43" y="4"/>
                  </a:cxn>
                  <a:cxn ang="0">
                    <a:pos x="51" y="4"/>
                  </a:cxn>
                  <a:cxn ang="0">
                    <a:pos x="61" y="3"/>
                  </a:cxn>
                  <a:cxn ang="0">
                    <a:pos x="70" y="3"/>
                  </a:cxn>
                  <a:cxn ang="0">
                    <a:pos x="79" y="1"/>
                  </a:cxn>
                  <a:cxn ang="0">
                    <a:pos x="87" y="1"/>
                  </a:cxn>
                  <a:cxn ang="0">
                    <a:pos x="96" y="0"/>
                  </a:cxn>
                  <a:cxn ang="0">
                    <a:pos x="107" y="1"/>
                  </a:cxn>
                  <a:cxn ang="0">
                    <a:pos x="117" y="1"/>
                  </a:cxn>
                  <a:cxn ang="0">
                    <a:pos x="128" y="3"/>
                  </a:cxn>
                  <a:cxn ang="0">
                    <a:pos x="139" y="4"/>
                  </a:cxn>
                  <a:cxn ang="0">
                    <a:pos x="149" y="5"/>
                  </a:cxn>
                  <a:cxn ang="0">
                    <a:pos x="160" y="5"/>
                  </a:cxn>
                  <a:cxn ang="0">
                    <a:pos x="170" y="7"/>
                  </a:cxn>
                  <a:cxn ang="0">
                    <a:pos x="181" y="7"/>
                  </a:cxn>
                  <a:cxn ang="0">
                    <a:pos x="185" y="90"/>
                  </a:cxn>
                  <a:cxn ang="0">
                    <a:pos x="186" y="174"/>
                  </a:cxn>
                  <a:cxn ang="0">
                    <a:pos x="185" y="259"/>
                  </a:cxn>
                  <a:cxn ang="0">
                    <a:pos x="181" y="336"/>
                  </a:cxn>
                  <a:cxn ang="0">
                    <a:pos x="158" y="336"/>
                  </a:cxn>
                  <a:cxn ang="0">
                    <a:pos x="135" y="336"/>
                  </a:cxn>
                  <a:cxn ang="0">
                    <a:pos x="112" y="334"/>
                  </a:cxn>
                  <a:cxn ang="0">
                    <a:pos x="88" y="333"/>
                  </a:cxn>
                  <a:cxn ang="0">
                    <a:pos x="66" y="332"/>
                  </a:cxn>
                  <a:cxn ang="0">
                    <a:pos x="43" y="330"/>
                  </a:cxn>
                  <a:cxn ang="0">
                    <a:pos x="21" y="328"/>
                  </a:cxn>
                  <a:cxn ang="0">
                    <a:pos x="0" y="326"/>
                  </a:cxn>
                  <a:cxn ang="0">
                    <a:pos x="0" y="242"/>
                  </a:cxn>
                  <a:cxn ang="0">
                    <a:pos x="1" y="165"/>
                  </a:cxn>
                  <a:cxn ang="0">
                    <a:pos x="9" y="90"/>
                  </a:cxn>
                  <a:cxn ang="0">
                    <a:pos x="25" y="5"/>
                  </a:cxn>
                </a:cxnLst>
                <a:rect l="0" t="0" r="r" b="b"/>
                <a:pathLst>
                  <a:path w="186" h="336">
                    <a:moveTo>
                      <a:pt x="25" y="5"/>
                    </a:moveTo>
                    <a:lnTo>
                      <a:pt x="34" y="5"/>
                    </a:lnTo>
                    <a:lnTo>
                      <a:pt x="43" y="4"/>
                    </a:lnTo>
                    <a:lnTo>
                      <a:pt x="51" y="4"/>
                    </a:lnTo>
                    <a:lnTo>
                      <a:pt x="61" y="3"/>
                    </a:lnTo>
                    <a:lnTo>
                      <a:pt x="70" y="3"/>
                    </a:lnTo>
                    <a:lnTo>
                      <a:pt x="79" y="1"/>
                    </a:lnTo>
                    <a:lnTo>
                      <a:pt x="87" y="1"/>
                    </a:lnTo>
                    <a:lnTo>
                      <a:pt x="96" y="0"/>
                    </a:lnTo>
                    <a:lnTo>
                      <a:pt x="107" y="1"/>
                    </a:lnTo>
                    <a:lnTo>
                      <a:pt x="117" y="1"/>
                    </a:lnTo>
                    <a:lnTo>
                      <a:pt x="128" y="3"/>
                    </a:lnTo>
                    <a:lnTo>
                      <a:pt x="139" y="4"/>
                    </a:lnTo>
                    <a:lnTo>
                      <a:pt x="149" y="5"/>
                    </a:lnTo>
                    <a:lnTo>
                      <a:pt x="160" y="5"/>
                    </a:lnTo>
                    <a:lnTo>
                      <a:pt x="170" y="7"/>
                    </a:lnTo>
                    <a:lnTo>
                      <a:pt x="181" y="7"/>
                    </a:lnTo>
                    <a:lnTo>
                      <a:pt x="185" y="90"/>
                    </a:lnTo>
                    <a:lnTo>
                      <a:pt x="186" y="174"/>
                    </a:lnTo>
                    <a:lnTo>
                      <a:pt x="185" y="259"/>
                    </a:lnTo>
                    <a:lnTo>
                      <a:pt x="181" y="336"/>
                    </a:lnTo>
                    <a:lnTo>
                      <a:pt x="158" y="336"/>
                    </a:lnTo>
                    <a:lnTo>
                      <a:pt x="135" y="336"/>
                    </a:lnTo>
                    <a:lnTo>
                      <a:pt x="112" y="334"/>
                    </a:lnTo>
                    <a:lnTo>
                      <a:pt x="88" y="333"/>
                    </a:lnTo>
                    <a:lnTo>
                      <a:pt x="66" y="332"/>
                    </a:lnTo>
                    <a:lnTo>
                      <a:pt x="43" y="330"/>
                    </a:lnTo>
                    <a:lnTo>
                      <a:pt x="21" y="328"/>
                    </a:lnTo>
                    <a:lnTo>
                      <a:pt x="0" y="326"/>
                    </a:lnTo>
                    <a:lnTo>
                      <a:pt x="0" y="242"/>
                    </a:lnTo>
                    <a:lnTo>
                      <a:pt x="1" y="165"/>
                    </a:lnTo>
                    <a:lnTo>
                      <a:pt x="9" y="90"/>
                    </a:lnTo>
                    <a:lnTo>
                      <a:pt x="25"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9" name="Freeform 175">
                <a:extLst>
                  <a:ext uri="{FF2B5EF4-FFF2-40B4-BE49-F238E27FC236}">
                    <a16:creationId xmlns:a16="http://schemas.microsoft.com/office/drawing/2014/main" xmlns="" id="{B9EAEAA6-16A9-0307-AA15-8CE04328D810}"/>
                  </a:ext>
                </a:extLst>
              </p:cNvPr>
              <p:cNvSpPr>
                <a:spLocks/>
              </p:cNvSpPr>
              <p:nvPr/>
            </p:nvSpPr>
            <p:spPr bwMode="auto">
              <a:xfrm>
                <a:off x="1587" y="2305"/>
                <a:ext cx="59" cy="103"/>
              </a:xfrm>
              <a:custGeom>
                <a:avLst/>
                <a:gdLst/>
                <a:ahLst/>
                <a:cxnLst>
                  <a:cxn ang="0">
                    <a:pos x="24" y="5"/>
                  </a:cxn>
                  <a:cxn ang="0">
                    <a:pos x="32" y="5"/>
                  </a:cxn>
                  <a:cxn ang="0">
                    <a:pos x="41" y="4"/>
                  </a:cxn>
                  <a:cxn ang="0">
                    <a:pos x="49" y="4"/>
                  </a:cxn>
                  <a:cxn ang="0">
                    <a:pos x="59" y="3"/>
                  </a:cxn>
                  <a:cxn ang="0">
                    <a:pos x="66" y="3"/>
                  </a:cxn>
                  <a:cxn ang="0">
                    <a:pos x="76" y="1"/>
                  </a:cxn>
                  <a:cxn ang="0">
                    <a:pos x="84" y="1"/>
                  </a:cxn>
                  <a:cxn ang="0">
                    <a:pos x="93" y="0"/>
                  </a:cxn>
                  <a:cxn ang="0">
                    <a:pos x="103" y="1"/>
                  </a:cxn>
                  <a:cxn ang="0">
                    <a:pos x="113" y="1"/>
                  </a:cxn>
                  <a:cxn ang="0">
                    <a:pos x="123" y="3"/>
                  </a:cxn>
                  <a:cxn ang="0">
                    <a:pos x="134" y="4"/>
                  </a:cxn>
                  <a:cxn ang="0">
                    <a:pos x="143" y="5"/>
                  </a:cxn>
                  <a:cxn ang="0">
                    <a:pos x="154" y="5"/>
                  </a:cxn>
                  <a:cxn ang="0">
                    <a:pos x="163" y="7"/>
                  </a:cxn>
                  <a:cxn ang="0">
                    <a:pos x="174" y="7"/>
                  </a:cxn>
                  <a:cxn ang="0">
                    <a:pos x="176" y="82"/>
                  </a:cxn>
                  <a:cxn ang="0">
                    <a:pos x="178" y="161"/>
                  </a:cxn>
                  <a:cxn ang="0">
                    <a:pos x="178" y="238"/>
                  </a:cxn>
                  <a:cxn ang="0">
                    <a:pos x="174" y="308"/>
                  </a:cxn>
                  <a:cxn ang="0">
                    <a:pos x="151" y="308"/>
                  </a:cxn>
                  <a:cxn ang="0">
                    <a:pos x="130" y="308"/>
                  </a:cxn>
                  <a:cxn ang="0">
                    <a:pos x="107" y="308"/>
                  </a:cxn>
                  <a:cxn ang="0">
                    <a:pos x="85" y="307"/>
                  </a:cxn>
                  <a:cxn ang="0">
                    <a:pos x="64" y="305"/>
                  </a:cxn>
                  <a:cxn ang="0">
                    <a:pos x="43" y="304"/>
                  </a:cxn>
                  <a:cxn ang="0">
                    <a:pos x="22" y="303"/>
                  </a:cxn>
                  <a:cxn ang="0">
                    <a:pos x="0" y="301"/>
                  </a:cxn>
                  <a:cxn ang="0">
                    <a:pos x="0" y="223"/>
                  </a:cxn>
                  <a:cxn ang="0">
                    <a:pos x="2" y="153"/>
                  </a:cxn>
                  <a:cxn ang="0">
                    <a:pos x="8" y="83"/>
                  </a:cxn>
                  <a:cxn ang="0">
                    <a:pos x="24" y="5"/>
                  </a:cxn>
                </a:cxnLst>
                <a:rect l="0" t="0" r="r" b="b"/>
                <a:pathLst>
                  <a:path w="178" h="308">
                    <a:moveTo>
                      <a:pt x="24" y="5"/>
                    </a:moveTo>
                    <a:lnTo>
                      <a:pt x="32" y="5"/>
                    </a:lnTo>
                    <a:lnTo>
                      <a:pt x="41" y="4"/>
                    </a:lnTo>
                    <a:lnTo>
                      <a:pt x="49" y="4"/>
                    </a:lnTo>
                    <a:lnTo>
                      <a:pt x="59" y="3"/>
                    </a:lnTo>
                    <a:lnTo>
                      <a:pt x="66" y="3"/>
                    </a:lnTo>
                    <a:lnTo>
                      <a:pt x="76" y="1"/>
                    </a:lnTo>
                    <a:lnTo>
                      <a:pt x="84" y="1"/>
                    </a:lnTo>
                    <a:lnTo>
                      <a:pt x="93" y="0"/>
                    </a:lnTo>
                    <a:lnTo>
                      <a:pt x="103" y="1"/>
                    </a:lnTo>
                    <a:lnTo>
                      <a:pt x="113" y="1"/>
                    </a:lnTo>
                    <a:lnTo>
                      <a:pt x="123" y="3"/>
                    </a:lnTo>
                    <a:lnTo>
                      <a:pt x="134" y="4"/>
                    </a:lnTo>
                    <a:lnTo>
                      <a:pt x="143" y="5"/>
                    </a:lnTo>
                    <a:lnTo>
                      <a:pt x="154" y="5"/>
                    </a:lnTo>
                    <a:lnTo>
                      <a:pt x="163" y="7"/>
                    </a:lnTo>
                    <a:lnTo>
                      <a:pt x="174" y="7"/>
                    </a:lnTo>
                    <a:lnTo>
                      <a:pt x="176" y="82"/>
                    </a:lnTo>
                    <a:lnTo>
                      <a:pt x="178" y="161"/>
                    </a:lnTo>
                    <a:lnTo>
                      <a:pt x="178" y="238"/>
                    </a:lnTo>
                    <a:lnTo>
                      <a:pt x="174" y="308"/>
                    </a:lnTo>
                    <a:lnTo>
                      <a:pt x="151" y="308"/>
                    </a:lnTo>
                    <a:lnTo>
                      <a:pt x="130" y="308"/>
                    </a:lnTo>
                    <a:lnTo>
                      <a:pt x="107" y="308"/>
                    </a:lnTo>
                    <a:lnTo>
                      <a:pt x="85" y="307"/>
                    </a:lnTo>
                    <a:lnTo>
                      <a:pt x="64" y="305"/>
                    </a:lnTo>
                    <a:lnTo>
                      <a:pt x="43" y="304"/>
                    </a:lnTo>
                    <a:lnTo>
                      <a:pt x="22" y="303"/>
                    </a:lnTo>
                    <a:lnTo>
                      <a:pt x="0" y="301"/>
                    </a:lnTo>
                    <a:lnTo>
                      <a:pt x="0" y="223"/>
                    </a:lnTo>
                    <a:lnTo>
                      <a:pt x="2" y="153"/>
                    </a:lnTo>
                    <a:lnTo>
                      <a:pt x="8" y="83"/>
                    </a:lnTo>
                    <a:lnTo>
                      <a:pt x="24"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0" name="Freeform 176">
                <a:extLst>
                  <a:ext uri="{FF2B5EF4-FFF2-40B4-BE49-F238E27FC236}">
                    <a16:creationId xmlns:a16="http://schemas.microsoft.com/office/drawing/2014/main" xmlns="" id="{5B7077AA-15EF-742B-B7D7-FC97D3A00123}"/>
                  </a:ext>
                </a:extLst>
              </p:cNvPr>
              <p:cNvSpPr>
                <a:spLocks/>
              </p:cNvSpPr>
              <p:nvPr/>
            </p:nvSpPr>
            <p:spPr bwMode="auto">
              <a:xfrm>
                <a:off x="1588" y="2305"/>
                <a:ext cx="56" cy="95"/>
              </a:xfrm>
              <a:custGeom>
                <a:avLst/>
                <a:gdLst/>
                <a:ahLst/>
                <a:cxnLst>
                  <a:cxn ang="0">
                    <a:pos x="23" y="5"/>
                  </a:cxn>
                  <a:cxn ang="0">
                    <a:pos x="30" y="5"/>
                  </a:cxn>
                  <a:cxn ang="0">
                    <a:pos x="40" y="4"/>
                  </a:cxn>
                  <a:cxn ang="0">
                    <a:pos x="48" y="4"/>
                  </a:cxn>
                  <a:cxn ang="0">
                    <a:pos x="56" y="3"/>
                  </a:cxn>
                  <a:cxn ang="0">
                    <a:pos x="63" y="3"/>
                  </a:cxn>
                  <a:cxn ang="0">
                    <a:pos x="71" y="1"/>
                  </a:cxn>
                  <a:cxn ang="0">
                    <a:pos x="81" y="1"/>
                  </a:cxn>
                  <a:cxn ang="0">
                    <a:pos x="89" y="0"/>
                  </a:cxn>
                  <a:cxn ang="0">
                    <a:pos x="98" y="1"/>
                  </a:cxn>
                  <a:cxn ang="0">
                    <a:pos x="108" y="1"/>
                  </a:cxn>
                  <a:cxn ang="0">
                    <a:pos x="118" y="3"/>
                  </a:cxn>
                  <a:cxn ang="0">
                    <a:pos x="128" y="4"/>
                  </a:cxn>
                  <a:cxn ang="0">
                    <a:pos x="138" y="5"/>
                  </a:cxn>
                  <a:cxn ang="0">
                    <a:pos x="147" y="5"/>
                  </a:cxn>
                  <a:cxn ang="0">
                    <a:pos x="156" y="7"/>
                  </a:cxn>
                  <a:cxn ang="0">
                    <a:pos x="165" y="7"/>
                  </a:cxn>
                  <a:cxn ang="0">
                    <a:pos x="168" y="75"/>
                  </a:cxn>
                  <a:cxn ang="0">
                    <a:pos x="169" y="147"/>
                  </a:cxn>
                  <a:cxn ang="0">
                    <a:pos x="168" y="217"/>
                  </a:cxn>
                  <a:cxn ang="0">
                    <a:pos x="165" y="284"/>
                  </a:cxn>
                  <a:cxn ang="0">
                    <a:pos x="144" y="284"/>
                  </a:cxn>
                  <a:cxn ang="0">
                    <a:pos x="123" y="284"/>
                  </a:cxn>
                  <a:cxn ang="0">
                    <a:pos x="102" y="283"/>
                  </a:cxn>
                  <a:cxn ang="0">
                    <a:pos x="81" y="283"/>
                  </a:cxn>
                  <a:cxn ang="0">
                    <a:pos x="61" y="281"/>
                  </a:cxn>
                  <a:cxn ang="0">
                    <a:pos x="40" y="280"/>
                  </a:cxn>
                  <a:cxn ang="0">
                    <a:pos x="20" y="279"/>
                  </a:cxn>
                  <a:cxn ang="0">
                    <a:pos x="0" y="277"/>
                  </a:cxn>
                  <a:cxn ang="0">
                    <a:pos x="0" y="205"/>
                  </a:cxn>
                  <a:cxn ang="0">
                    <a:pos x="1" y="140"/>
                  </a:cxn>
                  <a:cxn ang="0">
                    <a:pos x="8" y="77"/>
                  </a:cxn>
                  <a:cxn ang="0">
                    <a:pos x="23" y="5"/>
                  </a:cxn>
                </a:cxnLst>
                <a:rect l="0" t="0" r="r" b="b"/>
                <a:pathLst>
                  <a:path w="169" h="284">
                    <a:moveTo>
                      <a:pt x="23" y="5"/>
                    </a:moveTo>
                    <a:lnTo>
                      <a:pt x="30" y="5"/>
                    </a:lnTo>
                    <a:lnTo>
                      <a:pt x="40" y="4"/>
                    </a:lnTo>
                    <a:lnTo>
                      <a:pt x="48" y="4"/>
                    </a:lnTo>
                    <a:lnTo>
                      <a:pt x="56" y="3"/>
                    </a:lnTo>
                    <a:lnTo>
                      <a:pt x="63" y="3"/>
                    </a:lnTo>
                    <a:lnTo>
                      <a:pt x="71" y="1"/>
                    </a:lnTo>
                    <a:lnTo>
                      <a:pt x="81" y="1"/>
                    </a:lnTo>
                    <a:lnTo>
                      <a:pt x="89" y="0"/>
                    </a:lnTo>
                    <a:lnTo>
                      <a:pt x="98" y="1"/>
                    </a:lnTo>
                    <a:lnTo>
                      <a:pt x="108" y="1"/>
                    </a:lnTo>
                    <a:lnTo>
                      <a:pt x="118" y="3"/>
                    </a:lnTo>
                    <a:lnTo>
                      <a:pt x="128" y="4"/>
                    </a:lnTo>
                    <a:lnTo>
                      <a:pt x="138" y="5"/>
                    </a:lnTo>
                    <a:lnTo>
                      <a:pt x="147" y="5"/>
                    </a:lnTo>
                    <a:lnTo>
                      <a:pt x="156" y="7"/>
                    </a:lnTo>
                    <a:lnTo>
                      <a:pt x="165" y="7"/>
                    </a:lnTo>
                    <a:lnTo>
                      <a:pt x="168" y="75"/>
                    </a:lnTo>
                    <a:lnTo>
                      <a:pt x="169" y="147"/>
                    </a:lnTo>
                    <a:lnTo>
                      <a:pt x="168" y="217"/>
                    </a:lnTo>
                    <a:lnTo>
                      <a:pt x="165" y="284"/>
                    </a:lnTo>
                    <a:lnTo>
                      <a:pt x="144" y="284"/>
                    </a:lnTo>
                    <a:lnTo>
                      <a:pt x="123" y="284"/>
                    </a:lnTo>
                    <a:lnTo>
                      <a:pt x="102" y="283"/>
                    </a:lnTo>
                    <a:lnTo>
                      <a:pt x="81" y="283"/>
                    </a:lnTo>
                    <a:lnTo>
                      <a:pt x="61" y="281"/>
                    </a:lnTo>
                    <a:lnTo>
                      <a:pt x="40" y="280"/>
                    </a:lnTo>
                    <a:lnTo>
                      <a:pt x="20" y="279"/>
                    </a:lnTo>
                    <a:lnTo>
                      <a:pt x="0" y="277"/>
                    </a:lnTo>
                    <a:lnTo>
                      <a:pt x="0" y="205"/>
                    </a:lnTo>
                    <a:lnTo>
                      <a:pt x="1" y="140"/>
                    </a:lnTo>
                    <a:lnTo>
                      <a:pt x="8" y="77"/>
                    </a:lnTo>
                    <a:lnTo>
                      <a:pt x="23" y="5"/>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1" name="Freeform 177">
                <a:extLst>
                  <a:ext uri="{FF2B5EF4-FFF2-40B4-BE49-F238E27FC236}">
                    <a16:creationId xmlns:a16="http://schemas.microsoft.com/office/drawing/2014/main" xmlns="" id="{99B86954-C356-080A-50D9-3A71047ABE8A}"/>
                  </a:ext>
                </a:extLst>
              </p:cNvPr>
              <p:cNvSpPr>
                <a:spLocks/>
              </p:cNvSpPr>
              <p:nvPr/>
            </p:nvSpPr>
            <p:spPr bwMode="auto">
              <a:xfrm>
                <a:off x="1589" y="2305"/>
                <a:ext cx="53" cy="85"/>
              </a:xfrm>
              <a:custGeom>
                <a:avLst/>
                <a:gdLst/>
                <a:ahLst/>
                <a:cxnLst>
                  <a:cxn ang="0">
                    <a:pos x="20" y="4"/>
                  </a:cxn>
                  <a:cxn ang="0">
                    <a:pos x="28" y="4"/>
                  </a:cxn>
                  <a:cxn ang="0">
                    <a:pos x="36" y="3"/>
                  </a:cxn>
                  <a:cxn ang="0">
                    <a:pos x="44" y="3"/>
                  </a:cxn>
                  <a:cxn ang="0">
                    <a:pos x="52" y="2"/>
                  </a:cxn>
                  <a:cxn ang="0">
                    <a:pos x="59" y="2"/>
                  </a:cxn>
                  <a:cxn ang="0">
                    <a:pos x="67" y="2"/>
                  </a:cxn>
                  <a:cxn ang="0">
                    <a:pos x="75" y="0"/>
                  </a:cxn>
                  <a:cxn ang="0">
                    <a:pos x="83" y="0"/>
                  </a:cxn>
                  <a:cxn ang="0">
                    <a:pos x="93" y="0"/>
                  </a:cxn>
                  <a:cxn ang="0">
                    <a:pos x="102" y="2"/>
                  </a:cxn>
                  <a:cxn ang="0">
                    <a:pos x="111" y="2"/>
                  </a:cxn>
                  <a:cxn ang="0">
                    <a:pos x="120" y="3"/>
                  </a:cxn>
                  <a:cxn ang="0">
                    <a:pos x="128" y="4"/>
                  </a:cxn>
                  <a:cxn ang="0">
                    <a:pos x="137" y="4"/>
                  </a:cxn>
                  <a:cxn ang="0">
                    <a:pos x="147" y="6"/>
                  </a:cxn>
                  <a:cxn ang="0">
                    <a:pos x="156" y="6"/>
                  </a:cxn>
                  <a:cxn ang="0">
                    <a:pos x="159" y="68"/>
                  </a:cxn>
                  <a:cxn ang="0">
                    <a:pos x="159" y="131"/>
                  </a:cxn>
                  <a:cxn ang="0">
                    <a:pos x="159" y="195"/>
                  </a:cxn>
                  <a:cxn ang="0">
                    <a:pos x="156" y="255"/>
                  </a:cxn>
                  <a:cxn ang="0">
                    <a:pos x="136" y="255"/>
                  </a:cxn>
                  <a:cxn ang="0">
                    <a:pos x="116" y="255"/>
                  </a:cxn>
                  <a:cxn ang="0">
                    <a:pos x="96" y="255"/>
                  </a:cxn>
                  <a:cxn ang="0">
                    <a:pos x="77" y="254"/>
                  </a:cxn>
                  <a:cxn ang="0">
                    <a:pos x="57" y="254"/>
                  </a:cxn>
                  <a:cxn ang="0">
                    <a:pos x="37" y="253"/>
                  </a:cxn>
                  <a:cxn ang="0">
                    <a:pos x="19" y="251"/>
                  </a:cxn>
                  <a:cxn ang="0">
                    <a:pos x="0" y="250"/>
                  </a:cxn>
                  <a:cxn ang="0">
                    <a:pos x="0" y="185"/>
                  </a:cxn>
                  <a:cxn ang="0">
                    <a:pos x="0" y="127"/>
                  </a:cxn>
                  <a:cxn ang="0">
                    <a:pos x="7" y="69"/>
                  </a:cxn>
                  <a:cxn ang="0">
                    <a:pos x="20" y="4"/>
                  </a:cxn>
                </a:cxnLst>
                <a:rect l="0" t="0" r="r" b="b"/>
                <a:pathLst>
                  <a:path w="159" h="255">
                    <a:moveTo>
                      <a:pt x="20" y="4"/>
                    </a:moveTo>
                    <a:lnTo>
                      <a:pt x="28" y="4"/>
                    </a:lnTo>
                    <a:lnTo>
                      <a:pt x="36" y="3"/>
                    </a:lnTo>
                    <a:lnTo>
                      <a:pt x="44" y="3"/>
                    </a:lnTo>
                    <a:lnTo>
                      <a:pt x="52" y="2"/>
                    </a:lnTo>
                    <a:lnTo>
                      <a:pt x="59" y="2"/>
                    </a:lnTo>
                    <a:lnTo>
                      <a:pt x="67" y="2"/>
                    </a:lnTo>
                    <a:lnTo>
                      <a:pt x="75" y="0"/>
                    </a:lnTo>
                    <a:lnTo>
                      <a:pt x="83" y="0"/>
                    </a:lnTo>
                    <a:lnTo>
                      <a:pt x="93" y="0"/>
                    </a:lnTo>
                    <a:lnTo>
                      <a:pt x="102" y="2"/>
                    </a:lnTo>
                    <a:lnTo>
                      <a:pt x="111" y="2"/>
                    </a:lnTo>
                    <a:lnTo>
                      <a:pt x="120" y="3"/>
                    </a:lnTo>
                    <a:lnTo>
                      <a:pt x="128" y="4"/>
                    </a:lnTo>
                    <a:lnTo>
                      <a:pt x="137" y="4"/>
                    </a:lnTo>
                    <a:lnTo>
                      <a:pt x="147" y="6"/>
                    </a:lnTo>
                    <a:lnTo>
                      <a:pt x="156" y="6"/>
                    </a:lnTo>
                    <a:lnTo>
                      <a:pt x="159" y="68"/>
                    </a:lnTo>
                    <a:lnTo>
                      <a:pt x="159" y="131"/>
                    </a:lnTo>
                    <a:lnTo>
                      <a:pt x="159" y="195"/>
                    </a:lnTo>
                    <a:lnTo>
                      <a:pt x="156" y="255"/>
                    </a:lnTo>
                    <a:lnTo>
                      <a:pt x="136" y="255"/>
                    </a:lnTo>
                    <a:lnTo>
                      <a:pt x="116" y="255"/>
                    </a:lnTo>
                    <a:lnTo>
                      <a:pt x="96" y="255"/>
                    </a:lnTo>
                    <a:lnTo>
                      <a:pt x="77" y="254"/>
                    </a:lnTo>
                    <a:lnTo>
                      <a:pt x="57" y="254"/>
                    </a:lnTo>
                    <a:lnTo>
                      <a:pt x="37" y="253"/>
                    </a:lnTo>
                    <a:lnTo>
                      <a:pt x="19" y="251"/>
                    </a:lnTo>
                    <a:lnTo>
                      <a:pt x="0" y="250"/>
                    </a:lnTo>
                    <a:lnTo>
                      <a:pt x="0" y="185"/>
                    </a:lnTo>
                    <a:lnTo>
                      <a:pt x="0" y="127"/>
                    </a:lnTo>
                    <a:lnTo>
                      <a:pt x="7" y="69"/>
                    </a:lnTo>
                    <a:lnTo>
                      <a:pt x="20"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2" name="Freeform 178">
                <a:extLst>
                  <a:ext uri="{FF2B5EF4-FFF2-40B4-BE49-F238E27FC236}">
                    <a16:creationId xmlns:a16="http://schemas.microsoft.com/office/drawing/2014/main" xmlns="" id="{C69865B7-0EA5-4DBC-9CD1-A16E3F274A5C}"/>
                  </a:ext>
                </a:extLst>
              </p:cNvPr>
              <p:cNvSpPr>
                <a:spLocks/>
              </p:cNvSpPr>
              <p:nvPr/>
            </p:nvSpPr>
            <p:spPr bwMode="auto">
              <a:xfrm>
                <a:off x="1590" y="2305"/>
                <a:ext cx="50" cy="77"/>
              </a:xfrm>
              <a:custGeom>
                <a:avLst/>
                <a:gdLst/>
                <a:ahLst/>
                <a:cxnLst>
                  <a:cxn ang="0">
                    <a:pos x="20" y="4"/>
                  </a:cxn>
                  <a:cxn ang="0">
                    <a:pos x="28" y="4"/>
                  </a:cxn>
                  <a:cxn ang="0">
                    <a:pos x="35" y="3"/>
                  </a:cxn>
                  <a:cxn ang="0">
                    <a:pos x="43" y="3"/>
                  </a:cxn>
                  <a:cxn ang="0">
                    <a:pos x="51" y="2"/>
                  </a:cxn>
                  <a:cxn ang="0">
                    <a:pos x="57" y="2"/>
                  </a:cxn>
                  <a:cxn ang="0">
                    <a:pos x="65" y="2"/>
                  </a:cxn>
                  <a:cxn ang="0">
                    <a:pos x="72" y="0"/>
                  </a:cxn>
                  <a:cxn ang="0">
                    <a:pos x="80" y="0"/>
                  </a:cxn>
                  <a:cxn ang="0">
                    <a:pos x="89" y="0"/>
                  </a:cxn>
                  <a:cxn ang="0">
                    <a:pos x="97" y="2"/>
                  </a:cxn>
                  <a:cxn ang="0">
                    <a:pos x="106" y="2"/>
                  </a:cxn>
                  <a:cxn ang="0">
                    <a:pos x="115" y="3"/>
                  </a:cxn>
                  <a:cxn ang="0">
                    <a:pos x="125" y="3"/>
                  </a:cxn>
                  <a:cxn ang="0">
                    <a:pos x="133" y="4"/>
                  </a:cxn>
                  <a:cxn ang="0">
                    <a:pos x="142" y="4"/>
                  </a:cxn>
                  <a:cxn ang="0">
                    <a:pos x="150" y="6"/>
                  </a:cxn>
                  <a:cxn ang="0">
                    <a:pos x="152" y="60"/>
                  </a:cxn>
                  <a:cxn ang="0">
                    <a:pos x="152" y="117"/>
                  </a:cxn>
                  <a:cxn ang="0">
                    <a:pos x="152" y="173"/>
                  </a:cxn>
                  <a:cxn ang="0">
                    <a:pos x="150" y="228"/>
                  </a:cxn>
                  <a:cxn ang="0">
                    <a:pos x="131" y="229"/>
                  </a:cxn>
                  <a:cxn ang="0">
                    <a:pos x="111" y="229"/>
                  </a:cxn>
                  <a:cxn ang="0">
                    <a:pos x="93" y="229"/>
                  </a:cxn>
                  <a:cxn ang="0">
                    <a:pos x="74" y="228"/>
                  </a:cxn>
                  <a:cxn ang="0">
                    <a:pos x="56" y="228"/>
                  </a:cxn>
                  <a:cxn ang="0">
                    <a:pos x="37" y="226"/>
                  </a:cxn>
                  <a:cxn ang="0">
                    <a:pos x="19" y="225"/>
                  </a:cxn>
                  <a:cxn ang="0">
                    <a:pos x="0" y="225"/>
                  </a:cxn>
                  <a:cxn ang="0">
                    <a:pos x="0" y="167"/>
                  </a:cxn>
                  <a:cxn ang="0">
                    <a:pos x="2" y="114"/>
                  </a:cxn>
                  <a:cxn ang="0">
                    <a:pos x="7" y="62"/>
                  </a:cxn>
                  <a:cxn ang="0">
                    <a:pos x="20" y="4"/>
                  </a:cxn>
                </a:cxnLst>
                <a:rect l="0" t="0" r="r" b="b"/>
                <a:pathLst>
                  <a:path w="152" h="229">
                    <a:moveTo>
                      <a:pt x="20" y="4"/>
                    </a:moveTo>
                    <a:lnTo>
                      <a:pt x="28" y="4"/>
                    </a:lnTo>
                    <a:lnTo>
                      <a:pt x="35" y="3"/>
                    </a:lnTo>
                    <a:lnTo>
                      <a:pt x="43" y="3"/>
                    </a:lnTo>
                    <a:lnTo>
                      <a:pt x="51" y="2"/>
                    </a:lnTo>
                    <a:lnTo>
                      <a:pt x="57" y="2"/>
                    </a:lnTo>
                    <a:lnTo>
                      <a:pt x="65" y="2"/>
                    </a:lnTo>
                    <a:lnTo>
                      <a:pt x="72" y="0"/>
                    </a:lnTo>
                    <a:lnTo>
                      <a:pt x="80" y="0"/>
                    </a:lnTo>
                    <a:lnTo>
                      <a:pt x="89" y="0"/>
                    </a:lnTo>
                    <a:lnTo>
                      <a:pt x="97" y="2"/>
                    </a:lnTo>
                    <a:lnTo>
                      <a:pt x="106" y="2"/>
                    </a:lnTo>
                    <a:lnTo>
                      <a:pt x="115" y="3"/>
                    </a:lnTo>
                    <a:lnTo>
                      <a:pt x="125" y="3"/>
                    </a:lnTo>
                    <a:lnTo>
                      <a:pt x="133" y="4"/>
                    </a:lnTo>
                    <a:lnTo>
                      <a:pt x="142" y="4"/>
                    </a:lnTo>
                    <a:lnTo>
                      <a:pt x="150" y="6"/>
                    </a:lnTo>
                    <a:lnTo>
                      <a:pt x="152" y="60"/>
                    </a:lnTo>
                    <a:lnTo>
                      <a:pt x="152" y="117"/>
                    </a:lnTo>
                    <a:lnTo>
                      <a:pt x="152" y="173"/>
                    </a:lnTo>
                    <a:lnTo>
                      <a:pt x="150" y="228"/>
                    </a:lnTo>
                    <a:lnTo>
                      <a:pt x="131" y="229"/>
                    </a:lnTo>
                    <a:lnTo>
                      <a:pt x="111" y="229"/>
                    </a:lnTo>
                    <a:lnTo>
                      <a:pt x="93" y="229"/>
                    </a:lnTo>
                    <a:lnTo>
                      <a:pt x="74" y="228"/>
                    </a:lnTo>
                    <a:lnTo>
                      <a:pt x="56" y="228"/>
                    </a:lnTo>
                    <a:lnTo>
                      <a:pt x="37" y="226"/>
                    </a:lnTo>
                    <a:lnTo>
                      <a:pt x="19" y="225"/>
                    </a:lnTo>
                    <a:lnTo>
                      <a:pt x="0" y="225"/>
                    </a:lnTo>
                    <a:lnTo>
                      <a:pt x="0" y="167"/>
                    </a:lnTo>
                    <a:lnTo>
                      <a:pt x="2" y="114"/>
                    </a:lnTo>
                    <a:lnTo>
                      <a:pt x="7" y="62"/>
                    </a:lnTo>
                    <a:lnTo>
                      <a:pt x="20"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3" name="Freeform 179">
                <a:extLst>
                  <a:ext uri="{FF2B5EF4-FFF2-40B4-BE49-F238E27FC236}">
                    <a16:creationId xmlns:a16="http://schemas.microsoft.com/office/drawing/2014/main" xmlns="" id="{D068624A-AD89-2131-678E-600CE3F0C0F7}"/>
                  </a:ext>
                </a:extLst>
              </p:cNvPr>
              <p:cNvSpPr>
                <a:spLocks/>
              </p:cNvSpPr>
              <p:nvPr/>
            </p:nvSpPr>
            <p:spPr bwMode="auto">
              <a:xfrm>
                <a:off x="1591" y="2305"/>
                <a:ext cx="48" cy="67"/>
              </a:xfrm>
              <a:custGeom>
                <a:avLst/>
                <a:gdLst/>
                <a:ahLst/>
                <a:cxnLst>
                  <a:cxn ang="0">
                    <a:pos x="18" y="4"/>
                  </a:cxn>
                  <a:cxn ang="0">
                    <a:pos x="25" y="4"/>
                  </a:cxn>
                  <a:cxn ang="0">
                    <a:pos x="33" y="3"/>
                  </a:cxn>
                  <a:cxn ang="0">
                    <a:pos x="40" y="3"/>
                  </a:cxn>
                  <a:cxn ang="0">
                    <a:pos x="48" y="2"/>
                  </a:cxn>
                  <a:cxn ang="0">
                    <a:pos x="54" y="2"/>
                  </a:cxn>
                  <a:cxn ang="0">
                    <a:pos x="61" y="2"/>
                  </a:cxn>
                  <a:cxn ang="0">
                    <a:pos x="69" y="0"/>
                  </a:cxn>
                  <a:cxn ang="0">
                    <a:pos x="75" y="0"/>
                  </a:cxn>
                  <a:cxn ang="0">
                    <a:pos x="83" y="0"/>
                  </a:cxn>
                  <a:cxn ang="0">
                    <a:pos x="92" y="2"/>
                  </a:cxn>
                  <a:cxn ang="0">
                    <a:pos x="100" y="2"/>
                  </a:cxn>
                  <a:cxn ang="0">
                    <a:pos x="108" y="3"/>
                  </a:cxn>
                  <a:cxn ang="0">
                    <a:pos x="118" y="3"/>
                  </a:cxn>
                  <a:cxn ang="0">
                    <a:pos x="126" y="4"/>
                  </a:cxn>
                  <a:cxn ang="0">
                    <a:pos x="133" y="4"/>
                  </a:cxn>
                  <a:cxn ang="0">
                    <a:pos x="141" y="6"/>
                  </a:cxn>
                  <a:cxn ang="0">
                    <a:pos x="143" y="52"/>
                  </a:cxn>
                  <a:cxn ang="0">
                    <a:pos x="144" y="102"/>
                  </a:cxn>
                  <a:cxn ang="0">
                    <a:pos x="143" y="152"/>
                  </a:cxn>
                  <a:cxn ang="0">
                    <a:pos x="141" y="201"/>
                  </a:cxn>
                  <a:cxn ang="0">
                    <a:pos x="124" y="201"/>
                  </a:cxn>
                  <a:cxn ang="0">
                    <a:pos x="106" y="201"/>
                  </a:cxn>
                  <a:cxn ang="0">
                    <a:pos x="89" y="201"/>
                  </a:cxn>
                  <a:cxn ang="0">
                    <a:pos x="70" y="201"/>
                  </a:cxn>
                  <a:cxn ang="0">
                    <a:pos x="53" y="201"/>
                  </a:cxn>
                  <a:cxn ang="0">
                    <a:pos x="34" y="201"/>
                  </a:cxn>
                  <a:cxn ang="0">
                    <a:pos x="17" y="200"/>
                  </a:cxn>
                  <a:cxn ang="0">
                    <a:pos x="0" y="200"/>
                  </a:cxn>
                  <a:cxn ang="0">
                    <a:pos x="0" y="148"/>
                  </a:cxn>
                  <a:cxn ang="0">
                    <a:pos x="1" y="102"/>
                  </a:cxn>
                  <a:cxn ang="0">
                    <a:pos x="7" y="56"/>
                  </a:cxn>
                  <a:cxn ang="0">
                    <a:pos x="18" y="4"/>
                  </a:cxn>
                </a:cxnLst>
                <a:rect l="0" t="0" r="r" b="b"/>
                <a:pathLst>
                  <a:path w="144" h="201">
                    <a:moveTo>
                      <a:pt x="18" y="4"/>
                    </a:moveTo>
                    <a:lnTo>
                      <a:pt x="25" y="4"/>
                    </a:lnTo>
                    <a:lnTo>
                      <a:pt x="33" y="3"/>
                    </a:lnTo>
                    <a:lnTo>
                      <a:pt x="40" y="3"/>
                    </a:lnTo>
                    <a:lnTo>
                      <a:pt x="48" y="2"/>
                    </a:lnTo>
                    <a:lnTo>
                      <a:pt x="54" y="2"/>
                    </a:lnTo>
                    <a:lnTo>
                      <a:pt x="61" y="2"/>
                    </a:lnTo>
                    <a:lnTo>
                      <a:pt x="69" y="0"/>
                    </a:lnTo>
                    <a:lnTo>
                      <a:pt x="75" y="0"/>
                    </a:lnTo>
                    <a:lnTo>
                      <a:pt x="83" y="0"/>
                    </a:lnTo>
                    <a:lnTo>
                      <a:pt x="92" y="2"/>
                    </a:lnTo>
                    <a:lnTo>
                      <a:pt x="100" y="2"/>
                    </a:lnTo>
                    <a:lnTo>
                      <a:pt x="108" y="3"/>
                    </a:lnTo>
                    <a:lnTo>
                      <a:pt x="118" y="3"/>
                    </a:lnTo>
                    <a:lnTo>
                      <a:pt x="126" y="4"/>
                    </a:lnTo>
                    <a:lnTo>
                      <a:pt x="133" y="4"/>
                    </a:lnTo>
                    <a:lnTo>
                      <a:pt x="141" y="6"/>
                    </a:lnTo>
                    <a:lnTo>
                      <a:pt x="143" y="52"/>
                    </a:lnTo>
                    <a:lnTo>
                      <a:pt x="144" y="102"/>
                    </a:lnTo>
                    <a:lnTo>
                      <a:pt x="143" y="152"/>
                    </a:lnTo>
                    <a:lnTo>
                      <a:pt x="141" y="201"/>
                    </a:lnTo>
                    <a:lnTo>
                      <a:pt x="124" y="201"/>
                    </a:lnTo>
                    <a:lnTo>
                      <a:pt x="106" y="201"/>
                    </a:lnTo>
                    <a:lnTo>
                      <a:pt x="89" y="201"/>
                    </a:lnTo>
                    <a:lnTo>
                      <a:pt x="70" y="201"/>
                    </a:lnTo>
                    <a:lnTo>
                      <a:pt x="53" y="201"/>
                    </a:lnTo>
                    <a:lnTo>
                      <a:pt x="34" y="201"/>
                    </a:lnTo>
                    <a:lnTo>
                      <a:pt x="17" y="200"/>
                    </a:lnTo>
                    <a:lnTo>
                      <a:pt x="0" y="200"/>
                    </a:lnTo>
                    <a:lnTo>
                      <a:pt x="0" y="148"/>
                    </a:lnTo>
                    <a:lnTo>
                      <a:pt x="1" y="102"/>
                    </a:lnTo>
                    <a:lnTo>
                      <a:pt x="7" y="56"/>
                    </a:lnTo>
                    <a:lnTo>
                      <a:pt x="18"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4" name="Freeform 180">
                <a:extLst>
                  <a:ext uri="{FF2B5EF4-FFF2-40B4-BE49-F238E27FC236}">
                    <a16:creationId xmlns:a16="http://schemas.microsoft.com/office/drawing/2014/main" xmlns="" id="{E3647DEF-2C8B-847C-D01D-3EFB14F870CC}"/>
                  </a:ext>
                </a:extLst>
              </p:cNvPr>
              <p:cNvSpPr>
                <a:spLocks/>
              </p:cNvSpPr>
              <p:nvPr/>
            </p:nvSpPr>
            <p:spPr bwMode="auto">
              <a:xfrm>
                <a:off x="1592" y="2305"/>
                <a:ext cx="44" cy="59"/>
              </a:xfrm>
              <a:custGeom>
                <a:avLst/>
                <a:gdLst/>
                <a:ahLst/>
                <a:cxnLst>
                  <a:cxn ang="0">
                    <a:pos x="17" y="4"/>
                  </a:cxn>
                  <a:cxn ang="0">
                    <a:pos x="23" y="4"/>
                  </a:cxn>
                  <a:cxn ang="0">
                    <a:pos x="30" y="3"/>
                  </a:cxn>
                  <a:cxn ang="0">
                    <a:pos x="37" y="3"/>
                  </a:cxn>
                  <a:cxn ang="0">
                    <a:pos x="45" y="2"/>
                  </a:cxn>
                  <a:cxn ang="0">
                    <a:pos x="51" y="2"/>
                  </a:cxn>
                  <a:cxn ang="0">
                    <a:pos x="58" y="2"/>
                  </a:cxn>
                  <a:cxn ang="0">
                    <a:pos x="64" y="0"/>
                  </a:cxn>
                  <a:cxn ang="0">
                    <a:pos x="71" y="0"/>
                  </a:cxn>
                  <a:cxn ang="0">
                    <a:pos x="79" y="0"/>
                  </a:cxn>
                  <a:cxn ang="0">
                    <a:pos x="87" y="2"/>
                  </a:cxn>
                  <a:cxn ang="0">
                    <a:pos x="95" y="2"/>
                  </a:cxn>
                  <a:cxn ang="0">
                    <a:pos x="103" y="3"/>
                  </a:cxn>
                  <a:cxn ang="0">
                    <a:pos x="111" y="3"/>
                  </a:cxn>
                  <a:cxn ang="0">
                    <a:pos x="119" y="4"/>
                  </a:cxn>
                  <a:cxn ang="0">
                    <a:pos x="127" y="4"/>
                  </a:cxn>
                  <a:cxn ang="0">
                    <a:pos x="134" y="6"/>
                  </a:cxn>
                  <a:cxn ang="0">
                    <a:pos x="134" y="45"/>
                  </a:cxn>
                  <a:cxn ang="0">
                    <a:pos x="134" y="87"/>
                  </a:cxn>
                  <a:cxn ang="0">
                    <a:pos x="134" y="131"/>
                  </a:cxn>
                  <a:cxn ang="0">
                    <a:pos x="134" y="173"/>
                  </a:cxn>
                  <a:cxn ang="0">
                    <a:pos x="117" y="175"/>
                  </a:cxn>
                  <a:cxn ang="0">
                    <a:pos x="100" y="175"/>
                  </a:cxn>
                  <a:cxn ang="0">
                    <a:pos x="83" y="175"/>
                  </a:cxn>
                  <a:cxn ang="0">
                    <a:pos x="67" y="175"/>
                  </a:cxn>
                  <a:cxn ang="0">
                    <a:pos x="50" y="175"/>
                  </a:cxn>
                  <a:cxn ang="0">
                    <a:pos x="33" y="175"/>
                  </a:cxn>
                  <a:cxn ang="0">
                    <a:pos x="17" y="173"/>
                  </a:cxn>
                  <a:cxn ang="0">
                    <a:pos x="0" y="173"/>
                  </a:cxn>
                  <a:cxn ang="0">
                    <a:pos x="0" y="128"/>
                  </a:cxn>
                  <a:cxn ang="0">
                    <a:pos x="1" y="89"/>
                  </a:cxn>
                  <a:cxn ang="0">
                    <a:pos x="5" y="48"/>
                  </a:cxn>
                  <a:cxn ang="0">
                    <a:pos x="17" y="4"/>
                  </a:cxn>
                </a:cxnLst>
                <a:rect l="0" t="0" r="r" b="b"/>
                <a:pathLst>
                  <a:path w="134" h="175">
                    <a:moveTo>
                      <a:pt x="17" y="4"/>
                    </a:moveTo>
                    <a:lnTo>
                      <a:pt x="23" y="4"/>
                    </a:lnTo>
                    <a:lnTo>
                      <a:pt x="30" y="3"/>
                    </a:lnTo>
                    <a:lnTo>
                      <a:pt x="37" y="3"/>
                    </a:lnTo>
                    <a:lnTo>
                      <a:pt x="45" y="2"/>
                    </a:lnTo>
                    <a:lnTo>
                      <a:pt x="51" y="2"/>
                    </a:lnTo>
                    <a:lnTo>
                      <a:pt x="58" y="2"/>
                    </a:lnTo>
                    <a:lnTo>
                      <a:pt x="64" y="0"/>
                    </a:lnTo>
                    <a:lnTo>
                      <a:pt x="71" y="0"/>
                    </a:lnTo>
                    <a:lnTo>
                      <a:pt x="79" y="0"/>
                    </a:lnTo>
                    <a:lnTo>
                      <a:pt x="87" y="2"/>
                    </a:lnTo>
                    <a:lnTo>
                      <a:pt x="95" y="2"/>
                    </a:lnTo>
                    <a:lnTo>
                      <a:pt x="103" y="3"/>
                    </a:lnTo>
                    <a:lnTo>
                      <a:pt x="111" y="3"/>
                    </a:lnTo>
                    <a:lnTo>
                      <a:pt x="119" y="4"/>
                    </a:lnTo>
                    <a:lnTo>
                      <a:pt x="127" y="4"/>
                    </a:lnTo>
                    <a:lnTo>
                      <a:pt x="134" y="6"/>
                    </a:lnTo>
                    <a:lnTo>
                      <a:pt x="134" y="45"/>
                    </a:lnTo>
                    <a:lnTo>
                      <a:pt x="134" y="87"/>
                    </a:lnTo>
                    <a:lnTo>
                      <a:pt x="134" y="131"/>
                    </a:lnTo>
                    <a:lnTo>
                      <a:pt x="134" y="173"/>
                    </a:lnTo>
                    <a:lnTo>
                      <a:pt x="117" y="175"/>
                    </a:lnTo>
                    <a:lnTo>
                      <a:pt x="100" y="175"/>
                    </a:lnTo>
                    <a:lnTo>
                      <a:pt x="83" y="175"/>
                    </a:lnTo>
                    <a:lnTo>
                      <a:pt x="67" y="175"/>
                    </a:lnTo>
                    <a:lnTo>
                      <a:pt x="50" y="175"/>
                    </a:lnTo>
                    <a:lnTo>
                      <a:pt x="33" y="175"/>
                    </a:lnTo>
                    <a:lnTo>
                      <a:pt x="17" y="173"/>
                    </a:lnTo>
                    <a:lnTo>
                      <a:pt x="0" y="173"/>
                    </a:lnTo>
                    <a:lnTo>
                      <a:pt x="0" y="128"/>
                    </a:lnTo>
                    <a:lnTo>
                      <a:pt x="1" y="89"/>
                    </a:lnTo>
                    <a:lnTo>
                      <a:pt x="5" y="48"/>
                    </a:lnTo>
                    <a:lnTo>
                      <a:pt x="17"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5" name="Freeform 181">
                <a:extLst>
                  <a:ext uri="{FF2B5EF4-FFF2-40B4-BE49-F238E27FC236}">
                    <a16:creationId xmlns:a16="http://schemas.microsoft.com/office/drawing/2014/main" xmlns="" id="{479B03CC-B3BC-B47E-862A-B3A2CB3F8500}"/>
                  </a:ext>
                </a:extLst>
              </p:cNvPr>
              <p:cNvSpPr>
                <a:spLocks/>
              </p:cNvSpPr>
              <p:nvPr/>
            </p:nvSpPr>
            <p:spPr bwMode="auto">
              <a:xfrm>
                <a:off x="1592" y="2305"/>
                <a:ext cx="43" cy="50"/>
              </a:xfrm>
              <a:custGeom>
                <a:avLst/>
                <a:gdLst/>
                <a:ahLst/>
                <a:cxnLst>
                  <a:cxn ang="0">
                    <a:pos x="16" y="4"/>
                  </a:cxn>
                  <a:cxn ang="0">
                    <a:pos x="68" y="0"/>
                  </a:cxn>
                  <a:cxn ang="0">
                    <a:pos x="128" y="4"/>
                  </a:cxn>
                  <a:cxn ang="0">
                    <a:pos x="128" y="37"/>
                  </a:cxn>
                  <a:cxn ang="0">
                    <a:pos x="128" y="73"/>
                  </a:cxn>
                  <a:cxn ang="0">
                    <a:pos x="128" y="110"/>
                  </a:cxn>
                  <a:cxn ang="0">
                    <a:pos x="128" y="146"/>
                  </a:cxn>
                  <a:cxn ang="0">
                    <a:pos x="111" y="147"/>
                  </a:cxn>
                  <a:cxn ang="0">
                    <a:pos x="95" y="147"/>
                  </a:cxn>
                  <a:cxn ang="0">
                    <a:pos x="80" y="148"/>
                  </a:cxn>
                  <a:cxn ang="0">
                    <a:pos x="64" y="148"/>
                  </a:cxn>
                  <a:cxn ang="0">
                    <a:pos x="48" y="148"/>
                  </a:cxn>
                  <a:cxn ang="0">
                    <a:pos x="32" y="148"/>
                  </a:cxn>
                  <a:cxn ang="0">
                    <a:pos x="16" y="148"/>
                  </a:cxn>
                  <a:cxn ang="0">
                    <a:pos x="0" y="148"/>
                  </a:cxn>
                  <a:cxn ang="0">
                    <a:pos x="0" y="110"/>
                  </a:cxn>
                  <a:cxn ang="0">
                    <a:pos x="0" y="76"/>
                  </a:cxn>
                  <a:cxn ang="0">
                    <a:pos x="6" y="41"/>
                  </a:cxn>
                  <a:cxn ang="0">
                    <a:pos x="16" y="4"/>
                  </a:cxn>
                </a:cxnLst>
                <a:rect l="0" t="0" r="r" b="b"/>
                <a:pathLst>
                  <a:path w="128" h="148">
                    <a:moveTo>
                      <a:pt x="16" y="4"/>
                    </a:moveTo>
                    <a:lnTo>
                      <a:pt x="68" y="0"/>
                    </a:lnTo>
                    <a:lnTo>
                      <a:pt x="128" y="4"/>
                    </a:lnTo>
                    <a:lnTo>
                      <a:pt x="128" y="37"/>
                    </a:lnTo>
                    <a:lnTo>
                      <a:pt x="128" y="73"/>
                    </a:lnTo>
                    <a:lnTo>
                      <a:pt x="128" y="110"/>
                    </a:lnTo>
                    <a:lnTo>
                      <a:pt x="128" y="146"/>
                    </a:lnTo>
                    <a:lnTo>
                      <a:pt x="111" y="147"/>
                    </a:lnTo>
                    <a:lnTo>
                      <a:pt x="95" y="147"/>
                    </a:lnTo>
                    <a:lnTo>
                      <a:pt x="80" y="148"/>
                    </a:lnTo>
                    <a:lnTo>
                      <a:pt x="64" y="148"/>
                    </a:lnTo>
                    <a:lnTo>
                      <a:pt x="48" y="148"/>
                    </a:lnTo>
                    <a:lnTo>
                      <a:pt x="32" y="148"/>
                    </a:lnTo>
                    <a:lnTo>
                      <a:pt x="16" y="148"/>
                    </a:lnTo>
                    <a:lnTo>
                      <a:pt x="0" y="148"/>
                    </a:lnTo>
                    <a:lnTo>
                      <a:pt x="0" y="110"/>
                    </a:lnTo>
                    <a:lnTo>
                      <a:pt x="0" y="76"/>
                    </a:lnTo>
                    <a:lnTo>
                      <a:pt x="6" y="41"/>
                    </a:lnTo>
                    <a:lnTo>
                      <a:pt x="16"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6" name="Freeform 182">
                <a:extLst>
                  <a:ext uri="{FF2B5EF4-FFF2-40B4-BE49-F238E27FC236}">
                    <a16:creationId xmlns:a16="http://schemas.microsoft.com/office/drawing/2014/main" xmlns="" id="{3F72B631-956B-0FD1-3C2D-F2DCBB2FD6D3}"/>
                  </a:ext>
                </a:extLst>
              </p:cNvPr>
              <p:cNvSpPr>
                <a:spLocks/>
              </p:cNvSpPr>
              <p:nvPr/>
            </p:nvSpPr>
            <p:spPr bwMode="auto">
              <a:xfrm>
                <a:off x="1595" y="2290"/>
                <a:ext cx="59" cy="14"/>
              </a:xfrm>
              <a:custGeom>
                <a:avLst/>
                <a:gdLst/>
                <a:ahLst/>
                <a:cxnLst>
                  <a:cxn ang="0">
                    <a:pos x="6" y="3"/>
                  </a:cxn>
                  <a:cxn ang="0">
                    <a:pos x="0" y="37"/>
                  </a:cxn>
                  <a:cxn ang="0">
                    <a:pos x="24" y="34"/>
                  </a:cxn>
                  <a:cxn ang="0">
                    <a:pos x="46" y="34"/>
                  </a:cxn>
                  <a:cxn ang="0">
                    <a:pos x="67" y="34"/>
                  </a:cxn>
                  <a:cxn ang="0">
                    <a:pos x="90" y="36"/>
                  </a:cxn>
                  <a:cxn ang="0">
                    <a:pos x="111" y="37"/>
                  </a:cxn>
                  <a:cxn ang="0">
                    <a:pos x="132" y="38"/>
                  </a:cxn>
                  <a:cxn ang="0">
                    <a:pos x="155" y="41"/>
                  </a:cxn>
                  <a:cxn ang="0">
                    <a:pos x="178" y="42"/>
                  </a:cxn>
                  <a:cxn ang="0">
                    <a:pos x="178" y="5"/>
                  </a:cxn>
                  <a:cxn ang="0">
                    <a:pos x="96" y="0"/>
                  </a:cxn>
                  <a:cxn ang="0">
                    <a:pos x="6" y="3"/>
                  </a:cxn>
                </a:cxnLst>
                <a:rect l="0" t="0" r="r" b="b"/>
                <a:pathLst>
                  <a:path w="178" h="42">
                    <a:moveTo>
                      <a:pt x="6" y="3"/>
                    </a:moveTo>
                    <a:lnTo>
                      <a:pt x="0" y="37"/>
                    </a:lnTo>
                    <a:lnTo>
                      <a:pt x="24" y="34"/>
                    </a:lnTo>
                    <a:lnTo>
                      <a:pt x="46" y="34"/>
                    </a:lnTo>
                    <a:lnTo>
                      <a:pt x="67" y="34"/>
                    </a:lnTo>
                    <a:lnTo>
                      <a:pt x="90" y="36"/>
                    </a:lnTo>
                    <a:lnTo>
                      <a:pt x="111" y="37"/>
                    </a:lnTo>
                    <a:lnTo>
                      <a:pt x="132" y="38"/>
                    </a:lnTo>
                    <a:lnTo>
                      <a:pt x="155" y="41"/>
                    </a:lnTo>
                    <a:lnTo>
                      <a:pt x="178" y="42"/>
                    </a:lnTo>
                    <a:lnTo>
                      <a:pt x="178" y="5"/>
                    </a:lnTo>
                    <a:lnTo>
                      <a:pt x="96" y="0"/>
                    </a:lnTo>
                    <a:lnTo>
                      <a:pt x="6" y="3"/>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7" name="Freeform 183">
                <a:extLst>
                  <a:ext uri="{FF2B5EF4-FFF2-40B4-BE49-F238E27FC236}">
                    <a16:creationId xmlns:a16="http://schemas.microsoft.com/office/drawing/2014/main" xmlns="" id="{A24B8794-6480-F1C0-D2BD-A6842A161749}"/>
                  </a:ext>
                </a:extLst>
              </p:cNvPr>
              <p:cNvSpPr>
                <a:spLocks/>
              </p:cNvSpPr>
              <p:nvPr/>
            </p:nvSpPr>
            <p:spPr bwMode="auto">
              <a:xfrm>
                <a:off x="1583" y="2452"/>
                <a:ext cx="71" cy="23"/>
              </a:xfrm>
              <a:custGeom>
                <a:avLst/>
                <a:gdLst/>
                <a:ahLst/>
                <a:cxnLst>
                  <a:cxn ang="0">
                    <a:pos x="0" y="0"/>
                  </a:cxn>
                  <a:cxn ang="0">
                    <a:pos x="212" y="20"/>
                  </a:cxn>
                  <a:cxn ang="0">
                    <a:pos x="213" y="69"/>
                  </a:cxn>
                  <a:cxn ang="0">
                    <a:pos x="0" y="37"/>
                  </a:cxn>
                  <a:cxn ang="0">
                    <a:pos x="0" y="0"/>
                  </a:cxn>
                </a:cxnLst>
                <a:rect l="0" t="0" r="r" b="b"/>
                <a:pathLst>
                  <a:path w="213" h="69">
                    <a:moveTo>
                      <a:pt x="0" y="0"/>
                    </a:moveTo>
                    <a:lnTo>
                      <a:pt x="212" y="20"/>
                    </a:lnTo>
                    <a:lnTo>
                      <a:pt x="213" y="69"/>
                    </a:lnTo>
                    <a:lnTo>
                      <a:pt x="0" y="3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8" name="Freeform 184">
                <a:extLst>
                  <a:ext uri="{FF2B5EF4-FFF2-40B4-BE49-F238E27FC236}">
                    <a16:creationId xmlns:a16="http://schemas.microsoft.com/office/drawing/2014/main" xmlns="" id="{6BACD629-8538-B94E-FA1A-601DCE527288}"/>
                  </a:ext>
                </a:extLst>
              </p:cNvPr>
              <p:cNvSpPr>
                <a:spLocks/>
              </p:cNvSpPr>
              <p:nvPr/>
            </p:nvSpPr>
            <p:spPr bwMode="auto">
              <a:xfrm>
                <a:off x="1604" y="2457"/>
                <a:ext cx="29" cy="7"/>
              </a:xfrm>
              <a:custGeom>
                <a:avLst/>
                <a:gdLst/>
                <a:ahLst/>
                <a:cxnLst>
                  <a:cxn ang="0">
                    <a:pos x="44" y="1"/>
                  </a:cxn>
                  <a:cxn ang="0">
                    <a:pos x="53" y="2"/>
                  </a:cxn>
                  <a:cxn ang="0">
                    <a:pos x="61" y="3"/>
                  </a:cxn>
                  <a:cxn ang="0">
                    <a:pos x="67" y="5"/>
                  </a:cxn>
                  <a:cxn ang="0">
                    <a:pos x="74" y="6"/>
                  </a:cxn>
                  <a:cxn ang="0">
                    <a:pos x="78" y="9"/>
                  </a:cxn>
                  <a:cxn ang="0">
                    <a:pos x="82" y="10"/>
                  </a:cxn>
                  <a:cxn ang="0">
                    <a:pos x="85" y="13"/>
                  </a:cxn>
                  <a:cxn ang="0">
                    <a:pos x="85" y="15"/>
                  </a:cxn>
                  <a:cxn ang="0">
                    <a:pos x="83" y="17"/>
                  </a:cxn>
                  <a:cxn ang="0">
                    <a:pos x="82" y="19"/>
                  </a:cxn>
                  <a:cxn ang="0">
                    <a:pos x="78" y="21"/>
                  </a:cxn>
                  <a:cxn ang="0">
                    <a:pos x="73" y="21"/>
                  </a:cxn>
                  <a:cxn ang="0">
                    <a:pos x="66" y="22"/>
                  </a:cxn>
                  <a:cxn ang="0">
                    <a:pos x="58" y="22"/>
                  </a:cxn>
                  <a:cxn ang="0">
                    <a:pos x="50" y="22"/>
                  </a:cxn>
                  <a:cxn ang="0">
                    <a:pos x="41" y="22"/>
                  </a:cxn>
                  <a:cxn ang="0">
                    <a:pos x="32" y="21"/>
                  </a:cxn>
                  <a:cxn ang="0">
                    <a:pos x="24" y="19"/>
                  </a:cxn>
                  <a:cxn ang="0">
                    <a:pos x="17" y="18"/>
                  </a:cxn>
                  <a:cxn ang="0">
                    <a:pos x="11" y="15"/>
                  </a:cxn>
                  <a:cxn ang="0">
                    <a:pos x="7" y="14"/>
                  </a:cxn>
                  <a:cxn ang="0">
                    <a:pos x="3" y="11"/>
                  </a:cxn>
                  <a:cxn ang="0">
                    <a:pos x="0" y="10"/>
                  </a:cxn>
                  <a:cxn ang="0">
                    <a:pos x="0" y="7"/>
                  </a:cxn>
                  <a:cxn ang="0">
                    <a:pos x="1" y="6"/>
                  </a:cxn>
                  <a:cxn ang="0">
                    <a:pos x="4" y="3"/>
                  </a:cxn>
                  <a:cxn ang="0">
                    <a:pos x="8" y="2"/>
                  </a:cxn>
                  <a:cxn ang="0">
                    <a:pos x="13" y="1"/>
                  </a:cxn>
                  <a:cxn ang="0">
                    <a:pos x="20" y="1"/>
                  </a:cxn>
                  <a:cxn ang="0">
                    <a:pos x="26" y="0"/>
                  </a:cxn>
                  <a:cxn ang="0">
                    <a:pos x="34" y="0"/>
                  </a:cxn>
                  <a:cxn ang="0">
                    <a:pos x="44" y="1"/>
                  </a:cxn>
                </a:cxnLst>
                <a:rect l="0" t="0" r="r" b="b"/>
                <a:pathLst>
                  <a:path w="85" h="22">
                    <a:moveTo>
                      <a:pt x="44" y="1"/>
                    </a:moveTo>
                    <a:lnTo>
                      <a:pt x="53" y="2"/>
                    </a:lnTo>
                    <a:lnTo>
                      <a:pt x="61" y="3"/>
                    </a:lnTo>
                    <a:lnTo>
                      <a:pt x="67" y="5"/>
                    </a:lnTo>
                    <a:lnTo>
                      <a:pt x="74" y="6"/>
                    </a:lnTo>
                    <a:lnTo>
                      <a:pt x="78" y="9"/>
                    </a:lnTo>
                    <a:lnTo>
                      <a:pt x="82" y="10"/>
                    </a:lnTo>
                    <a:lnTo>
                      <a:pt x="85" y="13"/>
                    </a:lnTo>
                    <a:lnTo>
                      <a:pt x="85" y="15"/>
                    </a:lnTo>
                    <a:lnTo>
                      <a:pt x="83" y="17"/>
                    </a:lnTo>
                    <a:lnTo>
                      <a:pt x="82" y="19"/>
                    </a:lnTo>
                    <a:lnTo>
                      <a:pt x="78" y="21"/>
                    </a:lnTo>
                    <a:lnTo>
                      <a:pt x="73" y="21"/>
                    </a:lnTo>
                    <a:lnTo>
                      <a:pt x="66" y="22"/>
                    </a:lnTo>
                    <a:lnTo>
                      <a:pt x="58" y="22"/>
                    </a:lnTo>
                    <a:lnTo>
                      <a:pt x="50" y="22"/>
                    </a:lnTo>
                    <a:lnTo>
                      <a:pt x="41" y="22"/>
                    </a:lnTo>
                    <a:lnTo>
                      <a:pt x="32" y="21"/>
                    </a:lnTo>
                    <a:lnTo>
                      <a:pt x="24" y="19"/>
                    </a:lnTo>
                    <a:lnTo>
                      <a:pt x="17" y="18"/>
                    </a:lnTo>
                    <a:lnTo>
                      <a:pt x="11" y="15"/>
                    </a:lnTo>
                    <a:lnTo>
                      <a:pt x="7" y="14"/>
                    </a:lnTo>
                    <a:lnTo>
                      <a:pt x="3" y="11"/>
                    </a:lnTo>
                    <a:lnTo>
                      <a:pt x="0" y="10"/>
                    </a:lnTo>
                    <a:lnTo>
                      <a:pt x="0" y="7"/>
                    </a:lnTo>
                    <a:lnTo>
                      <a:pt x="1" y="6"/>
                    </a:lnTo>
                    <a:lnTo>
                      <a:pt x="4" y="3"/>
                    </a:lnTo>
                    <a:lnTo>
                      <a:pt x="8" y="2"/>
                    </a:lnTo>
                    <a:lnTo>
                      <a:pt x="13" y="1"/>
                    </a:lnTo>
                    <a:lnTo>
                      <a:pt x="20" y="1"/>
                    </a:lnTo>
                    <a:lnTo>
                      <a:pt x="26" y="0"/>
                    </a:lnTo>
                    <a:lnTo>
                      <a:pt x="34" y="0"/>
                    </a:lnTo>
                    <a:lnTo>
                      <a:pt x="44" y="1"/>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9" name="Freeform 185">
                <a:extLst>
                  <a:ext uri="{FF2B5EF4-FFF2-40B4-BE49-F238E27FC236}">
                    <a16:creationId xmlns:a16="http://schemas.microsoft.com/office/drawing/2014/main" xmlns="" id="{024A3383-1350-8A63-4226-C7C88A963FA6}"/>
                  </a:ext>
                </a:extLst>
              </p:cNvPr>
              <p:cNvSpPr>
                <a:spLocks/>
              </p:cNvSpPr>
              <p:nvPr/>
            </p:nvSpPr>
            <p:spPr bwMode="auto">
              <a:xfrm>
                <a:off x="1604" y="2457"/>
                <a:ext cx="20" cy="7"/>
              </a:xfrm>
              <a:custGeom>
                <a:avLst/>
                <a:gdLst/>
                <a:ahLst/>
                <a:cxnLst>
                  <a:cxn ang="0">
                    <a:pos x="29" y="0"/>
                  </a:cxn>
                  <a:cxn ang="0">
                    <a:pos x="41" y="1"/>
                  </a:cxn>
                  <a:cxn ang="0">
                    <a:pos x="50" y="5"/>
                  </a:cxn>
                  <a:cxn ang="0">
                    <a:pos x="55" y="9"/>
                  </a:cxn>
                  <a:cxn ang="0">
                    <a:pos x="58" y="13"/>
                  </a:cxn>
                  <a:cxn ang="0">
                    <a:pos x="55" y="17"/>
                  </a:cxn>
                  <a:cxn ang="0">
                    <a:pos x="49" y="19"/>
                  </a:cxn>
                  <a:cxn ang="0">
                    <a:pos x="40" y="21"/>
                  </a:cxn>
                  <a:cxn ang="0">
                    <a:pos x="28" y="21"/>
                  </a:cxn>
                  <a:cxn ang="0">
                    <a:pos x="17" y="19"/>
                  </a:cxn>
                  <a:cxn ang="0">
                    <a:pos x="8" y="15"/>
                  </a:cxn>
                  <a:cxn ang="0">
                    <a:pos x="1" y="11"/>
                  </a:cxn>
                  <a:cxn ang="0">
                    <a:pos x="0" y="7"/>
                  </a:cxn>
                  <a:cxn ang="0">
                    <a:pos x="3" y="3"/>
                  </a:cxn>
                  <a:cxn ang="0">
                    <a:pos x="9" y="1"/>
                  </a:cxn>
                  <a:cxn ang="0">
                    <a:pos x="18" y="0"/>
                  </a:cxn>
                  <a:cxn ang="0">
                    <a:pos x="29" y="0"/>
                  </a:cxn>
                </a:cxnLst>
                <a:rect l="0" t="0" r="r" b="b"/>
                <a:pathLst>
                  <a:path w="58" h="21">
                    <a:moveTo>
                      <a:pt x="29" y="0"/>
                    </a:moveTo>
                    <a:lnTo>
                      <a:pt x="41" y="1"/>
                    </a:lnTo>
                    <a:lnTo>
                      <a:pt x="50" y="5"/>
                    </a:lnTo>
                    <a:lnTo>
                      <a:pt x="55" y="9"/>
                    </a:lnTo>
                    <a:lnTo>
                      <a:pt x="58" y="13"/>
                    </a:lnTo>
                    <a:lnTo>
                      <a:pt x="55" y="17"/>
                    </a:lnTo>
                    <a:lnTo>
                      <a:pt x="49" y="19"/>
                    </a:lnTo>
                    <a:lnTo>
                      <a:pt x="40" y="21"/>
                    </a:lnTo>
                    <a:lnTo>
                      <a:pt x="28" y="21"/>
                    </a:lnTo>
                    <a:lnTo>
                      <a:pt x="17" y="19"/>
                    </a:lnTo>
                    <a:lnTo>
                      <a:pt x="8" y="15"/>
                    </a:lnTo>
                    <a:lnTo>
                      <a:pt x="1" y="11"/>
                    </a:lnTo>
                    <a:lnTo>
                      <a:pt x="0" y="7"/>
                    </a:lnTo>
                    <a:lnTo>
                      <a:pt x="3" y="3"/>
                    </a:lnTo>
                    <a:lnTo>
                      <a:pt x="9" y="1"/>
                    </a:lnTo>
                    <a:lnTo>
                      <a:pt x="18" y="0"/>
                    </a:lnTo>
                    <a:lnTo>
                      <a:pt x="29"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0" name="Freeform 186">
                <a:extLst>
                  <a:ext uri="{FF2B5EF4-FFF2-40B4-BE49-F238E27FC236}">
                    <a16:creationId xmlns:a16="http://schemas.microsoft.com/office/drawing/2014/main" xmlns="" id="{207E0A52-F468-6AF9-E86C-3708B3504569}"/>
                  </a:ext>
                </a:extLst>
              </p:cNvPr>
              <p:cNvSpPr>
                <a:spLocks/>
              </p:cNvSpPr>
              <p:nvPr/>
            </p:nvSpPr>
            <p:spPr bwMode="auto">
              <a:xfrm>
                <a:off x="1604" y="2457"/>
                <a:ext cx="14" cy="5"/>
              </a:xfrm>
              <a:custGeom>
                <a:avLst/>
                <a:gdLst/>
                <a:ahLst/>
                <a:cxnLst>
                  <a:cxn ang="0">
                    <a:pos x="20" y="0"/>
                  </a:cxn>
                  <a:cxn ang="0">
                    <a:pos x="28" y="1"/>
                  </a:cxn>
                  <a:cxn ang="0">
                    <a:pos x="34" y="3"/>
                  </a:cxn>
                  <a:cxn ang="0">
                    <a:pos x="38" y="7"/>
                  </a:cxn>
                  <a:cxn ang="0">
                    <a:pos x="40" y="9"/>
                  </a:cxn>
                  <a:cxn ang="0">
                    <a:pos x="38" y="12"/>
                  </a:cxn>
                  <a:cxn ang="0">
                    <a:pos x="33" y="13"/>
                  </a:cxn>
                  <a:cxn ang="0">
                    <a:pos x="26" y="15"/>
                  </a:cxn>
                  <a:cxn ang="0">
                    <a:pos x="18" y="15"/>
                  </a:cxn>
                  <a:cxn ang="0">
                    <a:pos x="11" y="13"/>
                  </a:cxn>
                  <a:cxn ang="0">
                    <a:pos x="5" y="12"/>
                  </a:cxn>
                  <a:cxn ang="0">
                    <a:pos x="1" y="8"/>
                  </a:cxn>
                  <a:cxn ang="0">
                    <a:pos x="0" y="5"/>
                  </a:cxn>
                  <a:cxn ang="0">
                    <a:pos x="1" y="3"/>
                  </a:cxn>
                  <a:cxn ang="0">
                    <a:pos x="7" y="0"/>
                  </a:cxn>
                  <a:cxn ang="0">
                    <a:pos x="12" y="0"/>
                  </a:cxn>
                  <a:cxn ang="0">
                    <a:pos x="20" y="0"/>
                  </a:cxn>
                </a:cxnLst>
                <a:rect l="0" t="0" r="r" b="b"/>
                <a:pathLst>
                  <a:path w="40" h="15">
                    <a:moveTo>
                      <a:pt x="20" y="0"/>
                    </a:moveTo>
                    <a:lnTo>
                      <a:pt x="28" y="1"/>
                    </a:lnTo>
                    <a:lnTo>
                      <a:pt x="34" y="3"/>
                    </a:lnTo>
                    <a:lnTo>
                      <a:pt x="38" y="7"/>
                    </a:lnTo>
                    <a:lnTo>
                      <a:pt x="40" y="9"/>
                    </a:lnTo>
                    <a:lnTo>
                      <a:pt x="38" y="12"/>
                    </a:lnTo>
                    <a:lnTo>
                      <a:pt x="33" y="13"/>
                    </a:lnTo>
                    <a:lnTo>
                      <a:pt x="26" y="15"/>
                    </a:lnTo>
                    <a:lnTo>
                      <a:pt x="18" y="15"/>
                    </a:lnTo>
                    <a:lnTo>
                      <a:pt x="11" y="13"/>
                    </a:lnTo>
                    <a:lnTo>
                      <a:pt x="5" y="12"/>
                    </a:lnTo>
                    <a:lnTo>
                      <a:pt x="1" y="8"/>
                    </a:lnTo>
                    <a:lnTo>
                      <a:pt x="0" y="5"/>
                    </a:lnTo>
                    <a:lnTo>
                      <a:pt x="1" y="3"/>
                    </a:lnTo>
                    <a:lnTo>
                      <a:pt x="7" y="0"/>
                    </a:lnTo>
                    <a:lnTo>
                      <a:pt x="12" y="0"/>
                    </a:lnTo>
                    <a:lnTo>
                      <a:pt x="20"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1" name="Freeform 187">
                <a:extLst>
                  <a:ext uri="{FF2B5EF4-FFF2-40B4-BE49-F238E27FC236}">
                    <a16:creationId xmlns:a16="http://schemas.microsoft.com/office/drawing/2014/main" xmlns="" id="{19D0E96C-B67A-4035-3325-44885961EB45}"/>
                  </a:ext>
                </a:extLst>
              </p:cNvPr>
              <p:cNvSpPr>
                <a:spLocks/>
              </p:cNvSpPr>
              <p:nvPr/>
            </p:nvSpPr>
            <p:spPr bwMode="auto">
              <a:xfrm>
                <a:off x="1656" y="2448"/>
                <a:ext cx="48" cy="24"/>
              </a:xfrm>
              <a:custGeom>
                <a:avLst/>
                <a:gdLst/>
                <a:ahLst/>
                <a:cxnLst>
                  <a:cxn ang="0">
                    <a:pos x="0" y="31"/>
                  </a:cxn>
                  <a:cxn ang="0">
                    <a:pos x="144" y="0"/>
                  </a:cxn>
                  <a:cxn ang="0">
                    <a:pos x="144" y="29"/>
                  </a:cxn>
                  <a:cxn ang="0">
                    <a:pos x="106" y="43"/>
                  </a:cxn>
                  <a:cxn ang="0">
                    <a:pos x="0" y="72"/>
                  </a:cxn>
                  <a:cxn ang="0">
                    <a:pos x="0" y="31"/>
                  </a:cxn>
                </a:cxnLst>
                <a:rect l="0" t="0" r="r" b="b"/>
                <a:pathLst>
                  <a:path w="144" h="72">
                    <a:moveTo>
                      <a:pt x="0" y="31"/>
                    </a:moveTo>
                    <a:lnTo>
                      <a:pt x="144" y="0"/>
                    </a:lnTo>
                    <a:lnTo>
                      <a:pt x="144" y="29"/>
                    </a:lnTo>
                    <a:lnTo>
                      <a:pt x="106" y="43"/>
                    </a:lnTo>
                    <a:lnTo>
                      <a:pt x="0" y="72"/>
                    </a:lnTo>
                    <a:lnTo>
                      <a:pt x="0" y="31"/>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2" name="Freeform 188">
                <a:extLst>
                  <a:ext uri="{FF2B5EF4-FFF2-40B4-BE49-F238E27FC236}">
                    <a16:creationId xmlns:a16="http://schemas.microsoft.com/office/drawing/2014/main" xmlns="" id="{253B6610-7680-07FC-8866-5EDEF73FBB50}"/>
                  </a:ext>
                </a:extLst>
              </p:cNvPr>
              <p:cNvSpPr>
                <a:spLocks/>
              </p:cNvSpPr>
              <p:nvPr/>
            </p:nvSpPr>
            <p:spPr bwMode="auto">
              <a:xfrm>
                <a:off x="1659" y="2448"/>
                <a:ext cx="45" cy="23"/>
              </a:xfrm>
              <a:custGeom>
                <a:avLst/>
                <a:gdLst/>
                <a:ahLst/>
                <a:cxnLst>
                  <a:cxn ang="0">
                    <a:pos x="0" y="29"/>
                  </a:cxn>
                  <a:cxn ang="0">
                    <a:pos x="17" y="26"/>
                  </a:cxn>
                  <a:cxn ang="0">
                    <a:pos x="34" y="23"/>
                  </a:cxn>
                  <a:cxn ang="0">
                    <a:pos x="51" y="19"/>
                  </a:cxn>
                  <a:cxn ang="0">
                    <a:pos x="68" y="15"/>
                  </a:cxn>
                  <a:cxn ang="0">
                    <a:pos x="85" y="11"/>
                  </a:cxn>
                  <a:cxn ang="0">
                    <a:pos x="103" y="7"/>
                  </a:cxn>
                  <a:cxn ang="0">
                    <a:pos x="120" y="4"/>
                  </a:cxn>
                  <a:cxn ang="0">
                    <a:pos x="137" y="0"/>
                  </a:cxn>
                  <a:cxn ang="0">
                    <a:pos x="137" y="8"/>
                  </a:cxn>
                  <a:cxn ang="0">
                    <a:pos x="137" y="15"/>
                  </a:cxn>
                  <a:cxn ang="0">
                    <a:pos x="137" y="23"/>
                  </a:cxn>
                  <a:cxn ang="0">
                    <a:pos x="137" y="31"/>
                  </a:cxn>
                  <a:cxn ang="0">
                    <a:pos x="128" y="33"/>
                  </a:cxn>
                  <a:cxn ang="0">
                    <a:pos x="118" y="36"/>
                  </a:cxn>
                  <a:cxn ang="0">
                    <a:pos x="108" y="40"/>
                  </a:cxn>
                  <a:cxn ang="0">
                    <a:pos x="99" y="43"/>
                  </a:cxn>
                  <a:cxn ang="0">
                    <a:pos x="87" y="47"/>
                  </a:cxn>
                  <a:cxn ang="0">
                    <a:pos x="74" y="49"/>
                  </a:cxn>
                  <a:cxn ang="0">
                    <a:pos x="62" y="53"/>
                  </a:cxn>
                  <a:cxn ang="0">
                    <a:pos x="50" y="56"/>
                  </a:cxn>
                  <a:cxn ang="0">
                    <a:pos x="37" y="59"/>
                  </a:cxn>
                  <a:cxn ang="0">
                    <a:pos x="25" y="63"/>
                  </a:cxn>
                  <a:cxn ang="0">
                    <a:pos x="11" y="65"/>
                  </a:cxn>
                  <a:cxn ang="0">
                    <a:pos x="0" y="69"/>
                  </a:cxn>
                  <a:cxn ang="0">
                    <a:pos x="0" y="59"/>
                  </a:cxn>
                  <a:cxn ang="0">
                    <a:pos x="0" y="49"/>
                  </a:cxn>
                  <a:cxn ang="0">
                    <a:pos x="0" y="39"/>
                  </a:cxn>
                  <a:cxn ang="0">
                    <a:pos x="0" y="29"/>
                  </a:cxn>
                </a:cxnLst>
                <a:rect l="0" t="0" r="r" b="b"/>
                <a:pathLst>
                  <a:path w="137" h="69">
                    <a:moveTo>
                      <a:pt x="0" y="29"/>
                    </a:moveTo>
                    <a:lnTo>
                      <a:pt x="17" y="26"/>
                    </a:lnTo>
                    <a:lnTo>
                      <a:pt x="34" y="23"/>
                    </a:lnTo>
                    <a:lnTo>
                      <a:pt x="51" y="19"/>
                    </a:lnTo>
                    <a:lnTo>
                      <a:pt x="68" y="15"/>
                    </a:lnTo>
                    <a:lnTo>
                      <a:pt x="85" y="11"/>
                    </a:lnTo>
                    <a:lnTo>
                      <a:pt x="103" y="7"/>
                    </a:lnTo>
                    <a:lnTo>
                      <a:pt x="120" y="4"/>
                    </a:lnTo>
                    <a:lnTo>
                      <a:pt x="137" y="0"/>
                    </a:lnTo>
                    <a:lnTo>
                      <a:pt x="137" y="8"/>
                    </a:lnTo>
                    <a:lnTo>
                      <a:pt x="137" y="15"/>
                    </a:lnTo>
                    <a:lnTo>
                      <a:pt x="137" y="23"/>
                    </a:lnTo>
                    <a:lnTo>
                      <a:pt x="137" y="31"/>
                    </a:lnTo>
                    <a:lnTo>
                      <a:pt x="128" y="33"/>
                    </a:lnTo>
                    <a:lnTo>
                      <a:pt x="118" y="36"/>
                    </a:lnTo>
                    <a:lnTo>
                      <a:pt x="108" y="40"/>
                    </a:lnTo>
                    <a:lnTo>
                      <a:pt x="99" y="43"/>
                    </a:lnTo>
                    <a:lnTo>
                      <a:pt x="87" y="47"/>
                    </a:lnTo>
                    <a:lnTo>
                      <a:pt x="74" y="49"/>
                    </a:lnTo>
                    <a:lnTo>
                      <a:pt x="62" y="53"/>
                    </a:lnTo>
                    <a:lnTo>
                      <a:pt x="50" y="56"/>
                    </a:lnTo>
                    <a:lnTo>
                      <a:pt x="37" y="59"/>
                    </a:lnTo>
                    <a:lnTo>
                      <a:pt x="25" y="63"/>
                    </a:lnTo>
                    <a:lnTo>
                      <a:pt x="11" y="65"/>
                    </a:lnTo>
                    <a:lnTo>
                      <a:pt x="0" y="69"/>
                    </a:lnTo>
                    <a:lnTo>
                      <a:pt x="0" y="59"/>
                    </a:lnTo>
                    <a:lnTo>
                      <a:pt x="0" y="49"/>
                    </a:lnTo>
                    <a:lnTo>
                      <a:pt x="0" y="39"/>
                    </a:lnTo>
                    <a:lnTo>
                      <a:pt x="0" y="29"/>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3" name="Freeform 189">
                <a:extLst>
                  <a:ext uri="{FF2B5EF4-FFF2-40B4-BE49-F238E27FC236}">
                    <a16:creationId xmlns:a16="http://schemas.microsoft.com/office/drawing/2014/main" xmlns="" id="{7BF93019-35D0-4EE7-9E1F-B9B91F4C2A25}"/>
                  </a:ext>
                </a:extLst>
              </p:cNvPr>
              <p:cNvSpPr>
                <a:spLocks/>
              </p:cNvSpPr>
              <p:nvPr/>
            </p:nvSpPr>
            <p:spPr bwMode="auto">
              <a:xfrm>
                <a:off x="1661" y="2448"/>
                <a:ext cx="43" cy="22"/>
              </a:xfrm>
              <a:custGeom>
                <a:avLst/>
                <a:gdLst/>
                <a:ahLst/>
                <a:cxnLst>
                  <a:cxn ang="0">
                    <a:pos x="0" y="28"/>
                  </a:cxn>
                  <a:cxn ang="0">
                    <a:pos x="16" y="24"/>
                  </a:cxn>
                  <a:cxn ang="0">
                    <a:pos x="34" y="22"/>
                  </a:cxn>
                  <a:cxn ang="0">
                    <a:pos x="49" y="18"/>
                  </a:cxn>
                  <a:cxn ang="0">
                    <a:pos x="67" y="14"/>
                  </a:cxn>
                  <a:cxn ang="0">
                    <a:pos x="82" y="11"/>
                  </a:cxn>
                  <a:cxn ang="0">
                    <a:pos x="98" y="7"/>
                  </a:cxn>
                  <a:cxn ang="0">
                    <a:pos x="114" y="4"/>
                  </a:cxn>
                  <a:cxn ang="0">
                    <a:pos x="130" y="0"/>
                  </a:cxn>
                  <a:cxn ang="0">
                    <a:pos x="130" y="8"/>
                  </a:cxn>
                  <a:cxn ang="0">
                    <a:pos x="130" y="15"/>
                  </a:cxn>
                  <a:cxn ang="0">
                    <a:pos x="130" y="23"/>
                  </a:cxn>
                  <a:cxn ang="0">
                    <a:pos x="130" y="31"/>
                  </a:cxn>
                  <a:cxn ang="0">
                    <a:pos x="121" y="33"/>
                  </a:cxn>
                  <a:cxn ang="0">
                    <a:pos x="111" y="36"/>
                  </a:cxn>
                  <a:cxn ang="0">
                    <a:pos x="101" y="40"/>
                  </a:cxn>
                  <a:cxn ang="0">
                    <a:pos x="92" y="43"/>
                  </a:cxn>
                  <a:cxn ang="0">
                    <a:pos x="80" y="45"/>
                  </a:cxn>
                  <a:cxn ang="0">
                    <a:pos x="69" y="48"/>
                  </a:cxn>
                  <a:cxn ang="0">
                    <a:pos x="57" y="52"/>
                  </a:cxn>
                  <a:cxn ang="0">
                    <a:pos x="47" y="55"/>
                  </a:cxn>
                  <a:cxn ang="0">
                    <a:pos x="35" y="57"/>
                  </a:cxn>
                  <a:cxn ang="0">
                    <a:pos x="23" y="60"/>
                  </a:cxn>
                  <a:cxn ang="0">
                    <a:pos x="12" y="64"/>
                  </a:cxn>
                  <a:cxn ang="0">
                    <a:pos x="0" y="66"/>
                  </a:cxn>
                  <a:cxn ang="0">
                    <a:pos x="0" y="57"/>
                  </a:cxn>
                  <a:cxn ang="0">
                    <a:pos x="0" y="48"/>
                  </a:cxn>
                  <a:cxn ang="0">
                    <a:pos x="0" y="37"/>
                  </a:cxn>
                  <a:cxn ang="0">
                    <a:pos x="0" y="28"/>
                  </a:cxn>
                </a:cxnLst>
                <a:rect l="0" t="0" r="r" b="b"/>
                <a:pathLst>
                  <a:path w="130" h="66">
                    <a:moveTo>
                      <a:pt x="0" y="28"/>
                    </a:moveTo>
                    <a:lnTo>
                      <a:pt x="16" y="24"/>
                    </a:lnTo>
                    <a:lnTo>
                      <a:pt x="34" y="22"/>
                    </a:lnTo>
                    <a:lnTo>
                      <a:pt x="49" y="18"/>
                    </a:lnTo>
                    <a:lnTo>
                      <a:pt x="67" y="14"/>
                    </a:lnTo>
                    <a:lnTo>
                      <a:pt x="82" y="11"/>
                    </a:lnTo>
                    <a:lnTo>
                      <a:pt x="98" y="7"/>
                    </a:lnTo>
                    <a:lnTo>
                      <a:pt x="114" y="4"/>
                    </a:lnTo>
                    <a:lnTo>
                      <a:pt x="130" y="0"/>
                    </a:lnTo>
                    <a:lnTo>
                      <a:pt x="130" y="8"/>
                    </a:lnTo>
                    <a:lnTo>
                      <a:pt x="130" y="15"/>
                    </a:lnTo>
                    <a:lnTo>
                      <a:pt x="130" y="23"/>
                    </a:lnTo>
                    <a:lnTo>
                      <a:pt x="130" y="31"/>
                    </a:lnTo>
                    <a:lnTo>
                      <a:pt x="121" y="33"/>
                    </a:lnTo>
                    <a:lnTo>
                      <a:pt x="111" y="36"/>
                    </a:lnTo>
                    <a:lnTo>
                      <a:pt x="101" y="40"/>
                    </a:lnTo>
                    <a:lnTo>
                      <a:pt x="92" y="43"/>
                    </a:lnTo>
                    <a:lnTo>
                      <a:pt x="80" y="45"/>
                    </a:lnTo>
                    <a:lnTo>
                      <a:pt x="69" y="48"/>
                    </a:lnTo>
                    <a:lnTo>
                      <a:pt x="57" y="52"/>
                    </a:lnTo>
                    <a:lnTo>
                      <a:pt x="47" y="55"/>
                    </a:lnTo>
                    <a:lnTo>
                      <a:pt x="35" y="57"/>
                    </a:lnTo>
                    <a:lnTo>
                      <a:pt x="23" y="60"/>
                    </a:lnTo>
                    <a:lnTo>
                      <a:pt x="12" y="64"/>
                    </a:lnTo>
                    <a:lnTo>
                      <a:pt x="0" y="66"/>
                    </a:lnTo>
                    <a:lnTo>
                      <a:pt x="0" y="57"/>
                    </a:lnTo>
                    <a:lnTo>
                      <a:pt x="0" y="48"/>
                    </a:lnTo>
                    <a:lnTo>
                      <a:pt x="0" y="37"/>
                    </a:lnTo>
                    <a:lnTo>
                      <a:pt x="0" y="28"/>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4" name="Freeform 190">
                <a:extLst>
                  <a:ext uri="{FF2B5EF4-FFF2-40B4-BE49-F238E27FC236}">
                    <a16:creationId xmlns:a16="http://schemas.microsoft.com/office/drawing/2014/main" xmlns="" id="{D0BD10A9-75F8-D085-98F3-9A486C07C516}"/>
                  </a:ext>
                </a:extLst>
              </p:cNvPr>
              <p:cNvSpPr>
                <a:spLocks/>
              </p:cNvSpPr>
              <p:nvPr/>
            </p:nvSpPr>
            <p:spPr bwMode="auto">
              <a:xfrm>
                <a:off x="1664" y="2448"/>
                <a:ext cx="41" cy="22"/>
              </a:xfrm>
              <a:custGeom>
                <a:avLst/>
                <a:gdLst/>
                <a:ahLst/>
                <a:cxnLst>
                  <a:cxn ang="0">
                    <a:pos x="0" y="27"/>
                  </a:cxn>
                  <a:cxn ang="0">
                    <a:pos x="16" y="23"/>
                  </a:cxn>
                  <a:cxn ang="0">
                    <a:pos x="31" y="20"/>
                  </a:cxn>
                  <a:cxn ang="0">
                    <a:pos x="47" y="16"/>
                  </a:cxn>
                  <a:cxn ang="0">
                    <a:pos x="63" y="14"/>
                  </a:cxn>
                  <a:cxn ang="0">
                    <a:pos x="77" y="11"/>
                  </a:cxn>
                  <a:cxn ang="0">
                    <a:pos x="93" y="7"/>
                  </a:cxn>
                  <a:cxn ang="0">
                    <a:pos x="107" y="4"/>
                  </a:cxn>
                  <a:cxn ang="0">
                    <a:pos x="123" y="0"/>
                  </a:cxn>
                  <a:cxn ang="0">
                    <a:pos x="123" y="8"/>
                  </a:cxn>
                  <a:cxn ang="0">
                    <a:pos x="123" y="16"/>
                  </a:cxn>
                  <a:cxn ang="0">
                    <a:pos x="123" y="24"/>
                  </a:cxn>
                  <a:cxn ang="0">
                    <a:pos x="123" y="31"/>
                  </a:cxn>
                  <a:cxn ang="0">
                    <a:pos x="114" y="33"/>
                  </a:cxn>
                  <a:cxn ang="0">
                    <a:pos x="103" y="36"/>
                  </a:cxn>
                  <a:cxn ang="0">
                    <a:pos x="94" y="40"/>
                  </a:cxn>
                  <a:cxn ang="0">
                    <a:pos x="85" y="43"/>
                  </a:cxn>
                  <a:cxn ang="0">
                    <a:pos x="74" y="45"/>
                  </a:cxn>
                  <a:cxn ang="0">
                    <a:pos x="64" y="48"/>
                  </a:cxn>
                  <a:cxn ang="0">
                    <a:pos x="53" y="51"/>
                  </a:cxn>
                  <a:cxn ang="0">
                    <a:pos x="43" y="53"/>
                  </a:cxn>
                  <a:cxn ang="0">
                    <a:pos x="32" y="57"/>
                  </a:cxn>
                  <a:cxn ang="0">
                    <a:pos x="22" y="60"/>
                  </a:cxn>
                  <a:cxn ang="0">
                    <a:pos x="11" y="63"/>
                  </a:cxn>
                  <a:cxn ang="0">
                    <a:pos x="0" y="65"/>
                  </a:cxn>
                  <a:cxn ang="0">
                    <a:pos x="0" y="56"/>
                  </a:cxn>
                  <a:cxn ang="0">
                    <a:pos x="0" y="45"/>
                  </a:cxn>
                  <a:cxn ang="0">
                    <a:pos x="0" y="36"/>
                  </a:cxn>
                  <a:cxn ang="0">
                    <a:pos x="0" y="27"/>
                  </a:cxn>
                </a:cxnLst>
                <a:rect l="0" t="0" r="r" b="b"/>
                <a:pathLst>
                  <a:path w="123" h="65">
                    <a:moveTo>
                      <a:pt x="0" y="27"/>
                    </a:moveTo>
                    <a:lnTo>
                      <a:pt x="16" y="23"/>
                    </a:lnTo>
                    <a:lnTo>
                      <a:pt x="31" y="20"/>
                    </a:lnTo>
                    <a:lnTo>
                      <a:pt x="47" y="16"/>
                    </a:lnTo>
                    <a:lnTo>
                      <a:pt x="63" y="14"/>
                    </a:lnTo>
                    <a:lnTo>
                      <a:pt x="77" y="11"/>
                    </a:lnTo>
                    <a:lnTo>
                      <a:pt x="93" y="7"/>
                    </a:lnTo>
                    <a:lnTo>
                      <a:pt x="107" y="4"/>
                    </a:lnTo>
                    <a:lnTo>
                      <a:pt x="123" y="0"/>
                    </a:lnTo>
                    <a:lnTo>
                      <a:pt x="123" y="8"/>
                    </a:lnTo>
                    <a:lnTo>
                      <a:pt x="123" y="16"/>
                    </a:lnTo>
                    <a:lnTo>
                      <a:pt x="123" y="24"/>
                    </a:lnTo>
                    <a:lnTo>
                      <a:pt x="123" y="31"/>
                    </a:lnTo>
                    <a:lnTo>
                      <a:pt x="114" y="33"/>
                    </a:lnTo>
                    <a:lnTo>
                      <a:pt x="103" y="36"/>
                    </a:lnTo>
                    <a:lnTo>
                      <a:pt x="94" y="40"/>
                    </a:lnTo>
                    <a:lnTo>
                      <a:pt x="85" y="43"/>
                    </a:lnTo>
                    <a:lnTo>
                      <a:pt x="74" y="45"/>
                    </a:lnTo>
                    <a:lnTo>
                      <a:pt x="64" y="48"/>
                    </a:lnTo>
                    <a:lnTo>
                      <a:pt x="53" y="51"/>
                    </a:lnTo>
                    <a:lnTo>
                      <a:pt x="43" y="53"/>
                    </a:lnTo>
                    <a:lnTo>
                      <a:pt x="32" y="57"/>
                    </a:lnTo>
                    <a:lnTo>
                      <a:pt x="22" y="60"/>
                    </a:lnTo>
                    <a:lnTo>
                      <a:pt x="11" y="63"/>
                    </a:lnTo>
                    <a:lnTo>
                      <a:pt x="0" y="65"/>
                    </a:lnTo>
                    <a:lnTo>
                      <a:pt x="0" y="56"/>
                    </a:lnTo>
                    <a:lnTo>
                      <a:pt x="0" y="45"/>
                    </a:lnTo>
                    <a:lnTo>
                      <a:pt x="0" y="36"/>
                    </a:lnTo>
                    <a:lnTo>
                      <a:pt x="0" y="27"/>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5" name="Freeform 191">
                <a:extLst>
                  <a:ext uri="{FF2B5EF4-FFF2-40B4-BE49-F238E27FC236}">
                    <a16:creationId xmlns:a16="http://schemas.microsoft.com/office/drawing/2014/main" xmlns="" id="{484DFC15-4161-D576-4131-78A2165AA9D2}"/>
                  </a:ext>
                </a:extLst>
              </p:cNvPr>
              <p:cNvSpPr>
                <a:spLocks/>
              </p:cNvSpPr>
              <p:nvPr/>
            </p:nvSpPr>
            <p:spPr bwMode="auto">
              <a:xfrm>
                <a:off x="1666" y="2448"/>
                <a:ext cx="39" cy="21"/>
              </a:xfrm>
              <a:custGeom>
                <a:avLst/>
                <a:gdLst/>
                <a:ahLst/>
                <a:cxnLst>
                  <a:cxn ang="0">
                    <a:pos x="0" y="26"/>
                  </a:cxn>
                  <a:cxn ang="0">
                    <a:pos x="15" y="23"/>
                  </a:cxn>
                  <a:cxn ang="0">
                    <a:pos x="29" y="19"/>
                  </a:cxn>
                  <a:cxn ang="0">
                    <a:pos x="44" y="16"/>
                  </a:cxn>
                  <a:cxn ang="0">
                    <a:pos x="58" y="14"/>
                  </a:cxn>
                  <a:cxn ang="0">
                    <a:pos x="73" y="11"/>
                  </a:cxn>
                  <a:cxn ang="0">
                    <a:pos x="87" y="7"/>
                  </a:cxn>
                  <a:cxn ang="0">
                    <a:pos x="102" y="4"/>
                  </a:cxn>
                  <a:cxn ang="0">
                    <a:pos x="116" y="0"/>
                  </a:cxn>
                  <a:cxn ang="0">
                    <a:pos x="116" y="8"/>
                  </a:cxn>
                  <a:cxn ang="0">
                    <a:pos x="116" y="16"/>
                  </a:cxn>
                  <a:cxn ang="0">
                    <a:pos x="116" y="24"/>
                  </a:cxn>
                  <a:cxn ang="0">
                    <a:pos x="116" y="32"/>
                  </a:cxn>
                  <a:cxn ang="0">
                    <a:pos x="107" y="35"/>
                  </a:cxn>
                  <a:cxn ang="0">
                    <a:pos x="98" y="37"/>
                  </a:cxn>
                  <a:cxn ang="0">
                    <a:pos x="87" y="40"/>
                  </a:cxn>
                  <a:cxn ang="0">
                    <a:pos x="78" y="43"/>
                  </a:cxn>
                  <a:cxn ang="0">
                    <a:pos x="69" y="45"/>
                  </a:cxn>
                  <a:cxn ang="0">
                    <a:pos x="59" y="48"/>
                  </a:cxn>
                  <a:cxn ang="0">
                    <a:pos x="49" y="51"/>
                  </a:cxn>
                  <a:cxn ang="0">
                    <a:pos x="40" y="52"/>
                  </a:cxn>
                  <a:cxn ang="0">
                    <a:pos x="30" y="55"/>
                  </a:cxn>
                  <a:cxn ang="0">
                    <a:pos x="20" y="57"/>
                  </a:cxn>
                  <a:cxn ang="0">
                    <a:pos x="11" y="60"/>
                  </a:cxn>
                  <a:cxn ang="0">
                    <a:pos x="1" y="63"/>
                  </a:cxn>
                  <a:cxn ang="0">
                    <a:pos x="1" y="53"/>
                  </a:cxn>
                  <a:cxn ang="0">
                    <a:pos x="1" y="44"/>
                  </a:cxn>
                  <a:cxn ang="0">
                    <a:pos x="1" y="35"/>
                  </a:cxn>
                  <a:cxn ang="0">
                    <a:pos x="0" y="26"/>
                  </a:cxn>
                </a:cxnLst>
                <a:rect l="0" t="0" r="r" b="b"/>
                <a:pathLst>
                  <a:path w="116" h="63">
                    <a:moveTo>
                      <a:pt x="0" y="26"/>
                    </a:moveTo>
                    <a:lnTo>
                      <a:pt x="15" y="23"/>
                    </a:lnTo>
                    <a:lnTo>
                      <a:pt x="29" y="19"/>
                    </a:lnTo>
                    <a:lnTo>
                      <a:pt x="44" y="16"/>
                    </a:lnTo>
                    <a:lnTo>
                      <a:pt x="58" y="14"/>
                    </a:lnTo>
                    <a:lnTo>
                      <a:pt x="73" y="11"/>
                    </a:lnTo>
                    <a:lnTo>
                      <a:pt x="87" y="7"/>
                    </a:lnTo>
                    <a:lnTo>
                      <a:pt x="102" y="4"/>
                    </a:lnTo>
                    <a:lnTo>
                      <a:pt x="116" y="0"/>
                    </a:lnTo>
                    <a:lnTo>
                      <a:pt x="116" y="8"/>
                    </a:lnTo>
                    <a:lnTo>
                      <a:pt x="116" y="16"/>
                    </a:lnTo>
                    <a:lnTo>
                      <a:pt x="116" y="24"/>
                    </a:lnTo>
                    <a:lnTo>
                      <a:pt x="116" y="32"/>
                    </a:lnTo>
                    <a:lnTo>
                      <a:pt x="107" y="35"/>
                    </a:lnTo>
                    <a:lnTo>
                      <a:pt x="98" y="37"/>
                    </a:lnTo>
                    <a:lnTo>
                      <a:pt x="87" y="40"/>
                    </a:lnTo>
                    <a:lnTo>
                      <a:pt x="78" y="43"/>
                    </a:lnTo>
                    <a:lnTo>
                      <a:pt x="69" y="45"/>
                    </a:lnTo>
                    <a:lnTo>
                      <a:pt x="59" y="48"/>
                    </a:lnTo>
                    <a:lnTo>
                      <a:pt x="49" y="51"/>
                    </a:lnTo>
                    <a:lnTo>
                      <a:pt x="40" y="52"/>
                    </a:lnTo>
                    <a:lnTo>
                      <a:pt x="30" y="55"/>
                    </a:lnTo>
                    <a:lnTo>
                      <a:pt x="20" y="57"/>
                    </a:lnTo>
                    <a:lnTo>
                      <a:pt x="11" y="60"/>
                    </a:lnTo>
                    <a:lnTo>
                      <a:pt x="1" y="63"/>
                    </a:lnTo>
                    <a:lnTo>
                      <a:pt x="1" y="53"/>
                    </a:lnTo>
                    <a:lnTo>
                      <a:pt x="1" y="44"/>
                    </a:lnTo>
                    <a:lnTo>
                      <a:pt x="1" y="35"/>
                    </a:lnTo>
                    <a:lnTo>
                      <a:pt x="0" y="26"/>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6" name="Freeform 192">
                <a:extLst>
                  <a:ext uri="{FF2B5EF4-FFF2-40B4-BE49-F238E27FC236}">
                    <a16:creationId xmlns:a16="http://schemas.microsoft.com/office/drawing/2014/main" xmlns="" id="{7B02003E-CFC0-D810-B080-7B7A4E8C172B}"/>
                  </a:ext>
                </a:extLst>
              </p:cNvPr>
              <p:cNvSpPr>
                <a:spLocks/>
              </p:cNvSpPr>
              <p:nvPr/>
            </p:nvSpPr>
            <p:spPr bwMode="auto">
              <a:xfrm>
                <a:off x="1669" y="2449"/>
                <a:ext cx="36" cy="19"/>
              </a:xfrm>
              <a:custGeom>
                <a:avLst/>
                <a:gdLst/>
                <a:ahLst/>
                <a:cxnLst>
                  <a:cxn ang="0">
                    <a:pos x="0" y="22"/>
                  </a:cxn>
                  <a:cxn ang="0">
                    <a:pos x="13" y="20"/>
                  </a:cxn>
                  <a:cxn ang="0">
                    <a:pos x="26" y="17"/>
                  </a:cxn>
                  <a:cxn ang="0">
                    <a:pos x="40" y="13"/>
                  </a:cxn>
                  <a:cxn ang="0">
                    <a:pos x="54" y="10"/>
                  </a:cxn>
                  <a:cxn ang="0">
                    <a:pos x="67" y="8"/>
                  </a:cxn>
                  <a:cxn ang="0">
                    <a:pos x="81" y="5"/>
                  </a:cxn>
                  <a:cxn ang="0">
                    <a:pos x="95" y="2"/>
                  </a:cxn>
                  <a:cxn ang="0">
                    <a:pos x="108" y="0"/>
                  </a:cxn>
                  <a:cxn ang="0">
                    <a:pos x="108" y="6"/>
                  </a:cxn>
                  <a:cxn ang="0">
                    <a:pos x="108" y="14"/>
                  </a:cxn>
                  <a:cxn ang="0">
                    <a:pos x="108" y="22"/>
                  </a:cxn>
                  <a:cxn ang="0">
                    <a:pos x="108" y="30"/>
                  </a:cxn>
                  <a:cxn ang="0">
                    <a:pos x="99" y="33"/>
                  </a:cxn>
                  <a:cxn ang="0">
                    <a:pos x="90" y="35"/>
                  </a:cxn>
                  <a:cxn ang="0">
                    <a:pos x="81" y="38"/>
                  </a:cxn>
                  <a:cxn ang="0">
                    <a:pos x="71" y="41"/>
                  </a:cxn>
                  <a:cxn ang="0">
                    <a:pos x="62" y="43"/>
                  </a:cxn>
                  <a:cxn ang="0">
                    <a:pos x="54" y="46"/>
                  </a:cxn>
                  <a:cxn ang="0">
                    <a:pos x="45" y="47"/>
                  </a:cxn>
                  <a:cxn ang="0">
                    <a:pos x="37" y="50"/>
                  </a:cxn>
                  <a:cxn ang="0">
                    <a:pos x="28" y="53"/>
                  </a:cxn>
                  <a:cxn ang="0">
                    <a:pos x="18" y="54"/>
                  </a:cxn>
                  <a:cxn ang="0">
                    <a:pos x="11" y="57"/>
                  </a:cxn>
                  <a:cxn ang="0">
                    <a:pos x="1" y="59"/>
                  </a:cxn>
                  <a:cxn ang="0">
                    <a:pos x="1" y="50"/>
                  </a:cxn>
                  <a:cxn ang="0">
                    <a:pos x="1" y="41"/>
                  </a:cxn>
                  <a:cxn ang="0">
                    <a:pos x="0" y="31"/>
                  </a:cxn>
                  <a:cxn ang="0">
                    <a:pos x="0" y="22"/>
                  </a:cxn>
                </a:cxnLst>
                <a:rect l="0" t="0" r="r" b="b"/>
                <a:pathLst>
                  <a:path w="108" h="59">
                    <a:moveTo>
                      <a:pt x="0" y="22"/>
                    </a:moveTo>
                    <a:lnTo>
                      <a:pt x="13" y="20"/>
                    </a:lnTo>
                    <a:lnTo>
                      <a:pt x="26" y="17"/>
                    </a:lnTo>
                    <a:lnTo>
                      <a:pt x="40" y="13"/>
                    </a:lnTo>
                    <a:lnTo>
                      <a:pt x="54" y="10"/>
                    </a:lnTo>
                    <a:lnTo>
                      <a:pt x="67" y="8"/>
                    </a:lnTo>
                    <a:lnTo>
                      <a:pt x="81" y="5"/>
                    </a:lnTo>
                    <a:lnTo>
                      <a:pt x="95" y="2"/>
                    </a:lnTo>
                    <a:lnTo>
                      <a:pt x="108" y="0"/>
                    </a:lnTo>
                    <a:lnTo>
                      <a:pt x="108" y="6"/>
                    </a:lnTo>
                    <a:lnTo>
                      <a:pt x="108" y="14"/>
                    </a:lnTo>
                    <a:lnTo>
                      <a:pt x="108" y="22"/>
                    </a:lnTo>
                    <a:lnTo>
                      <a:pt x="108" y="30"/>
                    </a:lnTo>
                    <a:lnTo>
                      <a:pt x="99" y="33"/>
                    </a:lnTo>
                    <a:lnTo>
                      <a:pt x="90" y="35"/>
                    </a:lnTo>
                    <a:lnTo>
                      <a:pt x="81" y="38"/>
                    </a:lnTo>
                    <a:lnTo>
                      <a:pt x="71" y="41"/>
                    </a:lnTo>
                    <a:lnTo>
                      <a:pt x="62" y="43"/>
                    </a:lnTo>
                    <a:lnTo>
                      <a:pt x="54" y="46"/>
                    </a:lnTo>
                    <a:lnTo>
                      <a:pt x="45" y="47"/>
                    </a:lnTo>
                    <a:lnTo>
                      <a:pt x="37" y="50"/>
                    </a:lnTo>
                    <a:lnTo>
                      <a:pt x="28" y="53"/>
                    </a:lnTo>
                    <a:lnTo>
                      <a:pt x="18" y="54"/>
                    </a:lnTo>
                    <a:lnTo>
                      <a:pt x="11" y="57"/>
                    </a:lnTo>
                    <a:lnTo>
                      <a:pt x="1" y="59"/>
                    </a:lnTo>
                    <a:lnTo>
                      <a:pt x="1" y="50"/>
                    </a:lnTo>
                    <a:lnTo>
                      <a:pt x="1" y="41"/>
                    </a:lnTo>
                    <a:lnTo>
                      <a:pt x="0" y="31"/>
                    </a:lnTo>
                    <a:lnTo>
                      <a:pt x="0" y="2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7" name="Freeform 193">
                <a:extLst>
                  <a:ext uri="{FF2B5EF4-FFF2-40B4-BE49-F238E27FC236}">
                    <a16:creationId xmlns:a16="http://schemas.microsoft.com/office/drawing/2014/main" xmlns="" id="{B4BD7A16-9EEC-199D-B812-8B161C541F5F}"/>
                  </a:ext>
                </a:extLst>
              </p:cNvPr>
              <p:cNvSpPr>
                <a:spLocks/>
              </p:cNvSpPr>
              <p:nvPr/>
            </p:nvSpPr>
            <p:spPr bwMode="auto">
              <a:xfrm>
                <a:off x="1671" y="2449"/>
                <a:ext cx="34" cy="19"/>
              </a:xfrm>
              <a:custGeom>
                <a:avLst/>
                <a:gdLst/>
                <a:ahLst/>
                <a:cxnLst>
                  <a:cxn ang="0">
                    <a:pos x="0" y="21"/>
                  </a:cxn>
                  <a:cxn ang="0">
                    <a:pos x="12" y="18"/>
                  </a:cxn>
                  <a:cxn ang="0">
                    <a:pos x="25" y="16"/>
                  </a:cxn>
                  <a:cxn ang="0">
                    <a:pos x="37" y="13"/>
                  </a:cxn>
                  <a:cxn ang="0">
                    <a:pos x="50" y="10"/>
                  </a:cxn>
                  <a:cxn ang="0">
                    <a:pos x="62" y="8"/>
                  </a:cxn>
                  <a:cxn ang="0">
                    <a:pos x="75" y="5"/>
                  </a:cxn>
                  <a:cxn ang="0">
                    <a:pos x="87" y="2"/>
                  </a:cxn>
                  <a:cxn ang="0">
                    <a:pos x="100" y="0"/>
                  </a:cxn>
                  <a:cxn ang="0">
                    <a:pos x="100" y="8"/>
                  </a:cxn>
                  <a:cxn ang="0">
                    <a:pos x="100" y="16"/>
                  </a:cxn>
                  <a:cxn ang="0">
                    <a:pos x="100" y="24"/>
                  </a:cxn>
                  <a:cxn ang="0">
                    <a:pos x="100" y="31"/>
                  </a:cxn>
                  <a:cxn ang="0">
                    <a:pos x="91" y="34"/>
                  </a:cxn>
                  <a:cxn ang="0">
                    <a:pos x="82" y="35"/>
                  </a:cxn>
                  <a:cxn ang="0">
                    <a:pos x="73" y="38"/>
                  </a:cxn>
                  <a:cxn ang="0">
                    <a:pos x="63" y="41"/>
                  </a:cxn>
                  <a:cxn ang="0">
                    <a:pos x="55" y="42"/>
                  </a:cxn>
                  <a:cxn ang="0">
                    <a:pos x="47" y="45"/>
                  </a:cxn>
                  <a:cxn ang="0">
                    <a:pos x="40" y="46"/>
                  </a:cxn>
                  <a:cxn ang="0">
                    <a:pos x="33" y="49"/>
                  </a:cxn>
                  <a:cxn ang="0">
                    <a:pos x="25" y="50"/>
                  </a:cxn>
                  <a:cxn ang="0">
                    <a:pos x="17" y="53"/>
                  </a:cxn>
                  <a:cxn ang="0">
                    <a:pos x="10" y="54"/>
                  </a:cxn>
                  <a:cxn ang="0">
                    <a:pos x="3" y="57"/>
                  </a:cxn>
                  <a:cxn ang="0">
                    <a:pos x="3" y="47"/>
                  </a:cxn>
                  <a:cxn ang="0">
                    <a:pos x="1" y="38"/>
                  </a:cxn>
                  <a:cxn ang="0">
                    <a:pos x="0" y="30"/>
                  </a:cxn>
                  <a:cxn ang="0">
                    <a:pos x="0" y="21"/>
                  </a:cxn>
                </a:cxnLst>
                <a:rect l="0" t="0" r="r" b="b"/>
                <a:pathLst>
                  <a:path w="100" h="57">
                    <a:moveTo>
                      <a:pt x="0" y="21"/>
                    </a:moveTo>
                    <a:lnTo>
                      <a:pt x="12" y="18"/>
                    </a:lnTo>
                    <a:lnTo>
                      <a:pt x="25" y="16"/>
                    </a:lnTo>
                    <a:lnTo>
                      <a:pt x="37" y="13"/>
                    </a:lnTo>
                    <a:lnTo>
                      <a:pt x="50" y="10"/>
                    </a:lnTo>
                    <a:lnTo>
                      <a:pt x="62" y="8"/>
                    </a:lnTo>
                    <a:lnTo>
                      <a:pt x="75" y="5"/>
                    </a:lnTo>
                    <a:lnTo>
                      <a:pt x="87" y="2"/>
                    </a:lnTo>
                    <a:lnTo>
                      <a:pt x="100" y="0"/>
                    </a:lnTo>
                    <a:lnTo>
                      <a:pt x="100" y="8"/>
                    </a:lnTo>
                    <a:lnTo>
                      <a:pt x="100" y="16"/>
                    </a:lnTo>
                    <a:lnTo>
                      <a:pt x="100" y="24"/>
                    </a:lnTo>
                    <a:lnTo>
                      <a:pt x="100" y="31"/>
                    </a:lnTo>
                    <a:lnTo>
                      <a:pt x="91" y="34"/>
                    </a:lnTo>
                    <a:lnTo>
                      <a:pt x="82" y="35"/>
                    </a:lnTo>
                    <a:lnTo>
                      <a:pt x="73" y="38"/>
                    </a:lnTo>
                    <a:lnTo>
                      <a:pt x="63" y="41"/>
                    </a:lnTo>
                    <a:lnTo>
                      <a:pt x="55" y="42"/>
                    </a:lnTo>
                    <a:lnTo>
                      <a:pt x="47" y="45"/>
                    </a:lnTo>
                    <a:lnTo>
                      <a:pt x="40" y="46"/>
                    </a:lnTo>
                    <a:lnTo>
                      <a:pt x="33" y="49"/>
                    </a:lnTo>
                    <a:lnTo>
                      <a:pt x="25" y="50"/>
                    </a:lnTo>
                    <a:lnTo>
                      <a:pt x="17" y="53"/>
                    </a:lnTo>
                    <a:lnTo>
                      <a:pt x="10" y="54"/>
                    </a:lnTo>
                    <a:lnTo>
                      <a:pt x="3" y="57"/>
                    </a:lnTo>
                    <a:lnTo>
                      <a:pt x="3" y="47"/>
                    </a:lnTo>
                    <a:lnTo>
                      <a:pt x="1" y="38"/>
                    </a:lnTo>
                    <a:lnTo>
                      <a:pt x="0" y="30"/>
                    </a:lnTo>
                    <a:lnTo>
                      <a:pt x="0" y="21"/>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8" name="Freeform 194">
                <a:extLst>
                  <a:ext uri="{FF2B5EF4-FFF2-40B4-BE49-F238E27FC236}">
                    <a16:creationId xmlns:a16="http://schemas.microsoft.com/office/drawing/2014/main" xmlns="" id="{9FE16C11-6A09-73BC-D083-79735FA8B0DB}"/>
                  </a:ext>
                </a:extLst>
              </p:cNvPr>
              <p:cNvSpPr>
                <a:spLocks/>
              </p:cNvSpPr>
              <p:nvPr/>
            </p:nvSpPr>
            <p:spPr bwMode="auto">
              <a:xfrm>
                <a:off x="1674" y="2449"/>
                <a:ext cx="31" cy="18"/>
              </a:xfrm>
              <a:custGeom>
                <a:avLst/>
                <a:gdLst/>
                <a:ahLst/>
                <a:cxnLst>
                  <a:cxn ang="0">
                    <a:pos x="0" y="20"/>
                  </a:cxn>
                  <a:cxn ang="0">
                    <a:pos x="12" y="17"/>
                  </a:cxn>
                  <a:cxn ang="0">
                    <a:pos x="22" y="14"/>
                  </a:cxn>
                  <a:cxn ang="0">
                    <a:pos x="34" y="12"/>
                  </a:cxn>
                  <a:cxn ang="0">
                    <a:pos x="46" y="9"/>
                  </a:cxn>
                  <a:cxn ang="0">
                    <a:pos x="57" y="8"/>
                  </a:cxn>
                  <a:cxn ang="0">
                    <a:pos x="69" y="5"/>
                  </a:cxn>
                  <a:cxn ang="0">
                    <a:pos x="80" y="2"/>
                  </a:cxn>
                  <a:cxn ang="0">
                    <a:pos x="92" y="0"/>
                  </a:cxn>
                  <a:cxn ang="0">
                    <a:pos x="92" y="8"/>
                  </a:cxn>
                  <a:cxn ang="0">
                    <a:pos x="92" y="16"/>
                  </a:cxn>
                  <a:cxn ang="0">
                    <a:pos x="92" y="24"/>
                  </a:cxn>
                  <a:cxn ang="0">
                    <a:pos x="92" y="31"/>
                  </a:cxn>
                  <a:cxn ang="0">
                    <a:pos x="83" y="34"/>
                  </a:cxn>
                  <a:cxn ang="0">
                    <a:pos x="74" y="35"/>
                  </a:cxn>
                  <a:cxn ang="0">
                    <a:pos x="65" y="38"/>
                  </a:cxn>
                  <a:cxn ang="0">
                    <a:pos x="55" y="41"/>
                  </a:cxn>
                  <a:cxn ang="0">
                    <a:pos x="49" y="42"/>
                  </a:cxn>
                  <a:cxn ang="0">
                    <a:pos x="42" y="45"/>
                  </a:cxn>
                  <a:cxn ang="0">
                    <a:pos x="35" y="46"/>
                  </a:cxn>
                  <a:cxn ang="0">
                    <a:pos x="29" y="47"/>
                  </a:cxn>
                  <a:cxn ang="0">
                    <a:pos x="22" y="50"/>
                  </a:cxn>
                  <a:cxn ang="0">
                    <a:pos x="14" y="51"/>
                  </a:cxn>
                  <a:cxn ang="0">
                    <a:pos x="8" y="54"/>
                  </a:cxn>
                  <a:cxn ang="0">
                    <a:pos x="1" y="55"/>
                  </a:cxn>
                  <a:cxn ang="0">
                    <a:pos x="0" y="46"/>
                  </a:cxn>
                  <a:cxn ang="0">
                    <a:pos x="0" y="37"/>
                  </a:cxn>
                  <a:cxn ang="0">
                    <a:pos x="0" y="29"/>
                  </a:cxn>
                  <a:cxn ang="0">
                    <a:pos x="0" y="20"/>
                  </a:cxn>
                </a:cxnLst>
                <a:rect l="0" t="0" r="r" b="b"/>
                <a:pathLst>
                  <a:path w="92" h="55">
                    <a:moveTo>
                      <a:pt x="0" y="20"/>
                    </a:moveTo>
                    <a:lnTo>
                      <a:pt x="12" y="17"/>
                    </a:lnTo>
                    <a:lnTo>
                      <a:pt x="22" y="14"/>
                    </a:lnTo>
                    <a:lnTo>
                      <a:pt x="34" y="12"/>
                    </a:lnTo>
                    <a:lnTo>
                      <a:pt x="46" y="9"/>
                    </a:lnTo>
                    <a:lnTo>
                      <a:pt x="57" y="8"/>
                    </a:lnTo>
                    <a:lnTo>
                      <a:pt x="69" y="5"/>
                    </a:lnTo>
                    <a:lnTo>
                      <a:pt x="80" y="2"/>
                    </a:lnTo>
                    <a:lnTo>
                      <a:pt x="92" y="0"/>
                    </a:lnTo>
                    <a:lnTo>
                      <a:pt x="92" y="8"/>
                    </a:lnTo>
                    <a:lnTo>
                      <a:pt x="92" y="16"/>
                    </a:lnTo>
                    <a:lnTo>
                      <a:pt x="92" y="24"/>
                    </a:lnTo>
                    <a:lnTo>
                      <a:pt x="92" y="31"/>
                    </a:lnTo>
                    <a:lnTo>
                      <a:pt x="83" y="34"/>
                    </a:lnTo>
                    <a:lnTo>
                      <a:pt x="74" y="35"/>
                    </a:lnTo>
                    <a:lnTo>
                      <a:pt x="65" y="38"/>
                    </a:lnTo>
                    <a:lnTo>
                      <a:pt x="55" y="41"/>
                    </a:lnTo>
                    <a:lnTo>
                      <a:pt x="49" y="42"/>
                    </a:lnTo>
                    <a:lnTo>
                      <a:pt x="42" y="45"/>
                    </a:lnTo>
                    <a:lnTo>
                      <a:pt x="35" y="46"/>
                    </a:lnTo>
                    <a:lnTo>
                      <a:pt x="29" y="47"/>
                    </a:lnTo>
                    <a:lnTo>
                      <a:pt x="22" y="50"/>
                    </a:lnTo>
                    <a:lnTo>
                      <a:pt x="14" y="51"/>
                    </a:lnTo>
                    <a:lnTo>
                      <a:pt x="8" y="54"/>
                    </a:lnTo>
                    <a:lnTo>
                      <a:pt x="1" y="55"/>
                    </a:lnTo>
                    <a:lnTo>
                      <a:pt x="0" y="46"/>
                    </a:lnTo>
                    <a:lnTo>
                      <a:pt x="0" y="37"/>
                    </a:lnTo>
                    <a:lnTo>
                      <a:pt x="0" y="29"/>
                    </a:lnTo>
                    <a:lnTo>
                      <a:pt x="0" y="2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9" name="Freeform 195">
                <a:extLst>
                  <a:ext uri="{FF2B5EF4-FFF2-40B4-BE49-F238E27FC236}">
                    <a16:creationId xmlns:a16="http://schemas.microsoft.com/office/drawing/2014/main" xmlns="" id="{ECF67D5F-0B25-ED7F-0E14-71A64105E404}"/>
                  </a:ext>
                </a:extLst>
              </p:cNvPr>
              <p:cNvSpPr>
                <a:spLocks/>
              </p:cNvSpPr>
              <p:nvPr/>
            </p:nvSpPr>
            <p:spPr bwMode="auto">
              <a:xfrm>
                <a:off x="1676" y="2449"/>
                <a:ext cx="29" cy="17"/>
              </a:xfrm>
              <a:custGeom>
                <a:avLst/>
                <a:gdLst/>
                <a:ahLst/>
                <a:cxnLst>
                  <a:cxn ang="0">
                    <a:pos x="0" y="18"/>
                  </a:cxn>
                  <a:cxn ang="0">
                    <a:pos x="11" y="16"/>
                  </a:cxn>
                  <a:cxn ang="0">
                    <a:pos x="22" y="13"/>
                  </a:cxn>
                  <a:cxn ang="0">
                    <a:pos x="32" y="12"/>
                  </a:cxn>
                  <a:cxn ang="0">
                    <a:pos x="44" y="9"/>
                  </a:cxn>
                  <a:cxn ang="0">
                    <a:pos x="55" y="6"/>
                  </a:cxn>
                  <a:cxn ang="0">
                    <a:pos x="65" y="5"/>
                  </a:cxn>
                  <a:cxn ang="0">
                    <a:pos x="76" y="2"/>
                  </a:cxn>
                  <a:cxn ang="0">
                    <a:pos x="86" y="0"/>
                  </a:cxn>
                  <a:cxn ang="0">
                    <a:pos x="86" y="8"/>
                  </a:cxn>
                  <a:cxn ang="0">
                    <a:pos x="86" y="16"/>
                  </a:cxn>
                  <a:cxn ang="0">
                    <a:pos x="86" y="24"/>
                  </a:cxn>
                  <a:cxn ang="0">
                    <a:pos x="86" y="31"/>
                  </a:cxn>
                  <a:cxn ang="0">
                    <a:pos x="77" y="34"/>
                  </a:cxn>
                  <a:cxn ang="0">
                    <a:pos x="69" y="37"/>
                  </a:cxn>
                  <a:cxn ang="0">
                    <a:pos x="60" y="38"/>
                  </a:cxn>
                  <a:cxn ang="0">
                    <a:pos x="51" y="41"/>
                  </a:cxn>
                  <a:cxn ang="0">
                    <a:pos x="45" y="42"/>
                  </a:cxn>
                  <a:cxn ang="0">
                    <a:pos x="39" y="43"/>
                  </a:cxn>
                  <a:cxn ang="0">
                    <a:pos x="33" y="45"/>
                  </a:cxn>
                  <a:cxn ang="0">
                    <a:pos x="27" y="46"/>
                  </a:cxn>
                  <a:cxn ang="0">
                    <a:pos x="22" y="49"/>
                  </a:cxn>
                  <a:cxn ang="0">
                    <a:pos x="15" y="50"/>
                  </a:cxn>
                  <a:cxn ang="0">
                    <a:pos x="10" y="51"/>
                  </a:cxn>
                  <a:cxn ang="0">
                    <a:pos x="3" y="53"/>
                  </a:cxn>
                  <a:cxn ang="0">
                    <a:pos x="2" y="43"/>
                  </a:cxn>
                  <a:cxn ang="0">
                    <a:pos x="2" y="35"/>
                  </a:cxn>
                  <a:cxn ang="0">
                    <a:pos x="2" y="27"/>
                  </a:cxn>
                  <a:cxn ang="0">
                    <a:pos x="0" y="18"/>
                  </a:cxn>
                </a:cxnLst>
                <a:rect l="0" t="0" r="r" b="b"/>
                <a:pathLst>
                  <a:path w="86" h="53">
                    <a:moveTo>
                      <a:pt x="0" y="18"/>
                    </a:moveTo>
                    <a:lnTo>
                      <a:pt x="11" y="16"/>
                    </a:lnTo>
                    <a:lnTo>
                      <a:pt x="22" y="13"/>
                    </a:lnTo>
                    <a:lnTo>
                      <a:pt x="32" y="12"/>
                    </a:lnTo>
                    <a:lnTo>
                      <a:pt x="44" y="9"/>
                    </a:lnTo>
                    <a:lnTo>
                      <a:pt x="55" y="6"/>
                    </a:lnTo>
                    <a:lnTo>
                      <a:pt x="65" y="5"/>
                    </a:lnTo>
                    <a:lnTo>
                      <a:pt x="76" y="2"/>
                    </a:lnTo>
                    <a:lnTo>
                      <a:pt x="86" y="0"/>
                    </a:lnTo>
                    <a:lnTo>
                      <a:pt x="86" y="8"/>
                    </a:lnTo>
                    <a:lnTo>
                      <a:pt x="86" y="16"/>
                    </a:lnTo>
                    <a:lnTo>
                      <a:pt x="86" y="24"/>
                    </a:lnTo>
                    <a:lnTo>
                      <a:pt x="86" y="31"/>
                    </a:lnTo>
                    <a:lnTo>
                      <a:pt x="77" y="34"/>
                    </a:lnTo>
                    <a:lnTo>
                      <a:pt x="69" y="37"/>
                    </a:lnTo>
                    <a:lnTo>
                      <a:pt x="60" y="38"/>
                    </a:lnTo>
                    <a:lnTo>
                      <a:pt x="51" y="41"/>
                    </a:lnTo>
                    <a:lnTo>
                      <a:pt x="45" y="42"/>
                    </a:lnTo>
                    <a:lnTo>
                      <a:pt x="39" y="43"/>
                    </a:lnTo>
                    <a:lnTo>
                      <a:pt x="33" y="45"/>
                    </a:lnTo>
                    <a:lnTo>
                      <a:pt x="27" y="46"/>
                    </a:lnTo>
                    <a:lnTo>
                      <a:pt x="22" y="49"/>
                    </a:lnTo>
                    <a:lnTo>
                      <a:pt x="15" y="50"/>
                    </a:lnTo>
                    <a:lnTo>
                      <a:pt x="10" y="51"/>
                    </a:lnTo>
                    <a:lnTo>
                      <a:pt x="3" y="53"/>
                    </a:lnTo>
                    <a:lnTo>
                      <a:pt x="2" y="43"/>
                    </a:lnTo>
                    <a:lnTo>
                      <a:pt x="2" y="35"/>
                    </a:lnTo>
                    <a:lnTo>
                      <a:pt x="2" y="27"/>
                    </a:lnTo>
                    <a:lnTo>
                      <a:pt x="0" y="18"/>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0" name="Freeform 196">
                <a:extLst>
                  <a:ext uri="{FF2B5EF4-FFF2-40B4-BE49-F238E27FC236}">
                    <a16:creationId xmlns:a16="http://schemas.microsoft.com/office/drawing/2014/main" xmlns="" id="{F58FF202-6670-6352-F440-6DB23F75DE08}"/>
                  </a:ext>
                </a:extLst>
              </p:cNvPr>
              <p:cNvSpPr>
                <a:spLocks/>
              </p:cNvSpPr>
              <p:nvPr/>
            </p:nvSpPr>
            <p:spPr bwMode="auto">
              <a:xfrm>
                <a:off x="1679" y="2449"/>
                <a:ext cx="26" cy="16"/>
              </a:xfrm>
              <a:custGeom>
                <a:avLst/>
                <a:gdLst/>
                <a:ahLst/>
                <a:cxnLst>
                  <a:cxn ang="0">
                    <a:pos x="0" y="17"/>
                  </a:cxn>
                  <a:cxn ang="0">
                    <a:pos x="10" y="14"/>
                  </a:cxn>
                  <a:cxn ang="0">
                    <a:pos x="20" y="13"/>
                  </a:cxn>
                  <a:cxn ang="0">
                    <a:pos x="29" y="10"/>
                  </a:cxn>
                  <a:cxn ang="0">
                    <a:pos x="40" y="8"/>
                  </a:cxn>
                  <a:cxn ang="0">
                    <a:pos x="49" y="6"/>
                  </a:cxn>
                  <a:cxn ang="0">
                    <a:pos x="58" y="4"/>
                  </a:cxn>
                  <a:cxn ang="0">
                    <a:pos x="69" y="2"/>
                  </a:cxn>
                  <a:cxn ang="0">
                    <a:pos x="78" y="0"/>
                  </a:cxn>
                  <a:cxn ang="0">
                    <a:pos x="78" y="8"/>
                  </a:cxn>
                  <a:cxn ang="0">
                    <a:pos x="78" y="16"/>
                  </a:cxn>
                  <a:cxn ang="0">
                    <a:pos x="78" y="24"/>
                  </a:cxn>
                  <a:cxn ang="0">
                    <a:pos x="78" y="33"/>
                  </a:cxn>
                  <a:cxn ang="0">
                    <a:pos x="69" y="34"/>
                  </a:cxn>
                  <a:cxn ang="0">
                    <a:pos x="61" y="37"/>
                  </a:cxn>
                  <a:cxn ang="0">
                    <a:pos x="52" y="38"/>
                  </a:cxn>
                  <a:cxn ang="0">
                    <a:pos x="43" y="41"/>
                  </a:cxn>
                  <a:cxn ang="0">
                    <a:pos x="37" y="42"/>
                  </a:cxn>
                  <a:cxn ang="0">
                    <a:pos x="33" y="43"/>
                  </a:cxn>
                  <a:cxn ang="0">
                    <a:pos x="28" y="45"/>
                  </a:cxn>
                  <a:cxn ang="0">
                    <a:pos x="23" y="46"/>
                  </a:cxn>
                  <a:cxn ang="0">
                    <a:pos x="18" y="47"/>
                  </a:cxn>
                  <a:cxn ang="0">
                    <a:pos x="14" y="47"/>
                  </a:cxn>
                  <a:cxn ang="0">
                    <a:pos x="8" y="49"/>
                  </a:cxn>
                  <a:cxn ang="0">
                    <a:pos x="3" y="50"/>
                  </a:cxn>
                  <a:cxn ang="0">
                    <a:pos x="2" y="42"/>
                  </a:cxn>
                  <a:cxn ang="0">
                    <a:pos x="2" y="34"/>
                  </a:cxn>
                  <a:cxn ang="0">
                    <a:pos x="0" y="26"/>
                  </a:cxn>
                  <a:cxn ang="0">
                    <a:pos x="0" y="17"/>
                  </a:cxn>
                </a:cxnLst>
                <a:rect l="0" t="0" r="r" b="b"/>
                <a:pathLst>
                  <a:path w="78" h="50">
                    <a:moveTo>
                      <a:pt x="0" y="17"/>
                    </a:moveTo>
                    <a:lnTo>
                      <a:pt x="10" y="14"/>
                    </a:lnTo>
                    <a:lnTo>
                      <a:pt x="20" y="13"/>
                    </a:lnTo>
                    <a:lnTo>
                      <a:pt x="29" y="10"/>
                    </a:lnTo>
                    <a:lnTo>
                      <a:pt x="40" y="8"/>
                    </a:lnTo>
                    <a:lnTo>
                      <a:pt x="49" y="6"/>
                    </a:lnTo>
                    <a:lnTo>
                      <a:pt x="58" y="4"/>
                    </a:lnTo>
                    <a:lnTo>
                      <a:pt x="69" y="2"/>
                    </a:lnTo>
                    <a:lnTo>
                      <a:pt x="78" y="0"/>
                    </a:lnTo>
                    <a:lnTo>
                      <a:pt x="78" y="8"/>
                    </a:lnTo>
                    <a:lnTo>
                      <a:pt x="78" y="16"/>
                    </a:lnTo>
                    <a:lnTo>
                      <a:pt x="78" y="24"/>
                    </a:lnTo>
                    <a:lnTo>
                      <a:pt x="78" y="33"/>
                    </a:lnTo>
                    <a:lnTo>
                      <a:pt x="69" y="34"/>
                    </a:lnTo>
                    <a:lnTo>
                      <a:pt x="61" y="37"/>
                    </a:lnTo>
                    <a:lnTo>
                      <a:pt x="52" y="38"/>
                    </a:lnTo>
                    <a:lnTo>
                      <a:pt x="43" y="41"/>
                    </a:lnTo>
                    <a:lnTo>
                      <a:pt x="37" y="42"/>
                    </a:lnTo>
                    <a:lnTo>
                      <a:pt x="33" y="43"/>
                    </a:lnTo>
                    <a:lnTo>
                      <a:pt x="28" y="45"/>
                    </a:lnTo>
                    <a:lnTo>
                      <a:pt x="23" y="46"/>
                    </a:lnTo>
                    <a:lnTo>
                      <a:pt x="18" y="47"/>
                    </a:lnTo>
                    <a:lnTo>
                      <a:pt x="14" y="47"/>
                    </a:lnTo>
                    <a:lnTo>
                      <a:pt x="8" y="49"/>
                    </a:lnTo>
                    <a:lnTo>
                      <a:pt x="3" y="50"/>
                    </a:lnTo>
                    <a:lnTo>
                      <a:pt x="2" y="42"/>
                    </a:lnTo>
                    <a:lnTo>
                      <a:pt x="2" y="34"/>
                    </a:lnTo>
                    <a:lnTo>
                      <a:pt x="0" y="26"/>
                    </a:lnTo>
                    <a:lnTo>
                      <a:pt x="0" y="17"/>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1" name="Freeform 197">
                <a:extLst>
                  <a:ext uri="{FF2B5EF4-FFF2-40B4-BE49-F238E27FC236}">
                    <a16:creationId xmlns:a16="http://schemas.microsoft.com/office/drawing/2014/main" xmlns="" id="{83141E23-3C36-C224-64DA-9AD03EE71C9C}"/>
                  </a:ext>
                </a:extLst>
              </p:cNvPr>
              <p:cNvSpPr>
                <a:spLocks/>
              </p:cNvSpPr>
              <p:nvPr/>
            </p:nvSpPr>
            <p:spPr bwMode="auto">
              <a:xfrm>
                <a:off x="1681" y="2449"/>
                <a:ext cx="24" cy="16"/>
              </a:xfrm>
              <a:custGeom>
                <a:avLst/>
                <a:gdLst/>
                <a:ahLst/>
                <a:cxnLst>
                  <a:cxn ang="0">
                    <a:pos x="0" y="17"/>
                  </a:cxn>
                  <a:cxn ang="0">
                    <a:pos x="8" y="14"/>
                  </a:cxn>
                  <a:cxn ang="0">
                    <a:pos x="17" y="12"/>
                  </a:cxn>
                  <a:cxn ang="0">
                    <a:pos x="25" y="10"/>
                  </a:cxn>
                  <a:cxn ang="0">
                    <a:pos x="35" y="8"/>
                  </a:cxn>
                  <a:cxn ang="0">
                    <a:pos x="44" y="6"/>
                  </a:cxn>
                  <a:cxn ang="0">
                    <a:pos x="53" y="4"/>
                  </a:cxn>
                  <a:cxn ang="0">
                    <a:pos x="61" y="2"/>
                  </a:cxn>
                  <a:cxn ang="0">
                    <a:pos x="70" y="0"/>
                  </a:cxn>
                  <a:cxn ang="0">
                    <a:pos x="70" y="8"/>
                  </a:cxn>
                  <a:cxn ang="0">
                    <a:pos x="70" y="16"/>
                  </a:cxn>
                  <a:cxn ang="0">
                    <a:pos x="70" y="25"/>
                  </a:cxn>
                  <a:cxn ang="0">
                    <a:pos x="70" y="33"/>
                  </a:cxn>
                  <a:cxn ang="0">
                    <a:pos x="61" y="34"/>
                  </a:cxn>
                  <a:cxn ang="0">
                    <a:pos x="53" y="37"/>
                  </a:cxn>
                  <a:cxn ang="0">
                    <a:pos x="44" y="38"/>
                  </a:cxn>
                  <a:cxn ang="0">
                    <a:pos x="36" y="41"/>
                  </a:cxn>
                  <a:cxn ang="0">
                    <a:pos x="27" y="42"/>
                  </a:cxn>
                  <a:cxn ang="0">
                    <a:pos x="19" y="45"/>
                  </a:cxn>
                  <a:cxn ang="0">
                    <a:pos x="11" y="46"/>
                  </a:cxn>
                  <a:cxn ang="0">
                    <a:pos x="2" y="49"/>
                  </a:cxn>
                  <a:cxn ang="0">
                    <a:pos x="2" y="41"/>
                  </a:cxn>
                  <a:cxn ang="0">
                    <a:pos x="2" y="33"/>
                  </a:cxn>
                  <a:cxn ang="0">
                    <a:pos x="0" y="25"/>
                  </a:cxn>
                  <a:cxn ang="0">
                    <a:pos x="0" y="17"/>
                  </a:cxn>
                </a:cxnLst>
                <a:rect l="0" t="0" r="r" b="b"/>
                <a:pathLst>
                  <a:path w="70" h="49">
                    <a:moveTo>
                      <a:pt x="0" y="17"/>
                    </a:moveTo>
                    <a:lnTo>
                      <a:pt x="8" y="14"/>
                    </a:lnTo>
                    <a:lnTo>
                      <a:pt x="17" y="12"/>
                    </a:lnTo>
                    <a:lnTo>
                      <a:pt x="25" y="10"/>
                    </a:lnTo>
                    <a:lnTo>
                      <a:pt x="35" y="8"/>
                    </a:lnTo>
                    <a:lnTo>
                      <a:pt x="44" y="6"/>
                    </a:lnTo>
                    <a:lnTo>
                      <a:pt x="53" y="4"/>
                    </a:lnTo>
                    <a:lnTo>
                      <a:pt x="61" y="2"/>
                    </a:lnTo>
                    <a:lnTo>
                      <a:pt x="70" y="0"/>
                    </a:lnTo>
                    <a:lnTo>
                      <a:pt x="70" y="8"/>
                    </a:lnTo>
                    <a:lnTo>
                      <a:pt x="70" y="16"/>
                    </a:lnTo>
                    <a:lnTo>
                      <a:pt x="70" y="25"/>
                    </a:lnTo>
                    <a:lnTo>
                      <a:pt x="70" y="33"/>
                    </a:lnTo>
                    <a:lnTo>
                      <a:pt x="61" y="34"/>
                    </a:lnTo>
                    <a:lnTo>
                      <a:pt x="53" y="37"/>
                    </a:lnTo>
                    <a:lnTo>
                      <a:pt x="44" y="38"/>
                    </a:lnTo>
                    <a:lnTo>
                      <a:pt x="36" y="41"/>
                    </a:lnTo>
                    <a:lnTo>
                      <a:pt x="27" y="42"/>
                    </a:lnTo>
                    <a:lnTo>
                      <a:pt x="19" y="45"/>
                    </a:lnTo>
                    <a:lnTo>
                      <a:pt x="11" y="46"/>
                    </a:lnTo>
                    <a:lnTo>
                      <a:pt x="2" y="49"/>
                    </a:lnTo>
                    <a:lnTo>
                      <a:pt x="2" y="41"/>
                    </a:lnTo>
                    <a:lnTo>
                      <a:pt x="2" y="33"/>
                    </a:lnTo>
                    <a:lnTo>
                      <a:pt x="0" y="25"/>
                    </a:lnTo>
                    <a:lnTo>
                      <a:pt x="0" y="17"/>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2" name="Freeform 198">
                <a:extLst>
                  <a:ext uri="{FF2B5EF4-FFF2-40B4-BE49-F238E27FC236}">
                    <a16:creationId xmlns:a16="http://schemas.microsoft.com/office/drawing/2014/main" xmlns="" id="{DBF9C980-3E93-9988-C028-AF0F682C4383}"/>
                  </a:ext>
                </a:extLst>
              </p:cNvPr>
              <p:cNvSpPr>
                <a:spLocks/>
              </p:cNvSpPr>
              <p:nvPr/>
            </p:nvSpPr>
            <p:spPr bwMode="auto">
              <a:xfrm>
                <a:off x="1684" y="2449"/>
                <a:ext cx="21" cy="15"/>
              </a:xfrm>
              <a:custGeom>
                <a:avLst/>
                <a:gdLst/>
                <a:ahLst/>
                <a:cxnLst>
                  <a:cxn ang="0">
                    <a:pos x="0" y="16"/>
                  </a:cxn>
                  <a:cxn ang="0">
                    <a:pos x="63" y="0"/>
                  </a:cxn>
                  <a:cxn ang="0">
                    <a:pos x="63" y="34"/>
                  </a:cxn>
                  <a:cxn ang="0">
                    <a:pos x="29" y="41"/>
                  </a:cxn>
                  <a:cxn ang="0">
                    <a:pos x="3" y="46"/>
                  </a:cxn>
                  <a:cxn ang="0">
                    <a:pos x="0" y="16"/>
                  </a:cxn>
                </a:cxnLst>
                <a:rect l="0" t="0" r="r" b="b"/>
                <a:pathLst>
                  <a:path w="63" h="46">
                    <a:moveTo>
                      <a:pt x="0" y="16"/>
                    </a:moveTo>
                    <a:lnTo>
                      <a:pt x="63" y="0"/>
                    </a:lnTo>
                    <a:lnTo>
                      <a:pt x="63" y="34"/>
                    </a:lnTo>
                    <a:lnTo>
                      <a:pt x="29" y="41"/>
                    </a:lnTo>
                    <a:lnTo>
                      <a:pt x="3" y="46"/>
                    </a:lnTo>
                    <a:lnTo>
                      <a:pt x="0" y="16"/>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3" name="Freeform 199">
                <a:extLst>
                  <a:ext uri="{FF2B5EF4-FFF2-40B4-BE49-F238E27FC236}">
                    <a16:creationId xmlns:a16="http://schemas.microsoft.com/office/drawing/2014/main" xmlns="" id="{C992424B-9AF9-75BE-1E6D-564BDFF1FFD4}"/>
                  </a:ext>
                </a:extLst>
              </p:cNvPr>
              <p:cNvSpPr>
                <a:spLocks/>
              </p:cNvSpPr>
              <p:nvPr/>
            </p:nvSpPr>
            <p:spPr bwMode="auto">
              <a:xfrm>
                <a:off x="1658" y="2292"/>
                <a:ext cx="33" cy="12"/>
              </a:xfrm>
              <a:custGeom>
                <a:avLst/>
                <a:gdLst/>
                <a:ahLst/>
                <a:cxnLst>
                  <a:cxn ang="0">
                    <a:pos x="0" y="0"/>
                  </a:cxn>
                  <a:cxn ang="0">
                    <a:pos x="0" y="35"/>
                  </a:cxn>
                  <a:cxn ang="0">
                    <a:pos x="25" y="35"/>
                  </a:cxn>
                  <a:cxn ang="0">
                    <a:pos x="98" y="33"/>
                  </a:cxn>
                  <a:cxn ang="0">
                    <a:pos x="93" y="0"/>
                  </a:cxn>
                  <a:cxn ang="0">
                    <a:pos x="0" y="0"/>
                  </a:cxn>
                </a:cxnLst>
                <a:rect l="0" t="0" r="r" b="b"/>
                <a:pathLst>
                  <a:path w="98" h="35">
                    <a:moveTo>
                      <a:pt x="0" y="0"/>
                    </a:moveTo>
                    <a:lnTo>
                      <a:pt x="0" y="35"/>
                    </a:lnTo>
                    <a:lnTo>
                      <a:pt x="25" y="35"/>
                    </a:lnTo>
                    <a:lnTo>
                      <a:pt x="98" y="33"/>
                    </a:lnTo>
                    <a:lnTo>
                      <a:pt x="93" y="0"/>
                    </a:lnTo>
                    <a:lnTo>
                      <a:pt x="0" y="0"/>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4" name="Freeform 200">
                <a:extLst>
                  <a:ext uri="{FF2B5EF4-FFF2-40B4-BE49-F238E27FC236}">
                    <a16:creationId xmlns:a16="http://schemas.microsoft.com/office/drawing/2014/main" xmlns="" id="{A2E1039D-C297-8F3D-75FE-DAB1E52C8023}"/>
                  </a:ext>
                </a:extLst>
              </p:cNvPr>
              <p:cNvSpPr>
                <a:spLocks/>
              </p:cNvSpPr>
              <p:nvPr/>
            </p:nvSpPr>
            <p:spPr bwMode="auto">
              <a:xfrm>
                <a:off x="1660" y="2292"/>
                <a:ext cx="31" cy="12"/>
              </a:xfrm>
              <a:custGeom>
                <a:avLst/>
                <a:gdLst/>
                <a:ahLst/>
                <a:cxnLst>
                  <a:cxn ang="0">
                    <a:pos x="0" y="0"/>
                  </a:cxn>
                  <a:cxn ang="0">
                    <a:pos x="0" y="9"/>
                  </a:cxn>
                  <a:cxn ang="0">
                    <a:pos x="0" y="17"/>
                  </a:cxn>
                  <a:cxn ang="0">
                    <a:pos x="0" y="26"/>
                  </a:cxn>
                  <a:cxn ang="0">
                    <a:pos x="0" y="35"/>
                  </a:cxn>
                  <a:cxn ang="0">
                    <a:pos x="7" y="35"/>
                  </a:cxn>
                  <a:cxn ang="0">
                    <a:pos x="12" y="35"/>
                  </a:cxn>
                  <a:cxn ang="0">
                    <a:pos x="19" y="35"/>
                  </a:cxn>
                  <a:cxn ang="0">
                    <a:pos x="26" y="35"/>
                  </a:cxn>
                  <a:cxn ang="0">
                    <a:pos x="34" y="35"/>
                  </a:cxn>
                  <a:cxn ang="0">
                    <a:pos x="43" y="34"/>
                  </a:cxn>
                  <a:cxn ang="0">
                    <a:pos x="51" y="34"/>
                  </a:cxn>
                  <a:cxn ang="0">
                    <a:pos x="60" y="34"/>
                  </a:cxn>
                  <a:cxn ang="0">
                    <a:pos x="68" y="33"/>
                  </a:cxn>
                  <a:cxn ang="0">
                    <a:pos x="76" y="33"/>
                  </a:cxn>
                  <a:cxn ang="0">
                    <a:pos x="85" y="33"/>
                  </a:cxn>
                  <a:cxn ang="0">
                    <a:pos x="93" y="33"/>
                  </a:cxn>
                  <a:cxn ang="0">
                    <a:pos x="92" y="25"/>
                  </a:cxn>
                  <a:cxn ang="0">
                    <a:pos x="90" y="15"/>
                  </a:cxn>
                  <a:cxn ang="0">
                    <a:pos x="89" y="8"/>
                  </a:cxn>
                  <a:cxn ang="0">
                    <a:pos x="88" y="0"/>
                  </a:cxn>
                  <a:cxn ang="0">
                    <a:pos x="77" y="0"/>
                  </a:cxn>
                  <a:cxn ang="0">
                    <a:pos x="67" y="0"/>
                  </a:cxn>
                  <a:cxn ang="0">
                    <a:pos x="55" y="0"/>
                  </a:cxn>
                  <a:cxn ang="0">
                    <a:pos x="44" y="0"/>
                  </a:cxn>
                  <a:cxn ang="0">
                    <a:pos x="34" y="0"/>
                  </a:cxn>
                  <a:cxn ang="0">
                    <a:pos x="23" y="0"/>
                  </a:cxn>
                  <a:cxn ang="0">
                    <a:pos x="11" y="0"/>
                  </a:cxn>
                  <a:cxn ang="0">
                    <a:pos x="0" y="0"/>
                  </a:cxn>
                </a:cxnLst>
                <a:rect l="0" t="0" r="r" b="b"/>
                <a:pathLst>
                  <a:path w="93" h="35">
                    <a:moveTo>
                      <a:pt x="0" y="0"/>
                    </a:moveTo>
                    <a:lnTo>
                      <a:pt x="0" y="9"/>
                    </a:lnTo>
                    <a:lnTo>
                      <a:pt x="0" y="17"/>
                    </a:lnTo>
                    <a:lnTo>
                      <a:pt x="0" y="26"/>
                    </a:lnTo>
                    <a:lnTo>
                      <a:pt x="0" y="35"/>
                    </a:lnTo>
                    <a:lnTo>
                      <a:pt x="7" y="35"/>
                    </a:lnTo>
                    <a:lnTo>
                      <a:pt x="12" y="35"/>
                    </a:lnTo>
                    <a:lnTo>
                      <a:pt x="19" y="35"/>
                    </a:lnTo>
                    <a:lnTo>
                      <a:pt x="26" y="35"/>
                    </a:lnTo>
                    <a:lnTo>
                      <a:pt x="34" y="35"/>
                    </a:lnTo>
                    <a:lnTo>
                      <a:pt x="43" y="34"/>
                    </a:lnTo>
                    <a:lnTo>
                      <a:pt x="51" y="34"/>
                    </a:lnTo>
                    <a:lnTo>
                      <a:pt x="60" y="34"/>
                    </a:lnTo>
                    <a:lnTo>
                      <a:pt x="68" y="33"/>
                    </a:lnTo>
                    <a:lnTo>
                      <a:pt x="76" y="33"/>
                    </a:lnTo>
                    <a:lnTo>
                      <a:pt x="85" y="33"/>
                    </a:lnTo>
                    <a:lnTo>
                      <a:pt x="93" y="33"/>
                    </a:lnTo>
                    <a:lnTo>
                      <a:pt x="92" y="25"/>
                    </a:lnTo>
                    <a:lnTo>
                      <a:pt x="90" y="15"/>
                    </a:lnTo>
                    <a:lnTo>
                      <a:pt x="89" y="8"/>
                    </a:lnTo>
                    <a:lnTo>
                      <a:pt x="88" y="0"/>
                    </a:lnTo>
                    <a:lnTo>
                      <a:pt x="77" y="0"/>
                    </a:lnTo>
                    <a:lnTo>
                      <a:pt x="67" y="0"/>
                    </a:lnTo>
                    <a:lnTo>
                      <a:pt x="55" y="0"/>
                    </a:lnTo>
                    <a:lnTo>
                      <a:pt x="44" y="0"/>
                    </a:lnTo>
                    <a:lnTo>
                      <a:pt x="34" y="0"/>
                    </a:lnTo>
                    <a:lnTo>
                      <a:pt x="23" y="0"/>
                    </a:lnTo>
                    <a:lnTo>
                      <a:pt x="11" y="0"/>
                    </a:lnTo>
                    <a:lnTo>
                      <a:pt x="0" y="0"/>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5" name="Freeform 201">
                <a:extLst>
                  <a:ext uri="{FF2B5EF4-FFF2-40B4-BE49-F238E27FC236}">
                    <a16:creationId xmlns:a16="http://schemas.microsoft.com/office/drawing/2014/main" xmlns="" id="{3E7697C4-E103-885F-FE76-CFC118EF0FBE}"/>
                  </a:ext>
                </a:extLst>
              </p:cNvPr>
              <p:cNvSpPr>
                <a:spLocks/>
              </p:cNvSpPr>
              <p:nvPr/>
            </p:nvSpPr>
            <p:spPr bwMode="auto">
              <a:xfrm>
                <a:off x="1662" y="2292"/>
                <a:ext cx="29" cy="12"/>
              </a:xfrm>
              <a:custGeom>
                <a:avLst/>
                <a:gdLst/>
                <a:ahLst/>
                <a:cxnLst>
                  <a:cxn ang="0">
                    <a:pos x="0" y="0"/>
                  </a:cxn>
                  <a:cxn ang="0">
                    <a:pos x="0" y="9"/>
                  </a:cxn>
                  <a:cxn ang="0">
                    <a:pos x="0" y="17"/>
                  </a:cxn>
                  <a:cxn ang="0">
                    <a:pos x="0" y="26"/>
                  </a:cxn>
                  <a:cxn ang="0">
                    <a:pos x="0" y="35"/>
                  </a:cxn>
                  <a:cxn ang="0">
                    <a:pos x="6" y="35"/>
                  </a:cxn>
                  <a:cxn ang="0">
                    <a:pos x="12" y="35"/>
                  </a:cxn>
                  <a:cxn ang="0">
                    <a:pos x="18" y="35"/>
                  </a:cxn>
                  <a:cxn ang="0">
                    <a:pos x="24" y="35"/>
                  </a:cxn>
                  <a:cxn ang="0">
                    <a:pos x="32" y="35"/>
                  </a:cxn>
                  <a:cxn ang="0">
                    <a:pos x="39" y="34"/>
                  </a:cxn>
                  <a:cxn ang="0">
                    <a:pos x="47" y="34"/>
                  </a:cxn>
                  <a:cxn ang="0">
                    <a:pos x="55" y="34"/>
                  </a:cxn>
                  <a:cxn ang="0">
                    <a:pos x="63" y="33"/>
                  </a:cxn>
                  <a:cxn ang="0">
                    <a:pos x="71" y="33"/>
                  </a:cxn>
                  <a:cxn ang="0">
                    <a:pos x="79" y="33"/>
                  </a:cxn>
                  <a:cxn ang="0">
                    <a:pos x="87" y="33"/>
                  </a:cxn>
                  <a:cxn ang="0">
                    <a:pos x="86" y="25"/>
                  </a:cxn>
                  <a:cxn ang="0">
                    <a:pos x="84" y="15"/>
                  </a:cxn>
                  <a:cxn ang="0">
                    <a:pos x="83" y="8"/>
                  </a:cxn>
                  <a:cxn ang="0">
                    <a:pos x="82" y="0"/>
                  </a:cxn>
                  <a:cxn ang="0">
                    <a:pos x="71" y="0"/>
                  </a:cxn>
                  <a:cxn ang="0">
                    <a:pos x="61" y="0"/>
                  </a:cxn>
                  <a:cxn ang="0">
                    <a:pos x="51" y="0"/>
                  </a:cxn>
                  <a:cxn ang="0">
                    <a:pos x="41" y="0"/>
                  </a:cxn>
                  <a:cxn ang="0">
                    <a:pos x="30" y="0"/>
                  </a:cxn>
                  <a:cxn ang="0">
                    <a:pos x="21" y="0"/>
                  </a:cxn>
                  <a:cxn ang="0">
                    <a:pos x="10" y="0"/>
                  </a:cxn>
                  <a:cxn ang="0">
                    <a:pos x="0" y="0"/>
                  </a:cxn>
                </a:cxnLst>
                <a:rect l="0" t="0" r="r" b="b"/>
                <a:pathLst>
                  <a:path w="87" h="35">
                    <a:moveTo>
                      <a:pt x="0" y="0"/>
                    </a:moveTo>
                    <a:lnTo>
                      <a:pt x="0" y="9"/>
                    </a:lnTo>
                    <a:lnTo>
                      <a:pt x="0" y="17"/>
                    </a:lnTo>
                    <a:lnTo>
                      <a:pt x="0" y="26"/>
                    </a:lnTo>
                    <a:lnTo>
                      <a:pt x="0" y="35"/>
                    </a:lnTo>
                    <a:lnTo>
                      <a:pt x="6" y="35"/>
                    </a:lnTo>
                    <a:lnTo>
                      <a:pt x="12" y="35"/>
                    </a:lnTo>
                    <a:lnTo>
                      <a:pt x="18" y="35"/>
                    </a:lnTo>
                    <a:lnTo>
                      <a:pt x="24" y="35"/>
                    </a:lnTo>
                    <a:lnTo>
                      <a:pt x="32" y="35"/>
                    </a:lnTo>
                    <a:lnTo>
                      <a:pt x="39" y="34"/>
                    </a:lnTo>
                    <a:lnTo>
                      <a:pt x="47" y="34"/>
                    </a:lnTo>
                    <a:lnTo>
                      <a:pt x="55" y="34"/>
                    </a:lnTo>
                    <a:lnTo>
                      <a:pt x="63" y="33"/>
                    </a:lnTo>
                    <a:lnTo>
                      <a:pt x="71" y="33"/>
                    </a:lnTo>
                    <a:lnTo>
                      <a:pt x="79" y="33"/>
                    </a:lnTo>
                    <a:lnTo>
                      <a:pt x="87" y="33"/>
                    </a:lnTo>
                    <a:lnTo>
                      <a:pt x="86" y="25"/>
                    </a:lnTo>
                    <a:lnTo>
                      <a:pt x="84" y="15"/>
                    </a:lnTo>
                    <a:lnTo>
                      <a:pt x="83" y="8"/>
                    </a:lnTo>
                    <a:lnTo>
                      <a:pt x="82" y="0"/>
                    </a:lnTo>
                    <a:lnTo>
                      <a:pt x="71" y="0"/>
                    </a:lnTo>
                    <a:lnTo>
                      <a:pt x="61" y="0"/>
                    </a:lnTo>
                    <a:lnTo>
                      <a:pt x="51" y="0"/>
                    </a:lnTo>
                    <a:lnTo>
                      <a:pt x="41" y="0"/>
                    </a:lnTo>
                    <a:lnTo>
                      <a:pt x="30" y="0"/>
                    </a:lnTo>
                    <a:lnTo>
                      <a:pt x="21" y="0"/>
                    </a:lnTo>
                    <a:lnTo>
                      <a:pt x="10" y="0"/>
                    </a:lnTo>
                    <a:lnTo>
                      <a:pt x="0" y="0"/>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6" name="Freeform 202">
                <a:extLst>
                  <a:ext uri="{FF2B5EF4-FFF2-40B4-BE49-F238E27FC236}">
                    <a16:creationId xmlns:a16="http://schemas.microsoft.com/office/drawing/2014/main" xmlns="" id="{E9A2F830-CBB8-C65B-973F-2011E93D50A8}"/>
                  </a:ext>
                </a:extLst>
              </p:cNvPr>
              <p:cNvSpPr>
                <a:spLocks/>
              </p:cNvSpPr>
              <p:nvPr/>
            </p:nvSpPr>
            <p:spPr bwMode="auto">
              <a:xfrm>
                <a:off x="1664" y="2292"/>
                <a:ext cx="27" cy="12"/>
              </a:xfrm>
              <a:custGeom>
                <a:avLst/>
                <a:gdLst/>
                <a:ahLst/>
                <a:cxnLst>
                  <a:cxn ang="0">
                    <a:pos x="0" y="0"/>
                  </a:cxn>
                  <a:cxn ang="0">
                    <a:pos x="0" y="9"/>
                  </a:cxn>
                  <a:cxn ang="0">
                    <a:pos x="0" y="17"/>
                  </a:cxn>
                  <a:cxn ang="0">
                    <a:pos x="0" y="26"/>
                  </a:cxn>
                  <a:cxn ang="0">
                    <a:pos x="0" y="35"/>
                  </a:cxn>
                  <a:cxn ang="0">
                    <a:pos x="6" y="35"/>
                  </a:cxn>
                  <a:cxn ang="0">
                    <a:pos x="11" y="35"/>
                  </a:cxn>
                  <a:cxn ang="0">
                    <a:pos x="16" y="35"/>
                  </a:cxn>
                  <a:cxn ang="0">
                    <a:pos x="22" y="35"/>
                  </a:cxn>
                  <a:cxn ang="0">
                    <a:pos x="29" y="35"/>
                  </a:cxn>
                  <a:cxn ang="0">
                    <a:pos x="36" y="34"/>
                  </a:cxn>
                  <a:cxn ang="0">
                    <a:pos x="44" y="34"/>
                  </a:cxn>
                  <a:cxn ang="0">
                    <a:pos x="52" y="34"/>
                  </a:cxn>
                  <a:cxn ang="0">
                    <a:pos x="59" y="33"/>
                  </a:cxn>
                  <a:cxn ang="0">
                    <a:pos x="66" y="33"/>
                  </a:cxn>
                  <a:cxn ang="0">
                    <a:pos x="73" y="33"/>
                  </a:cxn>
                  <a:cxn ang="0">
                    <a:pos x="81" y="33"/>
                  </a:cxn>
                  <a:cxn ang="0">
                    <a:pos x="80" y="25"/>
                  </a:cxn>
                  <a:cxn ang="0">
                    <a:pos x="78" y="15"/>
                  </a:cxn>
                  <a:cxn ang="0">
                    <a:pos x="77" y="8"/>
                  </a:cxn>
                  <a:cxn ang="0">
                    <a:pos x="76" y="0"/>
                  </a:cxn>
                  <a:cxn ang="0">
                    <a:pos x="66" y="0"/>
                  </a:cxn>
                  <a:cxn ang="0">
                    <a:pos x="57" y="0"/>
                  </a:cxn>
                  <a:cxn ang="0">
                    <a:pos x="48" y="0"/>
                  </a:cxn>
                  <a:cxn ang="0">
                    <a:pos x="39" y="0"/>
                  </a:cxn>
                  <a:cxn ang="0">
                    <a:pos x="29" y="0"/>
                  </a:cxn>
                  <a:cxn ang="0">
                    <a:pos x="20" y="0"/>
                  </a:cxn>
                  <a:cxn ang="0">
                    <a:pos x="10" y="0"/>
                  </a:cxn>
                  <a:cxn ang="0">
                    <a:pos x="0" y="0"/>
                  </a:cxn>
                </a:cxnLst>
                <a:rect l="0" t="0" r="r" b="b"/>
                <a:pathLst>
                  <a:path w="81" h="35">
                    <a:moveTo>
                      <a:pt x="0" y="0"/>
                    </a:moveTo>
                    <a:lnTo>
                      <a:pt x="0" y="9"/>
                    </a:lnTo>
                    <a:lnTo>
                      <a:pt x="0" y="17"/>
                    </a:lnTo>
                    <a:lnTo>
                      <a:pt x="0" y="26"/>
                    </a:lnTo>
                    <a:lnTo>
                      <a:pt x="0" y="35"/>
                    </a:lnTo>
                    <a:lnTo>
                      <a:pt x="6" y="35"/>
                    </a:lnTo>
                    <a:lnTo>
                      <a:pt x="11" y="35"/>
                    </a:lnTo>
                    <a:lnTo>
                      <a:pt x="16" y="35"/>
                    </a:lnTo>
                    <a:lnTo>
                      <a:pt x="22" y="35"/>
                    </a:lnTo>
                    <a:lnTo>
                      <a:pt x="29" y="35"/>
                    </a:lnTo>
                    <a:lnTo>
                      <a:pt x="36" y="34"/>
                    </a:lnTo>
                    <a:lnTo>
                      <a:pt x="44" y="34"/>
                    </a:lnTo>
                    <a:lnTo>
                      <a:pt x="52" y="34"/>
                    </a:lnTo>
                    <a:lnTo>
                      <a:pt x="59" y="33"/>
                    </a:lnTo>
                    <a:lnTo>
                      <a:pt x="66" y="33"/>
                    </a:lnTo>
                    <a:lnTo>
                      <a:pt x="73" y="33"/>
                    </a:lnTo>
                    <a:lnTo>
                      <a:pt x="81" y="33"/>
                    </a:lnTo>
                    <a:lnTo>
                      <a:pt x="80" y="25"/>
                    </a:lnTo>
                    <a:lnTo>
                      <a:pt x="78" y="15"/>
                    </a:lnTo>
                    <a:lnTo>
                      <a:pt x="77" y="8"/>
                    </a:lnTo>
                    <a:lnTo>
                      <a:pt x="76" y="0"/>
                    </a:lnTo>
                    <a:lnTo>
                      <a:pt x="66" y="0"/>
                    </a:lnTo>
                    <a:lnTo>
                      <a:pt x="57" y="0"/>
                    </a:lnTo>
                    <a:lnTo>
                      <a:pt x="48" y="0"/>
                    </a:lnTo>
                    <a:lnTo>
                      <a:pt x="39" y="0"/>
                    </a:lnTo>
                    <a:lnTo>
                      <a:pt x="29" y="0"/>
                    </a:lnTo>
                    <a:lnTo>
                      <a:pt x="20" y="0"/>
                    </a:lnTo>
                    <a:lnTo>
                      <a:pt x="10" y="0"/>
                    </a:lnTo>
                    <a:lnTo>
                      <a:pt x="0" y="0"/>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7" name="Freeform 203">
                <a:extLst>
                  <a:ext uri="{FF2B5EF4-FFF2-40B4-BE49-F238E27FC236}">
                    <a16:creationId xmlns:a16="http://schemas.microsoft.com/office/drawing/2014/main" xmlns="" id="{00EB038F-5A06-B95A-7AD7-1F2649EA4D52}"/>
                  </a:ext>
                </a:extLst>
              </p:cNvPr>
              <p:cNvSpPr>
                <a:spLocks/>
              </p:cNvSpPr>
              <p:nvPr/>
            </p:nvSpPr>
            <p:spPr bwMode="auto">
              <a:xfrm>
                <a:off x="1666" y="2292"/>
                <a:ext cx="25" cy="12"/>
              </a:xfrm>
              <a:custGeom>
                <a:avLst/>
                <a:gdLst/>
                <a:ahLst/>
                <a:cxnLst>
                  <a:cxn ang="0">
                    <a:pos x="0" y="0"/>
                  </a:cxn>
                  <a:cxn ang="0">
                    <a:pos x="0" y="9"/>
                  </a:cxn>
                  <a:cxn ang="0">
                    <a:pos x="0" y="17"/>
                  </a:cxn>
                  <a:cxn ang="0">
                    <a:pos x="0" y="26"/>
                  </a:cxn>
                  <a:cxn ang="0">
                    <a:pos x="0" y="35"/>
                  </a:cxn>
                  <a:cxn ang="0">
                    <a:pos x="5" y="35"/>
                  </a:cxn>
                  <a:cxn ang="0">
                    <a:pos x="10" y="35"/>
                  </a:cxn>
                  <a:cxn ang="0">
                    <a:pos x="16" y="35"/>
                  </a:cxn>
                  <a:cxn ang="0">
                    <a:pos x="21" y="35"/>
                  </a:cxn>
                  <a:cxn ang="0">
                    <a:pos x="27" y="35"/>
                  </a:cxn>
                  <a:cxn ang="0">
                    <a:pos x="34" y="34"/>
                  </a:cxn>
                  <a:cxn ang="0">
                    <a:pos x="41" y="34"/>
                  </a:cxn>
                  <a:cxn ang="0">
                    <a:pos x="49" y="34"/>
                  </a:cxn>
                  <a:cxn ang="0">
                    <a:pos x="55" y="33"/>
                  </a:cxn>
                  <a:cxn ang="0">
                    <a:pos x="62" y="33"/>
                  </a:cxn>
                  <a:cxn ang="0">
                    <a:pos x="68" y="33"/>
                  </a:cxn>
                  <a:cxn ang="0">
                    <a:pos x="75" y="33"/>
                  </a:cxn>
                  <a:cxn ang="0">
                    <a:pos x="74" y="25"/>
                  </a:cxn>
                  <a:cxn ang="0">
                    <a:pos x="72" y="15"/>
                  </a:cxn>
                  <a:cxn ang="0">
                    <a:pos x="71" y="8"/>
                  </a:cxn>
                  <a:cxn ang="0">
                    <a:pos x="70" y="0"/>
                  </a:cxn>
                  <a:cxn ang="0">
                    <a:pos x="62" y="0"/>
                  </a:cxn>
                  <a:cxn ang="0">
                    <a:pos x="53" y="0"/>
                  </a:cxn>
                  <a:cxn ang="0">
                    <a:pos x="45" y="0"/>
                  </a:cxn>
                  <a:cxn ang="0">
                    <a:pos x="35" y="0"/>
                  </a:cxn>
                  <a:cxn ang="0">
                    <a:pos x="26" y="0"/>
                  </a:cxn>
                  <a:cxn ang="0">
                    <a:pos x="17" y="0"/>
                  </a:cxn>
                  <a:cxn ang="0">
                    <a:pos x="9" y="0"/>
                  </a:cxn>
                  <a:cxn ang="0">
                    <a:pos x="0" y="0"/>
                  </a:cxn>
                </a:cxnLst>
                <a:rect l="0" t="0" r="r" b="b"/>
                <a:pathLst>
                  <a:path w="75" h="35">
                    <a:moveTo>
                      <a:pt x="0" y="0"/>
                    </a:moveTo>
                    <a:lnTo>
                      <a:pt x="0" y="9"/>
                    </a:lnTo>
                    <a:lnTo>
                      <a:pt x="0" y="17"/>
                    </a:lnTo>
                    <a:lnTo>
                      <a:pt x="0" y="26"/>
                    </a:lnTo>
                    <a:lnTo>
                      <a:pt x="0" y="35"/>
                    </a:lnTo>
                    <a:lnTo>
                      <a:pt x="5" y="35"/>
                    </a:lnTo>
                    <a:lnTo>
                      <a:pt x="10" y="35"/>
                    </a:lnTo>
                    <a:lnTo>
                      <a:pt x="16" y="35"/>
                    </a:lnTo>
                    <a:lnTo>
                      <a:pt x="21" y="35"/>
                    </a:lnTo>
                    <a:lnTo>
                      <a:pt x="27" y="35"/>
                    </a:lnTo>
                    <a:lnTo>
                      <a:pt x="34" y="34"/>
                    </a:lnTo>
                    <a:lnTo>
                      <a:pt x="41" y="34"/>
                    </a:lnTo>
                    <a:lnTo>
                      <a:pt x="49" y="34"/>
                    </a:lnTo>
                    <a:lnTo>
                      <a:pt x="55" y="33"/>
                    </a:lnTo>
                    <a:lnTo>
                      <a:pt x="62" y="33"/>
                    </a:lnTo>
                    <a:lnTo>
                      <a:pt x="68" y="33"/>
                    </a:lnTo>
                    <a:lnTo>
                      <a:pt x="75" y="33"/>
                    </a:lnTo>
                    <a:lnTo>
                      <a:pt x="74" y="25"/>
                    </a:lnTo>
                    <a:lnTo>
                      <a:pt x="72" y="15"/>
                    </a:lnTo>
                    <a:lnTo>
                      <a:pt x="71" y="8"/>
                    </a:lnTo>
                    <a:lnTo>
                      <a:pt x="70" y="0"/>
                    </a:lnTo>
                    <a:lnTo>
                      <a:pt x="62" y="0"/>
                    </a:lnTo>
                    <a:lnTo>
                      <a:pt x="53" y="0"/>
                    </a:lnTo>
                    <a:lnTo>
                      <a:pt x="45" y="0"/>
                    </a:lnTo>
                    <a:lnTo>
                      <a:pt x="35" y="0"/>
                    </a:lnTo>
                    <a:lnTo>
                      <a:pt x="26" y="0"/>
                    </a:lnTo>
                    <a:lnTo>
                      <a:pt x="17" y="0"/>
                    </a:lnTo>
                    <a:lnTo>
                      <a:pt x="9" y="0"/>
                    </a:lnTo>
                    <a:lnTo>
                      <a:pt x="0" y="0"/>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8" name="Freeform 204">
                <a:extLst>
                  <a:ext uri="{FF2B5EF4-FFF2-40B4-BE49-F238E27FC236}">
                    <a16:creationId xmlns:a16="http://schemas.microsoft.com/office/drawing/2014/main" xmlns="" id="{44262C46-B812-9C46-1388-62457579E327}"/>
                  </a:ext>
                </a:extLst>
              </p:cNvPr>
              <p:cNvSpPr>
                <a:spLocks/>
              </p:cNvSpPr>
              <p:nvPr/>
            </p:nvSpPr>
            <p:spPr bwMode="auto">
              <a:xfrm>
                <a:off x="1667" y="2292"/>
                <a:ext cx="24" cy="12"/>
              </a:xfrm>
              <a:custGeom>
                <a:avLst/>
                <a:gdLst/>
                <a:ahLst/>
                <a:cxnLst>
                  <a:cxn ang="0">
                    <a:pos x="0" y="0"/>
                  </a:cxn>
                  <a:cxn ang="0">
                    <a:pos x="0" y="9"/>
                  </a:cxn>
                  <a:cxn ang="0">
                    <a:pos x="0" y="17"/>
                  </a:cxn>
                  <a:cxn ang="0">
                    <a:pos x="0" y="26"/>
                  </a:cxn>
                  <a:cxn ang="0">
                    <a:pos x="0" y="35"/>
                  </a:cxn>
                  <a:cxn ang="0">
                    <a:pos x="5" y="35"/>
                  </a:cxn>
                  <a:cxn ang="0">
                    <a:pos x="11" y="35"/>
                  </a:cxn>
                  <a:cxn ang="0">
                    <a:pos x="16" y="35"/>
                  </a:cxn>
                  <a:cxn ang="0">
                    <a:pos x="20" y="35"/>
                  </a:cxn>
                  <a:cxn ang="0">
                    <a:pos x="26" y="35"/>
                  </a:cxn>
                  <a:cxn ang="0">
                    <a:pos x="33" y="34"/>
                  </a:cxn>
                  <a:cxn ang="0">
                    <a:pos x="38" y="34"/>
                  </a:cxn>
                  <a:cxn ang="0">
                    <a:pos x="45" y="34"/>
                  </a:cxn>
                  <a:cxn ang="0">
                    <a:pos x="52" y="33"/>
                  </a:cxn>
                  <a:cxn ang="0">
                    <a:pos x="57" y="33"/>
                  </a:cxn>
                  <a:cxn ang="0">
                    <a:pos x="63" y="33"/>
                  </a:cxn>
                  <a:cxn ang="0">
                    <a:pos x="70" y="33"/>
                  </a:cxn>
                  <a:cxn ang="0">
                    <a:pos x="69" y="25"/>
                  </a:cxn>
                  <a:cxn ang="0">
                    <a:pos x="67" y="15"/>
                  </a:cxn>
                  <a:cxn ang="0">
                    <a:pos x="66" y="8"/>
                  </a:cxn>
                  <a:cxn ang="0">
                    <a:pos x="65" y="0"/>
                  </a:cxn>
                  <a:cxn ang="0">
                    <a:pos x="57" y="0"/>
                  </a:cxn>
                  <a:cxn ang="0">
                    <a:pos x="49" y="0"/>
                  </a:cxn>
                  <a:cxn ang="0">
                    <a:pos x="41" y="0"/>
                  </a:cxn>
                  <a:cxn ang="0">
                    <a:pos x="33" y="0"/>
                  </a:cxn>
                  <a:cxn ang="0">
                    <a:pos x="25" y="0"/>
                  </a:cxn>
                  <a:cxn ang="0">
                    <a:pos x="17" y="0"/>
                  </a:cxn>
                  <a:cxn ang="0">
                    <a:pos x="8" y="0"/>
                  </a:cxn>
                  <a:cxn ang="0">
                    <a:pos x="0" y="0"/>
                  </a:cxn>
                </a:cxnLst>
                <a:rect l="0" t="0" r="r" b="b"/>
                <a:pathLst>
                  <a:path w="70" h="35">
                    <a:moveTo>
                      <a:pt x="0" y="0"/>
                    </a:moveTo>
                    <a:lnTo>
                      <a:pt x="0" y="9"/>
                    </a:lnTo>
                    <a:lnTo>
                      <a:pt x="0" y="17"/>
                    </a:lnTo>
                    <a:lnTo>
                      <a:pt x="0" y="26"/>
                    </a:lnTo>
                    <a:lnTo>
                      <a:pt x="0" y="35"/>
                    </a:lnTo>
                    <a:lnTo>
                      <a:pt x="5" y="35"/>
                    </a:lnTo>
                    <a:lnTo>
                      <a:pt x="11" y="35"/>
                    </a:lnTo>
                    <a:lnTo>
                      <a:pt x="16" y="35"/>
                    </a:lnTo>
                    <a:lnTo>
                      <a:pt x="20" y="35"/>
                    </a:lnTo>
                    <a:lnTo>
                      <a:pt x="26" y="35"/>
                    </a:lnTo>
                    <a:lnTo>
                      <a:pt x="33" y="34"/>
                    </a:lnTo>
                    <a:lnTo>
                      <a:pt x="38" y="34"/>
                    </a:lnTo>
                    <a:lnTo>
                      <a:pt x="45" y="34"/>
                    </a:lnTo>
                    <a:lnTo>
                      <a:pt x="52" y="33"/>
                    </a:lnTo>
                    <a:lnTo>
                      <a:pt x="57" y="33"/>
                    </a:lnTo>
                    <a:lnTo>
                      <a:pt x="63" y="33"/>
                    </a:lnTo>
                    <a:lnTo>
                      <a:pt x="70" y="33"/>
                    </a:lnTo>
                    <a:lnTo>
                      <a:pt x="69" y="25"/>
                    </a:lnTo>
                    <a:lnTo>
                      <a:pt x="67" y="15"/>
                    </a:lnTo>
                    <a:lnTo>
                      <a:pt x="66" y="8"/>
                    </a:lnTo>
                    <a:lnTo>
                      <a:pt x="65" y="0"/>
                    </a:lnTo>
                    <a:lnTo>
                      <a:pt x="57" y="0"/>
                    </a:lnTo>
                    <a:lnTo>
                      <a:pt x="49" y="0"/>
                    </a:lnTo>
                    <a:lnTo>
                      <a:pt x="41" y="0"/>
                    </a:lnTo>
                    <a:lnTo>
                      <a:pt x="33" y="0"/>
                    </a:lnTo>
                    <a:lnTo>
                      <a:pt x="25" y="0"/>
                    </a:lnTo>
                    <a:lnTo>
                      <a:pt x="17" y="0"/>
                    </a:lnTo>
                    <a:lnTo>
                      <a:pt x="8" y="0"/>
                    </a:lnTo>
                    <a:lnTo>
                      <a:pt x="0" y="0"/>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9" name="Freeform 205">
                <a:extLst>
                  <a:ext uri="{FF2B5EF4-FFF2-40B4-BE49-F238E27FC236}">
                    <a16:creationId xmlns:a16="http://schemas.microsoft.com/office/drawing/2014/main" xmlns="" id="{3748E3B4-2FB5-6BCF-85A5-A44FCB7A8B27}"/>
                  </a:ext>
                </a:extLst>
              </p:cNvPr>
              <p:cNvSpPr>
                <a:spLocks/>
              </p:cNvSpPr>
              <p:nvPr/>
            </p:nvSpPr>
            <p:spPr bwMode="auto">
              <a:xfrm>
                <a:off x="1670" y="2292"/>
                <a:ext cx="21"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8" y="35"/>
                  </a:cxn>
                  <a:cxn ang="0">
                    <a:pos x="23" y="35"/>
                  </a:cxn>
                  <a:cxn ang="0">
                    <a:pos x="29" y="34"/>
                  </a:cxn>
                  <a:cxn ang="0">
                    <a:pos x="34" y="34"/>
                  </a:cxn>
                  <a:cxn ang="0">
                    <a:pos x="41" y="34"/>
                  </a:cxn>
                  <a:cxn ang="0">
                    <a:pos x="46" y="33"/>
                  </a:cxn>
                  <a:cxn ang="0">
                    <a:pos x="51" y="33"/>
                  </a:cxn>
                  <a:cxn ang="0">
                    <a:pos x="58" y="33"/>
                  </a:cxn>
                  <a:cxn ang="0">
                    <a:pos x="63" y="33"/>
                  </a:cxn>
                  <a:cxn ang="0">
                    <a:pos x="62" y="25"/>
                  </a:cxn>
                  <a:cxn ang="0">
                    <a:pos x="60" y="15"/>
                  </a:cxn>
                  <a:cxn ang="0">
                    <a:pos x="59" y="8"/>
                  </a:cxn>
                  <a:cxn ang="0">
                    <a:pos x="58" y="0"/>
                  </a:cxn>
                  <a:cxn ang="0">
                    <a:pos x="50" y="0"/>
                  </a:cxn>
                  <a:cxn ang="0">
                    <a:pos x="43" y="0"/>
                  </a:cxn>
                  <a:cxn ang="0">
                    <a:pos x="35" y="0"/>
                  </a:cxn>
                  <a:cxn ang="0">
                    <a:pos x="29" y="0"/>
                  </a:cxn>
                  <a:cxn ang="0">
                    <a:pos x="21" y="0"/>
                  </a:cxn>
                  <a:cxn ang="0">
                    <a:pos x="14" y="0"/>
                  </a:cxn>
                  <a:cxn ang="0">
                    <a:pos x="6" y="0"/>
                  </a:cxn>
                  <a:cxn ang="0">
                    <a:pos x="0" y="0"/>
                  </a:cxn>
                </a:cxnLst>
                <a:rect l="0" t="0" r="r" b="b"/>
                <a:pathLst>
                  <a:path w="63" h="35">
                    <a:moveTo>
                      <a:pt x="0" y="0"/>
                    </a:moveTo>
                    <a:lnTo>
                      <a:pt x="0" y="9"/>
                    </a:lnTo>
                    <a:lnTo>
                      <a:pt x="0" y="17"/>
                    </a:lnTo>
                    <a:lnTo>
                      <a:pt x="0" y="26"/>
                    </a:lnTo>
                    <a:lnTo>
                      <a:pt x="0" y="35"/>
                    </a:lnTo>
                    <a:lnTo>
                      <a:pt x="4" y="35"/>
                    </a:lnTo>
                    <a:lnTo>
                      <a:pt x="9" y="35"/>
                    </a:lnTo>
                    <a:lnTo>
                      <a:pt x="13" y="35"/>
                    </a:lnTo>
                    <a:lnTo>
                      <a:pt x="18" y="35"/>
                    </a:lnTo>
                    <a:lnTo>
                      <a:pt x="23" y="35"/>
                    </a:lnTo>
                    <a:lnTo>
                      <a:pt x="29" y="34"/>
                    </a:lnTo>
                    <a:lnTo>
                      <a:pt x="34" y="34"/>
                    </a:lnTo>
                    <a:lnTo>
                      <a:pt x="41" y="34"/>
                    </a:lnTo>
                    <a:lnTo>
                      <a:pt x="46" y="33"/>
                    </a:lnTo>
                    <a:lnTo>
                      <a:pt x="51" y="33"/>
                    </a:lnTo>
                    <a:lnTo>
                      <a:pt x="58" y="33"/>
                    </a:lnTo>
                    <a:lnTo>
                      <a:pt x="63" y="33"/>
                    </a:lnTo>
                    <a:lnTo>
                      <a:pt x="62" y="25"/>
                    </a:lnTo>
                    <a:lnTo>
                      <a:pt x="60" y="15"/>
                    </a:lnTo>
                    <a:lnTo>
                      <a:pt x="59" y="8"/>
                    </a:lnTo>
                    <a:lnTo>
                      <a:pt x="58" y="0"/>
                    </a:lnTo>
                    <a:lnTo>
                      <a:pt x="50" y="0"/>
                    </a:lnTo>
                    <a:lnTo>
                      <a:pt x="43" y="0"/>
                    </a:lnTo>
                    <a:lnTo>
                      <a:pt x="35" y="0"/>
                    </a:lnTo>
                    <a:lnTo>
                      <a:pt x="29" y="0"/>
                    </a:lnTo>
                    <a:lnTo>
                      <a:pt x="21" y="0"/>
                    </a:lnTo>
                    <a:lnTo>
                      <a:pt x="14" y="0"/>
                    </a:lnTo>
                    <a:lnTo>
                      <a:pt x="6" y="0"/>
                    </a:lnTo>
                    <a:lnTo>
                      <a:pt x="0" y="0"/>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43" name="Freeform 207">
              <a:extLst>
                <a:ext uri="{FF2B5EF4-FFF2-40B4-BE49-F238E27FC236}">
                  <a16:creationId xmlns:a16="http://schemas.microsoft.com/office/drawing/2014/main" xmlns="" id="{9D428267-E644-5FE8-333F-D0068323C0DE}"/>
                </a:ext>
              </a:extLst>
            </p:cNvPr>
            <p:cNvSpPr>
              <a:spLocks/>
            </p:cNvSpPr>
            <p:nvPr/>
          </p:nvSpPr>
          <p:spPr bwMode="auto">
            <a:xfrm>
              <a:off x="1671" y="2292"/>
              <a:ext cx="20"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7" y="35"/>
                </a:cxn>
                <a:cxn ang="0">
                  <a:pos x="22" y="35"/>
                </a:cxn>
                <a:cxn ang="0">
                  <a:pos x="28" y="34"/>
                </a:cxn>
                <a:cxn ang="0">
                  <a:pos x="33" y="34"/>
                </a:cxn>
                <a:cxn ang="0">
                  <a:pos x="38" y="34"/>
                </a:cxn>
                <a:cxn ang="0">
                  <a:pos x="42" y="33"/>
                </a:cxn>
                <a:cxn ang="0">
                  <a:pos x="47" y="33"/>
                </a:cxn>
                <a:cxn ang="0">
                  <a:pos x="53" y="33"/>
                </a:cxn>
                <a:cxn ang="0">
                  <a:pos x="58" y="33"/>
                </a:cxn>
                <a:cxn ang="0">
                  <a:pos x="57" y="25"/>
                </a:cxn>
                <a:cxn ang="0">
                  <a:pos x="55" y="15"/>
                </a:cxn>
                <a:cxn ang="0">
                  <a:pos x="54" y="8"/>
                </a:cxn>
                <a:cxn ang="0">
                  <a:pos x="53" y="0"/>
                </a:cxn>
                <a:cxn ang="0">
                  <a:pos x="46" y="0"/>
                </a:cxn>
                <a:cxn ang="0">
                  <a:pos x="40" y="0"/>
                </a:cxn>
                <a:cxn ang="0">
                  <a:pos x="33" y="0"/>
                </a:cxn>
                <a:cxn ang="0">
                  <a:pos x="26" y="0"/>
                </a:cxn>
                <a:cxn ang="0">
                  <a:pos x="20" y="0"/>
                </a:cxn>
                <a:cxn ang="0">
                  <a:pos x="13" y="0"/>
                </a:cxn>
                <a:cxn ang="0">
                  <a:pos x="6" y="0"/>
                </a:cxn>
                <a:cxn ang="0">
                  <a:pos x="0" y="0"/>
                </a:cxn>
              </a:cxnLst>
              <a:rect l="0" t="0" r="r" b="b"/>
              <a:pathLst>
                <a:path w="58" h="35">
                  <a:moveTo>
                    <a:pt x="0" y="0"/>
                  </a:moveTo>
                  <a:lnTo>
                    <a:pt x="0" y="9"/>
                  </a:lnTo>
                  <a:lnTo>
                    <a:pt x="0" y="17"/>
                  </a:lnTo>
                  <a:lnTo>
                    <a:pt x="0" y="26"/>
                  </a:lnTo>
                  <a:lnTo>
                    <a:pt x="0" y="35"/>
                  </a:lnTo>
                  <a:lnTo>
                    <a:pt x="4" y="35"/>
                  </a:lnTo>
                  <a:lnTo>
                    <a:pt x="9" y="35"/>
                  </a:lnTo>
                  <a:lnTo>
                    <a:pt x="13" y="35"/>
                  </a:lnTo>
                  <a:lnTo>
                    <a:pt x="17" y="35"/>
                  </a:lnTo>
                  <a:lnTo>
                    <a:pt x="22" y="35"/>
                  </a:lnTo>
                  <a:lnTo>
                    <a:pt x="28" y="34"/>
                  </a:lnTo>
                  <a:lnTo>
                    <a:pt x="33" y="34"/>
                  </a:lnTo>
                  <a:lnTo>
                    <a:pt x="38" y="34"/>
                  </a:lnTo>
                  <a:lnTo>
                    <a:pt x="42" y="33"/>
                  </a:lnTo>
                  <a:lnTo>
                    <a:pt x="47" y="33"/>
                  </a:lnTo>
                  <a:lnTo>
                    <a:pt x="53" y="33"/>
                  </a:lnTo>
                  <a:lnTo>
                    <a:pt x="58" y="33"/>
                  </a:lnTo>
                  <a:lnTo>
                    <a:pt x="57" y="25"/>
                  </a:lnTo>
                  <a:lnTo>
                    <a:pt x="55" y="15"/>
                  </a:lnTo>
                  <a:lnTo>
                    <a:pt x="54" y="8"/>
                  </a:lnTo>
                  <a:lnTo>
                    <a:pt x="53" y="0"/>
                  </a:lnTo>
                  <a:lnTo>
                    <a:pt x="46" y="0"/>
                  </a:lnTo>
                  <a:lnTo>
                    <a:pt x="40" y="0"/>
                  </a:lnTo>
                  <a:lnTo>
                    <a:pt x="33" y="0"/>
                  </a:lnTo>
                  <a:lnTo>
                    <a:pt x="26" y="0"/>
                  </a:lnTo>
                  <a:lnTo>
                    <a:pt x="20" y="0"/>
                  </a:lnTo>
                  <a:lnTo>
                    <a:pt x="13" y="0"/>
                  </a:lnTo>
                  <a:lnTo>
                    <a:pt x="6" y="0"/>
                  </a:lnTo>
                  <a:lnTo>
                    <a:pt x="0" y="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4" name="Freeform 208">
              <a:extLst>
                <a:ext uri="{FF2B5EF4-FFF2-40B4-BE49-F238E27FC236}">
                  <a16:creationId xmlns:a16="http://schemas.microsoft.com/office/drawing/2014/main" xmlns="" id="{E3753F89-C57F-AFFA-7033-7D537B2CB80D}"/>
                </a:ext>
              </a:extLst>
            </p:cNvPr>
            <p:cNvSpPr>
              <a:spLocks/>
            </p:cNvSpPr>
            <p:nvPr/>
          </p:nvSpPr>
          <p:spPr bwMode="auto">
            <a:xfrm>
              <a:off x="1673" y="2292"/>
              <a:ext cx="18" cy="12"/>
            </a:xfrm>
            <a:custGeom>
              <a:avLst/>
              <a:gdLst/>
              <a:ahLst/>
              <a:cxnLst>
                <a:cxn ang="0">
                  <a:pos x="0" y="0"/>
                </a:cxn>
                <a:cxn ang="0">
                  <a:pos x="0" y="9"/>
                </a:cxn>
                <a:cxn ang="0">
                  <a:pos x="0" y="17"/>
                </a:cxn>
                <a:cxn ang="0">
                  <a:pos x="0" y="26"/>
                </a:cxn>
                <a:cxn ang="0">
                  <a:pos x="0" y="35"/>
                </a:cxn>
                <a:cxn ang="0">
                  <a:pos x="4" y="35"/>
                </a:cxn>
                <a:cxn ang="0">
                  <a:pos x="8" y="35"/>
                </a:cxn>
                <a:cxn ang="0">
                  <a:pos x="11" y="35"/>
                </a:cxn>
                <a:cxn ang="0">
                  <a:pos x="15" y="35"/>
                </a:cxn>
                <a:cxn ang="0">
                  <a:pos x="24" y="34"/>
                </a:cxn>
                <a:cxn ang="0">
                  <a:pos x="34" y="34"/>
                </a:cxn>
                <a:cxn ang="0">
                  <a:pos x="43" y="33"/>
                </a:cxn>
                <a:cxn ang="0">
                  <a:pos x="52" y="33"/>
                </a:cxn>
                <a:cxn ang="0">
                  <a:pos x="51" y="25"/>
                </a:cxn>
                <a:cxn ang="0">
                  <a:pos x="49" y="15"/>
                </a:cxn>
                <a:cxn ang="0">
                  <a:pos x="48" y="8"/>
                </a:cxn>
                <a:cxn ang="0">
                  <a:pos x="47" y="0"/>
                </a:cxn>
                <a:cxn ang="0">
                  <a:pos x="41" y="0"/>
                </a:cxn>
                <a:cxn ang="0">
                  <a:pos x="35" y="0"/>
                </a:cxn>
                <a:cxn ang="0">
                  <a:pos x="30" y="0"/>
                </a:cxn>
                <a:cxn ang="0">
                  <a:pos x="23" y="0"/>
                </a:cxn>
                <a:cxn ang="0">
                  <a:pos x="18" y="0"/>
                </a:cxn>
                <a:cxn ang="0">
                  <a:pos x="11" y="0"/>
                </a:cxn>
                <a:cxn ang="0">
                  <a:pos x="6" y="0"/>
                </a:cxn>
                <a:cxn ang="0">
                  <a:pos x="0" y="0"/>
                </a:cxn>
              </a:cxnLst>
              <a:rect l="0" t="0" r="r" b="b"/>
              <a:pathLst>
                <a:path w="52" h="35">
                  <a:moveTo>
                    <a:pt x="0" y="0"/>
                  </a:moveTo>
                  <a:lnTo>
                    <a:pt x="0" y="9"/>
                  </a:lnTo>
                  <a:lnTo>
                    <a:pt x="0" y="17"/>
                  </a:lnTo>
                  <a:lnTo>
                    <a:pt x="0" y="26"/>
                  </a:lnTo>
                  <a:lnTo>
                    <a:pt x="0" y="35"/>
                  </a:lnTo>
                  <a:lnTo>
                    <a:pt x="4" y="35"/>
                  </a:lnTo>
                  <a:lnTo>
                    <a:pt x="8" y="35"/>
                  </a:lnTo>
                  <a:lnTo>
                    <a:pt x="11" y="35"/>
                  </a:lnTo>
                  <a:lnTo>
                    <a:pt x="15" y="35"/>
                  </a:lnTo>
                  <a:lnTo>
                    <a:pt x="24" y="34"/>
                  </a:lnTo>
                  <a:lnTo>
                    <a:pt x="34" y="34"/>
                  </a:lnTo>
                  <a:lnTo>
                    <a:pt x="43" y="33"/>
                  </a:lnTo>
                  <a:lnTo>
                    <a:pt x="52" y="33"/>
                  </a:lnTo>
                  <a:lnTo>
                    <a:pt x="51" y="25"/>
                  </a:lnTo>
                  <a:lnTo>
                    <a:pt x="49" y="15"/>
                  </a:lnTo>
                  <a:lnTo>
                    <a:pt x="48" y="8"/>
                  </a:lnTo>
                  <a:lnTo>
                    <a:pt x="47" y="0"/>
                  </a:lnTo>
                  <a:lnTo>
                    <a:pt x="41" y="0"/>
                  </a:lnTo>
                  <a:lnTo>
                    <a:pt x="35" y="0"/>
                  </a:lnTo>
                  <a:lnTo>
                    <a:pt x="30" y="0"/>
                  </a:lnTo>
                  <a:lnTo>
                    <a:pt x="23" y="0"/>
                  </a:lnTo>
                  <a:lnTo>
                    <a:pt x="18" y="0"/>
                  </a:lnTo>
                  <a:lnTo>
                    <a:pt x="11" y="0"/>
                  </a:lnTo>
                  <a:lnTo>
                    <a:pt x="6" y="0"/>
                  </a:lnTo>
                  <a:lnTo>
                    <a:pt x="0" y="0"/>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5" name="Freeform 209">
              <a:extLst>
                <a:ext uri="{FF2B5EF4-FFF2-40B4-BE49-F238E27FC236}">
                  <a16:creationId xmlns:a16="http://schemas.microsoft.com/office/drawing/2014/main" xmlns="" id="{72DD2073-EFE1-F654-86A9-3538D8359C04}"/>
                </a:ext>
              </a:extLst>
            </p:cNvPr>
            <p:cNvSpPr>
              <a:spLocks/>
            </p:cNvSpPr>
            <p:nvPr/>
          </p:nvSpPr>
          <p:spPr bwMode="auto">
            <a:xfrm>
              <a:off x="1675" y="2292"/>
              <a:ext cx="16" cy="12"/>
            </a:xfrm>
            <a:custGeom>
              <a:avLst/>
              <a:gdLst/>
              <a:ahLst/>
              <a:cxnLst>
                <a:cxn ang="0">
                  <a:pos x="0" y="0"/>
                </a:cxn>
                <a:cxn ang="0">
                  <a:pos x="0" y="9"/>
                </a:cxn>
                <a:cxn ang="0">
                  <a:pos x="0" y="17"/>
                </a:cxn>
                <a:cxn ang="0">
                  <a:pos x="0" y="26"/>
                </a:cxn>
                <a:cxn ang="0">
                  <a:pos x="0" y="35"/>
                </a:cxn>
                <a:cxn ang="0">
                  <a:pos x="4" y="35"/>
                </a:cxn>
                <a:cxn ang="0">
                  <a:pos x="8" y="35"/>
                </a:cxn>
                <a:cxn ang="0">
                  <a:pos x="10" y="35"/>
                </a:cxn>
                <a:cxn ang="0">
                  <a:pos x="14" y="35"/>
                </a:cxn>
                <a:cxn ang="0">
                  <a:pos x="22" y="34"/>
                </a:cxn>
                <a:cxn ang="0">
                  <a:pos x="30" y="34"/>
                </a:cxn>
                <a:cxn ang="0">
                  <a:pos x="38" y="33"/>
                </a:cxn>
                <a:cxn ang="0">
                  <a:pos x="46" y="33"/>
                </a:cxn>
                <a:cxn ang="0">
                  <a:pos x="45" y="25"/>
                </a:cxn>
                <a:cxn ang="0">
                  <a:pos x="43" y="15"/>
                </a:cxn>
                <a:cxn ang="0">
                  <a:pos x="42" y="8"/>
                </a:cxn>
                <a:cxn ang="0">
                  <a:pos x="41" y="0"/>
                </a:cxn>
                <a:cxn ang="0">
                  <a:pos x="35" y="0"/>
                </a:cxn>
                <a:cxn ang="0">
                  <a:pos x="30" y="0"/>
                </a:cxn>
                <a:cxn ang="0">
                  <a:pos x="25" y="0"/>
                </a:cxn>
                <a:cxn ang="0">
                  <a:pos x="20" y="0"/>
                </a:cxn>
                <a:cxn ang="0">
                  <a:pos x="14" y="0"/>
                </a:cxn>
                <a:cxn ang="0">
                  <a:pos x="10" y="0"/>
                </a:cxn>
                <a:cxn ang="0">
                  <a:pos x="5" y="0"/>
                </a:cxn>
                <a:cxn ang="0">
                  <a:pos x="0" y="0"/>
                </a:cxn>
              </a:cxnLst>
              <a:rect l="0" t="0" r="r" b="b"/>
              <a:pathLst>
                <a:path w="46" h="35">
                  <a:moveTo>
                    <a:pt x="0" y="0"/>
                  </a:moveTo>
                  <a:lnTo>
                    <a:pt x="0" y="9"/>
                  </a:lnTo>
                  <a:lnTo>
                    <a:pt x="0" y="17"/>
                  </a:lnTo>
                  <a:lnTo>
                    <a:pt x="0" y="26"/>
                  </a:lnTo>
                  <a:lnTo>
                    <a:pt x="0" y="35"/>
                  </a:lnTo>
                  <a:lnTo>
                    <a:pt x="4" y="35"/>
                  </a:lnTo>
                  <a:lnTo>
                    <a:pt x="8" y="35"/>
                  </a:lnTo>
                  <a:lnTo>
                    <a:pt x="10" y="35"/>
                  </a:lnTo>
                  <a:lnTo>
                    <a:pt x="14" y="35"/>
                  </a:lnTo>
                  <a:lnTo>
                    <a:pt x="22" y="34"/>
                  </a:lnTo>
                  <a:lnTo>
                    <a:pt x="30" y="34"/>
                  </a:lnTo>
                  <a:lnTo>
                    <a:pt x="38" y="33"/>
                  </a:lnTo>
                  <a:lnTo>
                    <a:pt x="46" y="33"/>
                  </a:lnTo>
                  <a:lnTo>
                    <a:pt x="45" y="25"/>
                  </a:lnTo>
                  <a:lnTo>
                    <a:pt x="43" y="15"/>
                  </a:lnTo>
                  <a:lnTo>
                    <a:pt x="42" y="8"/>
                  </a:lnTo>
                  <a:lnTo>
                    <a:pt x="41" y="0"/>
                  </a:lnTo>
                  <a:lnTo>
                    <a:pt x="35" y="0"/>
                  </a:lnTo>
                  <a:lnTo>
                    <a:pt x="30" y="0"/>
                  </a:lnTo>
                  <a:lnTo>
                    <a:pt x="25" y="0"/>
                  </a:lnTo>
                  <a:lnTo>
                    <a:pt x="20" y="0"/>
                  </a:lnTo>
                  <a:lnTo>
                    <a:pt x="14" y="0"/>
                  </a:lnTo>
                  <a:lnTo>
                    <a:pt x="10" y="0"/>
                  </a:lnTo>
                  <a:lnTo>
                    <a:pt x="5" y="0"/>
                  </a:lnTo>
                  <a:lnTo>
                    <a:pt x="0" y="0"/>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6" name="Freeform 210">
              <a:extLst>
                <a:ext uri="{FF2B5EF4-FFF2-40B4-BE49-F238E27FC236}">
                  <a16:creationId xmlns:a16="http://schemas.microsoft.com/office/drawing/2014/main" xmlns="" id="{80B2D811-DB38-D2D9-9DBD-461F8F3AB3A8}"/>
                </a:ext>
              </a:extLst>
            </p:cNvPr>
            <p:cNvSpPr>
              <a:spLocks/>
            </p:cNvSpPr>
            <p:nvPr/>
          </p:nvSpPr>
          <p:spPr bwMode="auto">
            <a:xfrm>
              <a:off x="1677" y="2292"/>
              <a:ext cx="14" cy="12"/>
            </a:xfrm>
            <a:custGeom>
              <a:avLst/>
              <a:gdLst/>
              <a:ahLst/>
              <a:cxnLst>
                <a:cxn ang="0">
                  <a:pos x="0" y="0"/>
                </a:cxn>
                <a:cxn ang="0">
                  <a:pos x="0" y="9"/>
                </a:cxn>
                <a:cxn ang="0">
                  <a:pos x="0" y="17"/>
                </a:cxn>
                <a:cxn ang="0">
                  <a:pos x="0" y="26"/>
                </a:cxn>
                <a:cxn ang="0">
                  <a:pos x="0" y="35"/>
                </a:cxn>
                <a:cxn ang="0">
                  <a:pos x="4" y="35"/>
                </a:cxn>
                <a:cxn ang="0">
                  <a:pos x="7" y="35"/>
                </a:cxn>
                <a:cxn ang="0">
                  <a:pos x="11" y="35"/>
                </a:cxn>
                <a:cxn ang="0">
                  <a:pos x="13" y="35"/>
                </a:cxn>
                <a:cxn ang="0">
                  <a:pos x="20" y="34"/>
                </a:cxn>
                <a:cxn ang="0">
                  <a:pos x="28" y="34"/>
                </a:cxn>
                <a:cxn ang="0">
                  <a:pos x="34" y="33"/>
                </a:cxn>
                <a:cxn ang="0">
                  <a:pos x="41" y="33"/>
                </a:cxn>
                <a:cxn ang="0">
                  <a:pos x="40" y="25"/>
                </a:cxn>
                <a:cxn ang="0">
                  <a:pos x="38" y="15"/>
                </a:cxn>
                <a:cxn ang="0">
                  <a:pos x="37" y="8"/>
                </a:cxn>
                <a:cxn ang="0">
                  <a:pos x="36" y="0"/>
                </a:cxn>
                <a:cxn ang="0">
                  <a:pos x="26" y="0"/>
                </a:cxn>
                <a:cxn ang="0">
                  <a:pos x="19" y="0"/>
                </a:cxn>
                <a:cxn ang="0">
                  <a:pos x="9" y="0"/>
                </a:cxn>
                <a:cxn ang="0">
                  <a:pos x="0" y="0"/>
                </a:cxn>
              </a:cxnLst>
              <a:rect l="0" t="0" r="r" b="b"/>
              <a:pathLst>
                <a:path w="41" h="35">
                  <a:moveTo>
                    <a:pt x="0" y="0"/>
                  </a:moveTo>
                  <a:lnTo>
                    <a:pt x="0" y="9"/>
                  </a:lnTo>
                  <a:lnTo>
                    <a:pt x="0" y="17"/>
                  </a:lnTo>
                  <a:lnTo>
                    <a:pt x="0" y="26"/>
                  </a:lnTo>
                  <a:lnTo>
                    <a:pt x="0" y="35"/>
                  </a:lnTo>
                  <a:lnTo>
                    <a:pt x="4" y="35"/>
                  </a:lnTo>
                  <a:lnTo>
                    <a:pt x="7" y="35"/>
                  </a:lnTo>
                  <a:lnTo>
                    <a:pt x="11" y="35"/>
                  </a:lnTo>
                  <a:lnTo>
                    <a:pt x="13" y="35"/>
                  </a:lnTo>
                  <a:lnTo>
                    <a:pt x="20" y="34"/>
                  </a:lnTo>
                  <a:lnTo>
                    <a:pt x="28" y="34"/>
                  </a:lnTo>
                  <a:lnTo>
                    <a:pt x="34" y="33"/>
                  </a:lnTo>
                  <a:lnTo>
                    <a:pt x="41" y="33"/>
                  </a:lnTo>
                  <a:lnTo>
                    <a:pt x="40" y="25"/>
                  </a:lnTo>
                  <a:lnTo>
                    <a:pt x="38" y="15"/>
                  </a:lnTo>
                  <a:lnTo>
                    <a:pt x="37" y="8"/>
                  </a:lnTo>
                  <a:lnTo>
                    <a:pt x="36" y="0"/>
                  </a:lnTo>
                  <a:lnTo>
                    <a:pt x="26" y="0"/>
                  </a:lnTo>
                  <a:lnTo>
                    <a:pt x="19" y="0"/>
                  </a:lnTo>
                  <a:lnTo>
                    <a:pt x="9"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7" name="Freeform 211">
              <a:extLst>
                <a:ext uri="{FF2B5EF4-FFF2-40B4-BE49-F238E27FC236}">
                  <a16:creationId xmlns:a16="http://schemas.microsoft.com/office/drawing/2014/main" xmlns="" id="{48E76A26-BE88-29B7-38F9-E849774B2533}"/>
                </a:ext>
              </a:extLst>
            </p:cNvPr>
            <p:cNvSpPr>
              <a:spLocks/>
            </p:cNvSpPr>
            <p:nvPr/>
          </p:nvSpPr>
          <p:spPr bwMode="auto">
            <a:xfrm>
              <a:off x="1679" y="2292"/>
              <a:ext cx="12" cy="12"/>
            </a:xfrm>
            <a:custGeom>
              <a:avLst/>
              <a:gdLst/>
              <a:ahLst/>
              <a:cxnLst>
                <a:cxn ang="0">
                  <a:pos x="0" y="0"/>
                </a:cxn>
                <a:cxn ang="0">
                  <a:pos x="0" y="35"/>
                </a:cxn>
                <a:cxn ang="0">
                  <a:pos x="10" y="35"/>
                </a:cxn>
                <a:cxn ang="0">
                  <a:pos x="34" y="33"/>
                </a:cxn>
                <a:cxn ang="0">
                  <a:pos x="29" y="0"/>
                </a:cxn>
                <a:cxn ang="0">
                  <a:pos x="0" y="0"/>
                </a:cxn>
              </a:cxnLst>
              <a:rect l="0" t="0" r="r" b="b"/>
              <a:pathLst>
                <a:path w="34" h="35">
                  <a:moveTo>
                    <a:pt x="0" y="0"/>
                  </a:moveTo>
                  <a:lnTo>
                    <a:pt x="0" y="35"/>
                  </a:lnTo>
                  <a:lnTo>
                    <a:pt x="10" y="35"/>
                  </a:lnTo>
                  <a:lnTo>
                    <a:pt x="34" y="33"/>
                  </a:lnTo>
                  <a:lnTo>
                    <a:pt x="29"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8" name="Freeform 212">
              <a:extLst>
                <a:ext uri="{FF2B5EF4-FFF2-40B4-BE49-F238E27FC236}">
                  <a16:creationId xmlns:a16="http://schemas.microsoft.com/office/drawing/2014/main" xmlns="" id="{747D1862-EDB3-2EAE-0440-9C91D7FCC9CE}"/>
                </a:ext>
              </a:extLst>
            </p:cNvPr>
            <p:cNvSpPr>
              <a:spLocks/>
            </p:cNvSpPr>
            <p:nvPr/>
          </p:nvSpPr>
          <p:spPr bwMode="auto">
            <a:xfrm>
              <a:off x="1681" y="2309"/>
              <a:ext cx="22" cy="135"/>
            </a:xfrm>
            <a:custGeom>
              <a:avLst/>
              <a:gdLst/>
              <a:ahLst/>
              <a:cxnLst>
                <a:cxn ang="0">
                  <a:pos x="0" y="2"/>
                </a:cxn>
                <a:cxn ang="0">
                  <a:pos x="13" y="0"/>
                </a:cxn>
                <a:cxn ang="0">
                  <a:pos x="31" y="0"/>
                </a:cxn>
                <a:cxn ang="0">
                  <a:pos x="47" y="102"/>
                </a:cxn>
                <a:cxn ang="0">
                  <a:pos x="57" y="198"/>
                </a:cxn>
                <a:cxn ang="0">
                  <a:pos x="64" y="296"/>
                </a:cxn>
                <a:cxn ang="0">
                  <a:pos x="65" y="396"/>
                </a:cxn>
                <a:cxn ang="0">
                  <a:pos x="37" y="406"/>
                </a:cxn>
                <a:cxn ang="0">
                  <a:pos x="35" y="304"/>
                </a:cxn>
                <a:cxn ang="0">
                  <a:pos x="29" y="203"/>
                </a:cxn>
                <a:cxn ang="0">
                  <a:pos x="17" y="104"/>
                </a:cxn>
                <a:cxn ang="0">
                  <a:pos x="0" y="2"/>
                </a:cxn>
              </a:cxnLst>
              <a:rect l="0" t="0" r="r" b="b"/>
              <a:pathLst>
                <a:path w="65" h="406">
                  <a:moveTo>
                    <a:pt x="0" y="2"/>
                  </a:moveTo>
                  <a:lnTo>
                    <a:pt x="13" y="0"/>
                  </a:lnTo>
                  <a:lnTo>
                    <a:pt x="31" y="0"/>
                  </a:lnTo>
                  <a:lnTo>
                    <a:pt x="47" y="102"/>
                  </a:lnTo>
                  <a:lnTo>
                    <a:pt x="57" y="198"/>
                  </a:lnTo>
                  <a:lnTo>
                    <a:pt x="64" y="296"/>
                  </a:lnTo>
                  <a:lnTo>
                    <a:pt x="65" y="396"/>
                  </a:lnTo>
                  <a:lnTo>
                    <a:pt x="37" y="406"/>
                  </a:lnTo>
                  <a:lnTo>
                    <a:pt x="35" y="304"/>
                  </a:lnTo>
                  <a:lnTo>
                    <a:pt x="29" y="203"/>
                  </a:lnTo>
                  <a:lnTo>
                    <a:pt x="17" y="104"/>
                  </a:lnTo>
                  <a:lnTo>
                    <a:pt x="0" y="2"/>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9" name="Freeform 213">
              <a:extLst>
                <a:ext uri="{FF2B5EF4-FFF2-40B4-BE49-F238E27FC236}">
                  <a16:creationId xmlns:a16="http://schemas.microsoft.com/office/drawing/2014/main" xmlns="" id="{644AD4FD-7272-FF5B-13B3-9C559B461915}"/>
                </a:ext>
              </a:extLst>
            </p:cNvPr>
            <p:cNvSpPr>
              <a:spLocks/>
            </p:cNvSpPr>
            <p:nvPr/>
          </p:nvSpPr>
          <p:spPr bwMode="auto">
            <a:xfrm>
              <a:off x="1679" y="2309"/>
              <a:ext cx="22" cy="135"/>
            </a:xfrm>
            <a:custGeom>
              <a:avLst/>
              <a:gdLst/>
              <a:ahLst/>
              <a:cxnLst>
                <a:cxn ang="0">
                  <a:pos x="0" y="2"/>
                </a:cxn>
                <a:cxn ang="0">
                  <a:pos x="2" y="1"/>
                </a:cxn>
                <a:cxn ang="0">
                  <a:pos x="6" y="1"/>
                </a:cxn>
                <a:cxn ang="0">
                  <a:pos x="10" y="1"/>
                </a:cxn>
                <a:cxn ang="0">
                  <a:pos x="14" y="0"/>
                </a:cxn>
                <a:cxn ang="0">
                  <a:pos x="18" y="0"/>
                </a:cxn>
                <a:cxn ang="0">
                  <a:pos x="22" y="0"/>
                </a:cxn>
                <a:cxn ang="0">
                  <a:pos x="27" y="0"/>
                </a:cxn>
                <a:cxn ang="0">
                  <a:pos x="33" y="0"/>
                </a:cxn>
                <a:cxn ang="0">
                  <a:pos x="47" y="102"/>
                </a:cxn>
                <a:cxn ang="0">
                  <a:pos x="58" y="198"/>
                </a:cxn>
                <a:cxn ang="0">
                  <a:pos x="63" y="296"/>
                </a:cxn>
                <a:cxn ang="0">
                  <a:pos x="66" y="396"/>
                </a:cxn>
                <a:cxn ang="0">
                  <a:pos x="59" y="399"/>
                </a:cxn>
                <a:cxn ang="0">
                  <a:pos x="51" y="400"/>
                </a:cxn>
                <a:cxn ang="0">
                  <a:pos x="43" y="403"/>
                </a:cxn>
                <a:cxn ang="0">
                  <a:pos x="37" y="406"/>
                </a:cxn>
                <a:cxn ang="0">
                  <a:pos x="34" y="304"/>
                </a:cxn>
                <a:cxn ang="0">
                  <a:pos x="29" y="203"/>
                </a:cxn>
                <a:cxn ang="0">
                  <a:pos x="17" y="104"/>
                </a:cxn>
                <a:cxn ang="0">
                  <a:pos x="0" y="2"/>
                </a:cxn>
              </a:cxnLst>
              <a:rect l="0" t="0" r="r" b="b"/>
              <a:pathLst>
                <a:path w="66" h="406">
                  <a:moveTo>
                    <a:pt x="0" y="2"/>
                  </a:moveTo>
                  <a:lnTo>
                    <a:pt x="2" y="1"/>
                  </a:lnTo>
                  <a:lnTo>
                    <a:pt x="6" y="1"/>
                  </a:lnTo>
                  <a:lnTo>
                    <a:pt x="10" y="1"/>
                  </a:lnTo>
                  <a:lnTo>
                    <a:pt x="14" y="0"/>
                  </a:lnTo>
                  <a:lnTo>
                    <a:pt x="18" y="0"/>
                  </a:lnTo>
                  <a:lnTo>
                    <a:pt x="22" y="0"/>
                  </a:lnTo>
                  <a:lnTo>
                    <a:pt x="27" y="0"/>
                  </a:lnTo>
                  <a:lnTo>
                    <a:pt x="33" y="0"/>
                  </a:lnTo>
                  <a:lnTo>
                    <a:pt x="47" y="102"/>
                  </a:lnTo>
                  <a:lnTo>
                    <a:pt x="58" y="198"/>
                  </a:lnTo>
                  <a:lnTo>
                    <a:pt x="63" y="296"/>
                  </a:lnTo>
                  <a:lnTo>
                    <a:pt x="66" y="396"/>
                  </a:lnTo>
                  <a:lnTo>
                    <a:pt x="59" y="399"/>
                  </a:lnTo>
                  <a:lnTo>
                    <a:pt x="51" y="400"/>
                  </a:lnTo>
                  <a:lnTo>
                    <a:pt x="43" y="403"/>
                  </a:lnTo>
                  <a:lnTo>
                    <a:pt x="37" y="406"/>
                  </a:lnTo>
                  <a:lnTo>
                    <a:pt x="34" y="304"/>
                  </a:lnTo>
                  <a:lnTo>
                    <a:pt x="29" y="203"/>
                  </a:lnTo>
                  <a:lnTo>
                    <a:pt x="17" y="104"/>
                  </a:lnTo>
                  <a:lnTo>
                    <a:pt x="0" y="2"/>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0" name="Freeform 214">
              <a:extLst>
                <a:ext uri="{FF2B5EF4-FFF2-40B4-BE49-F238E27FC236}">
                  <a16:creationId xmlns:a16="http://schemas.microsoft.com/office/drawing/2014/main" xmlns="" id="{457A4FDF-9507-561E-A9DC-2F570147B3FB}"/>
                </a:ext>
              </a:extLst>
            </p:cNvPr>
            <p:cNvSpPr>
              <a:spLocks/>
            </p:cNvSpPr>
            <p:nvPr/>
          </p:nvSpPr>
          <p:spPr bwMode="auto">
            <a:xfrm>
              <a:off x="1677" y="2309"/>
              <a:ext cx="22" cy="135"/>
            </a:xfrm>
            <a:custGeom>
              <a:avLst/>
              <a:gdLst/>
              <a:ahLst/>
              <a:cxnLst>
                <a:cxn ang="0">
                  <a:pos x="0" y="2"/>
                </a:cxn>
                <a:cxn ang="0">
                  <a:pos x="4" y="1"/>
                </a:cxn>
                <a:cxn ang="0">
                  <a:pos x="8" y="1"/>
                </a:cxn>
                <a:cxn ang="0">
                  <a:pos x="12" y="1"/>
                </a:cxn>
                <a:cxn ang="0">
                  <a:pos x="15" y="0"/>
                </a:cxn>
                <a:cxn ang="0">
                  <a:pos x="20" y="0"/>
                </a:cxn>
                <a:cxn ang="0">
                  <a:pos x="24" y="0"/>
                </a:cxn>
                <a:cxn ang="0">
                  <a:pos x="28" y="0"/>
                </a:cxn>
                <a:cxn ang="0">
                  <a:pos x="32" y="0"/>
                </a:cxn>
                <a:cxn ang="0">
                  <a:pos x="48" y="102"/>
                </a:cxn>
                <a:cxn ang="0">
                  <a:pos x="60" y="198"/>
                </a:cxn>
                <a:cxn ang="0">
                  <a:pos x="65" y="296"/>
                </a:cxn>
                <a:cxn ang="0">
                  <a:pos x="67" y="396"/>
                </a:cxn>
                <a:cxn ang="0">
                  <a:pos x="60" y="399"/>
                </a:cxn>
                <a:cxn ang="0">
                  <a:pos x="53" y="400"/>
                </a:cxn>
                <a:cxn ang="0">
                  <a:pos x="46" y="403"/>
                </a:cxn>
                <a:cxn ang="0">
                  <a:pos x="40" y="406"/>
                </a:cxn>
                <a:cxn ang="0">
                  <a:pos x="40" y="354"/>
                </a:cxn>
                <a:cxn ang="0">
                  <a:pos x="37" y="304"/>
                </a:cxn>
                <a:cxn ang="0">
                  <a:pos x="34" y="254"/>
                </a:cxn>
                <a:cxn ang="0">
                  <a:pos x="30" y="203"/>
                </a:cxn>
                <a:cxn ang="0">
                  <a:pos x="24" y="154"/>
                </a:cxn>
                <a:cxn ang="0">
                  <a:pos x="17" y="104"/>
                </a:cxn>
                <a:cxn ang="0">
                  <a:pos x="9" y="54"/>
                </a:cxn>
                <a:cxn ang="0">
                  <a:pos x="0" y="2"/>
                </a:cxn>
              </a:cxnLst>
              <a:rect l="0" t="0" r="r" b="b"/>
              <a:pathLst>
                <a:path w="67" h="406">
                  <a:moveTo>
                    <a:pt x="0" y="2"/>
                  </a:moveTo>
                  <a:lnTo>
                    <a:pt x="4" y="1"/>
                  </a:lnTo>
                  <a:lnTo>
                    <a:pt x="8" y="1"/>
                  </a:lnTo>
                  <a:lnTo>
                    <a:pt x="12" y="1"/>
                  </a:lnTo>
                  <a:lnTo>
                    <a:pt x="15" y="0"/>
                  </a:lnTo>
                  <a:lnTo>
                    <a:pt x="20" y="0"/>
                  </a:lnTo>
                  <a:lnTo>
                    <a:pt x="24" y="0"/>
                  </a:lnTo>
                  <a:lnTo>
                    <a:pt x="28" y="0"/>
                  </a:lnTo>
                  <a:lnTo>
                    <a:pt x="32" y="0"/>
                  </a:lnTo>
                  <a:lnTo>
                    <a:pt x="48" y="102"/>
                  </a:lnTo>
                  <a:lnTo>
                    <a:pt x="60" y="198"/>
                  </a:lnTo>
                  <a:lnTo>
                    <a:pt x="65" y="296"/>
                  </a:lnTo>
                  <a:lnTo>
                    <a:pt x="67" y="396"/>
                  </a:lnTo>
                  <a:lnTo>
                    <a:pt x="60" y="399"/>
                  </a:lnTo>
                  <a:lnTo>
                    <a:pt x="53" y="400"/>
                  </a:lnTo>
                  <a:lnTo>
                    <a:pt x="46" y="403"/>
                  </a:lnTo>
                  <a:lnTo>
                    <a:pt x="40" y="406"/>
                  </a:lnTo>
                  <a:lnTo>
                    <a:pt x="40" y="354"/>
                  </a:lnTo>
                  <a:lnTo>
                    <a:pt x="37" y="304"/>
                  </a:lnTo>
                  <a:lnTo>
                    <a:pt x="34" y="254"/>
                  </a:lnTo>
                  <a:lnTo>
                    <a:pt x="30" y="203"/>
                  </a:lnTo>
                  <a:lnTo>
                    <a:pt x="24" y="154"/>
                  </a:lnTo>
                  <a:lnTo>
                    <a:pt x="17" y="104"/>
                  </a:lnTo>
                  <a:lnTo>
                    <a:pt x="9" y="54"/>
                  </a:lnTo>
                  <a:lnTo>
                    <a:pt x="0" y="2"/>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1" name="Freeform 215">
              <a:extLst>
                <a:ext uri="{FF2B5EF4-FFF2-40B4-BE49-F238E27FC236}">
                  <a16:creationId xmlns:a16="http://schemas.microsoft.com/office/drawing/2014/main" xmlns="" id="{5411A209-43A5-C4BB-D82A-91A2F144F262}"/>
                </a:ext>
              </a:extLst>
            </p:cNvPr>
            <p:cNvSpPr>
              <a:spLocks/>
            </p:cNvSpPr>
            <p:nvPr/>
          </p:nvSpPr>
          <p:spPr bwMode="auto">
            <a:xfrm>
              <a:off x="1675" y="2309"/>
              <a:ext cx="22" cy="135"/>
            </a:xfrm>
            <a:custGeom>
              <a:avLst/>
              <a:gdLst/>
              <a:ahLst/>
              <a:cxnLst>
                <a:cxn ang="0">
                  <a:pos x="0" y="2"/>
                </a:cxn>
                <a:cxn ang="0">
                  <a:pos x="4" y="1"/>
                </a:cxn>
                <a:cxn ang="0">
                  <a:pos x="8" y="1"/>
                </a:cxn>
                <a:cxn ang="0">
                  <a:pos x="10" y="1"/>
                </a:cxn>
                <a:cxn ang="0">
                  <a:pos x="14" y="0"/>
                </a:cxn>
                <a:cxn ang="0">
                  <a:pos x="18" y="0"/>
                </a:cxn>
                <a:cxn ang="0">
                  <a:pos x="24" y="0"/>
                </a:cxn>
                <a:cxn ang="0">
                  <a:pos x="28" y="0"/>
                </a:cxn>
                <a:cxn ang="0">
                  <a:pos x="31" y="0"/>
                </a:cxn>
                <a:cxn ang="0">
                  <a:pos x="47" y="102"/>
                </a:cxn>
                <a:cxn ang="0">
                  <a:pos x="58" y="198"/>
                </a:cxn>
                <a:cxn ang="0">
                  <a:pos x="65"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4" y="0"/>
                  </a:lnTo>
                  <a:lnTo>
                    <a:pt x="28" y="0"/>
                  </a:lnTo>
                  <a:lnTo>
                    <a:pt x="31" y="0"/>
                  </a:lnTo>
                  <a:lnTo>
                    <a:pt x="47" y="102"/>
                  </a:lnTo>
                  <a:lnTo>
                    <a:pt x="58" y="198"/>
                  </a:lnTo>
                  <a:lnTo>
                    <a:pt x="65"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 name="Freeform 216">
              <a:extLst>
                <a:ext uri="{FF2B5EF4-FFF2-40B4-BE49-F238E27FC236}">
                  <a16:creationId xmlns:a16="http://schemas.microsoft.com/office/drawing/2014/main" xmlns="" id="{4E9E23EC-FF40-4205-8F74-69610945FB80}"/>
                </a:ext>
              </a:extLst>
            </p:cNvPr>
            <p:cNvSpPr>
              <a:spLocks/>
            </p:cNvSpPr>
            <p:nvPr/>
          </p:nvSpPr>
          <p:spPr bwMode="auto">
            <a:xfrm>
              <a:off x="1673" y="2309"/>
              <a:ext cx="23" cy="135"/>
            </a:xfrm>
            <a:custGeom>
              <a:avLst/>
              <a:gdLst/>
              <a:ahLst/>
              <a:cxnLst>
                <a:cxn ang="0">
                  <a:pos x="0" y="2"/>
                </a:cxn>
                <a:cxn ang="0">
                  <a:pos x="3" y="1"/>
                </a:cxn>
                <a:cxn ang="0">
                  <a:pos x="7" y="1"/>
                </a:cxn>
                <a:cxn ang="0">
                  <a:pos x="11" y="1"/>
                </a:cxn>
                <a:cxn ang="0">
                  <a:pos x="15" y="0"/>
                </a:cxn>
                <a:cxn ang="0">
                  <a:pos x="19" y="0"/>
                </a:cxn>
                <a:cxn ang="0">
                  <a:pos x="23" y="0"/>
                </a:cxn>
                <a:cxn ang="0">
                  <a:pos x="27" y="0"/>
                </a:cxn>
                <a:cxn ang="0">
                  <a:pos x="32" y="0"/>
                </a:cxn>
                <a:cxn ang="0">
                  <a:pos x="48" y="102"/>
                </a:cxn>
                <a:cxn ang="0">
                  <a:pos x="59" y="198"/>
                </a:cxn>
                <a:cxn ang="0">
                  <a:pos x="64" y="296"/>
                </a:cxn>
                <a:cxn ang="0">
                  <a:pos x="67" y="396"/>
                </a:cxn>
                <a:cxn ang="0">
                  <a:pos x="60" y="399"/>
                </a:cxn>
                <a:cxn ang="0">
                  <a:pos x="52" y="400"/>
                </a:cxn>
                <a:cxn ang="0">
                  <a:pos x="44" y="403"/>
                </a:cxn>
                <a:cxn ang="0">
                  <a:pos x="37" y="406"/>
                </a:cxn>
                <a:cxn ang="0">
                  <a:pos x="35" y="304"/>
                </a:cxn>
                <a:cxn ang="0">
                  <a:pos x="28" y="203"/>
                </a:cxn>
                <a:cxn ang="0">
                  <a:pos x="16" y="104"/>
                </a:cxn>
                <a:cxn ang="0">
                  <a:pos x="0" y="2"/>
                </a:cxn>
              </a:cxnLst>
              <a:rect l="0" t="0" r="r" b="b"/>
              <a:pathLst>
                <a:path w="67" h="406">
                  <a:moveTo>
                    <a:pt x="0" y="2"/>
                  </a:moveTo>
                  <a:lnTo>
                    <a:pt x="3" y="1"/>
                  </a:lnTo>
                  <a:lnTo>
                    <a:pt x="7" y="1"/>
                  </a:lnTo>
                  <a:lnTo>
                    <a:pt x="11" y="1"/>
                  </a:lnTo>
                  <a:lnTo>
                    <a:pt x="15" y="0"/>
                  </a:lnTo>
                  <a:lnTo>
                    <a:pt x="19" y="0"/>
                  </a:lnTo>
                  <a:lnTo>
                    <a:pt x="23" y="0"/>
                  </a:lnTo>
                  <a:lnTo>
                    <a:pt x="27" y="0"/>
                  </a:lnTo>
                  <a:lnTo>
                    <a:pt x="32" y="0"/>
                  </a:lnTo>
                  <a:lnTo>
                    <a:pt x="48" y="102"/>
                  </a:lnTo>
                  <a:lnTo>
                    <a:pt x="59" y="198"/>
                  </a:lnTo>
                  <a:lnTo>
                    <a:pt x="64" y="296"/>
                  </a:lnTo>
                  <a:lnTo>
                    <a:pt x="67" y="396"/>
                  </a:lnTo>
                  <a:lnTo>
                    <a:pt x="60" y="399"/>
                  </a:lnTo>
                  <a:lnTo>
                    <a:pt x="52" y="400"/>
                  </a:lnTo>
                  <a:lnTo>
                    <a:pt x="44" y="403"/>
                  </a:lnTo>
                  <a:lnTo>
                    <a:pt x="37" y="406"/>
                  </a:lnTo>
                  <a:lnTo>
                    <a:pt x="35" y="304"/>
                  </a:lnTo>
                  <a:lnTo>
                    <a:pt x="28" y="203"/>
                  </a:lnTo>
                  <a:lnTo>
                    <a:pt x="16" y="104"/>
                  </a:lnTo>
                  <a:lnTo>
                    <a:pt x="0" y="2"/>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3" name="Freeform 217">
              <a:extLst>
                <a:ext uri="{FF2B5EF4-FFF2-40B4-BE49-F238E27FC236}">
                  <a16:creationId xmlns:a16="http://schemas.microsoft.com/office/drawing/2014/main" xmlns="" id="{CF0542BB-2175-075B-A742-02D7ABED5ACA}"/>
                </a:ext>
              </a:extLst>
            </p:cNvPr>
            <p:cNvSpPr>
              <a:spLocks/>
            </p:cNvSpPr>
            <p:nvPr/>
          </p:nvSpPr>
          <p:spPr bwMode="auto">
            <a:xfrm>
              <a:off x="1671" y="2309"/>
              <a:ext cx="23"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2" y="0"/>
                </a:cxn>
                <a:cxn ang="0">
                  <a:pos x="49" y="102"/>
                </a:cxn>
                <a:cxn ang="0">
                  <a:pos x="59" y="198"/>
                </a:cxn>
                <a:cxn ang="0">
                  <a:pos x="66" y="296"/>
                </a:cxn>
                <a:cxn ang="0">
                  <a:pos x="67"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2" y="0"/>
                  </a:lnTo>
                  <a:lnTo>
                    <a:pt x="49" y="102"/>
                  </a:lnTo>
                  <a:lnTo>
                    <a:pt x="59" y="198"/>
                  </a:lnTo>
                  <a:lnTo>
                    <a:pt x="66" y="296"/>
                  </a:lnTo>
                  <a:lnTo>
                    <a:pt x="67" y="396"/>
                  </a:lnTo>
                  <a:lnTo>
                    <a:pt x="61" y="399"/>
                  </a:lnTo>
                  <a:lnTo>
                    <a:pt x="53" y="400"/>
                  </a:lnTo>
                  <a:lnTo>
                    <a:pt x="45" y="403"/>
                  </a:lnTo>
                  <a:lnTo>
                    <a:pt x="38" y="406"/>
                  </a:lnTo>
                  <a:lnTo>
                    <a:pt x="36" y="304"/>
                  </a:lnTo>
                  <a:lnTo>
                    <a:pt x="29" y="203"/>
                  </a:lnTo>
                  <a:lnTo>
                    <a:pt x="17" y="104"/>
                  </a:lnTo>
                  <a:lnTo>
                    <a:pt x="0" y="2"/>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4" name="Freeform 218">
              <a:extLst>
                <a:ext uri="{FF2B5EF4-FFF2-40B4-BE49-F238E27FC236}">
                  <a16:creationId xmlns:a16="http://schemas.microsoft.com/office/drawing/2014/main" xmlns="" id="{9C7BE967-2C14-9351-77B4-C188EBC4E7AB}"/>
                </a:ext>
              </a:extLst>
            </p:cNvPr>
            <p:cNvSpPr>
              <a:spLocks/>
            </p:cNvSpPr>
            <p:nvPr/>
          </p:nvSpPr>
          <p:spPr bwMode="auto">
            <a:xfrm>
              <a:off x="1670" y="2309"/>
              <a:ext cx="22" cy="135"/>
            </a:xfrm>
            <a:custGeom>
              <a:avLst/>
              <a:gdLst/>
              <a:ahLst/>
              <a:cxnLst>
                <a:cxn ang="0">
                  <a:pos x="0" y="2"/>
                </a:cxn>
                <a:cxn ang="0">
                  <a:pos x="4" y="1"/>
                </a:cxn>
                <a:cxn ang="0">
                  <a:pos x="8" y="1"/>
                </a:cxn>
                <a:cxn ang="0">
                  <a:pos x="10" y="1"/>
                </a:cxn>
                <a:cxn ang="0">
                  <a:pos x="14" y="0"/>
                </a:cxn>
                <a:cxn ang="0">
                  <a:pos x="18" y="0"/>
                </a:cxn>
                <a:cxn ang="0">
                  <a:pos x="23" y="0"/>
                </a:cxn>
                <a:cxn ang="0">
                  <a:pos x="27" y="0"/>
                </a:cxn>
                <a:cxn ang="0">
                  <a:pos x="31" y="0"/>
                </a:cxn>
                <a:cxn ang="0">
                  <a:pos x="47" y="102"/>
                </a:cxn>
                <a:cxn ang="0">
                  <a:pos x="58" y="198"/>
                </a:cxn>
                <a:cxn ang="0">
                  <a:pos x="64"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3" y="0"/>
                  </a:lnTo>
                  <a:lnTo>
                    <a:pt x="27" y="0"/>
                  </a:lnTo>
                  <a:lnTo>
                    <a:pt x="31" y="0"/>
                  </a:lnTo>
                  <a:lnTo>
                    <a:pt x="47" y="102"/>
                  </a:lnTo>
                  <a:lnTo>
                    <a:pt x="58" y="198"/>
                  </a:lnTo>
                  <a:lnTo>
                    <a:pt x="64"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5" name="Freeform 219">
              <a:extLst>
                <a:ext uri="{FF2B5EF4-FFF2-40B4-BE49-F238E27FC236}">
                  <a16:creationId xmlns:a16="http://schemas.microsoft.com/office/drawing/2014/main" xmlns="" id="{2024386D-BE55-837A-D23A-30D77D31D5F8}"/>
                </a:ext>
              </a:extLst>
            </p:cNvPr>
            <p:cNvSpPr>
              <a:spLocks/>
            </p:cNvSpPr>
            <p:nvPr/>
          </p:nvSpPr>
          <p:spPr bwMode="auto">
            <a:xfrm>
              <a:off x="1667" y="2309"/>
              <a:ext cx="23" cy="135"/>
            </a:xfrm>
            <a:custGeom>
              <a:avLst/>
              <a:gdLst/>
              <a:ahLst/>
              <a:cxnLst>
                <a:cxn ang="0">
                  <a:pos x="0" y="2"/>
                </a:cxn>
                <a:cxn ang="0">
                  <a:pos x="4" y="1"/>
                </a:cxn>
                <a:cxn ang="0">
                  <a:pos x="8" y="1"/>
                </a:cxn>
                <a:cxn ang="0">
                  <a:pos x="12" y="1"/>
                </a:cxn>
                <a:cxn ang="0">
                  <a:pos x="16" y="0"/>
                </a:cxn>
                <a:cxn ang="0">
                  <a:pos x="20" y="0"/>
                </a:cxn>
                <a:cxn ang="0">
                  <a:pos x="24" y="0"/>
                </a:cxn>
                <a:cxn ang="0">
                  <a:pos x="28" y="0"/>
                </a:cxn>
                <a:cxn ang="0">
                  <a:pos x="33" y="0"/>
                </a:cxn>
                <a:cxn ang="0">
                  <a:pos x="49" y="102"/>
                </a:cxn>
                <a:cxn ang="0">
                  <a:pos x="59" y="198"/>
                </a:cxn>
                <a:cxn ang="0">
                  <a:pos x="66" y="296"/>
                </a:cxn>
                <a:cxn ang="0">
                  <a:pos x="69"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9" h="406">
                  <a:moveTo>
                    <a:pt x="0" y="2"/>
                  </a:moveTo>
                  <a:lnTo>
                    <a:pt x="4" y="1"/>
                  </a:lnTo>
                  <a:lnTo>
                    <a:pt x="8" y="1"/>
                  </a:lnTo>
                  <a:lnTo>
                    <a:pt x="12" y="1"/>
                  </a:lnTo>
                  <a:lnTo>
                    <a:pt x="16" y="0"/>
                  </a:lnTo>
                  <a:lnTo>
                    <a:pt x="20" y="0"/>
                  </a:lnTo>
                  <a:lnTo>
                    <a:pt x="24" y="0"/>
                  </a:lnTo>
                  <a:lnTo>
                    <a:pt x="28" y="0"/>
                  </a:lnTo>
                  <a:lnTo>
                    <a:pt x="33" y="0"/>
                  </a:lnTo>
                  <a:lnTo>
                    <a:pt x="49" y="102"/>
                  </a:lnTo>
                  <a:lnTo>
                    <a:pt x="59" y="198"/>
                  </a:lnTo>
                  <a:lnTo>
                    <a:pt x="66" y="296"/>
                  </a:lnTo>
                  <a:lnTo>
                    <a:pt x="69" y="396"/>
                  </a:lnTo>
                  <a:lnTo>
                    <a:pt x="61" y="399"/>
                  </a:lnTo>
                  <a:lnTo>
                    <a:pt x="53" y="400"/>
                  </a:lnTo>
                  <a:lnTo>
                    <a:pt x="45" y="403"/>
                  </a:lnTo>
                  <a:lnTo>
                    <a:pt x="38" y="406"/>
                  </a:lnTo>
                  <a:lnTo>
                    <a:pt x="36" y="304"/>
                  </a:lnTo>
                  <a:lnTo>
                    <a:pt x="29" y="203"/>
                  </a:lnTo>
                  <a:lnTo>
                    <a:pt x="17" y="104"/>
                  </a:lnTo>
                  <a:lnTo>
                    <a:pt x="0" y="2"/>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6" name="Freeform 220">
              <a:extLst>
                <a:ext uri="{FF2B5EF4-FFF2-40B4-BE49-F238E27FC236}">
                  <a16:creationId xmlns:a16="http://schemas.microsoft.com/office/drawing/2014/main" xmlns="" id="{8A199453-F8D6-84DD-A138-7CDA1F5F3C61}"/>
                </a:ext>
              </a:extLst>
            </p:cNvPr>
            <p:cNvSpPr>
              <a:spLocks/>
            </p:cNvSpPr>
            <p:nvPr/>
          </p:nvSpPr>
          <p:spPr bwMode="auto">
            <a:xfrm>
              <a:off x="1666" y="2309"/>
              <a:ext cx="22" cy="135"/>
            </a:xfrm>
            <a:custGeom>
              <a:avLst/>
              <a:gdLst/>
              <a:ahLst/>
              <a:cxnLst>
                <a:cxn ang="0">
                  <a:pos x="0" y="2"/>
                </a:cxn>
                <a:cxn ang="0">
                  <a:pos x="4" y="1"/>
                </a:cxn>
                <a:cxn ang="0">
                  <a:pos x="8" y="1"/>
                </a:cxn>
                <a:cxn ang="0">
                  <a:pos x="10" y="1"/>
                </a:cxn>
                <a:cxn ang="0">
                  <a:pos x="14" y="0"/>
                </a:cxn>
                <a:cxn ang="0">
                  <a:pos x="20" y="0"/>
                </a:cxn>
                <a:cxn ang="0">
                  <a:pos x="23" y="0"/>
                </a:cxn>
                <a:cxn ang="0">
                  <a:pos x="27" y="0"/>
                </a:cxn>
                <a:cxn ang="0">
                  <a:pos x="31" y="0"/>
                </a:cxn>
                <a:cxn ang="0">
                  <a:pos x="47" y="102"/>
                </a:cxn>
                <a:cxn ang="0">
                  <a:pos x="58" y="198"/>
                </a:cxn>
                <a:cxn ang="0">
                  <a:pos x="64" y="296"/>
                </a:cxn>
                <a:cxn ang="0">
                  <a:pos x="66"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6" h="406">
                  <a:moveTo>
                    <a:pt x="0" y="2"/>
                  </a:moveTo>
                  <a:lnTo>
                    <a:pt x="4" y="1"/>
                  </a:lnTo>
                  <a:lnTo>
                    <a:pt x="8" y="1"/>
                  </a:lnTo>
                  <a:lnTo>
                    <a:pt x="10" y="1"/>
                  </a:lnTo>
                  <a:lnTo>
                    <a:pt x="14" y="0"/>
                  </a:lnTo>
                  <a:lnTo>
                    <a:pt x="20" y="0"/>
                  </a:lnTo>
                  <a:lnTo>
                    <a:pt x="23" y="0"/>
                  </a:lnTo>
                  <a:lnTo>
                    <a:pt x="27" y="0"/>
                  </a:lnTo>
                  <a:lnTo>
                    <a:pt x="31" y="0"/>
                  </a:lnTo>
                  <a:lnTo>
                    <a:pt x="47" y="102"/>
                  </a:lnTo>
                  <a:lnTo>
                    <a:pt x="58" y="198"/>
                  </a:lnTo>
                  <a:lnTo>
                    <a:pt x="64" y="296"/>
                  </a:lnTo>
                  <a:lnTo>
                    <a:pt x="66" y="396"/>
                  </a:lnTo>
                  <a:lnTo>
                    <a:pt x="59" y="399"/>
                  </a:lnTo>
                  <a:lnTo>
                    <a:pt x="53" y="400"/>
                  </a:lnTo>
                  <a:lnTo>
                    <a:pt x="45" y="403"/>
                  </a:lnTo>
                  <a:lnTo>
                    <a:pt x="38" y="406"/>
                  </a:lnTo>
                  <a:lnTo>
                    <a:pt x="35" y="304"/>
                  </a:lnTo>
                  <a:lnTo>
                    <a:pt x="29" y="203"/>
                  </a:lnTo>
                  <a:lnTo>
                    <a:pt x="17" y="104"/>
                  </a:lnTo>
                  <a:lnTo>
                    <a:pt x="0" y="2"/>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7" name="Freeform 221">
              <a:extLst>
                <a:ext uri="{FF2B5EF4-FFF2-40B4-BE49-F238E27FC236}">
                  <a16:creationId xmlns:a16="http://schemas.microsoft.com/office/drawing/2014/main" xmlns="" id="{45CFFE05-2EEC-57B0-3A4D-A3DA1299AF9B}"/>
                </a:ext>
              </a:extLst>
            </p:cNvPr>
            <p:cNvSpPr>
              <a:spLocks/>
            </p:cNvSpPr>
            <p:nvPr/>
          </p:nvSpPr>
          <p:spPr bwMode="auto">
            <a:xfrm>
              <a:off x="1664" y="2309"/>
              <a:ext cx="22" cy="135"/>
            </a:xfrm>
            <a:custGeom>
              <a:avLst/>
              <a:gdLst/>
              <a:ahLst/>
              <a:cxnLst>
                <a:cxn ang="0">
                  <a:pos x="0" y="2"/>
                </a:cxn>
                <a:cxn ang="0">
                  <a:pos x="3" y="1"/>
                </a:cxn>
                <a:cxn ang="0">
                  <a:pos x="7" y="1"/>
                </a:cxn>
                <a:cxn ang="0">
                  <a:pos x="11" y="1"/>
                </a:cxn>
                <a:cxn ang="0">
                  <a:pos x="15" y="0"/>
                </a:cxn>
                <a:cxn ang="0">
                  <a:pos x="19" y="0"/>
                </a:cxn>
                <a:cxn ang="0">
                  <a:pos x="24" y="0"/>
                </a:cxn>
                <a:cxn ang="0">
                  <a:pos x="28" y="0"/>
                </a:cxn>
                <a:cxn ang="0">
                  <a:pos x="32" y="0"/>
                </a:cxn>
                <a:cxn ang="0">
                  <a:pos x="48" y="102"/>
                </a:cxn>
                <a:cxn ang="0">
                  <a:pos x="59" y="198"/>
                </a:cxn>
                <a:cxn ang="0">
                  <a:pos x="64" y="296"/>
                </a:cxn>
                <a:cxn ang="0">
                  <a:pos x="66" y="396"/>
                </a:cxn>
                <a:cxn ang="0">
                  <a:pos x="60" y="399"/>
                </a:cxn>
                <a:cxn ang="0">
                  <a:pos x="52" y="400"/>
                </a:cxn>
                <a:cxn ang="0">
                  <a:pos x="44" y="403"/>
                </a:cxn>
                <a:cxn ang="0">
                  <a:pos x="37" y="406"/>
                </a:cxn>
                <a:cxn ang="0">
                  <a:pos x="35" y="304"/>
                </a:cxn>
                <a:cxn ang="0">
                  <a:pos x="29" y="203"/>
                </a:cxn>
                <a:cxn ang="0">
                  <a:pos x="18" y="104"/>
                </a:cxn>
                <a:cxn ang="0">
                  <a:pos x="0" y="2"/>
                </a:cxn>
              </a:cxnLst>
              <a:rect l="0" t="0" r="r" b="b"/>
              <a:pathLst>
                <a:path w="66" h="406">
                  <a:moveTo>
                    <a:pt x="0" y="2"/>
                  </a:moveTo>
                  <a:lnTo>
                    <a:pt x="3" y="1"/>
                  </a:lnTo>
                  <a:lnTo>
                    <a:pt x="7" y="1"/>
                  </a:lnTo>
                  <a:lnTo>
                    <a:pt x="11" y="1"/>
                  </a:lnTo>
                  <a:lnTo>
                    <a:pt x="15" y="0"/>
                  </a:lnTo>
                  <a:lnTo>
                    <a:pt x="19" y="0"/>
                  </a:lnTo>
                  <a:lnTo>
                    <a:pt x="24" y="0"/>
                  </a:lnTo>
                  <a:lnTo>
                    <a:pt x="28" y="0"/>
                  </a:lnTo>
                  <a:lnTo>
                    <a:pt x="32" y="0"/>
                  </a:lnTo>
                  <a:lnTo>
                    <a:pt x="48" y="102"/>
                  </a:lnTo>
                  <a:lnTo>
                    <a:pt x="59" y="198"/>
                  </a:lnTo>
                  <a:lnTo>
                    <a:pt x="64" y="296"/>
                  </a:lnTo>
                  <a:lnTo>
                    <a:pt x="66" y="396"/>
                  </a:lnTo>
                  <a:lnTo>
                    <a:pt x="60" y="399"/>
                  </a:lnTo>
                  <a:lnTo>
                    <a:pt x="52" y="400"/>
                  </a:lnTo>
                  <a:lnTo>
                    <a:pt x="44" y="403"/>
                  </a:lnTo>
                  <a:lnTo>
                    <a:pt x="37" y="406"/>
                  </a:lnTo>
                  <a:lnTo>
                    <a:pt x="35" y="304"/>
                  </a:lnTo>
                  <a:lnTo>
                    <a:pt x="29" y="203"/>
                  </a:lnTo>
                  <a:lnTo>
                    <a:pt x="18" y="104"/>
                  </a:lnTo>
                  <a:lnTo>
                    <a:pt x="0" y="2"/>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8" name="Freeform 222">
              <a:extLst>
                <a:ext uri="{FF2B5EF4-FFF2-40B4-BE49-F238E27FC236}">
                  <a16:creationId xmlns:a16="http://schemas.microsoft.com/office/drawing/2014/main" xmlns="" id="{998F279A-3D02-118D-4C23-787EE3BF3565}"/>
                </a:ext>
              </a:extLst>
            </p:cNvPr>
            <p:cNvSpPr>
              <a:spLocks/>
            </p:cNvSpPr>
            <p:nvPr/>
          </p:nvSpPr>
          <p:spPr bwMode="auto">
            <a:xfrm>
              <a:off x="1662" y="2309"/>
              <a:ext cx="22"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3" y="0"/>
                </a:cxn>
                <a:cxn ang="0">
                  <a:pos x="49" y="102"/>
                </a:cxn>
                <a:cxn ang="0">
                  <a:pos x="59" y="198"/>
                </a:cxn>
                <a:cxn ang="0">
                  <a:pos x="65" y="296"/>
                </a:cxn>
                <a:cxn ang="0">
                  <a:pos x="67"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3" y="0"/>
                  </a:lnTo>
                  <a:lnTo>
                    <a:pt x="49" y="102"/>
                  </a:lnTo>
                  <a:lnTo>
                    <a:pt x="59" y="198"/>
                  </a:lnTo>
                  <a:lnTo>
                    <a:pt x="65" y="296"/>
                  </a:lnTo>
                  <a:lnTo>
                    <a:pt x="67" y="396"/>
                  </a:lnTo>
                  <a:lnTo>
                    <a:pt x="59" y="399"/>
                  </a:lnTo>
                  <a:lnTo>
                    <a:pt x="53" y="400"/>
                  </a:lnTo>
                  <a:lnTo>
                    <a:pt x="45" y="403"/>
                  </a:lnTo>
                  <a:lnTo>
                    <a:pt x="38" y="406"/>
                  </a:lnTo>
                  <a:lnTo>
                    <a:pt x="35" y="304"/>
                  </a:lnTo>
                  <a:lnTo>
                    <a:pt x="29" y="203"/>
                  </a:lnTo>
                  <a:lnTo>
                    <a:pt x="17" y="104"/>
                  </a:lnTo>
                  <a:lnTo>
                    <a:pt x="0" y="2"/>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9" name="Freeform 223">
              <a:extLst>
                <a:ext uri="{FF2B5EF4-FFF2-40B4-BE49-F238E27FC236}">
                  <a16:creationId xmlns:a16="http://schemas.microsoft.com/office/drawing/2014/main" xmlns="" id="{1EC83546-482B-620C-113A-51236AAA823B}"/>
                </a:ext>
              </a:extLst>
            </p:cNvPr>
            <p:cNvSpPr>
              <a:spLocks/>
            </p:cNvSpPr>
            <p:nvPr/>
          </p:nvSpPr>
          <p:spPr bwMode="auto">
            <a:xfrm>
              <a:off x="1660" y="2309"/>
              <a:ext cx="22" cy="135"/>
            </a:xfrm>
            <a:custGeom>
              <a:avLst/>
              <a:gdLst/>
              <a:ahLst/>
              <a:cxnLst>
                <a:cxn ang="0">
                  <a:pos x="0" y="2"/>
                </a:cxn>
                <a:cxn ang="0">
                  <a:pos x="15" y="0"/>
                </a:cxn>
                <a:cxn ang="0">
                  <a:pos x="32" y="0"/>
                </a:cxn>
                <a:cxn ang="0">
                  <a:pos x="48" y="102"/>
                </a:cxn>
                <a:cxn ang="0">
                  <a:pos x="59" y="198"/>
                </a:cxn>
                <a:cxn ang="0">
                  <a:pos x="65" y="296"/>
                </a:cxn>
                <a:cxn ang="0">
                  <a:pos x="67" y="396"/>
                </a:cxn>
                <a:cxn ang="0">
                  <a:pos x="39" y="406"/>
                </a:cxn>
                <a:cxn ang="0">
                  <a:pos x="36" y="304"/>
                </a:cxn>
                <a:cxn ang="0">
                  <a:pos x="30" y="203"/>
                </a:cxn>
                <a:cxn ang="0">
                  <a:pos x="18" y="104"/>
                </a:cxn>
                <a:cxn ang="0">
                  <a:pos x="0" y="2"/>
                </a:cxn>
              </a:cxnLst>
              <a:rect l="0" t="0" r="r" b="b"/>
              <a:pathLst>
                <a:path w="67" h="406">
                  <a:moveTo>
                    <a:pt x="0" y="2"/>
                  </a:moveTo>
                  <a:lnTo>
                    <a:pt x="15" y="0"/>
                  </a:lnTo>
                  <a:lnTo>
                    <a:pt x="32" y="0"/>
                  </a:lnTo>
                  <a:lnTo>
                    <a:pt x="48" y="102"/>
                  </a:lnTo>
                  <a:lnTo>
                    <a:pt x="59" y="198"/>
                  </a:lnTo>
                  <a:lnTo>
                    <a:pt x="65" y="296"/>
                  </a:lnTo>
                  <a:lnTo>
                    <a:pt x="67" y="396"/>
                  </a:lnTo>
                  <a:lnTo>
                    <a:pt x="39" y="406"/>
                  </a:lnTo>
                  <a:lnTo>
                    <a:pt x="36" y="304"/>
                  </a:lnTo>
                  <a:lnTo>
                    <a:pt x="30" y="203"/>
                  </a:lnTo>
                  <a:lnTo>
                    <a:pt x="18" y="104"/>
                  </a:lnTo>
                  <a:lnTo>
                    <a:pt x="0" y="2"/>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60" name="Group 5">
            <a:extLst>
              <a:ext uri="{FF2B5EF4-FFF2-40B4-BE49-F238E27FC236}">
                <a16:creationId xmlns:a16="http://schemas.microsoft.com/office/drawing/2014/main" xmlns="" id="{57B653BF-0A09-02D3-AFE4-4D924FA65C92}"/>
              </a:ext>
            </a:extLst>
          </p:cNvPr>
          <p:cNvGrpSpPr>
            <a:grpSpLocks noChangeAspect="1"/>
          </p:cNvGrpSpPr>
          <p:nvPr/>
        </p:nvGrpSpPr>
        <p:grpSpPr bwMode="auto">
          <a:xfrm flipH="1">
            <a:off x="498752" y="4712644"/>
            <a:ext cx="929112" cy="570786"/>
            <a:chOff x="1080" y="1935"/>
            <a:chExt cx="879" cy="540"/>
          </a:xfrm>
        </p:grpSpPr>
        <p:sp>
          <p:nvSpPr>
            <p:cNvPr id="1161" name="AutoShape 4">
              <a:extLst>
                <a:ext uri="{FF2B5EF4-FFF2-40B4-BE49-F238E27FC236}">
                  <a16:creationId xmlns:a16="http://schemas.microsoft.com/office/drawing/2014/main" xmlns="" id="{F8C723FD-D3ED-097E-BF6A-B7B961AC9396}"/>
                </a:ext>
              </a:extLst>
            </p:cNvPr>
            <p:cNvSpPr>
              <a:spLocks noChangeAspect="1" noChangeArrowheads="1" noTextEdit="1"/>
            </p:cNvSpPr>
            <p:nvPr/>
          </p:nvSpPr>
          <p:spPr bwMode="auto">
            <a:xfrm>
              <a:off x="1080" y="1935"/>
              <a:ext cx="87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1162" name="Group 206">
              <a:extLst>
                <a:ext uri="{FF2B5EF4-FFF2-40B4-BE49-F238E27FC236}">
                  <a16:creationId xmlns:a16="http://schemas.microsoft.com/office/drawing/2014/main" xmlns="" id="{5E25499D-1895-BDBA-4D5C-B27682055B08}"/>
                </a:ext>
              </a:extLst>
            </p:cNvPr>
            <p:cNvGrpSpPr>
              <a:grpSpLocks/>
            </p:cNvGrpSpPr>
            <p:nvPr/>
          </p:nvGrpSpPr>
          <p:grpSpPr bwMode="auto">
            <a:xfrm>
              <a:off x="1080" y="1935"/>
              <a:ext cx="879" cy="540"/>
              <a:chOff x="1080" y="1935"/>
              <a:chExt cx="879" cy="540"/>
            </a:xfrm>
          </p:grpSpPr>
          <p:sp>
            <p:nvSpPr>
              <p:cNvPr id="1180" name="Freeform 6">
                <a:extLst>
                  <a:ext uri="{FF2B5EF4-FFF2-40B4-BE49-F238E27FC236}">
                    <a16:creationId xmlns:a16="http://schemas.microsoft.com/office/drawing/2014/main" xmlns="" id="{DF6B4CC6-AF76-30F6-33D5-E4988CB988CB}"/>
                  </a:ext>
                </a:extLst>
              </p:cNvPr>
              <p:cNvSpPr>
                <a:spLocks/>
              </p:cNvSpPr>
              <p:nvPr/>
            </p:nvSpPr>
            <p:spPr bwMode="auto">
              <a:xfrm>
                <a:off x="1238" y="2361"/>
                <a:ext cx="214" cy="54"/>
              </a:xfrm>
              <a:custGeom>
                <a:avLst/>
                <a:gdLst/>
                <a:ahLst/>
                <a:cxnLst>
                  <a:cxn ang="0">
                    <a:pos x="0" y="162"/>
                  </a:cxn>
                  <a:cxn ang="0">
                    <a:pos x="642" y="131"/>
                  </a:cxn>
                  <a:cxn ang="0">
                    <a:pos x="630" y="0"/>
                  </a:cxn>
                  <a:cxn ang="0">
                    <a:pos x="22" y="71"/>
                  </a:cxn>
                  <a:cxn ang="0">
                    <a:pos x="0" y="162"/>
                  </a:cxn>
                </a:cxnLst>
                <a:rect l="0" t="0" r="r" b="b"/>
                <a:pathLst>
                  <a:path w="642" h="162">
                    <a:moveTo>
                      <a:pt x="0" y="162"/>
                    </a:moveTo>
                    <a:lnTo>
                      <a:pt x="642" y="131"/>
                    </a:lnTo>
                    <a:lnTo>
                      <a:pt x="630" y="0"/>
                    </a:lnTo>
                    <a:lnTo>
                      <a:pt x="22" y="71"/>
                    </a:lnTo>
                    <a:lnTo>
                      <a:pt x="0" y="162"/>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1" name="Freeform 7">
                <a:extLst>
                  <a:ext uri="{FF2B5EF4-FFF2-40B4-BE49-F238E27FC236}">
                    <a16:creationId xmlns:a16="http://schemas.microsoft.com/office/drawing/2014/main" xmlns="" id="{90DEACE0-CFD5-6FAD-289D-FDD33EEEE233}"/>
                  </a:ext>
                </a:extLst>
              </p:cNvPr>
              <p:cNvSpPr>
                <a:spLocks/>
              </p:cNvSpPr>
              <p:nvPr/>
            </p:nvSpPr>
            <p:spPr bwMode="auto">
              <a:xfrm>
                <a:off x="1393" y="2009"/>
                <a:ext cx="566" cy="459"/>
              </a:xfrm>
              <a:custGeom>
                <a:avLst/>
                <a:gdLst/>
                <a:ahLst/>
                <a:cxnLst>
                  <a:cxn ang="0">
                    <a:pos x="1398" y="238"/>
                  </a:cxn>
                  <a:cxn ang="0">
                    <a:pos x="1674" y="1033"/>
                  </a:cxn>
                  <a:cxn ang="0">
                    <a:pos x="1149" y="1233"/>
                  </a:cxn>
                  <a:cxn ang="0">
                    <a:pos x="1182" y="1246"/>
                  </a:cxn>
                  <a:cxn ang="0">
                    <a:pos x="1189" y="1262"/>
                  </a:cxn>
                  <a:cxn ang="0">
                    <a:pos x="1173" y="1280"/>
                  </a:cxn>
                  <a:cxn ang="0">
                    <a:pos x="1137" y="1299"/>
                  </a:cxn>
                  <a:cxn ang="0">
                    <a:pos x="1087" y="1318"/>
                  </a:cxn>
                  <a:cxn ang="0">
                    <a:pos x="1026" y="1340"/>
                  </a:cxn>
                  <a:cxn ang="0">
                    <a:pos x="959" y="1359"/>
                  </a:cxn>
                  <a:cxn ang="0">
                    <a:pos x="887" y="1378"/>
                  </a:cxn>
                  <a:cxn ang="0">
                    <a:pos x="471" y="1307"/>
                  </a:cxn>
                  <a:cxn ang="0">
                    <a:pos x="422" y="1307"/>
                  </a:cxn>
                  <a:cxn ang="0">
                    <a:pos x="365" y="1307"/>
                  </a:cxn>
                  <a:cxn ang="0">
                    <a:pos x="303" y="1307"/>
                  </a:cxn>
                  <a:cxn ang="0">
                    <a:pos x="242" y="1305"/>
                  </a:cxn>
                  <a:cxn ang="0">
                    <a:pos x="186" y="1301"/>
                  </a:cxn>
                  <a:cxn ang="0">
                    <a:pos x="138" y="1293"/>
                  </a:cxn>
                  <a:cxn ang="0">
                    <a:pos x="104" y="1279"/>
                  </a:cxn>
                  <a:cxn ang="0">
                    <a:pos x="86" y="1259"/>
                  </a:cxn>
                  <a:cxn ang="0">
                    <a:pos x="233" y="1225"/>
                  </a:cxn>
                  <a:cxn ang="0">
                    <a:pos x="293" y="1174"/>
                  </a:cxn>
                  <a:cxn ang="0">
                    <a:pos x="234" y="1139"/>
                  </a:cxn>
                  <a:cxn ang="0">
                    <a:pos x="205" y="1136"/>
                  </a:cxn>
                  <a:cxn ang="0">
                    <a:pos x="176" y="1132"/>
                  </a:cxn>
                  <a:cxn ang="0">
                    <a:pos x="146" y="1127"/>
                  </a:cxn>
                  <a:cxn ang="0">
                    <a:pos x="114" y="1120"/>
                  </a:cxn>
                  <a:cxn ang="0">
                    <a:pos x="82" y="1111"/>
                  </a:cxn>
                  <a:cxn ang="0">
                    <a:pos x="49" y="1100"/>
                  </a:cxn>
                  <a:cxn ang="0">
                    <a:pos x="16" y="1086"/>
                  </a:cxn>
                  <a:cxn ang="0">
                    <a:pos x="57" y="985"/>
                  </a:cxn>
                  <a:cxn ang="0">
                    <a:pos x="125" y="885"/>
                  </a:cxn>
                  <a:cxn ang="0">
                    <a:pos x="192" y="765"/>
                  </a:cxn>
                  <a:cxn ang="0">
                    <a:pos x="258" y="631"/>
                  </a:cxn>
                  <a:cxn ang="0">
                    <a:pos x="327" y="491"/>
                  </a:cxn>
                  <a:cxn ang="0">
                    <a:pos x="400" y="352"/>
                  </a:cxn>
                  <a:cxn ang="0">
                    <a:pos x="478" y="219"/>
                  </a:cxn>
                  <a:cxn ang="0">
                    <a:pos x="562" y="100"/>
                  </a:cxn>
                  <a:cxn ang="0">
                    <a:pos x="656" y="0"/>
                  </a:cxn>
                </a:cxnLst>
                <a:rect l="0" t="0" r="r" b="b"/>
                <a:pathLst>
                  <a:path w="1699" h="1378">
                    <a:moveTo>
                      <a:pt x="936" y="31"/>
                    </a:moveTo>
                    <a:lnTo>
                      <a:pt x="1398" y="238"/>
                    </a:lnTo>
                    <a:lnTo>
                      <a:pt x="1699" y="497"/>
                    </a:lnTo>
                    <a:lnTo>
                      <a:pt x="1674" y="1033"/>
                    </a:lnTo>
                    <a:lnTo>
                      <a:pt x="1243" y="1102"/>
                    </a:lnTo>
                    <a:lnTo>
                      <a:pt x="1149" y="1233"/>
                    </a:lnTo>
                    <a:lnTo>
                      <a:pt x="1169" y="1239"/>
                    </a:lnTo>
                    <a:lnTo>
                      <a:pt x="1182" y="1246"/>
                    </a:lnTo>
                    <a:lnTo>
                      <a:pt x="1189" y="1254"/>
                    </a:lnTo>
                    <a:lnTo>
                      <a:pt x="1189" y="1262"/>
                    </a:lnTo>
                    <a:lnTo>
                      <a:pt x="1183" y="1271"/>
                    </a:lnTo>
                    <a:lnTo>
                      <a:pt x="1173" y="1280"/>
                    </a:lnTo>
                    <a:lnTo>
                      <a:pt x="1157" y="1289"/>
                    </a:lnTo>
                    <a:lnTo>
                      <a:pt x="1137" y="1299"/>
                    </a:lnTo>
                    <a:lnTo>
                      <a:pt x="1113" y="1309"/>
                    </a:lnTo>
                    <a:lnTo>
                      <a:pt x="1087" y="1318"/>
                    </a:lnTo>
                    <a:lnTo>
                      <a:pt x="1058" y="1329"/>
                    </a:lnTo>
                    <a:lnTo>
                      <a:pt x="1026" y="1340"/>
                    </a:lnTo>
                    <a:lnTo>
                      <a:pt x="993" y="1349"/>
                    </a:lnTo>
                    <a:lnTo>
                      <a:pt x="959" y="1359"/>
                    </a:lnTo>
                    <a:lnTo>
                      <a:pt x="923" y="1369"/>
                    </a:lnTo>
                    <a:lnTo>
                      <a:pt x="887" y="1378"/>
                    </a:lnTo>
                    <a:lnTo>
                      <a:pt x="768" y="1321"/>
                    </a:lnTo>
                    <a:lnTo>
                      <a:pt x="471" y="1307"/>
                    </a:lnTo>
                    <a:lnTo>
                      <a:pt x="447" y="1307"/>
                    </a:lnTo>
                    <a:lnTo>
                      <a:pt x="422" y="1307"/>
                    </a:lnTo>
                    <a:lnTo>
                      <a:pt x="394" y="1307"/>
                    </a:lnTo>
                    <a:lnTo>
                      <a:pt x="365" y="1307"/>
                    </a:lnTo>
                    <a:lnTo>
                      <a:pt x="335" y="1307"/>
                    </a:lnTo>
                    <a:lnTo>
                      <a:pt x="303" y="1307"/>
                    </a:lnTo>
                    <a:lnTo>
                      <a:pt x="273" y="1307"/>
                    </a:lnTo>
                    <a:lnTo>
                      <a:pt x="242" y="1305"/>
                    </a:lnTo>
                    <a:lnTo>
                      <a:pt x="213" y="1304"/>
                    </a:lnTo>
                    <a:lnTo>
                      <a:pt x="186" y="1301"/>
                    </a:lnTo>
                    <a:lnTo>
                      <a:pt x="160" y="1297"/>
                    </a:lnTo>
                    <a:lnTo>
                      <a:pt x="138" y="1293"/>
                    </a:lnTo>
                    <a:lnTo>
                      <a:pt x="119" y="1287"/>
                    </a:lnTo>
                    <a:lnTo>
                      <a:pt x="104" y="1279"/>
                    </a:lnTo>
                    <a:lnTo>
                      <a:pt x="93" y="1270"/>
                    </a:lnTo>
                    <a:lnTo>
                      <a:pt x="86" y="1259"/>
                    </a:lnTo>
                    <a:lnTo>
                      <a:pt x="138" y="1243"/>
                    </a:lnTo>
                    <a:lnTo>
                      <a:pt x="233" y="1225"/>
                    </a:lnTo>
                    <a:lnTo>
                      <a:pt x="315" y="1194"/>
                    </a:lnTo>
                    <a:lnTo>
                      <a:pt x="293" y="1174"/>
                    </a:lnTo>
                    <a:lnTo>
                      <a:pt x="248" y="1140"/>
                    </a:lnTo>
                    <a:lnTo>
                      <a:pt x="234" y="1139"/>
                    </a:lnTo>
                    <a:lnTo>
                      <a:pt x="220" y="1137"/>
                    </a:lnTo>
                    <a:lnTo>
                      <a:pt x="205" y="1136"/>
                    </a:lnTo>
                    <a:lnTo>
                      <a:pt x="191" y="1133"/>
                    </a:lnTo>
                    <a:lnTo>
                      <a:pt x="176" y="1132"/>
                    </a:lnTo>
                    <a:lnTo>
                      <a:pt x="162" y="1129"/>
                    </a:lnTo>
                    <a:lnTo>
                      <a:pt x="146" y="1127"/>
                    </a:lnTo>
                    <a:lnTo>
                      <a:pt x="130" y="1123"/>
                    </a:lnTo>
                    <a:lnTo>
                      <a:pt x="114" y="1120"/>
                    </a:lnTo>
                    <a:lnTo>
                      <a:pt x="98" y="1115"/>
                    </a:lnTo>
                    <a:lnTo>
                      <a:pt x="82" y="1111"/>
                    </a:lnTo>
                    <a:lnTo>
                      <a:pt x="65" y="1106"/>
                    </a:lnTo>
                    <a:lnTo>
                      <a:pt x="49" y="1100"/>
                    </a:lnTo>
                    <a:lnTo>
                      <a:pt x="34" y="1094"/>
                    </a:lnTo>
                    <a:lnTo>
                      <a:pt x="16" y="1086"/>
                    </a:lnTo>
                    <a:lnTo>
                      <a:pt x="0" y="1078"/>
                    </a:lnTo>
                    <a:lnTo>
                      <a:pt x="57" y="985"/>
                    </a:lnTo>
                    <a:lnTo>
                      <a:pt x="92" y="938"/>
                    </a:lnTo>
                    <a:lnTo>
                      <a:pt x="125" y="885"/>
                    </a:lnTo>
                    <a:lnTo>
                      <a:pt x="159" y="827"/>
                    </a:lnTo>
                    <a:lnTo>
                      <a:pt x="192" y="765"/>
                    </a:lnTo>
                    <a:lnTo>
                      <a:pt x="225" y="699"/>
                    </a:lnTo>
                    <a:lnTo>
                      <a:pt x="258" y="631"/>
                    </a:lnTo>
                    <a:lnTo>
                      <a:pt x="293" y="561"/>
                    </a:lnTo>
                    <a:lnTo>
                      <a:pt x="327" y="491"/>
                    </a:lnTo>
                    <a:lnTo>
                      <a:pt x="363" y="421"/>
                    </a:lnTo>
                    <a:lnTo>
                      <a:pt x="400" y="352"/>
                    </a:lnTo>
                    <a:lnTo>
                      <a:pt x="438" y="284"/>
                    </a:lnTo>
                    <a:lnTo>
                      <a:pt x="478" y="219"/>
                    </a:lnTo>
                    <a:lnTo>
                      <a:pt x="519" y="157"/>
                    </a:lnTo>
                    <a:lnTo>
                      <a:pt x="562" y="100"/>
                    </a:lnTo>
                    <a:lnTo>
                      <a:pt x="609" y="47"/>
                    </a:lnTo>
                    <a:lnTo>
                      <a:pt x="656" y="0"/>
                    </a:lnTo>
                    <a:lnTo>
                      <a:pt x="936" y="31"/>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2" name="Freeform 8">
                <a:extLst>
                  <a:ext uri="{FF2B5EF4-FFF2-40B4-BE49-F238E27FC236}">
                    <a16:creationId xmlns:a16="http://schemas.microsoft.com/office/drawing/2014/main" xmlns="" id="{E838FB5D-57BD-E677-FACF-4EF8889B99D9}"/>
                  </a:ext>
                </a:extLst>
              </p:cNvPr>
              <p:cNvSpPr>
                <a:spLocks/>
              </p:cNvSpPr>
              <p:nvPr/>
            </p:nvSpPr>
            <p:spPr bwMode="auto">
              <a:xfrm>
                <a:off x="1080" y="2243"/>
                <a:ext cx="103" cy="159"/>
              </a:xfrm>
              <a:custGeom>
                <a:avLst/>
                <a:gdLst/>
                <a:ahLst/>
                <a:cxnLst>
                  <a:cxn ang="0">
                    <a:pos x="40" y="5"/>
                  </a:cxn>
                  <a:cxn ang="0">
                    <a:pos x="151" y="0"/>
                  </a:cxn>
                  <a:cxn ang="0">
                    <a:pos x="262" y="5"/>
                  </a:cxn>
                  <a:cxn ang="0">
                    <a:pos x="277" y="63"/>
                  </a:cxn>
                  <a:cxn ang="0">
                    <a:pos x="287" y="119"/>
                  </a:cxn>
                  <a:cxn ang="0">
                    <a:pos x="295" y="170"/>
                  </a:cxn>
                  <a:cxn ang="0">
                    <a:pos x="300" y="222"/>
                  </a:cxn>
                  <a:cxn ang="0">
                    <a:pos x="304" y="273"/>
                  </a:cxn>
                  <a:cxn ang="0">
                    <a:pos x="306" y="326"/>
                  </a:cxn>
                  <a:cxn ang="0">
                    <a:pos x="307" y="380"/>
                  </a:cxn>
                  <a:cxn ang="0">
                    <a:pos x="307" y="440"/>
                  </a:cxn>
                  <a:cxn ang="0">
                    <a:pos x="177" y="477"/>
                  </a:cxn>
                  <a:cxn ang="0">
                    <a:pos x="0" y="448"/>
                  </a:cxn>
                  <a:cxn ang="0">
                    <a:pos x="2" y="319"/>
                  </a:cxn>
                  <a:cxn ang="0">
                    <a:pos x="18" y="107"/>
                  </a:cxn>
                  <a:cxn ang="0">
                    <a:pos x="40" y="5"/>
                  </a:cxn>
                </a:cxnLst>
                <a:rect l="0" t="0" r="r" b="b"/>
                <a:pathLst>
                  <a:path w="307" h="477">
                    <a:moveTo>
                      <a:pt x="40" y="5"/>
                    </a:moveTo>
                    <a:lnTo>
                      <a:pt x="151" y="0"/>
                    </a:lnTo>
                    <a:lnTo>
                      <a:pt x="262" y="5"/>
                    </a:lnTo>
                    <a:lnTo>
                      <a:pt x="277" y="63"/>
                    </a:lnTo>
                    <a:lnTo>
                      <a:pt x="287" y="119"/>
                    </a:lnTo>
                    <a:lnTo>
                      <a:pt x="295" y="170"/>
                    </a:lnTo>
                    <a:lnTo>
                      <a:pt x="300" y="222"/>
                    </a:lnTo>
                    <a:lnTo>
                      <a:pt x="304" y="273"/>
                    </a:lnTo>
                    <a:lnTo>
                      <a:pt x="306" y="326"/>
                    </a:lnTo>
                    <a:lnTo>
                      <a:pt x="307" y="380"/>
                    </a:lnTo>
                    <a:lnTo>
                      <a:pt x="307" y="440"/>
                    </a:lnTo>
                    <a:lnTo>
                      <a:pt x="177" y="477"/>
                    </a:lnTo>
                    <a:lnTo>
                      <a:pt x="0" y="448"/>
                    </a:lnTo>
                    <a:lnTo>
                      <a:pt x="2" y="319"/>
                    </a:lnTo>
                    <a:lnTo>
                      <a:pt x="18" y="107"/>
                    </a:lnTo>
                    <a:lnTo>
                      <a:pt x="40" y="5"/>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3" name="Freeform 9">
                <a:extLst>
                  <a:ext uri="{FF2B5EF4-FFF2-40B4-BE49-F238E27FC236}">
                    <a16:creationId xmlns:a16="http://schemas.microsoft.com/office/drawing/2014/main" xmlns="" id="{228E544E-B636-E801-37DB-24ED9D77A176}"/>
                  </a:ext>
                </a:extLst>
              </p:cNvPr>
              <p:cNvSpPr>
                <a:spLocks/>
              </p:cNvSpPr>
              <p:nvPr/>
            </p:nvSpPr>
            <p:spPr bwMode="auto">
              <a:xfrm>
                <a:off x="1080" y="2259"/>
                <a:ext cx="62" cy="125"/>
              </a:xfrm>
              <a:custGeom>
                <a:avLst/>
                <a:gdLst/>
                <a:ahLst/>
                <a:cxnLst>
                  <a:cxn ang="0">
                    <a:pos x="27" y="5"/>
                  </a:cxn>
                  <a:cxn ang="0">
                    <a:pos x="95" y="0"/>
                  </a:cxn>
                  <a:cxn ang="0">
                    <a:pos x="179" y="6"/>
                  </a:cxn>
                  <a:cxn ang="0">
                    <a:pos x="184" y="99"/>
                  </a:cxn>
                  <a:cxn ang="0">
                    <a:pos x="185" y="195"/>
                  </a:cxn>
                  <a:cxn ang="0">
                    <a:pos x="184" y="288"/>
                  </a:cxn>
                  <a:cxn ang="0">
                    <a:pos x="179" y="373"/>
                  </a:cxn>
                  <a:cxn ang="0">
                    <a:pos x="156" y="373"/>
                  </a:cxn>
                  <a:cxn ang="0">
                    <a:pos x="134" y="372"/>
                  </a:cxn>
                  <a:cxn ang="0">
                    <a:pos x="110" y="371"/>
                  </a:cxn>
                  <a:cxn ang="0">
                    <a:pos x="88" y="370"/>
                  </a:cxn>
                  <a:cxn ang="0">
                    <a:pos x="64" y="367"/>
                  </a:cxn>
                  <a:cxn ang="0">
                    <a:pos x="43" y="364"/>
                  </a:cxn>
                  <a:cxn ang="0">
                    <a:pos x="20" y="363"/>
                  </a:cxn>
                  <a:cxn ang="0">
                    <a:pos x="0" y="360"/>
                  </a:cxn>
                  <a:cxn ang="0">
                    <a:pos x="0" y="265"/>
                  </a:cxn>
                  <a:cxn ang="0">
                    <a:pos x="3" y="181"/>
                  </a:cxn>
                  <a:cxn ang="0">
                    <a:pos x="11" y="97"/>
                  </a:cxn>
                  <a:cxn ang="0">
                    <a:pos x="27" y="5"/>
                  </a:cxn>
                </a:cxnLst>
                <a:rect l="0" t="0" r="r" b="b"/>
                <a:pathLst>
                  <a:path w="185" h="373">
                    <a:moveTo>
                      <a:pt x="27" y="5"/>
                    </a:moveTo>
                    <a:lnTo>
                      <a:pt x="95" y="0"/>
                    </a:lnTo>
                    <a:lnTo>
                      <a:pt x="179" y="6"/>
                    </a:lnTo>
                    <a:lnTo>
                      <a:pt x="184" y="99"/>
                    </a:lnTo>
                    <a:lnTo>
                      <a:pt x="185" y="195"/>
                    </a:lnTo>
                    <a:lnTo>
                      <a:pt x="184" y="288"/>
                    </a:lnTo>
                    <a:lnTo>
                      <a:pt x="179" y="373"/>
                    </a:lnTo>
                    <a:lnTo>
                      <a:pt x="156" y="373"/>
                    </a:lnTo>
                    <a:lnTo>
                      <a:pt x="134" y="372"/>
                    </a:lnTo>
                    <a:lnTo>
                      <a:pt x="110" y="371"/>
                    </a:lnTo>
                    <a:lnTo>
                      <a:pt x="88" y="370"/>
                    </a:lnTo>
                    <a:lnTo>
                      <a:pt x="64" y="367"/>
                    </a:lnTo>
                    <a:lnTo>
                      <a:pt x="43" y="364"/>
                    </a:lnTo>
                    <a:lnTo>
                      <a:pt x="20" y="363"/>
                    </a:lnTo>
                    <a:lnTo>
                      <a:pt x="0" y="360"/>
                    </a:lnTo>
                    <a:lnTo>
                      <a:pt x="0" y="265"/>
                    </a:lnTo>
                    <a:lnTo>
                      <a:pt x="3" y="181"/>
                    </a:lnTo>
                    <a:lnTo>
                      <a:pt x="11" y="97"/>
                    </a:lnTo>
                    <a:lnTo>
                      <a:pt x="27"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4" name="Freeform 10">
                <a:extLst>
                  <a:ext uri="{FF2B5EF4-FFF2-40B4-BE49-F238E27FC236}">
                    <a16:creationId xmlns:a16="http://schemas.microsoft.com/office/drawing/2014/main" xmlns="" id="{8FFAF53D-7911-6F6B-7EA9-C134BB49EDC6}"/>
                  </a:ext>
                </a:extLst>
              </p:cNvPr>
              <p:cNvSpPr>
                <a:spLocks/>
              </p:cNvSpPr>
              <p:nvPr/>
            </p:nvSpPr>
            <p:spPr bwMode="auto">
              <a:xfrm>
                <a:off x="1081" y="2259"/>
                <a:ext cx="60" cy="117"/>
              </a:xfrm>
              <a:custGeom>
                <a:avLst/>
                <a:gdLst/>
                <a:ahLst/>
                <a:cxnLst>
                  <a:cxn ang="0">
                    <a:pos x="25" y="5"/>
                  </a:cxn>
                  <a:cxn ang="0">
                    <a:pos x="33" y="3"/>
                  </a:cxn>
                  <a:cxn ang="0">
                    <a:pos x="42" y="3"/>
                  </a:cxn>
                  <a:cxn ang="0">
                    <a:pos x="50" y="2"/>
                  </a:cxn>
                  <a:cxn ang="0">
                    <a:pos x="58" y="2"/>
                  </a:cxn>
                  <a:cxn ang="0">
                    <a:pos x="66" y="1"/>
                  </a:cxn>
                  <a:cxn ang="0">
                    <a:pos x="74" y="1"/>
                  </a:cxn>
                  <a:cxn ang="0">
                    <a:pos x="83" y="0"/>
                  </a:cxn>
                  <a:cxn ang="0">
                    <a:pos x="91" y="0"/>
                  </a:cxn>
                  <a:cxn ang="0">
                    <a:pos x="102" y="1"/>
                  </a:cxn>
                  <a:cxn ang="0">
                    <a:pos x="111" y="1"/>
                  </a:cxn>
                  <a:cxn ang="0">
                    <a:pos x="122" y="2"/>
                  </a:cxn>
                  <a:cxn ang="0">
                    <a:pos x="131" y="2"/>
                  </a:cxn>
                  <a:cxn ang="0">
                    <a:pos x="141" y="3"/>
                  </a:cxn>
                  <a:cxn ang="0">
                    <a:pos x="151" y="5"/>
                  </a:cxn>
                  <a:cxn ang="0">
                    <a:pos x="161" y="5"/>
                  </a:cxn>
                  <a:cxn ang="0">
                    <a:pos x="172" y="6"/>
                  </a:cxn>
                  <a:cxn ang="0">
                    <a:pos x="176" y="93"/>
                  </a:cxn>
                  <a:cxn ang="0">
                    <a:pos x="178" y="182"/>
                  </a:cxn>
                  <a:cxn ang="0">
                    <a:pos x="176" y="270"/>
                  </a:cxn>
                  <a:cxn ang="0">
                    <a:pos x="172" y="351"/>
                  </a:cxn>
                  <a:cxn ang="0">
                    <a:pos x="149" y="351"/>
                  </a:cxn>
                  <a:cxn ang="0">
                    <a:pos x="128" y="350"/>
                  </a:cxn>
                  <a:cxn ang="0">
                    <a:pos x="106" y="348"/>
                  </a:cxn>
                  <a:cxn ang="0">
                    <a:pos x="83" y="347"/>
                  </a:cxn>
                  <a:cxn ang="0">
                    <a:pos x="62" y="344"/>
                  </a:cxn>
                  <a:cxn ang="0">
                    <a:pos x="41" y="342"/>
                  </a:cxn>
                  <a:cxn ang="0">
                    <a:pos x="20" y="340"/>
                  </a:cxn>
                  <a:cxn ang="0">
                    <a:pos x="0" y="338"/>
                  </a:cxn>
                  <a:cxn ang="0">
                    <a:pos x="0" y="249"/>
                  </a:cxn>
                  <a:cxn ang="0">
                    <a:pos x="3" y="170"/>
                  </a:cxn>
                  <a:cxn ang="0">
                    <a:pos x="9" y="92"/>
                  </a:cxn>
                  <a:cxn ang="0">
                    <a:pos x="25" y="5"/>
                  </a:cxn>
                </a:cxnLst>
                <a:rect l="0" t="0" r="r" b="b"/>
                <a:pathLst>
                  <a:path w="178" h="351">
                    <a:moveTo>
                      <a:pt x="25" y="5"/>
                    </a:moveTo>
                    <a:lnTo>
                      <a:pt x="33" y="3"/>
                    </a:lnTo>
                    <a:lnTo>
                      <a:pt x="42" y="3"/>
                    </a:lnTo>
                    <a:lnTo>
                      <a:pt x="50" y="2"/>
                    </a:lnTo>
                    <a:lnTo>
                      <a:pt x="58" y="2"/>
                    </a:lnTo>
                    <a:lnTo>
                      <a:pt x="66" y="1"/>
                    </a:lnTo>
                    <a:lnTo>
                      <a:pt x="74" y="1"/>
                    </a:lnTo>
                    <a:lnTo>
                      <a:pt x="83" y="0"/>
                    </a:lnTo>
                    <a:lnTo>
                      <a:pt x="91" y="0"/>
                    </a:lnTo>
                    <a:lnTo>
                      <a:pt x="102" y="1"/>
                    </a:lnTo>
                    <a:lnTo>
                      <a:pt x="111" y="1"/>
                    </a:lnTo>
                    <a:lnTo>
                      <a:pt x="122" y="2"/>
                    </a:lnTo>
                    <a:lnTo>
                      <a:pt x="131" y="2"/>
                    </a:lnTo>
                    <a:lnTo>
                      <a:pt x="141" y="3"/>
                    </a:lnTo>
                    <a:lnTo>
                      <a:pt x="151" y="5"/>
                    </a:lnTo>
                    <a:lnTo>
                      <a:pt x="161" y="5"/>
                    </a:lnTo>
                    <a:lnTo>
                      <a:pt x="172" y="6"/>
                    </a:lnTo>
                    <a:lnTo>
                      <a:pt x="176" y="93"/>
                    </a:lnTo>
                    <a:lnTo>
                      <a:pt x="178" y="182"/>
                    </a:lnTo>
                    <a:lnTo>
                      <a:pt x="176" y="270"/>
                    </a:lnTo>
                    <a:lnTo>
                      <a:pt x="172" y="351"/>
                    </a:lnTo>
                    <a:lnTo>
                      <a:pt x="149" y="351"/>
                    </a:lnTo>
                    <a:lnTo>
                      <a:pt x="128" y="350"/>
                    </a:lnTo>
                    <a:lnTo>
                      <a:pt x="106" y="348"/>
                    </a:lnTo>
                    <a:lnTo>
                      <a:pt x="83" y="347"/>
                    </a:lnTo>
                    <a:lnTo>
                      <a:pt x="62" y="344"/>
                    </a:lnTo>
                    <a:lnTo>
                      <a:pt x="41" y="342"/>
                    </a:lnTo>
                    <a:lnTo>
                      <a:pt x="20" y="340"/>
                    </a:lnTo>
                    <a:lnTo>
                      <a:pt x="0" y="338"/>
                    </a:lnTo>
                    <a:lnTo>
                      <a:pt x="0" y="249"/>
                    </a:lnTo>
                    <a:lnTo>
                      <a:pt x="3" y="170"/>
                    </a:lnTo>
                    <a:lnTo>
                      <a:pt x="9" y="92"/>
                    </a:lnTo>
                    <a:lnTo>
                      <a:pt x="25"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5" name="Freeform 11">
                <a:extLst>
                  <a:ext uri="{FF2B5EF4-FFF2-40B4-BE49-F238E27FC236}">
                    <a16:creationId xmlns:a16="http://schemas.microsoft.com/office/drawing/2014/main" xmlns="" id="{549D6237-9FFE-3537-948F-27B84F965FA7}"/>
                  </a:ext>
                </a:extLst>
              </p:cNvPr>
              <p:cNvSpPr>
                <a:spLocks/>
              </p:cNvSpPr>
              <p:nvPr/>
            </p:nvSpPr>
            <p:spPr bwMode="auto">
              <a:xfrm>
                <a:off x="1082" y="2259"/>
                <a:ext cx="57" cy="109"/>
              </a:xfrm>
              <a:custGeom>
                <a:avLst/>
                <a:gdLst/>
                <a:ahLst/>
                <a:cxnLst>
                  <a:cxn ang="0">
                    <a:pos x="25" y="5"/>
                  </a:cxn>
                  <a:cxn ang="0">
                    <a:pos x="33" y="3"/>
                  </a:cxn>
                  <a:cxn ang="0">
                    <a:pos x="41" y="3"/>
                  </a:cxn>
                  <a:cxn ang="0">
                    <a:pos x="49" y="2"/>
                  </a:cxn>
                  <a:cxn ang="0">
                    <a:pos x="57" y="2"/>
                  </a:cxn>
                  <a:cxn ang="0">
                    <a:pos x="65" y="1"/>
                  </a:cxn>
                  <a:cxn ang="0">
                    <a:pos x="73" y="1"/>
                  </a:cxn>
                  <a:cxn ang="0">
                    <a:pos x="81" y="0"/>
                  </a:cxn>
                  <a:cxn ang="0">
                    <a:pos x="89" y="0"/>
                  </a:cxn>
                  <a:cxn ang="0">
                    <a:pos x="98" y="1"/>
                  </a:cxn>
                  <a:cxn ang="0">
                    <a:pos x="107" y="1"/>
                  </a:cxn>
                  <a:cxn ang="0">
                    <a:pos x="118" y="2"/>
                  </a:cxn>
                  <a:cxn ang="0">
                    <a:pos x="127" y="2"/>
                  </a:cxn>
                  <a:cxn ang="0">
                    <a:pos x="138" y="3"/>
                  </a:cxn>
                  <a:cxn ang="0">
                    <a:pos x="147" y="5"/>
                  </a:cxn>
                  <a:cxn ang="0">
                    <a:pos x="158" y="5"/>
                  </a:cxn>
                  <a:cxn ang="0">
                    <a:pos x="167" y="6"/>
                  </a:cxn>
                  <a:cxn ang="0">
                    <a:pos x="171" y="87"/>
                  </a:cxn>
                  <a:cxn ang="0">
                    <a:pos x="172" y="170"/>
                  </a:cxn>
                  <a:cxn ang="0">
                    <a:pos x="171" y="252"/>
                  </a:cxn>
                  <a:cxn ang="0">
                    <a:pos x="167" y="327"/>
                  </a:cxn>
                  <a:cxn ang="0">
                    <a:pos x="146" y="327"/>
                  </a:cxn>
                  <a:cxn ang="0">
                    <a:pos x="125" y="327"/>
                  </a:cxn>
                  <a:cxn ang="0">
                    <a:pos x="102" y="326"/>
                  </a:cxn>
                  <a:cxn ang="0">
                    <a:pos x="81" y="325"/>
                  </a:cxn>
                  <a:cxn ang="0">
                    <a:pos x="60" y="323"/>
                  </a:cxn>
                  <a:cxn ang="0">
                    <a:pos x="40" y="321"/>
                  </a:cxn>
                  <a:cxn ang="0">
                    <a:pos x="20" y="319"/>
                  </a:cxn>
                  <a:cxn ang="0">
                    <a:pos x="0" y="317"/>
                  </a:cxn>
                  <a:cxn ang="0">
                    <a:pos x="0" y="233"/>
                  </a:cxn>
                  <a:cxn ang="0">
                    <a:pos x="3" y="159"/>
                  </a:cxn>
                  <a:cxn ang="0">
                    <a:pos x="11" y="85"/>
                  </a:cxn>
                  <a:cxn ang="0">
                    <a:pos x="25" y="5"/>
                  </a:cxn>
                </a:cxnLst>
                <a:rect l="0" t="0" r="r" b="b"/>
                <a:pathLst>
                  <a:path w="172" h="327">
                    <a:moveTo>
                      <a:pt x="25" y="5"/>
                    </a:moveTo>
                    <a:lnTo>
                      <a:pt x="33" y="3"/>
                    </a:lnTo>
                    <a:lnTo>
                      <a:pt x="41" y="3"/>
                    </a:lnTo>
                    <a:lnTo>
                      <a:pt x="49" y="2"/>
                    </a:lnTo>
                    <a:lnTo>
                      <a:pt x="57" y="2"/>
                    </a:lnTo>
                    <a:lnTo>
                      <a:pt x="65" y="1"/>
                    </a:lnTo>
                    <a:lnTo>
                      <a:pt x="73" y="1"/>
                    </a:lnTo>
                    <a:lnTo>
                      <a:pt x="81" y="0"/>
                    </a:lnTo>
                    <a:lnTo>
                      <a:pt x="89" y="0"/>
                    </a:lnTo>
                    <a:lnTo>
                      <a:pt x="98" y="1"/>
                    </a:lnTo>
                    <a:lnTo>
                      <a:pt x="107" y="1"/>
                    </a:lnTo>
                    <a:lnTo>
                      <a:pt x="118" y="2"/>
                    </a:lnTo>
                    <a:lnTo>
                      <a:pt x="127" y="2"/>
                    </a:lnTo>
                    <a:lnTo>
                      <a:pt x="138" y="3"/>
                    </a:lnTo>
                    <a:lnTo>
                      <a:pt x="147" y="5"/>
                    </a:lnTo>
                    <a:lnTo>
                      <a:pt x="158" y="5"/>
                    </a:lnTo>
                    <a:lnTo>
                      <a:pt x="167" y="6"/>
                    </a:lnTo>
                    <a:lnTo>
                      <a:pt x="171" y="87"/>
                    </a:lnTo>
                    <a:lnTo>
                      <a:pt x="172" y="170"/>
                    </a:lnTo>
                    <a:lnTo>
                      <a:pt x="171" y="252"/>
                    </a:lnTo>
                    <a:lnTo>
                      <a:pt x="167" y="327"/>
                    </a:lnTo>
                    <a:lnTo>
                      <a:pt x="146" y="327"/>
                    </a:lnTo>
                    <a:lnTo>
                      <a:pt x="125" y="327"/>
                    </a:lnTo>
                    <a:lnTo>
                      <a:pt x="102" y="326"/>
                    </a:lnTo>
                    <a:lnTo>
                      <a:pt x="81" y="325"/>
                    </a:lnTo>
                    <a:lnTo>
                      <a:pt x="60" y="323"/>
                    </a:lnTo>
                    <a:lnTo>
                      <a:pt x="40" y="321"/>
                    </a:lnTo>
                    <a:lnTo>
                      <a:pt x="20" y="319"/>
                    </a:lnTo>
                    <a:lnTo>
                      <a:pt x="0" y="317"/>
                    </a:lnTo>
                    <a:lnTo>
                      <a:pt x="0" y="233"/>
                    </a:lnTo>
                    <a:lnTo>
                      <a:pt x="3" y="159"/>
                    </a:lnTo>
                    <a:lnTo>
                      <a:pt x="11" y="85"/>
                    </a:lnTo>
                    <a:lnTo>
                      <a:pt x="25"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6" name="Freeform 12">
                <a:extLst>
                  <a:ext uri="{FF2B5EF4-FFF2-40B4-BE49-F238E27FC236}">
                    <a16:creationId xmlns:a16="http://schemas.microsoft.com/office/drawing/2014/main" xmlns="" id="{1F9E9619-E06C-20BD-E579-1DC2D825A293}"/>
                  </a:ext>
                </a:extLst>
              </p:cNvPr>
              <p:cNvSpPr>
                <a:spLocks/>
              </p:cNvSpPr>
              <p:nvPr/>
            </p:nvSpPr>
            <p:spPr bwMode="auto">
              <a:xfrm>
                <a:off x="1083" y="2259"/>
                <a:ext cx="54" cy="102"/>
              </a:xfrm>
              <a:custGeom>
                <a:avLst/>
                <a:gdLst/>
                <a:ahLst/>
                <a:cxnLst>
                  <a:cxn ang="0">
                    <a:pos x="24" y="5"/>
                  </a:cxn>
                  <a:cxn ang="0">
                    <a:pos x="32" y="5"/>
                  </a:cxn>
                  <a:cxn ang="0">
                    <a:pos x="38" y="3"/>
                  </a:cxn>
                  <a:cxn ang="0">
                    <a:pos x="46" y="3"/>
                  </a:cxn>
                  <a:cxn ang="0">
                    <a:pos x="54" y="2"/>
                  </a:cxn>
                  <a:cxn ang="0">
                    <a:pos x="62" y="1"/>
                  </a:cxn>
                  <a:cxn ang="0">
                    <a:pos x="70" y="1"/>
                  </a:cxn>
                  <a:cxn ang="0">
                    <a:pos x="77" y="0"/>
                  </a:cxn>
                  <a:cxn ang="0">
                    <a:pos x="85" y="0"/>
                  </a:cxn>
                  <a:cxn ang="0">
                    <a:pos x="94" y="1"/>
                  </a:cxn>
                  <a:cxn ang="0">
                    <a:pos x="103" y="1"/>
                  </a:cxn>
                  <a:cxn ang="0">
                    <a:pos x="112" y="2"/>
                  </a:cxn>
                  <a:cxn ang="0">
                    <a:pos x="122" y="2"/>
                  </a:cxn>
                  <a:cxn ang="0">
                    <a:pos x="131" y="3"/>
                  </a:cxn>
                  <a:cxn ang="0">
                    <a:pos x="140" y="5"/>
                  </a:cxn>
                  <a:cxn ang="0">
                    <a:pos x="149" y="5"/>
                  </a:cxn>
                  <a:cxn ang="0">
                    <a:pos x="159" y="6"/>
                  </a:cxn>
                  <a:cxn ang="0">
                    <a:pos x="163" y="81"/>
                  </a:cxn>
                  <a:cxn ang="0">
                    <a:pos x="164" y="158"/>
                  </a:cxn>
                  <a:cxn ang="0">
                    <a:pos x="163" y="235"/>
                  </a:cxn>
                  <a:cxn ang="0">
                    <a:pos x="159" y="305"/>
                  </a:cxn>
                  <a:cxn ang="0">
                    <a:pos x="139" y="305"/>
                  </a:cxn>
                  <a:cxn ang="0">
                    <a:pos x="119" y="305"/>
                  </a:cxn>
                  <a:cxn ang="0">
                    <a:pos x="98" y="303"/>
                  </a:cxn>
                  <a:cxn ang="0">
                    <a:pos x="78" y="302"/>
                  </a:cxn>
                  <a:cxn ang="0">
                    <a:pos x="58" y="301"/>
                  </a:cxn>
                  <a:cxn ang="0">
                    <a:pos x="38" y="299"/>
                  </a:cxn>
                  <a:cxn ang="0">
                    <a:pos x="18" y="297"/>
                  </a:cxn>
                  <a:cxn ang="0">
                    <a:pos x="0" y="296"/>
                  </a:cxn>
                  <a:cxn ang="0">
                    <a:pos x="0" y="218"/>
                  </a:cxn>
                  <a:cxn ang="0">
                    <a:pos x="3" y="149"/>
                  </a:cxn>
                  <a:cxn ang="0">
                    <a:pos x="9" y="80"/>
                  </a:cxn>
                  <a:cxn ang="0">
                    <a:pos x="24" y="5"/>
                  </a:cxn>
                </a:cxnLst>
                <a:rect l="0" t="0" r="r" b="b"/>
                <a:pathLst>
                  <a:path w="164" h="305">
                    <a:moveTo>
                      <a:pt x="24" y="5"/>
                    </a:moveTo>
                    <a:lnTo>
                      <a:pt x="32" y="5"/>
                    </a:lnTo>
                    <a:lnTo>
                      <a:pt x="38" y="3"/>
                    </a:lnTo>
                    <a:lnTo>
                      <a:pt x="46" y="3"/>
                    </a:lnTo>
                    <a:lnTo>
                      <a:pt x="54" y="2"/>
                    </a:lnTo>
                    <a:lnTo>
                      <a:pt x="62" y="1"/>
                    </a:lnTo>
                    <a:lnTo>
                      <a:pt x="70" y="1"/>
                    </a:lnTo>
                    <a:lnTo>
                      <a:pt x="77" y="0"/>
                    </a:lnTo>
                    <a:lnTo>
                      <a:pt x="85" y="0"/>
                    </a:lnTo>
                    <a:lnTo>
                      <a:pt x="94" y="1"/>
                    </a:lnTo>
                    <a:lnTo>
                      <a:pt x="103" y="1"/>
                    </a:lnTo>
                    <a:lnTo>
                      <a:pt x="112" y="2"/>
                    </a:lnTo>
                    <a:lnTo>
                      <a:pt x="122" y="2"/>
                    </a:lnTo>
                    <a:lnTo>
                      <a:pt x="131" y="3"/>
                    </a:lnTo>
                    <a:lnTo>
                      <a:pt x="140" y="5"/>
                    </a:lnTo>
                    <a:lnTo>
                      <a:pt x="149" y="5"/>
                    </a:lnTo>
                    <a:lnTo>
                      <a:pt x="159" y="6"/>
                    </a:lnTo>
                    <a:lnTo>
                      <a:pt x="163" y="81"/>
                    </a:lnTo>
                    <a:lnTo>
                      <a:pt x="164" y="158"/>
                    </a:lnTo>
                    <a:lnTo>
                      <a:pt x="163" y="235"/>
                    </a:lnTo>
                    <a:lnTo>
                      <a:pt x="159" y="305"/>
                    </a:lnTo>
                    <a:lnTo>
                      <a:pt x="139" y="305"/>
                    </a:lnTo>
                    <a:lnTo>
                      <a:pt x="119" y="305"/>
                    </a:lnTo>
                    <a:lnTo>
                      <a:pt x="98" y="303"/>
                    </a:lnTo>
                    <a:lnTo>
                      <a:pt x="78" y="302"/>
                    </a:lnTo>
                    <a:lnTo>
                      <a:pt x="58" y="301"/>
                    </a:lnTo>
                    <a:lnTo>
                      <a:pt x="38" y="299"/>
                    </a:lnTo>
                    <a:lnTo>
                      <a:pt x="18" y="297"/>
                    </a:lnTo>
                    <a:lnTo>
                      <a:pt x="0" y="296"/>
                    </a:lnTo>
                    <a:lnTo>
                      <a:pt x="0" y="218"/>
                    </a:lnTo>
                    <a:lnTo>
                      <a:pt x="3" y="149"/>
                    </a:lnTo>
                    <a:lnTo>
                      <a:pt x="9" y="80"/>
                    </a:lnTo>
                    <a:lnTo>
                      <a:pt x="24"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7" name="Freeform 13">
                <a:extLst>
                  <a:ext uri="{FF2B5EF4-FFF2-40B4-BE49-F238E27FC236}">
                    <a16:creationId xmlns:a16="http://schemas.microsoft.com/office/drawing/2014/main" xmlns="" id="{A60DECDD-CA68-8A68-71E1-EFB0BF9C6C22}"/>
                  </a:ext>
                </a:extLst>
              </p:cNvPr>
              <p:cNvSpPr>
                <a:spLocks/>
              </p:cNvSpPr>
              <p:nvPr/>
            </p:nvSpPr>
            <p:spPr bwMode="auto">
              <a:xfrm>
                <a:off x="1084" y="2259"/>
                <a:ext cx="52" cy="94"/>
              </a:xfrm>
              <a:custGeom>
                <a:avLst/>
                <a:gdLst/>
                <a:ahLst/>
                <a:cxnLst>
                  <a:cxn ang="0">
                    <a:pos x="21" y="5"/>
                  </a:cxn>
                  <a:cxn ang="0">
                    <a:pos x="29" y="5"/>
                  </a:cxn>
                  <a:cxn ang="0">
                    <a:pos x="35" y="3"/>
                  </a:cxn>
                  <a:cxn ang="0">
                    <a:pos x="43" y="3"/>
                  </a:cxn>
                  <a:cxn ang="0">
                    <a:pos x="51" y="2"/>
                  </a:cxn>
                  <a:cxn ang="0">
                    <a:pos x="58" y="1"/>
                  </a:cxn>
                  <a:cxn ang="0">
                    <a:pos x="66" y="1"/>
                  </a:cxn>
                  <a:cxn ang="0">
                    <a:pos x="72" y="0"/>
                  </a:cxn>
                  <a:cxn ang="0">
                    <a:pos x="80" y="0"/>
                  </a:cxn>
                  <a:cxn ang="0">
                    <a:pos x="89" y="1"/>
                  </a:cxn>
                  <a:cxn ang="0">
                    <a:pos x="99" y="1"/>
                  </a:cxn>
                  <a:cxn ang="0">
                    <a:pos x="107" y="2"/>
                  </a:cxn>
                  <a:cxn ang="0">
                    <a:pos x="116" y="2"/>
                  </a:cxn>
                  <a:cxn ang="0">
                    <a:pos x="125" y="3"/>
                  </a:cxn>
                  <a:cxn ang="0">
                    <a:pos x="134" y="5"/>
                  </a:cxn>
                  <a:cxn ang="0">
                    <a:pos x="142" y="5"/>
                  </a:cxn>
                  <a:cxn ang="0">
                    <a:pos x="152" y="6"/>
                  </a:cxn>
                  <a:cxn ang="0">
                    <a:pos x="154" y="75"/>
                  </a:cxn>
                  <a:cxn ang="0">
                    <a:pos x="156" y="146"/>
                  </a:cxn>
                  <a:cxn ang="0">
                    <a:pos x="154" y="216"/>
                  </a:cxn>
                  <a:cxn ang="0">
                    <a:pos x="152" y="282"/>
                  </a:cxn>
                  <a:cxn ang="0">
                    <a:pos x="132" y="282"/>
                  </a:cxn>
                  <a:cxn ang="0">
                    <a:pos x="113" y="282"/>
                  </a:cxn>
                  <a:cxn ang="0">
                    <a:pos x="93" y="281"/>
                  </a:cxn>
                  <a:cxn ang="0">
                    <a:pos x="74" y="280"/>
                  </a:cxn>
                  <a:cxn ang="0">
                    <a:pos x="54" y="278"/>
                  </a:cxn>
                  <a:cxn ang="0">
                    <a:pos x="35" y="277"/>
                  </a:cxn>
                  <a:cxn ang="0">
                    <a:pos x="17" y="276"/>
                  </a:cxn>
                  <a:cxn ang="0">
                    <a:pos x="0" y="274"/>
                  </a:cxn>
                  <a:cxn ang="0">
                    <a:pos x="0" y="203"/>
                  </a:cxn>
                  <a:cxn ang="0">
                    <a:pos x="1" y="138"/>
                  </a:cxn>
                  <a:cxn ang="0">
                    <a:pos x="8" y="75"/>
                  </a:cxn>
                  <a:cxn ang="0">
                    <a:pos x="21" y="5"/>
                  </a:cxn>
                </a:cxnLst>
                <a:rect l="0" t="0" r="r" b="b"/>
                <a:pathLst>
                  <a:path w="156" h="282">
                    <a:moveTo>
                      <a:pt x="21" y="5"/>
                    </a:moveTo>
                    <a:lnTo>
                      <a:pt x="29" y="5"/>
                    </a:lnTo>
                    <a:lnTo>
                      <a:pt x="35" y="3"/>
                    </a:lnTo>
                    <a:lnTo>
                      <a:pt x="43" y="3"/>
                    </a:lnTo>
                    <a:lnTo>
                      <a:pt x="51" y="2"/>
                    </a:lnTo>
                    <a:lnTo>
                      <a:pt x="58" y="1"/>
                    </a:lnTo>
                    <a:lnTo>
                      <a:pt x="66" y="1"/>
                    </a:lnTo>
                    <a:lnTo>
                      <a:pt x="72" y="0"/>
                    </a:lnTo>
                    <a:lnTo>
                      <a:pt x="80" y="0"/>
                    </a:lnTo>
                    <a:lnTo>
                      <a:pt x="89" y="1"/>
                    </a:lnTo>
                    <a:lnTo>
                      <a:pt x="99" y="1"/>
                    </a:lnTo>
                    <a:lnTo>
                      <a:pt x="107" y="2"/>
                    </a:lnTo>
                    <a:lnTo>
                      <a:pt x="116" y="2"/>
                    </a:lnTo>
                    <a:lnTo>
                      <a:pt x="125" y="3"/>
                    </a:lnTo>
                    <a:lnTo>
                      <a:pt x="134" y="5"/>
                    </a:lnTo>
                    <a:lnTo>
                      <a:pt x="142" y="5"/>
                    </a:lnTo>
                    <a:lnTo>
                      <a:pt x="152" y="6"/>
                    </a:lnTo>
                    <a:lnTo>
                      <a:pt x="154" y="75"/>
                    </a:lnTo>
                    <a:lnTo>
                      <a:pt x="156" y="146"/>
                    </a:lnTo>
                    <a:lnTo>
                      <a:pt x="154" y="216"/>
                    </a:lnTo>
                    <a:lnTo>
                      <a:pt x="152" y="282"/>
                    </a:lnTo>
                    <a:lnTo>
                      <a:pt x="132" y="282"/>
                    </a:lnTo>
                    <a:lnTo>
                      <a:pt x="113" y="282"/>
                    </a:lnTo>
                    <a:lnTo>
                      <a:pt x="93" y="281"/>
                    </a:lnTo>
                    <a:lnTo>
                      <a:pt x="74" y="280"/>
                    </a:lnTo>
                    <a:lnTo>
                      <a:pt x="54" y="278"/>
                    </a:lnTo>
                    <a:lnTo>
                      <a:pt x="35" y="277"/>
                    </a:lnTo>
                    <a:lnTo>
                      <a:pt x="17" y="276"/>
                    </a:lnTo>
                    <a:lnTo>
                      <a:pt x="0" y="274"/>
                    </a:lnTo>
                    <a:lnTo>
                      <a:pt x="0" y="203"/>
                    </a:lnTo>
                    <a:lnTo>
                      <a:pt x="1" y="138"/>
                    </a:lnTo>
                    <a:lnTo>
                      <a:pt x="8" y="75"/>
                    </a:lnTo>
                    <a:lnTo>
                      <a:pt x="21"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8" name="Freeform 14">
                <a:extLst>
                  <a:ext uri="{FF2B5EF4-FFF2-40B4-BE49-F238E27FC236}">
                    <a16:creationId xmlns:a16="http://schemas.microsoft.com/office/drawing/2014/main" xmlns="" id="{54CF7E6B-1752-FEDB-043D-7A1948CFDAA8}"/>
                  </a:ext>
                </a:extLst>
              </p:cNvPr>
              <p:cNvSpPr>
                <a:spLocks/>
              </p:cNvSpPr>
              <p:nvPr/>
            </p:nvSpPr>
            <p:spPr bwMode="auto">
              <a:xfrm>
                <a:off x="1084" y="2259"/>
                <a:ext cx="50" cy="87"/>
              </a:xfrm>
              <a:custGeom>
                <a:avLst/>
                <a:gdLst/>
                <a:ahLst/>
                <a:cxnLst>
                  <a:cxn ang="0">
                    <a:pos x="20" y="5"/>
                  </a:cxn>
                  <a:cxn ang="0">
                    <a:pos x="28" y="5"/>
                  </a:cxn>
                  <a:cxn ang="0">
                    <a:pos x="35" y="3"/>
                  </a:cxn>
                  <a:cxn ang="0">
                    <a:pos x="43" y="3"/>
                  </a:cxn>
                  <a:cxn ang="0">
                    <a:pos x="49" y="2"/>
                  </a:cxn>
                  <a:cxn ang="0">
                    <a:pos x="56" y="2"/>
                  </a:cxn>
                  <a:cxn ang="0">
                    <a:pos x="62" y="1"/>
                  </a:cxn>
                  <a:cxn ang="0">
                    <a:pos x="70" y="1"/>
                  </a:cxn>
                  <a:cxn ang="0">
                    <a:pos x="77" y="0"/>
                  </a:cxn>
                  <a:cxn ang="0">
                    <a:pos x="85" y="1"/>
                  </a:cxn>
                  <a:cxn ang="0">
                    <a:pos x="94" y="1"/>
                  </a:cxn>
                  <a:cxn ang="0">
                    <a:pos x="102" y="2"/>
                  </a:cxn>
                  <a:cxn ang="0">
                    <a:pos x="111" y="2"/>
                  </a:cxn>
                  <a:cxn ang="0">
                    <a:pos x="119" y="3"/>
                  </a:cxn>
                  <a:cxn ang="0">
                    <a:pos x="128" y="5"/>
                  </a:cxn>
                  <a:cxn ang="0">
                    <a:pos x="136" y="5"/>
                  </a:cxn>
                  <a:cxn ang="0">
                    <a:pos x="146" y="6"/>
                  </a:cxn>
                  <a:cxn ang="0">
                    <a:pos x="148" y="68"/>
                  </a:cxn>
                  <a:cxn ang="0">
                    <a:pos x="148" y="134"/>
                  </a:cxn>
                  <a:cxn ang="0">
                    <a:pos x="148" y="199"/>
                  </a:cxn>
                  <a:cxn ang="0">
                    <a:pos x="146" y="260"/>
                  </a:cxn>
                  <a:cxn ang="0">
                    <a:pos x="127" y="260"/>
                  </a:cxn>
                  <a:cxn ang="0">
                    <a:pos x="109" y="260"/>
                  </a:cxn>
                  <a:cxn ang="0">
                    <a:pos x="90" y="259"/>
                  </a:cxn>
                  <a:cxn ang="0">
                    <a:pos x="72" y="259"/>
                  </a:cxn>
                  <a:cxn ang="0">
                    <a:pos x="53" y="257"/>
                  </a:cxn>
                  <a:cxn ang="0">
                    <a:pos x="35" y="256"/>
                  </a:cxn>
                  <a:cxn ang="0">
                    <a:pos x="17" y="255"/>
                  </a:cxn>
                  <a:cxn ang="0">
                    <a:pos x="0" y="253"/>
                  </a:cxn>
                  <a:cxn ang="0">
                    <a:pos x="0" y="187"/>
                  </a:cxn>
                  <a:cxn ang="0">
                    <a:pos x="2" y="128"/>
                  </a:cxn>
                  <a:cxn ang="0">
                    <a:pos x="7" y="70"/>
                  </a:cxn>
                  <a:cxn ang="0">
                    <a:pos x="20" y="5"/>
                  </a:cxn>
                </a:cxnLst>
                <a:rect l="0" t="0" r="r" b="b"/>
                <a:pathLst>
                  <a:path w="148" h="260">
                    <a:moveTo>
                      <a:pt x="20" y="5"/>
                    </a:moveTo>
                    <a:lnTo>
                      <a:pt x="28" y="5"/>
                    </a:lnTo>
                    <a:lnTo>
                      <a:pt x="35" y="3"/>
                    </a:lnTo>
                    <a:lnTo>
                      <a:pt x="43" y="3"/>
                    </a:lnTo>
                    <a:lnTo>
                      <a:pt x="49" y="2"/>
                    </a:lnTo>
                    <a:lnTo>
                      <a:pt x="56" y="2"/>
                    </a:lnTo>
                    <a:lnTo>
                      <a:pt x="62" y="1"/>
                    </a:lnTo>
                    <a:lnTo>
                      <a:pt x="70" y="1"/>
                    </a:lnTo>
                    <a:lnTo>
                      <a:pt x="77" y="0"/>
                    </a:lnTo>
                    <a:lnTo>
                      <a:pt x="85" y="1"/>
                    </a:lnTo>
                    <a:lnTo>
                      <a:pt x="94" y="1"/>
                    </a:lnTo>
                    <a:lnTo>
                      <a:pt x="102" y="2"/>
                    </a:lnTo>
                    <a:lnTo>
                      <a:pt x="111" y="2"/>
                    </a:lnTo>
                    <a:lnTo>
                      <a:pt x="119" y="3"/>
                    </a:lnTo>
                    <a:lnTo>
                      <a:pt x="128" y="5"/>
                    </a:lnTo>
                    <a:lnTo>
                      <a:pt x="136" y="5"/>
                    </a:lnTo>
                    <a:lnTo>
                      <a:pt x="146" y="6"/>
                    </a:lnTo>
                    <a:lnTo>
                      <a:pt x="148" y="68"/>
                    </a:lnTo>
                    <a:lnTo>
                      <a:pt x="148" y="134"/>
                    </a:lnTo>
                    <a:lnTo>
                      <a:pt x="148" y="199"/>
                    </a:lnTo>
                    <a:lnTo>
                      <a:pt x="146" y="260"/>
                    </a:lnTo>
                    <a:lnTo>
                      <a:pt x="127" y="260"/>
                    </a:lnTo>
                    <a:lnTo>
                      <a:pt x="109" y="260"/>
                    </a:lnTo>
                    <a:lnTo>
                      <a:pt x="90" y="259"/>
                    </a:lnTo>
                    <a:lnTo>
                      <a:pt x="72" y="259"/>
                    </a:lnTo>
                    <a:lnTo>
                      <a:pt x="53" y="257"/>
                    </a:lnTo>
                    <a:lnTo>
                      <a:pt x="35" y="256"/>
                    </a:lnTo>
                    <a:lnTo>
                      <a:pt x="17" y="255"/>
                    </a:lnTo>
                    <a:lnTo>
                      <a:pt x="0" y="253"/>
                    </a:lnTo>
                    <a:lnTo>
                      <a:pt x="0" y="187"/>
                    </a:lnTo>
                    <a:lnTo>
                      <a:pt x="2" y="128"/>
                    </a:lnTo>
                    <a:lnTo>
                      <a:pt x="7" y="70"/>
                    </a:lnTo>
                    <a:lnTo>
                      <a:pt x="20"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9" name="Freeform 15">
                <a:extLst>
                  <a:ext uri="{FF2B5EF4-FFF2-40B4-BE49-F238E27FC236}">
                    <a16:creationId xmlns:a16="http://schemas.microsoft.com/office/drawing/2014/main" xmlns="" id="{FD05A6D2-A440-9593-450D-FFBF2DE9BD6F}"/>
                  </a:ext>
                </a:extLst>
              </p:cNvPr>
              <p:cNvSpPr>
                <a:spLocks/>
              </p:cNvSpPr>
              <p:nvPr/>
            </p:nvSpPr>
            <p:spPr bwMode="auto">
              <a:xfrm>
                <a:off x="1085" y="2260"/>
                <a:ext cx="47" cy="78"/>
              </a:xfrm>
              <a:custGeom>
                <a:avLst/>
                <a:gdLst/>
                <a:ahLst/>
                <a:cxnLst>
                  <a:cxn ang="0">
                    <a:pos x="19" y="4"/>
                  </a:cxn>
                  <a:cxn ang="0">
                    <a:pos x="26" y="4"/>
                  </a:cxn>
                  <a:cxn ang="0">
                    <a:pos x="33" y="2"/>
                  </a:cxn>
                  <a:cxn ang="0">
                    <a:pos x="39" y="2"/>
                  </a:cxn>
                  <a:cxn ang="0">
                    <a:pos x="47" y="1"/>
                  </a:cxn>
                  <a:cxn ang="0">
                    <a:pos x="54" y="1"/>
                  </a:cxn>
                  <a:cxn ang="0">
                    <a:pos x="60" y="1"/>
                  </a:cxn>
                  <a:cxn ang="0">
                    <a:pos x="67" y="0"/>
                  </a:cxn>
                  <a:cxn ang="0">
                    <a:pos x="74" y="0"/>
                  </a:cxn>
                  <a:cxn ang="0">
                    <a:pos x="81" y="0"/>
                  </a:cxn>
                  <a:cxn ang="0">
                    <a:pos x="91" y="1"/>
                  </a:cxn>
                  <a:cxn ang="0">
                    <a:pos x="99" y="1"/>
                  </a:cxn>
                  <a:cxn ang="0">
                    <a:pos x="107" y="1"/>
                  </a:cxn>
                  <a:cxn ang="0">
                    <a:pos x="115" y="2"/>
                  </a:cxn>
                  <a:cxn ang="0">
                    <a:pos x="122" y="2"/>
                  </a:cxn>
                  <a:cxn ang="0">
                    <a:pos x="130" y="4"/>
                  </a:cxn>
                  <a:cxn ang="0">
                    <a:pos x="138" y="4"/>
                  </a:cxn>
                  <a:cxn ang="0">
                    <a:pos x="141" y="62"/>
                  </a:cxn>
                  <a:cxn ang="0">
                    <a:pos x="141" y="121"/>
                  </a:cxn>
                  <a:cxn ang="0">
                    <a:pos x="141" y="180"/>
                  </a:cxn>
                  <a:cxn ang="0">
                    <a:pos x="138" y="235"/>
                  </a:cxn>
                  <a:cxn ang="0">
                    <a:pos x="121" y="235"/>
                  </a:cxn>
                  <a:cxn ang="0">
                    <a:pos x="103" y="235"/>
                  </a:cxn>
                  <a:cxn ang="0">
                    <a:pos x="85" y="235"/>
                  </a:cxn>
                  <a:cxn ang="0">
                    <a:pos x="68" y="234"/>
                  </a:cxn>
                  <a:cxn ang="0">
                    <a:pos x="50" y="234"/>
                  </a:cxn>
                  <a:cxn ang="0">
                    <a:pos x="33" y="232"/>
                  </a:cxn>
                  <a:cxn ang="0">
                    <a:pos x="17" y="231"/>
                  </a:cxn>
                  <a:cxn ang="0">
                    <a:pos x="0" y="230"/>
                  </a:cxn>
                  <a:cxn ang="0">
                    <a:pos x="0" y="170"/>
                  </a:cxn>
                  <a:cxn ang="0">
                    <a:pos x="1" y="116"/>
                  </a:cxn>
                  <a:cxn ang="0">
                    <a:pos x="6" y="63"/>
                  </a:cxn>
                  <a:cxn ang="0">
                    <a:pos x="19" y="4"/>
                  </a:cxn>
                </a:cxnLst>
                <a:rect l="0" t="0" r="r" b="b"/>
                <a:pathLst>
                  <a:path w="141" h="235">
                    <a:moveTo>
                      <a:pt x="19" y="4"/>
                    </a:moveTo>
                    <a:lnTo>
                      <a:pt x="26" y="4"/>
                    </a:lnTo>
                    <a:lnTo>
                      <a:pt x="33" y="2"/>
                    </a:lnTo>
                    <a:lnTo>
                      <a:pt x="39" y="2"/>
                    </a:lnTo>
                    <a:lnTo>
                      <a:pt x="47" y="1"/>
                    </a:lnTo>
                    <a:lnTo>
                      <a:pt x="54" y="1"/>
                    </a:lnTo>
                    <a:lnTo>
                      <a:pt x="60" y="1"/>
                    </a:lnTo>
                    <a:lnTo>
                      <a:pt x="67" y="0"/>
                    </a:lnTo>
                    <a:lnTo>
                      <a:pt x="74" y="0"/>
                    </a:lnTo>
                    <a:lnTo>
                      <a:pt x="81" y="0"/>
                    </a:lnTo>
                    <a:lnTo>
                      <a:pt x="91" y="1"/>
                    </a:lnTo>
                    <a:lnTo>
                      <a:pt x="99" y="1"/>
                    </a:lnTo>
                    <a:lnTo>
                      <a:pt x="107" y="1"/>
                    </a:lnTo>
                    <a:lnTo>
                      <a:pt x="115" y="2"/>
                    </a:lnTo>
                    <a:lnTo>
                      <a:pt x="122" y="2"/>
                    </a:lnTo>
                    <a:lnTo>
                      <a:pt x="130" y="4"/>
                    </a:lnTo>
                    <a:lnTo>
                      <a:pt x="138" y="4"/>
                    </a:lnTo>
                    <a:lnTo>
                      <a:pt x="141" y="62"/>
                    </a:lnTo>
                    <a:lnTo>
                      <a:pt x="141" y="121"/>
                    </a:lnTo>
                    <a:lnTo>
                      <a:pt x="141" y="180"/>
                    </a:lnTo>
                    <a:lnTo>
                      <a:pt x="138" y="235"/>
                    </a:lnTo>
                    <a:lnTo>
                      <a:pt x="121" y="235"/>
                    </a:lnTo>
                    <a:lnTo>
                      <a:pt x="103" y="235"/>
                    </a:lnTo>
                    <a:lnTo>
                      <a:pt x="85" y="235"/>
                    </a:lnTo>
                    <a:lnTo>
                      <a:pt x="68" y="234"/>
                    </a:lnTo>
                    <a:lnTo>
                      <a:pt x="50" y="234"/>
                    </a:lnTo>
                    <a:lnTo>
                      <a:pt x="33" y="232"/>
                    </a:lnTo>
                    <a:lnTo>
                      <a:pt x="17" y="231"/>
                    </a:lnTo>
                    <a:lnTo>
                      <a:pt x="0" y="230"/>
                    </a:lnTo>
                    <a:lnTo>
                      <a:pt x="0" y="170"/>
                    </a:lnTo>
                    <a:lnTo>
                      <a:pt x="1" y="116"/>
                    </a:lnTo>
                    <a:lnTo>
                      <a:pt x="6" y="63"/>
                    </a:lnTo>
                    <a:lnTo>
                      <a:pt x="19" y="4"/>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0" name="Freeform 16">
                <a:extLst>
                  <a:ext uri="{FF2B5EF4-FFF2-40B4-BE49-F238E27FC236}">
                    <a16:creationId xmlns:a16="http://schemas.microsoft.com/office/drawing/2014/main" xmlns="" id="{FB53D327-0EA6-3503-6510-8443F3444BF2}"/>
                  </a:ext>
                </a:extLst>
              </p:cNvPr>
              <p:cNvSpPr>
                <a:spLocks/>
              </p:cNvSpPr>
              <p:nvPr/>
            </p:nvSpPr>
            <p:spPr bwMode="auto">
              <a:xfrm>
                <a:off x="1086" y="2260"/>
                <a:ext cx="45" cy="71"/>
              </a:xfrm>
              <a:custGeom>
                <a:avLst/>
                <a:gdLst/>
                <a:ahLst/>
                <a:cxnLst>
                  <a:cxn ang="0">
                    <a:pos x="19" y="4"/>
                  </a:cxn>
                  <a:cxn ang="0">
                    <a:pos x="25" y="4"/>
                  </a:cxn>
                  <a:cxn ang="0">
                    <a:pos x="32" y="2"/>
                  </a:cxn>
                  <a:cxn ang="0">
                    <a:pos x="39" y="2"/>
                  </a:cxn>
                  <a:cxn ang="0">
                    <a:pos x="45" y="1"/>
                  </a:cxn>
                  <a:cxn ang="0">
                    <a:pos x="50" y="1"/>
                  </a:cxn>
                  <a:cxn ang="0">
                    <a:pos x="57" y="1"/>
                  </a:cxn>
                  <a:cxn ang="0">
                    <a:pos x="64" y="0"/>
                  </a:cxn>
                  <a:cxn ang="0">
                    <a:pos x="70" y="0"/>
                  </a:cxn>
                  <a:cxn ang="0">
                    <a:pos x="78" y="0"/>
                  </a:cxn>
                  <a:cxn ang="0">
                    <a:pos x="86" y="1"/>
                  </a:cxn>
                  <a:cxn ang="0">
                    <a:pos x="94" y="1"/>
                  </a:cxn>
                  <a:cxn ang="0">
                    <a:pos x="102" y="1"/>
                  </a:cxn>
                  <a:cxn ang="0">
                    <a:pos x="109" y="2"/>
                  </a:cxn>
                  <a:cxn ang="0">
                    <a:pos x="117" y="2"/>
                  </a:cxn>
                  <a:cxn ang="0">
                    <a:pos x="124" y="4"/>
                  </a:cxn>
                  <a:cxn ang="0">
                    <a:pos x="132" y="4"/>
                  </a:cxn>
                  <a:cxn ang="0">
                    <a:pos x="134" y="55"/>
                  </a:cxn>
                  <a:cxn ang="0">
                    <a:pos x="135" y="108"/>
                  </a:cxn>
                  <a:cxn ang="0">
                    <a:pos x="135" y="162"/>
                  </a:cxn>
                  <a:cxn ang="0">
                    <a:pos x="132" y="213"/>
                  </a:cxn>
                  <a:cxn ang="0">
                    <a:pos x="115" y="214"/>
                  </a:cxn>
                  <a:cxn ang="0">
                    <a:pos x="99" y="214"/>
                  </a:cxn>
                  <a:cxn ang="0">
                    <a:pos x="82" y="213"/>
                  </a:cxn>
                  <a:cxn ang="0">
                    <a:pos x="65" y="213"/>
                  </a:cxn>
                  <a:cxn ang="0">
                    <a:pos x="49" y="211"/>
                  </a:cxn>
                  <a:cxn ang="0">
                    <a:pos x="32" y="211"/>
                  </a:cxn>
                  <a:cxn ang="0">
                    <a:pos x="16" y="210"/>
                  </a:cxn>
                  <a:cxn ang="0">
                    <a:pos x="0" y="209"/>
                  </a:cxn>
                  <a:cxn ang="0">
                    <a:pos x="0" y="154"/>
                  </a:cxn>
                  <a:cxn ang="0">
                    <a:pos x="2" y="106"/>
                  </a:cxn>
                  <a:cxn ang="0">
                    <a:pos x="7" y="57"/>
                  </a:cxn>
                  <a:cxn ang="0">
                    <a:pos x="19" y="4"/>
                  </a:cxn>
                </a:cxnLst>
                <a:rect l="0" t="0" r="r" b="b"/>
                <a:pathLst>
                  <a:path w="135" h="214">
                    <a:moveTo>
                      <a:pt x="19" y="4"/>
                    </a:moveTo>
                    <a:lnTo>
                      <a:pt x="25" y="4"/>
                    </a:lnTo>
                    <a:lnTo>
                      <a:pt x="32" y="2"/>
                    </a:lnTo>
                    <a:lnTo>
                      <a:pt x="39" y="2"/>
                    </a:lnTo>
                    <a:lnTo>
                      <a:pt x="45" y="1"/>
                    </a:lnTo>
                    <a:lnTo>
                      <a:pt x="50" y="1"/>
                    </a:lnTo>
                    <a:lnTo>
                      <a:pt x="57" y="1"/>
                    </a:lnTo>
                    <a:lnTo>
                      <a:pt x="64" y="0"/>
                    </a:lnTo>
                    <a:lnTo>
                      <a:pt x="70" y="0"/>
                    </a:lnTo>
                    <a:lnTo>
                      <a:pt x="78" y="0"/>
                    </a:lnTo>
                    <a:lnTo>
                      <a:pt x="86" y="1"/>
                    </a:lnTo>
                    <a:lnTo>
                      <a:pt x="94" y="1"/>
                    </a:lnTo>
                    <a:lnTo>
                      <a:pt x="102" y="1"/>
                    </a:lnTo>
                    <a:lnTo>
                      <a:pt x="109" y="2"/>
                    </a:lnTo>
                    <a:lnTo>
                      <a:pt x="117" y="2"/>
                    </a:lnTo>
                    <a:lnTo>
                      <a:pt x="124" y="4"/>
                    </a:lnTo>
                    <a:lnTo>
                      <a:pt x="132" y="4"/>
                    </a:lnTo>
                    <a:lnTo>
                      <a:pt x="134" y="55"/>
                    </a:lnTo>
                    <a:lnTo>
                      <a:pt x="135" y="108"/>
                    </a:lnTo>
                    <a:lnTo>
                      <a:pt x="135" y="162"/>
                    </a:lnTo>
                    <a:lnTo>
                      <a:pt x="132" y="213"/>
                    </a:lnTo>
                    <a:lnTo>
                      <a:pt x="115" y="214"/>
                    </a:lnTo>
                    <a:lnTo>
                      <a:pt x="99" y="214"/>
                    </a:lnTo>
                    <a:lnTo>
                      <a:pt x="82" y="213"/>
                    </a:lnTo>
                    <a:lnTo>
                      <a:pt x="65" y="213"/>
                    </a:lnTo>
                    <a:lnTo>
                      <a:pt x="49" y="211"/>
                    </a:lnTo>
                    <a:lnTo>
                      <a:pt x="32" y="211"/>
                    </a:lnTo>
                    <a:lnTo>
                      <a:pt x="16" y="210"/>
                    </a:lnTo>
                    <a:lnTo>
                      <a:pt x="0" y="209"/>
                    </a:lnTo>
                    <a:lnTo>
                      <a:pt x="0" y="154"/>
                    </a:lnTo>
                    <a:lnTo>
                      <a:pt x="2" y="106"/>
                    </a:lnTo>
                    <a:lnTo>
                      <a:pt x="7" y="57"/>
                    </a:lnTo>
                    <a:lnTo>
                      <a:pt x="19"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1" name="Freeform 17">
                <a:extLst>
                  <a:ext uri="{FF2B5EF4-FFF2-40B4-BE49-F238E27FC236}">
                    <a16:creationId xmlns:a16="http://schemas.microsoft.com/office/drawing/2014/main" xmlns="" id="{B8714D40-ACC8-A43C-105B-EB344B0173D5}"/>
                  </a:ext>
                </a:extLst>
              </p:cNvPr>
              <p:cNvSpPr>
                <a:spLocks/>
              </p:cNvSpPr>
              <p:nvPr/>
            </p:nvSpPr>
            <p:spPr bwMode="auto">
              <a:xfrm>
                <a:off x="1087" y="2260"/>
                <a:ext cx="42" cy="63"/>
              </a:xfrm>
              <a:custGeom>
                <a:avLst/>
                <a:gdLst/>
                <a:ahLst/>
                <a:cxnLst>
                  <a:cxn ang="0">
                    <a:pos x="17" y="4"/>
                  </a:cxn>
                  <a:cxn ang="0">
                    <a:pos x="24" y="4"/>
                  </a:cxn>
                  <a:cxn ang="0">
                    <a:pos x="29" y="2"/>
                  </a:cxn>
                  <a:cxn ang="0">
                    <a:pos x="36" y="2"/>
                  </a:cxn>
                  <a:cxn ang="0">
                    <a:pos x="42" y="1"/>
                  </a:cxn>
                  <a:cxn ang="0">
                    <a:pos x="47" y="1"/>
                  </a:cxn>
                  <a:cxn ang="0">
                    <a:pos x="54" y="1"/>
                  </a:cxn>
                  <a:cxn ang="0">
                    <a:pos x="59" y="0"/>
                  </a:cxn>
                  <a:cxn ang="0">
                    <a:pos x="66" y="0"/>
                  </a:cxn>
                  <a:cxn ang="0">
                    <a:pos x="74" y="0"/>
                  </a:cxn>
                  <a:cxn ang="0">
                    <a:pos x="80" y="1"/>
                  </a:cxn>
                  <a:cxn ang="0">
                    <a:pos x="88" y="1"/>
                  </a:cxn>
                  <a:cxn ang="0">
                    <a:pos x="96" y="1"/>
                  </a:cxn>
                  <a:cxn ang="0">
                    <a:pos x="103" y="2"/>
                  </a:cxn>
                  <a:cxn ang="0">
                    <a:pos x="111" y="2"/>
                  </a:cxn>
                  <a:cxn ang="0">
                    <a:pos x="117" y="4"/>
                  </a:cxn>
                  <a:cxn ang="0">
                    <a:pos x="125" y="4"/>
                  </a:cxn>
                  <a:cxn ang="0">
                    <a:pos x="127" y="49"/>
                  </a:cxn>
                  <a:cxn ang="0">
                    <a:pos x="128" y="96"/>
                  </a:cxn>
                  <a:cxn ang="0">
                    <a:pos x="127" y="144"/>
                  </a:cxn>
                  <a:cxn ang="0">
                    <a:pos x="125" y="190"/>
                  </a:cxn>
                  <a:cxn ang="0">
                    <a:pos x="110" y="190"/>
                  </a:cxn>
                  <a:cxn ang="0">
                    <a:pos x="94" y="190"/>
                  </a:cxn>
                  <a:cxn ang="0">
                    <a:pos x="78" y="190"/>
                  </a:cxn>
                  <a:cxn ang="0">
                    <a:pos x="62" y="190"/>
                  </a:cxn>
                  <a:cxn ang="0">
                    <a:pos x="46" y="189"/>
                  </a:cxn>
                  <a:cxn ang="0">
                    <a:pos x="30" y="189"/>
                  </a:cxn>
                  <a:cxn ang="0">
                    <a:pos x="14" y="187"/>
                  </a:cxn>
                  <a:cxn ang="0">
                    <a:pos x="0" y="187"/>
                  </a:cxn>
                  <a:cxn ang="0">
                    <a:pos x="0" y="139"/>
                  </a:cxn>
                  <a:cxn ang="0">
                    <a:pos x="1" y="95"/>
                  </a:cxn>
                  <a:cxn ang="0">
                    <a:pos x="5" y="51"/>
                  </a:cxn>
                  <a:cxn ang="0">
                    <a:pos x="17" y="4"/>
                  </a:cxn>
                </a:cxnLst>
                <a:rect l="0" t="0" r="r" b="b"/>
                <a:pathLst>
                  <a:path w="128" h="190">
                    <a:moveTo>
                      <a:pt x="17" y="4"/>
                    </a:moveTo>
                    <a:lnTo>
                      <a:pt x="24" y="4"/>
                    </a:lnTo>
                    <a:lnTo>
                      <a:pt x="29" y="2"/>
                    </a:lnTo>
                    <a:lnTo>
                      <a:pt x="36" y="2"/>
                    </a:lnTo>
                    <a:lnTo>
                      <a:pt x="42" y="1"/>
                    </a:lnTo>
                    <a:lnTo>
                      <a:pt x="47" y="1"/>
                    </a:lnTo>
                    <a:lnTo>
                      <a:pt x="54" y="1"/>
                    </a:lnTo>
                    <a:lnTo>
                      <a:pt x="59" y="0"/>
                    </a:lnTo>
                    <a:lnTo>
                      <a:pt x="66" y="0"/>
                    </a:lnTo>
                    <a:lnTo>
                      <a:pt x="74" y="0"/>
                    </a:lnTo>
                    <a:lnTo>
                      <a:pt x="80" y="1"/>
                    </a:lnTo>
                    <a:lnTo>
                      <a:pt x="88" y="1"/>
                    </a:lnTo>
                    <a:lnTo>
                      <a:pt x="96" y="1"/>
                    </a:lnTo>
                    <a:lnTo>
                      <a:pt x="103" y="2"/>
                    </a:lnTo>
                    <a:lnTo>
                      <a:pt x="111" y="2"/>
                    </a:lnTo>
                    <a:lnTo>
                      <a:pt x="117" y="4"/>
                    </a:lnTo>
                    <a:lnTo>
                      <a:pt x="125" y="4"/>
                    </a:lnTo>
                    <a:lnTo>
                      <a:pt x="127" y="49"/>
                    </a:lnTo>
                    <a:lnTo>
                      <a:pt x="128" y="96"/>
                    </a:lnTo>
                    <a:lnTo>
                      <a:pt x="127" y="144"/>
                    </a:lnTo>
                    <a:lnTo>
                      <a:pt x="125" y="190"/>
                    </a:lnTo>
                    <a:lnTo>
                      <a:pt x="110" y="190"/>
                    </a:lnTo>
                    <a:lnTo>
                      <a:pt x="94" y="190"/>
                    </a:lnTo>
                    <a:lnTo>
                      <a:pt x="78" y="190"/>
                    </a:lnTo>
                    <a:lnTo>
                      <a:pt x="62" y="190"/>
                    </a:lnTo>
                    <a:lnTo>
                      <a:pt x="46" y="189"/>
                    </a:lnTo>
                    <a:lnTo>
                      <a:pt x="30" y="189"/>
                    </a:lnTo>
                    <a:lnTo>
                      <a:pt x="14" y="187"/>
                    </a:lnTo>
                    <a:lnTo>
                      <a:pt x="0" y="187"/>
                    </a:lnTo>
                    <a:lnTo>
                      <a:pt x="0" y="139"/>
                    </a:lnTo>
                    <a:lnTo>
                      <a:pt x="1" y="95"/>
                    </a:lnTo>
                    <a:lnTo>
                      <a:pt x="5" y="51"/>
                    </a:lnTo>
                    <a:lnTo>
                      <a:pt x="17"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2" name="Freeform 18">
                <a:extLst>
                  <a:ext uri="{FF2B5EF4-FFF2-40B4-BE49-F238E27FC236}">
                    <a16:creationId xmlns:a16="http://schemas.microsoft.com/office/drawing/2014/main" xmlns="" id="{4FB3933B-F6D2-E942-A9A8-5A2ED756E944}"/>
                  </a:ext>
                </a:extLst>
              </p:cNvPr>
              <p:cNvSpPr>
                <a:spLocks/>
              </p:cNvSpPr>
              <p:nvPr/>
            </p:nvSpPr>
            <p:spPr bwMode="auto">
              <a:xfrm>
                <a:off x="1087" y="2260"/>
                <a:ext cx="41" cy="56"/>
              </a:xfrm>
              <a:custGeom>
                <a:avLst/>
                <a:gdLst/>
                <a:ahLst/>
                <a:cxnLst>
                  <a:cxn ang="0">
                    <a:pos x="15" y="4"/>
                  </a:cxn>
                  <a:cxn ang="0">
                    <a:pos x="22" y="4"/>
                  </a:cxn>
                  <a:cxn ang="0">
                    <a:pos x="27" y="2"/>
                  </a:cxn>
                  <a:cxn ang="0">
                    <a:pos x="34" y="2"/>
                  </a:cxn>
                  <a:cxn ang="0">
                    <a:pos x="39" y="1"/>
                  </a:cxn>
                  <a:cxn ang="0">
                    <a:pos x="45" y="1"/>
                  </a:cxn>
                  <a:cxn ang="0">
                    <a:pos x="51" y="1"/>
                  </a:cxn>
                  <a:cxn ang="0">
                    <a:pos x="57" y="0"/>
                  </a:cxn>
                  <a:cxn ang="0">
                    <a:pos x="63" y="0"/>
                  </a:cxn>
                  <a:cxn ang="0">
                    <a:pos x="69" y="0"/>
                  </a:cxn>
                  <a:cxn ang="0">
                    <a:pos x="77" y="1"/>
                  </a:cxn>
                  <a:cxn ang="0">
                    <a:pos x="84" y="1"/>
                  </a:cxn>
                  <a:cxn ang="0">
                    <a:pos x="90" y="1"/>
                  </a:cxn>
                  <a:cxn ang="0">
                    <a:pos x="97" y="2"/>
                  </a:cxn>
                  <a:cxn ang="0">
                    <a:pos x="105" y="2"/>
                  </a:cxn>
                  <a:cxn ang="0">
                    <a:pos x="112" y="4"/>
                  </a:cxn>
                  <a:cxn ang="0">
                    <a:pos x="118" y="4"/>
                  </a:cxn>
                  <a:cxn ang="0">
                    <a:pos x="119" y="43"/>
                  </a:cxn>
                  <a:cxn ang="0">
                    <a:pos x="121" y="84"/>
                  </a:cxn>
                  <a:cxn ang="0">
                    <a:pos x="119" y="127"/>
                  </a:cxn>
                  <a:cxn ang="0">
                    <a:pos x="118" y="168"/>
                  </a:cxn>
                  <a:cxn ang="0">
                    <a:pos x="104" y="168"/>
                  </a:cxn>
                  <a:cxn ang="0">
                    <a:pos x="89" y="168"/>
                  </a:cxn>
                  <a:cxn ang="0">
                    <a:pos x="73" y="168"/>
                  </a:cxn>
                  <a:cxn ang="0">
                    <a:pos x="59" y="168"/>
                  </a:cxn>
                  <a:cxn ang="0">
                    <a:pos x="44" y="168"/>
                  </a:cxn>
                  <a:cxn ang="0">
                    <a:pos x="30" y="168"/>
                  </a:cxn>
                  <a:cxn ang="0">
                    <a:pos x="15" y="166"/>
                  </a:cxn>
                  <a:cxn ang="0">
                    <a:pos x="0" y="166"/>
                  </a:cxn>
                  <a:cxn ang="0">
                    <a:pos x="0" y="123"/>
                  </a:cxn>
                  <a:cxn ang="0">
                    <a:pos x="0" y="84"/>
                  </a:cxn>
                  <a:cxn ang="0">
                    <a:pos x="4" y="46"/>
                  </a:cxn>
                  <a:cxn ang="0">
                    <a:pos x="15" y="4"/>
                  </a:cxn>
                </a:cxnLst>
                <a:rect l="0" t="0" r="r" b="b"/>
                <a:pathLst>
                  <a:path w="121" h="168">
                    <a:moveTo>
                      <a:pt x="15" y="4"/>
                    </a:moveTo>
                    <a:lnTo>
                      <a:pt x="22" y="4"/>
                    </a:lnTo>
                    <a:lnTo>
                      <a:pt x="27" y="2"/>
                    </a:lnTo>
                    <a:lnTo>
                      <a:pt x="34" y="2"/>
                    </a:lnTo>
                    <a:lnTo>
                      <a:pt x="39" y="1"/>
                    </a:lnTo>
                    <a:lnTo>
                      <a:pt x="45" y="1"/>
                    </a:lnTo>
                    <a:lnTo>
                      <a:pt x="51" y="1"/>
                    </a:lnTo>
                    <a:lnTo>
                      <a:pt x="57" y="0"/>
                    </a:lnTo>
                    <a:lnTo>
                      <a:pt x="63" y="0"/>
                    </a:lnTo>
                    <a:lnTo>
                      <a:pt x="69" y="0"/>
                    </a:lnTo>
                    <a:lnTo>
                      <a:pt x="77" y="1"/>
                    </a:lnTo>
                    <a:lnTo>
                      <a:pt x="84" y="1"/>
                    </a:lnTo>
                    <a:lnTo>
                      <a:pt x="90" y="1"/>
                    </a:lnTo>
                    <a:lnTo>
                      <a:pt x="97" y="2"/>
                    </a:lnTo>
                    <a:lnTo>
                      <a:pt x="105" y="2"/>
                    </a:lnTo>
                    <a:lnTo>
                      <a:pt x="112" y="4"/>
                    </a:lnTo>
                    <a:lnTo>
                      <a:pt x="118" y="4"/>
                    </a:lnTo>
                    <a:lnTo>
                      <a:pt x="119" y="43"/>
                    </a:lnTo>
                    <a:lnTo>
                      <a:pt x="121" y="84"/>
                    </a:lnTo>
                    <a:lnTo>
                      <a:pt x="119" y="127"/>
                    </a:lnTo>
                    <a:lnTo>
                      <a:pt x="118" y="168"/>
                    </a:lnTo>
                    <a:lnTo>
                      <a:pt x="104" y="168"/>
                    </a:lnTo>
                    <a:lnTo>
                      <a:pt x="89" y="168"/>
                    </a:lnTo>
                    <a:lnTo>
                      <a:pt x="73" y="168"/>
                    </a:lnTo>
                    <a:lnTo>
                      <a:pt x="59" y="168"/>
                    </a:lnTo>
                    <a:lnTo>
                      <a:pt x="44" y="168"/>
                    </a:lnTo>
                    <a:lnTo>
                      <a:pt x="30" y="168"/>
                    </a:lnTo>
                    <a:lnTo>
                      <a:pt x="15" y="166"/>
                    </a:lnTo>
                    <a:lnTo>
                      <a:pt x="0" y="166"/>
                    </a:lnTo>
                    <a:lnTo>
                      <a:pt x="0" y="123"/>
                    </a:lnTo>
                    <a:lnTo>
                      <a:pt x="0" y="84"/>
                    </a:lnTo>
                    <a:lnTo>
                      <a:pt x="4" y="46"/>
                    </a:lnTo>
                    <a:lnTo>
                      <a:pt x="15"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3" name="Freeform 19">
                <a:extLst>
                  <a:ext uri="{FF2B5EF4-FFF2-40B4-BE49-F238E27FC236}">
                    <a16:creationId xmlns:a16="http://schemas.microsoft.com/office/drawing/2014/main" xmlns="" id="{85D778AA-58FF-C612-3F27-932EE50C49FC}"/>
                  </a:ext>
                </a:extLst>
              </p:cNvPr>
              <p:cNvSpPr>
                <a:spLocks/>
              </p:cNvSpPr>
              <p:nvPr/>
            </p:nvSpPr>
            <p:spPr bwMode="auto">
              <a:xfrm>
                <a:off x="1088" y="2260"/>
                <a:ext cx="38" cy="48"/>
              </a:xfrm>
              <a:custGeom>
                <a:avLst/>
                <a:gdLst/>
                <a:ahLst/>
                <a:cxnLst>
                  <a:cxn ang="0">
                    <a:pos x="14" y="4"/>
                  </a:cxn>
                  <a:cxn ang="0">
                    <a:pos x="20" y="4"/>
                  </a:cxn>
                  <a:cxn ang="0">
                    <a:pos x="26" y="2"/>
                  </a:cxn>
                  <a:cxn ang="0">
                    <a:pos x="32" y="2"/>
                  </a:cxn>
                  <a:cxn ang="0">
                    <a:pos x="37" y="1"/>
                  </a:cxn>
                  <a:cxn ang="0">
                    <a:pos x="43" y="1"/>
                  </a:cxn>
                  <a:cxn ang="0">
                    <a:pos x="49" y="1"/>
                  </a:cxn>
                  <a:cxn ang="0">
                    <a:pos x="54" y="0"/>
                  </a:cxn>
                  <a:cxn ang="0">
                    <a:pos x="59" y="0"/>
                  </a:cxn>
                  <a:cxn ang="0">
                    <a:pos x="66" y="0"/>
                  </a:cxn>
                  <a:cxn ang="0">
                    <a:pos x="72" y="1"/>
                  </a:cxn>
                  <a:cxn ang="0">
                    <a:pos x="79" y="1"/>
                  </a:cxn>
                  <a:cxn ang="0">
                    <a:pos x="86" y="1"/>
                  </a:cxn>
                  <a:cxn ang="0">
                    <a:pos x="92" y="2"/>
                  </a:cxn>
                  <a:cxn ang="0">
                    <a:pos x="99" y="2"/>
                  </a:cxn>
                  <a:cxn ang="0">
                    <a:pos x="106" y="4"/>
                  </a:cxn>
                  <a:cxn ang="0">
                    <a:pos x="112" y="4"/>
                  </a:cxn>
                  <a:cxn ang="0">
                    <a:pos x="113" y="37"/>
                  </a:cxn>
                  <a:cxn ang="0">
                    <a:pos x="113" y="73"/>
                  </a:cxn>
                  <a:cxn ang="0">
                    <a:pos x="113" y="108"/>
                  </a:cxn>
                  <a:cxn ang="0">
                    <a:pos x="112" y="144"/>
                  </a:cxn>
                  <a:cxn ang="0">
                    <a:pos x="98" y="145"/>
                  </a:cxn>
                  <a:cxn ang="0">
                    <a:pos x="84" y="145"/>
                  </a:cxn>
                  <a:cxn ang="0">
                    <a:pos x="70" y="145"/>
                  </a:cxn>
                  <a:cxn ang="0">
                    <a:pos x="57" y="145"/>
                  </a:cxn>
                  <a:cxn ang="0">
                    <a:pos x="42" y="145"/>
                  </a:cxn>
                  <a:cxn ang="0">
                    <a:pos x="29" y="145"/>
                  </a:cxn>
                  <a:cxn ang="0">
                    <a:pos x="14" y="145"/>
                  </a:cxn>
                  <a:cxn ang="0">
                    <a:pos x="0" y="145"/>
                  </a:cxn>
                  <a:cxn ang="0">
                    <a:pos x="0" y="108"/>
                  </a:cxn>
                  <a:cxn ang="0">
                    <a:pos x="1" y="74"/>
                  </a:cxn>
                  <a:cxn ang="0">
                    <a:pos x="5" y="41"/>
                  </a:cxn>
                  <a:cxn ang="0">
                    <a:pos x="14" y="4"/>
                  </a:cxn>
                </a:cxnLst>
                <a:rect l="0" t="0" r="r" b="b"/>
                <a:pathLst>
                  <a:path w="113" h="145">
                    <a:moveTo>
                      <a:pt x="14" y="4"/>
                    </a:moveTo>
                    <a:lnTo>
                      <a:pt x="20" y="4"/>
                    </a:lnTo>
                    <a:lnTo>
                      <a:pt x="26" y="2"/>
                    </a:lnTo>
                    <a:lnTo>
                      <a:pt x="32" y="2"/>
                    </a:lnTo>
                    <a:lnTo>
                      <a:pt x="37" y="1"/>
                    </a:lnTo>
                    <a:lnTo>
                      <a:pt x="43" y="1"/>
                    </a:lnTo>
                    <a:lnTo>
                      <a:pt x="49" y="1"/>
                    </a:lnTo>
                    <a:lnTo>
                      <a:pt x="54" y="0"/>
                    </a:lnTo>
                    <a:lnTo>
                      <a:pt x="59" y="0"/>
                    </a:lnTo>
                    <a:lnTo>
                      <a:pt x="66" y="0"/>
                    </a:lnTo>
                    <a:lnTo>
                      <a:pt x="72" y="1"/>
                    </a:lnTo>
                    <a:lnTo>
                      <a:pt x="79" y="1"/>
                    </a:lnTo>
                    <a:lnTo>
                      <a:pt x="86" y="1"/>
                    </a:lnTo>
                    <a:lnTo>
                      <a:pt x="92" y="2"/>
                    </a:lnTo>
                    <a:lnTo>
                      <a:pt x="99" y="2"/>
                    </a:lnTo>
                    <a:lnTo>
                      <a:pt x="106" y="4"/>
                    </a:lnTo>
                    <a:lnTo>
                      <a:pt x="112" y="4"/>
                    </a:lnTo>
                    <a:lnTo>
                      <a:pt x="113" y="37"/>
                    </a:lnTo>
                    <a:lnTo>
                      <a:pt x="113" y="73"/>
                    </a:lnTo>
                    <a:lnTo>
                      <a:pt x="113" y="108"/>
                    </a:lnTo>
                    <a:lnTo>
                      <a:pt x="112" y="144"/>
                    </a:lnTo>
                    <a:lnTo>
                      <a:pt x="98" y="145"/>
                    </a:lnTo>
                    <a:lnTo>
                      <a:pt x="84" y="145"/>
                    </a:lnTo>
                    <a:lnTo>
                      <a:pt x="70" y="145"/>
                    </a:lnTo>
                    <a:lnTo>
                      <a:pt x="57" y="145"/>
                    </a:lnTo>
                    <a:lnTo>
                      <a:pt x="42" y="145"/>
                    </a:lnTo>
                    <a:lnTo>
                      <a:pt x="29" y="145"/>
                    </a:lnTo>
                    <a:lnTo>
                      <a:pt x="14" y="145"/>
                    </a:lnTo>
                    <a:lnTo>
                      <a:pt x="0" y="145"/>
                    </a:lnTo>
                    <a:lnTo>
                      <a:pt x="0" y="108"/>
                    </a:lnTo>
                    <a:lnTo>
                      <a:pt x="1" y="74"/>
                    </a:lnTo>
                    <a:lnTo>
                      <a:pt x="5" y="41"/>
                    </a:lnTo>
                    <a:lnTo>
                      <a:pt x="14"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4" name="Freeform 20">
                <a:extLst>
                  <a:ext uri="{FF2B5EF4-FFF2-40B4-BE49-F238E27FC236}">
                    <a16:creationId xmlns:a16="http://schemas.microsoft.com/office/drawing/2014/main" xmlns="" id="{CA0522BA-6CC3-0B8C-E75A-AB2F4A1CEAB7}"/>
                  </a:ext>
                </a:extLst>
              </p:cNvPr>
              <p:cNvSpPr>
                <a:spLocks/>
              </p:cNvSpPr>
              <p:nvPr/>
            </p:nvSpPr>
            <p:spPr bwMode="auto">
              <a:xfrm>
                <a:off x="1089" y="2260"/>
                <a:ext cx="35" cy="41"/>
              </a:xfrm>
              <a:custGeom>
                <a:avLst/>
                <a:gdLst/>
                <a:ahLst/>
                <a:cxnLst>
                  <a:cxn ang="0">
                    <a:pos x="14" y="4"/>
                  </a:cxn>
                  <a:cxn ang="0">
                    <a:pos x="57" y="0"/>
                  </a:cxn>
                  <a:cxn ang="0">
                    <a:pos x="106" y="4"/>
                  </a:cxn>
                  <a:cxn ang="0">
                    <a:pos x="106" y="32"/>
                  </a:cxn>
                  <a:cxn ang="0">
                    <a:pos x="106" y="61"/>
                  </a:cxn>
                  <a:cxn ang="0">
                    <a:pos x="106" y="91"/>
                  </a:cxn>
                  <a:cxn ang="0">
                    <a:pos x="106" y="121"/>
                  </a:cxn>
                  <a:cxn ang="0">
                    <a:pos x="93" y="123"/>
                  </a:cxn>
                  <a:cxn ang="0">
                    <a:pos x="80" y="123"/>
                  </a:cxn>
                  <a:cxn ang="0">
                    <a:pos x="67" y="124"/>
                  </a:cxn>
                  <a:cxn ang="0">
                    <a:pos x="53" y="124"/>
                  </a:cxn>
                  <a:cxn ang="0">
                    <a:pos x="40" y="124"/>
                  </a:cxn>
                  <a:cxn ang="0">
                    <a:pos x="27" y="124"/>
                  </a:cxn>
                  <a:cxn ang="0">
                    <a:pos x="14" y="124"/>
                  </a:cxn>
                  <a:cxn ang="0">
                    <a:pos x="0" y="124"/>
                  </a:cxn>
                  <a:cxn ang="0">
                    <a:pos x="0" y="92"/>
                  </a:cxn>
                  <a:cxn ang="0">
                    <a:pos x="0" y="63"/>
                  </a:cxn>
                  <a:cxn ang="0">
                    <a:pos x="4" y="36"/>
                  </a:cxn>
                  <a:cxn ang="0">
                    <a:pos x="14" y="4"/>
                  </a:cxn>
                </a:cxnLst>
                <a:rect l="0" t="0" r="r" b="b"/>
                <a:pathLst>
                  <a:path w="106" h="124">
                    <a:moveTo>
                      <a:pt x="14" y="4"/>
                    </a:moveTo>
                    <a:lnTo>
                      <a:pt x="57" y="0"/>
                    </a:lnTo>
                    <a:lnTo>
                      <a:pt x="106" y="4"/>
                    </a:lnTo>
                    <a:lnTo>
                      <a:pt x="106" y="32"/>
                    </a:lnTo>
                    <a:lnTo>
                      <a:pt x="106" y="61"/>
                    </a:lnTo>
                    <a:lnTo>
                      <a:pt x="106" y="91"/>
                    </a:lnTo>
                    <a:lnTo>
                      <a:pt x="106" y="121"/>
                    </a:lnTo>
                    <a:lnTo>
                      <a:pt x="93" y="123"/>
                    </a:lnTo>
                    <a:lnTo>
                      <a:pt x="80" y="123"/>
                    </a:lnTo>
                    <a:lnTo>
                      <a:pt x="67" y="124"/>
                    </a:lnTo>
                    <a:lnTo>
                      <a:pt x="53" y="124"/>
                    </a:lnTo>
                    <a:lnTo>
                      <a:pt x="40" y="124"/>
                    </a:lnTo>
                    <a:lnTo>
                      <a:pt x="27" y="124"/>
                    </a:lnTo>
                    <a:lnTo>
                      <a:pt x="14" y="124"/>
                    </a:lnTo>
                    <a:lnTo>
                      <a:pt x="0" y="124"/>
                    </a:lnTo>
                    <a:lnTo>
                      <a:pt x="0" y="92"/>
                    </a:lnTo>
                    <a:lnTo>
                      <a:pt x="0" y="63"/>
                    </a:lnTo>
                    <a:lnTo>
                      <a:pt x="4" y="36"/>
                    </a:lnTo>
                    <a:lnTo>
                      <a:pt x="14"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5" name="Freeform 21">
                <a:extLst>
                  <a:ext uri="{FF2B5EF4-FFF2-40B4-BE49-F238E27FC236}">
                    <a16:creationId xmlns:a16="http://schemas.microsoft.com/office/drawing/2014/main" xmlns="" id="{845E75AE-0F0A-702E-CC2F-102E0326FA77}"/>
                  </a:ext>
                </a:extLst>
              </p:cNvPr>
              <p:cNvSpPr>
                <a:spLocks/>
              </p:cNvSpPr>
              <p:nvPr/>
            </p:nvSpPr>
            <p:spPr bwMode="auto">
              <a:xfrm>
                <a:off x="1091" y="2247"/>
                <a:ext cx="49" cy="11"/>
              </a:xfrm>
              <a:custGeom>
                <a:avLst/>
                <a:gdLst/>
                <a:ahLst/>
                <a:cxnLst>
                  <a:cxn ang="0">
                    <a:pos x="4" y="1"/>
                  </a:cxn>
                  <a:cxn ang="0">
                    <a:pos x="0" y="30"/>
                  </a:cxn>
                  <a:cxn ang="0">
                    <a:pos x="19" y="29"/>
                  </a:cxn>
                  <a:cxn ang="0">
                    <a:pos x="37" y="27"/>
                  </a:cxn>
                  <a:cxn ang="0">
                    <a:pos x="56" y="27"/>
                  </a:cxn>
                  <a:cxn ang="0">
                    <a:pos x="74" y="29"/>
                  </a:cxn>
                  <a:cxn ang="0">
                    <a:pos x="91" y="30"/>
                  </a:cxn>
                  <a:cxn ang="0">
                    <a:pos x="110" y="31"/>
                  </a:cxn>
                  <a:cxn ang="0">
                    <a:pos x="128" y="33"/>
                  </a:cxn>
                  <a:cxn ang="0">
                    <a:pos x="148" y="34"/>
                  </a:cxn>
                  <a:cxn ang="0">
                    <a:pos x="148" y="3"/>
                  </a:cxn>
                  <a:cxn ang="0">
                    <a:pos x="79" y="0"/>
                  </a:cxn>
                  <a:cxn ang="0">
                    <a:pos x="4" y="1"/>
                  </a:cxn>
                </a:cxnLst>
                <a:rect l="0" t="0" r="r" b="b"/>
                <a:pathLst>
                  <a:path w="148" h="34">
                    <a:moveTo>
                      <a:pt x="4" y="1"/>
                    </a:moveTo>
                    <a:lnTo>
                      <a:pt x="0" y="30"/>
                    </a:lnTo>
                    <a:lnTo>
                      <a:pt x="19" y="29"/>
                    </a:lnTo>
                    <a:lnTo>
                      <a:pt x="37" y="27"/>
                    </a:lnTo>
                    <a:lnTo>
                      <a:pt x="56" y="27"/>
                    </a:lnTo>
                    <a:lnTo>
                      <a:pt x="74" y="29"/>
                    </a:lnTo>
                    <a:lnTo>
                      <a:pt x="91" y="30"/>
                    </a:lnTo>
                    <a:lnTo>
                      <a:pt x="110" y="31"/>
                    </a:lnTo>
                    <a:lnTo>
                      <a:pt x="128" y="33"/>
                    </a:lnTo>
                    <a:lnTo>
                      <a:pt x="148" y="34"/>
                    </a:lnTo>
                    <a:lnTo>
                      <a:pt x="148" y="3"/>
                    </a:lnTo>
                    <a:lnTo>
                      <a:pt x="79" y="0"/>
                    </a:lnTo>
                    <a:lnTo>
                      <a:pt x="4" y="1"/>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6" name="Freeform 22">
                <a:extLst>
                  <a:ext uri="{FF2B5EF4-FFF2-40B4-BE49-F238E27FC236}">
                    <a16:creationId xmlns:a16="http://schemas.microsoft.com/office/drawing/2014/main" xmlns="" id="{3B660E46-3FE2-8170-8607-06EB4EF53861}"/>
                  </a:ext>
                </a:extLst>
              </p:cNvPr>
              <p:cNvSpPr>
                <a:spLocks/>
              </p:cNvSpPr>
              <p:nvPr/>
            </p:nvSpPr>
            <p:spPr bwMode="auto">
              <a:xfrm>
                <a:off x="1080" y="2383"/>
                <a:ext cx="60" cy="19"/>
              </a:xfrm>
              <a:custGeom>
                <a:avLst/>
                <a:gdLst/>
                <a:ahLst/>
                <a:cxnLst>
                  <a:cxn ang="0">
                    <a:pos x="2" y="0"/>
                  </a:cxn>
                  <a:cxn ang="0">
                    <a:pos x="179" y="17"/>
                  </a:cxn>
                  <a:cxn ang="0">
                    <a:pos x="179" y="58"/>
                  </a:cxn>
                  <a:cxn ang="0">
                    <a:pos x="0" y="31"/>
                  </a:cxn>
                  <a:cxn ang="0">
                    <a:pos x="2" y="0"/>
                  </a:cxn>
                </a:cxnLst>
                <a:rect l="0" t="0" r="r" b="b"/>
                <a:pathLst>
                  <a:path w="179" h="58">
                    <a:moveTo>
                      <a:pt x="2" y="0"/>
                    </a:moveTo>
                    <a:lnTo>
                      <a:pt x="179" y="17"/>
                    </a:lnTo>
                    <a:lnTo>
                      <a:pt x="179" y="58"/>
                    </a:lnTo>
                    <a:lnTo>
                      <a:pt x="0" y="31"/>
                    </a:lnTo>
                    <a:lnTo>
                      <a:pt x="2"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7" name="Freeform 23">
                <a:extLst>
                  <a:ext uri="{FF2B5EF4-FFF2-40B4-BE49-F238E27FC236}">
                    <a16:creationId xmlns:a16="http://schemas.microsoft.com/office/drawing/2014/main" xmlns="" id="{E71F89A3-C1DB-815E-5118-18783B8A3DC0}"/>
                  </a:ext>
                </a:extLst>
              </p:cNvPr>
              <p:cNvSpPr>
                <a:spLocks/>
              </p:cNvSpPr>
              <p:nvPr/>
            </p:nvSpPr>
            <p:spPr bwMode="auto">
              <a:xfrm>
                <a:off x="1099" y="2387"/>
                <a:ext cx="23" cy="6"/>
              </a:xfrm>
              <a:custGeom>
                <a:avLst/>
                <a:gdLst/>
                <a:ahLst/>
                <a:cxnLst>
                  <a:cxn ang="0">
                    <a:pos x="37" y="0"/>
                  </a:cxn>
                  <a:cxn ang="0">
                    <a:pos x="51" y="1"/>
                  </a:cxn>
                  <a:cxn ang="0">
                    <a:pos x="62" y="4"/>
                  </a:cxn>
                  <a:cxn ang="0">
                    <a:pos x="68" y="8"/>
                  </a:cxn>
                  <a:cxn ang="0">
                    <a:pos x="71" y="12"/>
                  </a:cxn>
                  <a:cxn ang="0">
                    <a:pos x="68" y="16"/>
                  </a:cxn>
                  <a:cxn ang="0">
                    <a:pos x="60" y="17"/>
                  </a:cxn>
                  <a:cxn ang="0">
                    <a:pos x="50" y="18"/>
                  </a:cxn>
                  <a:cxn ang="0">
                    <a:pos x="35" y="17"/>
                  </a:cxn>
                  <a:cxn ang="0">
                    <a:pos x="21" y="16"/>
                  </a:cxn>
                  <a:cxn ang="0">
                    <a:pos x="10" y="13"/>
                  </a:cxn>
                  <a:cxn ang="0">
                    <a:pos x="2" y="9"/>
                  </a:cxn>
                  <a:cxn ang="0">
                    <a:pos x="0" y="5"/>
                  </a:cxn>
                  <a:cxn ang="0">
                    <a:pos x="3" y="2"/>
                  </a:cxn>
                  <a:cxn ang="0">
                    <a:pos x="11" y="0"/>
                  </a:cxn>
                  <a:cxn ang="0">
                    <a:pos x="22" y="0"/>
                  </a:cxn>
                  <a:cxn ang="0">
                    <a:pos x="37" y="0"/>
                  </a:cxn>
                </a:cxnLst>
                <a:rect l="0" t="0" r="r" b="b"/>
                <a:pathLst>
                  <a:path w="71" h="18">
                    <a:moveTo>
                      <a:pt x="37" y="0"/>
                    </a:moveTo>
                    <a:lnTo>
                      <a:pt x="51" y="1"/>
                    </a:lnTo>
                    <a:lnTo>
                      <a:pt x="62" y="4"/>
                    </a:lnTo>
                    <a:lnTo>
                      <a:pt x="68" y="8"/>
                    </a:lnTo>
                    <a:lnTo>
                      <a:pt x="71" y="12"/>
                    </a:lnTo>
                    <a:lnTo>
                      <a:pt x="68" y="16"/>
                    </a:lnTo>
                    <a:lnTo>
                      <a:pt x="60" y="17"/>
                    </a:lnTo>
                    <a:lnTo>
                      <a:pt x="50" y="18"/>
                    </a:lnTo>
                    <a:lnTo>
                      <a:pt x="35" y="17"/>
                    </a:lnTo>
                    <a:lnTo>
                      <a:pt x="21" y="16"/>
                    </a:lnTo>
                    <a:lnTo>
                      <a:pt x="10" y="13"/>
                    </a:lnTo>
                    <a:lnTo>
                      <a:pt x="2" y="9"/>
                    </a:lnTo>
                    <a:lnTo>
                      <a:pt x="0" y="5"/>
                    </a:lnTo>
                    <a:lnTo>
                      <a:pt x="3" y="2"/>
                    </a:lnTo>
                    <a:lnTo>
                      <a:pt x="11" y="0"/>
                    </a:lnTo>
                    <a:lnTo>
                      <a:pt x="22" y="0"/>
                    </a:lnTo>
                    <a:lnTo>
                      <a:pt x="37" y="0"/>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 name="Freeform 24">
                <a:extLst>
                  <a:ext uri="{FF2B5EF4-FFF2-40B4-BE49-F238E27FC236}">
                    <a16:creationId xmlns:a16="http://schemas.microsoft.com/office/drawing/2014/main" xmlns="" id="{E7E1F9A4-E76A-6751-9267-83DCA00D9057}"/>
                  </a:ext>
                </a:extLst>
              </p:cNvPr>
              <p:cNvSpPr>
                <a:spLocks/>
              </p:cNvSpPr>
              <p:nvPr/>
            </p:nvSpPr>
            <p:spPr bwMode="auto">
              <a:xfrm>
                <a:off x="1099" y="2386"/>
                <a:ext cx="16" cy="7"/>
              </a:xfrm>
              <a:custGeom>
                <a:avLst/>
                <a:gdLst/>
                <a:ahLst/>
                <a:cxnLst>
                  <a:cxn ang="0">
                    <a:pos x="25" y="0"/>
                  </a:cxn>
                  <a:cxn ang="0">
                    <a:pos x="34" y="2"/>
                  </a:cxn>
                  <a:cxn ang="0">
                    <a:pos x="42" y="4"/>
                  </a:cxn>
                  <a:cxn ang="0">
                    <a:pos x="47" y="8"/>
                  </a:cxn>
                  <a:cxn ang="0">
                    <a:pos x="48" y="12"/>
                  </a:cxn>
                  <a:cxn ang="0">
                    <a:pos x="46" y="15"/>
                  </a:cxn>
                  <a:cxn ang="0">
                    <a:pos x="40" y="18"/>
                  </a:cxn>
                  <a:cxn ang="0">
                    <a:pos x="33" y="19"/>
                  </a:cxn>
                  <a:cxn ang="0">
                    <a:pos x="23" y="19"/>
                  </a:cxn>
                  <a:cxn ang="0">
                    <a:pos x="14" y="18"/>
                  </a:cxn>
                  <a:cxn ang="0">
                    <a:pos x="6" y="15"/>
                  </a:cxn>
                  <a:cxn ang="0">
                    <a:pos x="1" y="11"/>
                  </a:cxn>
                  <a:cxn ang="0">
                    <a:pos x="0" y="7"/>
                  </a:cxn>
                  <a:cxn ang="0">
                    <a:pos x="2" y="4"/>
                  </a:cxn>
                  <a:cxn ang="0">
                    <a:pos x="7" y="2"/>
                  </a:cxn>
                  <a:cxn ang="0">
                    <a:pos x="15" y="0"/>
                  </a:cxn>
                  <a:cxn ang="0">
                    <a:pos x="25" y="0"/>
                  </a:cxn>
                </a:cxnLst>
                <a:rect l="0" t="0" r="r" b="b"/>
                <a:pathLst>
                  <a:path w="48" h="19">
                    <a:moveTo>
                      <a:pt x="25" y="0"/>
                    </a:moveTo>
                    <a:lnTo>
                      <a:pt x="34" y="2"/>
                    </a:lnTo>
                    <a:lnTo>
                      <a:pt x="42" y="4"/>
                    </a:lnTo>
                    <a:lnTo>
                      <a:pt x="47" y="8"/>
                    </a:lnTo>
                    <a:lnTo>
                      <a:pt x="48" y="12"/>
                    </a:lnTo>
                    <a:lnTo>
                      <a:pt x="46" y="15"/>
                    </a:lnTo>
                    <a:lnTo>
                      <a:pt x="40" y="18"/>
                    </a:lnTo>
                    <a:lnTo>
                      <a:pt x="33" y="19"/>
                    </a:lnTo>
                    <a:lnTo>
                      <a:pt x="23" y="19"/>
                    </a:lnTo>
                    <a:lnTo>
                      <a:pt x="14" y="18"/>
                    </a:lnTo>
                    <a:lnTo>
                      <a:pt x="6" y="15"/>
                    </a:lnTo>
                    <a:lnTo>
                      <a:pt x="1" y="11"/>
                    </a:lnTo>
                    <a:lnTo>
                      <a:pt x="0" y="7"/>
                    </a:lnTo>
                    <a:lnTo>
                      <a:pt x="2" y="4"/>
                    </a:lnTo>
                    <a:lnTo>
                      <a:pt x="7" y="2"/>
                    </a:lnTo>
                    <a:lnTo>
                      <a:pt x="15" y="0"/>
                    </a:lnTo>
                    <a:lnTo>
                      <a:pt x="25"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9" name="Freeform 25">
                <a:extLst>
                  <a:ext uri="{FF2B5EF4-FFF2-40B4-BE49-F238E27FC236}">
                    <a16:creationId xmlns:a16="http://schemas.microsoft.com/office/drawing/2014/main" xmlns="" id="{5925DFC9-C788-DEB0-361E-03433DB28D83}"/>
                  </a:ext>
                </a:extLst>
              </p:cNvPr>
              <p:cNvSpPr>
                <a:spLocks/>
              </p:cNvSpPr>
              <p:nvPr/>
            </p:nvSpPr>
            <p:spPr bwMode="auto">
              <a:xfrm>
                <a:off x="1099" y="2387"/>
                <a:ext cx="11" cy="4"/>
              </a:xfrm>
              <a:custGeom>
                <a:avLst/>
                <a:gdLst/>
                <a:ahLst/>
                <a:cxnLst>
                  <a:cxn ang="0">
                    <a:pos x="18" y="0"/>
                  </a:cxn>
                  <a:cxn ang="0">
                    <a:pos x="25" y="1"/>
                  </a:cxn>
                  <a:cxn ang="0">
                    <a:pos x="30" y="3"/>
                  </a:cxn>
                  <a:cxn ang="0">
                    <a:pos x="33" y="5"/>
                  </a:cxn>
                  <a:cxn ang="0">
                    <a:pos x="34" y="8"/>
                  </a:cxn>
                  <a:cxn ang="0">
                    <a:pos x="33" y="9"/>
                  </a:cxn>
                  <a:cxn ang="0">
                    <a:pos x="29" y="12"/>
                  </a:cxn>
                  <a:cxn ang="0">
                    <a:pos x="23" y="12"/>
                  </a:cxn>
                  <a:cxn ang="0">
                    <a:pos x="17" y="12"/>
                  </a:cxn>
                  <a:cxn ang="0">
                    <a:pos x="10" y="11"/>
                  </a:cxn>
                  <a:cxn ang="0">
                    <a:pos x="5" y="9"/>
                  </a:cxn>
                  <a:cxn ang="0">
                    <a:pos x="1" y="7"/>
                  </a:cxn>
                  <a:cxn ang="0">
                    <a:pos x="0" y="4"/>
                  </a:cxn>
                  <a:cxn ang="0">
                    <a:pos x="1" y="3"/>
                  </a:cxn>
                  <a:cxn ang="0">
                    <a:pos x="5" y="0"/>
                  </a:cxn>
                  <a:cxn ang="0">
                    <a:pos x="10" y="0"/>
                  </a:cxn>
                  <a:cxn ang="0">
                    <a:pos x="18" y="0"/>
                  </a:cxn>
                </a:cxnLst>
                <a:rect l="0" t="0" r="r" b="b"/>
                <a:pathLst>
                  <a:path w="34" h="12">
                    <a:moveTo>
                      <a:pt x="18" y="0"/>
                    </a:moveTo>
                    <a:lnTo>
                      <a:pt x="25" y="1"/>
                    </a:lnTo>
                    <a:lnTo>
                      <a:pt x="30" y="3"/>
                    </a:lnTo>
                    <a:lnTo>
                      <a:pt x="33" y="5"/>
                    </a:lnTo>
                    <a:lnTo>
                      <a:pt x="34" y="8"/>
                    </a:lnTo>
                    <a:lnTo>
                      <a:pt x="33" y="9"/>
                    </a:lnTo>
                    <a:lnTo>
                      <a:pt x="29" y="12"/>
                    </a:lnTo>
                    <a:lnTo>
                      <a:pt x="23" y="12"/>
                    </a:lnTo>
                    <a:lnTo>
                      <a:pt x="17" y="12"/>
                    </a:lnTo>
                    <a:lnTo>
                      <a:pt x="10" y="11"/>
                    </a:lnTo>
                    <a:lnTo>
                      <a:pt x="5" y="9"/>
                    </a:lnTo>
                    <a:lnTo>
                      <a:pt x="1" y="7"/>
                    </a:lnTo>
                    <a:lnTo>
                      <a:pt x="0" y="4"/>
                    </a:lnTo>
                    <a:lnTo>
                      <a:pt x="1" y="3"/>
                    </a:lnTo>
                    <a:lnTo>
                      <a:pt x="5" y="0"/>
                    </a:lnTo>
                    <a:lnTo>
                      <a:pt x="10" y="0"/>
                    </a:lnTo>
                    <a:lnTo>
                      <a:pt x="18"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0" name="Freeform 26">
                <a:extLst>
                  <a:ext uri="{FF2B5EF4-FFF2-40B4-BE49-F238E27FC236}">
                    <a16:creationId xmlns:a16="http://schemas.microsoft.com/office/drawing/2014/main" xmlns="" id="{4DA0B3E0-ADB1-E667-D878-9534558BF774}"/>
                  </a:ext>
                </a:extLst>
              </p:cNvPr>
              <p:cNvSpPr>
                <a:spLocks/>
              </p:cNvSpPr>
              <p:nvPr/>
            </p:nvSpPr>
            <p:spPr bwMode="auto">
              <a:xfrm>
                <a:off x="1142" y="2380"/>
                <a:ext cx="41" cy="19"/>
              </a:xfrm>
              <a:custGeom>
                <a:avLst/>
                <a:gdLst/>
                <a:ahLst/>
                <a:cxnLst>
                  <a:cxn ang="0">
                    <a:pos x="0" y="23"/>
                  </a:cxn>
                  <a:cxn ang="0">
                    <a:pos x="122" y="0"/>
                  </a:cxn>
                  <a:cxn ang="0">
                    <a:pos x="122" y="23"/>
                  </a:cxn>
                  <a:cxn ang="0">
                    <a:pos x="89" y="34"/>
                  </a:cxn>
                  <a:cxn ang="0">
                    <a:pos x="0" y="58"/>
                  </a:cxn>
                  <a:cxn ang="0">
                    <a:pos x="0" y="23"/>
                  </a:cxn>
                </a:cxnLst>
                <a:rect l="0" t="0" r="r" b="b"/>
                <a:pathLst>
                  <a:path w="122" h="58">
                    <a:moveTo>
                      <a:pt x="0" y="23"/>
                    </a:moveTo>
                    <a:lnTo>
                      <a:pt x="122" y="0"/>
                    </a:lnTo>
                    <a:lnTo>
                      <a:pt x="122" y="23"/>
                    </a:lnTo>
                    <a:lnTo>
                      <a:pt x="89" y="34"/>
                    </a:lnTo>
                    <a:lnTo>
                      <a:pt x="0" y="58"/>
                    </a:lnTo>
                    <a:lnTo>
                      <a:pt x="0" y="23"/>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1" name="Freeform 27">
                <a:extLst>
                  <a:ext uri="{FF2B5EF4-FFF2-40B4-BE49-F238E27FC236}">
                    <a16:creationId xmlns:a16="http://schemas.microsoft.com/office/drawing/2014/main" xmlns="" id="{31A606AA-85F6-8AA0-ED0E-E45D3A07D6A9}"/>
                  </a:ext>
                </a:extLst>
              </p:cNvPr>
              <p:cNvSpPr>
                <a:spLocks/>
              </p:cNvSpPr>
              <p:nvPr/>
            </p:nvSpPr>
            <p:spPr bwMode="auto">
              <a:xfrm>
                <a:off x="1144" y="2380"/>
                <a:ext cx="39" cy="19"/>
              </a:xfrm>
              <a:custGeom>
                <a:avLst/>
                <a:gdLst/>
                <a:ahLst/>
                <a:cxnLst>
                  <a:cxn ang="0">
                    <a:pos x="0" y="22"/>
                  </a:cxn>
                  <a:cxn ang="0">
                    <a:pos x="15" y="19"/>
                  </a:cxn>
                  <a:cxn ang="0">
                    <a:pos x="29" y="17"/>
                  </a:cxn>
                  <a:cxn ang="0">
                    <a:pos x="44" y="14"/>
                  </a:cxn>
                  <a:cxn ang="0">
                    <a:pos x="58" y="11"/>
                  </a:cxn>
                  <a:cxn ang="0">
                    <a:pos x="71" y="9"/>
                  </a:cxn>
                  <a:cxn ang="0">
                    <a:pos x="86" y="5"/>
                  </a:cxn>
                  <a:cxn ang="0">
                    <a:pos x="100" y="2"/>
                  </a:cxn>
                  <a:cxn ang="0">
                    <a:pos x="115" y="0"/>
                  </a:cxn>
                  <a:cxn ang="0">
                    <a:pos x="115" y="5"/>
                  </a:cxn>
                  <a:cxn ang="0">
                    <a:pos x="115" y="11"/>
                  </a:cxn>
                  <a:cxn ang="0">
                    <a:pos x="115" y="17"/>
                  </a:cxn>
                  <a:cxn ang="0">
                    <a:pos x="115" y="23"/>
                  </a:cxn>
                  <a:cxn ang="0">
                    <a:pos x="106" y="26"/>
                  </a:cxn>
                  <a:cxn ang="0">
                    <a:pos x="98" y="29"/>
                  </a:cxn>
                  <a:cxn ang="0">
                    <a:pos x="90" y="31"/>
                  </a:cxn>
                  <a:cxn ang="0">
                    <a:pos x="82" y="34"/>
                  </a:cxn>
                  <a:cxn ang="0">
                    <a:pos x="71" y="37"/>
                  </a:cxn>
                  <a:cxn ang="0">
                    <a:pos x="61" y="39"/>
                  </a:cxn>
                  <a:cxn ang="0">
                    <a:pos x="50" y="42"/>
                  </a:cxn>
                  <a:cxn ang="0">
                    <a:pos x="41" y="45"/>
                  </a:cxn>
                  <a:cxn ang="0">
                    <a:pos x="30" y="48"/>
                  </a:cxn>
                  <a:cxn ang="0">
                    <a:pos x="20" y="51"/>
                  </a:cxn>
                  <a:cxn ang="0">
                    <a:pos x="11" y="54"/>
                  </a:cxn>
                  <a:cxn ang="0">
                    <a:pos x="0" y="56"/>
                  </a:cxn>
                  <a:cxn ang="0">
                    <a:pos x="0" y="47"/>
                  </a:cxn>
                  <a:cxn ang="0">
                    <a:pos x="0" y="39"/>
                  </a:cxn>
                  <a:cxn ang="0">
                    <a:pos x="0" y="31"/>
                  </a:cxn>
                  <a:cxn ang="0">
                    <a:pos x="0" y="22"/>
                  </a:cxn>
                </a:cxnLst>
                <a:rect l="0" t="0" r="r" b="b"/>
                <a:pathLst>
                  <a:path w="115" h="56">
                    <a:moveTo>
                      <a:pt x="0" y="22"/>
                    </a:moveTo>
                    <a:lnTo>
                      <a:pt x="15" y="19"/>
                    </a:lnTo>
                    <a:lnTo>
                      <a:pt x="29" y="17"/>
                    </a:lnTo>
                    <a:lnTo>
                      <a:pt x="44" y="14"/>
                    </a:lnTo>
                    <a:lnTo>
                      <a:pt x="58" y="11"/>
                    </a:lnTo>
                    <a:lnTo>
                      <a:pt x="71" y="9"/>
                    </a:lnTo>
                    <a:lnTo>
                      <a:pt x="86" y="5"/>
                    </a:lnTo>
                    <a:lnTo>
                      <a:pt x="100" y="2"/>
                    </a:lnTo>
                    <a:lnTo>
                      <a:pt x="115" y="0"/>
                    </a:lnTo>
                    <a:lnTo>
                      <a:pt x="115" y="5"/>
                    </a:lnTo>
                    <a:lnTo>
                      <a:pt x="115" y="11"/>
                    </a:lnTo>
                    <a:lnTo>
                      <a:pt x="115" y="17"/>
                    </a:lnTo>
                    <a:lnTo>
                      <a:pt x="115" y="23"/>
                    </a:lnTo>
                    <a:lnTo>
                      <a:pt x="106" y="26"/>
                    </a:lnTo>
                    <a:lnTo>
                      <a:pt x="98" y="29"/>
                    </a:lnTo>
                    <a:lnTo>
                      <a:pt x="90" y="31"/>
                    </a:lnTo>
                    <a:lnTo>
                      <a:pt x="82" y="34"/>
                    </a:lnTo>
                    <a:lnTo>
                      <a:pt x="71" y="37"/>
                    </a:lnTo>
                    <a:lnTo>
                      <a:pt x="61" y="39"/>
                    </a:lnTo>
                    <a:lnTo>
                      <a:pt x="50" y="42"/>
                    </a:lnTo>
                    <a:lnTo>
                      <a:pt x="41" y="45"/>
                    </a:lnTo>
                    <a:lnTo>
                      <a:pt x="30" y="48"/>
                    </a:lnTo>
                    <a:lnTo>
                      <a:pt x="20" y="51"/>
                    </a:lnTo>
                    <a:lnTo>
                      <a:pt x="11" y="54"/>
                    </a:lnTo>
                    <a:lnTo>
                      <a:pt x="0" y="56"/>
                    </a:lnTo>
                    <a:lnTo>
                      <a:pt x="0" y="47"/>
                    </a:lnTo>
                    <a:lnTo>
                      <a:pt x="0" y="39"/>
                    </a:lnTo>
                    <a:lnTo>
                      <a:pt x="0" y="31"/>
                    </a:lnTo>
                    <a:lnTo>
                      <a:pt x="0" y="22"/>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2" name="Freeform 28">
                <a:extLst>
                  <a:ext uri="{FF2B5EF4-FFF2-40B4-BE49-F238E27FC236}">
                    <a16:creationId xmlns:a16="http://schemas.microsoft.com/office/drawing/2014/main" xmlns="" id="{B922CC26-63C2-27AF-249E-B3B5A9232DE6}"/>
                  </a:ext>
                </a:extLst>
              </p:cNvPr>
              <p:cNvSpPr>
                <a:spLocks/>
              </p:cNvSpPr>
              <p:nvPr/>
            </p:nvSpPr>
            <p:spPr bwMode="auto">
              <a:xfrm>
                <a:off x="1146" y="2380"/>
                <a:ext cx="37" cy="18"/>
              </a:xfrm>
              <a:custGeom>
                <a:avLst/>
                <a:gdLst/>
                <a:ahLst/>
                <a:cxnLst>
                  <a:cxn ang="0">
                    <a:pos x="0" y="22"/>
                  </a:cxn>
                  <a:cxn ang="0">
                    <a:pos x="13" y="19"/>
                  </a:cxn>
                  <a:cxn ang="0">
                    <a:pos x="28" y="17"/>
                  </a:cxn>
                  <a:cxn ang="0">
                    <a:pos x="41" y="13"/>
                  </a:cxn>
                  <a:cxn ang="0">
                    <a:pos x="56" y="10"/>
                  </a:cxn>
                  <a:cxn ang="0">
                    <a:pos x="69" y="8"/>
                  </a:cxn>
                  <a:cxn ang="0">
                    <a:pos x="82" y="5"/>
                  </a:cxn>
                  <a:cxn ang="0">
                    <a:pos x="97" y="2"/>
                  </a:cxn>
                  <a:cxn ang="0">
                    <a:pos x="110" y="0"/>
                  </a:cxn>
                  <a:cxn ang="0">
                    <a:pos x="110" y="6"/>
                  </a:cxn>
                  <a:cxn ang="0">
                    <a:pos x="110" y="11"/>
                  </a:cxn>
                  <a:cxn ang="0">
                    <a:pos x="110" y="18"/>
                  </a:cxn>
                  <a:cxn ang="0">
                    <a:pos x="110" y="25"/>
                  </a:cxn>
                  <a:cxn ang="0">
                    <a:pos x="102" y="27"/>
                  </a:cxn>
                  <a:cxn ang="0">
                    <a:pos x="94" y="29"/>
                  </a:cxn>
                  <a:cxn ang="0">
                    <a:pos x="85" y="31"/>
                  </a:cxn>
                  <a:cxn ang="0">
                    <a:pos x="77" y="34"/>
                  </a:cxn>
                  <a:cxn ang="0">
                    <a:pos x="68" y="37"/>
                  </a:cxn>
                  <a:cxn ang="0">
                    <a:pos x="58" y="39"/>
                  </a:cxn>
                  <a:cxn ang="0">
                    <a:pos x="49" y="42"/>
                  </a:cxn>
                  <a:cxn ang="0">
                    <a:pos x="40" y="45"/>
                  </a:cxn>
                  <a:cxn ang="0">
                    <a:pos x="29" y="47"/>
                  </a:cxn>
                  <a:cxn ang="0">
                    <a:pos x="20" y="50"/>
                  </a:cxn>
                  <a:cxn ang="0">
                    <a:pos x="11" y="52"/>
                  </a:cxn>
                  <a:cxn ang="0">
                    <a:pos x="2" y="55"/>
                  </a:cxn>
                  <a:cxn ang="0">
                    <a:pos x="2" y="46"/>
                  </a:cxn>
                  <a:cxn ang="0">
                    <a:pos x="2" y="38"/>
                  </a:cxn>
                  <a:cxn ang="0">
                    <a:pos x="0" y="30"/>
                  </a:cxn>
                  <a:cxn ang="0">
                    <a:pos x="0" y="22"/>
                  </a:cxn>
                </a:cxnLst>
                <a:rect l="0" t="0" r="r" b="b"/>
                <a:pathLst>
                  <a:path w="110" h="55">
                    <a:moveTo>
                      <a:pt x="0" y="22"/>
                    </a:moveTo>
                    <a:lnTo>
                      <a:pt x="13" y="19"/>
                    </a:lnTo>
                    <a:lnTo>
                      <a:pt x="28" y="17"/>
                    </a:lnTo>
                    <a:lnTo>
                      <a:pt x="41" y="13"/>
                    </a:lnTo>
                    <a:lnTo>
                      <a:pt x="56" y="10"/>
                    </a:lnTo>
                    <a:lnTo>
                      <a:pt x="69" y="8"/>
                    </a:lnTo>
                    <a:lnTo>
                      <a:pt x="82" y="5"/>
                    </a:lnTo>
                    <a:lnTo>
                      <a:pt x="97" y="2"/>
                    </a:lnTo>
                    <a:lnTo>
                      <a:pt x="110" y="0"/>
                    </a:lnTo>
                    <a:lnTo>
                      <a:pt x="110" y="6"/>
                    </a:lnTo>
                    <a:lnTo>
                      <a:pt x="110" y="11"/>
                    </a:lnTo>
                    <a:lnTo>
                      <a:pt x="110" y="18"/>
                    </a:lnTo>
                    <a:lnTo>
                      <a:pt x="110" y="25"/>
                    </a:lnTo>
                    <a:lnTo>
                      <a:pt x="102" y="27"/>
                    </a:lnTo>
                    <a:lnTo>
                      <a:pt x="94" y="29"/>
                    </a:lnTo>
                    <a:lnTo>
                      <a:pt x="85" y="31"/>
                    </a:lnTo>
                    <a:lnTo>
                      <a:pt x="77" y="34"/>
                    </a:lnTo>
                    <a:lnTo>
                      <a:pt x="68" y="37"/>
                    </a:lnTo>
                    <a:lnTo>
                      <a:pt x="58" y="39"/>
                    </a:lnTo>
                    <a:lnTo>
                      <a:pt x="49" y="42"/>
                    </a:lnTo>
                    <a:lnTo>
                      <a:pt x="40" y="45"/>
                    </a:lnTo>
                    <a:lnTo>
                      <a:pt x="29" y="47"/>
                    </a:lnTo>
                    <a:lnTo>
                      <a:pt x="20" y="50"/>
                    </a:lnTo>
                    <a:lnTo>
                      <a:pt x="11" y="52"/>
                    </a:lnTo>
                    <a:lnTo>
                      <a:pt x="2" y="55"/>
                    </a:lnTo>
                    <a:lnTo>
                      <a:pt x="2" y="46"/>
                    </a:lnTo>
                    <a:lnTo>
                      <a:pt x="2" y="38"/>
                    </a:lnTo>
                    <a:lnTo>
                      <a:pt x="0" y="30"/>
                    </a:lnTo>
                    <a:lnTo>
                      <a:pt x="0" y="22"/>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3" name="Freeform 29">
                <a:extLst>
                  <a:ext uri="{FF2B5EF4-FFF2-40B4-BE49-F238E27FC236}">
                    <a16:creationId xmlns:a16="http://schemas.microsoft.com/office/drawing/2014/main" xmlns="" id="{B7F965C2-B556-37B0-9776-2C2CF4160BDF}"/>
                  </a:ext>
                </a:extLst>
              </p:cNvPr>
              <p:cNvSpPr>
                <a:spLocks/>
              </p:cNvSpPr>
              <p:nvPr/>
            </p:nvSpPr>
            <p:spPr bwMode="auto">
              <a:xfrm>
                <a:off x="1148" y="2380"/>
                <a:ext cx="35" cy="17"/>
              </a:xfrm>
              <a:custGeom>
                <a:avLst/>
                <a:gdLst/>
                <a:ahLst/>
                <a:cxnLst>
                  <a:cxn ang="0">
                    <a:pos x="0" y="21"/>
                  </a:cxn>
                  <a:cxn ang="0">
                    <a:pos x="13" y="18"/>
                  </a:cxn>
                  <a:cxn ang="0">
                    <a:pos x="26" y="15"/>
                  </a:cxn>
                  <a:cxn ang="0">
                    <a:pos x="38" y="13"/>
                  </a:cxn>
                  <a:cxn ang="0">
                    <a:pos x="51" y="10"/>
                  </a:cxn>
                  <a:cxn ang="0">
                    <a:pos x="65" y="8"/>
                  </a:cxn>
                  <a:cxn ang="0">
                    <a:pos x="78" y="5"/>
                  </a:cxn>
                  <a:cxn ang="0">
                    <a:pos x="90" y="2"/>
                  </a:cxn>
                  <a:cxn ang="0">
                    <a:pos x="103" y="0"/>
                  </a:cxn>
                  <a:cxn ang="0">
                    <a:pos x="103" y="6"/>
                  </a:cxn>
                  <a:cxn ang="0">
                    <a:pos x="103" y="11"/>
                  </a:cxn>
                  <a:cxn ang="0">
                    <a:pos x="103" y="18"/>
                  </a:cxn>
                  <a:cxn ang="0">
                    <a:pos x="103" y="25"/>
                  </a:cxn>
                  <a:cxn ang="0">
                    <a:pos x="95" y="27"/>
                  </a:cxn>
                  <a:cxn ang="0">
                    <a:pos x="87" y="29"/>
                  </a:cxn>
                  <a:cxn ang="0">
                    <a:pos x="79" y="31"/>
                  </a:cxn>
                  <a:cxn ang="0">
                    <a:pos x="71" y="34"/>
                  </a:cxn>
                  <a:cxn ang="0">
                    <a:pos x="62" y="37"/>
                  </a:cxn>
                  <a:cxn ang="0">
                    <a:pos x="54" y="39"/>
                  </a:cxn>
                  <a:cxn ang="0">
                    <a:pos x="45" y="42"/>
                  </a:cxn>
                  <a:cxn ang="0">
                    <a:pos x="36" y="43"/>
                  </a:cxn>
                  <a:cxn ang="0">
                    <a:pos x="26" y="46"/>
                  </a:cxn>
                  <a:cxn ang="0">
                    <a:pos x="18" y="48"/>
                  </a:cxn>
                  <a:cxn ang="0">
                    <a:pos x="9" y="50"/>
                  </a:cxn>
                  <a:cxn ang="0">
                    <a:pos x="1" y="52"/>
                  </a:cxn>
                  <a:cxn ang="0">
                    <a:pos x="0" y="45"/>
                  </a:cxn>
                  <a:cxn ang="0">
                    <a:pos x="0" y="37"/>
                  </a:cxn>
                  <a:cxn ang="0">
                    <a:pos x="0" y="29"/>
                  </a:cxn>
                  <a:cxn ang="0">
                    <a:pos x="0" y="21"/>
                  </a:cxn>
                </a:cxnLst>
                <a:rect l="0" t="0" r="r" b="b"/>
                <a:pathLst>
                  <a:path w="103" h="52">
                    <a:moveTo>
                      <a:pt x="0" y="21"/>
                    </a:moveTo>
                    <a:lnTo>
                      <a:pt x="13" y="18"/>
                    </a:lnTo>
                    <a:lnTo>
                      <a:pt x="26" y="15"/>
                    </a:lnTo>
                    <a:lnTo>
                      <a:pt x="38" y="13"/>
                    </a:lnTo>
                    <a:lnTo>
                      <a:pt x="51" y="10"/>
                    </a:lnTo>
                    <a:lnTo>
                      <a:pt x="65" y="8"/>
                    </a:lnTo>
                    <a:lnTo>
                      <a:pt x="78" y="5"/>
                    </a:lnTo>
                    <a:lnTo>
                      <a:pt x="90" y="2"/>
                    </a:lnTo>
                    <a:lnTo>
                      <a:pt x="103" y="0"/>
                    </a:lnTo>
                    <a:lnTo>
                      <a:pt x="103" y="6"/>
                    </a:lnTo>
                    <a:lnTo>
                      <a:pt x="103" y="11"/>
                    </a:lnTo>
                    <a:lnTo>
                      <a:pt x="103" y="18"/>
                    </a:lnTo>
                    <a:lnTo>
                      <a:pt x="103" y="25"/>
                    </a:lnTo>
                    <a:lnTo>
                      <a:pt x="95" y="27"/>
                    </a:lnTo>
                    <a:lnTo>
                      <a:pt x="87" y="29"/>
                    </a:lnTo>
                    <a:lnTo>
                      <a:pt x="79" y="31"/>
                    </a:lnTo>
                    <a:lnTo>
                      <a:pt x="71" y="34"/>
                    </a:lnTo>
                    <a:lnTo>
                      <a:pt x="62" y="37"/>
                    </a:lnTo>
                    <a:lnTo>
                      <a:pt x="54" y="39"/>
                    </a:lnTo>
                    <a:lnTo>
                      <a:pt x="45" y="42"/>
                    </a:lnTo>
                    <a:lnTo>
                      <a:pt x="36" y="43"/>
                    </a:lnTo>
                    <a:lnTo>
                      <a:pt x="26" y="46"/>
                    </a:lnTo>
                    <a:lnTo>
                      <a:pt x="18" y="48"/>
                    </a:lnTo>
                    <a:lnTo>
                      <a:pt x="9" y="50"/>
                    </a:lnTo>
                    <a:lnTo>
                      <a:pt x="1" y="52"/>
                    </a:lnTo>
                    <a:lnTo>
                      <a:pt x="0" y="45"/>
                    </a:lnTo>
                    <a:lnTo>
                      <a:pt x="0" y="37"/>
                    </a:lnTo>
                    <a:lnTo>
                      <a:pt x="0" y="29"/>
                    </a:lnTo>
                    <a:lnTo>
                      <a:pt x="0" y="2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4" name="Freeform 30">
                <a:extLst>
                  <a:ext uri="{FF2B5EF4-FFF2-40B4-BE49-F238E27FC236}">
                    <a16:creationId xmlns:a16="http://schemas.microsoft.com/office/drawing/2014/main" xmlns="" id="{05964607-4D54-AAD9-B8AC-EF46CCEBD286}"/>
                  </a:ext>
                </a:extLst>
              </p:cNvPr>
              <p:cNvSpPr>
                <a:spLocks/>
              </p:cNvSpPr>
              <p:nvPr/>
            </p:nvSpPr>
            <p:spPr bwMode="auto">
              <a:xfrm>
                <a:off x="1150" y="2380"/>
                <a:ext cx="33" cy="17"/>
              </a:xfrm>
              <a:custGeom>
                <a:avLst/>
                <a:gdLst/>
                <a:ahLst/>
                <a:cxnLst>
                  <a:cxn ang="0">
                    <a:pos x="0" y="19"/>
                  </a:cxn>
                  <a:cxn ang="0">
                    <a:pos x="12" y="17"/>
                  </a:cxn>
                  <a:cxn ang="0">
                    <a:pos x="24" y="14"/>
                  </a:cxn>
                  <a:cxn ang="0">
                    <a:pos x="36" y="11"/>
                  </a:cxn>
                  <a:cxn ang="0">
                    <a:pos x="48" y="9"/>
                  </a:cxn>
                  <a:cxn ang="0">
                    <a:pos x="60" y="8"/>
                  </a:cxn>
                  <a:cxn ang="0">
                    <a:pos x="72" y="5"/>
                  </a:cxn>
                  <a:cxn ang="0">
                    <a:pos x="85" y="2"/>
                  </a:cxn>
                  <a:cxn ang="0">
                    <a:pos x="97" y="0"/>
                  </a:cxn>
                  <a:cxn ang="0">
                    <a:pos x="97" y="6"/>
                  </a:cxn>
                  <a:cxn ang="0">
                    <a:pos x="97" y="11"/>
                  </a:cxn>
                  <a:cxn ang="0">
                    <a:pos x="97" y="18"/>
                  </a:cxn>
                  <a:cxn ang="0">
                    <a:pos x="97" y="25"/>
                  </a:cxn>
                  <a:cxn ang="0">
                    <a:pos x="89" y="27"/>
                  </a:cxn>
                  <a:cxn ang="0">
                    <a:pos x="81" y="30"/>
                  </a:cxn>
                  <a:cxn ang="0">
                    <a:pos x="73" y="31"/>
                  </a:cxn>
                  <a:cxn ang="0">
                    <a:pos x="65" y="34"/>
                  </a:cxn>
                  <a:cxn ang="0">
                    <a:pos x="57" y="37"/>
                  </a:cxn>
                  <a:cxn ang="0">
                    <a:pos x="49" y="38"/>
                  </a:cxn>
                  <a:cxn ang="0">
                    <a:pos x="41" y="41"/>
                  </a:cxn>
                  <a:cxn ang="0">
                    <a:pos x="34" y="42"/>
                  </a:cxn>
                  <a:cxn ang="0">
                    <a:pos x="26" y="45"/>
                  </a:cxn>
                  <a:cxn ang="0">
                    <a:pos x="18" y="47"/>
                  </a:cxn>
                  <a:cxn ang="0">
                    <a:pos x="8" y="48"/>
                  </a:cxn>
                  <a:cxn ang="0">
                    <a:pos x="0" y="51"/>
                  </a:cxn>
                  <a:cxn ang="0">
                    <a:pos x="0" y="43"/>
                  </a:cxn>
                  <a:cxn ang="0">
                    <a:pos x="0" y="35"/>
                  </a:cxn>
                  <a:cxn ang="0">
                    <a:pos x="0" y="27"/>
                  </a:cxn>
                  <a:cxn ang="0">
                    <a:pos x="0" y="19"/>
                  </a:cxn>
                </a:cxnLst>
                <a:rect l="0" t="0" r="r" b="b"/>
                <a:pathLst>
                  <a:path w="97" h="51">
                    <a:moveTo>
                      <a:pt x="0" y="19"/>
                    </a:moveTo>
                    <a:lnTo>
                      <a:pt x="12" y="17"/>
                    </a:lnTo>
                    <a:lnTo>
                      <a:pt x="24" y="14"/>
                    </a:lnTo>
                    <a:lnTo>
                      <a:pt x="36" y="11"/>
                    </a:lnTo>
                    <a:lnTo>
                      <a:pt x="48" y="9"/>
                    </a:lnTo>
                    <a:lnTo>
                      <a:pt x="60" y="8"/>
                    </a:lnTo>
                    <a:lnTo>
                      <a:pt x="72" y="5"/>
                    </a:lnTo>
                    <a:lnTo>
                      <a:pt x="85" y="2"/>
                    </a:lnTo>
                    <a:lnTo>
                      <a:pt x="97" y="0"/>
                    </a:lnTo>
                    <a:lnTo>
                      <a:pt x="97" y="6"/>
                    </a:lnTo>
                    <a:lnTo>
                      <a:pt x="97" y="11"/>
                    </a:lnTo>
                    <a:lnTo>
                      <a:pt x="97" y="18"/>
                    </a:lnTo>
                    <a:lnTo>
                      <a:pt x="97" y="25"/>
                    </a:lnTo>
                    <a:lnTo>
                      <a:pt x="89" y="27"/>
                    </a:lnTo>
                    <a:lnTo>
                      <a:pt x="81" y="30"/>
                    </a:lnTo>
                    <a:lnTo>
                      <a:pt x="73" y="31"/>
                    </a:lnTo>
                    <a:lnTo>
                      <a:pt x="65" y="34"/>
                    </a:lnTo>
                    <a:lnTo>
                      <a:pt x="57" y="37"/>
                    </a:lnTo>
                    <a:lnTo>
                      <a:pt x="49" y="38"/>
                    </a:lnTo>
                    <a:lnTo>
                      <a:pt x="41" y="41"/>
                    </a:lnTo>
                    <a:lnTo>
                      <a:pt x="34" y="42"/>
                    </a:lnTo>
                    <a:lnTo>
                      <a:pt x="26" y="45"/>
                    </a:lnTo>
                    <a:lnTo>
                      <a:pt x="18" y="47"/>
                    </a:lnTo>
                    <a:lnTo>
                      <a:pt x="8" y="48"/>
                    </a:lnTo>
                    <a:lnTo>
                      <a:pt x="0" y="51"/>
                    </a:lnTo>
                    <a:lnTo>
                      <a:pt x="0" y="43"/>
                    </a:lnTo>
                    <a:lnTo>
                      <a:pt x="0" y="35"/>
                    </a:lnTo>
                    <a:lnTo>
                      <a:pt x="0" y="27"/>
                    </a:lnTo>
                    <a:lnTo>
                      <a:pt x="0" y="19"/>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5" name="Freeform 31">
                <a:extLst>
                  <a:ext uri="{FF2B5EF4-FFF2-40B4-BE49-F238E27FC236}">
                    <a16:creationId xmlns:a16="http://schemas.microsoft.com/office/drawing/2014/main" xmlns="" id="{225F03BF-362B-6DC0-C47E-F1648AF48F28}"/>
                  </a:ext>
                </a:extLst>
              </p:cNvPr>
              <p:cNvSpPr>
                <a:spLocks/>
              </p:cNvSpPr>
              <p:nvPr/>
            </p:nvSpPr>
            <p:spPr bwMode="auto">
              <a:xfrm>
                <a:off x="1153" y="2380"/>
                <a:ext cx="30" cy="17"/>
              </a:xfrm>
              <a:custGeom>
                <a:avLst/>
                <a:gdLst/>
                <a:ahLst/>
                <a:cxnLst>
                  <a:cxn ang="0">
                    <a:pos x="0" y="18"/>
                  </a:cxn>
                  <a:cxn ang="0">
                    <a:pos x="11" y="15"/>
                  </a:cxn>
                  <a:cxn ang="0">
                    <a:pos x="23" y="14"/>
                  </a:cxn>
                  <a:cxn ang="0">
                    <a:pos x="33" y="11"/>
                  </a:cxn>
                  <a:cxn ang="0">
                    <a:pos x="45" y="9"/>
                  </a:cxn>
                  <a:cxn ang="0">
                    <a:pos x="56" y="8"/>
                  </a:cxn>
                  <a:cxn ang="0">
                    <a:pos x="68" y="5"/>
                  </a:cxn>
                  <a:cxn ang="0">
                    <a:pos x="78" y="2"/>
                  </a:cxn>
                  <a:cxn ang="0">
                    <a:pos x="90" y="0"/>
                  </a:cxn>
                  <a:cxn ang="0">
                    <a:pos x="90" y="6"/>
                  </a:cxn>
                  <a:cxn ang="0">
                    <a:pos x="90" y="13"/>
                  </a:cxn>
                  <a:cxn ang="0">
                    <a:pos x="90" y="19"/>
                  </a:cxn>
                  <a:cxn ang="0">
                    <a:pos x="90" y="26"/>
                  </a:cxn>
                  <a:cxn ang="0">
                    <a:pos x="82" y="27"/>
                  </a:cxn>
                  <a:cxn ang="0">
                    <a:pos x="74" y="30"/>
                  </a:cxn>
                  <a:cxn ang="0">
                    <a:pos x="66" y="31"/>
                  </a:cxn>
                  <a:cxn ang="0">
                    <a:pos x="58" y="34"/>
                  </a:cxn>
                  <a:cxn ang="0">
                    <a:pos x="52" y="35"/>
                  </a:cxn>
                  <a:cxn ang="0">
                    <a:pos x="44" y="38"/>
                  </a:cxn>
                  <a:cxn ang="0">
                    <a:pos x="37" y="39"/>
                  </a:cxn>
                  <a:cxn ang="0">
                    <a:pos x="29" y="42"/>
                  </a:cxn>
                  <a:cxn ang="0">
                    <a:pos x="23" y="43"/>
                  </a:cxn>
                  <a:cxn ang="0">
                    <a:pos x="15" y="46"/>
                  </a:cxn>
                  <a:cxn ang="0">
                    <a:pos x="8" y="47"/>
                  </a:cxn>
                  <a:cxn ang="0">
                    <a:pos x="0" y="50"/>
                  </a:cxn>
                  <a:cxn ang="0">
                    <a:pos x="0" y="42"/>
                  </a:cxn>
                  <a:cxn ang="0">
                    <a:pos x="0" y="34"/>
                  </a:cxn>
                  <a:cxn ang="0">
                    <a:pos x="0" y="26"/>
                  </a:cxn>
                  <a:cxn ang="0">
                    <a:pos x="0" y="18"/>
                  </a:cxn>
                </a:cxnLst>
                <a:rect l="0" t="0" r="r" b="b"/>
                <a:pathLst>
                  <a:path w="90" h="50">
                    <a:moveTo>
                      <a:pt x="0" y="18"/>
                    </a:moveTo>
                    <a:lnTo>
                      <a:pt x="11" y="15"/>
                    </a:lnTo>
                    <a:lnTo>
                      <a:pt x="23" y="14"/>
                    </a:lnTo>
                    <a:lnTo>
                      <a:pt x="33" y="11"/>
                    </a:lnTo>
                    <a:lnTo>
                      <a:pt x="45" y="9"/>
                    </a:lnTo>
                    <a:lnTo>
                      <a:pt x="56" y="8"/>
                    </a:lnTo>
                    <a:lnTo>
                      <a:pt x="68" y="5"/>
                    </a:lnTo>
                    <a:lnTo>
                      <a:pt x="78" y="2"/>
                    </a:lnTo>
                    <a:lnTo>
                      <a:pt x="90" y="0"/>
                    </a:lnTo>
                    <a:lnTo>
                      <a:pt x="90" y="6"/>
                    </a:lnTo>
                    <a:lnTo>
                      <a:pt x="90" y="13"/>
                    </a:lnTo>
                    <a:lnTo>
                      <a:pt x="90" y="19"/>
                    </a:lnTo>
                    <a:lnTo>
                      <a:pt x="90" y="26"/>
                    </a:lnTo>
                    <a:lnTo>
                      <a:pt x="82" y="27"/>
                    </a:lnTo>
                    <a:lnTo>
                      <a:pt x="74" y="30"/>
                    </a:lnTo>
                    <a:lnTo>
                      <a:pt x="66" y="31"/>
                    </a:lnTo>
                    <a:lnTo>
                      <a:pt x="58" y="34"/>
                    </a:lnTo>
                    <a:lnTo>
                      <a:pt x="52" y="35"/>
                    </a:lnTo>
                    <a:lnTo>
                      <a:pt x="44" y="38"/>
                    </a:lnTo>
                    <a:lnTo>
                      <a:pt x="37" y="39"/>
                    </a:lnTo>
                    <a:lnTo>
                      <a:pt x="29" y="42"/>
                    </a:lnTo>
                    <a:lnTo>
                      <a:pt x="23" y="43"/>
                    </a:lnTo>
                    <a:lnTo>
                      <a:pt x="15" y="46"/>
                    </a:lnTo>
                    <a:lnTo>
                      <a:pt x="8" y="47"/>
                    </a:lnTo>
                    <a:lnTo>
                      <a:pt x="0" y="50"/>
                    </a:lnTo>
                    <a:lnTo>
                      <a:pt x="0" y="42"/>
                    </a:lnTo>
                    <a:lnTo>
                      <a:pt x="0" y="34"/>
                    </a:lnTo>
                    <a:lnTo>
                      <a:pt x="0" y="26"/>
                    </a:lnTo>
                    <a:lnTo>
                      <a:pt x="0" y="18"/>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6" name="Freeform 32">
                <a:extLst>
                  <a:ext uri="{FF2B5EF4-FFF2-40B4-BE49-F238E27FC236}">
                    <a16:creationId xmlns:a16="http://schemas.microsoft.com/office/drawing/2014/main" xmlns="" id="{20919585-D456-4B84-6F9E-CEF5AFE8EB8C}"/>
                  </a:ext>
                </a:extLst>
              </p:cNvPr>
              <p:cNvSpPr>
                <a:spLocks/>
              </p:cNvSpPr>
              <p:nvPr/>
            </p:nvSpPr>
            <p:spPr bwMode="auto">
              <a:xfrm>
                <a:off x="1154" y="2380"/>
                <a:ext cx="29" cy="16"/>
              </a:xfrm>
              <a:custGeom>
                <a:avLst/>
                <a:gdLst/>
                <a:ahLst/>
                <a:cxnLst>
                  <a:cxn ang="0">
                    <a:pos x="0" y="18"/>
                  </a:cxn>
                  <a:cxn ang="0">
                    <a:pos x="11" y="15"/>
                  </a:cxn>
                  <a:cxn ang="0">
                    <a:pos x="22" y="13"/>
                  </a:cxn>
                  <a:cxn ang="0">
                    <a:pos x="32" y="10"/>
                  </a:cxn>
                  <a:cxn ang="0">
                    <a:pos x="43" y="9"/>
                  </a:cxn>
                  <a:cxn ang="0">
                    <a:pos x="53" y="6"/>
                  </a:cxn>
                  <a:cxn ang="0">
                    <a:pos x="64" y="4"/>
                  </a:cxn>
                  <a:cxn ang="0">
                    <a:pos x="74" y="2"/>
                  </a:cxn>
                  <a:cxn ang="0">
                    <a:pos x="85" y="0"/>
                  </a:cxn>
                  <a:cxn ang="0">
                    <a:pos x="85" y="6"/>
                  </a:cxn>
                  <a:cxn ang="0">
                    <a:pos x="85" y="13"/>
                  </a:cxn>
                  <a:cxn ang="0">
                    <a:pos x="85" y="19"/>
                  </a:cxn>
                  <a:cxn ang="0">
                    <a:pos x="85" y="26"/>
                  </a:cxn>
                  <a:cxn ang="0">
                    <a:pos x="77" y="27"/>
                  </a:cxn>
                  <a:cxn ang="0">
                    <a:pos x="69" y="30"/>
                  </a:cxn>
                  <a:cxn ang="0">
                    <a:pos x="61" y="31"/>
                  </a:cxn>
                  <a:cxn ang="0">
                    <a:pos x="55" y="34"/>
                  </a:cxn>
                  <a:cxn ang="0">
                    <a:pos x="48" y="35"/>
                  </a:cxn>
                  <a:cxn ang="0">
                    <a:pos x="41" y="38"/>
                  </a:cxn>
                  <a:cxn ang="0">
                    <a:pos x="35" y="39"/>
                  </a:cxn>
                  <a:cxn ang="0">
                    <a:pos x="28" y="41"/>
                  </a:cxn>
                  <a:cxn ang="0">
                    <a:pos x="22" y="43"/>
                  </a:cxn>
                  <a:cxn ang="0">
                    <a:pos x="15" y="45"/>
                  </a:cxn>
                  <a:cxn ang="0">
                    <a:pos x="8" y="46"/>
                  </a:cxn>
                  <a:cxn ang="0">
                    <a:pos x="2" y="47"/>
                  </a:cxn>
                  <a:cxn ang="0">
                    <a:pos x="2" y="41"/>
                  </a:cxn>
                  <a:cxn ang="0">
                    <a:pos x="2" y="33"/>
                  </a:cxn>
                  <a:cxn ang="0">
                    <a:pos x="2" y="25"/>
                  </a:cxn>
                  <a:cxn ang="0">
                    <a:pos x="0" y="18"/>
                  </a:cxn>
                </a:cxnLst>
                <a:rect l="0" t="0" r="r" b="b"/>
                <a:pathLst>
                  <a:path w="85" h="47">
                    <a:moveTo>
                      <a:pt x="0" y="18"/>
                    </a:moveTo>
                    <a:lnTo>
                      <a:pt x="11" y="15"/>
                    </a:lnTo>
                    <a:lnTo>
                      <a:pt x="22" y="13"/>
                    </a:lnTo>
                    <a:lnTo>
                      <a:pt x="32" y="10"/>
                    </a:lnTo>
                    <a:lnTo>
                      <a:pt x="43" y="9"/>
                    </a:lnTo>
                    <a:lnTo>
                      <a:pt x="53" y="6"/>
                    </a:lnTo>
                    <a:lnTo>
                      <a:pt x="64" y="4"/>
                    </a:lnTo>
                    <a:lnTo>
                      <a:pt x="74" y="2"/>
                    </a:lnTo>
                    <a:lnTo>
                      <a:pt x="85" y="0"/>
                    </a:lnTo>
                    <a:lnTo>
                      <a:pt x="85" y="6"/>
                    </a:lnTo>
                    <a:lnTo>
                      <a:pt x="85" y="13"/>
                    </a:lnTo>
                    <a:lnTo>
                      <a:pt x="85" y="19"/>
                    </a:lnTo>
                    <a:lnTo>
                      <a:pt x="85" y="26"/>
                    </a:lnTo>
                    <a:lnTo>
                      <a:pt x="77" y="27"/>
                    </a:lnTo>
                    <a:lnTo>
                      <a:pt x="69" y="30"/>
                    </a:lnTo>
                    <a:lnTo>
                      <a:pt x="61" y="31"/>
                    </a:lnTo>
                    <a:lnTo>
                      <a:pt x="55" y="34"/>
                    </a:lnTo>
                    <a:lnTo>
                      <a:pt x="48" y="35"/>
                    </a:lnTo>
                    <a:lnTo>
                      <a:pt x="41" y="38"/>
                    </a:lnTo>
                    <a:lnTo>
                      <a:pt x="35" y="39"/>
                    </a:lnTo>
                    <a:lnTo>
                      <a:pt x="28" y="41"/>
                    </a:lnTo>
                    <a:lnTo>
                      <a:pt x="22" y="43"/>
                    </a:lnTo>
                    <a:lnTo>
                      <a:pt x="15" y="45"/>
                    </a:lnTo>
                    <a:lnTo>
                      <a:pt x="8" y="46"/>
                    </a:lnTo>
                    <a:lnTo>
                      <a:pt x="2" y="47"/>
                    </a:lnTo>
                    <a:lnTo>
                      <a:pt x="2" y="41"/>
                    </a:lnTo>
                    <a:lnTo>
                      <a:pt x="2" y="33"/>
                    </a:lnTo>
                    <a:lnTo>
                      <a:pt x="2" y="25"/>
                    </a:lnTo>
                    <a:lnTo>
                      <a:pt x="0" y="18"/>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7" name="Freeform 33">
                <a:extLst>
                  <a:ext uri="{FF2B5EF4-FFF2-40B4-BE49-F238E27FC236}">
                    <a16:creationId xmlns:a16="http://schemas.microsoft.com/office/drawing/2014/main" xmlns="" id="{AAE19075-E3B9-CADD-8BB2-94E7F6E3FBCE}"/>
                  </a:ext>
                </a:extLst>
              </p:cNvPr>
              <p:cNvSpPr>
                <a:spLocks/>
              </p:cNvSpPr>
              <p:nvPr/>
            </p:nvSpPr>
            <p:spPr bwMode="auto">
              <a:xfrm>
                <a:off x="1157" y="2380"/>
                <a:ext cx="26" cy="15"/>
              </a:xfrm>
              <a:custGeom>
                <a:avLst/>
                <a:gdLst/>
                <a:ahLst/>
                <a:cxnLst>
                  <a:cxn ang="0">
                    <a:pos x="0" y="17"/>
                  </a:cxn>
                  <a:cxn ang="0">
                    <a:pos x="9" y="14"/>
                  </a:cxn>
                  <a:cxn ang="0">
                    <a:pos x="20" y="13"/>
                  </a:cxn>
                  <a:cxn ang="0">
                    <a:pos x="29" y="10"/>
                  </a:cxn>
                  <a:cxn ang="0">
                    <a:pos x="40" y="8"/>
                  </a:cxn>
                  <a:cxn ang="0">
                    <a:pos x="49" y="6"/>
                  </a:cxn>
                  <a:cxn ang="0">
                    <a:pos x="58" y="4"/>
                  </a:cxn>
                  <a:cxn ang="0">
                    <a:pos x="69" y="2"/>
                  </a:cxn>
                  <a:cxn ang="0">
                    <a:pos x="78" y="0"/>
                  </a:cxn>
                  <a:cxn ang="0">
                    <a:pos x="78" y="6"/>
                  </a:cxn>
                  <a:cxn ang="0">
                    <a:pos x="78" y="13"/>
                  </a:cxn>
                  <a:cxn ang="0">
                    <a:pos x="78" y="19"/>
                  </a:cxn>
                  <a:cxn ang="0">
                    <a:pos x="78" y="26"/>
                  </a:cxn>
                  <a:cxn ang="0">
                    <a:pos x="70" y="27"/>
                  </a:cxn>
                  <a:cxn ang="0">
                    <a:pos x="63" y="30"/>
                  </a:cxn>
                  <a:cxn ang="0">
                    <a:pos x="56" y="31"/>
                  </a:cxn>
                  <a:cxn ang="0">
                    <a:pos x="48" y="34"/>
                  </a:cxn>
                  <a:cxn ang="0">
                    <a:pos x="42" y="35"/>
                  </a:cxn>
                  <a:cxn ang="0">
                    <a:pos x="36" y="37"/>
                  </a:cxn>
                  <a:cxn ang="0">
                    <a:pos x="30" y="38"/>
                  </a:cxn>
                  <a:cxn ang="0">
                    <a:pos x="25" y="39"/>
                  </a:cxn>
                  <a:cxn ang="0">
                    <a:pos x="18" y="42"/>
                  </a:cxn>
                  <a:cxn ang="0">
                    <a:pos x="13" y="43"/>
                  </a:cxn>
                  <a:cxn ang="0">
                    <a:pos x="7" y="45"/>
                  </a:cxn>
                  <a:cxn ang="0">
                    <a:pos x="1" y="46"/>
                  </a:cxn>
                  <a:cxn ang="0">
                    <a:pos x="1" y="39"/>
                  </a:cxn>
                  <a:cxn ang="0">
                    <a:pos x="1" y="31"/>
                  </a:cxn>
                  <a:cxn ang="0">
                    <a:pos x="1" y="23"/>
                  </a:cxn>
                  <a:cxn ang="0">
                    <a:pos x="0" y="17"/>
                  </a:cxn>
                </a:cxnLst>
                <a:rect l="0" t="0" r="r" b="b"/>
                <a:pathLst>
                  <a:path w="78" h="46">
                    <a:moveTo>
                      <a:pt x="0" y="17"/>
                    </a:moveTo>
                    <a:lnTo>
                      <a:pt x="9" y="14"/>
                    </a:lnTo>
                    <a:lnTo>
                      <a:pt x="20" y="13"/>
                    </a:lnTo>
                    <a:lnTo>
                      <a:pt x="29" y="10"/>
                    </a:lnTo>
                    <a:lnTo>
                      <a:pt x="40" y="8"/>
                    </a:lnTo>
                    <a:lnTo>
                      <a:pt x="49" y="6"/>
                    </a:lnTo>
                    <a:lnTo>
                      <a:pt x="58" y="4"/>
                    </a:lnTo>
                    <a:lnTo>
                      <a:pt x="69" y="2"/>
                    </a:lnTo>
                    <a:lnTo>
                      <a:pt x="78" y="0"/>
                    </a:lnTo>
                    <a:lnTo>
                      <a:pt x="78" y="6"/>
                    </a:lnTo>
                    <a:lnTo>
                      <a:pt x="78" y="13"/>
                    </a:lnTo>
                    <a:lnTo>
                      <a:pt x="78" y="19"/>
                    </a:lnTo>
                    <a:lnTo>
                      <a:pt x="78" y="26"/>
                    </a:lnTo>
                    <a:lnTo>
                      <a:pt x="70" y="27"/>
                    </a:lnTo>
                    <a:lnTo>
                      <a:pt x="63" y="30"/>
                    </a:lnTo>
                    <a:lnTo>
                      <a:pt x="56" y="31"/>
                    </a:lnTo>
                    <a:lnTo>
                      <a:pt x="48" y="34"/>
                    </a:lnTo>
                    <a:lnTo>
                      <a:pt x="42" y="35"/>
                    </a:lnTo>
                    <a:lnTo>
                      <a:pt x="36" y="37"/>
                    </a:lnTo>
                    <a:lnTo>
                      <a:pt x="30" y="38"/>
                    </a:lnTo>
                    <a:lnTo>
                      <a:pt x="25" y="39"/>
                    </a:lnTo>
                    <a:lnTo>
                      <a:pt x="18" y="42"/>
                    </a:lnTo>
                    <a:lnTo>
                      <a:pt x="13" y="43"/>
                    </a:lnTo>
                    <a:lnTo>
                      <a:pt x="7" y="45"/>
                    </a:lnTo>
                    <a:lnTo>
                      <a:pt x="1" y="46"/>
                    </a:lnTo>
                    <a:lnTo>
                      <a:pt x="1" y="39"/>
                    </a:lnTo>
                    <a:lnTo>
                      <a:pt x="1" y="31"/>
                    </a:lnTo>
                    <a:lnTo>
                      <a:pt x="1" y="23"/>
                    </a:lnTo>
                    <a:lnTo>
                      <a:pt x="0" y="17"/>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8" name="Freeform 34">
                <a:extLst>
                  <a:ext uri="{FF2B5EF4-FFF2-40B4-BE49-F238E27FC236}">
                    <a16:creationId xmlns:a16="http://schemas.microsoft.com/office/drawing/2014/main" xmlns="" id="{B0FCF485-243F-3091-EDDD-8B567A66271B}"/>
                  </a:ext>
                </a:extLst>
              </p:cNvPr>
              <p:cNvSpPr>
                <a:spLocks/>
              </p:cNvSpPr>
              <p:nvPr/>
            </p:nvSpPr>
            <p:spPr bwMode="auto">
              <a:xfrm>
                <a:off x="1159" y="2380"/>
                <a:ext cx="24" cy="15"/>
              </a:xfrm>
              <a:custGeom>
                <a:avLst/>
                <a:gdLst/>
                <a:ahLst/>
                <a:cxnLst>
                  <a:cxn ang="0">
                    <a:pos x="0" y="15"/>
                  </a:cxn>
                  <a:cxn ang="0">
                    <a:pos x="9" y="13"/>
                  </a:cxn>
                  <a:cxn ang="0">
                    <a:pos x="18" y="11"/>
                  </a:cxn>
                  <a:cxn ang="0">
                    <a:pos x="26" y="9"/>
                  </a:cxn>
                  <a:cxn ang="0">
                    <a:pos x="35" y="8"/>
                  </a:cxn>
                  <a:cxn ang="0">
                    <a:pos x="45" y="5"/>
                  </a:cxn>
                  <a:cxn ang="0">
                    <a:pos x="54" y="4"/>
                  </a:cxn>
                  <a:cxn ang="0">
                    <a:pos x="62" y="1"/>
                  </a:cxn>
                  <a:cxn ang="0">
                    <a:pos x="71" y="0"/>
                  </a:cxn>
                  <a:cxn ang="0">
                    <a:pos x="71" y="6"/>
                  </a:cxn>
                  <a:cxn ang="0">
                    <a:pos x="71" y="13"/>
                  </a:cxn>
                  <a:cxn ang="0">
                    <a:pos x="71" y="21"/>
                  </a:cxn>
                  <a:cxn ang="0">
                    <a:pos x="71" y="27"/>
                  </a:cxn>
                  <a:cxn ang="0">
                    <a:pos x="63" y="29"/>
                  </a:cxn>
                  <a:cxn ang="0">
                    <a:pos x="56" y="30"/>
                  </a:cxn>
                  <a:cxn ang="0">
                    <a:pos x="49" y="33"/>
                  </a:cxn>
                  <a:cxn ang="0">
                    <a:pos x="41" y="34"/>
                  </a:cxn>
                  <a:cxn ang="0">
                    <a:pos x="35" y="35"/>
                  </a:cxn>
                  <a:cxn ang="0">
                    <a:pos x="31" y="37"/>
                  </a:cxn>
                  <a:cxn ang="0">
                    <a:pos x="26" y="38"/>
                  </a:cxn>
                  <a:cxn ang="0">
                    <a:pos x="21" y="39"/>
                  </a:cxn>
                  <a:cxn ang="0">
                    <a:pos x="15" y="41"/>
                  </a:cxn>
                  <a:cxn ang="0">
                    <a:pos x="11" y="42"/>
                  </a:cxn>
                  <a:cxn ang="0">
                    <a:pos x="6" y="43"/>
                  </a:cxn>
                  <a:cxn ang="0">
                    <a:pos x="1" y="45"/>
                  </a:cxn>
                  <a:cxn ang="0">
                    <a:pos x="1" y="37"/>
                  </a:cxn>
                  <a:cxn ang="0">
                    <a:pos x="1" y="30"/>
                  </a:cxn>
                  <a:cxn ang="0">
                    <a:pos x="0" y="22"/>
                  </a:cxn>
                  <a:cxn ang="0">
                    <a:pos x="0" y="15"/>
                  </a:cxn>
                </a:cxnLst>
                <a:rect l="0" t="0" r="r" b="b"/>
                <a:pathLst>
                  <a:path w="71" h="45">
                    <a:moveTo>
                      <a:pt x="0" y="15"/>
                    </a:moveTo>
                    <a:lnTo>
                      <a:pt x="9" y="13"/>
                    </a:lnTo>
                    <a:lnTo>
                      <a:pt x="18" y="11"/>
                    </a:lnTo>
                    <a:lnTo>
                      <a:pt x="26" y="9"/>
                    </a:lnTo>
                    <a:lnTo>
                      <a:pt x="35" y="8"/>
                    </a:lnTo>
                    <a:lnTo>
                      <a:pt x="45" y="5"/>
                    </a:lnTo>
                    <a:lnTo>
                      <a:pt x="54" y="4"/>
                    </a:lnTo>
                    <a:lnTo>
                      <a:pt x="62" y="1"/>
                    </a:lnTo>
                    <a:lnTo>
                      <a:pt x="71" y="0"/>
                    </a:lnTo>
                    <a:lnTo>
                      <a:pt x="71" y="6"/>
                    </a:lnTo>
                    <a:lnTo>
                      <a:pt x="71" y="13"/>
                    </a:lnTo>
                    <a:lnTo>
                      <a:pt x="71" y="21"/>
                    </a:lnTo>
                    <a:lnTo>
                      <a:pt x="71" y="27"/>
                    </a:lnTo>
                    <a:lnTo>
                      <a:pt x="63" y="29"/>
                    </a:lnTo>
                    <a:lnTo>
                      <a:pt x="56" y="30"/>
                    </a:lnTo>
                    <a:lnTo>
                      <a:pt x="49" y="33"/>
                    </a:lnTo>
                    <a:lnTo>
                      <a:pt x="41" y="34"/>
                    </a:lnTo>
                    <a:lnTo>
                      <a:pt x="35" y="35"/>
                    </a:lnTo>
                    <a:lnTo>
                      <a:pt x="31" y="37"/>
                    </a:lnTo>
                    <a:lnTo>
                      <a:pt x="26" y="38"/>
                    </a:lnTo>
                    <a:lnTo>
                      <a:pt x="21" y="39"/>
                    </a:lnTo>
                    <a:lnTo>
                      <a:pt x="15" y="41"/>
                    </a:lnTo>
                    <a:lnTo>
                      <a:pt x="11" y="42"/>
                    </a:lnTo>
                    <a:lnTo>
                      <a:pt x="6" y="43"/>
                    </a:lnTo>
                    <a:lnTo>
                      <a:pt x="1" y="45"/>
                    </a:lnTo>
                    <a:lnTo>
                      <a:pt x="1" y="37"/>
                    </a:lnTo>
                    <a:lnTo>
                      <a:pt x="1" y="30"/>
                    </a:lnTo>
                    <a:lnTo>
                      <a:pt x="0" y="22"/>
                    </a:lnTo>
                    <a:lnTo>
                      <a:pt x="0" y="15"/>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9" name="Freeform 35">
                <a:extLst>
                  <a:ext uri="{FF2B5EF4-FFF2-40B4-BE49-F238E27FC236}">
                    <a16:creationId xmlns:a16="http://schemas.microsoft.com/office/drawing/2014/main" xmlns="" id="{28F61332-E0BC-303E-C271-272BBF4B3DF2}"/>
                  </a:ext>
                </a:extLst>
              </p:cNvPr>
              <p:cNvSpPr>
                <a:spLocks/>
              </p:cNvSpPr>
              <p:nvPr/>
            </p:nvSpPr>
            <p:spPr bwMode="auto">
              <a:xfrm>
                <a:off x="1161" y="2380"/>
                <a:ext cx="22" cy="14"/>
              </a:xfrm>
              <a:custGeom>
                <a:avLst/>
                <a:gdLst/>
                <a:ahLst/>
                <a:cxnLst>
                  <a:cxn ang="0">
                    <a:pos x="0" y="14"/>
                  </a:cxn>
                  <a:cxn ang="0">
                    <a:pos x="8" y="13"/>
                  </a:cxn>
                  <a:cxn ang="0">
                    <a:pos x="16" y="11"/>
                  </a:cxn>
                  <a:cxn ang="0">
                    <a:pos x="24" y="9"/>
                  </a:cxn>
                  <a:cxn ang="0">
                    <a:pos x="33" y="8"/>
                  </a:cxn>
                  <a:cxn ang="0">
                    <a:pos x="41" y="5"/>
                  </a:cxn>
                  <a:cxn ang="0">
                    <a:pos x="49" y="4"/>
                  </a:cxn>
                  <a:cxn ang="0">
                    <a:pos x="57" y="1"/>
                  </a:cxn>
                  <a:cxn ang="0">
                    <a:pos x="65" y="0"/>
                  </a:cxn>
                  <a:cxn ang="0">
                    <a:pos x="65" y="6"/>
                  </a:cxn>
                  <a:cxn ang="0">
                    <a:pos x="65" y="13"/>
                  </a:cxn>
                  <a:cxn ang="0">
                    <a:pos x="65" y="21"/>
                  </a:cxn>
                  <a:cxn ang="0">
                    <a:pos x="65" y="27"/>
                  </a:cxn>
                  <a:cxn ang="0">
                    <a:pos x="58" y="29"/>
                  </a:cxn>
                  <a:cxn ang="0">
                    <a:pos x="50" y="31"/>
                  </a:cxn>
                  <a:cxn ang="0">
                    <a:pos x="43" y="33"/>
                  </a:cxn>
                  <a:cxn ang="0">
                    <a:pos x="36" y="34"/>
                  </a:cxn>
                  <a:cxn ang="0">
                    <a:pos x="27" y="35"/>
                  </a:cxn>
                  <a:cxn ang="0">
                    <a:pos x="19" y="38"/>
                  </a:cxn>
                  <a:cxn ang="0">
                    <a:pos x="11" y="39"/>
                  </a:cxn>
                  <a:cxn ang="0">
                    <a:pos x="2" y="42"/>
                  </a:cxn>
                  <a:cxn ang="0">
                    <a:pos x="2" y="35"/>
                  </a:cxn>
                  <a:cxn ang="0">
                    <a:pos x="2" y="27"/>
                  </a:cxn>
                  <a:cxn ang="0">
                    <a:pos x="0" y="21"/>
                  </a:cxn>
                  <a:cxn ang="0">
                    <a:pos x="0" y="14"/>
                  </a:cxn>
                </a:cxnLst>
                <a:rect l="0" t="0" r="r" b="b"/>
                <a:pathLst>
                  <a:path w="65" h="42">
                    <a:moveTo>
                      <a:pt x="0" y="14"/>
                    </a:moveTo>
                    <a:lnTo>
                      <a:pt x="8" y="13"/>
                    </a:lnTo>
                    <a:lnTo>
                      <a:pt x="16" y="11"/>
                    </a:lnTo>
                    <a:lnTo>
                      <a:pt x="24" y="9"/>
                    </a:lnTo>
                    <a:lnTo>
                      <a:pt x="33" y="8"/>
                    </a:lnTo>
                    <a:lnTo>
                      <a:pt x="41" y="5"/>
                    </a:lnTo>
                    <a:lnTo>
                      <a:pt x="49" y="4"/>
                    </a:lnTo>
                    <a:lnTo>
                      <a:pt x="57" y="1"/>
                    </a:lnTo>
                    <a:lnTo>
                      <a:pt x="65" y="0"/>
                    </a:lnTo>
                    <a:lnTo>
                      <a:pt x="65" y="6"/>
                    </a:lnTo>
                    <a:lnTo>
                      <a:pt x="65" y="13"/>
                    </a:lnTo>
                    <a:lnTo>
                      <a:pt x="65" y="21"/>
                    </a:lnTo>
                    <a:lnTo>
                      <a:pt x="65" y="27"/>
                    </a:lnTo>
                    <a:lnTo>
                      <a:pt x="58" y="29"/>
                    </a:lnTo>
                    <a:lnTo>
                      <a:pt x="50" y="31"/>
                    </a:lnTo>
                    <a:lnTo>
                      <a:pt x="43" y="33"/>
                    </a:lnTo>
                    <a:lnTo>
                      <a:pt x="36" y="34"/>
                    </a:lnTo>
                    <a:lnTo>
                      <a:pt x="27" y="35"/>
                    </a:lnTo>
                    <a:lnTo>
                      <a:pt x="19" y="38"/>
                    </a:lnTo>
                    <a:lnTo>
                      <a:pt x="11" y="39"/>
                    </a:lnTo>
                    <a:lnTo>
                      <a:pt x="2" y="42"/>
                    </a:lnTo>
                    <a:lnTo>
                      <a:pt x="2" y="35"/>
                    </a:lnTo>
                    <a:lnTo>
                      <a:pt x="2" y="27"/>
                    </a:lnTo>
                    <a:lnTo>
                      <a:pt x="0" y="21"/>
                    </a:lnTo>
                    <a:lnTo>
                      <a:pt x="0" y="14"/>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0" name="Freeform 36">
                <a:extLst>
                  <a:ext uri="{FF2B5EF4-FFF2-40B4-BE49-F238E27FC236}">
                    <a16:creationId xmlns:a16="http://schemas.microsoft.com/office/drawing/2014/main" xmlns="" id="{3D4C1599-43DA-65CA-8555-E3C68459B285}"/>
                  </a:ext>
                </a:extLst>
              </p:cNvPr>
              <p:cNvSpPr>
                <a:spLocks/>
              </p:cNvSpPr>
              <p:nvPr/>
            </p:nvSpPr>
            <p:spPr bwMode="auto">
              <a:xfrm>
                <a:off x="1163" y="2380"/>
                <a:ext cx="20" cy="14"/>
              </a:xfrm>
              <a:custGeom>
                <a:avLst/>
                <a:gdLst/>
                <a:ahLst/>
                <a:cxnLst>
                  <a:cxn ang="0">
                    <a:pos x="0" y="14"/>
                  </a:cxn>
                  <a:cxn ang="0">
                    <a:pos x="6" y="13"/>
                  </a:cxn>
                  <a:cxn ang="0">
                    <a:pos x="14" y="10"/>
                  </a:cxn>
                  <a:cxn ang="0">
                    <a:pos x="21" y="9"/>
                  </a:cxn>
                  <a:cxn ang="0">
                    <a:pos x="29" y="6"/>
                  </a:cxn>
                  <a:cxn ang="0">
                    <a:pos x="36" y="5"/>
                  </a:cxn>
                  <a:cxn ang="0">
                    <a:pos x="43" y="4"/>
                  </a:cxn>
                  <a:cxn ang="0">
                    <a:pos x="50" y="1"/>
                  </a:cxn>
                  <a:cxn ang="0">
                    <a:pos x="58" y="0"/>
                  </a:cxn>
                  <a:cxn ang="0">
                    <a:pos x="58" y="6"/>
                  </a:cxn>
                  <a:cxn ang="0">
                    <a:pos x="58" y="13"/>
                  </a:cxn>
                  <a:cxn ang="0">
                    <a:pos x="58" y="21"/>
                  </a:cxn>
                  <a:cxn ang="0">
                    <a:pos x="58" y="27"/>
                  </a:cxn>
                  <a:cxn ang="0">
                    <a:pos x="51" y="29"/>
                  </a:cxn>
                  <a:cxn ang="0">
                    <a:pos x="43" y="31"/>
                  </a:cxn>
                  <a:cxn ang="0">
                    <a:pos x="36" y="33"/>
                  </a:cxn>
                  <a:cxn ang="0">
                    <a:pos x="29" y="34"/>
                  </a:cxn>
                  <a:cxn ang="0">
                    <a:pos x="22" y="35"/>
                  </a:cxn>
                  <a:cxn ang="0">
                    <a:pos x="16" y="37"/>
                  </a:cxn>
                  <a:cxn ang="0">
                    <a:pos x="8" y="39"/>
                  </a:cxn>
                  <a:cxn ang="0">
                    <a:pos x="1" y="41"/>
                  </a:cxn>
                  <a:cxn ang="0">
                    <a:pos x="1" y="34"/>
                  </a:cxn>
                  <a:cxn ang="0">
                    <a:pos x="1" y="27"/>
                  </a:cxn>
                  <a:cxn ang="0">
                    <a:pos x="0" y="21"/>
                  </a:cxn>
                  <a:cxn ang="0">
                    <a:pos x="0" y="14"/>
                  </a:cxn>
                </a:cxnLst>
                <a:rect l="0" t="0" r="r" b="b"/>
                <a:pathLst>
                  <a:path w="58" h="41">
                    <a:moveTo>
                      <a:pt x="0" y="14"/>
                    </a:moveTo>
                    <a:lnTo>
                      <a:pt x="6" y="13"/>
                    </a:lnTo>
                    <a:lnTo>
                      <a:pt x="14" y="10"/>
                    </a:lnTo>
                    <a:lnTo>
                      <a:pt x="21" y="9"/>
                    </a:lnTo>
                    <a:lnTo>
                      <a:pt x="29" y="6"/>
                    </a:lnTo>
                    <a:lnTo>
                      <a:pt x="36" y="5"/>
                    </a:lnTo>
                    <a:lnTo>
                      <a:pt x="43" y="4"/>
                    </a:lnTo>
                    <a:lnTo>
                      <a:pt x="50" y="1"/>
                    </a:lnTo>
                    <a:lnTo>
                      <a:pt x="58" y="0"/>
                    </a:lnTo>
                    <a:lnTo>
                      <a:pt x="58" y="6"/>
                    </a:lnTo>
                    <a:lnTo>
                      <a:pt x="58" y="13"/>
                    </a:lnTo>
                    <a:lnTo>
                      <a:pt x="58" y="21"/>
                    </a:lnTo>
                    <a:lnTo>
                      <a:pt x="58" y="27"/>
                    </a:lnTo>
                    <a:lnTo>
                      <a:pt x="51" y="29"/>
                    </a:lnTo>
                    <a:lnTo>
                      <a:pt x="43" y="31"/>
                    </a:lnTo>
                    <a:lnTo>
                      <a:pt x="36" y="33"/>
                    </a:lnTo>
                    <a:lnTo>
                      <a:pt x="29" y="34"/>
                    </a:lnTo>
                    <a:lnTo>
                      <a:pt x="22" y="35"/>
                    </a:lnTo>
                    <a:lnTo>
                      <a:pt x="16" y="37"/>
                    </a:lnTo>
                    <a:lnTo>
                      <a:pt x="8" y="39"/>
                    </a:lnTo>
                    <a:lnTo>
                      <a:pt x="1" y="41"/>
                    </a:lnTo>
                    <a:lnTo>
                      <a:pt x="1" y="34"/>
                    </a:lnTo>
                    <a:lnTo>
                      <a:pt x="1" y="27"/>
                    </a:lnTo>
                    <a:lnTo>
                      <a:pt x="0" y="21"/>
                    </a:lnTo>
                    <a:lnTo>
                      <a:pt x="0" y="14"/>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1" name="Freeform 37">
                <a:extLst>
                  <a:ext uri="{FF2B5EF4-FFF2-40B4-BE49-F238E27FC236}">
                    <a16:creationId xmlns:a16="http://schemas.microsoft.com/office/drawing/2014/main" xmlns="" id="{F372F4B2-52B3-BB85-474A-964A81523B57}"/>
                  </a:ext>
                </a:extLst>
              </p:cNvPr>
              <p:cNvSpPr>
                <a:spLocks/>
              </p:cNvSpPr>
              <p:nvPr/>
            </p:nvSpPr>
            <p:spPr bwMode="auto">
              <a:xfrm>
                <a:off x="1165" y="2380"/>
                <a:ext cx="18" cy="13"/>
              </a:xfrm>
              <a:custGeom>
                <a:avLst/>
                <a:gdLst/>
                <a:ahLst/>
                <a:cxnLst>
                  <a:cxn ang="0">
                    <a:pos x="0" y="13"/>
                  </a:cxn>
                  <a:cxn ang="0">
                    <a:pos x="53" y="0"/>
                  </a:cxn>
                  <a:cxn ang="0">
                    <a:pos x="53" y="29"/>
                  </a:cxn>
                  <a:cxn ang="0">
                    <a:pos x="24" y="34"/>
                  </a:cxn>
                  <a:cxn ang="0">
                    <a:pos x="3" y="39"/>
                  </a:cxn>
                  <a:cxn ang="0">
                    <a:pos x="0" y="13"/>
                  </a:cxn>
                </a:cxnLst>
                <a:rect l="0" t="0" r="r" b="b"/>
                <a:pathLst>
                  <a:path w="53" h="39">
                    <a:moveTo>
                      <a:pt x="0" y="13"/>
                    </a:moveTo>
                    <a:lnTo>
                      <a:pt x="53" y="0"/>
                    </a:lnTo>
                    <a:lnTo>
                      <a:pt x="53" y="29"/>
                    </a:lnTo>
                    <a:lnTo>
                      <a:pt x="24" y="34"/>
                    </a:lnTo>
                    <a:lnTo>
                      <a:pt x="3" y="39"/>
                    </a:lnTo>
                    <a:lnTo>
                      <a:pt x="0" y="13"/>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2" name="Freeform 38">
                <a:extLst>
                  <a:ext uri="{FF2B5EF4-FFF2-40B4-BE49-F238E27FC236}">
                    <a16:creationId xmlns:a16="http://schemas.microsoft.com/office/drawing/2014/main" xmlns="" id="{9D915C0E-BF94-C404-9F94-9C12975EA005}"/>
                  </a:ext>
                </a:extLst>
              </p:cNvPr>
              <p:cNvSpPr>
                <a:spLocks/>
              </p:cNvSpPr>
              <p:nvPr/>
            </p:nvSpPr>
            <p:spPr bwMode="auto">
              <a:xfrm>
                <a:off x="1143" y="2249"/>
                <a:ext cx="28" cy="9"/>
              </a:xfrm>
              <a:custGeom>
                <a:avLst/>
                <a:gdLst/>
                <a:ahLst/>
                <a:cxnLst>
                  <a:cxn ang="0">
                    <a:pos x="0" y="0"/>
                  </a:cxn>
                  <a:cxn ang="0">
                    <a:pos x="0" y="29"/>
                  </a:cxn>
                  <a:cxn ang="0">
                    <a:pos x="23" y="29"/>
                  </a:cxn>
                  <a:cxn ang="0">
                    <a:pos x="82" y="26"/>
                  </a:cxn>
                  <a:cxn ang="0">
                    <a:pos x="78" y="0"/>
                  </a:cxn>
                  <a:cxn ang="0">
                    <a:pos x="0" y="0"/>
                  </a:cxn>
                </a:cxnLst>
                <a:rect l="0" t="0" r="r" b="b"/>
                <a:pathLst>
                  <a:path w="82" h="29">
                    <a:moveTo>
                      <a:pt x="0" y="0"/>
                    </a:moveTo>
                    <a:lnTo>
                      <a:pt x="0" y="29"/>
                    </a:lnTo>
                    <a:lnTo>
                      <a:pt x="23" y="29"/>
                    </a:lnTo>
                    <a:lnTo>
                      <a:pt x="82" y="26"/>
                    </a:lnTo>
                    <a:lnTo>
                      <a:pt x="78" y="0"/>
                    </a:lnTo>
                    <a:lnTo>
                      <a:pt x="0" y="0"/>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3" name="Freeform 39">
                <a:extLst>
                  <a:ext uri="{FF2B5EF4-FFF2-40B4-BE49-F238E27FC236}">
                    <a16:creationId xmlns:a16="http://schemas.microsoft.com/office/drawing/2014/main" xmlns="" id="{353F1AC6-DF66-8E01-709A-6F65DBA1020F}"/>
                  </a:ext>
                </a:extLst>
              </p:cNvPr>
              <p:cNvSpPr>
                <a:spLocks/>
              </p:cNvSpPr>
              <p:nvPr/>
            </p:nvSpPr>
            <p:spPr bwMode="auto">
              <a:xfrm>
                <a:off x="1145" y="2249"/>
                <a:ext cx="26" cy="9"/>
              </a:xfrm>
              <a:custGeom>
                <a:avLst/>
                <a:gdLst/>
                <a:ahLst/>
                <a:cxnLst>
                  <a:cxn ang="0">
                    <a:pos x="0" y="0"/>
                  </a:cxn>
                  <a:cxn ang="0">
                    <a:pos x="0" y="8"/>
                  </a:cxn>
                  <a:cxn ang="0">
                    <a:pos x="0" y="14"/>
                  </a:cxn>
                  <a:cxn ang="0">
                    <a:pos x="0" y="22"/>
                  </a:cxn>
                  <a:cxn ang="0">
                    <a:pos x="0" y="29"/>
                  </a:cxn>
                  <a:cxn ang="0">
                    <a:pos x="5" y="29"/>
                  </a:cxn>
                  <a:cxn ang="0">
                    <a:pos x="10" y="29"/>
                  </a:cxn>
                  <a:cxn ang="0">
                    <a:pos x="14" y="29"/>
                  </a:cxn>
                  <a:cxn ang="0">
                    <a:pos x="19" y="29"/>
                  </a:cxn>
                  <a:cxn ang="0">
                    <a:pos x="27" y="29"/>
                  </a:cxn>
                  <a:cxn ang="0">
                    <a:pos x="34" y="29"/>
                  </a:cxn>
                  <a:cxn ang="0">
                    <a:pos x="42" y="29"/>
                  </a:cxn>
                  <a:cxn ang="0">
                    <a:pos x="49" y="28"/>
                  </a:cxn>
                  <a:cxn ang="0">
                    <a:pos x="55" y="28"/>
                  </a:cxn>
                  <a:cxn ang="0">
                    <a:pos x="62" y="28"/>
                  </a:cxn>
                  <a:cxn ang="0">
                    <a:pos x="70" y="26"/>
                  </a:cxn>
                  <a:cxn ang="0">
                    <a:pos x="76" y="26"/>
                  </a:cxn>
                  <a:cxn ang="0">
                    <a:pos x="75" y="20"/>
                  </a:cxn>
                  <a:cxn ang="0">
                    <a:pos x="75" y="13"/>
                  </a:cxn>
                  <a:cxn ang="0">
                    <a:pos x="74" y="6"/>
                  </a:cxn>
                  <a:cxn ang="0">
                    <a:pos x="72" y="0"/>
                  </a:cxn>
                  <a:cxn ang="0">
                    <a:pos x="63" y="0"/>
                  </a:cxn>
                  <a:cxn ang="0">
                    <a:pos x="54" y="0"/>
                  </a:cxn>
                  <a:cxn ang="0">
                    <a:pos x="45" y="0"/>
                  </a:cxn>
                  <a:cxn ang="0">
                    <a:pos x="35" y="0"/>
                  </a:cxn>
                  <a:cxn ang="0">
                    <a:pos x="26" y="0"/>
                  </a:cxn>
                  <a:cxn ang="0">
                    <a:pos x="18" y="0"/>
                  </a:cxn>
                  <a:cxn ang="0">
                    <a:pos x="9" y="0"/>
                  </a:cxn>
                  <a:cxn ang="0">
                    <a:pos x="0" y="0"/>
                  </a:cxn>
                </a:cxnLst>
                <a:rect l="0" t="0" r="r" b="b"/>
                <a:pathLst>
                  <a:path w="76" h="29">
                    <a:moveTo>
                      <a:pt x="0" y="0"/>
                    </a:moveTo>
                    <a:lnTo>
                      <a:pt x="0" y="8"/>
                    </a:lnTo>
                    <a:lnTo>
                      <a:pt x="0" y="14"/>
                    </a:lnTo>
                    <a:lnTo>
                      <a:pt x="0" y="22"/>
                    </a:lnTo>
                    <a:lnTo>
                      <a:pt x="0" y="29"/>
                    </a:lnTo>
                    <a:lnTo>
                      <a:pt x="5" y="29"/>
                    </a:lnTo>
                    <a:lnTo>
                      <a:pt x="10" y="29"/>
                    </a:lnTo>
                    <a:lnTo>
                      <a:pt x="14" y="29"/>
                    </a:lnTo>
                    <a:lnTo>
                      <a:pt x="19" y="29"/>
                    </a:lnTo>
                    <a:lnTo>
                      <a:pt x="27" y="29"/>
                    </a:lnTo>
                    <a:lnTo>
                      <a:pt x="34" y="29"/>
                    </a:lnTo>
                    <a:lnTo>
                      <a:pt x="42" y="29"/>
                    </a:lnTo>
                    <a:lnTo>
                      <a:pt x="49" y="28"/>
                    </a:lnTo>
                    <a:lnTo>
                      <a:pt x="55" y="28"/>
                    </a:lnTo>
                    <a:lnTo>
                      <a:pt x="62" y="28"/>
                    </a:lnTo>
                    <a:lnTo>
                      <a:pt x="70" y="26"/>
                    </a:lnTo>
                    <a:lnTo>
                      <a:pt x="76" y="26"/>
                    </a:lnTo>
                    <a:lnTo>
                      <a:pt x="75" y="20"/>
                    </a:lnTo>
                    <a:lnTo>
                      <a:pt x="75" y="13"/>
                    </a:lnTo>
                    <a:lnTo>
                      <a:pt x="74" y="6"/>
                    </a:lnTo>
                    <a:lnTo>
                      <a:pt x="72" y="0"/>
                    </a:lnTo>
                    <a:lnTo>
                      <a:pt x="63" y="0"/>
                    </a:lnTo>
                    <a:lnTo>
                      <a:pt x="54" y="0"/>
                    </a:lnTo>
                    <a:lnTo>
                      <a:pt x="45" y="0"/>
                    </a:lnTo>
                    <a:lnTo>
                      <a:pt x="35" y="0"/>
                    </a:lnTo>
                    <a:lnTo>
                      <a:pt x="26" y="0"/>
                    </a:lnTo>
                    <a:lnTo>
                      <a:pt x="18" y="0"/>
                    </a:lnTo>
                    <a:lnTo>
                      <a:pt x="9" y="0"/>
                    </a:lnTo>
                    <a:lnTo>
                      <a:pt x="0" y="0"/>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4" name="Freeform 40">
                <a:extLst>
                  <a:ext uri="{FF2B5EF4-FFF2-40B4-BE49-F238E27FC236}">
                    <a16:creationId xmlns:a16="http://schemas.microsoft.com/office/drawing/2014/main" xmlns="" id="{1B07C706-1490-8D97-C7F2-0C24FFBF004C}"/>
                  </a:ext>
                </a:extLst>
              </p:cNvPr>
              <p:cNvSpPr>
                <a:spLocks/>
              </p:cNvSpPr>
              <p:nvPr/>
            </p:nvSpPr>
            <p:spPr bwMode="auto">
              <a:xfrm>
                <a:off x="1147" y="2249"/>
                <a:ext cx="24"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8" y="29"/>
                  </a:cxn>
                  <a:cxn ang="0">
                    <a:pos x="25" y="29"/>
                  </a:cxn>
                  <a:cxn ang="0">
                    <a:pos x="32" y="29"/>
                  </a:cxn>
                  <a:cxn ang="0">
                    <a:pos x="38" y="29"/>
                  </a:cxn>
                  <a:cxn ang="0">
                    <a:pos x="45" y="28"/>
                  </a:cxn>
                  <a:cxn ang="0">
                    <a:pos x="51" y="28"/>
                  </a:cxn>
                  <a:cxn ang="0">
                    <a:pos x="58" y="28"/>
                  </a:cxn>
                  <a:cxn ang="0">
                    <a:pos x="65" y="26"/>
                  </a:cxn>
                  <a:cxn ang="0">
                    <a:pos x="71" y="26"/>
                  </a:cxn>
                  <a:cxn ang="0">
                    <a:pos x="70" y="20"/>
                  </a:cxn>
                  <a:cxn ang="0">
                    <a:pos x="70" y="13"/>
                  </a:cxn>
                  <a:cxn ang="0">
                    <a:pos x="69" y="6"/>
                  </a:cxn>
                  <a:cxn ang="0">
                    <a:pos x="67" y="0"/>
                  </a:cxn>
                  <a:cxn ang="0">
                    <a:pos x="59" y="0"/>
                  </a:cxn>
                  <a:cxn ang="0">
                    <a:pos x="50" y="0"/>
                  </a:cxn>
                  <a:cxn ang="0">
                    <a:pos x="42" y="0"/>
                  </a:cxn>
                  <a:cxn ang="0">
                    <a:pos x="34" y="0"/>
                  </a:cxn>
                  <a:cxn ang="0">
                    <a:pos x="25" y="0"/>
                  </a:cxn>
                  <a:cxn ang="0">
                    <a:pos x="17" y="0"/>
                  </a:cxn>
                  <a:cxn ang="0">
                    <a:pos x="8" y="0"/>
                  </a:cxn>
                  <a:cxn ang="0">
                    <a:pos x="0" y="0"/>
                  </a:cxn>
                </a:cxnLst>
                <a:rect l="0" t="0" r="r" b="b"/>
                <a:pathLst>
                  <a:path w="71" h="29">
                    <a:moveTo>
                      <a:pt x="0" y="0"/>
                    </a:moveTo>
                    <a:lnTo>
                      <a:pt x="0" y="8"/>
                    </a:lnTo>
                    <a:lnTo>
                      <a:pt x="0" y="14"/>
                    </a:lnTo>
                    <a:lnTo>
                      <a:pt x="0" y="22"/>
                    </a:lnTo>
                    <a:lnTo>
                      <a:pt x="0" y="29"/>
                    </a:lnTo>
                    <a:lnTo>
                      <a:pt x="4" y="29"/>
                    </a:lnTo>
                    <a:lnTo>
                      <a:pt x="9" y="29"/>
                    </a:lnTo>
                    <a:lnTo>
                      <a:pt x="13" y="29"/>
                    </a:lnTo>
                    <a:lnTo>
                      <a:pt x="18" y="29"/>
                    </a:lnTo>
                    <a:lnTo>
                      <a:pt x="25" y="29"/>
                    </a:lnTo>
                    <a:lnTo>
                      <a:pt x="32" y="29"/>
                    </a:lnTo>
                    <a:lnTo>
                      <a:pt x="38" y="29"/>
                    </a:lnTo>
                    <a:lnTo>
                      <a:pt x="45" y="28"/>
                    </a:lnTo>
                    <a:lnTo>
                      <a:pt x="51" y="28"/>
                    </a:lnTo>
                    <a:lnTo>
                      <a:pt x="58" y="28"/>
                    </a:lnTo>
                    <a:lnTo>
                      <a:pt x="65" y="26"/>
                    </a:lnTo>
                    <a:lnTo>
                      <a:pt x="71" y="26"/>
                    </a:lnTo>
                    <a:lnTo>
                      <a:pt x="70" y="20"/>
                    </a:lnTo>
                    <a:lnTo>
                      <a:pt x="70" y="13"/>
                    </a:lnTo>
                    <a:lnTo>
                      <a:pt x="69" y="6"/>
                    </a:lnTo>
                    <a:lnTo>
                      <a:pt x="67" y="0"/>
                    </a:lnTo>
                    <a:lnTo>
                      <a:pt x="59" y="0"/>
                    </a:lnTo>
                    <a:lnTo>
                      <a:pt x="50" y="0"/>
                    </a:lnTo>
                    <a:lnTo>
                      <a:pt x="42" y="0"/>
                    </a:lnTo>
                    <a:lnTo>
                      <a:pt x="34" y="0"/>
                    </a:lnTo>
                    <a:lnTo>
                      <a:pt x="25" y="0"/>
                    </a:lnTo>
                    <a:lnTo>
                      <a:pt x="17" y="0"/>
                    </a:lnTo>
                    <a:lnTo>
                      <a:pt x="8" y="0"/>
                    </a:lnTo>
                    <a:lnTo>
                      <a:pt x="0" y="0"/>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5" name="Freeform 41">
                <a:extLst>
                  <a:ext uri="{FF2B5EF4-FFF2-40B4-BE49-F238E27FC236}">
                    <a16:creationId xmlns:a16="http://schemas.microsoft.com/office/drawing/2014/main" xmlns="" id="{BEA487A6-3032-0D99-0014-EB3D123CBA98}"/>
                  </a:ext>
                </a:extLst>
              </p:cNvPr>
              <p:cNvSpPr>
                <a:spLocks/>
              </p:cNvSpPr>
              <p:nvPr/>
            </p:nvSpPr>
            <p:spPr bwMode="auto">
              <a:xfrm>
                <a:off x="1148" y="2249"/>
                <a:ext cx="23"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8" y="29"/>
                  </a:cxn>
                  <a:cxn ang="0">
                    <a:pos x="25" y="29"/>
                  </a:cxn>
                  <a:cxn ang="0">
                    <a:pos x="32" y="29"/>
                  </a:cxn>
                  <a:cxn ang="0">
                    <a:pos x="37" y="29"/>
                  </a:cxn>
                  <a:cxn ang="0">
                    <a:pos x="43" y="28"/>
                  </a:cxn>
                  <a:cxn ang="0">
                    <a:pos x="49" y="28"/>
                  </a:cxn>
                  <a:cxn ang="0">
                    <a:pos x="55" y="28"/>
                  </a:cxn>
                  <a:cxn ang="0">
                    <a:pos x="61" y="26"/>
                  </a:cxn>
                  <a:cxn ang="0">
                    <a:pos x="67" y="26"/>
                  </a:cxn>
                  <a:cxn ang="0">
                    <a:pos x="66" y="20"/>
                  </a:cxn>
                  <a:cxn ang="0">
                    <a:pos x="66" y="13"/>
                  </a:cxn>
                  <a:cxn ang="0">
                    <a:pos x="65" y="6"/>
                  </a:cxn>
                  <a:cxn ang="0">
                    <a:pos x="63" y="0"/>
                  </a:cxn>
                  <a:cxn ang="0">
                    <a:pos x="55" y="0"/>
                  </a:cxn>
                  <a:cxn ang="0">
                    <a:pos x="47" y="0"/>
                  </a:cxn>
                  <a:cxn ang="0">
                    <a:pos x="40" y="0"/>
                  </a:cxn>
                  <a:cxn ang="0">
                    <a:pos x="32" y="0"/>
                  </a:cxn>
                  <a:cxn ang="0">
                    <a:pos x="24" y="0"/>
                  </a:cxn>
                  <a:cxn ang="0">
                    <a:pos x="16" y="0"/>
                  </a:cxn>
                  <a:cxn ang="0">
                    <a:pos x="8" y="0"/>
                  </a:cxn>
                  <a:cxn ang="0">
                    <a:pos x="0" y="0"/>
                  </a:cxn>
                </a:cxnLst>
                <a:rect l="0" t="0" r="r" b="b"/>
                <a:pathLst>
                  <a:path w="67" h="29">
                    <a:moveTo>
                      <a:pt x="0" y="0"/>
                    </a:moveTo>
                    <a:lnTo>
                      <a:pt x="0" y="8"/>
                    </a:lnTo>
                    <a:lnTo>
                      <a:pt x="0" y="14"/>
                    </a:lnTo>
                    <a:lnTo>
                      <a:pt x="0" y="22"/>
                    </a:lnTo>
                    <a:lnTo>
                      <a:pt x="0" y="29"/>
                    </a:lnTo>
                    <a:lnTo>
                      <a:pt x="5" y="29"/>
                    </a:lnTo>
                    <a:lnTo>
                      <a:pt x="9" y="29"/>
                    </a:lnTo>
                    <a:lnTo>
                      <a:pt x="13" y="29"/>
                    </a:lnTo>
                    <a:lnTo>
                      <a:pt x="18" y="29"/>
                    </a:lnTo>
                    <a:lnTo>
                      <a:pt x="25" y="29"/>
                    </a:lnTo>
                    <a:lnTo>
                      <a:pt x="32" y="29"/>
                    </a:lnTo>
                    <a:lnTo>
                      <a:pt x="37" y="29"/>
                    </a:lnTo>
                    <a:lnTo>
                      <a:pt x="43" y="28"/>
                    </a:lnTo>
                    <a:lnTo>
                      <a:pt x="49" y="28"/>
                    </a:lnTo>
                    <a:lnTo>
                      <a:pt x="55" y="28"/>
                    </a:lnTo>
                    <a:lnTo>
                      <a:pt x="61" y="26"/>
                    </a:lnTo>
                    <a:lnTo>
                      <a:pt x="67" y="26"/>
                    </a:lnTo>
                    <a:lnTo>
                      <a:pt x="66" y="20"/>
                    </a:lnTo>
                    <a:lnTo>
                      <a:pt x="66" y="13"/>
                    </a:lnTo>
                    <a:lnTo>
                      <a:pt x="65" y="6"/>
                    </a:lnTo>
                    <a:lnTo>
                      <a:pt x="63" y="0"/>
                    </a:lnTo>
                    <a:lnTo>
                      <a:pt x="55" y="0"/>
                    </a:lnTo>
                    <a:lnTo>
                      <a:pt x="47" y="0"/>
                    </a:lnTo>
                    <a:lnTo>
                      <a:pt x="40" y="0"/>
                    </a:lnTo>
                    <a:lnTo>
                      <a:pt x="32" y="0"/>
                    </a:lnTo>
                    <a:lnTo>
                      <a:pt x="24" y="0"/>
                    </a:lnTo>
                    <a:lnTo>
                      <a:pt x="16" y="0"/>
                    </a:lnTo>
                    <a:lnTo>
                      <a:pt x="8" y="0"/>
                    </a:lnTo>
                    <a:lnTo>
                      <a:pt x="0" y="0"/>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6" name="Freeform 42">
                <a:extLst>
                  <a:ext uri="{FF2B5EF4-FFF2-40B4-BE49-F238E27FC236}">
                    <a16:creationId xmlns:a16="http://schemas.microsoft.com/office/drawing/2014/main" xmlns="" id="{4E858916-3B8E-0EBC-A7F6-EA56C849EE93}"/>
                  </a:ext>
                </a:extLst>
              </p:cNvPr>
              <p:cNvSpPr>
                <a:spLocks/>
              </p:cNvSpPr>
              <p:nvPr/>
            </p:nvSpPr>
            <p:spPr bwMode="auto">
              <a:xfrm>
                <a:off x="1150" y="2249"/>
                <a:ext cx="21"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7" y="29"/>
                  </a:cxn>
                  <a:cxn ang="0">
                    <a:pos x="23" y="29"/>
                  </a:cxn>
                  <a:cxn ang="0">
                    <a:pos x="28" y="29"/>
                  </a:cxn>
                  <a:cxn ang="0">
                    <a:pos x="35" y="29"/>
                  </a:cxn>
                  <a:cxn ang="0">
                    <a:pos x="40" y="28"/>
                  </a:cxn>
                  <a:cxn ang="0">
                    <a:pos x="45" y="28"/>
                  </a:cxn>
                  <a:cxn ang="0">
                    <a:pos x="52" y="28"/>
                  </a:cxn>
                  <a:cxn ang="0">
                    <a:pos x="57" y="26"/>
                  </a:cxn>
                  <a:cxn ang="0">
                    <a:pos x="62" y="26"/>
                  </a:cxn>
                  <a:cxn ang="0">
                    <a:pos x="61" y="20"/>
                  </a:cxn>
                  <a:cxn ang="0">
                    <a:pos x="61" y="13"/>
                  </a:cxn>
                  <a:cxn ang="0">
                    <a:pos x="60" y="6"/>
                  </a:cxn>
                  <a:cxn ang="0">
                    <a:pos x="58" y="0"/>
                  </a:cxn>
                  <a:cxn ang="0">
                    <a:pos x="50" y="0"/>
                  </a:cxn>
                  <a:cxn ang="0">
                    <a:pos x="44" y="0"/>
                  </a:cxn>
                  <a:cxn ang="0">
                    <a:pos x="36" y="0"/>
                  </a:cxn>
                  <a:cxn ang="0">
                    <a:pos x="29" y="0"/>
                  </a:cxn>
                  <a:cxn ang="0">
                    <a:pos x="21" y="0"/>
                  </a:cxn>
                  <a:cxn ang="0">
                    <a:pos x="15" y="0"/>
                  </a:cxn>
                  <a:cxn ang="0">
                    <a:pos x="7" y="0"/>
                  </a:cxn>
                  <a:cxn ang="0">
                    <a:pos x="0" y="0"/>
                  </a:cxn>
                </a:cxnLst>
                <a:rect l="0" t="0" r="r" b="b"/>
                <a:pathLst>
                  <a:path w="62" h="29">
                    <a:moveTo>
                      <a:pt x="0" y="0"/>
                    </a:moveTo>
                    <a:lnTo>
                      <a:pt x="0" y="8"/>
                    </a:lnTo>
                    <a:lnTo>
                      <a:pt x="0" y="14"/>
                    </a:lnTo>
                    <a:lnTo>
                      <a:pt x="0" y="22"/>
                    </a:lnTo>
                    <a:lnTo>
                      <a:pt x="0" y="29"/>
                    </a:lnTo>
                    <a:lnTo>
                      <a:pt x="4" y="29"/>
                    </a:lnTo>
                    <a:lnTo>
                      <a:pt x="9" y="29"/>
                    </a:lnTo>
                    <a:lnTo>
                      <a:pt x="13" y="29"/>
                    </a:lnTo>
                    <a:lnTo>
                      <a:pt x="17" y="29"/>
                    </a:lnTo>
                    <a:lnTo>
                      <a:pt x="23" y="29"/>
                    </a:lnTo>
                    <a:lnTo>
                      <a:pt x="28" y="29"/>
                    </a:lnTo>
                    <a:lnTo>
                      <a:pt x="35" y="29"/>
                    </a:lnTo>
                    <a:lnTo>
                      <a:pt x="40" y="28"/>
                    </a:lnTo>
                    <a:lnTo>
                      <a:pt x="45" y="28"/>
                    </a:lnTo>
                    <a:lnTo>
                      <a:pt x="52" y="28"/>
                    </a:lnTo>
                    <a:lnTo>
                      <a:pt x="57" y="26"/>
                    </a:lnTo>
                    <a:lnTo>
                      <a:pt x="62" y="26"/>
                    </a:lnTo>
                    <a:lnTo>
                      <a:pt x="61" y="20"/>
                    </a:lnTo>
                    <a:lnTo>
                      <a:pt x="61" y="13"/>
                    </a:lnTo>
                    <a:lnTo>
                      <a:pt x="60" y="6"/>
                    </a:lnTo>
                    <a:lnTo>
                      <a:pt x="58" y="0"/>
                    </a:lnTo>
                    <a:lnTo>
                      <a:pt x="50" y="0"/>
                    </a:lnTo>
                    <a:lnTo>
                      <a:pt x="44" y="0"/>
                    </a:lnTo>
                    <a:lnTo>
                      <a:pt x="36" y="0"/>
                    </a:lnTo>
                    <a:lnTo>
                      <a:pt x="29" y="0"/>
                    </a:lnTo>
                    <a:lnTo>
                      <a:pt x="21" y="0"/>
                    </a:lnTo>
                    <a:lnTo>
                      <a:pt x="15" y="0"/>
                    </a:lnTo>
                    <a:lnTo>
                      <a:pt x="7" y="0"/>
                    </a:lnTo>
                    <a:lnTo>
                      <a:pt x="0" y="0"/>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7" name="Freeform 43">
                <a:extLst>
                  <a:ext uri="{FF2B5EF4-FFF2-40B4-BE49-F238E27FC236}">
                    <a16:creationId xmlns:a16="http://schemas.microsoft.com/office/drawing/2014/main" xmlns="" id="{853A6F18-3648-D9AF-B6A7-1927BA5EB774}"/>
                  </a:ext>
                </a:extLst>
              </p:cNvPr>
              <p:cNvSpPr>
                <a:spLocks/>
              </p:cNvSpPr>
              <p:nvPr/>
            </p:nvSpPr>
            <p:spPr bwMode="auto">
              <a:xfrm>
                <a:off x="1151" y="2249"/>
                <a:ext cx="20"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7" y="29"/>
                  </a:cxn>
                  <a:cxn ang="0">
                    <a:pos x="23" y="29"/>
                  </a:cxn>
                  <a:cxn ang="0">
                    <a:pos x="28" y="29"/>
                  </a:cxn>
                  <a:cxn ang="0">
                    <a:pos x="33" y="29"/>
                  </a:cxn>
                  <a:cxn ang="0">
                    <a:pos x="38" y="28"/>
                  </a:cxn>
                  <a:cxn ang="0">
                    <a:pos x="42" y="28"/>
                  </a:cxn>
                  <a:cxn ang="0">
                    <a:pos x="48" y="28"/>
                  </a:cxn>
                  <a:cxn ang="0">
                    <a:pos x="53" y="26"/>
                  </a:cxn>
                  <a:cxn ang="0">
                    <a:pos x="58" y="26"/>
                  </a:cxn>
                  <a:cxn ang="0">
                    <a:pos x="57" y="20"/>
                  </a:cxn>
                  <a:cxn ang="0">
                    <a:pos x="57" y="13"/>
                  </a:cxn>
                  <a:cxn ang="0">
                    <a:pos x="56" y="6"/>
                  </a:cxn>
                  <a:cxn ang="0">
                    <a:pos x="54" y="0"/>
                  </a:cxn>
                  <a:cxn ang="0">
                    <a:pos x="48" y="0"/>
                  </a:cxn>
                  <a:cxn ang="0">
                    <a:pos x="41" y="0"/>
                  </a:cxn>
                  <a:cxn ang="0">
                    <a:pos x="34" y="0"/>
                  </a:cxn>
                  <a:cxn ang="0">
                    <a:pos x="28" y="0"/>
                  </a:cxn>
                  <a:cxn ang="0">
                    <a:pos x="20" y="0"/>
                  </a:cxn>
                  <a:cxn ang="0">
                    <a:pos x="13" y="0"/>
                  </a:cxn>
                  <a:cxn ang="0">
                    <a:pos x="7" y="0"/>
                  </a:cxn>
                  <a:cxn ang="0">
                    <a:pos x="0" y="0"/>
                  </a:cxn>
                </a:cxnLst>
                <a:rect l="0" t="0" r="r" b="b"/>
                <a:pathLst>
                  <a:path w="58" h="29">
                    <a:moveTo>
                      <a:pt x="0" y="0"/>
                    </a:moveTo>
                    <a:lnTo>
                      <a:pt x="0" y="8"/>
                    </a:lnTo>
                    <a:lnTo>
                      <a:pt x="0" y="14"/>
                    </a:lnTo>
                    <a:lnTo>
                      <a:pt x="0" y="22"/>
                    </a:lnTo>
                    <a:lnTo>
                      <a:pt x="0" y="29"/>
                    </a:lnTo>
                    <a:lnTo>
                      <a:pt x="5" y="29"/>
                    </a:lnTo>
                    <a:lnTo>
                      <a:pt x="9" y="29"/>
                    </a:lnTo>
                    <a:lnTo>
                      <a:pt x="13" y="29"/>
                    </a:lnTo>
                    <a:lnTo>
                      <a:pt x="17" y="29"/>
                    </a:lnTo>
                    <a:lnTo>
                      <a:pt x="23" y="29"/>
                    </a:lnTo>
                    <a:lnTo>
                      <a:pt x="28" y="29"/>
                    </a:lnTo>
                    <a:lnTo>
                      <a:pt x="33" y="29"/>
                    </a:lnTo>
                    <a:lnTo>
                      <a:pt x="38" y="28"/>
                    </a:lnTo>
                    <a:lnTo>
                      <a:pt x="42" y="28"/>
                    </a:lnTo>
                    <a:lnTo>
                      <a:pt x="48" y="28"/>
                    </a:lnTo>
                    <a:lnTo>
                      <a:pt x="53" y="26"/>
                    </a:lnTo>
                    <a:lnTo>
                      <a:pt x="58" y="26"/>
                    </a:lnTo>
                    <a:lnTo>
                      <a:pt x="57" y="20"/>
                    </a:lnTo>
                    <a:lnTo>
                      <a:pt x="57" y="13"/>
                    </a:lnTo>
                    <a:lnTo>
                      <a:pt x="56" y="6"/>
                    </a:lnTo>
                    <a:lnTo>
                      <a:pt x="54" y="0"/>
                    </a:lnTo>
                    <a:lnTo>
                      <a:pt x="48" y="0"/>
                    </a:lnTo>
                    <a:lnTo>
                      <a:pt x="41" y="0"/>
                    </a:lnTo>
                    <a:lnTo>
                      <a:pt x="34" y="0"/>
                    </a:lnTo>
                    <a:lnTo>
                      <a:pt x="28" y="0"/>
                    </a:lnTo>
                    <a:lnTo>
                      <a:pt x="20" y="0"/>
                    </a:lnTo>
                    <a:lnTo>
                      <a:pt x="13" y="0"/>
                    </a:lnTo>
                    <a:lnTo>
                      <a:pt x="7" y="0"/>
                    </a:lnTo>
                    <a:lnTo>
                      <a:pt x="0" y="0"/>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8" name="Freeform 44">
                <a:extLst>
                  <a:ext uri="{FF2B5EF4-FFF2-40B4-BE49-F238E27FC236}">
                    <a16:creationId xmlns:a16="http://schemas.microsoft.com/office/drawing/2014/main" xmlns="" id="{124D9996-9B1C-BBBA-0395-E810E70ED8FB}"/>
                  </a:ext>
                </a:extLst>
              </p:cNvPr>
              <p:cNvSpPr>
                <a:spLocks/>
              </p:cNvSpPr>
              <p:nvPr/>
            </p:nvSpPr>
            <p:spPr bwMode="auto">
              <a:xfrm>
                <a:off x="1153" y="2249"/>
                <a:ext cx="18" cy="9"/>
              </a:xfrm>
              <a:custGeom>
                <a:avLst/>
                <a:gdLst/>
                <a:ahLst/>
                <a:cxnLst>
                  <a:cxn ang="0">
                    <a:pos x="0" y="0"/>
                  </a:cxn>
                  <a:cxn ang="0">
                    <a:pos x="0" y="8"/>
                  </a:cxn>
                  <a:cxn ang="0">
                    <a:pos x="0" y="14"/>
                  </a:cxn>
                  <a:cxn ang="0">
                    <a:pos x="0" y="22"/>
                  </a:cxn>
                  <a:cxn ang="0">
                    <a:pos x="0" y="29"/>
                  </a:cxn>
                  <a:cxn ang="0">
                    <a:pos x="4" y="29"/>
                  </a:cxn>
                  <a:cxn ang="0">
                    <a:pos x="8" y="29"/>
                  </a:cxn>
                  <a:cxn ang="0">
                    <a:pos x="12" y="29"/>
                  </a:cxn>
                  <a:cxn ang="0">
                    <a:pos x="16" y="29"/>
                  </a:cxn>
                  <a:cxn ang="0">
                    <a:pos x="26" y="29"/>
                  </a:cxn>
                  <a:cxn ang="0">
                    <a:pos x="35" y="28"/>
                  </a:cxn>
                  <a:cxn ang="0">
                    <a:pos x="44" y="28"/>
                  </a:cxn>
                  <a:cxn ang="0">
                    <a:pos x="53" y="26"/>
                  </a:cxn>
                  <a:cxn ang="0">
                    <a:pos x="52" y="20"/>
                  </a:cxn>
                  <a:cxn ang="0">
                    <a:pos x="52" y="13"/>
                  </a:cxn>
                  <a:cxn ang="0">
                    <a:pos x="51" y="6"/>
                  </a:cxn>
                  <a:cxn ang="0">
                    <a:pos x="49" y="0"/>
                  </a:cxn>
                  <a:cxn ang="0">
                    <a:pos x="43" y="0"/>
                  </a:cxn>
                  <a:cxn ang="0">
                    <a:pos x="36" y="0"/>
                  </a:cxn>
                  <a:cxn ang="0">
                    <a:pos x="31" y="0"/>
                  </a:cxn>
                  <a:cxn ang="0">
                    <a:pos x="24" y="0"/>
                  </a:cxn>
                  <a:cxn ang="0">
                    <a:pos x="19" y="0"/>
                  </a:cxn>
                  <a:cxn ang="0">
                    <a:pos x="12" y="0"/>
                  </a:cxn>
                  <a:cxn ang="0">
                    <a:pos x="7" y="0"/>
                  </a:cxn>
                  <a:cxn ang="0">
                    <a:pos x="0" y="0"/>
                  </a:cxn>
                </a:cxnLst>
                <a:rect l="0" t="0" r="r" b="b"/>
                <a:pathLst>
                  <a:path w="53" h="29">
                    <a:moveTo>
                      <a:pt x="0" y="0"/>
                    </a:moveTo>
                    <a:lnTo>
                      <a:pt x="0" y="8"/>
                    </a:lnTo>
                    <a:lnTo>
                      <a:pt x="0" y="14"/>
                    </a:lnTo>
                    <a:lnTo>
                      <a:pt x="0" y="22"/>
                    </a:lnTo>
                    <a:lnTo>
                      <a:pt x="0" y="29"/>
                    </a:lnTo>
                    <a:lnTo>
                      <a:pt x="4" y="29"/>
                    </a:lnTo>
                    <a:lnTo>
                      <a:pt x="8" y="29"/>
                    </a:lnTo>
                    <a:lnTo>
                      <a:pt x="12" y="29"/>
                    </a:lnTo>
                    <a:lnTo>
                      <a:pt x="16" y="29"/>
                    </a:lnTo>
                    <a:lnTo>
                      <a:pt x="26" y="29"/>
                    </a:lnTo>
                    <a:lnTo>
                      <a:pt x="35" y="28"/>
                    </a:lnTo>
                    <a:lnTo>
                      <a:pt x="44" y="28"/>
                    </a:lnTo>
                    <a:lnTo>
                      <a:pt x="53" y="26"/>
                    </a:lnTo>
                    <a:lnTo>
                      <a:pt x="52" y="20"/>
                    </a:lnTo>
                    <a:lnTo>
                      <a:pt x="52" y="13"/>
                    </a:lnTo>
                    <a:lnTo>
                      <a:pt x="51" y="6"/>
                    </a:lnTo>
                    <a:lnTo>
                      <a:pt x="49" y="0"/>
                    </a:lnTo>
                    <a:lnTo>
                      <a:pt x="43" y="0"/>
                    </a:lnTo>
                    <a:lnTo>
                      <a:pt x="36" y="0"/>
                    </a:lnTo>
                    <a:lnTo>
                      <a:pt x="31" y="0"/>
                    </a:lnTo>
                    <a:lnTo>
                      <a:pt x="24" y="0"/>
                    </a:lnTo>
                    <a:lnTo>
                      <a:pt x="19" y="0"/>
                    </a:lnTo>
                    <a:lnTo>
                      <a:pt x="12" y="0"/>
                    </a:lnTo>
                    <a:lnTo>
                      <a:pt x="7" y="0"/>
                    </a:lnTo>
                    <a:lnTo>
                      <a:pt x="0" y="0"/>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9" name="Freeform 45">
                <a:extLst>
                  <a:ext uri="{FF2B5EF4-FFF2-40B4-BE49-F238E27FC236}">
                    <a16:creationId xmlns:a16="http://schemas.microsoft.com/office/drawing/2014/main" xmlns="" id="{5F5F8F04-AA33-34B1-551A-6F6C763D80B5}"/>
                  </a:ext>
                </a:extLst>
              </p:cNvPr>
              <p:cNvSpPr>
                <a:spLocks/>
              </p:cNvSpPr>
              <p:nvPr/>
            </p:nvSpPr>
            <p:spPr bwMode="auto">
              <a:xfrm>
                <a:off x="1155" y="2249"/>
                <a:ext cx="16" cy="9"/>
              </a:xfrm>
              <a:custGeom>
                <a:avLst/>
                <a:gdLst/>
                <a:ahLst/>
                <a:cxnLst>
                  <a:cxn ang="0">
                    <a:pos x="0" y="0"/>
                  </a:cxn>
                  <a:cxn ang="0">
                    <a:pos x="0" y="8"/>
                  </a:cxn>
                  <a:cxn ang="0">
                    <a:pos x="0" y="14"/>
                  </a:cxn>
                  <a:cxn ang="0">
                    <a:pos x="0" y="22"/>
                  </a:cxn>
                  <a:cxn ang="0">
                    <a:pos x="0" y="29"/>
                  </a:cxn>
                  <a:cxn ang="0">
                    <a:pos x="2" y="29"/>
                  </a:cxn>
                  <a:cxn ang="0">
                    <a:pos x="6" y="29"/>
                  </a:cxn>
                  <a:cxn ang="0">
                    <a:pos x="10" y="29"/>
                  </a:cxn>
                  <a:cxn ang="0">
                    <a:pos x="13" y="29"/>
                  </a:cxn>
                  <a:cxn ang="0">
                    <a:pos x="22" y="29"/>
                  </a:cxn>
                  <a:cxn ang="0">
                    <a:pos x="30" y="28"/>
                  </a:cxn>
                  <a:cxn ang="0">
                    <a:pos x="39" y="28"/>
                  </a:cxn>
                  <a:cxn ang="0">
                    <a:pos x="47" y="26"/>
                  </a:cxn>
                  <a:cxn ang="0">
                    <a:pos x="46" y="20"/>
                  </a:cxn>
                  <a:cxn ang="0">
                    <a:pos x="46" y="13"/>
                  </a:cxn>
                  <a:cxn ang="0">
                    <a:pos x="45" y="6"/>
                  </a:cxn>
                  <a:cxn ang="0">
                    <a:pos x="43" y="0"/>
                  </a:cxn>
                  <a:cxn ang="0">
                    <a:pos x="38" y="0"/>
                  </a:cxn>
                  <a:cxn ang="0">
                    <a:pos x="33" y="0"/>
                  </a:cxn>
                  <a:cxn ang="0">
                    <a:pos x="27" y="0"/>
                  </a:cxn>
                  <a:cxn ang="0">
                    <a:pos x="22" y="0"/>
                  </a:cxn>
                  <a:cxn ang="0">
                    <a:pos x="16" y="0"/>
                  </a:cxn>
                  <a:cxn ang="0">
                    <a:pos x="10" y="0"/>
                  </a:cxn>
                  <a:cxn ang="0">
                    <a:pos x="5" y="0"/>
                  </a:cxn>
                  <a:cxn ang="0">
                    <a:pos x="0" y="0"/>
                  </a:cxn>
                </a:cxnLst>
                <a:rect l="0" t="0" r="r" b="b"/>
                <a:pathLst>
                  <a:path w="47" h="29">
                    <a:moveTo>
                      <a:pt x="0" y="0"/>
                    </a:moveTo>
                    <a:lnTo>
                      <a:pt x="0" y="8"/>
                    </a:lnTo>
                    <a:lnTo>
                      <a:pt x="0" y="14"/>
                    </a:lnTo>
                    <a:lnTo>
                      <a:pt x="0" y="22"/>
                    </a:lnTo>
                    <a:lnTo>
                      <a:pt x="0" y="29"/>
                    </a:lnTo>
                    <a:lnTo>
                      <a:pt x="2" y="29"/>
                    </a:lnTo>
                    <a:lnTo>
                      <a:pt x="6" y="29"/>
                    </a:lnTo>
                    <a:lnTo>
                      <a:pt x="10" y="29"/>
                    </a:lnTo>
                    <a:lnTo>
                      <a:pt x="13" y="29"/>
                    </a:lnTo>
                    <a:lnTo>
                      <a:pt x="22" y="29"/>
                    </a:lnTo>
                    <a:lnTo>
                      <a:pt x="30" y="28"/>
                    </a:lnTo>
                    <a:lnTo>
                      <a:pt x="39" y="28"/>
                    </a:lnTo>
                    <a:lnTo>
                      <a:pt x="47" y="26"/>
                    </a:lnTo>
                    <a:lnTo>
                      <a:pt x="46" y="20"/>
                    </a:lnTo>
                    <a:lnTo>
                      <a:pt x="46" y="13"/>
                    </a:lnTo>
                    <a:lnTo>
                      <a:pt x="45" y="6"/>
                    </a:lnTo>
                    <a:lnTo>
                      <a:pt x="43" y="0"/>
                    </a:lnTo>
                    <a:lnTo>
                      <a:pt x="38" y="0"/>
                    </a:lnTo>
                    <a:lnTo>
                      <a:pt x="33" y="0"/>
                    </a:lnTo>
                    <a:lnTo>
                      <a:pt x="27" y="0"/>
                    </a:lnTo>
                    <a:lnTo>
                      <a:pt x="22" y="0"/>
                    </a:lnTo>
                    <a:lnTo>
                      <a:pt x="16" y="0"/>
                    </a:lnTo>
                    <a:lnTo>
                      <a:pt x="10" y="0"/>
                    </a:lnTo>
                    <a:lnTo>
                      <a:pt x="5" y="0"/>
                    </a:lnTo>
                    <a:lnTo>
                      <a:pt x="0" y="0"/>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0" name="Freeform 46">
                <a:extLst>
                  <a:ext uri="{FF2B5EF4-FFF2-40B4-BE49-F238E27FC236}">
                    <a16:creationId xmlns:a16="http://schemas.microsoft.com/office/drawing/2014/main" xmlns="" id="{52563A97-8EE1-53F2-EA84-E92186CC554A}"/>
                  </a:ext>
                </a:extLst>
              </p:cNvPr>
              <p:cNvSpPr>
                <a:spLocks/>
              </p:cNvSpPr>
              <p:nvPr/>
            </p:nvSpPr>
            <p:spPr bwMode="auto">
              <a:xfrm>
                <a:off x="1156" y="2249"/>
                <a:ext cx="15" cy="9"/>
              </a:xfrm>
              <a:custGeom>
                <a:avLst/>
                <a:gdLst/>
                <a:ahLst/>
                <a:cxnLst>
                  <a:cxn ang="0">
                    <a:pos x="0" y="0"/>
                  </a:cxn>
                  <a:cxn ang="0">
                    <a:pos x="0" y="8"/>
                  </a:cxn>
                  <a:cxn ang="0">
                    <a:pos x="0" y="14"/>
                  </a:cxn>
                  <a:cxn ang="0">
                    <a:pos x="0" y="22"/>
                  </a:cxn>
                  <a:cxn ang="0">
                    <a:pos x="0" y="29"/>
                  </a:cxn>
                  <a:cxn ang="0">
                    <a:pos x="4" y="29"/>
                  </a:cxn>
                  <a:cxn ang="0">
                    <a:pos x="6" y="29"/>
                  </a:cxn>
                  <a:cxn ang="0">
                    <a:pos x="10" y="29"/>
                  </a:cxn>
                  <a:cxn ang="0">
                    <a:pos x="13" y="29"/>
                  </a:cxn>
                  <a:cxn ang="0">
                    <a:pos x="21" y="29"/>
                  </a:cxn>
                  <a:cxn ang="0">
                    <a:pos x="29" y="28"/>
                  </a:cxn>
                  <a:cxn ang="0">
                    <a:pos x="37" y="28"/>
                  </a:cxn>
                  <a:cxn ang="0">
                    <a:pos x="43" y="26"/>
                  </a:cxn>
                  <a:cxn ang="0">
                    <a:pos x="42" y="20"/>
                  </a:cxn>
                  <a:cxn ang="0">
                    <a:pos x="42" y="13"/>
                  </a:cxn>
                  <a:cxn ang="0">
                    <a:pos x="41" y="6"/>
                  </a:cxn>
                  <a:cxn ang="0">
                    <a:pos x="39" y="0"/>
                  </a:cxn>
                  <a:cxn ang="0">
                    <a:pos x="34" y="0"/>
                  </a:cxn>
                  <a:cxn ang="0">
                    <a:pos x="30" y="0"/>
                  </a:cxn>
                  <a:cxn ang="0">
                    <a:pos x="25" y="0"/>
                  </a:cxn>
                  <a:cxn ang="0">
                    <a:pos x="19" y="0"/>
                  </a:cxn>
                  <a:cxn ang="0">
                    <a:pos x="14" y="0"/>
                  </a:cxn>
                  <a:cxn ang="0">
                    <a:pos x="10" y="0"/>
                  </a:cxn>
                  <a:cxn ang="0">
                    <a:pos x="5" y="0"/>
                  </a:cxn>
                  <a:cxn ang="0">
                    <a:pos x="0" y="0"/>
                  </a:cxn>
                </a:cxnLst>
                <a:rect l="0" t="0" r="r" b="b"/>
                <a:pathLst>
                  <a:path w="43" h="29">
                    <a:moveTo>
                      <a:pt x="0" y="0"/>
                    </a:moveTo>
                    <a:lnTo>
                      <a:pt x="0" y="8"/>
                    </a:lnTo>
                    <a:lnTo>
                      <a:pt x="0" y="14"/>
                    </a:lnTo>
                    <a:lnTo>
                      <a:pt x="0" y="22"/>
                    </a:lnTo>
                    <a:lnTo>
                      <a:pt x="0" y="29"/>
                    </a:lnTo>
                    <a:lnTo>
                      <a:pt x="4" y="29"/>
                    </a:lnTo>
                    <a:lnTo>
                      <a:pt x="6" y="29"/>
                    </a:lnTo>
                    <a:lnTo>
                      <a:pt x="10" y="29"/>
                    </a:lnTo>
                    <a:lnTo>
                      <a:pt x="13" y="29"/>
                    </a:lnTo>
                    <a:lnTo>
                      <a:pt x="21" y="29"/>
                    </a:lnTo>
                    <a:lnTo>
                      <a:pt x="29" y="28"/>
                    </a:lnTo>
                    <a:lnTo>
                      <a:pt x="37" y="28"/>
                    </a:lnTo>
                    <a:lnTo>
                      <a:pt x="43" y="26"/>
                    </a:lnTo>
                    <a:lnTo>
                      <a:pt x="42" y="20"/>
                    </a:lnTo>
                    <a:lnTo>
                      <a:pt x="42" y="13"/>
                    </a:lnTo>
                    <a:lnTo>
                      <a:pt x="41" y="6"/>
                    </a:lnTo>
                    <a:lnTo>
                      <a:pt x="39" y="0"/>
                    </a:lnTo>
                    <a:lnTo>
                      <a:pt x="34" y="0"/>
                    </a:lnTo>
                    <a:lnTo>
                      <a:pt x="30" y="0"/>
                    </a:lnTo>
                    <a:lnTo>
                      <a:pt x="25" y="0"/>
                    </a:lnTo>
                    <a:lnTo>
                      <a:pt x="19" y="0"/>
                    </a:lnTo>
                    <a:lnTo>
                      <a:pt x="14" y="0"/>
                    </a:lnTo>
                    <a:lnTo>
                      <a:pt x="10" y="0"/>
                    </a:lnTo>
                    <a:lnTo>
                      <a:pt x="5" y="0"/>
                    </a:lnTo>
                    <a:lnTo>
                      <a:pt x="0" y="0"/>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1" name="Freeform 47">
                <a:extLst>
                  <a:ext uri="{FF2B5EF4-FFF2-40B4-BE49-F238E27FC236}">
                    <a16:creationId xmlns:a16="http://schemas.microsoft.com/office/drawing/2014/main" xmlns="" id="{DC613AED-91B1-D622-31A3-84E0E390175E}"/>
                  </a:ext>
                </a:extLst>
              </p:cNvPr>
              <p:cNvSpPr>
                <a:spLocks/>
              </p:cNvSpPr>
              <p:nvPr/>
            </p:nvSpPr>
            <p:spPr bwMode="auto">
              <a:xfrm>
                <a:off x="1158" y="2249"/>
                <a:ext cx="13" cy="9"/>
              </a:xfrm>
              <a:custGeom>
                <a:avLst/>
                <a:gdLst/>
                <a:ahLst/>
                <a:cxnLst>
                  <a:cxn ang="0">
                    <a:pos x="0" y="0"/>
                  </a:cxn>
                  <a:cxn ang="0">
                    <a:pos x="0" y="8"/>
                  </a:cxn>
                  <a:cxn ang="0">
                    <a:pos x="0" y="14"/>
                  </a:cxn>
                  <a:cxn ang="0">
                    <a:pos x="0" y="22"/>
                  </a:cxn>
                  <a:cxn ang="0">
                    <a:pos x="0" y="29"/>
                  </a:cxn>
                  <a:cxn ang="0">
                    <a:pos x="3" y="29"/>
                  </a:cxn>
                  <a:cxn ang="0">
                    <a:pos x="7" y="29"/>
                  </a:cxn>
                  <a:cxn ang="0">
                    <a:pos x="9" y="29"/>
                  </a:cxn>
                  <a:cxn ang="0">
                    <a:pos x="12" y="29"/>
                  </a:cxn>
                  <a:cxn ang="0">
                    <a:pos x="18" y="29"/>
                  </a:cxn>
                  <a:cxn ang="0">
                    <a:pos x="25" y="28"/>
                  </a:cxn>
                  <a:cxn ang="0">
                    <a:pos x="32" y="28"/>
                  </a:cxn>
                  <a:cxn ang="0">
                    <a:pos x="38" y="26"/>
                  </a:cxn>
                  <a:cxn ang="0">
                    <a:pos x="37" y="20"/>
                  </a:cxn>
                  <a:cxn ang="0">
                    <a:pos x="37" y="13"/>
                  </a:cxn>
                  <a:cxn ang="0">
                    <a:pos x="36" y="6"/>
                  </a:cxn>
                  <a:cxn ang="0">
                    <a:pos x="34" y="0"/>
                  </a:cxn>
                  <a:cxn ang="0">
                    <a:pos x="25" y="0"/>
                  </a:cxn>
                  <a:cxn ang="0">
                    <a:pos x="17" y="0"/>
                  </a:cxn>
                  <a:cxn ang="0">
                    <a:pos x="9" y="0"/>
                  </a:cxn>
                  <a:cxn ang="0">
                    <a:pos x="0" y="0"/>
                  </a:cxn>
                </a:cxnLst>
                <a:rect l="0" t="0" r="r" b="b"/>
                <a:pathLst>
                  <a:path w="38" h="29">
                    <a:moveTo>
                      <a:pt x="0" y="0"/>
                    </a:moveTo>
                    <a:lnTo>
                      <a:pt x="0" y="8"/>
                    </a:lnTo>
                    <a:lnTo>
                      <a:pt x="0" y="14"/>
                    </a:lnTo>
                    <a:lnTo>
                      <a:pt x="0" y="22"/>
                    </a:lnTo>
                    <a:lnTo>
                      <a:pt x="0" y="29"/>
                    </a:lnTo>
                    <a:lnTo>
                      <a:pt x="3" y="29"/>
                    </a:lnTo>
                    <a:lnTo>
                      <a:pt x="7" y="29"/>
                    </a:lnTo>
                    <a:lnTo>
                      <a:pt x="9" y="29"/>
                    </a:lnTo>
                    <a:lnTo>
                      <a:pt x="12" y="29"/>
                    </a:lnTo>
                    <a:lnTo>
                      <a:pt x="18" y="29"/>
                    </a:lnTo>
                    <a:lnTo>
                      <a:pt x="25" y="28"/>
                    </a:lnTo>
                    <a:lnTo>
                      <a:pt x="32" y="28"/>
                    </a:lnTo>
                    <a:lnTo>
                      <a:pt x="38" y="26"/>
                    </a:lnTo>
                    <a:lnTo>
                      <a:pt x="37" y="20"/>
                    </a:lnTo>
                    <a:lnTo>
                      <a:pt x="37" y="13"/>
                    </a:lnTo>
                    <a:lnTo>
                      <a:pt x="36" y="6"/>
                    </a:lnTo>
                    <a:lnTo>
                      <a:pt x="34" y="0"/>
                    </a:lnTo>
                    <a:lnTo>
                      <a:pt x="25" y="0"/>
                    </a:lnTo>
                    <a:lnTo>
                      <a:pt x="17" y="0"/>
                    </a:lnTo>
                    <a:lnTo>
                      <a:pt x="9" y="0"/>
                    </a:lnTo>
                    <a:lnTo>
                      <a:pt x="0" y="0"/>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2" name="Freeform 48">
                <a:extLst>
                  <a:ext uri="{FF2B5EF4-FFF2-40B4-BE49-F238E27FC236}">
                    <a16:creationId xmlns:a16="http://schemas.microsoft.com/office/drawing/2014/main" xmlns="" id="{F088FFED-DEC8-A8D7-F8BA-57DDE3D91659}"/>
                  </a:ext>
                </a:extLst>
              </p:cNvPr>
              <p:cNvSpPr>
                <a:spLocks/>
              </p:cNvSpPr>
              <p:nvPr/>
            </p:nvSpPr>
            <p:spPr bwMode="auto">
              <a:xfrm>
                <a:off x="1160" y="2249"/>
                <a:ext cx="11" cy="9"/>
              </a:xfrm>
              <a:custGeom>
                <a:avLst/>
                <a:gdLst/>
                <a:ahLst/>
                <a:cxnLst>
                  <a:cxn ang="0">
                    <a:pos x="0" y="0"/>
                  </a:cxn>
                  <a:cxn ang="0">
                    <a:pos x="0" y="8"/>
                  </a:cxn>
                  <a:cxn ang="0">
                    <a:pos x="0" y="14"/>
                  </a:cxn>
                  <a:cxn ang="0">
                    <a:pos x="0" y="22"/>
                  </a:cxn>
                  <a:cxn ang="0">
                    <a:pos x="0" y="29"/>
                  </a:cxn>
                  <a:cxn ang="0">
                    <a:pos x="3" y="29"/>
                  </a:cxn>
                  <a:cxn ang="0">
                    <a:pos x="6" y="29"/>
                  </a:cxn>
                  <a:cxn ang="0">
                    <a:pos x="8" y="29"/>
                  </a:cxn>
                  <a:cxn ang="0">
                    <a:pos x="11" y="29"/>
                  </a:cxn>
                  <a:cxn ang="0">
                    <a:pos x="16" y="29"/>
                  </a:cxn>
                  <a:cxn ang="0">
                    <a:pos x="23" y="28"/>
                  </a:cxn>
                  <a:cxn ang="0">
                    <a:pos x="28" y="28"/>
                  </a:cxn>
                  <a:cxn ang="0">
                    <a:pos x="33" y="26"/>
                  </a:cxn>
                  <a:cxn ang="0">
                    <a:pos x="32" y="20"/>
                  </a:cxn>
                  <a:cxn ang="0">
                    <a:pos x="32" y="13"/>
                  </a:cxn>
                  <a:cxn ang="0">
                    <a:pos x="31" y="6"/>
                  </a:cxn>
                  <a:cxn ang="0">
                    <a:pos x="29" y="0"/>
                  </a:cxn>
                  <a:cxn ang="0">
                    <a:pos x="21" y="0"/>
                  </a:cxn>
                  <a:cxn ang="0">
                    <a:pos x="15" y="0"/>
                  </a:cxn>
                  <a:cxn ang="0">
                    <a:pos x="7" y="0"/>
                  </a:cxn>
                  <a:cxn ang="0">
                    <a:pos x="0" y="0"/>
                  </a:cxn>
                </a:cxnLst>
                <a:rect l="0" t="0" r="r" b="b"/>
                <a:pathLst>
                  <a:path w="33" h="29">
                    <a:moveTo>
                      <a:pt x="0" y="0"/>
                    </a:moveTo>
                    <a:lnTo>
                      <a:pt x="0" y="8"/>
                    </a:lnTo>
                    <a:lnTo>
                      <a:pt x="0" y="14"/>
                    </a:lnTo>
                    <a:lnTo>
                      <a:pt x="0" y="22"/>
                    </a:lnTo>
                    <a:lnTo>
                      <a:pt x="0" y="29"/>
                    </a:lnTo>
                    <a:lnTo>
                      <a:pt x="3" y="29"/>
                    </a:lnTo>
                    <a:lnTo>
                      <a:pt x="6" y="29"/>
                    </a:lnTo>
                    <a:lnTo>
                      <a:pt x="8" y="29"/>
                    </a:lnTo>
                    <a:lnTo>
                      <a:pt x="11" y="29"/>
                    </a:lnTo>
                    <a:lnTo>
                      <a:pt x="16" y="29"/>
                    </a:lnTo>
                    <a:lnTo>
                      <a:pt x="23" y="28"/>
                    </a:lnTo>
                    <a:lnTo>
                      <a:pt x="28" y="28"/>
                    </a:lnTo>
                    <a:lnTo>
                      <a:pt x="33" y="26"/>
                    </a:lnTo>
                    <a:lnTo>
                      <a:pt x="32" y="20"/>
                    </a:lnTo>
                    <a:lnTo>
                      <a:pt x="32" y="13"/>
                    </a:lnTo>
                    <a:lnTo>
                      <a:pt x="31" y="6"/>
                    </a:lnTo>
                    <a:lnTo>
                      <a:pt x="29" y="0"/>
                    </a:lnTo>
                    <a:lnTo>
                      <a:pt x="21" y="0"/>
                    </a:lnTo>
                    <a:lnTo>
                      <a:pt x="15" y="0"/>
                    </a:lnTo>
                    <a:lnTo>
                      <a:pt x="7"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3" name="Freeform 49">
                <a:extLst>
                  <a:ext uri="{FF2B5EF4-FFF2-40B4-BE49-F238E27FC236}">
                    <a16:creationId xmlns:a16="http://schemas.microsoft.com/office/drawing/2014/main" xmlns="" id="{814B17D4-3B8E-C01C-061D-673912FA72F7}"/>
                  </a:ext>
                </a:extLst>
              </p:cNvPr>
              <p:cNvSpPr>
                <a:spLocks/>
              </p:cNvSpPr>
              <p:nvPr/>
            </p:nvSpPr>
            <p:spPr bwMode="auto">
              <a:xfrm>
                <a:off x="1161" y="2249"/>
                <a:ext cx="10" cy="9"/>
              </a:xfrm>
              <a:custGeom>
                <a:avLst/>
                <a:gdLst/>
                <a:ahLst/>
                <a:cxnLst>
                  <a:cxn ang="0">
                    <a:pos x="0" y="0"/>
                  </a:cxn>
                  <a:cxn ang="0">
                    <a:pos x="0" y="29"/>
                  </a:cxn>
                  <a:cxn ang="0">
                    <a:pos x="11" y="29"/>
                  </a:cxn>
                  <a:cxn ang="0">
                    <a:pos x="29" y="26"/>
                  </a:cxn>
                  <a:cxn ang="0">
                    <a:pos x="25" y="0"/>
                  </a:cxn>
                  <a:cxn ang="0">
                    <a:pos x="0" y="0"/>
                  </a:cxn>
                </a:cxnLst>
                <a:rect l="0" t="0" r="r" b="b"/>
                <a:pathLst>
                  <a:path w="29" h="29">
                    <a:moveTo>
                      <a:pt x="0" y="0"/>
                    </a:moveTo>
                    <a:lnTo>
                      <a:pt x="0" y="29"/>
                    </a:lnTo>
                    <a:lnTo>
                      <a:pt x="11" y="29"/>
                    </a:lnTo>
                    <a:lnTo>
                      <a:pt x="29" y="26"/>
                    </a:lnTo>
                    <a:lnTo>
                      <a:pt x="25"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4" name="Freeform 50">
                <a:extLst>
                  <a:ext uri="{FF2B5EF4-FFF2-40B4-BE49-F238E27FC236}">
                    <a16:creationId xmlns:a16="http://schemas.microsoft.com/office/drawing/2014/main" xmlns="" id="{1DA4E80D-C7C0-F0D1-3F3E-6E2CB032AEF1}"/>
                  </a:ext>
                </a:extLst>
              </p:cNvPr>
              <p:cNvSpPr>
                <a:spLocks/>
              </p:cNvSpPr>
              <p:nvPr/>
            </p:nvSpPr>
            <p:spPr bwMode="auto">
              <a:xfrm>
                <a:off x="1163" y="2263"/>
                <a:ext cx="18" cy="113"/>
              </a:xfrm>
              <a:custGeom>
                <a:avLst/>
                <a:gdLst/>
                <a:ahLst/>
                <a:cxnLst>
                  <a:cxn ang="0">
                    <a:pos x="0" y="1"/>
                  </a:cxn>
                  <a:cxn ang="0">
                    <a:pos x="12" y="0"/>
                  </a:cxn>
                  <a:cxn ang="0">
                    <a:pos x="27" y="0"/>
                  </a:cxn>
                  <a:cxn ang="0">
                    <a:pos x="40" y="85"/>
                  </a:cxn>
                  <a:cxn ang="0">
                    <a:pos x="49" y="167"/>
                  </a:cxn>
                  <a:cxn ang="0">
                    <a:pos x="55" y="247"/>
                  </a:cxn>
                  <a:cxn ang="0">
                    <a:pos x="56" y="333"/>
                  </a:cxn>
                  <a:cxn ang="0">
                    <a:pos x="32" y="341"/>
                  </a:cxn>
                  <a:cxn ang="0">
                    <a:pos x="31" y="255"/>
                  </a:cxn>
                  <a:cxn ang="0">
                    <a:pos x="24" y="171"/>
                  </a:cxn>
                  <a:cxn ang="0">
                    <a:pos x="15" y="86"/>
                  </a:cxn>
                  <a:cxn ang="0">
                    <a:pos x="0" y="1"/>
                  </a:cxn>
                </a:cxnLst>
                <a:rect l="0" t="0" r="r" b="b"/>
                <a:pathLst>
                  <a:path w="56" h="341">
                    <a:moveTo>
                      <a:pt x="0" y="1"/>
                    </a:moveTo>
                    <a:lnTo>
                      <a:pt x="12" y="0"/>
                    </a:lnTo>
                    <a:lnTo>
                      <a:pt x="27" y="0"/>
                    </a:lnTo>
                    <a:lnTo>
                      <a:pt x="40" y="85"/>
                    </a:lnTo>
                    <a:lnTo>
                      <a:pt x="49" y="167"/>
                    </a:lnTo>
                    <a:lnTo>
                      <a:pt x="55" y="247"/>
                    </a:lnTo>
                    <a:lnTo>
                      <a:pt x="56" y="333"/>
                    </a:lnTo>
                    <a:lnTo>
                      <a:pt x="32" y="341"/>
                    </a:lnTo>
                    <a:lnTo>
                      <a:pt x="31" y="255"/>
                    </a:lnTo>
                    <a:lnTo>
                      <a:pt x="24" y="171"/>
                    </a:lnTo>
                    <a:lnTo>
                      <a:pt x="15" y="86"/>
                    </a:lnTo>
                    <a:lnTo>
                      <a:pt x="0" y="1"/>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5" name="Freeform 51">
                <a:extLst>
                  <a:ext uri="{FF2B5EF4-FFF2-40B4-BE49-F238E27FC236}">
                    <a16:creationId xmlns:a16="http://schemas.microsoft.com/office/drawing/2014/main" xmlns="" id="{54FC3279-1A00-45E0-3911-3DA4BD4BC5A4}"/>
                  </a:ext>
                </a:extLst>
              </p:cNvPr>
              <p:cNvSpPr>
                <a:spLocks/>
              </p:cNvSpPr>
              <p:nvPr/>
            </p:nvSpPr>
            <p:spPr bwMode="auto">
              <a:xfrm>
                <a:off x="1161" y="2263"/>
                <a:ext cx="19" cy="113"/>
              </a:xfrm>
              <a:custGeom>
                <a:avLst/>
                <a:gdLst/>
                <a:ahLst/>
                <a:cxnLst>
                  <a:cxn ang="0">
                    <a:pos x="0" y="1"/>
                  </a:cxn>
                  <a:cxn ang="0">
                    <a:pos x="3" y="1"/>
                  </a:cxn>
                  <a:cxn ang="0">
                    <a:pos x="7" y="0"/>
                  </a:cxn>
                  <a:cxn ang="0">
                    <a:pos x="9" y="0"/>
                  </a:cxn>
                  <a:cxn ang="0">
                    <a:pos x="13" y="0"/>
                  </a:cxn>
                  <a:cxn ang="0">
                    <a:pos x="16" y="0"/>
                  </a:cxn>
                  <a:cxn ang="0">
                    <a:pos x="20" y="0"/>
                  </a:cxn>
                  <a:cxn ang="0">
                    <a:pos x="24" y="0"/>
                  </a:cxn>
                  <a:cxn ang="0">
                    <a:pos x="27" y="0"/>
                  </a:cxn>
                  <a:cxn ang="0">
                    <a:pos x="40" y="85"/>
                  </a:cxn>
                  <a:cxn ang="0">
                    <a:pos x="49" y="167"/>
                  </a:cxn>
                  <a:cxn ang="0">
                    <a:pos x="54" y="247"/>
                  </a:cxn>
                  <a:cxn ang="0">
                    <a:pos x="56" y="333"/>
                  </a:cxn>
                  <a:cxn ang="0">
                    <a:pos x="50"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3" y="0"/>
                    </a:lnTo>
                    <a:lnTo>
                      <a:pt x="16" y="0"/>
                    </a:lnTo>
                    <a:lnTo>
                      <a:pt x="20" y="0"/>
                    </a:lnTo>
                    <a:lnTo>
                      <a:pt x="24" y="0"/>
                    </a:lnTo>
                    <a:lnTo>
                      <a:pt x="27" y="0"/>
                    </a:lnTo>
                    <a:lnTo>
                      <a:pt x="40" y="85"/>
                    </a:lnTo>
                    <a:lnTo>
                      <a:pt x="49" y="167"/>
                    </a:lnTo>
                    <a:lnTo>
                      <a:pt x="54" y="247"/>
                    </a:lnTo>
                    <a:lnTo>
                      <a:pt x="56" y="333"/>
                    </a:lnTo>
                    <a:lnTo>
                      <a:pt x="50" y="334"/>
                    </a:lnTo>
                    <a:lnTo>
                      <a:pt x="44" y="337"/>
                    </a:lnTo>
                    <a:lnTo>
                      <a:pt x="39" y="338"/>
                    </a:lnTo>
                    <a:lnTo>
                      <a:pt x="32" y="341"/>
                    </a:lnTo>
                    <a:lnTo>
                      <a:pt x="31" y="255"/>
                    </a:lnTo>
                    <a:lnTo>
                      <a:pt x="24" y="171"/>
                    </a:lnTo>
                    <a:lnTo>
                      <a:pt x="15" y="86"/>
                    </a:lnTo>
                    <a:lnTo>
                      <a:pt x="0" y="1"/>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6" name="Freeform 52">
                <a:extLst>
                  <a:ext uri="{FF2B5EF4-FFF2-40B4-BE49-F238E27FC236}">
                    <a16:creationId xmlns:a16="http://schemas.microsoft.com/office/drawing/2014/main" xmlns="" id="{C687ACF0-7A37-16E2-0C7D-5564964E52FD}"/>
                  </a:ext>
                </a:extLst>
              </p:cNvPr>
              <p:cNvSpPr>
                <a:spLocks/>
              </p:cNvSpPr>
              <p:nvPr/>
            </p:nvSpPr>
            <p:spPr bwMode="auto">
              <a:xfrm>
                <a:off x="1160" y="2263"/>
                <a:ext cx="18"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49" y="334"/>
                  </a:cxn>
                  <a:cxn ang="0">
                    <a:pos x="44" y="337"/>
                  </a:cxn>
                  <a:cxn ang="0">
                    <a:pos x="37" y="338"/>
                  </a:cxn>
                  <a:cxn ang="0">
                    <a:pos x="31" y="341"/>
                  </a:cxn>
                  <a:cxn ang="0">
                    <a:pos x="29" y="255"/>
                  </a:cxn>
                  <a:cxn ang="0">
                    <a:pos x="24" y="171"/>
                  </a:cxn>
                  <a:cxn ang="0">
                    <a:pos x="13"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49" y="334"/>
                    </a:lnTo>
                    <a:lnTo>
                      <a:pt x="44" y="337"/>
                    </a:lnTo>
                    <a:lnTo>
                      <a:pt x="37" y="338"/>
                    </a:lnTo>
                    <a:lnTo>
                      <a:pt x="31" y="341"/>
                    </a:lnTo>
                    <a:lnTo>
                      <a:pt x="29" y="255"/>
                    </a:lnTo>
                    <a:lnTo>
                      <a:pt x="24" y="171"/>
                    </a:lnTo>
                    <a:lnTo>
                      <a:pt x="13" y="86"/>
                    </a:lnTo>
                    <a:lnTo>
                      <a:pt x="0" y="1"/>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7" name="Freeform 53">
                <a:extLst>
                  <a:ext uri="{FF2B5EF4-FFF2-40B4-BE49-F238E27FC236}">
                    <a16:creationId xmlns:a16="http://schemas.microsoft.com/office/drawing/2014/main" xmlns="" id="{7EEB2F44-D35F-7122-5772-85A6E0FD7252}"/>
                  </a:ext>
                </a:extLst>
              </p:cNvPr>
              <p:cNvSpPr>
                <a:spLocks/>
              </p:cNvSpPr>
              <p:nvPr/>
            </p:nvSpPr>
            <p:spPr bwMode="auto">
              <a:xfrm>
                <a:off x="1158" y="2263"/>
                <a:ext cx="18" cy="113"/>
              </a:xfrm>
              <a:custGeom>
                <a:avLst/>
                <a:gdLst/>
                <a:ahLst/>
                <a:cxnLst>
                  <a:cxn ang="0">
                    <a:pos x="0" y="1"/>
                  </a:cxn>
                  <a:cxn ang="0">
                    <a:pos x="3" y="1"/>
                  </a:cxn>
                  <a:cxn ang="0">
                    <a:pos x="7"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4"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7"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4" y="337"/>
                    </a:lnTo>
                    <a:lnTo>
                      <a:pt x="38" y="338"/>
                    </a:lnTo>
                    <a:lnTo>
                      <a:pt x="32" y="341"/>
                    </a:lnTo>
                    <a:lnTo>
                      <a:pt x="30" y="255"/>
                    </a:lnTo>
                    <a:lnTo>
                      <a:pt x="24" y="171"/>
                    </a:lnTo>
                    <a:lnTo>
                      <a:pt x="14" y="86"/>
                    </a:lnTo>
                    <a:lnTo>
                      <a:pt x="0" y="1"/>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8" name="Freeform 54">
                <a:extLst>
                  <a:ext uri="{FF2B5EF4-FFF2-40B4-BE49-F238E27FC236}">
                    <a16:creationId xmlns:a16="http://schemas.microsoft.com/office/drawing/2014/main" xmlns="" id="{F44F969D-2ED4-BD42-ADCD-64FEB22B7D15}"/>
                  </a:ext>
                </a:extLst>
              </p:cNvPr>
              <p:cNvSpPr>
                <a:spLocks/>
              </p:cNvSpPr>
              <p:nvPr/>
            </p:nvSpPr>
            <p:spPr bwMode="auto">
              <a:xfrm>
                <a:off x="1156" y="2263"/>
                <a:ext cx="19" cy="113"/>
              </a:xfrm>
              <a:custGeom>
                <a:avLst/>
                <a:gdLst/>
                <a:ahLst/>
                <a:cxnLst>
                  <a:cxn ang="0">
                    <a:pos x="0" y="1"/>
                  </a:cxn>
                  <a:cxn ang="0">
                    <a:pos x="2" y="1"/>
                  </a:cxn>
                  <a:cxn ang="0">
                    <a:pos x="6" y="0"/>
                  </a:cxn>
                  <a:cxn ang="0">
                    <a:pos x="10" y="0"/>
                  </a:cxn>
                  <a:cxn ang="0">
                    <a:pos x="13" y="0"/>
                  </a:cxn>
                  <a:cxn ang="0">
                    <a:pos x="16" y="0"/>
                  </a:cxn>
                  <a:cxn ang="0">
                    <a:pos x="19" y="0"/>
                  </a:cxn>
                  <a:cxn ang="0">
                    <a:pos x="23" y="0"/>
                  </a:cxn>
                  <a:cxn ang="0">
                    <a:pos x="27" y="0"/>
                  </a:cxn>
                  <a:cxn ang="0">
                    <a:pos x="41"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10" y="0"/>
                    </a:lnTo>
                    <a:lnTo>
                      <a:pt x="13" y="0"/>
                    </a:lnTo>
                    <a:lnTo>
                      <a:pt x="16" y="0"/>
                    </a:lnTo>
                    <a:lnTo>
                      <a:pt x="19" y="0"/>
                    </a:lnTo>
                    <a:lnTo>
                      <a:pt x="23" y="0"/>
                    </a:lnTo>
                    <a:lnTo>
                      <a:pt x="27" y="0"/>
                    </a:lnTo>
                    <a:lnTo>
                      <a:pt x="41"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9" name="Freeform 55">
                <a:extLst>
                  <a:ext uri="{FF2B5EF4-FFF2-40B4-BE49-F238E27FC236}">
                    <a16:creationId xmlns:a16="http://schemas.microsoft.com/office/drawing/2014/main" xmlns="" id="{34528B33-1882-2247-2936-D8954CA5B6AF}"/>
                  </a:ext>
                </a:extLst>
              </p:cNvPr>
              <p:cNvSpPr>
                <a:spLocks/>
              </p:cNvSpPr>
              <p:nvPr/>
            </p:nvSpPr>
            <p:spPr bwMode="auto">
              <a:xfrm>
                <a:off x="1155" y="2263"/>
                <a:ext cx="18" cy="113"/>
              </a:xfrm>
              <a:custGeom>
                <a:avLst/>
                <a:gdLst/>
                <a:ahLst/>
                <a:cxnLst>
                  <a:cxn ang="0">
                    <a:pos x="0" y="1"/>
                  </a:cxn>
                  <a:cxn ang="0">
                    <a:pos x="2" y="1"/>
                  </a:cxn>
                  <a:cxn ang="0">
                    <a:pos x="6" y="0"/>
                  </a:cxn>
                  <a:cxn ang="0">
                    <a:pos x="9" y="0"/>
                  </a:cxn>
                  <a:cxn ang="0">
                    <a:pos x="12" y="0"/>
                  </a:cxn>
                  <a:cxn ang="0">
                    <a:pos x="16" y="0"/>
                  </a:cxn>
                  <a:cxn ang="0">
                    <a:pos x="20" y="0"/>
                  </a:cxn>
                  <a:cxn ang="0">
                    <a:pos x="22" y="0"/>
                  </a:cxn>
                  <a:cxn ang="0">
                    <a:pos x="26" y="0"/>
                  </a:cxn>
                  <a:cxn ang="0">
                    <a:pos x="39"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9" y="0"/>
                    </a:lnTo>
                    <a:lnTo>
                      <a:pt x="12" y="0"/>
                    </a:lnTo>
                    <a:lnTo>
                      <a:pt x="16" y="0"/>
                    </a:lnTo>
                    <a:lnTo>
                      <a:pt x="20" y="0"/>
                    </a:lnTo>
                    <a:lnTo>
                      <a:pt x="22" y="0"/>
                    </a:lnTo>
                    <a:lnTo>
                      <a:pt x="26" y="0"/>
                    </a:lnTo>
                    <a:lnTo>
                      <a:pt x="39"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0" name="Freeform 56">
                <a:extLst>
                  <a:ext uri="{FF2B5EF4-FFF2-40B4-BE49-F238E27FC236}">
                    <a16:creationId xmlns:a16="http://schemas.microsoft.com/office/drawing/2014/main" xmlns="" id="{B06AF6A9-75B6-D82C-7C9C-8348415220E3}"/>
                  </a:ext>
                </a:extLst>
              </p:cNvPr>
              <p:cNvSpPr>
                <a:spLocks/>
              </p:cNvSpPr>
              <p:nvPr/>
            </p:nvSpPr>
            <p:spPr bwMode="auto">
              <a:xfrm>
                <a:off x="1153" y="2263"/>
                <a:ext cx="19" cy="113"/>
              </a:xfrm>
              <a:custGeom>
                <a:avLst/>
                <a:gdLst/>
                <a:ahLst/>
                <a:cxnLst>
                  <a:cxn ang="0">
                    <a:pos x="0" y="1"/>
                  </a:cxn>
                  <a:cxn ang="0">
                    <a:pos x="3" y="1"/>
                  </a:cxn>
                  <a:cxn ang="0">
                    <a:pos x="7" y="0"/>
                  </a:cxn>
                  <a:cxn ang="0">
                    <a:pos x="10" y="0"/>
                  </a:cxn>
                  <a:cxn ang="0">
                    <a:pos x="12" y="0"/>
                  </a:cxn>
                  <a:cxn ang="0">
                    <a:pos x="16" y="0"/>
                  </a:cxn>
                  <a:cxn ang="0">
                    <a:pos x="20" y="0"/>
                  </a:cxn>
                  <a:cxn ang="0">
                    <a:pos x="24" y="0"/>
                  </a:cxn>
                  <a:cxn ang="0">
                    <a:pos x="27" y="0"/>
                  </a:cxn>
                  <a:cxn ang="0">
                    <a:pos x="40" y="85"/>
                  </a:cxn>
                  <a:cxn ang="0">
                    <a:pos x="49" y="167"/>
                  </a:cxn>
                  <a:cxn ang="0">
                    <a:pos x="55" y="247"/>
                  </a:cxn>
                  <a:cxn ang="0">
                    <a:pos x="56" y="333"/>
                  </a:cxn>
                  <a:cxn ang="0">
                    <a:pos x="51"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10" y="0"/>
                    </a:lnTo>
                    <a:lnTo>
                      <a:pt x="12" y="0"/>
                    </a:lnTo>
                    <a:lnTo>
                      <a:pt x="16" y="0"/>
                    </a:lnTo>
                    <a:lnTo>
                      <a:pt x="20" y="0"/>
                    </a:lnTo>
                    <a:lnTo>
                      <a:pt x="24" y="0"/>
                    </a:lnTo>
                    <a:lnTo>
                      <a:pt x="27" y="0"/>
                    </a:lnTo>
                    <a:lnTo>
                      <a:pt x="40" y="85"/>
                    </a:lnTo>
                    <a:lnTo>
                      <a:pt x="49" y="167"/>
                    </a:lnTo>
                    <a:lnTo>
                      <a:pt x="55" y="247"/>
                    </a:lnTo>
                    <a:lnTo>
                      <a:pt x="56" y="333"/>
                    </a:lnTo>
                    <a:lnTo>
                      <a:pt x="51" y="334"/>
                    </a:lnTo>
                    <a:lnTo>
                      <a:pt x="44" y="337"/>
                    </a:lnTo>
                    <a:lnTo>
                      <a:pt x="39" y="338"/>
                    </a:lnTo>
                    <a:lnTo>
                      <a:pt x="32" y="341"/>
                    </a:lnTo>
                    <a:lnTo>
                      <a:pt x="31" y="255"/>
                    </a:lnTo>
                    <a:lnTo>
                      <a:pt x="24" y="171"/>
                    </a:lnTo>
                    <a:lnTo>
                      <a:pt x="15" y="86"/>
                    </a:lnTo>
                    <a:lnTo>
                      <a:pt x="0" y="1"/>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1" name="Freeform 57">
                <a:extLst>
                  <a:ext uri="{FF2B5EF4-FFF2-40B4-BE49-F238E27FC236}">
                    <a16:creationId xmlns:a16="http://schemas.microsoft.com/office/drawing/2014/main" xmlns="" id="{13DF5C9C-4709-0F32-E3CE-ED0EA9873F2D}"/>
                  </a:ext>
                </a:extLst>
              </p:cNvPr>
              <p:cNvSpPr>
                <a:spLocks/>
              </p:cNvSpPr>
              <p:nvPr/>
            </p:nvSpPr>
            <p:spPr bwMode="auto">
              <a:xfrm>
                <a:off x="1151" y="2263"/>
                <a:ext cx="19" cy="113"/>
              </a:xfrm>
              <a:custGeom>
                <a:avLst/>
                <a:gdLst/>
                <a:ahLst/>
                <a:cxnLst>
                  <a:cxn ang="0">
                    <a:pos x="0" y="1"/>
                  </a:cxn>
                  <a:cxn ang="0">
                    <a:pos x="4" y="1"/>
                  </a:cxn>
                  <a:cxn ang="0">
                    <a:pos x="7" y="0"/>
                  </a:cxn>
                  <a:cxn ang="0">
                    <a:pos x="11" y="0"/>
                  </a:cxn>
                  <a:cxn ang="0">
                    <a:pos x="13" y="0"/>
                  </a:cxn>
                  <a:cxn ang="0">
                    <a:pos x="16" y="0"/>
                  </a:cxn>
                  <a:cxn ang="0">
                    <a:pos x="20" y="0"/>
                  </a:cxn>
                  <a:cxn ang="0">
                    <a:pos x="24" y="0"/>
                  </a:cxn>
                  <a:cxn ang="0">
                    <a:pos x="28" y="0"/>
                  </a:cxn>
                  <a:cxn ang="0">
                    <a:pos x="41"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4" y="1"/>
                    </a:lnTo>
                    <a:lnTo>
                      <a:pt x="7" y="0"/>
                    </a:lnTo>
                    <a:lnTo>
                      <a:pt x="11" y="0"/>
                    </a:lnTo>
                    <a:lnTo>
                      <a:pt x="13" y="0"/>
                    </a:lnTo>
                    <a:lnTo>
                      <a:pt x="16" y="0"/>
                    </a:lnTo>
                    <a:lnTo>
                      <a:pt x="20" y="0"/>
                    </a:lnTo>
                    <a:lnTo>
                      <a:pt x="24" y="0"/>
                    </a:lnTo>
                    <a:lnTo>
                      <a:pt x="28" y="0"/>
                    </a:lnTo>
                    <a:lnTo>
                      <a:pt x="41"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2" name="Freeform 58">
                <a:extLst>
                  <a:ext uri="{FF2B5EF4-FFF2-40B4-BE49-F238E27FC236}">
                    <a16:creationId xmlns:a16="http://schemas.microsoft.com/office/drawing/2014/main" xmlns="" id="{EE21E23B-335C-2E43-7E1A-1E1A26E8FF7D}"/>
                  </a:ext>
                </a:extLst>
              </p:cNvPr>
              <p:cNvSpPr>
                <a:spLocks/>
              </p:cNvSpPr>
              <p:nvPr/>
            </p:nvSpPr>
            <p:spPr bwMode="auto">
              <a:xfrm>
                <a:off x="1150" y="2263"/>
                <a:ext cx="19"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3" name="Freeform 59">
                <a:extLst>
                  <a:ext uri="{FF2B5EF4-FFF2-40B4-BE49-F238E27FC236}">
                    <a16:creationId xmlns:a16="http://schemas.microsoft.com/office/drawing/2014/main" xmlns="" id="{505A770E-C317-333E-6833-C630701CA923}"/>
                  </a:ext>
                </a:extLst>
              </p:cNvPr>
              <p:cNvSpPr>
                <a:spLocks/>
              </p:cNvSpPr>
              <p:nvPr/>
            </p:nvSpPr>
            <p:spPr bwMode="auto">
              <a:xfrm>
                <a:off x="1148" y="2263"/>
                <a:ext cx="19" cy="113"/>
              </a:xfrm>
              <a:custGeom>
                <a:avLst/>
                <a:gdLst/>
                <a:ahLst/>
                <a:cxnLst>
                  <a:cxn ang="0">
                    <a:pos x="0" y="1"/>
                  </a:cxn>
                  <a:cxn ang="0">
                    <a:pos x="3" y="1"/>
                  </a:cxn>
                  <a:cxn ang="0">
                    <a:pos x="6"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3"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6"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3" y="337"/>
                    </a:lnTo>
                    <a:lnTo>
                      <a:pt x="38" y="338"/>
                    </a:lnTo>
                    <a:lnTo>
                      <a:pt x="32" y="341"/>
                    </a:lnTo>
                    <a:lnTo>
                      <a:pt x="30" y="255"/>
                    </a:lnTo>
                    <a:lnTo>
                      <a:pt x="24" y="171"/>
                    </a:lnTo>
                    <a:lnTo>
                      <a:pt x="14" y="86"/>
                    </a:lnTo>
                    <a:lnTo>
                      <a:pt x="0" y="1"/>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4" name="Freeform 60">
                <a:extLst>
                  <a:ext uri="{FF2B5EF4-FFF2-40B4-BE49-F238E27FC236}">
                    <a16:creationId xmlns:a16="http://schemas.microsoft.com/office/drawing/2014/main" xmlns="" id="{207438CB-7802-0EDC-69E9-DA14A39E959E}"/>
                  </a:ext>
                </a:extLst>
              </p:cNvPr>
              <p:cNvSpPr>
                <a:spLocks/>
              </p:cNvSpPr>
              <p:nvPr/>
            </p:nvSpPr>
            <p:spPr bwMode="auto">
              <a:xfrm>
                <a:off x="1147" y="2263"/>
                <a:ext cx="18" cy="113"/>
              </a:xfrm>
              <a:custGeom>
                <a:avLst/>
                <a:gdLst/>
                <a:ahLst/>
                <a:cxnLst>
                  <a:cxn ang="0">
                    <a:pos x="0" y="1"/>
                  </a:cxn>
                  <a:cxn ang="0">
                    <a:pos x="3" y="1"/>
                  </a:cxn>
                  <a:cxn ang="0">
                    <a:pos x="7" y="0"/>
                  </a:cxn>
                  <a:cxn ang="0">
                    <a:pos x="9" y="0"/>
                  </a:cxn>
                  <a:cxn ang="0">
                    <a:pos x="12" y="0"/>
                  </a:cxn>
                  <a:cxn ang="0">
                    <a:pos x="14" y="0"/>
                  </a:cxn>
                  <a:cxn ang="0">
                    <a:pos x="18" y="0"/>
                  </a:cxn>
                  <a:cxn ang="0">
                    <a:pos x="22" y="0"/>
                  </a:cxn>
                  <a:cxn ang="0">
                    <a:pos x="26" y="0"/>
                  </a:cxn>
                  <a:cxn ang="0">
                    <a:pos x="40" y="85"/>
                  </a:cxn>
                  <a:cxn ang="0">
                    <a:pos x="49" y="167"/>
                  </a:cxn>
                  <a:cxn ang="0">
                    <a:pos x="54" y="247"/>
                  </a:cxn>
                  <a:cxn ang="0">
                    <a:pos x="55" y="333"/>
                  </a:cxn>
                  <a:cxn ang="0">
                    <a:pos x="49" y="334"/>
                  </a:cxn>
                  <a:cxn ang="0">
                    <a:pos x="42" y="337"/>
                  </a:cxn>
                  <a:cxn ang="0">
                    <a:pos x="37" y="338"/>
                  </a:cxn>
                  <a:cxn ang="0">
                    <a:pos x="30" y="341"/>
                  </a:cxn>
                  <a:cxn ang="0">
                    <a:pos x="29" y="255"/>
                  </a:cxn>
                  <a:cxn ang="0">
                    <a:pos x="24" y="171"/>
                  </a:cxn>
                  <a:cxn ang="0">
                    <a:pos x="13" y="86"/>
                  </a:cxn>
                  <a:cxn ang="0">
                    <a:pos x="0" y="1"/>
                  </a:cxn>
                </a:cxnLst>
                <a:rect l="0" t="0" r="r" b="b"/>
                <a:pathLst>
                  <a:path w="55" h="341">
                    <a:moveTo>
                      <a:pt x="0" y="1"/>
                    </a:moveTo>
                    <a:lnTo>
                      <a:pt x="3" y="1"/>
                    </a:lnTo>
                    <a:lnTo>
                      <a:pt x="7" y="0"/>
                    </a:lnTo>
                    <a:lnTo>
                      <a:pt x="9" y="0"/>
                    </a:lnTo>
                    <a:lnTo>
                      <a:pt x="12" y="0"/>
                    </a:lnTo>
                    <a:lnTo>
                      <a:pt x="14" y="0"/>
                    </a:lnTo>
                    <a:lnTo>
                      <a:pt x="18" y="0"/>
                    </a:lnTo>
                    <a:lnTo>
                      <a:pt x="22" y="0"/>
                    </a:lnTo>
                    <a:lnTo>
                      <a:pt x="26" y="0"/>
                    </a:lnTo>
                    <a:lnTo>
                      <a:pt x="40" y="85"/>
                    </a:lnTo>
                    <a:lnTo>
                      <a:pt x="49" y="167"/>
                    </a:lnTo>
                    <a:lnTo>
                      <a:pt x="54" y="247"/>
                    </a:lnTo>
                    <a:lnTo>
                      <a:pt x="55" y="333"/>
                    </a:lnTo>
                    <a:lnTo>
                      <a:pt x="49" y="334"/>
                    </a:lnTo>
                    <a:lnTo>
                      <a:pt x="42" y="337"/>
                    </a:lnTo>
                    <a:lnTo>
                      <a:pt x="37" y="338"/>
                    </a:lnTo>
                    <a:lnTo>
                      <a:pt x="30" y="341"/>
                    </a:lnTo>
                    <a:lnTo>
                      <a:pt x="29" y="255"/>
                    </a:lnTo>
                    <a:lnTo>
                      <a:pt x="24" y="171"/>
                    </a:lnTo>
                    <a:lnTo>
                      <a:pt x="13" y="86"/>
                    </a:lnTo>
                    <a:lnTo>
                      <a:pt x="0" y="1"/>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5" name="Freeform 61">
                <a:extLst>
                  <a:ext uri="{FF2B5EF4-FFF2-40B4-BE49-F238E27FC236}">
                    <a16:creationId xmlns:a16="http://schemas.microsoft.com/office/drawing/2014/main" xmlns="" id="{A4CB680A-4ED1-F795-7EC0-B2FC63A2BE45}"/>
                  </a:ext>
                </a:extLst>
              </p:cNvPr>
              <p:cNvSpPr>
                <a:spLocks/>
              </p:cNvSpPr>
              <p:nvPr/>
            </p:nvSpPr>
            <p:spPr bwMode="auto">
              <a:xfrm>
                <a:off x="1145" y="2263"/>
                <a:ext cx="19" cy="113"/>
              </a:xfrm>
              <a:custGeom>
                <a:avLst/>
                <a:gdLst/>
                <a:ahLst/>
                <a:cxnLst>
                  <a:cxn ang="0">
                    <a:pos x="0" y="1"/>
                  </a:cxn>
                  <a:cxn ang="0">
                    <a:pos x="12" y="0"/>
                  </a:cxn>
                  <a:cxn ang="0">
                    <a:pos x="26" y="0"/>
                  </a:cxn>
                  <a:cxn ang="0">
                    <a:pos x="39" y="85"/>
                  </a:cxn>
                  <a:cxn ang="0">
                    <a:pos x="49" y="167"/>
                  </a:cxn>
                  <a:cxn ang="0">
                    <a:pos x="54" y="247"/>
                  </a:cxn>
                  <a:cxn ang="0">
                    <a:pos x="55" y="333"/>
                  </a:cxn>
                  <a:cxn ang="0">
                    <a:pos x="31" y="341"/>
                  </a:cxn>
                  <a:cxn ang="0">
                    <a:pos x="30" y="255"/>
                  </a:cxn>
                  <a:cxn ang="0">
                    <a:pos x="23" y="171"/>
                  </a:cxn>
                  <a:cxn ang="0">
                    <a:pos x="14" y="86"/>
                  </a:cxn>
                  <a:cxn ang="0">
                    <a:pos x="0" y="1"/>
                  </a:cxn>
                </a:cxnLst>
                <a:rect l="0" t="0" r="r" b="b"/>
                <a:pathLst>
                  <a:path w="55" h="341">
                    <a:moveTo>
                      <a:pt x="0" y="1"/>
                    </a:moveTo>
                    <a:lnTo>
                      <a:pt x="12" y="0"/>
                    </a:lnTo>
                    <a:lnTo>
                      <a:pt x="26" y="0"/>
                    </a:lnTo>
                    <a:lnTo>
                      <a:pt x="39" y="85"/>
                    </a:lnTo>
                    <a:lnTo>
                      <a:pt x="49" y="167"/>
                    </a:lnTo>
                    <a:lnTo>
                      <a:pt x="54" y="247"/>
                    </a:lnTo>
                    <a:lnTo>
                      <a:pt x="55" y="333"/>
                    </a:lnTo>
                    <a:lnTo>
                      <a:pt x="31" y="341"/>
                    </a:lnTo>
                    <a:lnTo>
                      <a:pt x="30" y="255"/>
                    </a:lnTo>
                    <a:lnTo>
                      <a:pt x="23" y="171"/>
                    </a:lnTo>
                    <a:lnTo>
                      <a:pt x="14" y="86"/>
                    </a:lnTo>
                    <a:lnTo>
                      <a:pt x="0" y="1"/>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6" name="Freeform 62">
                <a:extLst>
                  <a:ext uri="{FF2B5EF4-FFF2-40B4-BE49-F238E27FC236}">
                    <a16:creationId xmlns:a16="http://schemas.microsoft.com/office/drawing/2014/main" xmlns="" id="{CBF1CFC2-9472-0725-8034-78F52ED172CC}"/>
                  </a:ext>
                </a:extLst>
              </p:cNvPr>
              <p:cNvSpPr>
                <a:spLocks/>
              </p:cNvSpPr>
              <p:nvPr/>
            </p:nvSpPr>
            <p:spPr bwMode="auto">
              <a:xfrm>
                <a:off x="1162" y="2013"/>
                <a:ext cx="360" cy="400"/>
              </a:xfrm>
              <a:custGeom>
                <a:avLst/>
                <a:gdLst/>
                <a:ahLst/>
                <a:cxnLst>
                  <a:cxn ang="0">
                    <a:pos x="0" y="28"/>
                  </a:cxn>
                  <a:cxn ang="0">
                    <a:pos x="267" y="0"/>
                  </a:cxn>
                  <a:cxn ang="0">
                    <a:pos x="1069" y="61"/>
                  </a:cxn>
                  <a:cxn ang="0">
                    <a:pos x="1082" y="1100"/>
                  </a:cxn>
                  <a:cxn ang="0">
                    <a:pos x="962" y="1104"/>
                  </a:cxn>
                  <a:cxn ang="0">
                    <a:pos x="267" y="1199"/>
                  </a:cxn>
                  <a:cxn ang="0">
                    <a:pos x="60" y="1152"/>
                  </a:cxn>
                  <a:cxn ang="0">
                    <a:pos x="60" y="1113"/>
                  </a:cxn>
                  <a:cxn ang="0">
                    <a:pos x="6" y="1113"/>
                  </a:cxn>
                  <a:cxn ang="0">
                    <a:pos x="0" y="28"/>
                  </a:cxn>
                </a:cxnLst>
                <a:rect l="0" t="0" r="r" b="b"/>
                <a:pathLst>
                  <a:path w="1082" h="1199">
                    <a:moveTo>
                      <a:pt x="0" y="28"/>
                    </a:moveTo>
                    <a:lnTo>
                      <a:pt x="267" y="0"/>
                    </a:lnTo>
                    <a:lnTo>
                      <a:pt x="1069" y="61"/>
                    </a:lnTo>
                    <a:lnTo>
                      <a:pt x="1082" y="1100"/>
                    </a:lnTo>
                    <a:lnTo>
                      <a:pt x="962" y="1104"/>
                    </a:lnTo>
                    <a:lnTo>
                      <a:pt x="267" y="1199"/>
                    </a:lnTo>
                    <a:lnTo>
                      <a:pt x="60" y="1152"/>
                    </a:lnTo>
                    <a:lnTo>
                      <a:pt x="60" y="1113"/>
                    </a:lnTo>
                    <a:lnTo>
                      <a:pt x="6" y="1113"/>
                    </a:lnTo>
                    <a:lnTo>
                      <a:pt x="0" y="28"/>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7" name="Freeform 63">
                <a:extLst>
                  <a:ext uri="{FF2B5EF4-FFF2-40B4-BE49-F238E27FC236}">
                    <a16:creationId xmlns:a16="http://schemas.microsoft.com/office/drawing/2014/main" xmlns="" id="{4F4B0B69-FAB9-8490-A5E5-13CCB226C91C}"/>
                  </a:ext>
                </a:extLst>
              </p:cNvPr>
              <p:cNvSpPr>
                <a:spLocks/>
              </p:cNvSpPr>
              <p:nvPr/>
            </p:nvSpPr>
            <p:spPr bwMode="auto">
              <a:xfrm>
                <a:off x="1269" y="1935"/>
                <a:ext cx="554" cy="514"/>
              </a:xfrm>
              <a:custGeom>
                <a:avLst/>
                <a:gdLst/>
                <a:ahLst/>
                <a:cxnLst>
                  <a:cxn ang="0">
                    <a:pos x="955" y="9"/>
                  </a:cxn>
                  <a:cxn ang="0">
                    <a:pos x="1019" y="28"/>
                  </a:cxn>
                  <a:cxn ang="0">
                    <a:pos x="1075" y="44"/>
                  </a:cxn>
                  <a:cxn ang="0">
                    <a:pos x="1121" y="63"/>
                  </a:cxn>
                  <a:cxn ang="0">
                    <a:pos x="1162" y="87"/>
                  </a:cxn>
                  <a:cxn ang="0">
                    <a:pos x="1198" y="120"/>
                  </a:cxn>
                  <a:cxn ang="0">
                    <a:pos x="1231" y="164"/>
                  </a:cxn>
                  <a:cxn ang="0">
                    <a:pos x="1264" y="221"/>
                  </a:cxn>
                  <a:cxn ang="0">
                    <a:pos x="1641" y="469"/>
                  </a:cxn>
                  <a:cxn ang="0">
                    <a:pos x="1658" y="647"/>
                  </a:cxn>
                  <a:cxn ang="0">
                    <a:pos x="1659" y="835"/>
                  </a:cxn>
                  <a:cxn ang="0">
                    <a:pos x="1647" y="1015"/>
                  </a:cxn>
                  <a:cxn ang="0">
                    <a:pos x="1630" y="1171"/>
                  </a:cxn>
                  <a:cxn ang="0">
                    <a:pos x="1116" y="1306"/>
                  </a:cxn>
                  <a:cxn ang="0">
                    <a:pos x="1170" y="1324"/>
                  </a:cxn>
                  <a:cxn ang="0">
                    <a:pos x="1214" y="1344"/>
                  </a:cxn>
                  <a:cxn ang="0">
                    <a:pos x="1246" y="1365"/>
                  </a:cxn>
                  <a:cxn ang="0">
                    <a:pos x="1265" y="1389"/>
                  </a:cxn>
                  <a:cxn ang="0">
                    <a:pos x="1271" y="1413"/>
                  </a:cxn>
                  <a:cxn ang="0">
                    <a:pos x="1261" y="1438"/>
                  </a:cxn>
                  <a:cxn ang="0">
                    <a:pos x="1235" y="1463"/>
                  </a:cxn>
                  <a:cxn ang="0">
                    <a:pos x="1190" y="1489"/>
                  </a:cxn>
                  <a:cxn ang="0">
                    <a:pos x="698" y="1520"/>
                  </a:cxn>
                  <a:cxn ang="0">
                    <a:pos x="649" y="1520"/>
                  </a:cxn>
                  <a:cxn ang="0">
                    <a:pos x="593" y="1521"/>
                  </a:cxn>
                  <a:cxn ang="0">
                    <a:pos x="532" y="1522"/>
                  </a:cxn>
                  <a:cxn ang="0">
                    <a:pos x="470" y="1520"/>
                  </a:cxn>
                  <a:cxn ang="0">
                    <a:pos x="409" y="1513"/>
                  </a:cxn>
                  <a:cxn ang="0">
                    <a:pos x="355" y="1501"/>
                  </a:cxn>
                  <a:cxn ang="0">
                    <a:pos x="308" y="1483"/>
                  </a:cxn>
                  <a:cxn ang="0">
                    <a:pos x="273" y="1454"/>
                  </a:cxn>
                  <a:cxn ang="0">
                    <a:pos x="390" y="1409"/>
                  </a:cxn>
                  <a:cxn ang="0">
                    <a:pos x="405" y="1335"/>
                  </a:cxn>
                  <a:cxn ang="0">
                    <a:pos x="316" y="1286"/>
                  </a:cxn>
                  <a:cxn ang="0">
                    <a:pos x="286" y="1282"/>
                  </a:cxn>
                  <a:cxn ang="0">
                    <a:pos x="253" y="1276"/>
                  </a:cxn>
                  <a:cxn ang="0">
                    <a:pos x="218" y="1269"/>
                  </a:cxn>
                  <a:cxn ang="0">
                    <a:pos x="181" y="1259"/>
                  </a:cxn>
                  <a:cxn ang="0">
                    <a:pos x="142" y="1246"/>
                  </a:cxn>
                  <a:cxn ang="0">
                    <a:pos x="100" y="1230"/>
                  </a:cxn>
                  <a:cxn ang="0">
                    <a:pos x="55" y="1212"/>
                  </a:cxn>
                  <a:cxn ang="0">
                    <a:pos x="11" y="1072"/>
                  </a:cxn>
                  <a:cxn ang="0">
                    <a:pos x="2" y="834"/>
                  </a:cxn>
                  <a:cxn ang="0">
                    <a:pos x="2" y="610"/>
                  </a:cxn>
                  <a:cxn ang="0">
                    <a:pos x="16" y="388"/>
                  </a:cxn>
                  <a:cxn ang="0">
                    <a:pos x="52" y="155"/>
                  </a:cxn>
                  <a:cxn ang="0">
                    <a:pos x="106" y="143"/>
                  </a:cxn>
                  <a:cxn ang="0">
                    <a:pos x="159" y="131"/>
                  </a:cxn>
                  <a:cxn ang="0">
                    <a:pos x="213" y="119"/>
                  </a:cxn>
                  <a:cxn ang="0">
                    <a:pos x="267" y="108"/>
                  </a:cxn>
                  <a:cxn ang="0">
                    <a:pos x="322" y="99"/>
                  </a:cxn>
                  <a:cxn ang="0">
                    <a:pos x="376" y="89"/>
                  </a:cxn>
                  <a:cxn ang="0">
                    <a:pos x="430" y="79"/>
                  </a:cxn>
                  <a:cxn ang="0">
                    <a:pos x="484" y="70"/>
                  </a:cxn>
                  <a:cxn ang="0">
                    <a:pos x="538" y="61"/>
                  </a:cxn>
                  <a:cxn ang="0">
                    <a:pos x="593" y="52"/>
                  </a:cxn>
                  <a:cxn ang="0">
                    <a:pos x="647" y="44"/>
                  </a:cxn>
                  <a:cxn ang="0">
                    <a:pos x="701" y="34"/>
                  </a:cxn>
                  <a:cxn ang="0">
                    <a:pos x="755" y="26"/>
                  </a:cxn>
                  <a:cxn ang="0">
                    <a:pos x="809" y="17"/>
                  </a:cxn>
                  <a:cxn ang="0">
                    <a:pos x="864" y="9"/>
                  </a:cxn>
                  <a:cxn ang="0">
                    <a:pos x="918" y="0"/>
                  </a:cxn>
                </a:cxnLst>
                <a:rect l="0" t="0" r="r" b="b"/>
                <a:pathLst>
                  <a:path w="1661" h="1541">
                    <a:moveTo>
                      <a:pt x="918" y="0"/>
                    </a:moveTo>
                    <a:lnTo>
                      <a:pt x="955" y="9"/>
                    </a:lnTo>
                    <a:lnTo>
                      <a:pt x="989" y="18"/>
                    </a:lnTo>
                    <a:lnTo>
                      <a:pt x="1019" y="28"/>
                    </a:lnTo>
                    <a:lnTo>
                      <a:pt x="1049" y="36"/>
                    </a:lnTo>
                    <a:lnTo>
                      <a:pt x="1075" y="44"/>
                    </a:lnTo>
                    <a:lnTo>
                      <a:pt x="1099" y="53"/>
                    </a:lnTo>
                    <a:lnTo>
                      <a:pt x="1121" y="63"/>
                    </a:lnTo>
                    <a:lnTo>
                      <a:pt x="1142" y="74"/>
                    </a:lnTo>
                    <a:lnTo>
                      <a:pt x="1162" y="87"/>
                    </a:lnTo>
                    <a:lnTo>
                      <a:pt x="1181" y="102"/>
                    </a:lnTo>
                    <a:lnTo>
                      <a:pt x="1198" y="120"/>
                    </a:lnTo>
                    <a:lnTo>
                      <a:pt x="1215" y="140"/>
                    </a:lnTo>
                    <a:lnTo>
                      <a:pt x="1231" y="164"/>
                    </a:lnTo>
                    <a:lnTo>
                      <a:pt x="1248" y="190"/>
                    </a:lnTo>
                    <a:lnTo>
                      <a:pt x="1264" y="221"/>
                    </a:lnTo>
                    <a:lnTo>
                      <a:pt x="1280" y="256"/>
                    </a:lnTo>
                    <a:lnTo>
                      <a:pt x="1641" y="469"/>
                    </a:lnTo>
                    <a:lnTo>
                      <a:pt x="1651" y="556"/>
                    </a:lnTo>
                    <a:lnTo>
                      <a:pt x="1658" y="647"/>
                    </a:lnTo>
                    <a:lnTo>
                      <a:pt x="1661" y="741"/>
                    </a:lnTo>
                    <a:lnTo>
                      <a:pt x="1659" y="835"/>
                    </a:lnTo>
                    <a:lnTo>
                      <a:pt x="1654" y="928"/>
                    </a:lnTo>
                    <a:lnTo>
                      <a:pt x="1647" y="1015"/>
                    </a:lnTo>
                    <a:lnTo>
                      <a:pt x="1639" y="1097"/>
                    </a:lnTo>
                    <a:lnTo>
                      <a:pt x="1630" y="1171"/>
                    </a:lnTo>
                    <a:lnTo>
                      <a:pt x="1294" y="1233"/>
                    </a:lnTo>
                    <a:lnTo>
                      <a:pt x="1116" y="1306"/>
                    </a:lnTo>
                    <a:lnTo>
                      <a:pt x="1144" y="1315"/>
                    </a:lnTo>
                    <a:lnTo>
                      <a:pt x="1170" y="1324"/>
                    </a:lnTo>
                    <a:lnTo>
                      <a:pt x="1193" y="1333"/>
                    </a:lnTo>
                    <a:lnTo>
                      <a:pt x="1214" y="1344"/>
                    </a:lnTo>
                    <a:lnTo>
                      <a:pt x="1231" y="1354"/>
                    </a:lnTo>
                    <a:lnTo>
                      <a:pt x="1246" y="1365"/>
                    </a:lnTo>
                    <a:lnTo>
                      <a:pt x="1257" y="1377"/>
                    </a:lnTo>
                    <a:lnTo>
                      <a:pt x="1265" y="1389"/>
                    </a:lnTo>
                    <a:lnTo>
                      <a:pt x="1271" y="1401"/>
                    </a:lnTo>
                    <a:lnTo>
                      <a:pt x="1271" y="1413"/>
                    </a:lnTo>
                    <a:lnTo>
                      <a:pt x="1268" y="1426"/>
                    </a:lnTo>
                    <a:lnTo>
                      <a:pt x="1261" y="1438"/>
                    </a:lnTo>
                    <a:lnTo>
                      <a:pt x="1251" y="1451"/>
                    </a:lnTo>
                    <a:lnTo>
                      <a:pt x="1235" y="1463"/>
                    </a:lnTo>
                    <a:lnTo>
                      <a:pt x="1215" y="1476"/>
                    </a:lnTo>
                    <a:lnTo>
                      <a:pt x="1190" y="1489"/>
                    </a:lnTo>
                    <a:lnTo>
                      <a:pt x="1009" y="1541"/>
                    </a:lnTo>
                    <a:lnTo>
                      <a:pt x="698" y="1520"/>
                    </a:lnTo>
                    <a:lnTo>
                      <a:pt x="674" y="1520"/>
                    </a:lnTo>
                    <a:lnTo>
                      <a:pt x="649" y="1520"/>
                    </a:lnTo>
                    <a:lnTo>
                      <a:pt x="622" y="1521"/>
                    </a:lnTo>
                    <a:lnTo>
                      <a:pt x="593" y="1521"/>
                    </a:lnTo>
                    <a:lnTo>
                      <a:pt x="562" y="1522"/>
                    </a:lnTo>
                    <a:lnTo>
                      <a:pt x="532" y="1522"/>
                    </a:lnTo>
                    <a:lnTo>
                      <a:pt x="500" y="1521"/>
                    </a:lnTo>
                    <a:lnTo>
                      <a:pt x="470" y="1520"/>
                    </a:lnTo>
                    <a:lnTo>
                      <a:pt x="439" y="1517"/>
                    </a:lnTo>
                    <a:lnTo>
                      <a:pt x="409" y="1513"/>
                    </a:lnTo>
                    <a:lnTo>
                      <a:pt x="381" y="1509"/>
                    </a:lnTo>
                    <a:lnTo>
                      <a:pt x="355" y="1501"/>
                    </a:lnTo>
                    <a:lnTo>
                      <a:pt x="330" y="1493"/>
                    </a:lnTo>
                    <a:lnTo>
                      <a:pt x="308" y="1483"/>
                    </a:lnTo>
                    <a:lnTo>
                      <a:pt x="289" y="1469"/>
                    </a:lnTo>
                    <a:lnTo>
                      <a:pt x="273" y="1454"/>
                    </a:lnTo>
                    <a:lnTo>
                      <a:pt x="311" y="1432"/>
                    </a:lnTo>
                    <a:lnTo>
                      <a:pt x="390" y="1409"/>
                    </a:lnTo>
                    <a:lnTo>
                      <a:pt x="447" y="1366"/>
                    </a:lnTo>
                    <a:lnTo>
                      <a:pt x="405" y="1335"/>
                    </a:lnTo>
                    <a:lnTo>
                      <a:pt x="331" y="1287"/>
                    </a:lnTo>
                    <a:lnTo>
                      <a:pt x="316" y="1286"/>
                    </a:lnTo>
                    <a:lnTo>
                      <a:pt x="302" y="1283"/>
                    </a:lnTo>
                    <a:lnTo>
                      <a:pt x="286" y="1282"/>
                    </a:lnTo>
                    <a:lnTo>
                      <a:pt x="270" y="1279"/>
                    </a:lnTo>
                    <a:lnTo>
                      <a:pt x="253" y="1276"/>
                    </a:lnTo>
                    <a:lnTo>
                      <a:pt x="236" y="1272"/>
                    </a:lnTo>
                    <a:lnTo>
                      <a:pt x="218" y="1269"/>
                    </a:lnTo>
                    <a:lnTo>
                      <a:pt x="200" y="1265"/>
                    </a:lnTo>
                    <a:lnTo>
                      <a:pt x="181" y="1259"/>
                    </a:lnTo>
                    <a:lnTo>
                      <a:pt x="162" y="1253"/>
                    </a:lnTo>
                    <a:lnTo>
                      <a:pt x="142" y="1246"/>
                    </a:lnTo>
                    <a:lnTo>
                      <a:pt x="121" y="1239"/>
                    </a:lnTo>
                    <a:lnTo>
                      <a:pt x="100" y="1230"/>
                    </a:lnTo>
                    <a:lnTo>
                      <a:pt x="77" y="1221"/>
                    </a:lnTo>
                    <a:lnTo>
                      <a:pt x="55" y="1212"/>
                    </a:lnTo>
                    <a:lnTo>
                      <a:pt x="31" y="1200"/>
                    </a:lnTo>
                    <a:lnTo>
                      <a:pt x="11" y="1072"/>
                    </a:lnTo>
                    <a:lnTo>
                      <a:pt x="6" y="950"/>
                    </a:lnTo>
                    <a:lnTo>
                      <a:pt x="2" y="834"/>
                    </a:lnTo>
                    <a:lnTo>
                      <a:pt x="0" y="721"/>
                    </a:lnTo>
                    <a:lnTo>
                      <a:pt x="2" y="610"/>
                    </a:lnTo>
                    <a:lnTo>
                      <a:pt x="6" y="501"/>
                    </a:lnTo>
                    <a:lnTo>
                      <a:pt x="16" y="388"/>
                    </a:lnTo>
                    <a:lnTo>
                      <a:pt x="31" y="274"/>
                    </a:lnTo>
                    <a:lnTo>
                      <a:pt x="52" y="155"/>
                    </a:lnTo>
                    <a:lnTo>
                      <a:pt x="78" y="148"/>
                    </a:lnTo>
                    <a:lnTo>
                      <a:pt x="106" y="143"/>
                    </a:lnTo>
                    <a:lnTo>
                      <a:pt x="133" y="136"/>
                    </a:lnTo>
                    <a:lnTo>
                      <a:pt x="159" y="131"/>
                    </a:lnTo>
                    <a:lnTo>
                      <a:pt x="187" y="126"/>
                    </a:lnTo>
                    <a:lnTo>
                      <a:pt x="213" y="119"/>
                    </a:lnTo>
                    <a:lnTo>
                      <a:pt x="241" y="114"/>
                    </a:lnTo>
                    <a:lnTo>
                      <a:pt x="267" y="108"/>
                    </a:lnTo>
                    <a:lnTo>
                      <a:pt x="295" y="103"/>
                    </a:lnTo>
                    <a:lnTo>
                      <a:pt x="322" y="99"/>
                    </a:lnTo>
                    <a:lnTo>
                      <a:pt x="348" y="94"/>
                    </a:lnTo>
                    <a:lnTo>
                      <a:pt x="376" y="89"/>
                    </a:lnTo>
                    <a:lnTo>
                      <a:pt x="402" y="83"/>
                    </a:lnTo>
                    <a:lnTo>
                      <a:pt x="430" y="79"/>
                    </a:lnTo>
                    <a:lnTo>
                      <a:pt x="456" y="74"/>
                    </a:lnTo>
                    <a:lnTo>
                      <a:pt x="484" y="70"/>
                    </a:lnTo>
                    <a:lnTo>
                      <a:pt x="511" y="65"/>
                    </a:lnTo>
                    <a:lnTo>
                      <a:pt x="538" y="61"/>
                    </a:lnTo>
                    <a:lnTo>
                      <a:pt x="565" y="57"/>
                    </a:lnTo>
                    <a:lnTo>
                      <a:pt x="593" y="52"/>
                    </a:lnTo>
                    <a:lnTo>
                      <a:pt x="619" y="48"/>
                    </a:lnTo>
                    <a:lnTo>
                      <a:pt x="647" y="44"/>
                    </a:lnTo>
                    <a:lnTo>
                      <a:pt x="673" y="40"/>
                    </a:lnTo>
                    <a:lnTo>
                      <a:pt x="701" y="34"/>
                    </a:lnTo>
                    <a:lnTo>
                      <a:pt x="727" y="30"/>
                    </a:lnTo>
                    <a:lnTo>
                      <a:pt x="755" y="26"/>
                    </a:lnTo>
                    <a:lnTo>
                      <a:pt x="782" y="22"/>
                    </a:lnTo>
                    <a:lnTo>
                      <a:pt x="809" y="17"/>
                    </a:lnTo>
                    <a:lnTo>
                      <a:pt x="836" y="13"/>
                    </a:lnTo>
                    <a:lnTo>
                      <a:pt x="864" y="9"/>
                    </a:lnTo>
                    <a:lnTo>
                      <a:pt x="890" y="4"/>
                    </a:lnTo>
                    <a:lnTo>
                      <a:pt x="918"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8" name="Freeform 64">
                <a:extLst>
                  <a:ext uri="{FF2B5EF4-FFF2-40B4-BE49-F238E27FC236}">
                    <a16:creationId xmlns:a16="http://schemas.microsoft.com/office/drawing/2014/main" xmlns="" id="{258ABE01-5B13-2AFC-B243-166A104BB97E}"/>
                  </a:ext>
                </a:extLst>
              </p:cNvPr>
              <p:cNvSpPr>
                <a:spLocks/>
              </p:cNvSpPr>
              <p:nvPr/>
            </p:nvSpPr>
            <p:spPr bwMode="auto">
              <a:xfrm>
                <a:off x="1608" y="1945"/>
                <a:ext cx="6" cy="391"/>
              </a:xfrm>
              <a:custGeom>
                <a:avLst/>
                <a:gdLst/>
                <a:ahLst/>
                <a:cxnLst>
                  <a:cxn ang="0">
                    <a:pos x="6" y="0"/>
                  </a:cxn>
                  <a:cxn ang="0">
                    <a:pos x="2" y="182"/>
                  </a:cxn>
                  <a:cxn ang="0">
                    <a:pos x="0" y="587"/>
                  </a:cxn>
                  <a:cxn ang="0">
                    <a:pos x="0" y="991"/>
                  </a:cxn>
                  <a:cxn ang="0">
                    <a:pos x="4" y="1175"/>
                  </a:cxn>
                  <a:cxn ang="0">
                    <a:pos x="18" y="1173"/>
                  </a:cxn>
                  <a:cxn ang="0">
                    <a:pos x="13" y="909"/>
                  </a:cxn>
                  <a:cxn ang="0">
                    <a:pos x="13" y="653"/>
                  </a:cxn>
                  <a:cxn ang="0">
                    <a:pos x="16" y="365"/>
                  </a:cxn>
                  <a:cxn ang="0">
                    <a:pos x="18" y="3"/>
                  </a:cxn>
                  <a:cxn ang="0">
                    <a:pos x="6" y="0"/>
                  </a:cxn>
                </a:cxnLst>
                <a:rect l="0" t="0" r="r" b="b"/>
                <a:pathLst>
                  <a:path w="18" h="1175">
                    <a:moveTo>
                      <a:pt x="6" y="0"/>
                    </a:moveTo>
                    <a:lnTo>
                      <a:pt x="2" y="182"/>
                    </a:lnTo>
                    <a:lnTo>
                      <a:pt x="0" y="587"/>
                    </a:lnTo>
                    <a:lnTo>
                      <a:pt x="0" y="991"/>
                    </a:lnTo>
                    <a:lnTo>
                      <a:pt x="4" y="1175"/>
                    </a:lnTo>
                    <a:lnTo>
                      <a:pt x="18" y="1173"/>
                    </a:lnTo>
                    <a:lnTo>
                      <a:pt x="13" y="909"/>
                    </a:lnTo>
                    <a:lnTo>
                      <a:pt x="13" y="653"/>
                    </a:lnTo>
                    <a:lnTo>
                      <a:pt x="16" y="365"/>
                    </a:lnTo>
                    <a:lnTo>
                      <a:pt x="18" y="3"/>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9" name="Freeform 65">
                <a:extLst>
                  <a:ext uri="{FF2B5EF4-FFF2-40B4-BE49-F238E27FC236}">
                    <a16:creationId xmlns:a16="http://schemas.microsoft.com/office/drawing/2014/main" xmlns="" id="{E603FAD3-1DA4-9878-5BF5-BB238ABDEA62}"/>
                  </a:ext>
                </a:extLst>
              </p:cNvPr>
              <p:cNvSpPr>
                <a:spLocks/>
              </p:cNvSpPr>
              <p:nvPr/>
            </p:nvSpPr>
            <p:spPr bwMode="auto">
              <a:xfrm>
                <a:off x="1606" y="1944"/>
                <a:ext cx="6" cy="392"/>
              </a:xfrm>
              <a:custGeom>
                <a:avLst/>
                <a:gdLst/>
                <a:ahLst/>
                <a:cxnLst>
                  <a:cxn ang="0">
                    <a:pos x="7" y="0"/>
                  </a:cxn>
                  <a:cxn ang="0">
                    <a:pos x="3" y="182"/>
                  </a:cxn>
                  <a:cxn ang="0">
                    <a:pos x="0" y="586"/>
                  </a:cxn>
                  <a:cxn ang="0">
                    <a:pos x="0" y="991"/>
                  </a:cxn>
                  <a:cxn ang="0">
                    <a:pos x="4" y="1174"/>
                  </a:cxn>
                  <a:cxn ang="0">
                    <a:pos x="7" y="1173"/>
                  </a:cxn>
                  <a:cxn ang="0">
                    <a:pos x="11" y="1173"/>
                  </a:cxn>
                  <a:cxn ang="0">
                    <a:pos x="15" y="1173"/>
                  </a:cxn>
                  <a:cxn ang="0">
                    <a:pos x="19" y="1173"/>
                  </a:cxn>
                  <a:cxn ang="0">
                    <a:pos x="13" y="909"/>
                  </a:cxn>
                  <a:cxn ang="0">
                    <a:pos x="13" y="654"/>
                  </a:cxn>
                  <a:cxn ang="0">
                    <a:pos x="15" y="366"/>
                  </a:cxn>
                  <a:cxn ang="0">
                    <a:pos x="19" y="4"/>
                  </a:cxn>
                  <a:cxn ang="0">
                    <a:pos x="16" y="2"/>
                  </a:cxn>
                  <a:cxn ang="0">
                    <a:pos x="13" y="1"/>
                  </a:cxn>
                  <a:cxn ang="0">
                    <a:pos x="9" y="1"/>
                  </a:cxn>
                  <a:cxn ang="0">
                    <a:pos x="7" y="0"/>
                  </a:cxn>
                </a:cxnLst>
                <a:rect l="0" t="0" r="r" b="b"/>
                <a:pathLst>
                  <a:path w="19" h="1174">
                    <a:moveTo>
                      <a:pt x="7" y="0"/>
                    </a:moveTo>
                    <a:lnTo>
                      <a:pt x="3" y="182"/>
                    </a:lnTo>
                    <a:lnTo>
                      <a:pt x="0" y="586"/>
                    </a:lnTo>
                    <a:lnTo>
                      <a:pt x="0" y="991"/>
                    </a:lnTo>
                    <a:lnTo>
                      <a:pt x="4" y="1174"/>
                    </a:lnTo>
                    <a:lnTo>
                      <a:pt x="7" y="1173"/>
                    </a:lnTo>
                    <a:lnTo>
                      <a:pt x="11" y="1173"/>
                    </a:lnTo>
                    <a:lnTo>
                      <a:pt x="15" y="1173"/>
                    </a:lnTo>
                    <a:lnTo>
                      <a:pt x="19" y="1173"/>
                    </a:lnTo>
                    <a:lnTo>
                      <a:pt x="13" y="909"/>
                    </a:lnTo>
                    <a:lnTo>
                      <a:pt x="13" y="654"/>
                    </a:lnTo>
                    <a:lnTo>
                      <a:pt x="15" y="366"/>
                    </a:lnTo>
                    <a:lnTo>
                      <a:pt x="19" y="4"/>
                    </a:lnTo>
                    <a:lnTo>
                      <a:pt x="16" y="2"/>
                    </a:lnTo>
                    <a:lnTo>
                      <a:pt x="13" y="1"/>
                    </a:lnTo>
                    <a:lnTo>
                      <a:pt x="9" y="1"/>
                    </a:lnTo>
                    <a:lnTo>
                      <a:pt x="7"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0" name="Freeform 66">
                <a:extLst>
                  <a:ext uri="{FF2B5EF4-FFF2-40B4-BE49-F238E27FC236}">
                    <a16:creationId xmlns:a16="http://schemas.microsoft.com/office/drawing/2014/main" xmlns="" id="{396B6063-FA14-57F4-933D-E4A8A16D484B}"/>
                  </a:ext>
                </a:extLst>
              </p:cNvPr>
              <p:cNvSpPr>
                <a:spLocks/>
              </p:cNvSpPr>
              <p:nvPr/>
            </p:nvSpPr>
            <p:spPr bwMode="auto">
              <a:xfrm>
                <a:off x="1603" y="1944"/>
                <a:ext cx="7" cy="391"/>
              </a:xfrm>
              <a:custGeom>
                <a:avLst/>
                <a:gdLst/>
                <a:ahLst/>
                <a:cxnLst>
                  <a:cxn ang="0">
                    <a:pos x="8" y="0"/>
                  </a:cxn>
                  <a:cxn ang="0">
                    <a:pos x="3" y="183"/>
                  </a:cxn>
                  <a:cxn ang="0">
                    <a:pos x="0" y="587"/>
                  </a:cxn>
                  <a:cxn ang="0">
                    <a:pos x="0" y="991"/>
                  </a:cxn>
                  <a:cxn ang="0">
                    <a:pos x="4" y="1175"/>
                  </a:cxn>
                  <a:cxn ang="0">
                    <a:pos x="8" y="1174"/>
                  </a:cxn>
                  <a:cxn ang="0">
                    <a:pos x="12" y="1174"/>
                  </a:cxn>
                  <a:cxn ang="0">
                    <a:pos x="16" y="1174"/>
                  </a:cxn>
                  <a:cxn ang="0">
                    <a:pos x="20" y="1172"/>
                  </a:cxn>
                  <a:cxn ang="0">
                    <a:pos x="15" y="908"/>
                  </a:cxn>
                  <a:cxn ang="0">
                    <a:pos x="15" y="653"/>
                  </a:cxn>
                  <a:cxn ang="0">
                    <a:pos x="16" y="366"/>
                  </a:cxn>
                  <a:cxn ang="0">
                    <a:pos x="20" y="4"/>
                  </a:cxn>
                  <a:cxn ang="0">
                    <a:pos x="17" y="3"/>
                  </a:cxn>
                  <a:cxn ang="0">
                    <a:pos x="15" y="2"/>
                  </a:cxn>
                  <a:cxn ang="0">
                    <a:pos x="11" y="2"/>
                  </a:cxn>
                  <a:cxn ang="0">
                    <a:pos x="8" y="0"/>
                  </a:cxn>
                </a:cxnLst>
                <a:rect l="0" t="0" r="r" b="b"/>
                <a:pathLst>
                  <a:path w="20" h="1175">
                    <a:moveTo>
                      <a:pt x="8" y="0"/>
                    </a:moveTo>
                    <a:lnTo>
                      <a:pt x="3" y="183"/>
                    </a:lnTo>
                    <a:lnTo>
                      <a:pt x="0" y="587"/>
                    </a:lnTo>
                    <a:lnTo>
                      <a:pt x="0" y="991"/>
                    </a:lnTo>
                    <a:lnTo>
                      <a:pt x="4" y="1175"/>
                    </a:lnTo>
                    <a:lnTo>
                      <a:pt x="8" y="1174"/>
                    </a:lnTo>
                    <a:lnTo>
                      <a:pt x="12" y="1174"/>
                    </a:lnTo>
                    <a:lnTo>
                      <a:pt x="16" y="1174"/>
                    </a:lnTo>
                    <a:lnTo>
                      <a:pt x="20" y="1172"/>
                    </a:lnTo>
                    <a:lnTo>
                      <a:pt x="15" y="908"/>
                    </a:lnTo>
                    <a:lnTo>
                      <a:pt x="15" y="653"/>
                    </a:lnTo>
                    <a:lnTo>
                      <a:pt x="16" y="366"/>
                    </a:lnTo>
                    <a:lnTo>
                      <a:pt x="20" y="4"/>
                    </a:lnTo>
                    <a:lnTo>
                      <a:pt x="17" y="3"/>
                    </a:lnTo>
                    <a:lnTo>
                      <a:pt x="15" y="2"/>
                    </a:lnTo>
                    <a:lnTo>
                      <a:pt x="11" y="2"/>
                    </a:lnTo>
                    <a:lnTo>
                      <a:pt x="8"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1" name="Freeform 67">
                <a:extLst>
                  <a:ext uri="{FF2B5EF4-FFF2-40B4-BE49-F238E27FC236}">
                    <a16:creationId xmlns:a16="http://schemas.microsoft.com/office/drawing/2014/main" xmlns="" id="{B4836397-3845-99A0-DAF2-10E30CB2AEF6}"/>
                  </a:ext>
                </a:extLst>
              </p:cNvPr>
              <p:cNvSpPr>
                <a:spLocks/>
              </p:cNvSpPr>
              <p:nvPr/>
            </p:nvSpPr>
            <p:spPr bwMode="auto">
              <a:xfrm>
                <a:off x="1601" y="1943"/>
                <a:ext cx="7" cy="391"/>
              </a:xfrm>
              <a:custGeom>
                <a:avLst/>
                <a:gdLst/>
                <a:ahLst/>
                <a:cxnLst>
                  <a:cxn ang="0">
                    <a:pos x="8" y="0"/>
                  </a:cxn>
                  <a:cxn ang="0">
                    <a:pos x="2" y="182"/>
                  </a:cxn>
                  <a:cxn ang="0">
                    <a:pos x="0" y="587"/>
                  </a:cxn>
                  <a:cxn ang="0">
                    <a:pos x="0" y="990"/>
                  </a:cxn>
                  <a:cxn ang="0">
                    <a:pos x="4" y="1173"/>
                  </a:cxn>
                  <a:cxn ang="0">
                    <a:pos x="8" y="1173"/>
                  </a:cxn>
                  <a:cxn ang="0">
                    <a:pos x="12" y="1172"/>
                  </a:cxn>
                  <a:cxn ang="0">
                    <a:pos x="16" y="1172"/>
                  </a:cxn>
                  <a:cxn ang="0">
                    <a:pos x="21" y="1172"/>
                  </a:cxn>
                  <a:cxn ang="0">
                    <a:pos x="14" y="908"/>
                  </a:cxn>
                  <a:cxn ang="0">
                    <a:pos x="14" y="653"/>
                  </a:cxn>
                  <a:cxn ang="0">
                    <a:pos x="17" y="366"/>
                  </a:cxn>
                  <a:cxn ang="0">
                    <a:pos x="21" y="4"/>
                  </a:cxn>
                  <a:cxn ang="0">
                    <a:pos x="17" y="3"/>
                  </a:cxn>
                  <a:cxn ang="0">
                    <a:pos x="14" y="1"/>
                  </a:cxn>
                  <a:cxn ang="0">
                    <a:pos x="10" y="1"/>
                  </a:cxn>
                  <a:cxn ang="0">
                    <a:pos x="8" y="0"/>
                  </a:cxn>
                </a:cxnLst>
                <a:rect l="0" t="0" r="r" b="b"/>
                <a:pathLst>
                  <a:path w="21" h="1173">
                    <a:moveTo>
                      <a:pt x="8" y="0"/>
                    </a:moveTo>
                    <a:lnTo>
                      <a:pt x="2" y="182"/>
                    </a:lnTo>
                    <a:lnTo>
                      <a:pt x="0" y="587"/>
                    </a:lnTo>
                    <a:lnTo>
                      <a:pt x="0" y="990"/>
                    </a:lnTo>
                    <a:lnTo>
                      <a:pt x="4" y="1173"/>
                    </a:lnTo>
                    <a:lnTo>
                      <a:pt x="8" y="1173"/>
                    </a:lnTo>
                    <a:lnTo>
                      <a:pt x="12" y="1172"/>
                    </a:lnTo>
                    <a:lnTo>
                      <a:pt x="16" y="1172"/>
                    </a:lnTo>
                    <a:lnTo>
                      <a:pt x="21" y="1172"/>
                    </a:lnTo>
                    <a:lnTo>
                      <a:pt x="14" y="908"/>
                    </a:lnTo>
                    <a:lnTo>
                      <a:pt x="14" y="653"/>
                    </a:lnTo>
                    <a:lnTo>
                      <a:pt x="17" y="366"/>
                    </a:lnTo>
                    <a:lnTo>
                      <a:pt x="21" y="4"/>
                    </a:lnTo>
                    <a:lnTo>
                      <a:pt x="17" y="3"/>
                    </a:lnTo>
                    <a:lnTo>
                      <a:pt x="14" y="1"/>
                    </a:lnTo>
                    <a:lnTo>
                      <a:pt x="10" y="1"/>
                    </a:lnTo>
                    <a:lnTo>
                      <a:pt x="8"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2" name="Freeform 68">
                <a:extLst>
                  <a:ext uri="{FF2B5EF4-FFF2-40B4-BE49-F238E27FC236}">
                    <a16:creationId xmlns:a16="http://schemas.microsoft.com/office/drawing/2014/main" xmlns="" id="{939A50CE-8B01-D9AC-0B88-1EC0B86D25F7}"/>
                  </a:ext>
                </a:extLst>
              </p:cNvPr>
              <p:cNvSpPr>
                <a:spLocks/>
              </p:cNvSpPr>
              <p:nvPr/>
            </p:nvSpPr>
            <p:spPr bwMode="auto">
              <a:xfrm>
                <a:off x="1599" y="1943"/>
                <a:ext cx="7" cy="391"/>
              </a:xfrm>
              <a:custGeom>
                <a:avLst/>
                <a:gdLst/>
                <a:ahLst/>
                <a:cxnLst>
                  <a:cxn ang="0">
                    <a:pos x="7" y="0"/>
                  </a:cxn>
                  <a:cxn ang="0">
                    <a:pos x="3" y="182"/>
                  </a:cxn>
                  <a:cxn ang="0">
                    <a:pos x="0" y="586"/>
                  </a:cxn>
                  <a:cxn ang="0">
                    <a:pos x="0" y="989"/>
                  </a:cxn>
                  <a:cxn ang="0">
                    <a:pos x="4" y="1173"/>
                  </a:cxn>
                  <a:cxn ang="0">
                    <a:pos x="8" y="1173"/>
                  </a:cxn>
                  <a:cxn ang="0">
                    <a:pos x="12" y="1172"/>
                  </a:cxn>
                  <a:cxn ang="0">
                    <a:pos x="16" y="1172"/>
                  </a:cxn>
                  <a:cxn ang="0">
                    <a:pos x="20" y="1172"/>
                  </a:cxn>
                  <a:cxn ang="0">
                    <a:pos x="15" y="908"/>
                  </a:cxn>
                  <a:cxn ang="0">
                    <a:pos x="13" y="653"/>
                  </a:cxn>
                  <a:cxn ang="0">
                    <a:pos x="16" y="366"/>
                  </a:cxn>
                  <a:cxn ang="0">
                    <a:pos x="19" y="4"/>
                  </a:cxn>
                  <a:cxn ang="0">
                    <a:pos x="16" y="2"/>
                  </a:cxn>
                  <a:cxn ang="0">
                    <a:pos x="13" y="1"/>
                  </a:cxn>
                  <a:cxn ang="0">
                    <a:pos x="9" y="1"/>
                  </a:cxn>
                  <a:cxn ang="0">
                    <a:pos x="7" y="0"/>
                  </a:cxn>
                </a:cxnLst>
                <a:rect l="0" t="0" r="r" b="b"/>
                <a:pathLst>
                  <a:path w="20" h="1173">
                    <a:moveTo>
                      <a:pt x="7" y="0"/>
                    </a:moveTo>
                    <a:lnTo>
                      <a:pt x="3" y="182"/>
                    </a:lnTo>
                    <a:lnTo>
                      <a:pt x="0" y="586"/>
                    </a:lnTo>
                    <a:lnTo>
                      <a:pt x="0" y="989"/>
                    </a:lnTo>
                    <a:lnTo>
                      <a:pt x="4" y="1173"/>
                    </a:lnTo>
                    <a:lnTo>
                      <a:pt x="8" y="1173"/>
                    </a:lnTo>
                    <a:lnTo>
                      <a:pt x="12" y="1172"/>
                    </a:lnTo>
                    <a:lnTo>
                      <a:pt x="16" y="1172"/>
                    </a:lnTo>
                    <a:lnTo>
                      <a:pt x="20" y="1172"/>
                    </a:lnTo>
                    <a:lnTo>
                      <a:pt x="15" y="908"/>
                    </a:lnTo>
                    <a:lnTo>
                      <a:pt x="13" y="653"/>
                    </a:lnTo>
                    <a:lnTo>
                      <a:pt x="16" y="366"/>
                    </a:lnTo>
                    <a:lnTo>
                      <a:pt x="19" y="4"/>
                    </a:lnTo>
                    <a:lnTo>
                      <a:pt x="16" y="2"/>
                    </a:lnTo>
                    <a:lnTo>
                      <a:pt x="13" y="1"/>
                    </a:lnTo>
                    <a:lnTo>
                      <a:pt x="9" y="1"/>
                    </a:lnTo>
                    <a:lnTo>
                      <a:pt x="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3" name="Freeform 69">
                <a:extLst>
                  <a:ext uri="{FF2B5EF4-FFF2-40B4-BE49-F238E27FC236}">
                    <a16:creationId xmlns:a16="http://schemas.microsoft.com/office/drawing/2014/main" xmlns="" id="{23151096-B95B-4DC4-BF9C-A9D19E0E3EE2}"/>
                  </a:ext>
                </a:extLst>
              </p:cNvPr>
              <p:cNvSpPr>
                <a:spLocks/>
              </p:cNvSpPr>
              <p:nvPr/>
            </p:nvSpPr>
            <p:spPr bwMode="auto">
              <a:xfrm>
                <a:off x="1597" y="1942"/>
                <a:ext cx="6" cy="392"/>
              </a:xfrm>
              <a:custGeom>
                <a:avLst/>
                <a:gdLst/>
                <a:ahLst/>
                <a:cxnLst>
                  <a:cxn ang="0">
                    <a:pos x="8" y="0"/>
                  </a:cxn>
                  <a:cxn ang="0">
                    <a:pos x="3" y="183"/>
                  </a:cxn>
                  <a:cxn ang="0">
                    <a:pos x="0" y="586"/>
                  </a:cxn>
                  <a:cxn ang="0">
                    <a:pos x="0" y="990"/>
                  </a:cxn>
                  <a:cxn ang="0">
                    <a:pos x="4" y="1174"/>
                  </a:cxn>
                  <a:cxn ang="0">
                    <a:pos x="8" y="1173"/>
                  </a:cxn>
                  <a:cxn ang="0">
                    <a:pos x="12" y="1173"/>
                  </a:cxn>
                  <a:cxn ang="0">
                    <a:pos x="16" y="1173"/>
                  </a:cxn>
                  <a:cxn ang="0">
                    <a:pos x="19" y="1171"/>
                  </a:cxn>
                  <a:cxn ang="0">
                    <a:pos x="14" y="907"/>
                  </a:cxn>
                  <a:cxn ang="0">
                    <a:pos x="14" y="653"/>
                  </a:cxn>
                  <a:cxn ang="0">
                    <a:pos x="16" y="366"/>
                  </a:cxn>
                  <a:cxn ang="0">
                    <a:pos x="19" y="4"/>
                  </a:cxn>
                  <a:cxn ang="0">
                    <a:pos x="16" y="3"/>
                  </a:cxn>
                  <a:cxn ang="0">
                    <a:pos x="14" y="2"/>
                  </a:cxn>
                  <a:cxn ang="0">
                    <a:pos x="11" y="2"/>
                  </a:cxn>
                  <a:cxn ang="0">
                    <a:pos x="8" y="0"/>
                  </a:cxn>
                </a:cxnLst>
                <a:rect l="0" t="0" r="r" b="b"/>
                <a:pathLst>
                  <a:path w="19" h="1174">
                    <a:moveTo>
                      <a:pt x="8" y="0"/>
                    </a:moveTo>
                    <a:lnTo>
                      <a:pt x="3" y="183"/>
                    </a:lnTo>
                    <a:lnTo>
                      <a:pt x="0" y="586"/>
                    </a:lnTo>
                    <a:lnTo>
                      <a:pt x="0" y="990"/>
                    </a:lnTo>
                    <a:lnTo>
                      <a:pt x="4" y="1174"/>
                    </a:lnTo>
                    <a:lnTo>
                      <a:pt x="8" y="1173"/>
                    </a:lnTo>
                    <a:lnTo>
                      <a:pt x="12" y="1173"/>
                    </a:lnTo>
                    <a:lnTo>
                      <a:pt x="16" y="1173"/>
                    </a:lnTo>
                    <a:lnTo>
                      <a:pt x="19" y="1171"/>
                    </a:lnTo>
                    <a:lnTo>
                      <a:pt x="14" y="907"/>
                    </a:lnTo>
                    <a:lnTo>
                      <a:pt x="14" y="653"/>
                    </a:lnTo>
                    <a:lnTo>
                      <a:pt x="16" y="366"/>
                    </a:lnTo>
                    <a:lnTo>
                      <a:pt x="19" y="4"/>
                    </a:lnTo>
                    <a:lnTo>
                      <a:pt x="16" y="3"/>
                    </a:lnTo>
                    <a:lnTo>
                      <a:pt x="14" y="2"/>
                    </a:lnTo>
                    <a:lnTo>
                      <a:pt x="11" y="2"/>
                    </a:lnTo>
                    <a:lnTo>
                      <a:pt x="8"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4" name="Freeform 70">
                <a:extLst>
                  <a:ext uri="{FF2B5EF4-FFF2-40B4-BE49-F238E27FC236}">
                    <a16:creationId xmlns:a16="http://schemas.microsoft.com/office/drawing/2014/main" xmlns="" id="{55FCD4A5-E978-E842-2ADF-6647CE6B0213}"/>
                  </a:ext>
                </a:extLst>
              </p:cNvPr>
              <p:cNvSpPr>
                <a:spLocks/>
              </p:cNvSpPr>
              <p:nvPr/>
            </p:nvSpPr>
            <p:spPr bwMode="auto">
              <a:xfrm>
                <a:off x="1595" y="1942"/>
                <a:ext cx="6" cy="391"/>
              </a:xfrm>
              <a:custGeom>
                <a:avLst/>
                <a:gdLst/>
                <a:ahLst/>
                <a:cxnLst>
                  <a:cxn ang="0">
                    <a:pos x="6" y="0"/>
                  </a:cxn>
                  <a:cxn ang="0">
                    <a:pos x="3" y="182"/>
                  </a:cxn>
                  <a:cxn ang="0">
                    <a:pos x="0" y="586"/>
                  </a:cxn>
                  <a:cxn ang="0">
                    <a:pos x="0" y="990"/>
                  </a:cxn>
                  <a:cxn ang="0">
                    <a:pos x="4" y="1172"/>
                  </a:cxn>
                  <a:cxn ang="0">
                    <a:pos x="8" y="1172"/>
                  </a:cxn>
                  <a:cxn ang="0">
                    <a:pos x="12" y="1172"/>
                  </a:cxn>
                  <a:cxn ang="0">
                    <a:pos x="14" y="1172"/>
                  </a:cxn>
                  <a:cxn ang="0">
                    <a:pos x="18" y="1171"/>
                  </a:cxn>
                  <a:cxn ang="0">
                    <a:pos x="13" y="907"/>
                  </a:cxn>
                  <a:cxn ang="0">
                    <a:pos x="13" y="653"/>
                  </a:cxn>
                  <a:cxn ang="0">
                    <a:pos x="14" y="366"/>
                  </a:cxn>
                  <a:cxn ang="0">
                    <a:pos x="18" y="4"/>
                  </a:cxn>
                  <a:cxn ang="0">
                    <a:pos x="16" y="3"/>
                  </a:cxn>
                  <a:cxn ang="0">
                    <a:pos x="13" y="1"/>
                  </a:cxn>
                  <a:cxn ang="0">
                    <a:pos x="9" y="1"/>
                  </a:cxn>
                  <a:cxn ang="0">
                    <a:pos x="6" y="0"/>
                  </a:cxn>
                </a:cxnLst>
                <a:rect l="0" t="0" r="r" b="b"/>
                <a:pathLst>
                  <a:path w="18" h="1172">
                    <a:moveTo>
                      <a:pt x="6" y="0"/>
                    </a:moveTo>
                    <a:lnTo>
                      <a:pt x="3" y="182"/>
                    </a:lnTo>
                    <a:lnTo>
                      <a:pt x="0" y="586"/>
                    </a:lnTo>
                    <a:lnTo>
                      <a:pt x="0" y="990"/>
                    </a:lnTo>
                    <a:lnTo>
                      <a:pt x="4" y="1172"/>
                    </a:lnTo>
                    <a:lnTo>
                      <a:pt x="8" y="1172"/>
                    </a:lnTo>
                    <a:lnTo>
                      <a:pt x="12" y="1172"/>
                    </a:lnTo>
                    <a:lnTo>
                      <a:pt x="14" y="1172"/>
                    </a:lnTo>
                    <a:lnTo>
                      <a:pt x="18" y="1171"/>
                    </a:lnTo>
                    <a:lnTo>
                      <a:pt x="13" y="907"/>
                    </a:lnTo>
                    <a:lnTo>
                      <a:pt x="13" y="653"/>
                    </a:lnTo>
                    <a:lnTo>
                      <a:pt x="14" y="366"/>
                    </a:lnTo>
                    <a:lnTo>
                      <a:pt x="18" y="4"/>
                    </a:lnTo>
                    <a:lnTo>
                      <a:pt x="16" y="3"/>
                    </a:lnTo>
                    <a:lnTo>
                      <a:pt x="13" y="1"/>
                    </a:lnTo>
                    <a:lnTo>
                      <a:pt x="9" y="1"/>
                    </a:lnTo>
                    <a:lnTo>
                      <a:pt x="6"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5" name="Freeform 71">
                <a:extLst>
                  <a:ext uri="{FF2B5EF4-FFF2-40B4-BE49-F238E27FC236}">
                    <a16:creationId xmlns:a16="http://schemas.microsoft.com/office/drawing/2014/main" xmlns="" id="{E138955B-B3DF-CF3A-B929-133576799E68}"/>
                  </a:ext>
                </a:extLst>
              </p:cNvPr>
              <p:cNvSpPr>
                <a:spLocks/>
              </p:cNvSpPr>
              <p:nvPr/>
            </p:nvSpPr>
            <p:spPr bwMode="auto">
              <a:xfrm>
                <a:off x="1592" y="1942"/>
                <a:ext cx="7" cy="390"/>
              </a:xfrm>
              <a:custGeom>
                <a:avLst/>
                <a:gdLst/>
                <a:ahLst/>
                <a:cxnLst>
                  <a:cxn ang="0">
                    <a:pos x="8" y="0"/>
                  </a:cxn>
                  <a:cxn ang="0">
                    <a:pos x="3" y="182"/>
                  </a:cxn>
                  <a:cxn ang="0">
                    <a:pos x="0" y="585"/>
                  </a:cxn>
                  <a:cxn ang="0">
                    <a:pos x="0" y="990"/>
                  </a:cxn>
                  <a:cxn ang="0">
                    <a:pos x="4" y="1172"/>
                  </a:cxn>
                  <a:cxn ang="0">
                    <a:pos x="8" y="1172"/>
                  </a:cxn>
                  <a:cxn ang="0">
                    <a:pos x="12" y="1171"/>
                  </a:cxn>
                  <a:cxn ang="0">
                    <a:pos x="16" y="1171"/>
                  </a:cxn>
                  <a:cxn ang="0">
                    <a:pos x="20" y="1171"/>
                  </a:cxn>
                  <a:cxn ang="0">
                    <a:pos x="14" y="906"/>
                  </a:cxn>
                  <a:cxn ang="0">
                    <a:pos x="14" y="653"/>
                  </a:cxn>
                  <a:cxn ang="0">
                    <a:pos x="16" y="366"/>
                  </a:cxn>
                  <a:cxn ang="0">
                    <a:pos x="20" y="4"/>
                  </a:cxn>
                  <a:cxn ang="0">
                    <a:pos x="17" y="2"/>
                  </a:cxn>
                  <a:cxn ang="0">
                    <a:pos x="14" y="1"/>
                  </a:cxn>
                  <a:cxn ang="0">
                    <a:pos x="11" y="1"/>
                  </a:cxn>
                  <a:cxn ang="0">
                    <a:pos x="8" y="0"/>
                  </a:cxn>
                </a:cxnLst>
                <a:rect l="0" t="0" r="r" b="b"/>
                <a:pathLst>
                  <a:path w="20" h="1172">
                    <a:moveTo>
                      <a:pt x="8" y="0"/>
                    </a:moveTo>
                    <a:lnTo>
                      <a:pt x="3" y="182"/>
                    </a:lnTo>
                    <a:lnTo>
                      <a:pt x="0" y="585"/>
                    </a:lnTo>
                    <a:lnTo>
                      <a:pt x="0" y="990"/>
                    </a:lnTo>
                    <a:lnTo>
                      <a:pt x="4" y="1172"/>
                    </a:lnTo>
                    <a:lnTo>
                      <a:pt x="8" y="1172"/>
                    </a:lnTo>
                    <a:lnTo>
                      <a:pt x="12" y="1171"/>
                    </a:lnTo>
                    <a:lnTo>
                      <a:pt x="16" y="1171"/>
                    </a:lnTo>
                    <a:lnTo>
                      <a:pt x="20" y="1171"/>
                    </a:lnTo>
                    <a:lnTo>
                      <a:pt x="14" y="906"/>
                    </a:lnTo>
                    <a:lnTo>
                      <a:pt x="14" y="653"/>
                    </a:lnTo>
                    <a:lnTo>
                      <a:pt x="16" y="366"/>
                    </a:lnTo>
                    <a:lnTo>
                      <a:pt x="20" y="4"/>
                    </a:lnTo>
                    <a:lnTo>
                      <a:pt x="17" y="2"/>
                    </a:lnTo>
                    <a:lnTo>
                      <a:pt x="14" y="1"/>
                    </a:lnTo>
                    <a:lnTo>
                      <a:pt x="11" y="1"/>
                    </a:lnTo>
                    <a:lnTo>
                      <a:pt x="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6" name="Freeform 72">
                <a:extLst>
                  <a:ext uri="{FF2B5EF4-FFF2-40B4-BE49-F238E27FC236}">
                    <a16:creationId xmlns:a16="http://schemas.microsoft.com/office/drawing/2014/main" xmlns="" id="{C38684D9-5BA7-EC1A-234B-35328FB4DB95}"/>
                  </a:ext>
                </a:extLst>
              </p:cNvPr>
              <p:cNvSpPr>
                <a:spLocks/>
              </p:cNvSpPr>
              <p:nvPr/>
            </p:nvSpPr>
            <p:spPr bwMode="auto">
              <a:xfrm>
                <a:off x="1590" y="1941"/>
                <a:ext cx="6" cy="391"/>
              </a:xfrm>
              <a:custGeom>
                <a:avLst/>
                <a:gdLst/>
                <a:ahLst/>
                <a:cxnLst>
                  <a:cxn ang="0">
                    <a:pos x="8" y="0"/>
                  </a:cxn>
                  <a:cxn ang="0">
                    <a:pos x="3" y="183"/>
                  </a:cxn>
                  <a:cxn ang="0">
                    <a:pos x="0" y="586"/>
                  </a:cxn>
                  <a:cxn ang="0">
                    <a:pos x="0" y="989"/>
                  </a:cxn>
                  <a:cxn ang="0">
                    <a:pos x="4" y="1173"/>
                  </a:cxn>
                  <a:cxn ang="0">
                    <a:pos x="8" y="1171"/>
                  </a:cxn>
                  <a:cxn ang="0">
                    <a:pos x="12" y="1171"/>
                  </a:cxn>
                  <a:cxn ang="0">
                    <a:pos x="16" y="1171"/>
                  </a:cxn>
                  <a:cxn ang="0">
                    <a:pos x="20" y="1171"/>
                  </a:cxn>
                  <a:cxn ang="0">
                    <a:pos x="15" y="907"/>
                  </a:cxn>
                  <a:cxn ang="0">
                    <a:pos x="15" y="653"/>
                  </a:cxn>
                  <a:cxn ang="0">
                    <a:pos x="16" y="367"/>
                  </a:cxn>
                  <a:cxn ang="0">
                    <a:pos x="20" y="6"/>
                  </a:cxn>
                  <a:cxn ang="0">
                    <a:pos x="18" y="4"/>
                  </a:cxn>
                  <a:cxn ang="0">
                    <a:pos x="15" y="3"/>
                  </a:cxn>
                  <a:cxn ang="0">
                    <a:pos x="11" y="2"/>
                  </a:cxn>
                  <a:cxn ang="0">
                    <a:pos x="8" y="0"/>
                  </a:cxn>
                </a:cxnLst>
                <a:rect l="0" t="0" r="r" b="b"/>
                <a:pathLst>
                  <a:path w="20" h="1173">
                    <a:moveTo>
                      <a:pt x="8" y="0"/>
                    </a:moveTo>
                    <a:lnTo>
                      <a:pt x="3" y="183"/>
                    </a:lnTo>
                    <a:lnTo>
                      <a:pt x="0" y="586"/>
                    </a:lnTo>
                    <a:lnTo>
                      <a:pt x="0" y="989"/>
                    </a:lnTo>
                    <a:lnTo>
                      <a:pt x="4" y="1173"/>
                    </a:lnTo>
                    <a:lnTo>
                      <a:pt x="8" y="1171"/>
                    </a:lnTo>
                    <a:lnTo>
                      <a:pt x="12" y="1171"/>
                    </a:lnTo>
                    <a:lnTo>
                      <a:pt x="16" y="1171"/>
                    </a:lnTo>
                    <a:lnTo>
                      <a:pt x="20" y="1171"/>
                    </a:lnTo>
                    <a:lnTo>
                      <a:pt x="15" y="907"/>
                    </a:lnTo>
                    <a:lnTo>
                      <a:pt x="15" y="653"/>
                    </a:lnTo>
                    <a:lnTo>
                      <a:pt x="16" y="367"/>
                    </a:lnTo>
                    <a:lnTo>
                      <a:pt x="20" y="6"/>
                    </a:lnTo>
                    <a:lnTo>
                      <a:pt x="18" y="4"/>
                    </a:lnTo>
                    <a:lnTo>
                      <a:pt x="15" y="3"/>
                    </a:lnTo>
                    <a:lnTo>
                      <a:pt x="11" y="2"/>
                    </a:lnTo>
                    <a:lnTo>
                      <a:pt x="8"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7" name="Freeform 73">
                <a:extLst>
                  <a:ext uri="{FF2B5EF4-FFF2-40B4-BE49-F238E27FC236}">
                    <a16:creationId xmlns:a16="http://schemas.microsoft.com/office/drawing/2014/main" xmlns="" id="{AECBDA3B-6277-6EFD-CBE5-10F0E49B87F9}"/>
                  </a:ext>
                </a:extLst>
              </p:cNvPr>
              <p:cNvSpPr>
                <a:spLocks/>
              </p:cNvSpPr>
              <p:nvPr/>
            </p:nvSpPr>
            <p:spPr bwMode="auto">
              <a:xfrm>
                <a:off x="1588" y="1941"/>
                <a:ext cx="6" cy="390"/>
              </a:xfrm>
              <a:custGeom>
                <a:avLst/>
                <a:gdLst/>
                <a:ahLst/>
                <a:cxnLst>
                  <a:cxn ang="0">
                    <a:pos x="6" y="0"/>
                  </a:cxn>
                  <a:cxn ang="0">
                    <a:pos x="2" y="183"/>
                  </a:cxn>
                  <a:cxn ang="0">
                    <a:pos x="0" y="586"/>
                  </a:cxn>
                  <a:cxn ang="0">
                    <a:pos x="0" y="989"/>
                  </a:cxn>
                  <a:cxn ang="0">
                    <a:pos x="5" y="1171"/>
                  </a:cxn>
                  <a:cxn ang="0">
                    <a:pos x="8" y="1171"/>
                  </a:cxn>
                  <a:cxn ang="0">
                    <a:pos x="12" y="1171"/>
                  </a:cxn>
                  <a:cxn ang="0">
                    <a:pos x="16" y="1171"/>
                  </a:cxn>
                  <a:cxn ang="0">
                    <a:pos x="20" y="1170"/>
                  </a:cxn>
                  <a:cxn ang="0">
                    <a:pos x="14" y="907"/>
                  </a:cxn>
                  <a:cxn ang="0">
                    <a:pos x="13" y="653"/>
                  </a:cxn>
                  <a:cxn ang="0">
                    <a:pos x="16" y="366"/>
                  </a:cxn>
                  <a:cxn ang="0">
                    <a:pos x="18" y="5"/>
                  </a:cxn>
                  <a:cxn ang="0">
                    <a:pos x="16" y="4"/>
                  </a:cxn>
                  <a:cxn ang="0">
                    <a:pos x="13" y="3"/>
                  </a:cxn>
                  <a:cxn ang="0">
                    <a:pos x="9" y="1"/>
                  </a:cxn>
                  <a:cxn ang="0">
                    <a:pos x="6" y="0"/>
                  </a:cxn>
                </a:cxnLst>
                <a:rect l="0" t="0" r="r" b="b"/>
                <a:pathLst>
                  <a:path w="20" h="1171">
                    <a:moveTo>
                      <a:pt x="6" y="0"/>
                    </a:moveTo>
                    <a:lnTo>
                      <a:pt x="2" y="183"/>
                    </a:lnTo>
                    <a:lnTo>
                      <a:pt x="0" y="586"/>
                    </a:lnTo>
                    <a:lnTo>
                      <a:pt x="0" y="989"/>
                    </a:lnTo>
                    <a:lnTo>
                      <a:pt x="5" y="1171"/>
                    </a:lnTo>
                    <a:lnTo>
                      <a:pt x="8" y="1171"/>
                    </a:lnTo>
                    <a:lnTo>
                      <a:pt x="12" y="1171"/>
                    </a:lnTo>
                    <a:lnTo>
                      <a:pt x="16" y="1171"/>
                    </a:lnTo>
                    <a:lnTo>
                      <a:pt x="20" y="1170"/>
                    </a:lnTo>
                    <a:lnTo>
                      <a:pt x="14" y="907"/>
                    </a:lnTo>
                    <a:lnTo>
                      <a:pt x="13" y="653"/>
                    </a:lnTo>
                    <a:lnTo>
                      <a:pt x="16" y="366"/>
                    </a:lnTo>
                    <a:lnTo>
                      <a:pt x="18" y="5"/>
                    </a:lnTo>
                    <a:lnTo>
                      <a:pt x="16" y="4"/>
                    </a:lnTo>
                    <a:lnTo>
                      <a:pt x="13" y="3"/>
                    </a:lnTo>
                    <a:lnTo>
                      <a:pt x="9" y="1"/>
                    </a:lnTo>
                    <a:lnTo>
                      <a:pt x="6"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8" name="Freeform 74">
                <a:extLst>
                  <a:ext uri="{FF2B5EF4-FFF2-40B4-BE49-F238E27FC236}">
                    <a16:creationId xmlns:a16="http://schemas.microsoft.com/office/drawing/2014/main" xmlns="" id="{AD3D9C95-9FDB-7CC6-F4CA-EBA8750BB6C9}"/>
                  </a:ext>
                </a:extLst>
              </p:cNvPr>
              <p:cNvSpPr>
                <a:spLocks/>
              </p:cNvSpPr>
              <p:nvPr/>
            </p:nvSpPr>
            <p:spPr bwMode="auto">
              <a:xfrm>
                <a:off x="1585" y="1940"/>
                <a:ext cx="7" cy="391"/>
              </a:xfrm>
              <a:custGeom>
                <a:avLst/>
                <a:gdLst/>
                <a:ahLst/>
                <a:cxnLst>
                  <a:cxn ang="0">
                    <a:pos x="7" y="0"/>
                  </a:cxn>
                  <a:cxn ang="0">
                    <a:pos x="3" y="182"/>
                  </a:cxn>
                  <a:cxn ang="0">
                    <a:pos x="0" y="585"/>
                  </a:cxn>
                  <a:cxn ang="0">
                    <a:pos x="0" y="988"/>
                  </a:cxn>
                  <a:cxn ang="0">
                    <a:pos x="4" y="1171"/>
                  </a:cxn>
                  <a:cxn ang="0">
                    <a:pos x="8" y="1171"/>
                  </a:cxn>
                  <a:cxn ang="0">
                    <a:pos x="12" y="1169"/>
                  </a:cxn>
                  <a:cxn ang="0">
                    <a:pos x="16" y="1169"/>
                  </a:cxn>
                  <a:cxn ang="0">
                    <a:pos x="19" y="1169"/>
                  </a:cxn>
                  <a:cxn ang="0">
                    <a:pos x="13" y="906"/>
                  </a:cxn>
                  <a:cxn ang="0">
                    <a:pos x="13" y="653"/>
                  </a:cxn>
                  <a:cxn ang="0">
                    <a:pos x="15" y="366"/>
                  </a:cxn>
                  <a:cxn ang="0">
                    <a:pos x="19" y="5"/>
                  </a:cxn>
                  <a:cxn ang="0">
                    <a:pos x="16" y="4"/>
                  </a:cxn>
                  <a:cxn ang="0">
                    <a:pos x="13" y="2"/>
                  </a:cxn>
                  <a:cxn ang="0">
                    <a:pos x="11" y="1"/>
                  </a:cxn>
                  <a:cxn ang="0">
                    <a:pos x="7" y="0"/>
                  </a:cxn>
                </a:cxnLst>
                <a:rect l="0" t="0" r="r" b="b"/>
                <a:pathLst>
                  <a:path w="19" h="1171">
                    <a:moveTo>
                      <a:pt x="7" y="0"/>
                    </a:moveTo>
                    <a:lnTo>
                      <a:pt x="3" y="182"/>
                    </a:lnTo>
                    <a:lnTo>
                      <a:pt x="0" y="585"/>
                    </a:lnTo>
                    <a:lnTo>
                      <a:pt x="0" y="988"/>
                    </a:lnTo>
                    <a:lnTo>
                      <a:pt x="4" y="1171"/>
                    </a:lnTo>
                    <a:lnTo>
                      <a:pt x="8" y="1171"/>
                    </a:lnTo>
                    <a:lnTo>
                      <a:pt x="12" y="1169"/>
                    </a:lnTo>
                    <a:lnTo>
                      <a:pt x="16" y="1169"/>
                    </a:lnTo>
                    <a:lnTo>
                      <a:pt x="19" y="1169"/>
                    </a:lnTo>
                    <a:lnTo>
                      <a:pt x="13" y="906"/>
                    </a:lnTo>
                    <a:lnTo>
                      <a:pt x="13" y="653"/>
                    </a:lnTo>
                    <a:lnTo>
                      <a:pt x="15" y="366"/>
                    </a:lnTo>
                    <a:lnTo>
                      <a:pt x="19" y="5"/>
                    </a:lnTo>
                    <a:lnTo>
                      <a:pt x="16" y="4"/>
                    </a:lnTo>
                    <a:lnTo>
                      <a:pt x="13" y="2"/>
                    </a:lnTo>
                    <a:lnTo>
                      <a:pt x="11" y="1"/>
                    </a:lnTo>
                    <a:lnTo>
                      <a:pt x="7"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9" name="Freeform 75">
                <a:extLst>
                  <a:ext uri="{FF2B5EF4-FFF2-40B4-BE49-F238E27FC236}">
                    <a16:creationId xmlns:a16="http://schemas.microsoft.com/office/drawing/2014/main" xmlns="" id="{FF4C6270-13AC-B708-7885-E43E4CA3B7EE}"/>
                  </a:ext>
                </a:extLst>
              </p:cNvPr>
              <p:cNvSpPr>
                <a:spLocks/>
              </p:cNvSpPr>
              <p:nvPr/>
            </p:nvSpPr>
            <p:spPr bwMode="auto">
              <a:xfrm>
                <a:off x="1583" y="1940"/>
                <a:ext cx="6" cy="390"/>
              </a:xfrm>
              <a:custGeom>
                <a:avLst/>
                <a:gdLst/>
                <a:ahLst/>
                <a:cxnLst>
                  <a:cxn ang="0">
                    <a:pos x="6" y="0"/>
                  </a:cxn>
                  <a:cxn ang="0">
                    <a:pos x="2" y="182"/>
                  </a:cxn>
                  <a:cxn ang="0">
                    <a:pos x="0" y="585"/>
                  </a:cxn>
                  <a:cxn ang="0">
                    <a:pos x="0" y="988"/>
                  </a:cxn>
                  <a:cxn ang="0">
                    <a:pos x="3" y="1170"/>
                  </a:cxn>
                  <a:cxn ang="0">
                    <a:pos x="18" y="1169"/>
                  </a:cxn>
                  <a:cxn ang="0">
                    <a:pos x="13" y="906"/>
                  </a:cxn>
                  <a:cxn ang="0">
                    <a:pos x="13" y="652"/>
                  </a:cxn>
                  <a:cxn ang="0">
                    <a:pos x="14" y="366"/>
                  </a:cxn>
                  <a:cxn ang="0">
                    <a:pos x="18" y="5"/>
                  </a:cxn>
                  <a:cxn ang="0">
                    <a:pos x="6" y="0"/>
                  </a:cxn>
                </a:cxnLst>
                <a:rect l="0" t="0" r="r" b="b"/>
                <a:pathLst>
                  <a:path w="18" h="1170">
                    <a:moveTo>
                      <a:pt x="6" y="0"/>
                    </a:moveTo>
                    <a:lnTo>
                      <a:pt x="2" y="182"/>
                    </a:lnTo>
                    <a:lnTo>
                      <a:pt x="0" y="585"/>
                    </a:lnTo>
                    <a:lnTo>
                      <a:pt x="0" y="988"/>
                    </a:lnTo>
                    <a:lnTo>
                      <a:pt x="3" y="1170"/>
                    </a:lnTo>
                    <a:lnTo>
                      <a:pt x="18" y="1169"/>
                    </a:lnTo>
                    <a:lnTo>
                      <a:pt x="13" y="906"/>
                    </a:lnTo>
                    <a:lnTo>
                      <a:pt x="13" y="652"/>
                    </a:lnTo>
                    <a:lnTo>
                      <a:pt x="14" y="366"/>
                    </a:lnTo>
                    <a:lnTo>
                      <a:pt x="18" y="5"/>
                    </a:lnTo>
                    <a:lnTo>
                      <a:pt x="6"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0" name="Freeform 76">
                <a:extLst>
                  <a:ext uri="{FF2B5EF4-FFF2-40B4-BE49-F238E27FC236}">
                    <a16:creationId xmlns:a16="http://schemas.microsoft.com/office/drawing/2014/main" xmlns="" id="{1508745B-B98D-AF9D-50AB-02378EC16A4B}"/>
                  </a:ext>
                </a:extLst>
              </p:cNvPr>
              <p:cNvSpPr>
                <a:spLocks/>
              </p:cNvSpPr>
              <p:nvPr/>
            </p:nvSpPr>
            <p:spPr bwMode="auto">
              <a:xfrm>
                <a:off x="1612" y="1946"/>
                <a:ext cx="6" cy="390"/>
              </a:xfrm>
              <a:custGeom>
                <a:avLst/>
                <a:gdLst/>
                <a:ahLst/>
                <a:cxnLst>
                  <a:cxn ang="0">
                    <a:pos x="6" y="0"/>
                  </a:cxn>
                  <a:cxn ang="0">
                    <a:pos x="2" y="182"/>
                  </a:cxn>
                  <a:cxn ang="0">
                    <a:pos x="0" y="585"/>
                  </a:cxn>
                  <a:cxn ang="0">
                    <a:pos x="0" y="988"/>
                  </a:cxn>
                  <a:cxn ang="0">
                    <a:pos x="4" y="1170"/>
                  </a:cxn>
                  <a:cxn ang="0">
                    <a:pos x="18" y="1169"/>
                  </a:cxn>
                  <a:cxn ang="0">
                    <a:pos x="13" y="906"/>
                  </a:cxn>
                  <a:cxn ang="0">
                    <a:pos x="13" y="652"/>
                  </a:cxn>
                  <a:cxn ang="0">
                    <a:pos x="16" y="366"/>
                  </a:cxn>
                  <a:cxn ang="0">
                    <a:pos x="18" y="5"/>
                  </a:cxn>
                  <a:cxn ang="0">
                    <a:pos x="6" y="0"/>
                  </a:cxn>
                </a:cxnLst>
                <a:rect l="0" t="0" r="r" b="b"/>
                <a:pathLst>
                  <a:path w="18" h="1170">
                    <a:moveTo>
                      <a:pt x="6" y="0"/>
                    </a:moveTo>
                    <a:lnTo>
                      <a:pt x="2" y="182"/>
                    </a:lnTo>
                    <a:lnTo>
                      <a:pt x="0" y="585"/>
                    </a:lnTo>
                    <a:lnTo>
                      <a:pt x="0" y="988"/>
                    </a:lnTo>
                    <a:lnTo>
                      <a:pt x="4" y="1170"/>
                    </a:lnTo>
                    <a:lnTo>
                      <a:pt x="18" y="1169"/>
                    </a:lnTo>
                    <a:lnTo>
                      <a:pt x="13" y="906"/>
                    </a:lnTo>
                    <a:lnTo>
                      <a:pt x="13" y="652"/>
                    </a:lnTo>
                    <a:lnTo>
                      <a:pt x="16" y="366"/>
                    </a:lnTo>
                    <a:lnTo>
                      <a:pt x="18" y="5"/>
                    </a:lnTo>
                    <a:lnTo>
                      <a:pt x="6" y="0"/>
                    </a:lnTo>
                    <a:close/>
                  </a:path>
                </a:pathLst>
              </a:custGeom>
              <a:solidFill>
                <a:srgbClr val="002D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1" name="Freeform 77">
                <a:extLst>
                  <a:ext uri="{FF2B5EF4-FFF2-40B4-BE49-F238E27FC236}">
                    <a16:creationId xmlns:a16="http://schemas.microsoft.com/office/drawing/2014/main" xmlns="" id="{BD9D5A72-CEFA-CFCC-6B41-5F470C201ED8}"/>
                  </a:ext>
                </a:extLst>
              </p:cNvPr>
              <p:cNvSpPr>
                <a:spLocks/>
              </p:cNvSpPr>
              <p:nvPr/>
            </p:nvSpPr>
            <p:spPr bwMode="auto">
              <a:xfrm>
                <a:off x="1161" y="2013"/>
                <a:ext cx="90" cy="391"/>
              </a:xfrm>
              <a:custGeom>
                <a:avLst/>
                <a:gdLst/>
                <a:ahLst/>
                <a:cxnLst>
                  <a:cxn ang="0">
                    <a:pos x="0" y="28"/>
                  </a:cxn>
                  <a:cxn ang="0">
                    <a:pos x="267" y="0"/>
                  </a:cxn>
                  <a:cxn ang="0">
                    <a:pos x="269" y="1152"/>
                  </a:cxn>
                  <a:cxn ang="0">
                    <a:pos x="269" y="1173"/>
                  </a:cxn>
                  <a:cxn ang="0">
                    <a:pos x="52" y="1172"/>
                  </a:cxn>
                  <a:cxn ang="0">
                    <a:pos x="49" y="1128"/>
                  </a:cxn>
                  <a:cxn ang="0">
                    <a:pos x="2" y="1120"/>
                  </a:cxn>
                  <a:cxn ang="0">
                    <a:pos x="0" y="28"/>
                  </a:cxn>
                </a:cxnLst>
                <a:rect l="0" t="0" r="r" b="b"/>
                <a:pathLst>
                  <a:path w="269" h="1173">
                    <a:moveTo>
                      <a:pt x="0" y="28"/>
                    </a:moveTo>
                    <a:lnTo>
                      <a:pt x="267" y="0"/>
                    </a:lnTo>
                    <a:lnTo>
                      <a:pt x="269" y="1152"/>
                    </a:lnTo>
                    <a:lnTo>
                      <a:pt x="269" y="1173"/>
                    </a:lnTo>
                    <a:lnTo>
                      <a:pt x="52" y="1172"/>
                    </a:lnTo>
                    <a:lnTo>
                      <a:pt x="49" y="1128"/>
                    </a:lnTo>
                    <a:lnTo>
                      <a:pt x="2" y="1120"/>
                    </a:lnTo>
                    <a:lnTo>
                      <a:pt x="0" y="28"/>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2" name="Freeform 78">
                <a:extLst>
                  <a:ext uri="{FF2B5EF4-FFF2-40B4-BE49-F238E27FC236}">
                    <a16:creationId xmlns:a16="http://schemas.microsoft.com/office/drawing/2014/main" xmlns="" id="{0022D84C-8B37-9D26-BFD0-1E350E435EB5}"/>
                  </a:ext>
                </a:extLst>
              </p:cNvPr>
              <p:cNvSpPr>
                <a:spLocks/>
              </p:cNvSpPr>
              <p:nvPr/>
            </p:nvSpPr>
            <p:spPr bwMode="auto">
              <a:xfrm>
                <a:off x="1161" y="2013"/>
                <a:ext cx="90" cy="363"/>
              </a:xfrm>
              <a:custGeom>
                <a:avLst/>
                <a:gdLst/>
                <a:ahLst/>
                <a:cxnLst>
                  <a:cxn ang="0">
                    <a:pos x="0" y="28"/>
                  </a:cxn>
                  <a:cxn ang="0">
                    <a:pos x="17" y="26"/>
                  </a:cxn>
                  <a:cxn ang="0">
                    <a:pos x="33" y="24"/>
                  </a:cxn>
                  <a:cxn ang="0">
                    <a:pos x="50" y="22"/>
                  </a:cxn>
                  <a:cxn ang="0">
                    <a:pos x="66" y="21"/>
                  </a:cxn>
                  <a:cxn ang="0">
                    <a:pos x="83" y="18"/>
                  </a:cxn>
                  <a:cxn ang="0">
                    <a:pos x="101" y="17"/>
                  </a:cxn>
                  <a:cxn ang="0">
                    <a:pos x="117" y="16"/>
                  </a:cxn>
                  <a:cxn ang="0">
                    <a:pos x="134" y="13"/>
                  </a:cxn>
                  <a:cxn ang="0">
                    <a:pos x="151" y="12"/>
                  </a:cxn>
                  <a:cxn ang="0">
                    <a:pos x="167" y="10"/>
                  </a:cxn>
                  <a:cxn ang="0">
                    <a:pos x="184" y="9"/>
                  </a:cxn>
                  <a:cxn ang="0">
                    <a:pos x="201" y="6"/>
                  </a:cxn>
                  <a:cxn ang="0">
                    <a:pos x="217" y="5"/>
                  </a:cxn>
                  <a:cxn ang="0">
                    <a:pos x="234" y="4"/>
                  </a:cxn>
                  <a:cxn ang="0">
                    <a:pos x="250" y="1"/>
                  </a:cxn>
                  <a:cxn ang="0">
                    <a:pos x="267" y="0"/>
                  </a:cxn>
                  <a:cxn ang="0">
                    <a:pos x="267" y="267"/>
                  </a:cxn>
                  <a:cxn ang="0">
                    <a:pos x="269" y="534"/>
                  </a:cxn>
                  <a:cxn ang="0">
                    <a:pos x="269" y="802"/>
                  </a:cxn>
                  <a:cxn ang="0">
                    <a:pos x="269" y="1069"/>
                  </a:cxn>
                  <a:cxn ang="0">
                    <a:pos x="269" y="1074"/>
                  </a:cxn>
                  <a:cxn ang="0">
                    <a:pos x="269" y="1078"/>
                  </a:cxn>
                  <a:cxn ang="0">
                    <a:pos x="269" y="1083"/>
                  </a:cxn>
                  <a:cxn ang="0">
                    <a:pos x="269" y="1089"/>
                  </a:cxn>
                  <a:cxn ang="0">
                    <a:pos x="255" y="1089"/>
                  </a:cxn>
                  <a:cxn ang="0">
                    <a:pos x="242" y="1089"/>
                  </a:cxn>
                  <a:cxn ang="0">
                    <a:pos x="229" y="1089"/>
                  </a:cxn>
                  <a:cxn ang="0">
                    <a:pos x="214" y="1089"/>
                  </a:cxn>
                  <a:cxn ang="0">
                    <a:pos x="201" y="1089"/>
                  </a:cxn>
                  <a:cxn ang="0">
                    <a:pos x="188" y="1089"/>
                  </a:cxn>
                  <a:cxn ang="0">
                    <a:pos x="175" y="1089"/>
                  </a:cxn>
                  <a:cxn ang="0">
                    <a:pos x="160" y="1087"/>
                  </a:cxn>
                  <a:cxn ang="0">
                    <a:pos x="147" y="1087"/>
                  </a:cxn>
                  <a:cxn ang="0">
                    <a:pos x="134" y="1087"/>
                  </a:cxn>
                  <a:cxn ang="0">
                    <a:pos x="120" y="1087"/>
                  </a:cxn>
                  <a:cxn ang="0">
                    <a:pos x="106" y="1087"/>
                  </a:cxn>
                  <a:cxn ang="0">
                    <a:pos x="93" y="1087"/>
                  </a:cxn>
                  <a:cxn ang="0">
                    <a:pos x="80" y="1087"/>
                  </a:cxn>
                  <a:cxn ang="0">
                    <a:pos x="65" y="1087"/>
                  </a:cxn>
                  <a:cxn ang="0">
                    <a:pos x="52" y="1087"/>
                  </a:cxn>
                  <a:cxn ang="0">
                    <a:pos x="50" y="1077"/>
                  </a:cxn>
                  <a:cxn ang="0">
                    <a:pos x="50" y="1068"/>
                  </a:cxn>
                  <a:cxn ang="0">
                    <a:pos x="49" y="1057"/>
                  </a:cxn>
                  <a:cxn ang="0">
                    <a:pos x="49" y="1046"/>
                  </a:cxn>
                  <a:cxn ang="0">
                    <a:pos x="44" y="1046"/>
                  </a:cxn>
                  <a:cxn ang="0">
                    <a:pos x="37" y="1045"/>
                  </a:cxn>
                  <a:cxn ang="0">
                    <a:pos x="32" y="1045"/>
                  </a:cxn>
                  <a:cxn ang="0">
                    <a:pos x="25" y="1044"/>
                  </a:cxn>
                  <a:cxn ang="0">
                    <a:pos x="20" y="1042"/>
                  </a:cxn>
                  <a:cxn ang="0">
                    <a:pos x="13" y="1041"/>
                  </a:cxn>
                  <a:cxn ang="0">
                    <a:pos x="8" y="1041"/>
                  </a:cxn>
                  <a:cxn ang="0">
                    <a:pos x="2" y="1040"/>
                  </a:cxn>
                  <a:cxn ang="0">
                    <a:pos x="2" y="787"/>
                  </a:cxn>
                  <a:cxn ang="0">
                    <a:pos x="2" y="534"/>
                  </a:cxn>
                  <a:cxn ang="0">
                    <a:pos x="2" y="280"/>
                  </a:cxn>
                  <a:cxn ang="0">
                    <a:pos x="0" y="28"/>
                  </a:cxn>
                </a:cxnLst>
                <a:rect l="0" t="0" r="r" b="b"/>
                <a:pathLst>
                  <a:path w="269" h="1089">
                    <a:moveTo>
                      <a:pt x="0" y="28"/>
                    </a:moveTo>
                    <a:lnTo>
                      <a:pt x="17" y="26"/>
                    </a:lnTo>
                    <a:lnTo>
                      <a:pt x="33" y="24"/>
                    </a:lnTo>
                    <a:lnTo>
                      <a:pt x="50" y="22"/>
                    </a:lnTo>
                    <a:lnTo>
                      <a:pt x="66" y="21"/>
                    </a:lnTo>
                    <a:lnTo>
                      <a:pt x="83" y="18"/>
                    </a:lnTo>
                    <a:lnTo>
                      <a:pt x="101" y="17"/>
                    </a:lnTo>
                    <a:lnTo>
                      <a:pt x="117" y="16"/>
                    </a:lnTo>
                    <a:lnTo>
                      <a:pt x="134" y="13"/>
                    </a:lnTo>
                    <a:lnTo>
                      <a:pt x="151" y="12"/>
                    </a:lnTo>
                    <a:lnTo>
                      <a:pt x="167" y="10"/>
                    </a:lnTo>
                    <a:lnTo>
                      <a:pt x="184" y="9"/>
                    </a:lnTo>
                    <a:lnTo>
                      <a:pt x="201" y="6"/>
                    </a:lnTo>
                    <a:lnTo>
                      <a:pt x="217" y="5"/>
                    </a:lnTo>
                    <a:lnTo>
                      <a:pt x="234" y="4"/>
                    </a:lnTo>
                    <a:lnTo>
                      <a:pt x="250" y="1"/>
                    </a:lnTo>
                    <a:lnTo>
                      <a:pt x="267" y="0"/>
                    </a:lnTo>
                    <a:lnTo>
                      <a:pt x="267" y="267"/>
                    </a:lnTo>
                    <a:lnTo>
                      <a:pt x="269" y="534"/>
                    </a:lnTo>
                    <a:lnTo>
                      <a:pt x="269" y="802"/>
                    </a:lnTo>
                    <a:lnTo>
                      <a:pt x="269" y="1069"/>
                    </a:lnTo>
                    <a:lnTo>
                      <a:pt x="269" y="1074"/>
                    </a:lnTo>
                    <a:lnTo>
                      <a:pt x="269" y="1078"/>
                    </a:lnTo>
                    <a:lnTo>
                      <a:pt x="269" y="1083"/>
                    </a:lnTo>
                    <a:lnTo>
                      <a:pt x="269" y="1089"/>
                    </a:lnTo>
                    <a:lnTo>
                      <a:pt x="255" y="1089"/>
                    </a:lnTo>
                    <a:lnTo>
                      <a:pt x="242" y="1089"/>
                    </a:lnTo>
                    <a:lnTo>
                      <a:pt x="229" y="1089"/>
                    </a:lnTo>
                    <a:lnTo>
                      <a:pt x="214" y="1089"/>
                    </a:lnTo>
                    <a:lnTo>
                      <a:pt x="201" y="1089"/>
                    </a:lnTo>
                    <a:lnTo>
                      <a:pt x="188" y="1089"/>
                    </a:lnTo>
                    <a:lnTo>
                      <a:pt x="175" y="1089"/>
                    </a:lnTo>
                    <a:lnTo>
                      <a:pt x="160" y="1087"/>
                    </a:lnTo>
                    <a:lnTo>
                      <a:pt x="147" y="1087"/>
                    </a:lnTo>
                    <a:lnTo>
                      <a:pt x="134" y="1087"/>
                    </a:lnTo>
                    <a:lnTo>
                      <a:pt x="120" y="1087"/>
                    </a:lnTo>
                    <a:lnTo>
                      <a:pt x="106" y="1087"/>
                    </a:lnTo>
                    <a:lnTo>
                      <a:pt x="93" y="1087"/>
                    </a:lnTo>
                    <a:lnTo>
                      <a:pt x="80" y="1087"/>
                    </a:lnTo>
                    <a:lnTo>
                      <a:pt x="65" y="1087"/>
                    </a:lnTo>
                    <a:lnTo>
                      <a:pt x="52" y="1087"/>
                    </a:lnTo>
                    <a:lnTo>
                      <a:pt x="50" y="1077"/>
                    </a:lnTo>
                    <a:lnTo>
                      <a:pt x="50" y="1068"/>
                    </a:lnTo>
                    <a:lnTo>
                      <a:pt x="49" y="1057"/>
                    </a:lnTo>
                    <a:lnTo>
                      <a:pt x="49" y="1046"/>
                    </a:lnTo>
                    <a:lnTo>
                      <a:pt x="44" y="1046"/>
                    </a:lnTo>
                    <a:lnTo>
                      <a:pt x="37" y="1045"/>
                    </a:lnTo>
                    <a:lnTo>
                      <a:pt x="32" y="1045"/>
                    </a:lnTo>
                    <a:lnTo>
                      <a:pt x="25" y="1044"/>
                    </a:lnTo>
                    <a:lnTo>
                      <a:pt x="20" y="1042"/>
                    </a:lnTo>
                    <a:lnTo>
                      <a:pt x="13" y="1041"/>
                    </a:lnTo>
                    <a:lnTo>
                      <a:pt x="8" y="1041"/>
                    </a:lnTo>
                    <a:lnTo>
                      <a:pt x="2" y="1040"/>
                    </a:lnTo>
                    <a:lnTo>
                      <a:pt x="2" y="787"/>
                    </a:lnTo>
                    <a:lnTo>
                      <a:pt x="2" y="534"/>
                    </a:lnTo>
                    <a:lnTo>
                      <a:pt x="2" y="280"/>
                    </a:lnTo>
                    <a:lnTo>
                      <a:pt x="0" y="28"/>
                    </a:lnTo>
                    <a:close/>
                  </a:path>
                </a:pathLst>
              </a:custGeom>
              <a:solidFill>
                <a:srgbClr val="AF967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3" name="Freeform 79">
                <a:extLst>
                  <a:ext uri="{FF2B5EF4-FFF2-40B4-BE49-F238E27FC236}">
                    <a16:creationId xmlns:a16="http://schemas.microsoft.com/office/drawing/2014/main" xmlns="" id="{4F02540F-F42C-F7F3-EFC5-78F9CF03FD1C}"/>
                  </a:ext>
                </a:extLst>
              </p:cNvPr>
              <p:cNvSpPr>
                <a:spLocks/>
              </p:cNvSpPr>
              <p:nvPr/>
            </p:nvSpPr>
            <p:spPr bwMode="auto">
              <a:xfrm>
                <a:off x="1161" y="2013"/>
                <a:ext cx="90" cy="335"/>
              </a:xfrm>
              <a:custGeom>
                <a:avLst/>
                <a:gdLst/>
                <a:ahLst/>
                <a:cxnLst>
                  <a:cxn ang="0">
                    <a:pos x="0" y="25"/>
                  </a:cxn>
                  <a:cxn ang="0">
                    <a:pos x="17" y="24"/>
                  </a:cxn>
                  <a:cxn ang="0">
                    <a:pos x="33" y="23"/>
                  </a:cxn>
                  <a:cxn ang="0">
                    <a:pos x="50" y="21"/>
                  </a:cxn>
                  <a:cxn ang="0">
                    <a:pos x="66" y="19"/>
                  </a:cxn>
                  <a:cxn ang="0">
                    <a:pos x="83" y="17"/>
                  </a:cxn>
                  <a:cxn ang="0">
                    <a:pos x="101" y="16"/>
                  </a:cxn>
                  <a:cxn ang="0">
                    <a:pos x="117" y="15"/>
                  </a:cxn>
                  <a:cxn ang="0">
                    <a:pos x="134" y="13"/>
                  </a:cxn>
                  <a:cxn ang="0">
                    <a:pos x="151" y="12"/>
                  </a:cxn>
                  <a:cxn ang="0">
                    <a:pos x="167" y="11"/>
                  </a:cxn>
                  <a:cxn ang="0">
                    <a:pos x="184" y="8"/>
                  </a:cxn>
                  <a:cxn ang="0">
                    <a:pos x="201" y="7"/>
                  </a:cxn>
                  <a:cxn ang="0">
                    <a:pos x="217" y="5"/>
                  </a:cxn>
                  <a:cxn ang="0">
                    <a:pos x="234" y="4"/>
                  </a:cxn>
                  <a:cxn ang="0">
                    <a:pos x="250" y="2"/>
                  </a:cxn>
                  <a:cxn ang="0">
                    <a:pos x="267" y="0"/>
                  </a:cxn>
                  <a:cxn ang="0">
                    <a:pos x="267" y="246"/>
                  </a:cxn>
                  <a:cxn ang="0">
                    <a:pos x="269" y="492"/>
                  </a:cxn>
                  <a:cxn ang="0">
                    <a:pos x="269" y="739"/>
                  </a:cxn>
                  <a:cxn ang="0">
                    <a:pos x="269" y="985"/>
                  </a:cxn>
                  <a:cxn ang="0">
                    <a:pos x="269" y="990"/>
                  </a:cxn>
                  <a:cxn ang="0">
                    <a:pos x="269" y="994"/>
                  </a:cxn>
                  <a:cxn ang="0">
                    <a:pos x="269" y="998"/>
                  </a:cxn>
                  <a:cxn ang="0">
                    <a:pos x="269" y="1003"/>
                  </a:cxn>
                  <a:cxn ang="0">
                    <a:pos x="255" y="1003"/>
                  </a:cxn>
                  <a:cxn ang="0">
                    <a:pos x="242" y="1003"/>
                  </a:cxn>
                  <a:cxn ang="0">
                    <a:pos x="229" y="1003"/>
                  </a:cxn>
                  <a:cxn ang="0">
                    <a:pos x="214" y="1003"/>
                  </a:cxn>
                  <a:cxn ang="0">
                    <a:pos x="201" y="1003"/>
                  </a:cxn>
                  <a:cxn ang="0">
                    <a:pos x="188" y="1003"/>
                  </a:cxn>
                  <a:cxn ang="0">
                    <a:pos x="175" y="1003"/>
                  </a:cxn>
                  <a:cxn ang="0">
                    <a:pos x="160" y="1002"/>
                  </a:cxn>
                  <a:cxn ang="0">
                    <a:pos x="147" y="1002"/>
                  </a:cxn>
                  <a:cxn ang="0">
                    <a:pos x="134" y="1002"/>
                  </a:cxn>
                  <a:cxn ang="0">
                    <a:pos x="120" y="1002"/>
                  </a:cxn>
                  <a:cxn ang="0">
                    <a:pos x="106" y="1002"/>
                  </a:cxn>
                  <a:cxn ang="0">
                    <a:pos x="93" y="1002"/>
                  </a:cxn>
                  <a:cxn ang="0">
                    <a:pos x="80" y="1002"/>
                  </a:cxn>
                  <a:cxn ang="0">
                    <a:pos x="65" y="1002"/>
                  </a:cxn>
                  <a:cxn ang="0">
                    <a:pos x="52" y="1002"/>
                  </a:cxn>
                  <a:cxn ang="0">
                    <a:pos x="50" y="993"/>
                  </a:cxn>
                  <a:cxn ang="0">
                    <a:pos x="50" y="983"/>
                  </a:cxn>
                  <a:cxn ang="0">
                    <a:pos x="49" y="974"/>
                  </a:cxn>
                  <a:cxn ang="0">
                    <a:pos x="49" y="965"/>
                  </a:cxn>
                  <a:cxn ang="0">
                    <a:pos x="44" y="963"/>
                  </a:cxn>
                  <a:cxn ang="0">
                    <a:pos x="37" y="963"/>
                  </a:cxn>
                  <a:cxn ang="0">
                    <a:pos x="32" y="962"/>
                  </a:cxn>
                  <a:cxn ang="0">
                    <a:pos x="25" y="961"/>
                  </a:cxn>
                  <a:cxn ang="0">
                    <a:pos x="20" y="961"/>
                  </a:cxn>
                  <a:cxn ang="0">
                    <a:pos x="13" y="960"/>
                  </a:cxn>
                  <a:cxn ang="0">
                    <a:pos x="8" y="960"/>
                  </a:cxn>
                  <a:cxn ang="0">
                    <a:pos x="2" y="958"/>
                  </a:cxn>
                  <a:cxn ang="0">
                    <a:pos x="2" y="726"/>
                  </a:cxn>
                  <a:cxn ang="0">
                    <a:pos x="2" y="492"/>
                  </a:cxn>
                  <a:cxn ang="0">
                    <a:pos x="2" y="259"/>
                  </a:cxn>
                  <a:cxn ang="0">
                    <a:pos x="0" y="25"/>
                  </a:cxn>
                </a:cxnLst>
                <a:rect l="0" t="0" r="r" b="b"/>
                <a:pathLst>
                  <a:path w="269" h="1003">
                    <a:moveTo>
                      <a:pt x="0" y="25"/>
                    </a:moveTo>
                    <a:lnTo>
                      <a:pt x="17" y="24"/>
                    </a:lnTo>
                    <a:lnTo>
                      <a:pt x="33" y="23"/>
                    </a:lnTo>
                    <a:lnTo>
                      <a:pt x="50" y="21"/>
                    </a:lnTo>
                    <a:lnTo>
                      <a:pt x="66" y="19"/>
                    </a:lnTo>
                    <a:lnTo>
                      <a:pt x="83" y="17"/>
                    </a:lnTo>
                    <a:lnTo>
                      <a:pt x="101" y="16"/>
                    </a:lnTo>
                    <a:lnTo>
                      <a:pt x="117" y="15"/>
                    </a:lnTo>
                    <a:lnTo>
                      <a:pt x="134" y="13"/>
                    </a:lnTo>
                    <a:lnTo>
                      <a:pt x="151" y="12"/>
                    </a:lnTo>
                    <a:lnTo>
                      <a:pt x="167" y="11"/>
                    </a:lnTo>
                    <a:lnTo>
                      <a:pt x="184" y="8"/>
                    </a:lnTo>
                    <a:lnTo>
                      <a:pt x="201" y="7"/>
                    </a:lnTo>
                    <a:lnTo>
                      <a:pt x="217" y="5"/>
                    </a:lnTo>
                    <a:lnTo>
                      <a:pt x="234" y="4"/>
                    </a:lnTo>
                    <a:lnTo>
                      <a:pt x="250" y="2"/>
                    </a:lnTo>
                    <a:lnTo>
                      <a:pt x="267" y="0"/>
                    </a:lnTo>
                    <a:lnTo>
                      <a:pt x="267" y="246"/>
                    </a:lnTo>
                    <a:lnTo>
                      <a:pt x="269" y="492"/>
                    </a:lnTo>
                    <a:lnTo>
                      <a:pt x="269" y="739"/>
                    </a:lnTo>
                    <a:lnTo>
                      <a:pt x="269" y="985"/>
                    </a:lnTo>
                    <a:lnTo>
                      <a:pt x="269" y="990"/>
                    </a:lnTo>
                    <a:lnTo>
                      <a:pt x="269" y="994"/>
                    </a:lnTo>
                    <a:lnTo>
                      <a:pt x="269" y="998"/>
                    </a:lnTo>
                    <a:lnTo>
                      <a:pt x="269" y="1003"/>
                    </a:lnTo>
                    <a:lnTo>
                      <a:pt x="255" y="1003"/>
                    </a:lnTo>
                    <a:lnTo>
                      <a:pt x="242" y="1003"/>
                    </a:lnTo>
                    <a:lnTo>
                      <a:pt x="229" y="1003"/>
                    </a:lnTo>
                    <a:lnTo>
                      <a:pt x="214" y="1003"/>
                    </a:lnTo>
                    <a:lnTo>
                      <a:pt x="201" y="1003"/>
                    </a:lnTo>
                    <a:lnTo>
                      <a:pt x="188" y="1003"/>
                    </a:lnTo>
                    <a:lnTo>
                      <a:pt x="175" y="1003"/>
                    </a:lnTo>
                    <a:lnTo>
                      <a:pt x="160" y="1002"/>
                    </a:lnTo>
                    <a:lnTo>
                      <a:pt x="147" y="1002"/>
                    </a:lnTo>
                    <a:lnTo>
                      <a:pt x="134" y="1002"/>
                    </a:lnTo>
                    <a:lnTo>
                      <a:pt x="120" y="1002"/>
                    </a:lnTo>
                    <a:lnTo>
                      <a:pt x="106" y="1002"/>
                    </a:lnTo>
                    <a:lnTo>
                      <a:pt x="93" y="1002"/>
                    </a:lnTo>
                    <a:lnTo>
                      <a:pt x="80" y="1002"/>
                    </a:lnTo>
                    <a:lnTo>
                      <a:pt x="65" y="1002"/>
                    </a:lnTo>
                    <a:lnTo>
                      <a:pt x="52" y="1002"/>
                    </a:lnTo>
                    <a:lnTo>
                      <a:pt x="50" y="993"/>
                    </a:lnTo>
                    <a:lnTo>
                      <a:pt x="50" y="983"/>
                    </a:lnTo>
                    <a:lnTo>
                      <a:pt x="49" y="974"/>
                    </a:lnTo>
                    <a:lnTo>
                      <a:pt x="49" y="965"/>
                    </a:lnTo>
                    <a:lnTo>
                      <a:pt x="44" y="963"/>
                    </a:lnTo>
                    <a:lnTo>
                      <a:pt x="37" y="963"/>
                    </a:lnTo>
                    <a:lnTo>
                      <a:pt x="32" y="962"/>
                    </a:lnTo>
                    <a:lnTo>
                      <a:pt x="25" y="961"/>
                    </a:lnTo>
                    <a:lnTo>
                      <a:pt x="20" y="961"/>
                    </a:lnTo>
                    <a:lnTo>
                      <a:pt x="13" y="960"/>
                    </a:lnTo>
                    <a:lnTo>
                      <a:pt x="8" y="960"/>
                    </a:lnTo>
                    <a:lnTo>
                      <a:pt x="2" y="958"/>
                    </a:lnTo>
                    <a:lnTo>
                      <a:pt x="2" y="726"/>
                    </a:lnTo>
                    <a:lnTo>
                      <a:pt x="2" y="492"/>
                    </a:lnTo>
                    <a:lnTo>
                      <a:pt x="2" y="259"/>
                    </a:lnTo>
                    <a:lnTo>
                      <a:pt x="0" y="25"/>
                    </a:lnTo>
                    <a:close/>
                  </a:path>
                </a:pathLst>
              </a:custGeom>
              <a:solidFill>
                <a:srgbClr val="B7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4" name="Freeform 80">
                <a:extLst>
                  <a:ext uri="{FF2B5EF4-FFF2-40B4-BE49-F238E27FC236}">
                    <a16:creationId xmlns:a16="http://schemas.microsoft.com/office/drawing/2014/main" xmlns="" id="{C6A606A1-CCCC-B125-3CBF-C497C6A2488E}"/>
                  </a:ext>
                </a:extLst>
              </p:cNvPr>
              <p:cNvSpPr>
                <a:spLocks/>
              </p:cNvSpPr>
              <p:nvPr/>
            </p:nvSpPr>
            <p:spPr bwMode="auto">
              <a:xfrm>
                <a:off x="1161" y="2014"/>
                <a:ext cx="90" cy="306"/>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24"/>
                  </a:cxn>
                  <a:cxn ang="0">
                    <a:pos x="269" y="449"/>
                  </a:cxn>
                  <a:cxn ang="0">
                    <a:pos x="269" y="675"/>
                  </a:cxn>
                  <a:cxn ang="0">
                    <a:pos x="269" y="899"/>
                  </a:cxn>
                  <a:cxn ang="0">
                    <a:pos x="269" y="903"/>
                  </a:cxn>
                  <a:cxn ang="0">
                    <a:pos x="269" y="907"/>
                  </a:cxn>
                  <a:cxn ang="0">
                    <a:pos x="269" y="913"/>
                  </a:cxn>
                  <a:cxn ang="0">
                    <a:pos x="269" y="917"/>
                  </a:cxn>
                  <a:cxn ang="0">
                    <a:pos x="255" y="917"/>
                  </a:cxn>
                  <a:cxn ang="0">
                    <a:pos x="242" y="917"/>
                  </a:cxn>
                  <a:cxn ang="0">
                    <a:pos x="229" y="917"/>
                  </a:cxn>
                  <a:cxn ang="0">
                    <a:pos x="214" y="917"/>
                  </a:cxn>
                  <a:cxn ang="0">
                    <a:pos x="201" y="917"/>
                  </a:cxn>
                  <a:cxn ang="0">
                    <a:pos x="188" y="917"/>
                  </a:cxn>
                  <a:cxn ang="0">
                    <a:pos x="175" y="917"/>
                  </a:cxn>
                  <a:cxn ang="0">
                    <a:pos x="160" y="917"/>
                  </a:cxn>
                  <a:cxn ang="0">
                    <a:pos x="147" y="917"/>
                  </a:cxn>
                  <a:cxn ang="0">
                    <a:pos x="134" y="917"/>
                  </a:cxn>
                  <a:cxn ang="0">
                    <a:pos x="120" y="917"/>
                  </a:cxn>
                  <a:cxn ang="0">
                    <a:pos x="106" y="917"/>
                  </a:cxn>
                  <a:cxn ang="0">
                    <a:pos x="93" y="915"/>
                  </a:cxn>
                  <a:cxn ang="0">
                    <a:pos x="80" y="915"/>
                  </a:cxn>
                  <a:cxn ang="0">
                    <a:pos x="65" y="915"/>
                  </a:cxn>
                  <a:cxn ang="0">
                    <a:pos x="52" y="915"/>
                  </a:cxn>
                  <a:cxn ang="0">
                    <a:pos x="50" y="907"/>
                  </a:cxn>
                  <a:cxn ang="0">
                    <a:pos x="50" y="898"/>
                  </a:cxn>
                  <a:cxn ang="0">
                    <a:pos x="49" y="890"/>
                  </a:cxn>
                  <a:cxn ang="0">
                    <a:pos x="49" y="882"/>
                  </a:cxn>
                  <a:cxn ang="0">
                    <a:pos x="44" y="881"/>
                  </a:cxn>
                  <a:cxn ang="0">
                    <a:pos x="37" y="881"/>
                  </a:cxn>
                  <a:cxn ang="0">
                    <a:pos x="32" y="880"/>
                  </a:cxn>
                  <a:cxn ang="0">
                    <a:pos x="25" y="878"/>
                  </a:cxn>
                  <a:cxn ang="0">
                    <a:pos x="20" y="878"/>
                  </a:cxn>
                  <a:cxn ang="0">
                    <a:pos x="13" y="877"/>
                  </a:cxn>
                  <a:cxn ang="0">
                    <a:pos x="8" y="877"/>
                  </a:cxn>
                  <a:cxn ang="0">
                    <a:pos x="2" y="876"/>
                  </a:cxn>
                  <a:cxn ang="0">
                    <a:pos x="2" y="663"/>
                  </a:cxn>
                  <a:cxn ang="0">
                    <a:pos x="2" y="449"/>
                  </a:cxn>
                  <a:cxn ang="0">
                    <a:pos x="2" y="236"/>
                  </a:cxn>
                  <a:cxn ang="0">
                    <a:pos x="0" y="23"/>
                  </a:cxn>
                </a:cxnLst>
                <a:rect l="0" t="0" r="r" b="b"/>
                <a:pathLst>
                  <a:path w="269" h="917">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24"/>
                    </a:lnTo>
                    <a:lnTo>
                      <a:pt x="269" y="449"/>
                    </a:lnTo>
                    <a:lnTo>
                      <a:pt x="269" y="675"/>
                    </a:lnTo>
                    <a:lnTo>
                      <a:pt x="269" y="899"/>
                    </a:lnTo>
                    <a:lnTo>
                      <a:pt x="269" y="903"/>
                    </a:lnTo>
                    <a:lnTo>
                      <a:pt x="269" y="907"/>
                    </a:lnTo>
                    <a:lnTo>
                      <a:pt x="269" y="913"/>
                    </a:lnTo>
                    <a:lnTo>
                      <a:pt x="269" y="917"/>
                    </a:lnTo>
                    <a:lnTo>
                      <a:pt x="255" y="917"/>
                    </a:lnTo>
                    <a:lnTo>
                      <a:pt x="242" y="917"/>
                    </a:lnTo>
                    <a:lnTo>
                      <a:pt x="229" y="917"/>
                    </a:lnTo>
                    <a:lnTo>
                      <a:pt x="214" y="917"/>
                    </a:lnTo>
                    <a:lnTo>
                      <a:pt x="201" y="917"/>
                    </a:lnTo>
                    <a:lnTo>
                      <a:pt x="188" y="917"/>
                    </a:lnTo>
                    <a:lnTo>
                      <a:pt x="175" y="917"/>
                    </a:lnTo>
                    <a:lnTo>
                      <a:pt x="160" y="917"/>
                    </a:lnTo>
                    <a:lnTo>
                      <a:pt x="147" y="917"/>
                    </a:lnTo>
                    <a:lnTo>
                      <a:pt x="134" y="917"/>
                    </a:lnTo>
                    <a:lnTo>
                      <a:pt x="120" y="917"/>
                    </a:lnTo>
                    <a:lnTo>
                      <a:pt x="106" y="917"/>
                    </a:lnTo>
                    <a:lnTo>
                      <a:pt x="93" y="915"/>
                    </a:lnTo>
                    <a:lnTo>
                      <a:pt x="80" y="915"/>
                    </a:lnTo>
                    <a:lnTo>
                      <a:pt x="65" y="915"/>
                    </a:lnTo>
                    <a:lnTo>
                      <a:pt x="52" y="915"/>
                    </a:lnTo>
                    <a:lnTo>
                      <a:pt x="50" y="907"/>
                    </a:lnTo>
                    <a:lnTo>
                      <a:pt x="50" y="898"/>
                    </a:lnTo>
                    <a:lnTo>
                      <a:pt x="49" y="890"/>
                    </a:lnTo>
                    <a:lnTo>
                      <a:pt x="49" y="882"/>
                    </a:lnTo>
                    <a:lnTo>
                      <a:pt x="44" y="881"/>
                    </a:lnTo>
                    <a:lnTo>
                      <a:pt x="37" y="881"/>
                    </a:lnTo>
                    <a:lnTo>
                      <a:pt x="32" y="880"/>
                    </a:lnTo>
                    <a:lnTo>
                      <a:pt x="25" y="878"/>
                    </a:lnTo>
                    <a:lnTo>
                      <a:pt x="20" y="878"/>
                    </a:lnTo>
                    <a:lnTo>
                      <a:pt x="13" y="877"/>
                    </a:lnTo>
                    <a:lnTo>
                      <a:pt x="8" y="877"/>
                    </a:lnTo>
                    <a:lnTo>
                      <a:pt x="2" y="876"/>
                    </a:lnTo>
                    <a:lnTo>
                      <a:pt x="2" y="663"/>
                    </a:lnTo>
                    <a:lnTo>
                      <a:pt x="2" y="449"/>
                    </a:lnTo>
                    <a:lnTo>
                      <a:pt x="2" y="236"/>
                    </a:lnTo>
                    <a:lnTo>
                      <a:pt x="0" y="23"/>
                    </a:lnTo>
                    <a:close/>
                  </a:path>
                </a:pathLst>
              </a:custGeom>
              <a:solidFill>
                <a:srgbClr val="BCA58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5" name="Freeform 81">
                <a:extLst>
                  <a:ext uri="{FF2B5EF4-FFF2-40B4-BE49-F238E27FC236}">
                    <a16:creationId xmlns:a16="http://schemas.microsoft.com/office/drawing/2014/main" xmlns="" id="{4B760550-90E0-807F-EA54-5046BDDFE80C}"/>
                  </a:ext>
                </a:extLst>
              </p:cNvPr>
              <p:cNvSpPr>
                <a:spLocks/>
              </p:cNvSpPr>
              <p:nvPr/>
            </p:nvSpPr>
            <p:spPr bwMode="auto">
              <a:xfrm>
                <a:off x="1161" y="2014"/>
                <a:ext cx="90" cy="277"/>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03"/>
                  </a:cxn>
                  <a:cxn ang="0">
                    <a:pos x="269" y="408"/>
                  </a:cxn>
                  <a:cxn ang="0">
                    <a:pos x="269" y="611"/>
                  </a:cxn>
                  <a:cxn ang="0">
                    <a:pos x="269" y="816"/>
                  </a:cxn>
                  <a:cxn ang="0">
                    <a:pos x="269" y="820"/>
                  </a:cxn>
                  <a:cxn ang="0">
                    <a:pos x="269" y="824"/>
                  </a:cxn>
                  <a:cxn ang="0">
                    <a:pos x="269" y="828"/>
                  </a:cxn>
                  <a:cxn ang="0">
                    <a:pos x="269" y="832"/>
                  </a:cxn>
                  <a:cxn ang="0">
                    <a:pos x="255" y="832"/>
                  </a:cxn>
                  <a:cxn ang="0">
                    <a:pos x="242" y="832"/>
                  </a:cxn>
                  <a:cxn ang="0">
                    <a:pos x="229" y="832"/>
                  </a:cxn>
                  <a:cxn ang="0">
                    <a:pos x="214" y="832"/>
                  </a:cxn>
                  <a:cxn ang="0">
                    <a:pos x="201" y="832"/>
                  </a:cxn>
                  <a:cxn ang="0">
                    <a:pos x="188" y="832"/>
                  </a:cxn>
                  <a:cxn ang="0">
                    <a:pos x="175" y="832"/>
                  </a:cxn>
                  <a:cxn ang="0">
                    <a:pos x="160" y="832"/>
                  </a:cxn>
                  <a:cxn ang="0">
                    <a:pos x="147" y="832"/>
                  </a:cxn>
                  <a:cxn ang="0">
                    <a:pos x="134" y="832"/>
                  </a:cxn>
                  <a:cxn ang="0">
                    <a:pos x="120" y="832"/>
                  </a:cxn>
                  <a:cxn ang="0">
                    <a:pos x="106" y="832"/>
                  </a:cxn>
                  <a:cxn ang="0">
                    <a:pos x="93" y="831"/>
                  </a:cxn>
                  <a:cxn ang="0">
                    <a:pos x="80" y="831"/>
                  </a:cxn>
                  <a:cxn ang="0">
                    <a:pos x="65" y="831"/>
                  </a:cxn>
                  <a:cxn ang="0">
                    <a:pos x="52" y="831"/>
                  </a:cxn>
                  <a:cxn ang="0">
                    <a:pos x="50" y="824"/>
                  </a:cxn>
                  <a:cxn ang="0">
                    <a:pos x="50" y="816"/>
                  </a:cxn>
                  <a:cxn ang="0">
                    <a:pos x="49" y="808"/>
                  </a:cxn>
                  <a:cxn ang="0">
                    <a:pos x="49" y="800"/>
                  </a:cxn>
                  <a:cxn ang="0">
                    <a:pos x="44" y="800"/>
                  </a:cxn>
                  <a:cxn ang="0">
                    <a:pos x="37" y="799"/>
                  </a:cxn>
                  <a:cxn ang="0">
                    <a:pos x="32" y="799"/>
                  </a:cxn>
                  <a:cxn ang="0">
                    <a:pos x="25" y="798"/>
                  </a:cxn>
                  <a:cxn ang="0">
                    <a:pos x="20" y="798"/>
                  </a:cxn>
                  <a:cxn ang="0">
                    <a:pos x="13" y="798"/>
                  </a:cxn>
                  <a:cxn ang="0">
                    <a:pos x="8" y="796"/>
                  </a:cxn>
                  <a:cxn ang="0">
                    <a:pos x="2" y="796"/>
                  </a:cxn>
                  <a:cxn ang="0">
                    <a:pos x="2" y="603"/>
                  </a:cxn>
                  <a:cxn ang="0">
                    <a:pos x="2" y="409"/>
                  </a:cxn>
                  <a:cxn ang="0">
                    <a:pos x="2" y="216"/>
                  </a:cxn>
                  <a:cxn ang="0">
                    <a:pos x="0" y="23"/>
                  </a:cxn>
                </a:cxnLst>
                <a:rect l="0" t="0" r="r" b="b"/>
                <a:pathLst>
                  <a:path w="269" h="832">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03"/>
                    </a:lnTo>
                    <a:lnTo>
                      <a:pt x="269" y="408"/>
                    </a:lnTo>
                    <a:lnTo>
                      <a:pt x="269" y="611"/>
                    </a:lnTo>
                    <a:lnTo>
                      <a:pt x="269" y="816"/>
                    </a:lnTo>
                    <a:lnTo>
                      <a:pt x="269" y="820"/>
                    </a:lnTo>
                    <a:lnTo>
                      <a:pt x="269" y="824"/>
                    </a:lnTo>
                    <a:lnTo>
                      <a:pt x="269" y="828"/>
                    </a:lnTo>
                    <a:lnTo>
                      <a:pt x="269" y="832"/>
                    </a:lnTo>
                    <a:lnTo>
                      <a:pt x="255" y="832"/>
                    </a:lnTo>
                    <a:lnTo>
                      <a:pt x="242" y="832"/>
                    </a:lnTo>
                    <a:lnTo>
                      <a:pt x="229" y="832"/>
                    </a:lnTo>
                    <a:lnTo>
                      <a:pt x="214" y="832"/>
                    </a:lnTo>
                    <a:lnTo>
                      <a:pt x="201" y="832"/>
                    </a:lnTo>
                    <a:lnTo>
                      <a:pt x="188" y="832"/>
                    </a:lnTo>
                    <a:lnTo>
                      <a:pt x="175" y="832"/>
                    </a:lnTo>
                    <a:lnTo>
                      <a:pt x="160" y="832"/>
                    </a:lnTo>
                    <a:lnTo>
                      <a:pt x="147" y="832"/>
                    </a:lnTo>
                    <a:lnTo>
                      <a:pt x="134" y="832"/>
                    </a:lnTo>
                    <a:lnTo>
                      <a:pt x="120" y="832"/>
                    </a:lnTo>
                    <a:lnTo>
                      <a:pt x="106" y="832"/>
                    </a:lnTo>
                    <a:lnTo>
                      <a:pt x="93" y="831"/>
                    </a:lnTo>
                    <a:lnTo>
                      <a:pt x="80" y="831"/>
                    </a:lnTo>
                    <a:lnTo>
                      <a:pt x="65" y="831"/>
                    </a:lnTo>
                    <a:lnTo>
                      <a:pt x="52" y="831"/>
                    </a:lnTo>
                    <a:lnTo>
                      <a:pt x="50" y="824"/>
                    </a:lnTo>
                    <a:lnTo>
                      <a:pt x="50" y="816"/>
                    </a:lnTo>
                    <a:lnTo>
                      <a:pt x="49" y="808"/>
                    </a:lnTo>
                    <a:lnTo>
                      <a:pt x="49" y="800"/>
                    </a:lnTo>
                    <a:lnTo>
                      <a:pt x="44" y="800"/>
                    </a:lnTo>
                    <a:lnTo>
                      <a:pt x="37" y="799"/>
                    </a:lnTo>
                    <a:lnTo>
                      <a:pt x="32" y="799"/>
                    </a:lnTo>
                    <a:lnTo>
                      <a:pt x="25" y="798"/>
                    </a:lnTo>
                    <a:lnTo>
                      <a:pt x="20" y="798"/>
                    </a:lnTo>
                    <a:lnTo>
                      <a:pt x="13" y="798"/>
                    </a:lnTo>
                    <a:lnTo>
                      <a:pt x="8" y="796"/>
                    </a:lnTo>
                    <a:lnTo>
                      <a:pt x="2" y="796"/>
                    </a:lnTo>
                    <a:lnTo>
                      <a:pt x="2" y="603"/>
                    </a:lnTo>
                    <a:lnTo>
                      <a:pt x="2" y="409"/>
                    </a:lnTo>
                    <a:lnTo>
                      <a:pt x="2" y="216"/>
                    </a:lnTo>
                    <a:lnTo>
                      <a:pt x="0" y="23"/>
                    </a:lnTo>
                    <a:close/>
                  </a:path>
                </a:pathLst>
              </a:custGeom>
              <a:solidFill>
                <a:srgbClr val="C1AD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6" name="Freeform 82">
                <a:extLst>
                  <a:ext uri="{FF2B5EF4-FFF2-40B4-BE49-F238E27FC236}">
                    <a16:creationId xmlns:a16="http://schemas.microsoft.com/office/drawing/2014/main" xmlns="" id="{4FAA2C9B-B8CE-D92E-BE52-62EEC18987EF}"/>
                  </a:ext>
                </a:extLst>
              </p:cNvPr>
              <p:cNvSpPr>
                <a:spLocks/>
              </p:cNvSpPr>
              <p:nvPr/>
            </p:nvSpPr>
            <p:spPr bwMode="auto">
              <a:xfrm>
                <a:off x="1161" y="2014"/>
                <a:ext cx="90" cy="249"/>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84"/>
                  </a:cxn>
                  <a:cxn ang="0">
                    <a:pos x="269" y="366"/>
                  </a:cxn>
                  <a:cxn ang="0">
                    <a:pos x="269" y="548"/>
                  </a:cxn>
                  <a:cxn ang="0">
                    <a:pos x="269" y="732"/>
                  </a:cxn>
                  <a:cxn ang="0">
                    <a:pos x="269" y="736"/>
                  </a:cxn>
                  <a:cxn ang="0">
                    <a:pos x="269" y="740"/>
                  </a:cxn>
                  <a:cxn ang="0">
                    <a:pos x="269" y="744"/>
                  </a:cxn>
                  <a:cxn ang="0">
                    <a:pos x="269" y="746"/>
                  </a:cxn>
                  <a:cxn ang="0">
                    <a:pos x="255" y="746"/>
                  </a:cxn>
                  <a:cxn ang="0">
                    <a:pos x="242" y="746"/>
                  </a:cxn>
                  <a:cxn ang="0">
                    <a:pos x="229" y="746"/>
                  </a:cxn>
                  <a:cxn ang="0">
                    <a:pos x="214" y="746"/>
                  </a:cxn>
                  <a:cxn ang="0">
                    <a:pos x="201" y="746"/>
                  </a:cxn>
                  <a:cxn ang="0">
                    <a:pos x="188" y="746"/>
                  </a:cxn>
                  <a:cxn ang="0">
                    <a:pos x="175" y="746"/>
                  </a:cxn>
                  <a:cxn ang="0">
                    <a:pos x="160" y="746"/>
                  </a:cxn>
                  <a:cxn ang="0">
                    <a:pos x="147" y="746"/>
                  </a:cxn>
                  <a:cxn ang="0">
                    <a:pos x="134" y="746"/>
                  </a:cxn>
                  <a:cxn ang="0">
                    <a:pos x="120" y="746"/>
                  </a:cxn>
                  <a:cxn ang="0">
                    <a:pos x="106" y="746"/>
                  </a:cxn>
                  <a:cxn ang="0">
                    <a:pos x="93" y="746"/>
                  </a:cxn>
                  <a:cxn ang="0">
                    <a:pos x="80" y="746"/>
                  </a:cxn>
                  <a:cxn ang="0">
                    <a:pos x="65" y="746"/>
                  </a:cxn>
                  <a:cxn ang="0">
                    <a:pos x="52" y="746"/>
                  </a:cxn>
                  <a:cxn ang="0">
                    <a:pos x="50" y="740"/>
                  </a:cxn>
                  <a:cxn ang="0">
                    <a:pos x="50" y="732"/>
                  </a:cxn>
                  <a:cxn ang="0">
                    <a:pos x="49" y="725"/>
                  </a:cxn>
                  <a:cxn ang="0">
                    <a:pos x="49" y="719"/>
                  </a:cxn>
                  <a:cxn ang="0">
                    <a:pos x="44" y="719"/>
                  </a:cxn>
                  <a:cxn ang="0">
                    <a:pos x="37" y="717"/>
                  </a:cxn>
                  <a:cxn ang="0">
                    <a:pos x="32" y="717"/>
                  </a:cxn>
                  <a:cxn ang="0">
                    <a:pos x="25" y="716"/>
                  </a:cxn>
                  <a:cxn ang="0">
                    <a:pos x="20" y="716"/>
                  </a:cxn>
                  <a:cxn ang="0">
                    <a:pos x="13" y="716"/>
                  </a:cxn>
                  <a:cxn ang="0">
                    <a:pos x="8" y="715"/>
                  </a:cxn>
                  <a:cxn ang="0">
                    <a:pos x="2" y="715"/>
                  </a:cxn>
                  <a:cxn ang="0">
                    <a:pos x="2" y="542"/>
                  </a:cxn>
                  <a:cxn ang="0">
                    <a:pos x="2" y="367"/>
                  </a:cxn>
                  <a:cxn ang="0">
                    <a:pos x="2" y="194"/>
                  </a:cxn>
                  <a:cxn ang="0">
                    <a:pos x="0" y="21"/>
                  </a:cxn>
                </a:cxnLst>
                <a:rect l="0" t="0" r="r" b="b"/>
                <a:pathLst>
                  <a:path w="269" h="746">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84"/>
                    </a:lnTo>
                    <a:lnTo>
                      <a:pt x="269" y="366"/>
                    </a:lnTo>
                    <a:lnTo>
                      <a:pt x="269" y="548"/>
                    </a:lnTo>
                    <a:lnTo>
                      <a:pt x="269" y="732"/>
                    </a:lnTo>
                    <a:lnTo>
                      <a:pt x="269" y="736"/>
                    </a:lnTo>
                    <a:lnTo>
                      <a:pt x="269" y="740"/>
                    </a:lnTo>
                    <a:lnTo>
                      <a:pt x="269" y="744"/>
                    </a:lnTo>
                    <a:lnTo>
                      <a:pt x="269" y="746"/>
                    </a:lnTo>
                    <a:lnTo>
                      <a:pt x="255" y="746"/>
                    </a:lnTo>
                    <a:lnTo>
                      <a:pt x="242" y="746"/>
                    </a:lnTo>
                    <a:lnTo>
                      <a:pt x="229" y="746"/>
                    </a:lnTo>
                    <a:lnTo>
                      <a:pt x="214" y="746"/>
                    </a:lnTo>
                    <a:lnTo>
                      <a:pt x="201" y="746"/>
                    </a:lnTo>
                    <a:lnTo>
                      <a:pt x="188" y="746"/>
                    </a:lnTo>
                    <a:lnTo>
                      <a:pt x="175" y="746"/>
                    </a:lnTo>
                    <a:lnTo>
                      <a:pt x="160" y="746"/>
                    </a:lnTo>
                    <a:lnTo>
                      <a:pt x="147" y="746"/>
                    </a:lnTo>
                    <a:lnTo>
                      <a:pt x="134" y="746"/>
                    </a:lnTo>
                    <a:lnTo>
                      <a:pt x="120" y="746"/>
                    </a:lnTo>
                    <a:lnTo>
                      <a:pt x="106" y="746"/>
                    </a:lnTo>
                    <a:lnTo>
                      <a:pt x="93" y="746"/>
                    </a:lnTo>
                    <a:lnTo>
                      <a:pt x="80" y="746"/>
                    </a:lnTo>
                    <a:lnTo>
                      <a:pt x="65" y="746"/>
                    </a:lnTo>
                    <a:lnTo>
                      <a:pt x="52" y="746"/>
                    </a:lnTo>
                    <a:lnTo>
                      <a:pt x="50" y="740"/>
                    </a:lnTo>
                    <a:lnTo>
                      <a:pt x="50" y="732"/>
                    </a:lnTo>
                    <a:lnTo>
                      <a:pt x="49" y="725"/>
                    </a:lnTo>
                    <a:lnTo>
                      <a:pt x="49" y="719"/>
                    </a:lnTo>
                    <a:lnTo>
                      <a:pt x="44" y="719"/>
                    </a:lnTo>
                    <a:lnTo>
                      <a:pt x="37" y="717"/>
                    </a:lnTo>
                    <a:lnTo>
                      <a:pt x="32" y="717"/>
                    </a:lnTo>
                    <a:lnTo>
                      <a:pt x="25" y="716"/>
                    </a:lnTo>
                    <a:lnTo>
                      <a:pt x="20" y="716"/>
                    </a:lnTo>
                    <a:lnTo>
                      <a:pt x="13" y="716"/>
                    </a:lnTo>
                    <a:lnTo>
                      <a:pt x="8" y="715"/>
                    </a:lnTo>
                    <a:lnTo>
                      <a:pt x="2" y="715"/>
                    </a:lnTo>
                    <a:lnTo>
                      <a:pt x="2" y="542"/>
                    </a:lnTo>
                    <a:lnTo>
                      <a:pt x="2" y="367"/>
                    </a:lnTo>
                    <a:lnTo>
                      <a:pt x="2" y="194"/>
                    </a:lnTo>
                    <a:lnTo>
                      <a:pt x="0" y="21"/>
                    </a:lnTo>
                    <a:close/>
                  </a:path>
                </a:pathLst>
              </a:custGeom>
              <a:solidFill>
                <a:srgbClr val="C9B59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7" name="Freeform 83">
                <a:extLst>
                  <a:ext uri="{FF2B5EF4-FFF2-40B4-BE49-F238E27FC236}">
                    <a16:creationId xmlns:a16="http://schemas.microsoft.com/office/drawing/2014/main" xmlns="" id="{69739A84-7C61-99FF-3A4C-4F771DC6588C}"/>
                  </a:ext>
                </a:extLst>
              </p:cNvPr>
              <p:cNvSpPr>
                <a:spLocks/>
              </p:cNvSpPr>
              <p:nvPr/>
            </p:nvSpPr>
            <p:spPr bwMode="auto">
              <a:xfrm>
                <a:off x="1161" y="2014"/>
                <a:ext cx="90" cy="221"/>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62"/>
                  </a:cxn>
                  <a:cxn ang="0">
                    <a:pos x="269" y="325"/>
                  </a:cxn>
                  <a:cxn ang="0">
                    <a:pos x="269" y="487"/>
                  </a:cxn>
                  <a:cxn ang="0">
                    <a:pos x="269" y="649"/>
                  </a:cxn>
                  <a:cxn ang="0">
                    <a:pos x="269" y="653"/>
                  </a:cxn>
                  <a:cxn ang="0">
                    <a:pos x="269" y="655"/>
                  </a:cxn>
                  <a:cxn ang="0">
                    <a:pos x="269" y="659"/>
                  </a:cxn>
                  <a:cxn ang="0">
                    <a:pos x="269" y="663"/>
                  </a:cxn>
                  <a:cxn ang="0">
                    <a:pos x="255" y="663"/>
                  </a:cxn>
                  <a:cxn ang="0">
                    <a:pos x="242" y="663"/>
                  </a:cxn>
                  <a:cxn ang="0">
                    <a:pos x="229" y="663"/>
                  </a:cxn>
                  <a:cxn ang="0">
                    <a:pos x="214" y="662"/>
                  </a:cxn>
                  <a:cxn ang="0">
                    <a:pos x="201" y="662"/>
                  </a:cxn>
                  <a:cxn ang="0">
                    <a:pos x="188" y="662"/>
                  </a:cxn>
                  <a:cxn ang="0">
                    <a:pos x="175" y="662"/>
                  </a:cxn>
                  <a:cxn ang="0">
                    <a:pos x="160" y="662"/>
                  </a:cxn>
                  <a:cxn ang="0">
                    <a:pos x="147" y="662"/>
                  </a:cxn>
                  <a:cxn ang="0">
                    <a:pos x="134" y="662"/>
                  </a:cxn>
                  <a:cxn ang="0">
                    <a:pos x="120" y="662"/>
                  </a:cxn>
                  <a:cxn ang="0">
                    <a:pos x="106" y="662"/>
                  </a:cxn>
                  <a:cxn ang="0">
                    <a:pos x="93" y="662"/>
                  </a:cxn>
                  <a:cxn ang="0">
                    <a:pos x="80" y="662"/>
                  </a:cxn>
                  <a:cxn ang="0">
                    <a:pos x="65" y="662"/>
                  </a:cxn>
                  <a:cxn ang="0">
                    <a:pos x="52" y="662"/>
                  </a:cxn>
                  <a:cxn ang="0">
                    <a:pos x="50" y="655"/>
                  </a:cxn>
                  <a:cxn ang="0">
                    <a:pos x="50" y="650"/>
                  </a:cxn>
                  <a:cxn ang="0">
                    <a:pos x="49" y="643"/>
                  </a:cxn>
                  <a:cxn ang="0">
                    <a:pos x="49" y="638"/>
                  </a:cxn>
                  <a:cxn ang="0">
                    <a:pos x="44" y="638"/>
                  </a:cxn>
                  <a:cxn ang="0">
                    <a:pos x="37" y="637"/>
                  </a:cxn>
                  <a:cxn ang="0">
                    <a:pos x="32" y="637"/>
                  </a:cxn>
                  <a:cxn ang="0">
                    <a:pos x="25" y="635"/>
                  </a:cxn>
                  <a:cxn ang="0">
                    <a:pos x="20" y="635"/>
                  </a:cxn>
                  <a:cxn ang="0">
                    <a:pos x="13" y="635"/>
                  </a:cxn>
                  <a:cxn ang="0">
                    <a:pos x="8" y="634"/>
                  </a:cxn>
                  <a:cxn ang="0">
                    <a:pos x="2" y="634"/>
                  </a:cxn>
                  <a:cxn ang="0">
                    <a:pos x="2" y="481"/>
                  </a:cxn>
                  <a:cxn ang="0">
                    <a:pos x="2" y="328"/>
                  </a:cxn>
                  <a:cxn ang="0">
                    <a:pos x="2" y="174"/>
                  </a:cxn>
                  <a:cxn ang="0">
                    <a:pos x="0" y="21"/>
                  </a:cxn>
                </a:cxnLst>
                <a:rect l="0" t="0" r="r" b="b"/>
                <a:pathLst>
                  <a:path w="269" h="663">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62"/>
                    </a:lnTo>
                    <a:lnTo>
                      <a:pt x="269" y="325"/>
                    </a:lnTo>
                    <a:lnTo>
                      <a:pt x="269" y="487"/>
                    </a:lnTo>
                    <a:lnTo>
                      <a:pt x="269" y="649"/>
                    </a:lnTo>
                    <a:lnTo>
                      <a:pt x="269" y="653"/>
                    </a:lnTo>
                    <a:lnTo>
                      <a:pt x="269" y="655"/>
                    </a:lnTo>
                    <a:lnTo>
                      <a:pt x="269" y="659"/>
                    </a:lnTo>
                    <a:lnTo>
                      <a:pt x="269" y="663"/>
                    </a:lnTo>
                    <a:lnTo>
                      <a:pt x="255" y="663"/>
                    </a:lnTo>
                    <a:lnTo>
                      <a:pt x="242" y="663"/>
                    </a:lnTo>
                    <a:lnTo>
                      <a:pt x="229" y="663"/>
                    </a:lnTo>
                    <a:lnTo>
                      <a:pt x="214" y="662"/>
                    </a:lnTo>
                    <a:lnTo>
                      <a:pt x="201" y="662"/>
                    </a:lnTo>
                    <a:lnTo>
                      <a:pt x="188" y="662"/>
                    </a:lnTo>
                    <a:lnTo>
                      <a:pt x="175" y="662"/>
                    </a:lnTo>
                    <a:lnTo>
                      <a:pt x="160" y="662"/>
                    </a:lnTo>
                    <a:lnTo>
                      <a:pt x="147" y="662"/>
                    </a:lnTo>
                    <a:lnTo>
                      <a:pt x="134" y="662"/>
                    </a:lnTo>
                    <a:lnTo>
                      <a:pt x="120" y="662"/>
                    </a:lnTo>
                    <a:lnTo>
                      <a:pt x="106" y="662"/>
                    </a:lnTo>
                    <a:lnTo>
                      <a:pt x="93" y="662"/>
                    </a:lnTo>
                    <a:lnTo>
                      <a:pt x="80" y="662"/>
                    </a:lnTo>
                    <a:lnTo>
                      <a:pt x="65" y="662"/>
                    </a:lnTo>
                    <a:lnTo>
                      <a:pt x="52" y="662"/>
                    </a:lnTo>
                    <a:lnTo>
                      <a:pt x="50" y="655"/>
                    </a:lnTo>
                    <a:lnTo>
                      <a:pt x="50" y="650"/>
                    </a:lnTo>
                    <a:lnTo>
                      <a:pt x="49" y="643"/>
                    </a:lnTo>
                    <a:lnTo>
                      <a:pt x="49" y="638"/>
                    </a:lnTo>
                    <a:lnTo>
                      <a:pt x="44" y="638"/>
                    </a:lnTo>
                    <a:lnTo>
                      <a:pt x="37" y="637"/>
                    </a:lnTo>
                    <a:lnTo>
                      <a:pt x="32" y="637"/>
                    </a:lnTo>
                    <a:lnTo>
                      <a:pt x="25" y="635"/>
                    </a:lnTo>
                    <a:lnTo>
                      <a:pt x="20" y="635"/>
                    </a:lnTo>
                    <a:lnTo>
                      <a:pt x="13" y="635"/>
                    </a:lnTo>
                    <a:lnTo>
                      <a:pt x="8" y="634"/>
                    </a:lnTo>
                    <a:lnTo>
                      <a:pt x="2" y="634"/>
                    </a:lnTo>
                    <a:lnTo>
                      <a:pt x="2" y="481"/>
                    </a:lnTo>
                    <a:lnTo>
                      <a:pt x="2" y="328"/>
                    </a:lnTo>
                    <a:lnTo>
                      <a:pt x="2" y="174"/>
                    </a:lnTo>
                    <a:lnTo>
                      <a:pt x="0" y="21"/>
                    </a:lnTo>
                    <a:close/>
                  </a:path>
                </a:pathLst>
              </a:custGeom>
              <a:solidFill>
                <a:srgbClr val="CCBAA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8" name="Freeform 84">
                <a:extLst>
                  <a:ext uri="{FF2B5EF4-FFF2-40B4-BE49-F238E27FC236}">
                    <a16:creationId xmlns:a16="http://schemas.microsoft.com/office/drawing/2014/main" xmlns="" id="{B84789C5-2052-8D60-1314-E532E4BE3AE7}"/>
                  </a:ext>
                </a:extLst>
              </p:cNvPr>
              <p:cNvSpPr>
                <a:spLocks/>
              </p:cNvSpPr>
              <p:nvPr/>
            </p:nvSpPr>
            <p:spPr bwMode="auto">
              <a:xfrm>
                <a:off x="1161" y="2015"/>
                <a:ext cx="90" cy="192"/>
              </a:xfrm>
              <a:custGeom>
                <a:avLst/>
                <a:gdLst/>
                <a:ahLst/>
                <a:cxnLst>
                  <a:cxn ang="0">
                    <a:pos x="0" y="20"/>
                  </a:cxn>
                  <a:cxn ang="0">
                    <a:pos x="17" y="19"/>
                  </a:cxn>
                  <a:cxn ang="0">
                    <a:pos x="33" y="17"/>
                  </a:cxn>
                  <a:cxn ang="0">
                    <a:pos x="50" y="16"/>
                  </a:cxn>
                  <a:cxn ang="0">
                    <a:pos x="66" y="15"/>
                  </a:cxn>
                  <a:cxn ang="0">
                    <a:pos x="83" y="13"/>
                  </a:cxn>
                  <a:cxn ang="0">
                    <a:pos x="101" y="12"/>
                  </a:cxn>
                  <a:cxn ang="0">
                    <a:pos x="117" y="11"/>
                  </a:cxn>
                  <a:cxn ang="0">
                    <a:pos x="134" y="9"/>
                  </a:cxn>
                  <a:cxn ang="0">
                    <a:pos x="151" y="9"/>
                  </a:cxn>
                  <a:cxn ang="0">
                    <a:pos x="167" y="8"/>
                  </a:cxn>
                  <a:cxn ang="0">
                    <a:pos x="184" y="7"/>
                  </a:cxn>
                  <a:cxn ang="0">
                    <a:pos x="201" y="5"/>
                  </a:cxn>
                  <a:cxn ang="0">
                    <a:pos x="217" y="4"/>
                  </a:cxn>
                  <a:cxn ang="0">
                    <a:pos x="234" y="3"/>
                  </a:cxn>
                  <a:cxn ang="0">
                    <a:pos x="250" y="1"/>
                  </a:cxn>
                  <a:cxn ang="0">
                    <a:pos x="267" y="0"/>
                  </a:cxn>
                  <a:cxn ang="0">
                    <a:pos x="267" y="142"/>
                  </a:cxn>
                  <a:cxn ang="0">
                    <a:pos x="269" y="282"/>
                  </a:cxn>
                  <a:cxn ang="0">
                    <a:pos x="269" y="423"/>
                  </a:cxn>
                  <a:cxn ang="0">
                    <a:pos x="269" y="564"/>
                  </a:cxn>
                  <a:cxn ang="0">
                    <a:pos x="269" y="567"/>
                  </a:cxn>
                  <a:cxn ang="0">
                    <a:pos x="269" y="571"/>
                  </a:cxn>
                  <a:cxn ang="0">
                    <a:pos x="269" y="574"/>
                  </a:cxn>
                  <a:cxn ang="0">
                    <a:pos x="269" y="578"/>
                  </a:cxn>
                  <a:cxn ang="0">
                    <a:pos x="255" y="578"/>
                  </a:cxn>
                  <a:cxn ang="0">
                    <a:pos x="242" y="578"/>
                  </a:cxn>
                  <a:cxn ang="0">
                    <a:pos x="229" y="578"/>
                  </a:cxn>
                  <a:cxn ang="0">
                    <a:pos x="214" y="576"/>
                  </a:cxn>
                  <a:cxn ang="0">
                    <a:pos x="201" y="576"/>
                  </a:cxn>
                  <a:cxn ang="0">
                    <a:pos x="188" y="576"/>
                  </a:cxn>
                  <a:cxn ang="0">
                    <a:pos x="175" y="576"/>
                  </a:cxn>
                  <a:cxn ang="0">
                    <a:pos x="160" y="576"/>
                  </a:cxn>
                  <a:cxn ang="0">
                    <a:pos x="147" y="576"/>
                  </a:cxn>
                  <a:cxn ang="0">
                    <a:pos x="134" y="576"/>
                  </a:cxn>
                  <a:cxn ang="0">
                    <a:pos x="120" y="576"/>
                  </a:cxn>
                  <a:cxn ang="0">
                    <a:pos x="106" y="576"/>
                  </a:cxn>
                  <a:cxn ang="0">
                    <a:pos x="93" y="576"/>
                  </a:cxn>
                  <a:cxn ang="0">
                    <a:pos x="80" y="576"/>
                  </a:cxn>
                  <a:cxn ang="0">
                    <a:pos x="65" y="576"/>
                  </a:cxn>
                  <a:cxn ang="0">
                    <a:pos x="52" y="576"/>
                  </a:cxn>
                  <a:cxn ang="0">
                    <a:pos x="50" y="571"/>
                  </a:cxn>
                  <a:cxn ang="0">
                    <a:pos x="50" y="566"/>
                  </a:cxn>
                  <a:cxn ang="0">
                    <a:pos x="49" y="560"/>
                  </a:cxn>
                  <a:cxn ang="0">
                    <a:pos x="49" y="555"/>
                  </a:cxn>
                  <a:cxn ang="0">
                    <a:pos x="44" y="555"/>
                  </a:cxn>
                  <a:cxn ang="0">
                    <a:pos x="37" y="554"/>
                  </a:cxn>
                  <a:cxn ang="0">
                    <a:pos x="32" y="554"/>
                  </a:cxn>
                  <a:cxn ang="0">
                    <a:pos x="25" y="554"/>
                  </a:cxn>
                  <a:cxn ang="0">
                    <a:pos x="20" y="554"/>
                  </a:cxn>
                  <a:cxn ang="0">
                    <a:pos x="13" y="554"/>
                  </a:cxn>
                  <a:cxn ang="0">
                    <a:pos x="8" y="553"/>
                  </a:cxn>
                  <a:cxn ang="0">
                    <a:pos x="2" y="553"/>
                  </a:cxn>
                  <a:cxn ang="0">
                    <a:pos x="2" y="419"/>
                  </a:cxn>
                  <a:cxn ang="0">
                    <a:pos x="2" y="286"/>
                  </a:cxn>
                  <a:cxn ang="0">
                    <a:pos x="2" y="153"/>
                  </a:cxn>
                  <a:cxn ang="0">
                    <a:pos x="0" y="20"/>
                  </a:cxn>
                </a:cxnLst>
                <a:rect l="0" t="0" r="r" b="b"/>
                <a:pathLst>
                  <a:path w="269" h="578">
                    <a:moveTo>
                      <a:pt x="0" y="20"/>
                    </a:moveTo>
                    <a:lnTo>
                      <a:pt x="17" y="19"/>
                    </a:lnTo>
                    <a:lnTo>
                      <a:pt x="33" y="17"/>
                    </a:lnTo>
                    <a:lnTo>
                      <a:pt x="50" y="16"/>
                    </a:lnTo>
                    <a:lnTo>
                      <a:pt x="66" y="15"/>
                    </a:lnTo>
                    <a:lnTo>
                      <a:pt x="83" y="13"/>
                    </a:lnTo>
                    <a:lnTo>
                      <a:pt x="101" y="12"/>
                    </a:lnTo>
                    <a:lnTo>
                      <a:pt x="117" y="11"/>
                    </a:lnTo>
                    <a:lnTo>
                      <a:pt x="134" y="9"/>
                    </a:lnTo>
                    <a:lnTo>
                      <a:pt x="151" y="9"/>
                    </a:lnTo>
                    <a:lnTo>
                      <a:pt x="167" y="8"/>
                    </a:lnTo>
                    <a:lnTo>
                      <a:pt x="184" y="7"/>
                    </a:lnTo>
                    <a:lnTo>
                      <a:pt x="201" y="5"/>
                    </a:lnTo>
                    <a:lnTo>
                      <a:pt x="217" y="4"/>
                    </a:lnTo>
                    <a:lnTo>
                      <a:pt x="234" y="3"/>
                    </a:lnTo>
                    <a:lnTo>
                      <a:pt x="250" y="1"/>
                    </a:lnTo>
                    <a:lnTo>
                      <a:pt x="267" y="0"/>
                    </a:lnTo>
                    <a:lnTo>
                      <a:pt x="267" y="142"/>
                    </a:lnTo>
                    <a:lnTo>
                      <a:pt x="269" y="282"/>
                    </a:lnTo>
                    <a:lnTo>
                      <a:pt x="269" y="423"/>
                    </a:lnTo>
                    <a:lnTo>
                      <a:pt x="269" y="564"/>
                    </a:lnTo>
                    <a:lnTo>
                      <a:pt x="269" y="567"/>
                    </a:lnTo>
                    <a:lnTo>
                      <a:pt x="269" y="571"/>
                    </a:lnTo>
                    <a:lnTo>
                      <a:pt x="269" y="574"/>
                    </a:lnTo>
                    <a:lnTo>
                      <a:pt x="269" y="578"/>
                    </a:lnTo>
                    <a:lnTo>
                      <a:pt x="255" y="578"/>
                    </a:lnTo>
                    <a:lnTo>
                      <a:pt x="242" y="578"/>
                    </a:lnTo>
                    <a:lnTo>
                      <a:pt x="229" y="578"/>
                    </a:lnTo>
                    <a:lnTo>
                      <a:pt x="214" y="576"/>
                    </a:lnTo>
                    <a:lnTo>
                      <a:pt x="201" y="576"/>
                    </a:lnTo>
                    <a:lnTo>
                      <a:pt x="188" y="576"/>
                    </a:lnTo>
                    <a:lnTo>
                      <a:pt x="175" y="576"/>
                    </a:lnTo>
                    <a:lnTo>
                      <a:pt x="160" y="576"/>
                    </a:lnTo>
                    <a:lnTo>
                      <a:pt x="147" y="576"/>
                    </a:lnTo>
                    <a:lnTo>
                      <a:pt x="134" y="576"/>
                    </a:lnTo>
                    <a:lnTo>
                      <a:pt x="120" y="576"/>
                    </a:lnTo>
                    <a:lnTo>
                      <a:pt x="106" y="576"/>
                    </a:lnTo>
                    <a:lnTo>
                      <a:pt x="93" y="576"/>
                    </a:lnTo>
                    <a:lnTo>
                      <a:pt x="80" y="576"/>
                    </a:lnTo>
                    <a:lnTo>
                      <a:pt x="65" y="576"/>
                    </a:lnTo>
                    <a:lnTo>
                      <a:pt x="52" y="576"/>
                    </a:lnTo>
                    <a:lnTo>
                      <a:pt x="50" y="571"/>
                    </a:lnTo>
                    <a:lnTo>
                      <a:pt x="50" y="566"/>
                    </a:lnTo>
                    <a:lnTo>
                      <a:pt x="49" y="560"/>
                    </a:lnTo>
                    <a:lnTo>
                      <a:pt x="49" y="555"/>
                    </a:lnTo>
                    <a:lnTo>
                      <a:pt x="44" y="555"/>
                    </a:lnTo>
                    <a:lnTo>
                      <a:pt x="37" y="554"/>
                    </a:lnTo>
                    <a:lnTo>
                      <a:pt x="32" y="554"/>
                    </a:lnTo>
                    <a:lnTo>
                      <a:pt x="25" y="554"/>
                    </a:lnTo>
                    <a:lnTo>
                      <a:pt x="20" y="554"/>
                    </a:lnTo>
                    <a:lnTo>
                      <a:pt x="13" y="554"/>
                    </a:lnTo>
                    <a:lnTo>
                      <a:pt x="8" y="553"/>
                    </a:lnTo>
                    <a:lnTo>
                      <a:pt x="2" y="553"/>
                    </a:lnTo>
                    <a:lnTo>
                      <a:pt x="2" y="419"/>
                    </a:lnTo>
                    <a:lnTo>
                      <a:pt x="2" y="286"/>
                    </a:lnTo>
                    <a:lnTo>
                      <a:pt x="2" y="153"/>
                    </a:lnTo>
                    <a:lnTo>
                      <a:pt x="0" y="20"/>
                    </a:lnTo>
                    <a:close/>
                  </a:path>
                </a:pathLst>
              </a:custGeom>
              <a:solidFill>
                <a:srgbClr val="D3C1A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9" name="Freeform 85">
                <a:extLst>
                  <a:ext uri="{FF2B5EF4-FFF2-40B4-BE49-F238E27FC236}">
                    <a16:creationId xmlns:a16="http://schemas.microsoft.com/office/drawing/2014/main" xmlns="" id="{63B8C512-D5D4-45AD-03C1-76EC40567ACA}"/>
                  </a:ext>
                </a:extLst>
              </p:cNvPr>
              <p:cNvSpPr>
                <a:spLocks/>
              </p:cNvSpPr>
              <p:nvPr/>
            </p:nvSpPr>
            <p:spPr bwMode="auto">
              <a:xfrm>
                <a:off x="1161" y="2015"/>
                <a:ext cx="90" cy="164"/>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21"/>
                  </a:cxn>
                  <a:cxn ang="0">
                    <a:pos x="269" y="240"/>
                  </a:cxn>
                  <a:cxn ang="0">
                    <a:pos x="269" y="360"/>
                  </a:cxn>
                  <a:cxn ang="0">
                    <a:pos x="269" y="480"/>
                  </a:cxn>
                  <a:cxn ang="0">
                    <a:pos x="269" y="483"/>
                  </a:cxn>
                  <a:cxn ang="0">
                    <a:pos x="269" y="485"/>
                  </a:cxn>
                  <a:cxn ang="0">
                    <a:pos x="269" y="489"/>
                  </a:cxn>
                  <a:cxn ang="0">
                    <a:pos x="269" y="492"/>
                  </a:cxn>
                  <a:cxn ang="0">
                    <a:pos x="255" y="492"/>
                  </a:cxn>
                  <a:cxn ang="0">
                    <a:pos x="242" y="492"/>
                  </a:cxn>
                  <a:cxn ang="0">
                    <a:pos x="229" y="492"/>
                  </a:cxn>
                  <a:cxn ang="0">
                    <a:pos x="214" y="492"/>
                  </a:cxn>
                  <a:cxn ang="0">
                    <a:pos x="201" y="492"/>
                  </a:cxn>
                  <a:cxn ang="0">
                    <a:pos x="188" y="492"/>
                  </a:cxn>
                  <a:cxn ang="0">
                    <a:pos x="175" y="492"/>
                  </a:cxn>
                  <a:cxn ang="0">
                    <a:pos x="160" y="491"/>
                  </a:cxn>
                  <a:cxn ang="0">
                    <a:pos x="147" y="491"/>
                  </a:cxn>
                  <a:cxn ang="0">
                    <a:pos x="134" y="491"/>
                  </a:cxn>
                  <a:cxn ang="0">
                    <a:pos x="120" y="491"/>
                  </a:cxn>
                  <a:cxn ang="0">
                    <a:pos x="106" y="491"/>
                  </a:cxn>
                  <a:cxn ang="0">
                    <a:pos x="93" y="491"/>
                  </a:cxn>
                  <a:cxn ang="0">
                    <a:pos x="80" y="491"/>
                  </a:cxn>
                  <a:cxn ang="0">
                    <a:pos x="65" y="491"/>
                  </a:cxn>
                  <a:cxn ang="0">
                    <a:pos x="52" y="491"/>
                  </a:cxn>
                  <a:cxn ang="0">
                    <a:pos x="50" y="487"/>
                  </a:cxn>
                  <a:cxn ang="0">
                    <a:pos x="50" y="481"/>
                  </a:cxn>
                  <a:cxn ang="0">
                    <a:pos x="49" y="478"/>
                  </a:cxn>
                  <a:cxn ang="0">
                    <a:pos x="49" y="474"/>
                  </a:cxn>
                  <a:cxn ang="0">
                    <a:pos x="44" y="474"/>
                  </a:cxn>
                  <a:cxn ang="0">
                    <a:pos x="37" y="472"/>
                  </a:cxn>
                  <a:cxn ang="0">
                    <a:pos x="32" y="472"/>
                  </a:cxn>
                  <a:cxn ang="0">
                    <a:pos x="25" y="472"/>
                  </a:cxn>
                  <a:cxn ang="0">
                    <a:pos x="20" y="472"/>
                  </a:cxn>
                  <a:cxn ang="0">
                    <a:pos x="13" y="472"/>
                  </a:cxn>
                  <a:cxn ang="0">
                    <a:pos x="8" y="471"/>
                  </a:cxn>
                  <a:cxn ang="0">
                    <a:pos x="2" y="471"/>
                  </a:cxn>
                  <a:cxn ang="0">
                    <a:pos x="2" y="357"/>
                  </a:cxn>
                  <a:cxn ang="0">
                    <a:pos x="2" y="245"/>
                  </a:cxn>
                  <a:cxn ang="0">
                    <a:pos x="2" y="131"/>
                  </a:cxn>
                  <a:cxn ang="0">
                    <a:pos x="0" y="18"/>
                  </a:cxn>
                </a:cxnLst>
                <a:rect l="0" t="0" r="r" b="b"/>
                <a:pathLst>
                  <a:path w="269" h="492">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21"/>
                    </a:lnTo>
                    <a:lnTo>
                      <a:pt x="269" y="240"/>
                    </a:lnTo>
                    <a:lnTo>
                      <a:pt x="269" y="360"/>
                    </a:lnTo>
                    <a:lnTo>
                      <a:pt x="269" y="480"/>
                    </a:lnTo>
                    <a:lnTo>
                      <a:pt x="269" y="483"/>
                    </a:lnTo>
                    <a:lnTo>
                      <a:pt x="269" y="485"/>
                    </a:lnTo>
                    <a:lnTo>
                      <a:pt x="269" y="489"/>
                    </a:lnTo>
                    <a:lnTo>
                      <a:pt x="269" y="492"/>
                    </a:lnTo>
                    <a:lnTo>
                      <a:pt x="255" y="492"/>
                    </a:lnTo>
                    <a:lnTo>
                      <a:pt x="242" y="492"/>
                    </a:lnTo>
                    <a:lnTo>
                      <a:pt x="229" y="492"/>
                    </a:lnTo>
                    <a:lnTo>
                      <a:pt x="214" y="492"/>
                    </a:lnTo>
                    <a:lnTo>
                      <a:pt x="201" y="492"/>
                    </a:lnTo>
                    <a:lnTo>
                      <a:pt x="188" y="492"/>
                    </a:lnTo>
                    <a:lnTo>
                      <a:pt x="175" y="492"/>
                    </a:lnTo>
                    <a:lnTo>
                      <a:pt x="160" y="491"/>
                    </a:lnTo>
                    <a:lnTo>
                      <a:pt x="147" y="491"/>
                    </a:lnTo>
                    <a:lnTo>
                      <a:pt x="134" y="491"/>
                    </a:lnTo>
                    <a:lnTo>
                      <a:pt x="120" y="491"/>
                    </a:lnTo>
                    <a:lnTo>
                      <a:pt x="106" y="491"/>
                    </a:lnTo>
                    <a:lnTo>
                      <a:pt x="93" y="491"/>
                    </a:lnTo>
                    <a:lnTo>
                      <a:pt x="80" y="491"/>
                    </a:lnTo>
                    <a:lnTo>
                      <a:pt x="65" y="491"/>
                    </a:lnTo>
                    <a:lnTo>
                      <a:pt x="52" y="491"/>
                    </a:lnTo>
                    <a:lnTo>
                      <a:pt x="50" y="487"/>
                    </a:lnTo>
                    <a:lnTo>
                      <a:pt x="50" y="481"/>
                    </a:lnTo>
                    <a:lnTo>
                      <a:pt x="49" y="478"/>
                    </a:lnTo>
                    <a:lnTo>
                      <a:pt x="49" y="474"/>
                    </a:lnTo>
                    <a:lnTo>
                      <a:pt x="44" y="474"/>
                    </a:lnTo>
                    <a:lnTo>
                      <a:pt x="37" y="472"/>
                    </a:lnTo>
                    <a:lnTo>
                      <a:pt x="32" y="472"/>
                    </a:lnTo>
                    <a:lnTo>
                      <a:pt x="25" y="472"/>
                    </a:lnTo>
                    <a:lnTo>
                      <a:pt x="20" y="472"/>
                    </a:lnTo>
                    <a:lnTo>
                      <a:pt x="13" y="472"/>
                    </a:lnTo>
                    <a:lnTo>
                      <a:pt x="8" y="471"/>
                    </a:lnTo>
                    <a:lnTo>
                      <a:pt x="2" y="471"/>
                    </a:lnTo>
                    <a:lnTo>
                      <a:pt x="2" y="357"/>
                    </a:lnTo>
                    <a:lnTo>
                      <a:pt x="2" y="245"/>
                    </a:lnTo>
                    <a:lnTo>
                      <a:pt x="2" y="131"/>
                    </a:lnTo>
                    <a:lnTo>
                      <a:pt x="0" y="18"/>
                    </a:lnTo>
                    <a:close/>
                  </a:path>
                </a:pathLst>
              </a:custGeom>
              <a:solidFill>
                <a:srgbClr val="D8C9B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0" name="Freeform 86">
                <a:extLst>
                  <a:ext uri="{FF2B5EF4-FFF2-40B4-BE49-F238E27FC236}">
                    <a16:creationId xmlns:a16="http://schemas.microsoft.com/office/drawing/2014/main" xmlns="" id="{D13F9390-1F67-088B-258D-E83BC80B0E21}"/>
                  </a:ext>
                </a:extLst>
              </p:cNvPr>
              <p:cNvSpPr>
                <a:spLocks/>
              </p:cNvSpPr>
              <p:nvPr/>
            </p:nvSpPr>
            <p:spPr bwMode="auto">
              <a:xfrm>
                <a:off x="1161" y="2015"/>
                <a:ext cx="90" cy="136"/>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00"/>
                  </a:cxn>
                  <a:cxn ang="0">
                    <a:pos x="269" y="199"/>
                  </a:cxn>
                  <a:cxn ang="0">
                    <a:pos x="269" y="298"/>
                  </a:cxn>
                  <a:cxn ang="0">
                    <a:pos x="269" y="397"/>
                  </a:cxn>
                  <a:cxn ang="0">
                    <a:pos x="269" y="400"/>
                  </a:cxn>
                  <a:cxn ang="0">
                    <a:pos x="269" y="402"/>
                  </a:cxn>
                  <a:cxn ang="0">
                    <a:pos x="269" y="405"/>
                  </a:cxn>
                  <a:cxn ang="0">
                    <a:pos x="269" y="407"/>
                  </a:cxn>
                  <a:cxn ang="0">
                    <a:pos x="255" y="407"/>
                  </a:cxn>
                  <a:cxn ang="0">
                    <a:pos x="242" y="407"/>
                  </a:cxn>
                  <a:cxn ang="0">
                    <a:pos x="229" y="407"/>
                  </a:cxn>
                  <a:cxn ang="0">
                    <a:pos x="214" y="407"/>
                  </a:cxn>
                  <a:cxn ang="0">
                    <a:pos x="201" y="407"/>
                  </a:cxn>
                  <a:cxn ang="0">
                    <a:pos x="188" y="407"/>
                  </a:cxn>
                  <a:cxn ang="0">
                    <a:pos x="175" y="407"/>
                  </a:cxn>
                  <a:cxn ang="0">
                    <a:pos x="160" y="407"/>
                  </a:cxn>
                  <a:cxn ang="0">
                    <a:pos x="147" y="407"/>
                  </a:cxn>
                  <a:cxn ang="0">
                    <a:pos x="134" y="407"/>
                  </a:cxn>
                  <a:cxn ang="0">
                    <a:pos x="120" y="407"/>
                  </a:cxn>
                  <a:cxn ang="0">
                    <a:pos x="106" y="407"/>
                  </a:cxn>
                  <a:cxn ang="0">
                    <a:pos x="93" y="406"/>
                  </a:cxn>
                  <a:cxn ang="0">
                    <a:pos x="80" y="406"/>
                  </a:cxn>
                  <a:cxn ang="0">
                    <a:pos x="65" y="406"/>
                  </a:cxn>
                  <a:cxn ang="0">
                    <a:pos x="52" y="406"/>
                  </a:cxn>
                  <a:cxn ang="0">
                    <a:pos x="50" y="404"/>
                  </a:cxn>
                  <a:cxn ang="0">
                    <a:pos x="50" y="400"/>
                  </a:cxn>
                  <a:cxn ang="0">
                    <a:pos x="49" y="396"/>
                  </a:cxn>
                  <a:cxn ang="0">
                    <a:pos x="49" y="392"/>
                  </a:cxn>
                  <a:cxn ang="0">
                    <a:pos x="44" y="392"/>
                  </a:cxn>
                  <a:cxn ang="0">
                    <a:pos x="37" y="392"/>
                  </a:cxn>
                  <a:cxn ang="0">
                    <a:pos x="32" y="392"/>
                  </a:cxn>
                  <a:cxn ang="0">
                    <a:pos x="25" y="392"/>
                  </a:cxn>
                  <a:cxn ang="0">
                    <a:pos x="20" y="392"/>
                  </a:cxn>
                  <a:cxn ang="0">
                    <a:pos x="13" y="392"/>
                  </a:cxn>
                  <a:cxn ang="0">
                    <a:pos x="8" y="390"/>
                  </a:cxn>
                  <a:cxn ang="0">
                    <a:pos x="2" y="390"/>
                  </a:cxn>
                  <a:cxn ang="0">
                    <a:pos x="2" y="296"/>
                  </a:cxn>
                  <a:cxn ang="0">
                    <a:pos x="2" y="204"/>
                  </a:cxn>
                  <a:cxn ang="0">
                    <a:pos x="2" y="110"/>
                  </a:cxn>
                  <a:cxn ang="0">
                    <a:pos x="0" y="18"/>
                  </a:cxn>
                </a:cxnLst>
                <a:rect l="0" t="0" r="r" b="b"/>
                <a:pathLst>
                  <a:path w="269" h="407">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00"/>
                    </a:lnTo>
                    <a:lnTo>
                      <a:pt x="269" y="199"/>
                    </a:lnTo>
                    <a:lnTo>
                      <a:pt x="269" y="298"/>
                    </a:lnTo>
                    <a:lnTo>
                      <a:pt x="269" y="397"/>
                    </a:lnTo>
                    <a:lnTo>
                      <a:pt x="269" y="400"/>
                    </a:lnTo>
                    <a:lnTo>
                      <a:pt x="269" y="402"/>
                    </a:lnTo>
                    <a:lnTo>
                      <a:pt x="269" y="405"/>
                    </a:lnTo>
                    <a:lnTo>
                      <a:pt x="269" y="407"/>
                    </a:lnTo>
                    <a:lnTo>
                      <a:pt x="255" y="407"/>
                    </a:lnTo>
                    <a:lnTo>
                      <a:pt x="242" y="407"/>
                    </a:lnTo>
                    <a:lnTo>
                      <a:pt x="229" y="407"/>
                    </a:lnTo>
                    <a:lnTo>
                      <a:pt x="214" y="407"/>
                    </a:lnTo>
                    <a:lnTo>
                      <a:pt x="201" y="407"/>
                    </a:lnTo>
                    <a:lnTo>
                      <a:pt x="188" y="407"/>
                    </a:lnTo>
                    <a:lnTo>
                      <a:pt x="175" y="407"/>
                    </a:lnTo>
                    <a:lnTo>
                      <a:pt x="160" y="407"/>
                    </a:lnTo>
                    <a:lnTo>
                      <a:pt x="147" y="407"/>
                    </a:lnTo>
                    <a:lnTo>
                      <a:pt x="134" y="407"/>
                    </a:lnTo>
                    <a:lnTo>
                      <a:pt x="120" y="407"/>
                    </a:lnTo>
                    <a:lnTo>
                      <a:pt x="106" y="407"/>
                    </a:lnTo>
                    <a:lnTo>
                      <a:pt x="93" y="406"/>
                    </a:lnTo>
                    <a:lnTo>
                      <a:pt x="80" y="406"/>
                    </a:lnTo>
                    <a:lnTo>
                      <a:pt x="65" y="406"/>
                    </a:lnTo>
                    <a:lnTo>
                      <a:pt x="52" y="406"/>
                    </a:lnTo>
                    <a:lnTo>
                      <a:pt x="50" y="404"/>
                    </a:lnTo>
                    <a:lnTo>
                      <a:pt x="50" y="400"/>
                    </a:lnTo>
                    <a:lnTo>
                      <a:pt x="49" y="396"/>
                    </a:lnTo>
                    <a:lnTo>
                      <a:pt x="49" y="392"/>
                    </a:lnTo>
                    <a:lnTo>
                      <a:pt x="44" y="392"/>
                    </a:lnTo>
                    <a:lnTo>
                      <a:pt x="37" y="392"/>
                    </a:lnTo>
                    <a:lnTo>
                      <a:pt x="32" y="392"/>
                    </a:lnTo>
                    <a:lnTo>
                      <a:pt x="25" y="392"/>
                    </a:lnTo>
                    <a:lnTo>
                      <a:pt x="20" y="392"/>
                    </a:lnTo>
                    <a:lnTo>
                      <a:pt x="13" y="392"/>
                    </a:lnTo>
                    <a:lnTo>
                      <a:pt x="8" y="390"/>
                    </a:lnTo>
                    <a:lnTo>
                      <a:pt x="2" y="390"/>
                    </a:lnTo>
                    <a:lnTo>
                      <a:pt x="2" y="296"/>
                    </a:lnTo>
                    <a:lnTo>
                      <a:pt x="2" y="204"/>
                    </a:lnTo>
                    <a:lnTo>
                      <a:pt x="2" y="110"/>
                    </a:lnTo>
                    <a:lnTo>
                      <a:pt x="0" y="18"/>
                    </a:lnTo>
                    <a:close/>
                  </a:path>
                </a:pathLst>
              </a:custGeom>
              <a:solidFill>
                <a:srgbClr val="DDD1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1" name="Freeform 87">
                <a:extLst>
                  <a:ext uri="{FF2B5EF4-FFF2-40B4-BE49-F238E27FC236}">
                    <a16:creationId xmlns:a16="http://schemas.microsoft.com/office/drawing/2014/main" xmlns="" id="{82C1C6A0-F226-F239-B31C-67A5CB33A4D9}"/>
                  </a:ext>
                </a:extLst>
              </p:cNvPr>
              <p:cNvSpPr>
                <a:spLocks/>
              </p:cNvSpPr>
              <p:nvPr/>
            </p:nvSpPr>
            <p:spPr bwMode="auto">
              <a:xfrm>
                <a:off x="1161" y="2016"/>
                <a:ext cx="90" cy="107"/>
              </a:xfrm>
              <a:custGeom>
                <a:avLst/>
                <a:gdLst/>
                <a:ahLst/>
                <a:cxnLst>
                  <a:cxn ang="0">
                    <a:pos x="0" y="16"/>
                  </a:cxn>
                  <a:cxn ang="0">
                    <a:pos x="17" y="14"/>
                  </a:cxn>
                  <a:cxn ang="0">
                    <a:pos x="33" y="13"/>
                  </a:cxn>
                  <a:cxn ang="0">
                    <a:pos x="50" y="13"/>
                  </a:cxn>
                  <a:cxn ang="0">
                    <a:pos x="66" y="12"/>
                  </a:cxn>
                  <a:cxn ang="0">
                    <a:pos x="83" y="10"/>
                  </a:cxn>
                  <a:cxn ang="0">
                    <a:pos x="101" y="9"/>
                  </a:cxn>
                  <a:cxn ang="0">
                    <a:pos x="117" y="9"/>
                  </a:cxn>
                  <a:cxn ang="0">
                    <a:pos x="134" y="8"/>
                  </a:cxn>
                  <a:cxn ang="0">
                    <a:pos x="151" y="6"/>
                  </a:cxn>
                  <a:cxn ang="0">
                    <a:pos x="167" y="5"/>
                  </a:cxn>
                  <a:cxn ang="0">
                    <a:pos x="184" y="5"/>
                  </a:cxn>
                  <a:cxn ang="0">
                    <a:pos x="201" y="4"/>
                  </a:cxn>
                  <a:cxn ang="0">
                    <a:pos x="217" y="2"/>
                  </a:cxn>
                  <a:cxn ang="0">
                    <a:pos x="234" y="1"/>
                  </a:cxn>
                  <a:cxn ang="0">
                    <a:pos x="250" y="1"/>
                  </a:cxn>
                  <a:cxn ang="0">
                    <a:pos x="267" y="0"/>
                  </a:cxn>
                  <a:cxn ang="0">
                    <a:pos x="267" y="78"/>
                  </a:cxn>
                  <a:cxn ang="0">
                    <a:pos x="269" y="156"/>
                  </a:cxn>
                  <a:cxn ang="0">
                    <a:pos x="269" y="234"/>
                  </a:cxn>
                  <a:cxn ang="0">
                    <a:pos x="269" y="312"/>
                  </a:cxn>
                  <a:cxn ang="0">
                    <a:pos x="269" y="314"/>
                  </a:cxn>
                  <a:cxn ang="0">
                    <a:pos x="269" y="317"/>
                  </a:cxn>
                  <a:cxn ang="0">
                    <a:pos x="269" y="318"/>
                  </a:cxn>
                  <a:cxn ang="0">
                    <a:pos x="269" y="321"/>
                  </a:cxn>
                  <a:cxn ang="0">
                    <a:pos x="255" y="321"/>
                  </a:cxn>
                  <a:cxn ang="0">
                    <a:pos x="242" y="321"/>
                  </a:cxn>
                  <a:cxn ang="0">
                    <a:pos x="229" y="321"/>
                  </a:cxn>
                  <a:cxn ang="0">
                    <a:pos x="214" y="321"/>
                  </a:cxn>
                  <a:cxn ang="0">
                    <a:pos x="201" y="321"/>
                  </a:cxn>
                  <a:cxn ang="0">
                    <a:pos x="188" y="321"/>
                  </a:cxn>
                  <a:cxn ang="0">
                    <a:pos x="175" y="321"/>
                  </a:cxn>
                  <a:cxn ang="0">
                    <a:pos x="160" y="321"/>
                  </a:cxn>
                  <a:cxn ang="0">
                    <a:pos x="147" y="321"/>
                  </a:cxn>
                  <a:cxn ang="0">
                    <a:pos x="134" y="321"/>
                  </a:cxn>
                  <a:cxn ang="0">
                    <a:pos x="120" y="321"/>
                  </a:cxn>
                  <a:cxn ang="0">
                    <a:pos x="106" y="321"/>
                  </a:cxn>
                  <a:cxn ang="0">
                    <a:pos x="93" y="321"/>
                  </a:cxn>
                  <a:cxn ang="0">
                    <a:pos x="80" y="321"/>
                  </a:cxn>
                  <a:cxn ang="0">
                    <a:pos x="65" y="321"/>
                  </a:cxn>
                  <a:cxn ang="0">
                    <a:pos x="52" y="321"/>
                  </a:cxn>
                  <a:cxn ang="0">
                    <a:pos x="50" y="318"/>
                  </a:cxn>
                  <a:cxn ang="0">
                    <a:pos x="50" y="314"/>
                  </a:cxn>
                  <a:cxn ang="0">
                    <a:pos x="49" y="312"/>
                  </a:cxn>
                  <a:cxn ang="0">
                    <a:pos x="49" y="309"/>
                  </a:cxn>
                  <a:cxn ang="0">
                    <a:pos x="44" y="309"/>
                  </a:cxn>
                  <a:cxn ang="0">
                    <a:pos x="37" y="309"/>
                  </a:cxn>
                  <a:cxn ang="0">
                    <a:pos x="32" y="309"/>
                  </a:cxn>
                  <a:cxn ang="0">
                    <a:pos x="25" y="309"/>
                  </a:cxn>
                  <a:cxn ang="0">
                    <a:pos x="20" y="309"/>
                  </a:cxn>
                  <a:cxn ang="0">
                    <a:pos x="13" y="309"/>
                  </a:cxn>
                  <a:cxn ang="0">
                    <a:pos x="8" y="308"/>
                  </a:cxn>
                  <a:cxn ang="0">
                    <a:pos x="2" y="308"/>
                  </a:cxn>
                  <a:cxn ang="0">
                    <a:pos x="2" y="235"/>
                  </a:cxn>
                  <a:cxn ang="0">
                    <a:pos x="2" y="162"/>
                  </a:cxn>
                  <a:cxn ang="0">
                    <a:pos x="2" y="88"/>
                  </a:cxn>
                  <a:cxn ang="0">
                    <a:pos x="0" y="16"/>
                  </a:cxn>
                </a:cxnLst>
                <a:rect l="0" t="0" r="r" b="b"/>
                <a:pathLst>
                  <a:path w="269" h="321">
                    <a:moveTo>
                      <a:pt x="0" y="16"/>
                    </a:moveTo>
                    <a:lnTo>
                      <a:pt x="17" y="14"/>
                    </a:lnTo>
                    <a:lnTo>
                      <a:pt x="33" y="13"/>
                    </a:lnTo>
                    <a:lnTo>
                      <a:pt x="50" y="13"/>
                    </a:lnTo>
                    <a:lnTo>
                      <a:pt x="66" y="12"/>
                    </a:lnTo>
                    <a:lnTo>
                      <a:pt x="83" y="10"/>
                    </a:lnTo>
                    <a:lnTo>
                      <a:pt x="101" y="9"/>
                    </a:lnTo>
                    <a:lnTo>
                      <a:pt x="117" y="9"/>
                    </a:lnTo>
                    <a:lnTo>
                      <a:pt x="134" y="8"/>
                    </a:lnTo>
                    <a:lnTo>
                      <a:pt x="151" y="6"/>
                    </a:lnTo>
                    <a:lnTo>
                      <a:pt x="167" y="5"/>
                    </a:lnTo>
                    <a:lnTo>
                      <a:pt x="184" y="5"/>
                    </a:lnTo>
                    <a:lnTo>
                      <a:pt x="201" y="4"/>
                    </a:lnTo>
                    <a:lnTo>
                      <a:pt x="217" y="2"/>
                    </a:lnTo>
                    <a:lnTo>
                      <a:pt x="234" y="1"/>
                    </a:lnTo>
                    <a:lnTo>
                      <a:pt x="250" y="1"/>
                    </a:lnTo>
                    <a:lnTo>
                      <a:pt x="267" y="0"/>
                    </a:lnTo>
                    <a:lnTo>
                      <a:pt x="267" y="78"/>
                    </a:lnTo>
                    <a:lnTo>
                      <a:pt x="269" y="156"/>
                    </a:lnTo>
                    <a:lnTo>
                      <a:pt x="269" y="234"/>
                    </a:lnTo>
                    <a:lnTo>
                      <a:pt x="269" y="312"/>
                    </a:lnTo>
                    <a:lnTo>
                      <a:pt x="269" y="314"/>
                    </a:lnTo>
                    <a:lnTo>
                      <a:pt x="269" y="317"/>
                    </a:lnTo>
                    <a:lnTo>
                      <a:pt x="269" y="318"/>
                    </a:lnTo>
                    <a:lnTo>
                      <a:pt x="269" y="321"/>
                    </a:lnTo>
                    <a:lnTo>
                      <a:pt x="255" y="321"/>
                    </a:lnTo>
                    <a:lnTo>
                      <a:pt x="242" y="321"/>
                    </a:lnTo>
                    <a:lnTo>
                      <a:pt x="229" y="321"/>
                    </a:lnTo>
                    <a:lnTo>
                      <a:pt x="214" y="321"/>
                    </a:lnTo>
                    <a:lnTo>
                      <a:pt x="201" y="321"/>
                    </a:lnTo>
                    <a:lnTo>
                      <a:pt x="188" y="321"/>
                    </a:lnTo>
                    <a:lnTo>
                      <a:pt x="175" y="321"/>
                    </a:lnTo>
                    <a:lnTo>
                      <a:pt x="160" y="321"/>
                    </a:lnTo>
                    <a:lnTo>
                      <a:pt x="147" y="321"/>
                    </a:lnTo>
                    <a:lnTo>
                      <a:pt x="134" y="321"/>
                    </a:lnTo>
                    <a:lnTo>
                      <a:pt x="120" y="321"/>
                    </a:lnTo>
                    <a:lnTo>
                      <a:pt x="106" y="321"/>
                    </a:lnTo>
                    <a:lnTo>
                      <a:pt x="93" y="321"/>
                    </a:lnTo>
                    <a:lnTo>
                      <a:pt x="80" y="321"/>
                    </a:lnTo>
                    <a:lnTo>
                      <a:pt x="65" y="321"/>
                    </a:lnTo>
                    <a:lnTo>
                      <a:pt x="52" y="321"/>
                    </a:lnTo>
                    <a:lnTo>
                      <a:pt x="50" y="318"/>
                    </a:lnTo>
                    <a:lnTo>
                      <a:pt x="50" y="314"/>
                    </a:lnTo>
                    <a:lnTo>
                      <a:pt x="49" y="312"/>
                    </a:lnTo>
                    <a:lnTo>
                      <a:pt x="49" y="309"/>
                    </a:lnTo>
                    <a:lnTo>
                      <a:pt x="44" y="309"/>
                    </a:lnTo>
                    <a:lnTo>
                      <a:pt x="37" y="309"/>
                    </a:lnTo>
                    <a:lnTo>
                      <a:pt x="32" y="309"/>
                    </a:lnTo>
                    <a:lnTo>
                      <a:pt x="25" y="309"/>
                    </a:lnTo>
                    <a:lnTo>
                      <a:pt x="20" y="309"/>
                    </a:lnTo>
                    <a:lnTo>
                      <a:pt x="13" y="309"/>
                    </a:lnTo>
                    <a:lnTo>
                      <a:pt x="8" y="308"/>
                    </a:lnTo>
                    <a:lnTo>
                      <a:pt x="2" y="308"/>
                    </a:lnTo>
                    <a:lnTo>
                      <a:pt x="2" y="235"/>
                    </a:lnTo>
                    <a:lnTo>
                      <a:pt x="2" y="162"/>
                    </a:lnTo>
                    <a:lnTo>
                      <a:pt x="2" y="88"/>
                    </a:lnTo>
                    <a:lnTo>
                      <a:pt x="0" y="16"/>
                    </a:lnTo>
                    <a:close/>
                  </a:path>
                </a:pathLst>
              </a:custGeom>
              <a:solidFill>
                <a:srgbClr val="E5D8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2" name="Freeform 88">
                <a:extLst>
                  <a:ext uri="{FF2B5EF4-FFF2-40B4-BE49-F238E27FC236}">
                    <a16:creationId xmlns:a16="http://schemas.microsoft.com/office/drawing/2014/main" xmlns="" id="{6DA0CE8B-3936-1AB2-6BFE-241E00998EB7}"/>
                  </a:ext>
                </a:extLst>
              </p:cNvPr>
              <p:cNvSpPr>
                <a:spLocks/>
              </p:cNvSpPr>
              <p:nvPr/>
            </p:nvSpPr>
            <p:spPr bwMode="auto">
              <a:xfrm>
                <a:off x="1161" y="2016"/>
                <a:ext cx="90" cy="78"/>
              </a:xfrm>
              <a:custGeom>
                <a:avLst/>
                <a:gdLst/>
                <a:ahLst/>
                <a:cxnLst>
                  <a:cxn ang="0">
                    <a:pos x="0" y="14"/>
                  </a:cxn>
                  <a:cxn ang="0">
                    <a:pos x="267" y="0"/>
                  </a:cxn>
                  <a:cxn ang="0">
                    <a:pos x="269" y="228"/>
                  </a:cxn>
                  <a:cxn ang="0">
                    <a:pos x="269" y="236"/>
                  </a:cxn>
                  <a:cxn ang="0">
                    <a:pos x="52" y="236"/>
                  </a:cxn>
                  <a:cxn ang="0">
                    <a:pos x="49" y="228"/>
                  </a:cxn>
                  <a:cxn ang="0">
                    <a:pos x="2" y="228"/>
                  </a:cxn>
                  <a:cxn ang="0">
                    <a:pos x="0" y="14"/>
                  </a:cxn>
                </a:cxnLst>
                <a:rect l="0" t="0" r="r" b="b"/>
                <a:pathLst>
                  <a:path w="269" h="236">
                    <a:moveTo>
                      <a:pt x="0" y="14"/>
                    </a:moveTo>
                    <a:lnTo>
                      <a:pt x="267" y="0"/>
                    </a:lnTo>
                    <a:lnTo>
                      <a:pt x="269" y="228"/>
                    </a:lnTo>
                    <a:lnTo>
                      <a:pt x="269" y="236"/>
                    </a:lnTo>
                    <a:lnTo>
                      <a:pt x="52" y="236"/>
                    </a:lnTo>
                    <a:lnTo>
                      <a:pt x="49" y="228"/>
                    </a:lnTo>
                    <a:lnTo>
                      <a:pt x="2" y="228"/>
                    </a:lnTo>
                    <a:lnTo>
                      <a:pt x="0" y="14"/>
                    </a:lnTo>
                    <a:close/>
                  </a:path>
                </a:pathLst>
              </a:custGeom>
              <a:solidFill>
                <a:srgbClr val="EAE0C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3" name="Freeform 89">
                <a:extLst>
                  <a:ext uri="{FF2B5EF4-FFF2-40B4-BE49-F238E27FC236}">
                    <a16:creationId xmlns:a16="http://schemas.microsoft.com/office/drawing/2014/main" xmlns="" id="{AAD3E431-3F10-1903-F713-35DA9814C304}"/>
                  </a:ext>
                </a:extLst>
              </p:cNvPr>
              <p:cNvSpPr>
                <a:spLocks/>
              </p:cNvSpPr>
              <p:nvPr/>
            </p:nvSpPr>
            <p:spPr bwMode="auto">
              <a:xfrm>
                <a:off x="1266" y="1935"/>
                <a:ext cx="310" cy="414"/>
              </a:xfrm>
              <a:custGeom>
                <a:avLst/>
                <a:gdLst/>
                <a:ahLst/>
                <a:cxnLst>
                  <a:cxn ang="0">
                    <a:pos x="74" y="128"/>
                  </a:cxn>
                  <a:cxn ang="0">
                    <a:pos x="128" y="114"/>
                  </a:cxn>
                  <a:cxn ang="0">
                    <a:pos x="183" y="100"/>
                  </a:cxn>
                  <a:cxn ang="0">
                    <a:pos x="237" y="89"/>
                  </a:cxn>
                  <a:cxn ang="0">
                    <a:pos x="291" y="77"/>
                  </a:cxn>
                  <a:cxn ang="0">
                    <a:pos x="346" y="66"/>
                  </a:cxn>
                  <a:cxn ang="0">
                    <a:pos x="401" y="55"/>
                  </a:cxn>
                  <a:cxn ang="0">
                    <a:pos x="456" y="46"/>
                  </a:cxn>
                  <a:cxn ang="0">
                    <a:pos x="510" y="38"/>
                  </a:cxn>
                  <a:cxn ang="0">
                    <a:pos x="566" y="30"/>
                  </a:cxn>
                  <a:cxn ang="0">
                    <a:pos x="621" y="24"/>
                  </a:cxn>
                  <a:cxn ang="0">
                    <a:pos x="677" y="17"/>
                  </a:cxn>
                  <a:cxn ang="0">
                    <a:pos x="732" y="12"/>
                  </a:cxn>
                  <a:cxn ang="0">
                    <a:pos x="788" y="8"/>
                  </a:cxn>
                  <a:cxn ang="0">
                    <a:pos x="843" y="4"/>
                  </a:cxn>
                  <a:cxn ang="0">
                    <a:pos x="900" y="1"/>
                  </a:cxn>
                  <a:cxn ang="0">
                    <a:pos x="913" y="303"/>
                  </a:cxn>
                  <a:cxn ang="0">
                    <a:pos x="902" y="904"/>
                  </a:cxn>
                  <a:cxn ang="0">
                    <a:pos x="890" y="1212"/>
                  </a:cxn>
                  <a:cxn ang="0">
                    <a:pos x="847" y="1220"/>
                  </a:cxn>
                  <a:cxn ang="0">
                    <a:pos x="800" y="1228"/>
                  </a:cxn>
                  <a:cxn ang="0">
                    <a:pos x="748" y="1233"/>
                  </a:cxn>
                  <a:cxn ang="0">
                    <a:pos x="693" y="1238"/>
                  </a:cxn>
                  <a:cxn ang="0">
                    <a:pos x="635" y="1241"/>
                  </a:cxn>
                  <a:cxn ang="0">
                    <a:pos x="574" y="1243"/>
                  </a:cxn>
                  <a:cxn ang="0">
                    <a:pos x="512" y="1243"/>
                  </a:cxn>
                  <a:cxn ang="0">
                    <a:pos x="450" y="1242"/>
                  </a:cxn>
                  <a:cxn ang="0">
                    <a:pos x="387" y="1239"/>
                  </a:cxn>
                  <a:cxn ang="0">
                    <a:pos x="325" y="1235"/>
                  </a:cxn>
                  <a:cxn ang="0">
                    <a:pos x="266" y="1230"/>
                  </a:cxn>
                  <a:cxn ang="0">
                    <a:pos x="209" y="1224"/>
                  </a:cxn>
                  <a:cxn ang="0">
                    <a:pos x="155" y="1214"/>
                  </a:cxn>
                  <a:cxn ang="0">
                    <a:pos x="105" y="1205"/>
                  </a:cxn>
                  <a:cxn ang="0">
                    <a:pos x="60" y="1193"/>
                  </a:cxn>
                  <a:cxn ang="0">
                    <a:pos x="21" y="1054"/>
                  </a:cxn>
                  <a:cxn ang="0">
                    <a:pos x="1" y="797"/>
                  </a:cxn>
                  <a:cxn ang="0">
                    <a:pos x="3" y="539"/>
                  </a:cxn>
                  <a:cxn ang="0">
                    <a:pos x="27" y="274"/>
                  </a:cxn>
                </a:cxnLst>
                <a:rect l="0" t="0" r="r" b="b"/>
                <a:pathLst>
                  <a:path w="928" h="1243">
                    <a:moveTo>
                      <a:pt x="46" y="135"/>
                    </a:moveTo>
                    <a:lnTo>
                      <a:pt x="74" y="128"/>
                    </a:lnTo>
                    <a:lnTo>
                      <a:pt x="101" y="120"/>
                    </a:lnTo>
                    <a:lnTo>
                      <a:pt x="128" y="114"/>
                    </a:lnTo>
                    <a:lnTo>
                      <a:pt x="155" y="107"/>
                    </a:lnTo>
                    <a:lnTo>
                      <a:pt x="183" y="100"/>
                    </a:lnTo>
                    <a:lnTo>
                      <a:pt x="209" y="94"/>
                    </a:lnTo>
                    <a:lnTo>
                      <a:pt x="237" y="89"/>
                    </a:lnTo>
                    <a:lnTo>
                      <a:pt x="264" y="82"/>
                    </a:lnTo>
                    <a:lnTo>
                      <a:pt x="291" y="77"/>
                    </a:lnTo>
                    <a:lnTo>
                      <a:pt x="319" y="71"/>
                    </a:lnTo>
                    <a:lnTo>
                      <a:pt x="346" y="66"/>
                    </a:lnTo>
                    <a:lnTo>
                      <a:pt x="373" y="61"/>
                    </a:lnTo>
                    <a:lnTo>
                      <a:pt x="401" y="55"/>
                    </a:lnTo>
                    <a:lnTo>
                      <a:pt x="428" y="52"/>
                    </a:lnTo>
                    <a:lnTo>
                      <a:pt x="456" y="46"/>
                    </a:lnTo>
                    <a:lnTo>
                      <a:pt x="484" y="42"/>
                    </a:lnTo>
                    <a:lnTo>
                      <a:pt x="510" y="38"/>
                    </a:lnTo>
                    <a:lnTo>
                      <a:pt x="538" y="34"/>
                    </a:lnTo>
                    <a:lnTo>
                      <a:pt x="566" y="30"/>
                    </a:lnTo>
                    <a:lnTo>
                      <a:pt x="594" y="26"/>
                    </a:lnTo>
                    <a:lnTo>
                      <a:pt x="621" y="24"/>
                    </a:lnTo>
                    <a:lnTo>
                      <a:pt x="649" y="20"/>
                    </a:lnTo>
                    <a:lnTo>
                      <a:pt x="677" y="17"/>
                    </a:lnTo>
                    <a:lnTo>
                      <a:pt x="705" y="15"/>
                    </a:lnTo>
                    <a:lnTo>
                      <a:pt x="732" y="12"/>
                    </a:lnTo>
                    <a:lnTo>
                      <a:pt x="760" y="9"/>
                    </a:lnTo>
                    <a:lnTo>
                      <a:pt x="788" y="8"/>
                    </a:lnTo>
                    <a:lnTo>
                      <a:pt x="816" y="5"/>
                    </a:lnTo>
                    <a:lnTo>
                      <a:pt x="843" y="4"/>
                    </a:lnTo>
                    <a:lnTo>
                      <a:pt x="873" y="3"/>
                    </a:lnTo>
                    <a:lnTo>
                      <a:pt x="900" y="1"/>
                    </a:lnTo>
                    <a:lnTo>
                      <a:pt x="928" y="0"/>
                    </a:lnTo>
                    <a:lnTo>
                      <a:pt x="913" y="303"/>
                    </a:lnTo>
                    <a:lnTo>
                      <a:pt x="904" y="603"/>
                    </a:lnTo>
                    <a:lnTo>
                      <a:pt x="902" y="904"/>
                    </a:lnTo>
                    <a:lnTo>
                      <a:pt x="908" y="1206"/>
                    </a:lnTo>
                    <a:lnTo>
                      <a:pt x="890" y="1212"/>
                    </a:lnTo>
                    <a:lnTo>
                      <a:pt x="869" y="1216"/>
                    </a:lnTo>
                    <a:lnTo>
                      <a:pt x="847" y="1220"/>
                    </a:lnTo>
                    <a:lnTo>
                      <a:pt x="824" y="1224"/>
                    </a:lnTo>
                    <a:lnTo>
                      <a:pt x="800" y="1228"/>
                    </a:lnTo>
                    <a:lnTo>
                      <a:pt x="775" y="1230"/>
                    </a:lnTo>
                    <a:lnTo>
                      <a:pt x="748" y="1233"/>
                    </a:lnTo>
                    <a:lnTo>
                      <a:pt x="721" y="1235"/>
                    </a:lnTo>
                    <a:lnTo>
                      <a:pt x="693" y="1238"/>
                    </a:lnTo>
                    <a:lnTo>
                      <a:pt x="664" y="1239"/>
                    </a:lnTo>
                    <a:lnTo>
                      <a:pt x="635" y="1241"/>
                    </a:lnTo>
                    <a:lnTo>
                      <a:pt x="604" y="1242"/>
                    </a:lnTo>
                    <a:lnTo>
                      <a:pt x="574" y="1243"/>
                    </a:lnTo>
                    <a:lnTo>
                      <a:pt x="542" y="1243"/>
                    </a:lnTo>
                    <a:lnTo>
                      <a:pt x="512" y="1243"/>
                    </a:lnTo>
                    <a:lnTo>
                      <a:pt x="480" y="1243"/>
                    </a:lnTo>
                    <a:lnTo>
                      <a:pt x="450" y="1242"/>
                    </a:lnTo>
                    <a:lnTo>
                      <a:pt x="418" y="1241"/>
                    </a:lnTo>
                    <a:lnTo>
                      <a:pt x="387" y="1239"/>
                    </a:lnTo>
                    <a:lnTo>
                      <a:pt x="356" y="1238"/>
                    </a:lnTo>
                    <a:lnTo>
                      <a:pt x="325" y="1235"/>
                    </a:lnTo>
                    <a:lnTo>
                      <a:pt x="295" y="1233"/>
                    </a:lnTo>
                    <a:lnTo>
                      <a:pt x="266" y="1230"/>
                    </a:lnTo>
                    <a:lnTo>
                      <a:pt x="237" y="1228"/>
                    </a:lnTo>
                    <a:lnTo>
                      <a:pt x="209" y="1224"/>
                    </a:lnTo>
                    <a:lnTo>
                      <a:pt x="181" y="1220"/>
                    </a:lnTo>
                    <a:lnTo>
                      <a:pt x="155" y="1214"/>
                    </a:lnTo>
                    <a:lnTo>
                      <a:pt x="130" y="1210"/>
                    </a:lnTo>
                    <a:lnTo>
                      <a:pt x="105" y="1205"/>
                    </a:lnTo>
                    <a:lnTo>
                      <a:pt x="82" y="1200"/>
                    </a:lnTo>
                    <a:lnTo>
                      <a:pt x="60" y="1193"/>
                    </a:lnTo>
                    <a:lnTo>
                      <a:pt x="40" y="1187"/>
                    </a:lnTo>
                    <a:lnTo>
                      <a:pt x="21" y="1054"/>
                    </a:lnTo>
                    <a:lnTo>
                      <a:pt x="8" y="925"/>
                    </a:lnTo>
                    <a:lnTo>
                      <a:pt x="1" y="797"/>
                    </a:lnTo>
                    <a:lnTo>
                      <a:pt x="0" y="669"/>
                    </a:lnTo>
                    <a:lnTo>
                      <a:pt x="3" y="539"/>
                    </a:lnTo>
                    <a:lnTo>
                      <a:pt x="12" y="408"/>
                    </a:lnTo>
                    <a:lnTo>
                      <a:pt x="27" y="274"/>
                    </a:lnTo>
                    <a:lnTo>
                      <a:pt x="46" y="135"/>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4" name="Freeform 90">
                <a:extLst>
                  <a:ext uri="{FF2B5EF4-FFF2-40B4-BE49-F238E27FC236}">
                    <a16:creationId xmlns:a16="http://schemas.microsoft.com/office/drawing/2014/main" xmlns="" id="{492D802D-58D1-00A6-1560-A50B22E38CD4}"/>
                  </a:ext>
                </a:extLst>
              </p:cNvPr>
              <p:cNvSpPr>
                <a:spLocks/>
              </p:cNvSpPr>
              <p:nvPr/>
            </p:nvSpPr>
            <p:spPr bwMode="auto">
              <a:xfrm>
                <a:off x="1267" y="1936"/>
                <a:ext cx="302" cy="399"/>
              </a:xfrm>
              <a:custGeom>
                <a:avLst/>
                <a:gdLst/>
                <a:ahLst/>
                <a:cxnLst>
                  <a:cxn ang="0">
                    <a:pos x="47" y="133"/>
                  </a:cxn>
                  <a:cxn ang="0">
                    <a:pos x="73" y="126"/>
                  </a:cxn>
                  <a:cxn ang="0">
                    <a:pos x="100" y="120"/>
                  </a:cxn>
                  <a:cxn ang="0">
                    <a:pos x="126" y="113"/>
                  </a:cxn>
                  <a:cxn ang="0">
                    <a:pos x="152" y="107"/>
                  </a:cxn>
                  <a:cxn ang="0">
                    <a:pos x="179" y="100"/>
                  </a:cxn>
                  <a:cxn ang="0">
                    <a:pos x="205" y="93"/>
                  </a:cxn>
                  <a:cxn ang="0">
                    <a:pos x="232" y="88"/>
                  </a:cxn>
                  <a:cxn ang="0">
                    <a:pos x="258" y="82"/>
                  </a:cxn>
                  <a:cxn ang="0">
                    <a:pos x="285" y="76"/>
                  </a:cxn>
                  <a:cxn ang="0">
                    <a:pos x="311" y="71"/>
                  </a:cxn>
                  <a:cxn ang="0">
                    <a:pos x="339" y="66"/>
                  </a:cxn>
                  <a:cxn ang="0">
                    <a:pos x="365" y="60"/>
                  </a:cxn>
                  <a:cxn ang="0">
                    <a:pos x="392" y="55"/>
                  </a:cxn>
                  <a:cxn ang="0">
                    <a:pos x="419" y="51"/>
                  </a:cxn>
                  <a:cxn ang="0">
                    <a:pos x="446" y="46"/>
                  </a:cxn>
                  <a:cxn ang="0">
                    <a:pos x="472" y="42"/>
                  </a:cxn>
                  <a:cxn ang="0">
                    <a:pos x="500" y="38"/>
                  </a:cxn>
                  <a:cxn ang="0">
                    <a:pos x="527" y="34"/>
                  </a:cxn>
                  <a:cxn ang="0">
                    <a:pos x="554" y="30"/>
                  </a:cxn>
                  <a:cxn ang="0">
                    <a:pos x="581" y="26"/>
                  </a:cxn>
                  <a:cxn ang="0">
                    <a:pos x="608" y="23"/>
                  </a:cxn>
                  <a:cxn ang="0">
                    <a:pos x="635" y="19"/>
                  </a:cxn>
                  <a:cxn ang="0">
                    <a:pos x="663" y="17"/>
                  </a:cxn>
                  <a:cxn ang="0">
                    <a:pos x="689" y="14"/>
                  </a:cxn>
                  <a:cxn ang="0">
                    <a:pos x="717" y="12"/>
                  </a:cxn>
                  <a:cxn ang="0">
                    <a:pos x="743" y="9"/>
                  </a:cxn>
                  <a:cxn ang="0">
                    <a:pos x="771" y="8"/>
                  </a:cxn>
                  <a:cxn ang="0">
                    <a:pos x="797" y="5"/>
                  </a:cxn>
                  <a:cxn ang="0">
                    <a:pos x="825" y="4"/>
                  </a:cxn>
                  <a:cxn ang="0">
                    <a:pos x="852" y="2"/>
                  </a:cxn>
                  <a:cxn ang="0">
                    <a:pos x="879" y="1"/>
                  </a:cxn>
                  <a:cxn ang="0">
                    <a:pos x="906" y="0"/>
                  </a:cxn>
                  <a:cxn ang="0">
                    <a:pos x="893" y="290"/>
                  </a:cxn>
                  <a:cxn ang="0">
                    <a:pos x="882" y="578"/>
                  </a:cxn>
                  <a:cxn ang="0">
                    <a:pos x="879" y="866"/>
                  </a:cxn>
                  <a:cxn ang="0">
                    <a:pos x="886" y="1157"/>
                  </a:cxn>
                  <a:cxn ang="0">
                    <a:pos x="848" y="1166"/>
                  </a:cxn>
                  <a:cxn ang="0">
                    <a:pos x="804" y="1174"/>
                  </a:cxn>
                  <a:cxn ang="0">
                    <a:pos x="755" y="1182"/>
                  </a:cxn>
                  <a:cxn ang="0">
                    <a:pos x="702" y="1188"/>
                  </a:cxn>
                  <a:cxn ang="0">
                    <a:pos x="647" y="1193"/>
                  </a:cxn>
                  <a:cxn ang="0">
                    <a:pos x="590" y="1195"/>
                  </a:cxn>
                  <a:cxn ang="0">
                    <a:pos x="529" y="1197"/>
                  </a:cxn>
                  <a:cxn ang="0">
                    <a:pos x="470" y="1198"/>
                  </a:cxn>
                  <a:cxn ang="0">
                    <a:pos x="408" y="1197"/>
                  </a:cxn>
                  <a:cxn ang="0">
                    <a:pos x="348" y="1194"/>
                  </a:cxn>
                  <a:cxn ang="0">
                    <a:pos x="289" y="1190"/>
                  </a:cxn>
                  <a:cxn ang="0">
                    <a:pos x="232" y="1185"/>
                  </a:cxn>
                  <a:cxn ang="0">
                    <a:pos x="178" y="1177"/>
                  </a:cxn>
                  <a:cxn ang="0">
                    <a:pos x="127" y="1169"/>
                  </a:cxn>
                  <a:cxn ang="0">
                    <a:pos x="81" y="1157"/>
                  </a:cxn>
                  <a:cxn ang="0">
                    <a:pos x="40" y="1145"/>
                  </a:cxn>
                  <a:cxn ang="0">
                    <a:pos x="22" y="1018"/>
                  </a:cxn>
                  <a:cxn ang="0">
                    <a:pos x="10" y="894"/>
                  </a:cxn>
                  <a:cxn ang="0">
                    <a:pos x="2" y="770"/>
                  </a:cxn>
                  <a:cxn ang="0">
                    <a:pos x="0" y="647"/>
                  </a:cxn>
                  <a:cxn ang="0">
                    <a:pos x="4" y="523"/>
                  </a:cxn>
                  <a:cxn ang="0">
                    <a:pos x="14" y="396"/>
                  </a:cxn>
                  <a:cxn ang="0">
                    <a:pos x="28" y="267"/>
                  </a:cxn>
                  <a:cxn ang="0">
                    <a:pos x="47" y="133"/>
                  </a:cxn>
                </a:cxnLst>
                <a:rect l="0" t="0" r="r" b="b"/>
                <a:pathLst>
                  <a:path w="906" h="1198">
                    <a:moveTo>
                      <a:pt x="47" y="133"/>
                    </a:moveTo>
                    <a:lnTo>
                      <a:pt x="73" y="126"/>
                    </a:lnTo>
                    <a:lnTo>
                      <a:pt x="100" y="120"/>
                    </a:lnTo>
                    <a:lnTo>
                      <a:pt x="126" y="113"/>
                    </a:lnTo>
                    <a:lnTo>
                      <a:pt x="152" y="107"/>
                    </a:lnTo>
                    <a:lnTo>
                      <a:pt x="179" y="100"/>
                    </a:lnTo>
                    <a:lnTo>
                      <a:pt x="205" y="93"/>
                    </a:lnTo>
                    <a:lnTo>
                      <a:pt x="232" y="88"/>
                    </a:lnTo>
                    <a:lnTo>
                      <a:pt x="258" y="82"/>
                    </a:lnTo>
                    <a:lnTo>
                      <a:pt x="285" y="76"/>
                    </a:lnTo>
                    <a:lnTo>
                      <a:pt x="311" y="71"/>
                    </a:lnTo>
                    <a:lnTo>
                      <a:pt x="339" y="66"/>
                    </a:lnTo>
                    <a:lnTo>
                      <a:pt x="365" y="60"/>
                    </a:lnTo>
                    <a:lnTo>
                      <a:pt x="392" y="55"/>
                    </a:lnTo>
                    <a:lnTo>
                      <a:pt x="419" y="51"/>
                    </a:lnTo>
                    <a:lnTo>
                      <a:pt x="446" y="46"/>
                    </a:lnTo>
                    <a:lnTo>
                      <a:pt x="472" y="42"/>
                    </a:lnTo>
                    <a:lnTo>
                      <a:pt x="500" y="38"/>
                    </a:lnTo>
                    <a:lnTo>
                      <a:pt x="527" y="34"/>
                    </a:lnTo>
                    <a:lnTo>
                      <a:pt x="554" y="30"/>
                    </a:lnTo>
                    <a:lnTo>
                      <a:pt x="581" y="26"/>
                    </a:lnTo>
                    <a:lnTo>
                      <a:pt x="608" y="23"/>
                    </a:lnTo>
                    <a:lnTo>
                      <a:pt x="635" y="19"/>
                    </a:lnTo>
                    <a:lnTo>
                      <a:pt x="663" y="17"/>
                    </a:lnTo>
                    <a:lnTo>
                      <a:pt x="689" y="14"/>
                    </a:lnTo>
                    <a:lnTo>
                      <a:pt x="717" y="12"/>
                    </a:lnTo>
                    <a:lnTo>
                      <a:pt x="743" y="9"/>
                    </a:lnTo>
                    <a:lnTo>
                      <a:pt x="771" y="8"/>
                    </a:lnTo>
                    <a:lnTo>
                      <a:pt x="797" y="5"/>
                    </a:lnTo>
                    <a:lnTo>
                      <a:pt x="825" y="4"/>
                    </a:lnTo>
                    <a:lnTo>
                      <a:pt x="852" y="2"/>
                    </a:lnTo>
                    <a:lnTo>
                      <a:pt x="879" y="1"/>
                    </a:lnTo>
                    <a:lnTo>
                      <a:pt x="906" y="0"/>
                    </a:lnTo>
                    <a:lnTo>
                      <a:pt x="893" y="290"/>
                    </a:lnTo>
                    <a:lnTo>
                      <a:pt x="882" y="578"/>
                    </a:lnTo>
                    <a:lnTo>
                      <a:pt x="879" y="866"/>
                    </a:lnTo>
                    <a:lnTo>
                      <a:pt x="886" y="1157"/>
                    </a:lnTo>
                    <a:lnTo>
                      <a:pt x="848" y="1166"/>
                    </a:lnTo>
                    <a:lnTo>
                      <a:pt x="804" y="1174"/>
                    </a:lnTo>
                    <a:lnTo>
                      <a:pt x="755" y="1182"/>
                    </a:lnTo>
                    <a:lnTo>
                      <a:pt x="702" y="1188"/>
                    </a:lnTo>
                    <a:lnTo>
                      <a:pt x="647" y="1193"/>
                    </a:lnTo>
                    <a:lnTo>
                      <a:pt x="590" y="1195"/>
                    </a:lnTo>
                    <a:lnTo>
                      <a:pt x="529" y="1197"/>
                    </a:lnTo>
                    <a:lnTo>
                      <a:pt x="470" y="1198"/>
                    </a:lnTo>
                    <a:lnTo>
                      <a:pt x="408" y="1197"/>
                    </a:lnTo>
                    <a:lnTo>
                      <a:pt x="348" y="1194"/>
                    </a:lnTo>
                    <a:lnTo>
                      <a:pt x="289" y="1190"/>
                    </a:lnTo>
                    <a:lnTo>
                      <a:pt x="232" y="1185"/>
                    </a:lnTo>
                    <a:lnTo>
                      <a:pt x="178" y="1177"/>
                    </a:lnTo>
                    <a:lnTo>
                      <a:pt x="127" y="1169"/>
                    </a:lnTo>
                    <a:lnTo>
                      <a:pt x="81" y="1157"/>
                    </a:lnTo>
                    <a:lnTo>
                      <a:pt x="40" y="1145"/>
                    </a:lnTo>
                    <a:lnTo>
                      <a:pt x="22" y="1018"/>
                    </a:lnTo>
                    <a:lnTo>
                      <a:pt x="10" y="894"/>
                    </a:lnTo>
                    <a:lnTo>
                      <a:pt x="2" y="770"/>
                    </a:lnTo>
                    <a:lnTo>
                      <a:pt x="0" y="647"/>
                    </a:lnTo>
                    <a:lnTo>
                      <a:pt x="4" y="523"/>
                    </a:lnTo>
                    <a:lnTo>
                      <a:pt x="14" y="396"/>
                    </a:lnTo>
                    <a:lnTo>
                      <a:pt x="28" y="267"/>
                    </a:lnTo>
                    <a:lnTo>
                      <a:pt x="47" y="133"/>
                    </a:lnTo>
                    <a:close/>
                  </a:path>
                </a:pathLst>
              </a:custGeom>
              <a:solidFill>
                <a:srgbClr val="AF937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5" name="Freeform 91">
                <a:extLst>
                  <a:ext uri="{FF2B5EF4-FFF2-40B4-BE49-F238E27FC236}">
                    <a16:creationId xmlns:a16="http://schemas.microsoft.com/office/drawing/2014/main" xmlns="" id="{AC632D05-AE17-CD04-2EE1-4F94F16529ED}"/>
                  </a:ext>
                </a:extLst>
              </p:cNvPr>
              <p:cNvSpPr>
                <a:spLocks/>
              </p:cNvSpPr>
              <p:nvPr/>
            </p:nvSpPr>
            <p:spPr bwMode="auto">
              <a:xfrm>
                <a:off x="1268" y="1937"/>
                <a:ext cx="294" cy="384"/>
              </a:xfrm>
              <a:custGeom>
                <a:avLst/>
                <a:gdLst/>
                <a:ahLst/>
                <a:cxnLst>
                  <a:cxn ang="0">
                    <a:pos x="44" y="132"/>
                  </a:cxn>
                  <a:cxn ang="0">
                    <a:pos x="94" y="119"/>
                  </a:cxn>
                  <a:cxn ang="0">
                    <a:pos x="146" y="106"/>
                  </a:cxn>
                  <a:cxn ang="0">
                    <a:pos x="197" y="94"/>
                  </a:cxn>
                  <a:cxn ang="0">
                    <a:pos x="249" y="82"/>
                  </a:cxn>
                  <a:cxn ang="0">
                    <a:pos x="300" y="70"/>
                  </a:cxn>
                  <a:cxn ang="0">
                    <a:pos x="353" y="61"/>
                  </a:cxn>
                  <a:cxn ang="0">
                    <a:pos x="406" y="50"/>
                  </a:cxn>
                  <a:cxn ang="0">
                    <a:pos x="459" y="43"/>
                  </a:cxn>
                  <a:cxn ang="0">
                    <a:pos x="512" y="33"/>
                  </a:cxn>
                  <a:cxn ang="0">
                    <a:pos x="565" y="27"/>
                  </a:cxn>
                  <a:cxn ang="0">
                    <a:pos x="618" y="20"/>
                  </a:cxn>
                  <a:cxn ang="0">
                    <a:pos x="671" y="15"/>
                  </a:cxn>
                  <a:cxn ang="0">
                    <a:pos x="725" y="10"/>
                  </a:cxn>
                  <a:cxn ang="0">
                    <a:pos x="778" y="6"/>
                  </a:cxn>
                  <a:cxn ang="0">
                    <a:pos x="829" y="3"/>
                  </a:cxn>
                  <a:cxn ang="0">
                    <a:pos x="882" y="0"/>
                  </a:cxn>
                  <a:cxn ang="0">
                    <a:pos x="868" y="280"/>
                  </a:cxn>
                  <a:cxn ang="0">
                    <a:pos x="857" y="555"/>
                  </a:cxn>
                  <a:cxn ang="0">
                    <a:pos x="853" y="830"/>
                  </a:cxn>
                  <a:cxn ang="0">
                    <a:pos x="858" y="1110"/>
                  </a:cxn>
                  <a:cxn ang="0">
                    <a:pos x="821" y="1119"/>
                  </a:cxn>
                  <a:cxn ang="0">
                    <a:pos x="779" y="1127"/>
                  </a:cxn>
                  <a:cxn ang="0">
                    <a:pos x="731" y="1134"/>
                  </a:cxn>
                  <a:cxn ang="0">
                    <a:pos x="681" y="1141"/>
                  </a:cxn>
                  <a:cxn ang="0">
                    <a:pos x="627" y="1146"/>
                  </a:cxn>
                  <a:cxn ang="0">
                    <a:pos x="570" y="1149"/>
                  </a:cxn>
                  <a:cxn ang="0">
                    <a:pos x="513" y="1151"/>
                  </a:cxn>
                  <a:cxn ang="0">
                    <a:pos x="454" y="1153"/>
                  </a:cxn>
                  <a:cxn ang="0">
                    <a:pos x="394" y="1153"/>
                  </a:cxn>
                  <a:cxn ang="0">
                    <a:pos x="336" y="1151"/>
                  </a:cxn>
                  <a:cxn ang="0">
                    <a:pos x="279" y="1147"/>
                  </a:cxn>
                  <a:cxn ang="0">
                    <a:pos x="224" y="1143"/>
                  </a:cxn>
                  <a:cxn ang="0">
                    <a:pos x="171" y="1137"/>
                  </a:cxn>
                  <a:cxn ang="0">
                    <a:pos x="122" y="1129"/>
                  </a:cxn>
                  <a:cxn ang="0">
                    <a:pos x="77" y="1118"/>
                  </a:cxn>
                  <a:cxn ang="0">
                    <a:pos x="37" y="1106"/>
                  </a:cxn>
                  <a:cxn ang="0">
                    <a:pos x="20" y="983"/>
                  </a:cxn>
                  <a:cxn ang="0">
                    <a:pos x="8" y="863"/>
                  </a:cxn>
                  <a:cxn ang="0">
                    <a:pos x="2" y="746"/>
                  </a:cxn>
                  <a:cxn ang="0">
                    <a:pos x="0" y="627"/>
                  </a:cxn>
                  <a:cxn ang="0">
                    <a:pos x="4" y="506"/>
                  </a:cxn>
                  <a:cxn ang="0">
                    <a:pos x="12" y="385"/>
                  </a:cxn>
                  <a:cxn ang="0">
                    <a:pos x="26" y="261"/>
                  </a:cxn>
                  <a:cxn ang="0">
                    <a:pos x="44" y="132"/>
                  </a:cxn>
                </a:cxnLst>
                <a:rect l="0" t="0" r="r" b="b"/>
                <a:pathLst>
                  <a:path w="882" h="1153">
                    <a:moveTo>
                      <a:pt x="44" y="132"/>
                    </a:moveTo>
                    <a:lnTo>
                      <a:pt x="94" y="119"/>
                    </a:lnTo>
                    <a:lnTo>
                      <a:pt x="146" y="106"/>
                    </a:lnTo>
                    <a:lnTo>
                      <a:pt x="197" y="94"/>
                    </a:lnTo>
                    <a:lnTo>
                      <a:pt x="249" y="82"/>
                    </a:lnTo>
                    <a:lnTo>
                      <a:pt x="300" y="70"/>
                    </a:lnTo>
                    <a:lnTo>
                      <a:pt x="353" y="61"/>
                    </a:lnTo>
                    <a:lnTo>
                      <a:pt x="406" y="50"/>
                    </a:lnTo>
                    <a:lnTo>
                      <a:pt x="459" y="43"/>
                    </a:lnTo>
                    <a:lnTo>
                      <a:pt x="512" y="33"/>
                    </a:lnTo>
                    <a:lnTo>
                      <a:pt x="565" y="27"/>
                    </a:lnTo>
                    <a:lnTo>
                      <a:pt x="618" y="20"/>
                    </a:lnTo>
                    <a:lnTo>
                      <a:pt x="671" y="15"/>
                    </a:lnTo>
                    <a:lnTo>
                      <a:pt x="725" y="10"/>
                    </a:lnTo>
                    <a:lnTo>
                      <a:pt x="778" y="6"/>
                    </a:lnTo>
                    <a:lnTo>
                      <a:pt x="829" y="3"/>
                    </a:lnTo>
                    <a:lnTo>
                      <a:pt x="882" y="0"/>
                    </a:lnTo>
                    <a:lnTo>
                      <a:pt x="868" y="280"/>
                    </a:lnTo>
                    <a:lnTo>
                      <a:pt x="857" y="555"/>
                    </a:lnTo>
                    <a:lnTo>
                      <a:pt x="853" y="830"/>
                    </a:lnTo>
                    <a:lnTo>
                      <a:pt x="858" y="1110"/>
                    </a:lnTo>
                    <a:lnTo>
                      <a:pt x="821" y="1119"/>
                    </a:lnTo>
                    <a:lnTo>
                      <a:pt x="779" y="1127"/>
                    </a:lnTo>
                    <a:lnTo>
                      <a:pt x="731" y="1134"/>
                    </a:lnTo>
                    <a:lnTo>
                      <a:pt x="681" y="1141"/>
                    </a:lnTo>
                    <a:lnTo>
                      <a:pt x="627" y="1146"/>
                    </a:lnTo>
                    <a:lnTo>
                      <a:pt x="570" y="1149"/>
                    </a:lnTo>
                    <a:lnTo>
                      <a:pt x="513" y="1151"/>
                    </a:lnTo>
                    <a:lnTo>
                      <a:pt x="454" y="1153"/>
                    </a:lnTo>
                    <a:lnTo>
                      <a:pt x="394" y="1153"/>
                    </a:lnTo>
                    <a:lnTo>
                      <a:pt x="336" y="1151"/>
                    </a:lnTo>
                    <a:lnTo>
                      <a:pt x="279" y="1147"/>
                    </a:lnTo>
                    <a:lnTo>
                      <a:pt x="224" y="1143"/>
                    </a:lnTo>
                    <a:lnTo>
                      <a:pt x="171" y="1137"/>
                    </a:lnTo>
                    <a:lnTo>
                      <a:pt x="122" y="1129"/>
                    </a:lnTo>
                    <a:lnTo>
                      <a:pt x="77" y="1118"/>
                    </a:lnTo>
                    <a:lnTo>
                      <a:pt x="37" y="1106"/>
                    </a:lnTo>
                    <a:lnTo>
                      <a:pt x="20" y="983"/>
                    </a:lnTo>
                    <a:lnTo>
                      <a:pt x="8" y="863"/>
                    </a:lnTo>
                    <a:lnTo>
                      <a:pt x="2" y="746"/>
                    </a:lnTo>
                    <a:lnTo>
                      <a:pt x="0" y="627"/>
                    </a:lnTo>
                    <a:lnTo>
                      <a:pt x="4" y="506"/>
                    </a:lnTo>
                    <a:lnTo>
                      <a:pt x="12" y="385"/>
                    </a:lnTo>
                    <a:lnTo>
                      <a:pt x="26" y="261"/>
                    </a:lnTo>
                    <a:lnTo>
                      <a:pt x="44" y="132"/>
                    </a:lnTo>
                    <a:close/>
                  </a:path>
                </a:pathLst>
              </a:custGeom>
              <a:solidFill>
                <a:srgbClr val="B296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6" name="Freeform 92">
                <a:extLst>
                  <a:ext uri="{FF2B5EF4-FFF2-40B4-BE49-F238E27FC236}">
                    <a16:creationId xmlns:a16="http://schemas.microsoft.com/office/drawing/2014/main" xmlns="" id="{5AD3FCFC-50B0-4B6E-BDB0-890FB09EF150}"/>
                  </a:ext>
                </a:extLst>
              </p:cNvPr>
              <p:cNvSpPr>
                <a:spLocks/>
              </p:cNvSpPr>
              <p:nvPr/>
            </p:nvSpPr>
            <p:spPr bwMode="auto">
              <a:xfrm>
                <a:off x="1269" y="1938"/>
                <a:ext cx="286" cy="369"/>
              </a:xfrm>
              <a:custGeom>
                <a:avLst/>
                <a:gdLst/>
                <a:ahLst/>
                <a:cxnLst>
                  <a:cxn ang="0">
                    <a:pos x="42" y="131"/>
                  </a:cxn>
                  <a:cxn ang="0">
                    <a:pos x="91" y="118"/>
                  </a:cxn>
                  <a:cxn ang="0">
                    <a:pos x="140" y="104"/>
                  </a:cxn>
                  <a:cxn ang="0">
                    <a:pos x="190" y="92"/>
                  </a:cxn>
                  <a:cxn ang="0">
                    <a:pos x="241" y="81"/>
                  </a:cxn>
                  <a:cxn ang="0">
                    <a:pos x="292" y="70"/>
                  </a:cxn>
                  <a:cxn ang="0">
                    <a:pos x="344" y="59"/>
                  </a:cxn>
                  <a:cxn ang="0">
                    <a:pos x="395" y="50"/>
                  </a:cxn>
                  <a:cxn ang="0">
                    <a:pos x="447" y="41"/>
                  </a:cxn>
                  <a:cxn ang="0">
                    <a:pos x="498" y="33"/>
                  </a:cxn>
                  <a:cxn ang="0">
                    <a:pos x="550" y="26"/>
                  </a:cxn>
                  <a:cxn ang="0">
                    <a:pos x="601" y="20"/>
                  </a:cxn>
                  <a:cxn ang="0">
                    <a:pos x="653" y="14"/>
                  </a:cxn>
                  <a:cxn ang="0">
                    <a:pos x="705" y="9"/>
                  </a:cxn>
                  <a:cxn ang="0">
                    <a:pos x="756" y="5"/>
                  </a:cxn>
                  <a:cxn ang="0">
                    <a:pos x="806" y="3"/>
                  </a:cxn>
                  <a:cxn ang="0">
                    <a:pos x="857" y="0"/>
                  </a:cxn>
                  <a:cxn ang="0">
                    <a:pos x="843" y="268"/>
                  </a:cxn>
                  <a:cxn ang="0">
                    <a:pos x="833" y="530"/>
                  </a:cxn>
                  <a:cxn ang="0">
                    <a:pos x="829" y="793"/>
                  </a:cxn>
                  <a:cxn ang="0">
                    <a:pos x="834" y="1061"/>
                  </a:cxn>
                  <a:cxn ang="0">
                    <a:pos x="798" y="1070"/>
                  </a:cxn>
                  <a:cxn ang="0">
                    <a:pos x="756" y="1078"/>
                  </a:cxn>
                  <a:cxn ang="0">
                    <a:pos x="711" y="1085"/>
                  </a:cxn>
                  <a:cxn ang="0">
                    <a:pos x="661" y="1091"/>
                  </a:cxn>
                  <a:cxn ang="0">
                    <a:pos x="608" y="1097"/>
                  </a:cxn>
                  <a:cxn ang="0">
                    <a:pos x="554" y="1102"/>
                  </a:cxn>
                  <a:cxn ang="0">
                    <a:pos x="497" y="1105"/>
                  </a:cxn>
                  <a:cxn ang="0">
                    <a:pos x="440" y="1107"/>
                  </a:cxn>
                  <a:cxn ang="0">
                    <a:pos x="383" y="1107"/>
                  </a:cxn>
                  <a:cxn ang="0">
                    <a:pos x="327" y="1106"/>
                  </a:cxn>
                  <a:cxn ang="0">
                    <a:pos x="271" y="1105"/>
                  </a:cxn>
                  <a:cxn ang="0">
                    <a:pos x="217" y="1101"/>
                  </a:cxn>
                  <a:cxn ang="0">
                    <a:pos x="165" y="1094"/>
                  </a:cxn>
                  <a:cxn ang="0">
                    <a:pos x="118" y="1087"/>
                  </a:cxn>
                  <a:cxn ang="0">
                    <a:pos x="74" y="1078"/>
                  </a:cxn>
                  <a:cxn ang="0">
                    <a:pos x="36" y="1066"/>
                  </a:cxn>
                  <a:cxn ang="0">
                    <a:pos x="19" y="949"/>
                  </a:cxn>
                  <a:cxn ang="0">
                    <a:pos x="8" y="834"/>
                  </a:cxn>
                  <a:cxn ang="0">
                    <a:pos x="1" y="719"/>
                  </a:cxn>
                  <a:cxn ang="0">
                    <a:pos x="0" y="605"/>
                  </a:cxn>
                  <a:cxn ang="0">
                    <a:pos x="4" y="490"/>
                  </a:cxn>
                  <a:cxn ang="0">
                    <a:pos x="12" y="374"/>
                  </a:cxn>
                  <a:cxn ang="0">
                    <a:pos x="25" y="255"/>
                  </a:cxn>
                  <a:cxn ang="0">
                    <a:pos x="42" y="131"/>
                  </a:cxn>
                </a:cxnLst>
                <a:rect l="0" t="0" r="r" b="b"/>
                <a:pathLst>
                  <a:path w="857" h="1107">
                    <a:moveTo>
                      <a:pt x="42" y="131"/>
                    </a:moveTo>
                    <a:lnTo>
                      <a:pt x="91" y="118"/>
                    </a:lnTo>
                    <a:lnTo>
                      <a:pt x="140" y="104"/>
                    </a:lnTo>
                    <a:lnTo>
                      <a:pt x="190" y="92"/>
                    </a:lnTo>
                    <a:lnTo>
                      <a:pt x="241" y="81"/>
                    </a:lnTo>
                    <a:lnTo>
                      <a:pt x="292" y="70"/>
                    </a:lnTo>
                    <a:lnTo>
                      <a:pt x="344" y="59"/>
                    </a:lnTo>
                    <a:lnTo>
                      <a:pt x="395" y="50"/>
                    </a:lnTo>
                    <a:lnTo>
                      <a:pt x="447" y="41"/>
                    </a:lnTo>
                    <a:lnTo>
                      <a:pt x="498" y="33"/>
                    </a:lnTo>
                    <a:lnTo>
                      <a:pt x="550" y="26"/>
                    </a:lnTo>
                    <a:lnTo>
                      <a:pt x="601" y="20"/>
                    </a:lnTo>
                    <a:lnTo>
                      <a:pt x="653" y="14"/>
                    </a:lnTo>
                    <a:lnTo>
                      <a:pt x="705" y="9"/>
                    </a:lnTo>
                    <a:lnTo>
                      <a:pt x="756" y="5"/>
                    </a:lnTo>
                    <a:lnTo>
                      <a:pt x="806" y="3"/>
                    </a:lnTo>
                    <a:lnTo>
                      <a:pt x="857" y="0"/>
                    </a:lnTo>
                    <a:lnTo>
                      <a:pt x="843" y="268"/>
                    </a:lnTo>
                    <a:lnTo>
                      <a:pt x="833" y="530"/>
                    </a:lnTo>
                    <a:lnTo>
                      <a:pt x="829" y="793"/>
                    </a:lnTo>
                    <a:lnTo>
                      <a:pt x="834" y="1061"/>
                    </a:lnTo>
                    <a:lnTo>
                      <a:pt x="798" y="1070"/>
                    </a:lnTo>
                    <a:lnTo>
                      <a:pt x="756" y="1078"/>
                    </a:lnTo>
                    <a:lnTo>
                      <a:pt x="711" y="1085"/>
                    </a:lnTo>
                    <a:lnTo>
                      <a:pt x="661" y="1091"/>
                    </a:lnTo>
                    <a:lnTo>
                      <a:pt x="608" y="1097"/>
                    </a:lnTo>
                    <a:lnTo>
                      <a:pt x="554" y="1102"/>
                    </a:lnTo>
                    <a:lnTo>
                      <a:pt x="497" y="1105"/>
                    </a:lnTo>
                    <a:lnTo>
                      <a:pt x="440" y="1107"/>
                    </a:lnTo>
                    <a:lnTo>
                      <a:pt x="383" y="1107"/>
                    </a:lnTo>
                    <a:lnTo>
                      <a:pt x="327" y="1106"/>
                    </a:lnTo>
                    <a:lnTo>
                      <a:pt x="271" y="1105"/>
                    </a:lnTo>
                    <a:lnTo>
                      <a:pt x="217" y="1101"/>
                    </a:lnTo>
                    <a:lnTo>
                      <a:pt x="165" y="1094"/>
                    </a:lnTo>
                    <a:lnTo>
                      <a:pt x="118" y="1087"/>
                    </a:lnTo>
                    <a:lnTo>
                      <a:pt x="74" y="1078"/>
                    </a:lnTo>
                    <a:lnTo>
                      <a:pt x="36" y="1066"/>
                    </a:lnTo>
                    <a:lnTo>
                      <a:pt x="19" y="949"/>
                    </a:lnTo>
                    <a:lnTo>
                      <a:pt x="8" y="834"/>
                    </a:lnTo>
                    <a:lnTo>
                      <a:pt x="1" y="719"/>
                    </a:lnTo>
                    <a:lnTo>
                      <a:pt x="0" y="605"/>
                    </a:lnTo>
                    <a:lnTo>
                      <a:pt x="4" y="490"/>
                    </a:lnTo>
                    <a:lnTo>
                      <a:pt x="12" y="374"/>
                    </a:lnTo>
                    <a:lnTo>
                      <a:pt x="25" y="255"/>
                    </a:lnTo>
                    <a:lnTo>
                      <a:pt x="42" y="131"/>
                    </a:lnTo>
                    <a:close/>
                  </a:path>
                </a:pathLst>
              </a:custGeom>
              <a:solidFill>
                <a:srgbClr val="B79B7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7" name="Freeform 93">
                <a:extLst>
                  <a:ext uri="{FF2B5EF4-FFF2-40B4-BE49-F238E27FC236}">
                    <a16:creationId xmlns:a16="http://schemas.microsoft.com/office/drawing/2014/main" xmlns="" id="{0FAC26B1-844D-9526-6CE7-8FB7668E495E}"/>
                  </a:ext>
                </a:extLst>
              </p:cNvPr>
              <p:cNvSpPr>
                <a:spLocks/>
              </p:cNvSpPr>
              <p:nvPr/>
            </p:nvSpPr>
            <p:spPr bwMode="auto">
              <a:xfrm>
                <a:off x="1270" y="1939"/>
                <a:ext cx="277" cy="354"/>
              </a:xfrm>
              <a:custGeom>
                <a:avLst/>
                <a:gdLst/>
                <a:ahLst/>
                <a:cxnLst>
                  <a:cxn ang="0">
                    <a:pos x="41" y="129"/>
                  </a:cxn>
                  <a:cxn ang="0">
                    <a:pos x="87" y="116"/>
                  </a:cxn>
                  <a:cxn ang="0">
                    <a:pos x="135" y="104"/>
                  </a:cxn>
                  <a:cxn ang="0">
                    <a:pos x="183" y="92"/>
                  </a:cxn>
                  <a:cxn ang="0">
                    <a:pos x="232" y="80"/>
                  </a:cxn>
                  <a:cxn ang="0">
                    <a:pos x="281" y="70"/>
                  </a:cxn>
                  <a:cxn ang="0">
                    <a:pos x="331" y="60"/>
                  </a:cxn>
                  <a:cxn ang="0">
                    <a:pos x="383" y="50"/>
                  </a:cxn>
                  <a:cxn ang="0">
                    <a:pos x="433" y="42"/>
                  </a:cxn>
                  <a:cxn ang="0">
                    <a:pos x="483" y="34"/>
                  </a:cxn>
                  <a:cxn ang="0">
                    <a:pos x="535" y="26"/>
                  </a:cxn>
                  <a:cxn ang="0">
                    <a:pos x="585" y="19"/>
                  </a:cxn>
                  <a:cxn ang="0">
                    <a:pos x="635" y="14"/>
                  </a:cxn>
                  <a:cxn ang="0">
                    <a:pos x="686" y="9"/>
                  </a:cxn>
                  <a:cxn ang="0">
                    <a:pos x="735" y="5"/>
                  </a:cxn>
                  <a:cxn ang="0">
                    <a:pos x="785" y="2"/>
                  </a:cxn>
                  <a:cxn ang="0">
                    <a:pos x="832" y="0"/>
                  </a:cxn>
                  <a:cxn ang="0">
                    <a:pos x="819" y="256"/>
                  </a:cxn>
                  <a:cxn ang="0">
                    <a:pos x="809" y="506"/>
                  </a:cxn>
                  <a:cxn ang="0">
                    <a:pos x="803" y="757"/>
                  </a:cxn>
                  <a:cxn ang="0">
                    <a:pos x="809" y="1012"/>
                  </a:cxn>
                  <a:cxn ang="0">
                    <a:pos x="773" y="1021"/>
                  </a:cxn>
                  <a:cxn ang="0">
                    <a:pos x="733" y="1029"/>
                  </a:cxn>
                  <a:cxn ang="0">
                    <a:pos x="688" y="1036"/>
                  </a:cxn>
                  <a:cxn ang="0">
                    <a:pos x="641" y="1043"/>
                  </a:cxn>
                  <a:cxn ang="0">
                    <a:pos x="589" y="1049"/>
                  </a:cxn>
                  <a:cxn ang="0">
                    <a:pos x="536" y="1054"/>
                  </a:cxn>
                  <a:cxn ang="0">
                    <a:pos x="482" y="1058"/>
                  </a:cxn>
                  <a:cxn ang="0">
                    <a:pos x="427" y="1061"/>
                  </a:cxn>
                  <a:cxn ang="0">
                    <a:pos x="371" y="1062"/>
                  </a:cxn>
                  <a:cxn ang="0">
                    <a:pos x="316" y="1062"/>
                  </a:cxn>
                  <a:cxn ang="0">
                    <a:pos x="261" y="1061"/>
                  </a:cxn>
                  <a:cxn ang="0">
                    <a:pos x="210" y="1057"/>
                  </a:cxn>
                  <a:cxn ang="0">
                    <a:pos x="160" y="1051"/>
                  </a:cxn>
                  <a:cxn ang="0">
                    <a:pos x="113" y="1045"/>
                  </a:cxn>
                  <a:cxn ang="0">
                    <a:pos x="71" y="1036"/>
                  </a:cxn>
                  <a:cxn ang="0">
                    <a:pos x="34" y="1025"/>
                  </a:cxn>
                  <a:cxn ang="0">
                    <a:pos x="18" y="913"/>
                  </a:cxn>
                  <a:cxn ang="0">
                    <a:pos x="6" y="803"/>
                  </a:cxn>
                  <a:cxn ang="0">
                    <a:pos x="1" y="693"/>
                  </a:cxn>
                  <a:cxn ang="0">
                    <a:pos x="0" y="584"/>
                  </a:cxn>
                  <a:cxn ang="0">
                    <a:pos x="4" y="474"/>
                  </a:cxn>
                  <a:cxn ang="0">
                    <a:pos x="12" y="362"/>
                  </a:cxn>
                  <a:cxn ang="0">
                    <a:pos x="23" y="248"/>
                  </a:cxn>
                  <a:cxn ang="0">
                    <a:pos x="41" y="129"/>
                  </a:cxn>
                </a:cxnLst>
                <a:rect l="0" t="0" r="r" b="b"/>
                <a:pathLst>
                  <a:path w="832" h="1062">
                    <a:moveTo>
                      <a:pt x="41" y="129"/>
                    </a:moveTo>
                    <a:lnTo>
                      <a:pt x="87" y="116"/>
                    </a:lnTo>
                    <a:lnTo>
                      <a:pt x="135" y="104"/>
                    </a:lnTo>
                    <a:lnTo>
                      <a:pt x="183" y="92"/>
                    </a:lnTo>
                    <a:lnTo>
                      <a:pt x="232" y="80"/>
                    </a:lnTo>
                    <a:lnTo>
                      <a:pt x="281" y="70"/>
                    </a:lnTo>
                    <a:lnTo>
                      <a:pt x="331" y="60"/>
                    </a:lnTo>
                    <a:lnTo>
                      <a:pt x="383" y="50"/>
                    </a:lnTo>
                    <a:lnTo>
                      <a:pt x="433" y="42"/>
                    </a:lnTo>
                    <a:lnTo>
                      <a:pt x="483" y="34"/>
                    </a:lnTo>
                    <a:lnTo>
                      <a:pt x="535" y="26"/>
                    </a:lnTo>
                    <a:lnTo>
                      <a:pt x="585" y="19"/>
                    </a:lnTo>
                    <a:lnTo>
                      <a:pt x="635" y="14"/>
                    </a:lnTo>
                    <a:lnTo>
                      <a:pt x="686" y="9"/>
                    </a:lnTo>
                    <a:lnTo>
                      <a:pt x="735" y="5"/>
                    </a:lnTo>
                    <a:lnTo>
                      <a:pt x="785" y="2"/>
                    </a:lnTo>
                    <a:lnTo>
                      <a:pt x="832" y="0"/>
                    </a:lnTo>
                    <a:lnTo>
                      <a:pt x="819" y="256"/>
                    </a:lnTo>
                    <a:lnTo>
                      <a:pt x="809" y="506"/>
                    </a:lnTo>
                    <a:lnTo>
                      <a:pt x="803" y="757"/>
                    </a:lnTo>
                    <a:lnTo>
                      <a:pt x="809" y="1012"/>
                    </a:lnTo>
                    <a:lnTo>
                      <a:pt x="773" y="1021"/>
                    </a:lnTo>
                    <a:lnTo>
                      <a:pt x="733" y="1029"/>
                    </a:lnTo>
                    <a:lnTo>
                      <a:pt x="688" y="1036"/>
                    </a:lnTo>
                    <a:lnTo>
                      <a:pt x="641" y="1043"/>
                    </a:lnTo>
                    <a:lnTo>
                      <a:pt x="589" y="1049"/>
                    </a:lnTo>
                    <a:lnTo>
                      <a:pt x="536" y="1054"/>
                    </a:lnTo>
                    <a:lnTo>
                      <a:pt x="482" y="1058"/>
                    </a:lnTo>
                    <a:lnTo>
                      <a:pt x="427" y="1061"/>
                    </a:lnTo>
                    <a:lnTo>
                      <a:pt x="371" y="1062"/>
                    </a:lnTo>
                    <a:lnTo>
                      <a:pt x="316" y="1062"/>
                    </a:lnTo>
                    <a:lnTo>
                      <a:pt x="261" y="1061"/>
                    </a:lnTo>
                    <a:lnTo>
                      <a:pt x="210" y="1057"/>
                    </a:lnTo>
                    <a:lnTo>
                      <a:pt x="160" y="1051"/>
                    </a:lnTo>
                    <a:lnTo>
                      <a:pt x="113" y="1045"/>
                    </a:lnTo>
                    <a:lnTo>
                      <a:pt x="71" y="1036"/>
                    </a:lnTo>
                    <a:lnTo>
                      <a:pt x="34" y="1025"/>
                    </a:lnTo>
                    <a:lnTo>
                      <a:pt x="18" y="913"/>
                    </a:lnTo>
                    <a:lnTo>
                      <a:pt x="6" y="803"/>
                    </a:lnTo>
                    <a:lnTo>
                      <a:pt x="1" y="693"/>
                    </a:lnTo>
                    <a:lnTo>
                      <a:pt x="0" y="584"/>
                    </a:lnTo>
                    <a:lnTo>
                      <a:pt x="4" y="474"/>
                    </a:lnTo>
                    <a:lnTo>
                      <a:pt x="12" y="362"/>
                    </a:lnTo>
                    <a:lnTo>
                      <a:pt x="23" y="248"/>
                    </a:lnTo>
                    <a:lnTo>
                      <a:pt x="41" y="129"/>
                    </a:lnTo>
                    <a:close/>
                  </a:path>
                </a:pathLst>
              </a:custGeom>
              <a:solidFill>
                <a:srgbClr val="BCA08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8" name="Freeform 94">
                <a:extLst>
                  <a:ext uri="{FF2B5EF4-FFF2-40B4-BE49-F238E27FC236}">
                    <a16:creationId xmlns:a16="http://schemas.microsoft.com/office/drawing/2014/main" xmlns="" id="{C3F70FEE-1F5E-9693-A989-4A9BD3CD36CB}"/>
                  </a:ext>
                </a:extLst>
              </p:cNvPr>
              <p:cNvSpPr>
                <a:spLocks/>
              </p:cNvSpPr>
              <p:nvPr/>
            </p:nvSpPr>
            <p:spPr bwMode="auto">
              <a:xfrm>
                <a:off x="1271" y="1939"/>
                <a:ext cx="269" cy="340"/>
              </a:xfrm>
              <a:custGeom>
                <a:avLst/>
                <a:gdLst/>
                <a:ahLst/>
                <a:cxnLst>
                  <a:cxn ang="0">
                    <a:pos x="39" y="128"/>
                  </a:cxn>
                  <a:cxn ang="0">
                    <a:pos x="84" y="115"/>
                  </a:cxn>
                  <a:cxn ang="0">
                    <a:pos x="130" y="103"/>
                  </a:cxn>
                  <a:cxn ang="0">
                    <a:pos x="176" y="91"/>
                  </a:cxn>
                  <a:cxn ang="0">
                    <a:pos x="225" y="81"/>
                  </a:cxn>
                  <a:cxn ang="0">
                    <a:pos x="273" y="70"/>
                  </a:cxn>
                  <a:cxn ang="0">
                    <a:pos x="322" y="60"/>
                  </a:cxn>
                  <a:cxn ang="0">
                    <a:pos x="372" y="50"/>
                  </a:cxn>
                  <a:cxn ang="0">
                    <a:pos x="421" y="42"/>
                  </a:cxn>
                  <a:cxn ang="0">
                    <a:pos x="471" y="35"/>
                  </a:cxn>
                  <a:cxn ang="0">
                    <a:pos x="520" y="27"/>
                  </a:cxn>
                  <a:cxn ang="0">
                    <a:pos x="570" y="20"/>
                  </a:cxn>
                  <a:cxn ang="0">
                    <a:pos x="619" y="15"/>
                  </a:cxn>
                  <a:cxn ang="0">
                    <a:pos x="668" y="9"/>
                  </a:cxn>
                  <a:cxn ang="0">
                    <a:pos x="715" y="5"/>
                  </a:cxn>
                  <a:cxn ang="0">
                    <a:pos x="763" y="3"/>
                  </a:cxn>
                  <a:cxn ang="0">
                    <a:pos x="809" y="0"/>
                  </a:cxn>
                  <a:cxn ang="0">
                    <a:pos x="796" y="245"/>
                  </a:cxn>
                  <a:cxn ang="0">
                    <a:pos x="785" y="483"/>
                  </a:cxn>
                  <a:cxn ang="0">
                    <a:pos x="780" y="720"/>
                  </a:cxn>
                  <a:cxn ang="0">
                    <a:pos x="784" y="965"/>
                  </a:cxn>
                  <a:cxn ang="0">
                    <a:pos x="750" y="973"/>
                  </a:cxn>
                  <a:cxn ang="0">
                    <a:pos x="711" y="982"/>
                  </a:cxn>
                  <a:cxn ang="0">
                    <a:pos x="668" y="990"/>
                  </a:cxn>
                  <a:cxn ang="0">
                    <a:pos x="622" y="997"/>
                  </a:cxn>
                  <a:cxn ang="0">
                    <a:pos x="571" y="1003"/>
                  </a:cxn>
                  <a:cxn ang="0">
                    <a:pos x="520" y="1008"/>
                  </a:cxn>
                  <a:cxn ang="0">
                    <a:pos x="467" y="1012"/>
                  </a:cxn>
                  <a:cxn ang="0">
                    <a:pos x="413" y="1016"/>
                  </a:cxn>
                  <a:cxn ang="0">
                    <a:pos x="359" y="1018"/>
                  </a:cxn>
                  <a:cxn ang="0">
                    <a:pos x="306" y="1019"/>
                  </a:cxn>
                  <a:cxn ang="0">
                    <a:pos x="253" y="1018"/>
                  </a:cxn>
                  <a:cxn ang="0">
                    <a:pos x="203" y="1015"/>
                  </a:cxn>
                  <a:cxn ang="0">
                    <a:pos x="155" y="1011"/>
                  </a:cxn>
                  <a:cxn ang="0">
                    <a:pos x="110" y="1004"/>
                  </a:cxn>
                  <a:cxn ang="0">
                    <a:pos x="69" y="997"/>
                  </a:cxn>
                  <a:cxn ang="0">
                    <a:pos x="33" y="986"/>
                  </a:cxn>
                  <a:cxn ang="0">
                    <a:pos x="18" y="879"/>
                  </a:cxn>
                  <a:cxn ang="0">
                    <a:pos x="7" y="773"/>
                  </a:cxn>
                  <a:cxn ang="0">
                    <a:pos x="2" y="668"/>
                  </a:cxn>
                  <a:cxn ang="0">
                    <a:pos x="0" y="563"/>
                  </a:cxn>
                  <a:cxn ang="0">
                    <a:pos x="3" y="459"/>
                  </a:cxn>
                  <a:cxn ang="0">
                    <a:pos x="11" y="352"/>
                  </a:cxn>
                  <a:cxn ang="0">
                    <a:pos x="23" y="242"/>
                  </a:cxn>
                  <a:cxn ang="0">
                    <a:pos x="39" y="128"/>
                  </a:cxn>
                </a:cxnLst>
                <a:rect l="0" t="0" r="r" b="b"/>
                <a:pathLst>
                  <a:path w="809" h="1019">
                    <a:moveTo>
                      <a:pt x="39" y="128"/>
                    </a:moveTo>
                    <a:lnTo>
                      <a:pt x="84" y="115"/>
                    </a:lnTo>
                    <a:lnTo>
                      <a:pt x="130" y="103"/>
                    </a:lnTo>
                    <a:lnTo>
                      <a:pt x="176" y="91"/>
                    </a:lnTo>
                    <a:lnTo>
                      <a:pt x="225" y="81"/>
                    </a:lnTo>
                    <a:lnTo>
                      <a:pt x="273" y="70"/>
                    </a:lnTo>
                    <a:lnTo>
                      <a:pt x="322" y="60"/>
                    </a:lnTo>
                    <a:lnTo>
                      <a:pt x="372" y="50"/>
                    </a:lnTo>
                    <a:lnTo>
                      <a:pt x="421" y="42"/>
                    </a:lnTo>
                    <a:lnTo>
                      <a:pt x="471" y="35"/>
                    </a:lnTo>
                    <a:lnTo>
                      <a:pt x="520" y="27"/>
                    </a:lnTo>
                    <a:lnTo>
                      <a:pt x="570" y="20"/>
                    </a:lnTo>
                    <a:lnTo>
                      <a:pt x="619" y="15"/>
                    </a:lnTo>
                    <a:lnTo>
                      <a:pt x="668" y="9"/>
                    </a:lnTo>
                    <a:lnTo>
                      <a:pt x="715" y="5"/>
                    </a:lnTo>
                    <a:lnTo>
                      <a:pt x="763" y="3"/>
                    </a:lnTo>
                    <a:lnTo>
                      <a:pt x="809" y="0"/>
                    </a:lnTo>
                    <a:lnTo>
                      <a:pt x="796" y="245"/>
                    </a:lnTo>
                    <a:lnTo>
                      <a:pt x="785" y="483"/>
                    </a:lnTo>
                    <a:lnTo>
                      <a:pt x="780" y="720"/>
                    </a:lnTo>
                    <a:lnTo>
                      <a:pt x="784" y="965"/>
                    </a:lnTo>
                    <a:lnTo>
                      <a:pt x="750" y="973"/>
                    </a:lnTo>
                    <a:lnTo>
                      <a:pt x="711" y="982"/>
                    </a:lnTo>
                    <a:lnTo>
                      <a:pt x="668" y="990"/>
                    </a:lnTo>
                    <a:lnTo>
                      <a:pt x="622" y="997"/>
                    </a:lnTo>
                    <a:lnTo>
                      <a:pt x="571" y="1003"/>
                    </a:lnTo>
                    <a:lnTo>
                      <a:pt x="520" y="1008"/>
                    </a:lnTo>
                    <a:lnTo>
                      <a:pt x="467" y="1012"/>
                    </a:lnTo>
                    <a:lnTo>
                      <a:pt x="413" y="1016"/>
                    </a:lnTo>
                    <a:lnTo>
                      <a:pt x="359" y="1018"/>
                    </a:lnTo>
                    <a:lnTo>
                      <a:pt x="306" y="1019"/>
                    </a:lnTo>
                    <a:lnTo>
                      <a:pt x="253" y="1018"/>
                    </a:lnTo>
                    <a:lnTo>
                      <a:pt x="203" y="1015"/>
                    </a:lnTo>
                    <a:lnTo>
                      <a:pt x="155" y="1011"/>
                    </a:lnTo>
                    <a:lnTo>
                      <a:pt x="110" y="1004"/>
                    </a:lnTo>
                    <a:lnTo>
                      <a:pt x="69" y="997"/>
                    </a:lnTo>
                    <a:lnTo>
                      <a:pt x="33" y="986"/>
                    </a:lnTo>
                    <a:lnTo>
                      <a:pt x="18" y="879"/>
                    </a:lnTo>
                    <a:lnTo>
                      <a:pt x="7" y="773"/>
                    </a:lnTo>
                    <a:lnTo>
                      <a:pt x="2" y="668"/>
                    </a:lnTo>
                    <a:lnTo>
                      <a:pt x="0" y="563"/>
                    </a:lnTo>
                    <a:lnTo>
                      <a:pt x="3" y="459"/>
                    </a:lnTo>
                    <a:lnTo>
                      <a:pt x="11" y="352"/>
                    </a:lnTo>
                    <a:lnTo>
                      <a:pt x="23" y="242"/>
                    </a:lnTo>
                    <a:lnTo>
                      <a:pt x="39" y="128"/>
                    </a:lnTo>
                    <a:close/>
                  </a:path>
                </a:pathLst>
              </a:custGeom>
              <a:solidFill>
                <a:srgbClr val="C1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9" name="Freeform 95">
                <a:extLst>
                  <a:ext uri="{FF2B5EF4-FFF2-40B4-BE49-F238E27FC236}">
                    <a16:creationId xmlns:a16="http://schemas.microsoft.com/office/drawing/2014/main" xmlns="" id="{7660C6F1-4C61-5A3B-0EED-E68AAC212B5C}"/>
                  </a:ext>
                </a:extLst>
              </p:cNvPr>
              <p:cNvSpPr>
                <a:spLocks/>
              </p:cNvSpPr>
              <p:nvPr/>
            </p:nvSpPr>
            <p:spPr bwMode="auto">
              <a:xfrm>
                <a:off x="1272" y="1940"/>
                <a:ext cx="261" cy="325"/>
              </a:xfrm>
              <a:custGeom>
                <a:avLst/>
                <a:gdLst/>
                <a:ahLst/>
                <a:cxnLst>
                  <a:cxn ang="0">
                    <a:pos x="36" y="127"/>
                  </a:cxn>
                  <a:cxn ang="0">
                    <a:pos x="80" y="115"/>
                  </a:cxn>
                  <a:cxn ang="0">
                    <a:pos x="123" y="103"/>
                  </a:cxn>
                  <a:cxn ang="0">
                    <a:pos x="169" y="91"/>
                  </a:cxn>
                  <a:cxn ang="0">
                    <a:pos x="216" y="80"/>
                  </a:cxn>
                  <a:cxn ang="0">
                    <a:pos x="263" y="70"/>
                  </a:cxn>
                  <a:cxn ang="0">
                    <a:pos x="311" y="59"/>
                  </a:cxn>
                  <a:cxn ang="0">
                    <a:pos x="359" y="50"/>
                  </a:cxn>
                  <a:cxn ang="0">
                    <a:pos x="407" y="41"/>
                  </a:cxn>
                  <a:cxn ang="0">
                    <a:pos x="456" y="33"/>
                  </a:cxn>
                  <a:cxn ang="0">
                    <a:pos x="505" y="26"/>
                  </a:cxn>
                  <a:cxn ang="0">
                    <a:pos x="553" y="20"/>
                  </a:cxn>
                  <a:cxn ang="0">
                    <a:pos x="600" y="13"/>
                  </a:cxn>
                  <a:cxn ang="0">
                    <a:pos x="648" y="9"/>
                  </a:cxn>
                  <a:cxn ang="0">
                    <a:pos x="694" y="5"/>
                  </a:cxn>
                  <a:cxn ang="0">
                    <a:pos x="741" y="2"/>
                  </a:cxn>
                  <a:cxn ang="0">
                    <a:pos x="784" y="0"/>
                  </a:cxn>
                  <a:cxn ang="0">
                    <a:pos x="772" y="232"/>
                  </a:cxn>
                  <a:cxn ang="0">
                    <a:pos x="760" y="457"/>
                  </a:cxn>
                  <a:cxn ang="0">
                    <a:pos x="755" y="683"/>
                  </a:cxn>
                  <a:cxn ang="0">
                    <a:pos x="760" y="916"/>
                  </a:cxn>
                  <a:cxn ang="0">
                    <a:pos x="727" y="923"/>
                  </a:cxn>
                  <a:cxn ang="0">
                    <a:pos x="689" y="933"/>
                  </a:cxn>
                  <a:cxn ang="0">
                    <a:pos x="647" y="941"/>
                  </a:cxn>
                  <a:cxn ang="0">
                    <a:pos x="602" y="947"/>
                  </a:cxn>
                  <a:cxn ang="0">
                    <a:pos x="553" y="954"/>
                  </a:cxn>
                  <a:cxn ang="0">
                    <a:pos x="503" y="960"/>
                  </a:cxn>
                  <a:cxn ang="0">
                    <a:pos x="451" y="966"/>
                  </a:cxn>
                  <a:cxn ang="0">
                    <a:pos x="399" y="970"/>
                  </a:cxn>
                  <a:cxn ang="0">
                    <a:pos x="347" y="972"/>
                  </a:cxn>
                  <a:cxn ang="0">
                    <a:pos x="295" y="974"/>
                  </a:cxn>
                  <a:cxn ang="0">
                    <a:pos x="244" y="974"/>
                  </a:cxn>
                  <a:cxn ang="0">
                    <a:pos x="195" y="972"/>
                  </a:cxn>
                  <a:cxn ang="0">
                    <a:pos x="148" y="970"/>
                  </a:cxn>
                  <a:cxn ang="0">
                    <a:pos x="105" y="963"/>
                  </a:cxn>
                  <a:cxn ang="0">
                    <a:pos x="66" y="957"/>
                  </a:cxn>
                  <a:cxn ang="0">
                    <a:pos x="31" y="946"/>
                  </a:cxn>
                  <a:cxn ang="0">
                    <a:pos x="16" y="843"/>
                  </a:cxn>
                  <a:cxn ang="0">
                    <a:pos x="7" y="742"/>
                  </a:cxn>
                  <a:cxn ang="0">
                    <a:pos x="0" y="642"/>
                  </a:cxn>
                  <a:cxn ang="0">
                    <a:pos x="0" y="542"/>
                  </a:cxn>
                  <a:cxn ang="0">
                    <a:pos x="3" y="441"/>
                  </a:cxn>
                  <a:cxn ang="0">
                    <a:pos x="10" y="339"/>
                  </a:cxn>
                  <a:cxn ang="0">
                    <a:pos x="21" y="235"/>
                  </a:cxn>
                  <a:cxn ang="0">
                    <a:pos x="36" y="127"/>
                  </a:cxn>
                </a:cxnLst>
                <a:rect l="0" t="0" r="r" b="b"/>
                <a:pathLst>
                  <a:path w="784" h="974">
                    <a:moveTo>
                      <a:pt x="36" y="127"/>
                    </a:moveTo>
                    <a:lnTo>
                      <a:pt x="80" y="115"/>
                    </a:lnTo>
                    <a:lnTo>
                      <a:pt x="123" y="103"/>
                    </a:lnTo>
                    <a:lnTo>
                      <a:pt x="169" y="91"/>
                    </a:lnTo>
                    <a:lnTo>
                      <a:pt x="216" y="80"/>
                    </a:lnTo>
                    <a:lnTo>
                      <a:pt x="263" y="70"/>
                    </a:lnTo>
                    <a:lnTo>
                      <a:pt x="311" y="59"/>
                    </a:lnTo>
                    <a:lnTo>
                      <a:pt x="359" y="50"/>
                    </a:lnTo>
                    <a:lnTo>
                      <a:pt x="407" y="41"/>
                    </a:lnTo>
                    <a:lnTo>
                      <a:pt x="456" y="33"/>
                    </a:lnTo>
                    <a:lnTo>
                      <a:pt x="505" y="26"/>
                    </a:lnTo>
                    <a:lnTo>
                      <a:pt x="553" y="20"/>
                    </a:lnTo>
                    <a:lnTo>
                      <a:pt x="600" y="13"/>
                    </a:lnTo>
                    <a:lnTo>
                      <a:pt x="648" y="9"/>
                    </a:lnTo>
                    <a:lnTo>
                      <a:pt x="694" y="5"/>
                    </a:lnTo>
                    <a:lnTo>
                      <a:pt x="741" y="2"/>
                    </a:lnTo>
                    <a:lnTo>
                      <a:pt x="784" y="0"/>
                    </a:lnTo>
                    <a:lnTo>
                      <a:pt x="772" y="232"/>
                    </a:lnTo>
                    <a:lnTo>
                      <a:pt x="760" y="457"/>
                    </a:lnTo>
                    <a:lnTo>
                      <a:pt x="755" y="683"/>
                    </a:lnTo>
                    <a:lnTo>
                      <a:pt x="760" y="916"/>
                    </a:lnTo>
                    <a:lnTo>
                      <a:pt x="727" y="923"/>
                    </a:lnTo>
                    <a:lnTo>
                      <a:pt x="689" y="933"/>
                    </a:lnTo>
                    <a:lnTo>
                      <a:pt x="647" y="941"/>
                    </a:lnTo>
                    <a:lnTo>
                      <a:pt x="602" y="947"/>
                    </a:lnTo>
                    <a:lnTo>
                      <a:pt x="553" y="954"/>
                    </a:lnTo>
                    <a:lnTo>
                      <a:pt x="503" y="960"/>
                    </a:lnTo>
                    <a:lnTo>
                      <a:pt x="451" y="966"/>
                    </a:lnTo>
                    <a:lnTo>
                      <a:pt x="399" y="970"/>
                    </a:lnTo>
                    <a:lnTo>
                      <a:pt x="347" y="972"/>
                    </a:lnTo>
                    <a:lnTo>
                      <a:pt x="295" y="974"/>
                    </a:lnTo>
                    <a:lnTo>
                      <a:pt x="244" y="974"/>
                    </a:lnTo>
                    <a:lnTo>
                      <a:pt x="195" y="972"/>
                    </a:lnTo>
                    <a:lnTo>
                      <a:pt x="148" y="970"/>
                    </a:lnTo>
                    <a:lnTo>
                      <a:pt x="105" y="963"/>
                    </a:lnTo>
                    <a:lnTo>
                      <a:pt x="66" y="957"/>
                    </a:lnTo>
                    <a:lnTo>
                      <a:pt x="31" y="946"/>
                    </a:lnTo>
                    <a:lnTo>
                      <a:pt x="16" y="843"/>
                    </a:lnTo>
                    <a:lnTo>
                      <a:pt x="7" y="742"/>
                    </a:lnTo>
                    <a:lnTo>
                      <a:pt x="0" y="642"/>
                    </a:lnTo>
                    <a:lnTo>
                      <a:pt x="0" y="542"/>
                    </a:lnTo>
                    <a:lnTo>
                      <a:pt x="3" y="441"/>
                    </a:lnTo>
                    <a:lnTo>
                      <a:pt x="10" y="339"/>
                    </a:lnTo>
                    <a:lnTo>
                      <a:pt x="21" y="235"/>
                    </a:lnTo>
                    <a:lnTo>
                      <a:pt x="36" y="127"/>
                    </a:lnTo>
                    <a:close/>
                  </a:path>
                </a:pathLst>
              </a:custGeom>
              <a:solidFill>
                <a:srgbClr val="C4A8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0" name="Freeform 96">
                <a:extLst>
                  <a:ext uri="{FF2B5EF4-FFF2-40B4-BE49-F238E27FC236}">
                    <a16:creationId xmlns:a16="http://schemas.microsoft.com/office/drawing/2014/main" xmlns="" id="{EBBC6646-2009-5CAD-3A33-2BB84FA7C94F}"/>
                  </a:ext>
                </a:extLst>
              </p:cNvPr>
              <p:cNvSpPr>
                <a:spLocks/>
              </p:cNvSpPr>
              <p:nvPr/>
            </p:nvSpPr>
            <p:spPr bwMode="auto">
              <a:xfrm>
                <a:off x="1273" y="1941"/>
                <a:ext cx="254" cy="311"/>
              </a:xfrm>
              <a:custGeom>
                <a:avLst/>
                <a:gdLst/>
                <a:ahLst/>
                <a:cxnLst>
                  <a:cxn ang="0">
                    <a:pos x="35" y="126"/>
                  </a:cxn>
                  <a:cxn ang="0">
                    <a:pos x="76" y="114"/>
                  </a:cxn>
                  <a:cxn ang="0">
                    <a:pos x="120" y="102"/>
                  </a:cxn>
                  <a:cxn ang="0">
                    <a:pos x="164" y="92"/>
                  </a:cxn>
                  <a:cxn ang="0">
                    <a:pos x="208" y="80"/>
                  </a:cxn>
                  <a:cxn ang="0">
                    <a:pos x="255" y="69"/>
                  </a:cxn>
                  <a:cxn ang="0">
                    <a:pos x="301" y="60"/>
                  </a:cxn>
                  <a:cxn ang="0">
                    <a:pos x="349" y="51"/>
                  </a:cxn>
                  <a:cxn ang="0">
                    <a:pos x="396" y="41"/>
                  </a:cxn>
                  <a:cxn ang="0">
                    <a:pos x="444" y="34"/>
                  </a:cxn>
                  <a:cxn ang="0">
                    <a:pos x="491" y="27"/>
                  </a:cxn>
                  <a:cxn ang="0">
                    <a:pos x="538" y="20"/>
                  </a:cxn>
                  <a:cxn ang="0">
                    <a:pos x="585" y="14"/>
                  </a:cxn>
                  <a:cxn ang="0">
                    <a:pos x="630" y="10"/>
                  </a:cxn>
                  <a:cxn ang="0">
                    <a:pos x="676" y="6"/>
                  </a:cxn>
                  <a:cxn ang="0">
                    <a:pos x="720" y="3"/>
                  </a:cxn>
                  <a:cxn ang="0">
                    <a:pos x="762" y="0"/>
                  </a:cxn>
                  <a:cxn ang="0">
                    <a:pos x="756" y="113"/>
                  </a:cxn>
                  <a:cxn ang="0">
                    <a:pos x="749" y="221"/>
                  </a:cxn>
                  <a:cxn ang="0">
                    <a:pos x="742" y="328"/>
                  </a:cxn>
                  <a:cxn ang="0">
                    <a:pos x="737" y="434"/>
                  </a:cxn>
                  <a:cxn ang="0">
                    <a:pos x="733" y="541"/>
                  </a:cxn>
                  <a:cxn ang="0">
                    <a:pos x="731" y="648"/>
                  </a:cxn>
                  <a:cxn ang="0">
                    <a:pos x="731" y="756"/>
                  </a:cxn>
                  <a:cxn ang="0">
                    <a:pos x="735" y="869"/>
                  </a:cxn>
                  <a:cxn ang="0">
                    <a:pos x="703" y="877"/>
                  </a:cxn>
                  <a:cxn ang="0">
                    <a:pos x="666" y="884"/>
                  </a:cxn>
                  <a:cxn ang="0">
                    <a:pos x="625" y="892"/>
                  </a:cxn>
                  <a:cxn ang="0">
                    <a:pos x="581" y="900"/>
                  </a:cxn>
                  <a:cxn ang="0">
                    <a:pos x="535" y="908"/>
                  </a:cxn>
                  <a:cxn ang="0">
                    <a:pos x="486" y="915"/>
                  </a:cxn>
                  <a:cxn ang="0">
                    <a:pos x="436" y="920"/>
                  </a:cxn>
                  <a:cxn ang="0">
                    <a:pos x="386" y="925"/>
                  </a:cxn>
                  <a:cxn ang="0">
                    <a:pos x="335" y="929"/>
                  </a:cxn>
                  <a:cxn ang="0">
                    <a:pos x="285" y="932"/>
                  </a:cxn>
                  <a:cxn ang="0">
                    <a:pos x="236" y="932"/>
                  </a:cxn>
                  <a:cxn ang="0">
                    <a:pos x="189" y="932"/>
                  </a:cxn>
                  <a:cxn ang="0">
                    <a:pos x="144" y="928"/>
                  </a:cxn>
                  <a:cxn ang="0">
                    <a:pos x="101" y="924"/>
                  </a:cxn>
                  <a:cxn ang="0">
                    <a:pos x="64" y="916"/>
                  </a:cxn>
                  <a:cxn ang="0">
                    <a:pos x="30" y="907"/>
                  </a:cxn>
                  <a:cxn ang="0">
                    <a:pos x="15" y="809"/>
                  </a:cxn>
                  <a:cxn ang="0">
                    <a:pos x="6" y="713"/>
                  </a:cxn>
                  <a:cxn ang="0">
                    <a:pos x="1" y="618"/>
                  </a:cxn>
                  <a:cxn ang="0">
                    <a:pos x="0" y="522"/>
                  </a:cxn>
                  <a:cxn ang="0">
                    <a:pos x="4" y="426"/>
                  </a:cxn>
                  <a:cxn ang="0">
                    <a:pos x="10" y="330"/>
                  </a:cxn>
                  <a:cxn ang="0">
                    <a:pos x="21" y="229"/>
                  </a:cxn>
                  <a:cxn ang="0">
                    <a:pos x="35" y="126"/>
                  </a:cxn>
                </a:cxnLst>
                <a:rect l="0" t="0" r="r" b="b"/>
                <a:pathLst>
                  <a:path w="762" h="932">
                    <a:moveTo>
                      <a:pt x="35" y="126"/>
                    </a:moveTo>
                    <a:lnTo>
                      <a:pt x="76" y="114"/>
                    </a:lnTo>
                    <a:lnTo>
                      <a:pt x="120" y="102"/>
                    </a:lnTo>
                    <a:lnTo>
                      <a:pt x="164" y="92"/>
                    </a:lnTo>
                    <a:lnTo>
                      <a:pt x="208" y="80"/>
                    </a:lnTo>
                    <a:lnTo>
                      <a:pt x="255" y="69"/>
                    </a:lnTo>
                    <a:lnTo>
                      <a:pt x="301" y="60"/>
                    </a:lnTo>
                    <a:lnTo>
                      <a:pt x="349" y="51"/>
                    </a:lnTo>
                    <a:lnTo>
                      <a:pt x="396" y="41"/>
                    </a:lnTo>
                    <a:lnTo>
                      <a:pt x="444" y="34"/>
                    </a:lnTo>
                    <a:lnTo>
                      <a:pt x="491" y="27"/>
                    </a:lnTo>
                    <a:lnTo>
                      <a:pt x="538" y="20"/>
                    </a:lnTo>
                    <a:lnTo>
                      <a:pt x="585" y="14"/>
                    </a:lnTo>
                    <a:lnTo>
                      <a:pt x="630" y="10"/>
                    </a:lnTo>
                    <a:lnTo>
                      <a:pt x="676" y="6"/>
                    </a:lnTo>
                    <a:lnTo>
                      <a:pt x="720" y="3"/>
                    </a:lnTo>
                    <a:lnTo>
                      <a:pt x="762" y="0"/>
                    </a:lnTo>
                    <a:lnTo>
                      <a:pt x="756" y="113"/>
                    </a:lnTo>
                    <a:lnTo>
                      <a:pt x="749" y="221"/>
                    </a:lnTo>
                    <a:lnTo>
                      <a:pt x="742" y="328"/>
                    </a:lnTo>
                    <a:lnTo>
                      <a:pt x="737" y="434"/>
                    </a:lnTo>
                    <a:lnTo>
                      <a:pt x="733" y="541"/>
                    </a:lnTo>
                    <a:lnTo>
                      <a:pt x="731" y="648"/>
                    </a:lnTo>
                    <a:lnTo>
                      <a:pt x="731" y="756"/>
                    </a:lnTo>
                    <a:lnTo>
                      <a:pt x="735" y="869"/>
                    </a:lnTo>
                    <a:lnTo>
                      <a:pt x="703" y="877"/>
                    </a:lnTo>
                    <a:lnTo>
                      <a:pt x="666" y="884"/>
                    </a:lnTo>
                    <a:lnTo>
                      <a:pt x="625" y="892"/>
                    </a:lnTo>
                    <a:lnTo>
                      <a:pt x="581" y="900"/>
                    </a:lnTo>
                    <a:lnTo>
                      <a:pt x="535" y="908"/>
                    </a:lnTo>
                    <a:lnTo>
                      <a:pt x="486" y="915"/>
                    </a:lnTo>
                    <a:lnTo>
                      <a:pt x="436" y="920"/>
                    </a:lnTo>
                    <a:lnTo>
                      <a:pt x="386" y="925"/>
                    </a:lnTo>
                    <a:lnTo>
                      <a:pt x="335" y="929"/>
                    </a:lnTo>
                    <a:lnTo>
                      <a:pt x="285" y="932"/>
                    </a:lnTo>
                    <a:lnTo>
                      <a:pt x="236" y="932"/>
                    </a:lnTo>
                    <a:lnTo>
                      <a:pt x="189" y="932"/>
                    </a:lnTo>
                    <a:lnTo>
                      <a:pt x="144" y="928"/>
                    </a:lnTo>
                    <a:lnTo>
                      <a:pt x="101" y="924"/>
                    </a:lnTo>
                    <a:lnTo>
                      <a:pt x="64" y="916"/>
                    </a:lnTo>
                    <a:lnTo>
                      <a:pt x="30" y="907"/>
                    </a:lnTo>
                    <a:lnTo>
                      <a:pt x="15" y="809"/>
                    </a:lnTo>
                    <a:lnTo>
                      <a:pt x="6" y="713"/>
                    </a:lnTo>
                    <a:lnTo>
                      <a:pt x="1" y="618"/>
                    </a:lnTo>
                    <a:lnTo>
                      <a:pt x="0" y="522"/>
                    </a:lnTo>
                    <a:lnTo>
                      <a:pt x="4" y="426"/>
                    </a:lnTo>
                    <a:lnTo>
                      <a:pt x="10" y="330"/>
                    </a:lnTo>
                    <a:lnTo>
                      <a:pt x="21" y="229"/>
                    </a:lnTo>
                    <a:lnTo>
                      <a:pt x="35" y="126"/>
                    </a:lnTo>
                    <a:close/>
                  </a:path>
                </a:pathLst>
              </a:custGeom>
              <a:solidFill>
                <a:srgbClr val="C9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1" name="Freeform 97">
                <a:extLst>
                  <a:ext uri="{FF2B5EF4-FFF2-40B4-BE49-F238E27FC236}">
                    <a16:creationId xmlns:a16="http://schemas.microsoft.com/office/drawing/2014/main" xmlns="" id="{EAB9D43C-0A24-A857-C325-ED6C6E9D44F0}"/>
                  </a:ext>
                </a:extLst>
              </p:cNvPr>
              <p:cNvSpPr>
                <a:spLocks/>
              </p:cNvSpPr>
              <p:nvPr/>
            </p:nvSpPr>
            <p:spPr bwMode="auto">
              <a:xfrm>
                <a:off x="1274" y="1942"/>
                <a:ext cx="246" cy="296"/>
              </a:xfrm>
              <a:custGeom>
                <a:avLst/>
                <a:gdLst/>
                <a:ahLst/>
                <a:cxnLst>
                  <a:cxn ang="0">
                    <a:pos x="33" y="124"/>
                  </a:cxn>
                  <a:cxn ang="0">
                    <a:pos x="72" y="112"/>
                  </a:cxn>
                  <a:cxn ang="0">
                    <a:pos x="113" y="102"/>
                  </a:cxn>
                  <a:cxn ang="0">
                    <a:pos x="156" y="90"/>
                  </a:cxn>
                  <a:cxn ang="0">
                    <a:pos x="199" y="79"/>
                  </a:cxn>
                  <a:cxn ang="0">
                    <a:pos x="244" y="70"/>
                  </a:cxn>
                  <a:cxn ang="0">
                    <a:pos x="290" y="60"/>
                  </a:cxn>
                  <a:cxn ang="0">
                    <a:pos x="335" y="50"/>
                  </a:cxn>
                  <a:cxn ang="0">
                    <a:pos x="383" y="42"/>
                  </a:cxn>
                  <a:cxn ang="0">
                    <a:pos x="429" y="34"/>
                  </a:cxn>
                  <a:cxn ang="0">
                    <a:pos x="475" y="27"/>
                  </a:cxn>
                  <a:cxn ang="0">
                    <a:pos x="522" y="20"/>
                  </a:cxn>
                  <a:cxn ang="0">
                    <a:pos x="567" y="15"/>
                  </a:cxn>
                  <a:cxn ang="0">
                    <a:pos x="612" y="9"/>
                  </a:cxn>
                  <a:cxn ang="0">
                    <a:pos x="655" y="5"/>
                  </a:cxn>
                  <a:cxn ang="0">
                    <a:pos x="696" y="3"/>
                  </a:cxn>
                  <a:cxn ang="0">
                    <a:pos x="737" y="0"/>
                  </a:cxn>
                  <a:cxn ang="0">
                    <a:pos x="731" y="106"/>
                  </a:cxn>
                  <a:cxn ang="0">
                    <a:pos x="724" y="209"/>
                  </a:cxn>
                  <a:cxn ang="0">
                    <a:pos x="717" y="309"/>
                  </a:cxn>
                  <a:cxn ang="0">
                    <a:pos x="712" y="410"/>
                  </a:cxn>
                  <a:cxn ang="0">
                    <a:pos x="708" y="510"/>
                  </a:cxn>
                  <a:cxn ang="0">
                    <a:pos x="705" y="611"/>
                  </a:cxn>
                  <a:cxn ang="0">
                    <a:pos x="705" y="714"/>
                  </a:cxn>
                  <a:cxn ang="0">
                    <a:pos x="708" y="819"/>
                  </a:cxn>
                  <a:cxn ang="0">
                    <a:pos x="676" y="827"/>
                  </a:cxn>
                  <a:cxn ang="0">
                    <a:pos x="642" y="835"/>
                  </a:cxn>
                  <a:cxn ang="0">
                    <a:pos x="602" y="843"/>
                  </a:cxn>
                  <a:cxn ang="0">
                    <a:pos x="560" y="852"/>
                  </a:cxn>
                  <a:cxn ang="0">
                    <a:pos x="515" y="860"/>
                  </a:cxn>
                  <a:cxn ang="0">
                    <a:pos x="468" y="867"/>
                  </a:cxn>
                  <a:cxn ang="0">
                    <a:pos x="420" y="874"/>
                  </a:cxn>
                  <a:cxn ang="0">
                    <a:pos x="371" y="879"/>
                  </a:cxn>
                  <a:cxn ang="0">
                    <a:pos x="322" y="884"/>
                  </a:cxn>
                  <a:cxn ang="0">
                    <a:pos x="273" y="887"/>
                  </a:cxn>
                  <a:cxn ang="0">
                    <a:pos x="226" y="888"/>
                  </a:cxn>
                  <a:cxn ang="0">
                    <a:pos x="181" y="888"/>
                  </a:cxn>
                  <a:cxn ang="0">
                    <a:pos x="137" y="885"/>
                  </a:cxn>
                  <a:cxn ang="0">
                    <a:pos x="96" y="881"/>
                  </a:cxn>
                  <a:cxn ang="0">
                    <a:pos x="60" y="875"/>
                  </a:cxn>
                  <a:cxn ang="0">
                    <a:pos x="27" y="866"/>
                  </a:cxn>
                  <a:cxn ang="0">
                    <a:pos x="14" y="773"/>
                  </a:cxn>
                  <a:cxn ang="0">
                    <a:pos x="5" y="681"/>
                  </a:cxn>
                  <a:cxn ang="0">
                    <a:pos x="0" y="591"/>
                  </a:cxn>
                  <a:cxn ang="0">
                    <a:pos x="0" y="501"/>
                  </a:cxn>
                  <a:cxn ang="0">
                    <a:pos x="2" y="410"/>
                  </a:cxn>
                  <a:cxn ang="0">
                    <a:pos x="9" y="317"/>
                  </a:cxn>
                  <a:cxn ang="0">
                    <a:pos x="19" y="222"/>
                  </a:cxn>
                  <a:cxn ang="0">
                    <a:pos x="33" y="124"/>
                  </a:cxn>
                </a:cxnLst>
                <a:rect l="0" t="0" r="r" b="b"/>
                <a:pathLst>
                  <a:path w="737" h="888">
                    <a:moveTo>
                      <a:pt x="33" y="124"/>
                    </a:moveTo>
                    <a:lnTo>
                      <a:pt x="72" y="112"/>
                    </a:lnTo>
                    <a:lnTo>
                      <a:pt x="113" y="102"/>
                    </a:lnTo>
                    <a:lnTo>
                      <a:pt x="156" y="90"/>
                    </a:lnTo>
                    <a:lnTo>
                      <a:pt x="199" y="79"/>
                    </a:lnTo>
                    <a:lnTo>
                      <a:pt x="244" y="70"/>
                    </a:lnTo>
                    <a:lnTo>
                      <a:pt x="290" y="60"/>
                    </a:lnTo>
                    <a:lnTo>
                      <a:pt x="335" y="50"/>
                    </a:lnTo>
                    <a:lnTo>
                      <a:pt x="383" y="42"/>
                    </a:lnTo>
                    <a:lnTo>
                      <a:pt x="429" y="34"/>
                    </a:lnTo>
                    <a:lnTo>
                      <a:pt x="475" y="27"/>
                    </a:lnTo>
                    <a:lnTo>
                      <a:pt x="522" y="20"/>
                    </a:lnTo>
                    <a:lnTo>
                      <a:pt x="567" y="15"/>
                    </a:lnTo>
                    <a:lnTo>
                      <a:pt x="612" y="9"/>
                    </a:lnTo>
                    <a:lnTo>
                      <a:pt x="655" y="5"/>
                    </a:lnTo>
                    <a:lnTo>
                      <a:pt x="696" y="3"/>
                    </a:lnTo>
                    <a:lnTo>
                      <a:pt x="737" y="0"/>
                    </a:lnTo>
                    <a:lnTo>
                      <a:pt x="731" y="106"/>
                    </a:lnTo>
                    <a:lnTo>
                      <a:pt x="724" y="209"/>
                    </a:lnTo>
                    <a:lnTo>
                      <a:pt x="717" y="309"/>
                    </a:lnTo>
                    <a:lnTo>
                      <a:pt x="712" y="410"/>
                    </a:lnTo>
                    <a:lnTo>
                      <a:pt x="708" y="510"/>
                    </a:lnTo>
                    <a:lnTo>
                      <a:pt x="705" y="611"/>
                    </a:lnTo>
                    <a:lnTo>
                      <a:pt x="705" y="714"/>
                    </a:lnTo>
                    <a:lnTo>
                      <a:pt x="708" y="819"/>
                    </a:lnTo>
                    <a:lnTo>
                      <a:pt x="676" y="827"/>
                    </a:lnTo>
                    <a:lnTo>
                      <a:pt x="642" y="835"/>
                    </a:lnTo>
                    <a:lnTo>
                      <a:pt x="602" y="843"/>
                    </a:lnTo>
                    <a:lnTo>
                      <a:pt x="560" y="852"/>
                    </a:lnTo>
                    <a:lnTo>
                      <a:pt x="515" y="860"/>
                    </a:lnTo>
                    <a:lnTo>
                      <a:pt x="468" y="867"/>
                    </a:lnTo>
                    <a:lnTo>
                      <a:pt x="420" y="874"/>
                    </a:lnTo>
                    <a:lnTo>
                      <a:pt x="371" y="879"/>
                    </a:lnTo>
                    <a:lnTo>
                      <a:pt x="322" y="884"/>
                    </a:lnTo>
                    <a:lnTo>
                      <a:pt x="273" y="887"/>
                    </a:lnTo>
                    <a:lnTo>
                      <a:pt x="226" y="888"/>
                    </a:lnTo>
                    <a:lnTo>
                      <a:pt x="181" y="888"/>
                    </a:lnTo>
                    <a:lnTo>
                      <a:pt x="137" y="885"/>
                    </a:lnTo>
                    <a:lnTo>
                      <a:pt x="96" y="881"/>
                    </a:lnTo>
                    <a:lnTo>
                      <a:pt x="60" y="875"/>
                    </a:lnTo>
                    <a:lnTo>
                      <a:pt x="27" y="866"/>
                    </a:lnTo>
                    <a:lnTo>
                      <a:pt x="14" y="773"/>
                    </a:lnTo>
                    <a:lnTo>
                      <a:pt x="5" y="681"/>
                    </a:lnTo>
                    <a:lnTo>
                      <a:pt x="0" y="591"/>
                    </a:lnTo>
                    <a:lnTo>
                      <a:pt x="0" y="501"/>
                    </a:lnTo>
                    <a:lnTo>
                      <a:pt x="2" y="410"/>
                    </a:lnTo>
                    <a:lnTo>
                      <a:pt x="9" y="317"/>
                    </a:lnTo>
                    <a:lnTo>
                      <a:pt x="19" y="222"/>
                    </a:lnTo>
                    <a:lnTo>
                      <a:pt x="33" y="124"/>
                    </a:lnTo>
                    <a:close/>
                  </a:path>
                </a:pathLst>
              </a:custGeom>
              <a:solidFill>
                <a:srgbClr val="CC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2" name="Freeform 98">
                <a:extLst>
                  <a:ext uri="{FF2B5EF4-FFF2-40B4-BE49-F238E27FC236}">
                    <a16:creationId xmlns:a16="http://schemas.microsoft.com/office/drawing/2014/main" xmlns="" id="{84A17634-8A69-5297-AB13-EFF7DB78EE04}"/>
                  </a:ext>
                </a:extLst>
              </p:cNvPr>
              <p:cNvSpPr>
                <a:spLocks/>
              </p:cNvSpPr>
              <p:nvPr/>
            </p:nvSpPr>
            <p:spPr bwMode="auto">
              <a:xfrm>
                <a:off x="1275" y="1943"/>
                <a:ext cx="238" cy="282"/>
              </a:xfrm>
              <a:custGeom>
                <a:avLst/>
                <a:gdLst/>
                <a:ahLst/>
                <a:cxnLst>
                  <a:cxn ang="0">
                    <a:pos x="32" y="123"/>
                  </a:cxn>
                  <a:cxn ang="0">
                    <a:pos x="69" y="111"/>
                  </a:cxn>
                  <a:cxn ang="0">
                    <a:pos x="109" y="100"/>
                  </a:cxn>
                  <a:cxn ang="0">
                    <a:pos x="150" y="90"/>
                  </a:cxn>
                  <a:cxn ang="0">
                    <a:pos x="192" y="79"/>
                  </a:cxn>
                  <a:cxn ang="0">
                    <a:pos x="236" y="68"/>
                  </a:cxn>
                  <a:cxn ang="0">
                    <a:pos x="279" y="59"/>
                  </a:cxn>
                  <a:cxn ang="0">
                    <a:pos x="324" y="50"/>
                  </a:cxn>
                  <a:cxn ang="0">
                    <a:pos x="370" y="41"/>
                  </a:cxn>
                  <a:cxn ang="0">
                    <a:pos x="415" y="33"/>
                  </a:cxn>
                  <a:cxn ang="0">
                    <a:pos x="460" y="26"/>
                  </a:cxn>
                  <a:cxn ang="0">
                    <a:pos x="505" y="20"/>
                  </a:cxn>
                  <a:cxn ang="0">
                    <a:pos x="550" y="14"/>
                  </a:cxn>
                  <a:cxn ang="0">
                    <a:pos x="592" y="9"/>
                  </a:cxn>
                  <a:cxn ang="0">
                    <a:pos x="635" y="5"/>
                  </a:cxn>
                  <a:cxn ang="0">
                    <a:pos x="676" y="2"/>
                  </a:cxn>
                  <a:cxn ang="0">
                    <a:pos x="714" y="0"/>
                  </a:cxn>
                  <a:cxn ang="0">
                    <a:pos x="709" y="100"/>
                  </a:cxn>
                  <a:cxn ang="0">
                    <a:pos x="702" y="197"/>
                  </a:cxn>
                  <a:cxn ang="0">
                    <a:pos x="696" y="292"/>
                  </a:cxn>
                  <a:cxn ang="0">
                    <a:pos x="689" y="386"/>
                  </a:cxn>
                  <a:cxn ang="0">
                    <a:pos x="685" y="479"/>
                  </a:cxn>
                  <a:cxn ang="0">
                    <a:pos x="682" y="573"/>
                  </a:cxn>
                  <a:cxn ang="0">
                    <a:pos x="681" y="670"/>
                  </a:cxn>
                  <a:cxn ang="0">
                    <a:pos x="684" y="770"/>
                  </a:cxn>
                  <a:cxn ang="0">
                    <a:pos x="653" y="778"/>
                  </a:cxn>
                  <a:cxn ang="0">
                    <a:pos x="619" y="786"/>
                  </a:cxn>
                  <a:cxn ang="0">
                    <a:pos x="582" y="795"/>
                  </a:cxn>
                  <a:cxn ang="0">
                    <a:pos x="541" y="803"/>
                  </a:cxn>
                  <a:cxn ang="0">
                    <a:pos x="497" y="812"/>
                  </a:cxn>
                  <a:cxn ang="0">
                    <a:pos x="452" y="820"/>
                  </a:cxn>
                  <a:cxn ang="0">
                    <a:pos x="405" y="827"/>
                  </a:cxn>
                  <a:cxn ang="0">
                    <a:pos x="358" y="834"/>
                  </a:cxn>
                  <a:cxn ang="0">
                    <a:pos x="311" y="839"/>
                  </a:cxn>
                  <a:cxn ang="0">
                    <a:pos x="265" y="843"/>
                  </a:cxn>
                  <a:cxn ang="0">
                    <a:pos x="218" y="845"/>
                  </a:cxn>
                  <a:cxn ang="0">
                    <a:pos x="175" y="845"/>
                  </a:cxn>
                  <a:cxn ang="0">
                    <a:pos x="132" y="844"/>
                  </a:cxn>
                  <a:cxn ang="0">
                    <a:pos x="94" y="840"/>
                  </a:cxn>
                  <a:cxn ang="0">
                    <a:pos x="58" y="835"/>
                  </a:cxn>
                  <a:cxn ang="0">
                    <a:pos x="27" y="826"/>
                  </a:cxn>
                  <a:cxn ang="0">
                    <a:pos x="15" y="737"/>
                  </a:cxn>
                  <a:cxn ang="0">
                    <a:pos x="6" y="651"/>
                  </a:cxn>
                  <a:cxn ang="0">
                    <a:pos x="2" y="565"/>
                  </a:cxn>
                  <a:cxn ang="0">
                    <a:pos x="0" y="479"/>
                  </a:cxn>
                  <a:cxn ang="0">
                    <a:pos x="3" y="394"/>
                  </a:cxn>
                  <a:cxn ang="0">
                    <a:pos x="9" y="305"/>
                  </a:cxn>
                  <a:cxn ang="0">
                    <a:pos x="19" y="215"/>
                  </a:cxn>
                  <a:cxn ang="0">
                    <a:pos x="32" y="123"/>
                  </a:cxn>
                </a:cxnLst>
                <a:rect l="0" t="0" r="r" b="b"/>
                <a:pathLst>
                  <a:path w="714" h="845">
                    <a:moveTo>
                      <a:pt x="32" y="123"/>
                    </a:moveTo>
                    <a:lnTo>
                      <a:pt x="69" y="111"/>
                    </a:lnTo>
                    <a:lnTo>
                      <a:pt x="109" y="100"/>
                    </a:lnTo>
                    <a:lnTo>
                      <a:pt x="150" y="90"/>
                    </a:lnTo>
                    <a:lnTo>
                      <a:pt x="192" y="79"/>
                    </a:lnTo>
                    <a:lnTo>
                      <a:pt x="236" y="68"/>
                    </a:lnTo>
                    <a:lnTo>
                      <a:pt x="279" y="59"/>
                    </a:lnTo>
                    <a:lnTo>
                      <a:pt x="324" y="50"/>
                    </a:lnTo>
                    <a:lnTo>
                      <a:pt x="370" y="41"/>
                    </a:lnTo>
                    <a:lnTo>
                      <a:pt x="415" y="33"/>
                    </a:lnTo>
                    <a:lnTo>
                      <a:pt x="460" y="26"/>
                    </a:lnTo>
                    <a:lnTo>
                      <a:pt x="505" y="20"/>
                    </a:lnTo>
                    <a:lnTo>
                      <a:pt x="550" y="14"/>
                    </a:lnTo>
                    <a:lnTo>
                      <a:pt x="592" y="9"/>
                    </a:lnTo>
                    <a:lnTo>
                      <a:pt x="635" y="5"/>
                    </a:lnTo>
                    <a:lnTo>
                      <a:pt x="676" y="2"/>
                    </a:lnTo>
                    <a:lnTo>
                      <a:pt x="714" y="0"/>
                    </a:lnTo>
                    <a:lnTo>
                      <a:pt x="709" y="100"/>
                    </a:lnTo>
                    <a:lnTo>
                      <a:pt x="702" y="197"/>
                    </a:lnTo>
                    <a:lnTo>
                      <a:pt x="696" y="292"/>
                    </a:lnTo>
                    <a:lnTo>
                      <a:pt x="689" y="386"/>
                    </a:lnTo>
                    <a:lnTo>
                      <a:pt x="685" y="479"/>
                    </a:lnTo>
                    <a:lnTo>
                      <a:pt x="682" y="573"/>
                    </a:lnTo>
                    <a:lnTo>
                      <a:pt x="681" y="670"/>
                    </a:lnTo>
                    <a:lnTo>
                      <a:pt x="684" y="770"/>
                    </a:lnTo>
                    <a:lnTo>
                      <a:pt x="653" y="778"/>
                    </a:lnTo>
                    <a:lnTo>
                      <a:pt x="619" y="786"/>
                    </a:lnTo>
                    <a:lnTo>
                      <a:pt x="582" y="795"/>
                    </a:lnTo>
                    <a:lnTo>
                      <a:pt x="541" y="803"/>
                    </a:lnTo>
                    <a:lnTo>
                      <a:pt x="497" y="812"/>
                    </a:lnTo>
                    <a:lnTo>
                      <a:pt x="452" y="820"/>
                    </a:lnTo>
                    <a:lnTo>
                      <a:pt x="405" y="827"/>
                    </a:lnTo>
                    <a:lnTo>
                      <a:pt x="358" y="834"/>
                    </a:lnTo>
                    <a:lnTo>
                      <a:pt x="311" y="839"/>
                    </a:lnTo>
                    <a:lnTo>
                      <a:pt x="265" y="843"/>
                    </a:lnTo>
                    <a:lnTo>
                      <a:pt x="218" y="845"/>
                    </a:lnTo>
                    <a:lnTo>
                      <a:pt x="175" y="845"/>
                    </a:lnTo>
                    <a:lnTo>
                      <a:pt x="132" y="844"/>
                    </a:lnTo>
                    <a:lnTo>
                      <a:pt x="94" y="840"/>
                    </a:lnTo>
                    <a:lnTo>
                      <a:pt x="58" y="835"/>
                    </a:lnTo>
                    <a:lnTo>
                      <a:pt x="27" y="826"/>
                    </a:lnTo>
                    <a:lnTo>
                      <a:pt x="15" y="737"/>
                    </a:lnTo>
                    <a:lnTo>
                      <a:pt x="6" y="651"/>
                    </a:lnTo>
                    <a:lnTo>
                      <a:pt x="2" y="565"/>
                    </a:lnTo>
                    <a:lnTo>
                      <a:pt x="0" y="479"/>
                    </a:lnTo>
                    <a:lnTo>
                      <a:pt x="3" y="394"/>
                    </a:lnTo>
                    <a:lnTo>
                      <a:pt x="9" y="305"/>
                    </a:lnTo>
                    <a:lnTo>
                      <a:pt x="19" y="215"/>
                    </a:lnTo>
                    <a:lnTo>
                      <a:pt x="32" y="123"/>
                    </a:lnTo>
                    <a:close/>
                  </a:path>
                </a:pathLst>
              </a:custGeom>
              <a:solidFill>
                <a:srgbClr val="D1BA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3" name="Freeform 99">
                <a:extLst>
                  <a:ext uri="{FF2B5EF4-FFF2-40B4-BE49-F238E27FC236}">
                    <a16:creationId xmlns:a16="http://schemas.microsoft.com/office/drawing/2014/main" xmlns="" id="{76A8294E-9831-23BA-A3F5-70E50A006FC2}"/>
                  </a:ext>
                </a:extLst>
              </p:cNvPr>
              <p:cNvSpPr>
                <a:spLocks/>
              </p:cNvSpPr>
              <p:nvPr/>
            </p:nvSpPr>
            <p:spPr bwMode="auto">
              <a:xfrm>
                <a:off x="1276" y="1944"/>
                <a:ext cx="230" cy="268"/>
              </a:xfrm>
              <a:custGeom>
                <a:avLst/>
                <a:gdLst/>
                <a:ahLst/>
                <a:cxnLst>
                  <a:cxn ang="0">
                    <a:pos x="30" y="122"/>
                  </a:cxn>
                  <a:cxn ang="0">
                    <a:pos x="66" y="111"/>
                  </a:cxn>
                  <a:cxn ang="0">
                    <a:pos x="103" y="101"/>
                  </a:cxn>
                  <a:cxn ang="0">
                    <a:pos x="143" y="90"/>
                  </a:cxn>
                  <a:cxn ang="0">
                    <a:pos x="184" y="80"/>
                  </a:cxn>
                  <a:cxn ang="0">
                    <a:pos x="226" y="69"/>
                  </a:cxn>
                  <a:cxn ang="0">
                    <a:pos x="270" y="60"/>
                  </a:cxn>
                  <a:cxn ang="0">
                    <a:pos x="313" y="51"/>
                  </a:cxn>
                  <a:cxn ang="0">
                    <a:pos x="357" y="41"/>
                  </a:cxn>
                  <a:cxn ang="0">
                    <a:pos x="402" y="33"/>
                  </a:cxn>
                  <a:cxn ang="0">
                    <a:pos x="445" y="27"/>
                  </a:cxn>
                  <a:cxn ang="0">
                    <a:pos x="489" y="20"/>
                  </a:cxn>
                  <a:cxn ang="0">
                    <a:pos x="533" y="14"/>
                  </a:cxn>
                  <a:cxn ang="0">
                    <a:pos x="574" y="10"/>
                  </a:cxn>
                  <a:cxn ang="0">
                    <a:pos x="615" y="6"/>
                  </a:cxn>
                  <a:cxn ang="0">
                    <a:pos x="653" y="2"/>
                  </a:cxn>
                  <a:cxn ang="0">
                    <a:pos x="690" y="0"/>
                  </a:cxn>
                  <a:cxn ang="0">
                    <a:pos x="685" y="94"/>
                  </a:cxn>
                  <a:cxn ang="0">
                    <a:pos x="678" y="185"/>
                  </a:cxn>
                  <a:cxn ang="0">
                    <a:pos x="671" y="274"/>
                  </a:cxn>
                  <a:cxn ang="0">
                    <a:pos x="665" y="361"/>
                  </a:cxn>
                  <a:cxn ang="0">
                    <a:pos x="661" y="450"/>
                  </a:cxn>
                  <a:cxn ang="0">
                    <a:pos x="658" y="538"/>
                  </a:cxn>
                  <a:cxn ang="0">
                    <a:pos x="657" y="629"/>
                  </a:cxn>
                  <a:cxn ang="0">
                    <a:pos x="659" y="723"/>
                  </a:cxn>
                  <a:cxn ang="0">
                    <a:pos x="630" y="731"/>
                  </a:cxn>
                  <a:cxn ang="0">
                    <a:pos x="597" y="739"/>
                  </a:cxn>
                  <a:cxn ang="0">
                    <a:pos x="560" y="748"/>
                  </a:cxn>
                  <a:cxn ang="0">
                    <a:pos x="521" y="756"/>
                  </a:cxn>
                  <a:cxn ang="0">
                    <a:pos x="478" y="766"/>
                  </a:cxn>
                  <a:cxn ang="0">
                    <a:pos x="435" y="773"/>
                  </a:cxn>
                  <a:cxn ang="0">
                    <a:pos x="390" y="781"/>
                  </a:cxn>
                  <a:cxn ang="0">
                    <a:pos x="345" y="788"/>
                  </a:cxn>
                  <a:cxn ang="0">
                    <a:pos x="299" y="795"/>
                  </a:cxn>
                  <a:cxn ang="0">
                    <a:pos x="254" y="800"/>
                  </a:cxn>
                  <a:cxn ang="0">
                    <a:pos x="210" y="802"/>
                  </a:cxn>
                  <a:cxn ang="0">
                    <a:pos x="168" y="804"/>
                  </a:cxn>
                  <a:cxn ang="0">
                    <a:pos x="127" y="804"/>
                  </a:cxn>
                  <a:cxn ang="0">
                    <a:pos x="90" y="800"/>
                  </a:cxn>
                  <a:cxn ang="0">
                    <a:pos x="57" y="795"/>
                  </a:cxn>
                  <a:cxn ang="0">
                    <a:pos x="26" y="787"/>
                  </a:cxn>
                  <a:cxn ang="0">
                    <a:pos x="14" y="703"/>
                  </a:cxn>
                  <a:cxn ang="0">
                    <a:pos x="5" y="621"/>
                  </a:cxn>
                  <a:cxn ang="0">
                    <a:pos x="1" y="541"/>
                  </a:cxn>
                  <a:cxn ang="0">
                    <a:pos x="0" y="459"/>
                  </a:cxn>
                  <a:cxn ang="0">
                    <a:pos x="3" y="377"/>
                  </a:cxn>
                  <a:cxn ang="0">
                    <a:pos x="9" y="295"/>
                  </a:cxn>
                  <a:cxn ang="0">
                    <a:pos x="18" y="209"/>
                  </a:cxn>
                  <a:cxn ang="0">
                    <a:pos x="30" y="122"/>
                  </a:cxn>
                </a:cxnLst>
                <a:rect l="0" t="0" r="r" b="b"/>
                <a:pathLst>
                  <a:path w="690" h="804">
                    <a:moveTo>
                      <a:pt x="30" y="122"/>
                    </a:moveTo>
                    <a:lnTo>
                      <a:pt x="66" y="111"/>
                    </a:lnTo>
                    <a:lnTo>
                      <a:pt x="103" y="101"/>
                    </a:lnTo>
                    <a:lnTo>
                      <a:pt x="143" y="90"/>
                    </a:lnTo>
                    <a:lnTo>
                      <a:pt x="184" y="80"/>
                    </a:lnTo>
                    <a:lnTo>
                      <a:pt x="226" y="69"/>
                    </a:lnTo>
                    <a:lnTo>
                      <a:pt x="270" y="60"/>
                    </a:lnTo>
                    <a:lnTo>
                      <a:pt x="313" y="51"/>
                    </a:lnTo>
                    <a:lnTo>
                      <a:pt x="357" y="41"/>
                    </a:lnTo>
                    <a:lnTo>
                      <a:pt x="402" y="33"/>
                    </a:lnTo>
                    <a:lnTo>
                      <a:pt x="445" y="27"/>
                    </a:lnTo>
                    <a:lnTo>
                      <a:pt x="489" y="20"/>
                    </a:lnTo>
                    <a:lnTo>
                      <a:pt x="533" y="14"/>
                    </a:lnTo>
                    <a:lnTo>
                      <a:pt x="574" y="10"/>
                    </a:lnTo>
                    <a:lnTo>
                      <a:pt x="615" y="6"/>
                    </a:lnTo>
                    <a:lnTo>
                      <a:pt x="653" y="2"/>
                    </a:lnTo>
                    <a:lnTo>
                      <a:pt x="690" y="0"/>
                    </a:lnTo>
                    <a:lnTo>
                      <a:pt x="685" y="94"/>
                    </a:lnTo>
                    <a:lnTo>
                      <a:pt x="678" y="185"/>
                    </a:lnTo>
                    <a:lnTo>
                      <a:pt x="671" y="274"/>
                    </a:lnTo>
                    <a:lnTo>
                      <a:pt x="665" y="361"/>
                    </a:lnTo>
                    <a:lnTo>
                      <a:pt x="661" y="450"/>
                    </a:lnTo>
                    <a:lnTo>
                      <a:pt x="658" y="538"/>
                    </a:lnTo>
                    <a:lnTo>
                      <a:pt x="657" y="629"/>
                    </a:lnTo>
                    <a:lnTo>
                      <a:pt x="659" y="723"/>
                    </a:lnTo>
                    <a:lnTo>
                      <a:pt x="630" y="731"/>
                    </a:lnTo>
                    <a:lnTo>
                      <a:pt x="597" y="739"/>
                    </a:lnTo>
                    <a:lnTo>
                      <a:pt x="560" y="748"/>
                    </a:lnTo>
                    <a:lnTo>
                      <a:pt x="521" y="756"/>
                    </a:lnTo>
                    <a:lnTo>
                      <a:pt x="478" y="766"/>
                    </a:lnTo>
                    <a:lnTo>
                      <a:pt x="435" y="773"/>
                    </a:lnTo>
                    <a:lnTo>
                      <a:pt x="390" y="781"/>
                    </a:lnTo>
                    <a:lnTo>
                      <a:pt x="345" y="788"/>
                    </a:lnTo>
                    <a:lnTo>
                      <a:pt x="299" y="795"/>
                    </a:lnTo>
                    <a:lnTo>
                      <a:pt x="254" y="800"/>
                    </a:lnTo>
                    <a:lnTo>
                      <a:pt x="210" y="802"/>
                    </a:lnTo>
                    <a:lnTo>
                      <a:pt x="168" y="804"/>
                    </a:lnTo>
                    <a:lnTo>
                      <a:pt x="127" y="804"/>
                    </a:lnTo>
                    <a:lnTo>
                      <a:pt x="90" y="800"/>
                    </a:lnTo>
                    <a:lnTo>
                      <a:pt x="57" y="795"/>
                    </a:lnTo>
                    <a:lnTo>
                      <a:pt x="26" y="787"/>
                    </a:lnTo>
                    <a:lnTo>
                      <a:pt x="14" y="703"/>
                    </a:lnTo>
                    <a:lnTo>
                      <a:pt x="5" y="621"/>
                    </a:lnTo>
                    <a:lnTo>
                      <a:pt x="1" y="541"/>
                    </a:lnTo>
                    <a:lnTo>
                      <a:pt x="0" y="459"/>
                    </a:lnTo>
                    <a:lnTo>
                      <a:pt x="3" y="377"/>
                    </a:lnTo>
                    <a:lnTo>
                      <a:pt x="9" y="295"/>
                    </a:lnTo>
                    <a:lnTo>
                      <a:pt x="18" y="209"/>
                    </a:lnTo>
                    <a:lnTo>
                      <a:pt x="30" y="122"/>
                    </a:lnTo>
                    <a:close/>
                  </a:path>
                </a:pathLst>
              </a:custGeom>
              <a:solidFill>
                <a:srgbClr val="D3BC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4" name="Freeform 100">
                <a:extLst>
                  <a:ext uri="{FF2B5EF4-FFF2-40B4-BE49-F238E27FC236}">
                    <a16:creationId xmlns:a16="http://schemas.microsoft.com/office/drawing/2014/main" xmlns="" id="{42DDB35E-C759-EFBE-8CA1-3F180B56BD46}"/>
                  </a:ext>
                </a:extLst>
              </p:cNvPr>
              <p:cNvSpPr>
                <a:spLocks/>
              </p:cNvSpPr>
              <p:nvPr/>
            </p:nvSpPr>
            <p:spPr bwMode="auto">
              <a:xfrm>
                <a:off x="1277" y="1945"/>
                <a:ext cx="222" cy="253"/>
              </a:xfrm>
              <a:custGeom>
                <a:avLst/>
                <a:gdLst/>
                <a:ahLst/>
                <a:cxnLst>
                  <a:cxn ang="0">
                    <a:pos x="29" y="120"/>
                  </a:cxn>
                  <a:cxn ang="0">
                    <a:pos x="62" y="110"/>
                  </a:cxn>
                  <a:cxn ang="0">
                    <a:pos x="97" y="99"/>
                  </a:cxn>
                  <a:cxn ang="0">
                    <a:pos x="136" y="89"/>
                  </a:cxn>
                  <a:cxn ang="0">
                    <a:pos x="175" y="78"/>
                  </a:cxn>
                  <a:cxn ang="0">
                    <a:pos x="216" y="69"/>
                  </a:cxn>
                  <a:cxn ang="0">
                    <a:pos x="259" y="60"/>
                  </a:cxn>
                  <a:cxn ang="0">
                    <a:pos x="301" y="50"/>
                  </a:cxn>
                  <a:cxn ang="0">
                    <a:pos x="345" y="41"/>
                  </a:cxn>
                  <a:cxn ang="0">
                    <a:pos x="388" y="33"/>
                  </a:cxn>
                  <a:cxn ang="0">
                    <a:pos x="430" y="26"/>
                  </a:cxn>
                  <a:cxn ang="0">
                    <a:pos x="474" y="20"/>
                  </a:cxn>
                  <a:cxn ang="0">
                    <a:pos x="515" y="13"/>
                  </a:cxn>
                  <a:cxn ang="0">
                    <a:pos x="556" y="9"/>
                  </a:cxn>
                  <a:cxn ang="0">
                    <a:pos x="594" y="5"/>
                  </a:cxn>
                  <a:cxn ang="0">
                    <a:pos x="631" y="1"/>
                  </a:cxn>
                  <a:cxn ang="0">
                    <a:pos x="666" y="0"/>
                  </a:cxn>
                  <a:cxn ang="0">
                    <a:pos x="660" y="89"/>
                  </a:cxn>
                  <a:cxn ang="0">
                    <a:pos x="654" y="174"/>
                  </a:cxn>
                  <a:cxn ang="0">
                    <a:pos x="647" y="256"/>
                  </a:cxn>
                  <a:cxn ang="0">
                    <a:pos x="641" y="337"/>
                  </a:cxn>
                  <a:cxn ang="0">
                    <a:pos x="635" y="419"/>
                  </a:cxn>
                  <a:cxn ang="0">
                    <a:pos x="633" y="501"/>
                  </a:cxn>
                  <a:cxn ang="0">
                    <a:pos x="631" y="585"/>
                  </a:cxn>
                  <a:cxn ang="0">
                    <a:pos x="634" y="674"/>
                  </a:cxn>
                  <a:cxn ang="0">
                    <a:pos x="606" y="682"/>
                  </a:cxn>
                  <a:cxn ang="0">
                    <a:pos x="573" y="690"/>
                  </a:cxn>
                  <a:cxn ang="0">
                    <a:pos x="537" y="699"/>
                  </a:cxn>
                  <a:cxn ang="0">
                    <a:pos x="499" y="708"/>
                  </a:cxn>
                  <a:cxn ang="0">
                    <a:pos x="460" y="718"/>
                  </a:cxn>
                  <a:cxn ang="0">
                    <a:pos x="417" y="726"/>
                  </a:cxn>
                  <a:cxn ang="0">
                    <a:pos x="374" y="735"/>
                  </a:cxn>
                  <a:cxn ang="0">
                    <a:pos x="330" y="743"/>
                  </a:cxn>
                  <a:cxn ang="0">
                    <a:pos x="286" y="749"/>
                  </a:cxn>
                  <a:cxn ang="0">
                    <a:pos x="243" y="755"/>
                  </a:cxn>
                  <a:cxn ang="0">
                    <a:pos x="200" y="759"/>
                  </a:cxn>
                  <a:cxn ang="0">
                    <a:pos x="159" y="761"/>
                  </a:cxn>
                  <a:cxn ang="0">
                    <a:pos x="121" y="761"/>
                  </a:cxn>
                  <a:cxn ang="0">
                    <a:pos x="85" y="759"/>
                  </a:cxn>
                  <a:cxn ang="0">
                    <a:pos x="54" y="755"/>
                  </a:cxn>
                  <a:cxn ang="0">
                    <a:pos x="25" y="747"/>
                  </a:cxn>
                  <a:cxn ang="0">
                    <a:pos x="13" y="667"/>
                  </a:cxn>
                  <a:cxn ang="0">
                    <a:pos x="5" y="591"/>
                  </a:cxn>
                  <a:cxn ang="0">
                    <a:pos x="1" y="514"/>
                  </a:cxn>
                  <a:cxn ang="0">
                    <a:pos x="0" y="437"/>
                  </a:cxn>
                  <a:cxn ang="0">
                    <a:pos x="2" y="361"/>
                  </a:cxn>
                  <a:cxn ang="0">
                    <a:pos x="7" y="283"/>
                  </a:cxn>
                  <a:cxn ang="0">
                    <a:pos x="17" y="204"/>
                  </a:cxn>
                  <a:cxn ang="0">
                    <a:pos x="29" y="120"/>
                  </a:cxn>
                </a:cxnLst>
                <a:rect l="0" t="0" r="r" b="b"/>
                <a:pathLst>
                  <a:path w="666" h="761">
                    <a:moveTo>
                      <a:pt x="29" y="120"/>
                    </a:moveTo>
                    <a:lnTo>
                      <a:pt x="62" y="110"/>
                    </a:lnTo>
                    <a:lnTo>
                      <a:pt x="97" y="99"/>
                    </a:lnTo>
                    <a:lnTo>
                      <a:pt x="136" y="89"/>
                    </a:lnTo>
                    <a:lnTo>
                      <a:pt x="175" y="78"/>
                    </a:lnTo>
                    <a:lnTo>
                      <a:pt x="216" y="69"/>
                    </a:lnTo>
                    <a:lnTo>
                      <a:pt x="259" y="60"/>
                    </a:lnTo>
                    <a:lnTo>
                      <a:pt x="301" y="50"/>
                    </a:lnTo>
                    <a:lnTo>
                      <a:pt x="345" y="41"/>
                    </a:lnTo>
                    <a:lnTo>
                      <a:pt x="388" y="33"/>
                    </a:lnTo>
                    <a:lnTo>
                      <a:pt x="430" y="26"/>
                    </a:lnTo>
                    <a:lnTo>
                      <a:pt x="474" y="20"/>
                    </a:lnTo>
                    <a:lnTo>
                      <a:pt x="515" y="13"/>
                    </a:lnTo>
                    <a:lnTo>
                      <a:pt x="556" y="9"/>
                    </a:lnTo>
                    <a:lnTo>
                      <a:pt x="594" y="5"/>
                    </a:lnTo>
                    <a:lnTo>
                      <a:pt x="631" y="1"/>
                    </a:lnTo>
                    <a:lnTo>
                      <a:pt x="666" y="0"/>
                    </a:lnTo>
                    <a:lnTo>
                      <a:pt x="660" y="89"/>
                    </a:lnTo>
                    <a:lnTo>
                      <a:pt x="654" y="174"/>
                    </a:lnTo>
                    <a:lnTo>
                      <a:pt x="647" y="256"/>
                    </a:lnTo>
                    <a:lnTo>
                      <a:pt x="641" y="337"/>
                    </a:lnTo>
                    <a:lnTo>
                      <a:pt x="635" y="419"/>
                    </a:lnTo>
                    <a:lnTo>
                      <a:pt x="633" y="501"/>
                    </a:lnTo>
                    <a:lnTo>
                      <a:pt x="631" y="585"/>
                    </a:lnTo>
                    <a:lnTo>
                      <a:pt x="634" y="674"/>
                    </a:lnTo>
                    <a:lnTo>
                      <a:pt x="606" y="682"/>
                    </a:lnTo>
                    <a:lnTo>
                      <a:pt x="573" y="690"/>
                    </a:lnTo>
                    <a:lnTo>
                      <a:pt x="537" y="699"/>
                    </a:lnTo>
                    <a:lnTo>
                      <a:pt x="499" y="708"/>
                    </a:lnTo>
                    <a:lnTo>
                      <a:pt x="460" y="718"/>
                    </a:lnTo>
                    <a:lnTo>
                      <a:pt x="417" y="726"/>
                    </a:lnTo>
                    <a:lnTo>
                      <a:pt x="374" y="735"/>
                    </a:lnTo>
                    <a:lnTo>
                      <a:pt x="330" y="743"/>
                    </a:lnTo>
                    <a:lnTo>
                      <a:pt x="286" y="749"/>
                    </a:lnTo>
                    <a:lnTo>
                      <a:pt x="243" y="755"/>
                    </a:lnTo>
                    <a:lnTo>
                      <a:pt x="200" y="759"/>
                    </a:lnTo>
                    <a:lnTo>
                      <a:pt x="159" y="761"/>
                    </a:lnTo>
                    <a:lnTo>
                      <a:pt x="121" y="761"/>
                    </a:lnTo>
                    <a:lnTo>
                      <a:pt x="85" y="759"/>
                    </a:lnTo>
                    <a:lnTo>
                      <a:pt x="54" y="755"/>
                    </a:lnTo>
                    <a:lnTo>
                      <a:pt x="25" y="747"/>
                    </a:lnTo>
                    <a:lnTo>
                      <a:pt x="13" y="667"/>
                    </a:lnTo>
                    <a:lnTo>
                      <a:pt x="5" y="591"/>
                    </a:lnTo>
                    <a:lnTo>
                      <a:pt x="1" y="514"/>
                    </a:lnTo>
                    <a:lnTo>
                      <a:pt x="0" y="437"/>
                    </a:lnTo>
                    <a:lnTo>
                      <a:pt x="2" y="361"/>
                    </a:lnTo>
                    <a:lnTo>
                      <a:pt x="7" y="283"/>
                    </a:lnTo>
                    <a:lnTo>
                      <a:pt x="17" y="204"/>
                    </a:lnTo>
                    <a:lnTo>
                      <a:pt x="29" y="120"/>
                    </a:lnTo>
                    <a:close/>
                  </a:path>
                </a:pathLst>
              </a:custGeom>
              <a:solidFill>
                <a:srgbClr val="D8C1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5" name="Freeform 101">
                <a:extLst>
                  <a:ext uri="{FF2B5EF4-FFF2-40B4-BE49-F238E27FC236}">
                    <a16:creationId xmlns:a16="http://schemas.microsoft.com/office/drawing/2014/main" xmlns="" id="{81A9DA2C-E761-5075-F1B0-7524A5D266EB}"/>
                  </a:ext>
                </a:extLst>
              </p:cNvPr>
              <p:cNvSpPr>
                <a:spLocks/>
              </p:cNvSpPr>
              <p:nvPr/>
            </p:nvSpPr>
            <p:spPr bwMode="auto">
              <a:xfrm>
                <a:off x="1278" y="1946"/>
                <a:ext cx="214" cy="239"/>
              </a:xfrm>
              <a:custGeom>
                <a:avLst/>
                <a:gdLst/>
                <a:ahLst/>
                <a:cxnLst>
                  <a:cxn ang="0">
                    <a:pos x="26" y="119"/>
                  </a:cxn>
                  <a:cxn ang="0">
                    <a:pos x="57" y="108"/>
                  </a:cxn>
                  <a:cxn ang="0">
                    <a:pos x="92" y="99"/>
                  </a:cxn>
                  <a:cxn ang="0">
                    <a:pos x="129" y="88"/>
                  </a:cxn>
                  <a:cxn ang="0">
                    <a:pos x="167" y="78"/>
                  </a:cxn>
                  <a:cxn ang="0">
                    <a:pos x="207" y="68"/>
                  </a:cxn>
                  <a:cxn ang="0">
                    <a:pos x="248" y="59"/>
                  </a:cxn>
                  <a:cxn ang="0">
                    <a:pos x="290" y="50"/>
                  </a:cxn>
                  <a:cxn ang="0">
                    <a:pos x="332" y="41"/>
                  </a:cxn>
                  <a:cxn ang="0">
                    <a:pos x="373" y="33"/>
                  </a:cxn>
                  <a:cxn ang="0">
                    <a:pos x="416" y="26"/>
                  </a:cxn>
                  <a:cxn ang="0">
                    <a:pos x="457" y="20"/>
                  </a:cxn>
                  <a:cxn ang="0">
                    <a:pos x="497" y="13"/>
                  </a:cxn>
                  <a:cxn ang="0">
                    <a:pos x="536" y="9"/>
                  </a:cxn>
                  <a:cxn ang="0">
                    <a:pos x="574" y="5"/>
                  </a:cxn>
                  <a:cxn ang="0">
                    <a:pos x="609" y="1"/>
                  </a:cxn>
                  <a:cxn ang="0">
                    <a:pos x="642" y="0"/>
                  </a:cxn>
                  <a:cxn ang="0">
                    <a:pos x="636" y="83"/>
                  </a:cxn>
                  <a:cxn ang="0">
                    <a:pos x="630" y="162"/>
                  </a:cxn>
                  <a:cxn ang="0">
                    <a:pos x="623" y="238"/>
                  </a:cxn>
                  <a:cxn ang="0">
                    <a:pos x="618" y="313"/>
                  </a:cxn>
                  <a:cxn ang="0">
                    <a:pos x="611" y="388"/>
                  </a:cxn>
                  <a:cxn ang="0">
                    <a:pos x="609" y="464"/>
                  </a:cxn>
                  <a:cxn ang="0">
                    <a:pos x="607" y="543"/>
                  </a:cxn>
                  <a:cxn ang="0">
                    <a:pos x="609" y="626"/>
                  </a:cxn>
                  <a:cxn ang="0">
                    <a:pos x="581" y="633"/>
                  </a:cxn>
                  <a:cxn ang="0">
                    <a:pos x="550" y="642"/>
                  </a:cxn>
                  <a:cxn ang="0">
                    <a:pos x="516" y="650"/>
                  </a:cxn>
                  <a:cxn ang="0">
                    <a:pos x="479" y="659"/>
                  </a:cxn>
                  <a:cxn ang="0">
                    <a:pos x="441" y="670"/>
                  </a:cxn>
                  <a:cxn ang="0">
                    <a:pos x="400" y="679"/>
                  </a:cxn>
                  <a:cxn ang="0">
                    <a:pos x="359" y="688"/>
                  </a:cxn>
                  <a:cxn ang="0">
                    <a:pos x="316" y="696"/>
                  </a:cxn>
                  <a:cxn ang="0">
                    <a:pos x="274" y="704"/>
                  </a:cxn>
                  <a:cxn ang="0">
                    <a:pos x="233" y="711"/>
                  </a:cxn>
                  <a:cxn ang="0">
                    <a:pos x="192" y="715"/>
                  </a:cxn>
                  <a:cxn ang="0">
                    <a:pos x="152" y="717"/>
                  </a:cxn>
                  <a:cxn ang="0">
                    <a:pos x="115" y="719"/>
                  </a:cxn>
                  <a:cxn ang="0">
                    <a:pos x="81" y="717"/>
                  </a:cxn>
                  <a:cxn ang="0">
                    <a:pos x="51" y="713"/>
                  </a:cxn>
                  <a:cxn ang="0">
                    <a:pos x="23" y="705"/>
                  </a:cxn>
                  <a:cxn ang="0">
                    <a:pos x="4" y="560"/>
                  </a:cxn>
                  <a:cxn ang="0">
                    <a:pos x="0" y="416"/>
                  </a:cxn>
                  <a:cxn ang="0">
                    <a:pos x="7" y="271"/>
                  </a:cxn>
                  <a:cxn ang="0">
                    <a:pos x="26" y="119"/>
                  </a:cxn>
                </a:cxnLst>
                <a:rect l="0" t="0" r="r" b="b"/>
                <a:pathLst>
                  <a:path w="642" h="719">
                    <a:moveTo>
                      <a:pt x="26" y="119"/>
                    </a:moveTo>
                    <a:lnTo>
                      <a:pt x="57" y="108"/>
                    </a:lnTo>
                    <a:lnTo>
                      <a:pt x="92" y="99"/>
                    </a:lnTo>
                    <a:lnTo>
                      <a:pt x="129" y="88"/>
                    </a:lnTo>
                    <a:lnTo>
                      <a:pt x="167" y="78"/>
                    </a:lnTo>
                    <a:lnTo>
                      <a:pt x="207" y="68"/>
                    </a:lnTo>
                    <a:lnTo>
                      <a:pt x="248" y="59"/>
                    </a:lnTo>
                    <a:lnTo>
                      <a:pt x="290" y="50"/>
                    </a:lnTo>
                    <a:lnTo>
                      <a:pt x="332" y="41"/>
                    </a:lnTo>
                    <a:lnTo>
                      <a:pt x="373" y="33"/>
                    </a:lnTo>
                    <a:lnTo>
                      <a:pt x="416" y="26"/>
                    </a:lnTo>
                    <a:lnTo>
                      <a:pt x="457" y="20"/>
                    </a:lnTo>
                    <a:lnTo>
                      <a:pt x="497" y="13"/>
                    </a:lnTo>
                    <a:lnTo>
                      <a:pt x="536" y="9"/>
                    </a:lnTo>
                    <a:lnTo>
                      <a:pt x="574" y="5"/>
                    </a:lnTo>
                    <a:lnTo>
                      <a:pt x="609" y="1"/>
                    </a:lnTo>
                    <a:lnTo>
                      <a:pt x="642" y="0"/>
                    </a:lnTo>
                    <a:lnTo>
                      <a:pt x="636" y="83"/>
                    </a:lnTo>
                    <a:lnTo>
                      <a:pt x="630" y="162"/>
                    </a:lnTo>
                    <a:lnTo>
                      <a:pt x="623" y="238"/>
                    </a:lnTo>
                    <a:lnTo>
                      <a:pt x="618" y="313"/>
                    </a:lnTo>
                    <a:lnTo>
                      <a:pt x="611" y="388"/>
                    </a:lnTo>
                    <a:lnTo>
                      <a:pt x="609" y="464"/>
                    </a:lnTo>
                    <a:lnTo>
                      <a:pt x="607" y="543"/>
                    </a:lnTo>
                    <a:lnTo>
                      <a:pt x="609" y="626"/>
                    </a:lnTo>
                    <a:lnTo>
                      <a:pt x="581" y="633"/>
                    </a:lnTo>
                    <a:lnTo>
                      <a:pt x="550" y="642"/>
                    </a:lnTo>
                    <a:lnTo>
                      <a:pt x="516" y="650"/>
                    </a:lnTo>
                    <a:lnTo>
                      <a:pt x="479" y="659"/>
                    </a:lnTo>
                    <a:lnTo>
                      <a:pt x="441" y="670"/>
                    </a:lnTo>
                    <a:lnTo>
                      <a:pt x="400" y="679"/>
                    </a:lnTo>
                    <a:lnTo>
                      <a:pt x="359" y="688"/>
                    </a:lnTo>
                    <a:lnTo>
                      <a:pt x="316" y="696"/>
                    </a:lnTo>
                    <a:lnTo>
                      <a:pt x="274" y="704"/>
                    </a:lnTo>
                    <a:lnTo>
                      <a:pt x="233" y="711"/>
                    </a:lnTo>
                    <a:lnTo>
                      <a:pt x="192" y="715"/>
                    </a:lnTo>
                    <a:lnTo>
                      <a:pt x="152" y="717"/>
                    </a:lnTo>
                    <a:lnTo>
                      <a:pt x="115" y="719"/>
                    </a:lnTo>
                    <a:lnTo>
                      <a:pt x="81" y="717"/>
                    </a:lnTo>
                    <a:lnTo>
                      <a:pt x="51" y="713"/>
                    </a:lnTo>
                    <a:lnTo>
                      <a:pt x="23" y="705"/>
                    </a:lnTo>
                    <a:lnTo>
                      <a:pt x="4" y="560"/>
                    </a:lnTo>
                    <a:lnTo>
                      <a:pt x="0" y="416"/>
                    </a:lnTo>
                    <a:lnTo>
                      <a:pt x="7" y="271"/>
                    </a:lnTo>
                    <a:lnTo>
                      <a:pt x="26" y="119"/>
                    </a:lnTo>
                    <a:close/>
                  </a:path>
                </a:pathLst>
              </a:custGeom>
              <a:solidFill>
                <a:srgbClr val="DDC6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6" name="Freeform 102">
                <a:extLst>
                  <a:ext uri="{FF2B5EF4-FFF2-40B4-BE49-F238E27FC236}">
                    <a16:creationId xmlns:a16="http://schemas.microsoft.com/office/drawing/2014/main" xmlns="" id="{BC525235-6E54-9439-BA6C-EE3F89A62E3B}"/>
                  </a:ext>
                </a:extLst>
              </p:cNvPr>
              <p:cNvSpPr>
                <a:spLocks/>
              </p:cNvSpPr>
              <p:nvPr/>
            </p:nvSpPr>
            <p:spPr bwMode="auto">
              <a:xfrm>
                <a:off x="1278" y="1946"/>
                <a:ext cx="206" cy="226"/>
              </a:xfrm>
              <a:custGeom>
                <a:avLst/>
                <a:gdLst/>
                <a:ahLst/>
                <a:cxnLst>
                  <a:cxn ang="0">
                    <a:pos x="25" y="118"/>
                  </a:cxn>
                  <a:cxn ang="0">
                    <a:pos x="55" y="107"/>
                  </a:cxn>
                  <a:cxn ang="0">
                    <a:pos x="87" y="98"/>
                  </a:cxn>
                  <a:cxn ang="0">
                    <a:pos x="123" y="88"/>
                  </a:cxn>
                  <a:cxn ang="0">
                    <a:pos x="160" y="78"/>
                  </a:cxn>
                  <a:cxn ang="0">
                    <a:pos x="198" y="69"/>
                  </a:cxn>
                  <a:cxn ang="0">
                    <a:pos x="238" y="60"/>
                  </a:cxn>
                  <a:cxn ang="0">
                    <a:pos x="279" y="51"/>
                  </a:cxn>
                  <a:cxn ang="0">
                    <a:pos x="320" y="41"/>
                  </a:cxn>
                  <a:cxn ang="0">
                    <a:pos x="362" y="33"/>
                  </a:cxn>
                  <a:cxn ang="0">
                    <a:pos x="402" y="27"/>
                  </a:cxn>
                  <a:cxn ang="0">
                    <a:pos x="443" y="20"/>
                  </a:cxn>
                  <a:cxn ang="0">
                    <a:pos x="481" y="14"/>
                  </a:cxn>
                  <a:cxn ang="0">
                    <a:pos x="519" y="10"/>
                  </a:cxn>
                  <a:cxn ang="0">
                    <a:pos x="555" y="6"/>
                  </a:cxn>
                  <a:cxn ang="0">
                    <a:pos x="588" y="2"/>
                  </a:cxn>
                  <a:cxn ang="0">
                    <a:pos x="618" y="0"/>
                  </a:cxn>
                  <a:cxn ang="0">
                    <a:pos x="613" y="77"/>
                  </a:cxn>
                  <a:cxn ang="0">
                    <a:pos x="607" y="151"/>
                  </a:cxn>
                  <a:cxn ang="0">
                    <a:pos x="600" y="221"/>
                  </a:cxn>
                  <a:cxn ang="0">
                    <a:pos x="595" y="288"/>
                  </a:cxn>
                  <a:cxn ang="0">
                    <a:pos x="588" y="357"/>
                  </a:cxn>
                  <a:cxn ang="0">
                    <a:pos x="585" y="427"/>
                  </a:cxn>
                  <a:cxn ang="0">
                    <a:pos x="584" y="501"/>
                  </a:cxn>
                  <a:cxn ang="0">
                    <a:pos x="585" y="578"/>
                  </a:cxn>
                  <a:cxn ang="0">
                    <a:pos x="559" y="584"/>
                  </a:cxn>
                  <a:cxn ang="0">
                    <a:pos x="529" y="594"/>
                  </a:cxn>
                  <a:cxn ang="0">
                    <a:pos x="495" y="603"/>
                  </a:cxn>
                  <a:cxn ang="0">
                    <a:pos x="460" y="612"/>
                  </a:cxn>
                  <a:cxn ang="0">
                    <a:pos x="423" y="623"/>
                  </a:cxn>
                  <a:cxn ang="0">
                    <a:pos x="384" y="633"/>
                  </a:cxn>
                  <a:cxn ang="0">
                    <a:pos x="343" y="643"/>
                  </a:cxn>
                  <a:cxn ang="0">
                    <a:pos x="304" y="652"/>
                  </a:cxn>
                  <a:cxn ang="0">
                    <a:pos x="263" y="661"/>
                  </a:cxn>
                  <a:cxn ang="0">
                    <a:pos x="223" y="668"/>
                  </a:cxn>
                  <a:cxn ang="0">
                    <a:pos x="184" y="673"/>
                  </a:cxn>
                  <a:cxn ang="0">
                    <a:pos x="147" y="677"/>
                  </a:cxn>
                  <a:cxn ang="0">
                    <a:pos x="111" y="678"/>
                  </a:cxn>
                  <a:cxn ang="0">
                    <a:pos x="78" y="677"/>
                  </a:cxn>
                  <a:cxn ang="0">
                    <a:pos x="49" y="673"/>
                  </a:cxn>
                  <a:cxn ang="0">
                    <a:pos x="22" y="666"/>
                  </a:cxn>
                  <a:cxn ang="0">
                    <a:pos x="5" y="530"/>
                  </a:cxn>
                  <a:cxn ang="0">
                    <a:pos x="0" y="397"/>
                  </a:cxn>
                  <a:cxn ang="0">
                    <a:pos x="8" y="261"/>
                  </a:cxn>
                  <a:cxn ang="0">
                    <a:pos x="25" y="118"/>
                  </a:cxn>
                </a:cxnLst>
                <a:rect l="0" t="0" r="r" b="b"/>
                <a:pathLst>
                  <a:path w="618" h="678">
                    <a:moveTo>
                      <a:pt x="25" y="118"/>
                    </a:moveTo>
                    <a:lnTo>
                      <a:pt x="55" y="107"/>
                    </a:lnTo>
                    <a:lnTo>
                      <a:pt x="87" y="98"/>
                    </a:lnTo>
                    <a:lnTo>
                      <a:pt x="123" y="88"/>
                    </a:lnTo>
                    <a:lnTo>
                      <a:pt x="160" y="78"/>
                    </a:lnTo>
                    <a:lnTo>
                      <a:pt x="198" y="69"/>
                    </a:lnTo>
                    <a:lnTo>
                      <a:pt x="238" y="60"/>
                    </a:lnTo>
                    <a:lnTo>
                      <a:pt x="279" y="51"/>
                    </a:lnTo>
                    <a:lnTo>
                      <a:pt x="320" y="41"/>
                    </a:lnTo>
                    <a:lnTo>
                      <a:pt x="362" y="33"/>
                    </a:lnTo>
                    <a:lnTo>
                      <a:pt x="402" y="27"/>
                    </a:lnTo>
                    <a:lnTo>
                      <a:pt x="443" y="20"/>
                    </a:lnTo>
                    <a:lnTo>
                      <a:pt x="481" y="14"/>
                    </a:lnTo>
                    <a:lnTo>
                      <a:pt x="519" y="10"/>
                    </a:lnTo>
                    <a:lnTo>
                      <a:pt x="555" y="6"/>
                    </a:lnTo>
                    <a:lnTo>
                      <a:pt x="588" y="2"/>
                    </a:lnTo>
                    <a:lnTo>
                      <a:pt x="618" y="0"/>
                    </a:lnTo>
                    <a:lnTo>
                      <a:pt x="613" y="77"/>
                    </a:lnTo>
                    <a:lnTo>
                      <a:pt x="607" y="151"/>
                    </a:lnTo>
                    <a:lnTo>
                      <a:pt x="600" y="221"/>
                    </a:lnTo>
                    <a:lnTo>
                      <a:pt x="595" y="288"/>
                    </a:lnTo>
                    <a:lnTo>
                      <a:pt x="588" y="357"/>
                    </a:lnTo>
                    <a:lnTo>
                      <a:pt x="585" y="427"/>
                    </a:lnTo>
                    <a:lnTo>
                      <a:pt x="584" y="501"/>
                    </a:lnTo>
                    <a:lnTo>
                      <a:pt x="585" y="578"/>
                    </a:lnTo>
                    <a:lnTo>
                      <a:pt x="559" y="584"/>
                    </a:lnTo>
                    <a:lnTo>
                      <a:pt x="529" y="594"/>
                    </a:lnTo>
                    <a:lnTo>
                      <a:pt x="495" y="603"/>
                    </a:lnTo>
                    <a:lnTo>
                      <a:pt x="460" y="612"/>
                    </a:lnTo>
                    <a:lnTo>
                      <a:pt x="423" y="623"/>
                    </a:lnTo>
                    <a:lnTo>
                      <a:pt x="384" y="633"/>
                    </a:lnTo>
                    <a:lnTo>
                      <a:pt x="343" y="643"/>
                    </a:lnTo>
                    <a:lnTo>
                      <a:pt x="304" y="652"/>
                    </a:lnTo>
                    <a:lnTo>
                      <a:pt x="263" y="661"/>
                    </a:lnTo>
                    <a:lnTo>
                      <a:pt x="223" y="668"/>
                    </a:lnTo>
                    <a:lnTo>
                      <a:pt x="184" y="673"/>
                    </a:lnTo>
                    <a:lnTo>
                      <a:pt x="147" y="677"/>
                    </a:lnTo>
                    <a:lnTo>
                      <a:pt x="111" y="678"/>
                    </a:lnTo>
                    <a:lnTo>
                      <a:pt x="78" y="677"/>
                    </a:lnTo>
                    <a:lnTo>
                      <a:pt x="49" y="673"/>
                    </a:lnTo>
                    <a:lnTo>
                      <a:pt x="22" y="666"/>
                    </a:lnTo>
                    <a:lnTo>
                      <a:pt x="5" y="530"/>
                    </a:lnTo>
                    <a:lnTo>
                      <a:pt x="0" y="397"/>
                    </a:lnTo>
                    <a:lnTo>
                      <a:pt x="8" y="261"/>
                    </a:lnTo>
                    <a:lnTo>
                      <a:pt x="25" y="118"/>
                    </a:lnTo>
                    <a:close/>
                  </a:path>
                </a:pathLst>
              </a:custGeom>
              <a:solidFill>
                <a:srgbClr val="E2CC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7" name="Freeform 103">
                <a:extLst>
                  <a:ext uri="{FF2B5EF4-FFF2-40B4-BE49-F238E27FC236}">
                    <a16:creationId xmlns:a16="http://schemas.microsoft.com/office/drawing/2014/main" xmlns="" id="{D084D9AA-E0A4-5EA2-2D31-FA987ED4733E}"/>
                  </a:ext>
                </a:extLst>
              </p:cNvPr>
              <p:cNvSpPr>
                <a:spLocks/>
              </p:cNvSpPr>
              <p:nvPr/>
            </p:nvSpPr>
            <p:spPr bwMode="auto">
              <a:xfrm>
                <a:off x="1280" y="1948"/>
                <a:ext cx="197" cy="212"/>
              </a:xfrm>
              <a:custGeom>
                <a:avLst/>
                <a:gdLst/>
                <a:ahLst/>
                <a:cxnLst>
                  <a:cxn ang="0">
                    <a:pos x="22" y="115"/>
                  </a:cxn>
                  <a:cxn ang="0">
                    <a:pos x="50" y="106"/>
                  </a:cxn>
                  <a:cxn ang="0">
                    <a:pos x="80" y="95"/>
                  </a:cxn>
                  <a:cxn ang="0">
                    <a:pos x="115" y="86"/>
                  </a:cxn>
                  <a:cxn ang="0">
                    <a:pos x="150" y="77"/>
                  </a:cxn>
                  <a:cxn ang="0">
                    <a:pos x="187" y="68"/>
                  </a:cxn>
                  <a:cxn ang="0">
                    <a:pos x="226" y="58"/>
                  </a:cxn>
                  <a:cxn ang="0">
                    <a:pos x="265" y="49"/>
                  </a:cxn>
                  <a:cxn ang="0">
                    <a:pos x="306" y="40"/>
                  </a:cxn>
                  <a:cxn ang="0">
                    <a:pos x="346" y="32"/>
                  </a:cxn>
                  <a:cxn ang="0">
                    <a:pos x="386" y="25"/>
                  </a:cxn>
                  <a:cxn ang="0">
                    <a:pos x="424" y="19"/>
                  </a:cxn>
                  <a:cxn ang="0">
                    <a:pos x="462" y="14"/>
                  </a:cxn>
                  <a:cxn ang="0">
                    <a:pos x="498" y="8"/>
                  </a:cxn>
                  <a:cxn ang="0">
                    <a:pos x="532" y="4"/>
                  </a:cxn>
                  <a:cxn ang="0">
                    <a:pos x="564" y="2"/>
                  </a:cxn>
                  <a:cxn ang="0">
                    <a:pos x="593" y="0"/>
                  </a:cxn>
                  <a:cxn ang="0">
                    <a:pos x="588" y="72"/>
                  </a:cxn>
                  <a:cxn ang="0">
                    <a:pos x="583" y="138"/>
                  </a:cxn>
                  <a:cxn ang="0">
                    <a:pos x="576" y="201"/>
                  </a:cxn>
                  <a:cxn ang="0">
                    <a:pos x="569" y="263"/>
                  </a:cxn>
                  <a:cxn ang="0">
                    <a:pos x="563" y="327"/>
                  </a:cxn>
                  <a:cxn ang="0">
                    <a:pos x="559" y="390"/>
                  </a:cxn>
                  <a:cxn ang="0">
                    <a:pos x="558" y="456"/>
                  </a:cxn>
                  <a:cxn ang="0">
                    <a:pos x="559" y="528"/>
                  </a:cxn>
                  <a:cxn ang="0">
                    <a:pos x="534" y="534"/>
                  </a:cxn>
                  <a:cxn ang="0">
                    <a:pos x="505" y="543"/>
                  </a:cxn>
                  <a:cxn ang="0">
                    <a:pos x="473" y="553"/>
                  </a:cxn>
                  <a:cxn ang="0">
                    <a:pos x="439" y="563"/>
                  </a:cxn>
                  <a:cxn ang="0">
                    <a:pos x="403" y="574"/>
                  </a:cxn>
                  <a:cxn ang="0">
                    <a:pos x="366" y="584"/>
                  </a:cxn>
                  <a:cxn ang="0">
                    <a:pos x="328" y="595"/>
                  </a:cxn>
                  <a:cxn ang="0">
                    <a:pos x="288" y="606"/>
                  </a:cxn>
                  <a:cxn ang="0">
                    <a:pos x="250" y="615"/>
                  </a:cxn>
                  <a:cxn ang="0">
                    <a:pos x="211" y="623"/>
                  </a:cxn>
                  <a:cxn ang="0">
                    <a:pos x="174" y="628"/>
                  </a:cxn>
                  <a:cxn ang="0">
                    <a:pos x="139" y="633"/>
                  </a:cxn>
                  <a:cxn ang="0">
                    <a:pos x="104" y="636"/>
                  </a:cxn>
                  <a:cxn ang="0">
                    <a:pos x="72" y="635"/>
                  </a:cxn>
                  <a:cxn ang="0">
                    <a:pos x="45" y="632"/>
                  </a:cxn>
                  <a:cxn ang="0">
                    <a:pos x="20" y="625"/>
                  </a:cxn>
                  <a:cxn ang="0">
                    <a:pos x="4" y="498"/>
                  </a:cxn>
                  <a:cxn ang="0">
                    <a:pos x="0" y="374"/>
                  </a:cxn>
                  <a:cxn ang="0">
                    <a:pos x="6" y="247"/>
                  </a:cxn>
                  <a:cxn ang="0">
                    <a:pos x="22" y="115"/>
                  </a:cxn>
                </a:cxnLst>
                <a:rect l="0" t="0" r="r" b="b"/>
                <a:pathLst>
                  <a:path w="593" h="636">
                    <a:moveTo>
                      <a:pt x="22" y="115"/>
                    </a:moveTo>
                    <a:lnTo>
                      <a:pt x="50" y="106"/>
                    </a:lnTo>
                    <a:lnTo>
                      <a:pt x="80" y="95"/>
                    </a:lnTo>
                    <a:lnTo>
                      <a:pt x="115" y="86"/>
                    </a:lnTo>
                    <a:lnTo>
                      <a:pt x="150" y="77"/>
                    </a:lnTo>
                    <a:lnTo>
                      <a:pt x="187" y="68"/>
                    </a:lnTo>
                    <a:lnTo>
                      <a:pt x="226" y="58"/>
                    </a:lnTo>
                    <a:lnTo>
                      <a:pt x="265" y="49"/>
                    </a:lnTo>
                    <a:lnTo>
                      <a:pt x="306" y="40"/>
                    </a:lnTo>
                    <a:lnTo>
                      <a:pt x="346" y="32"/>
                    </a:lnTo>
                    <a:lnTo>
                      <a:pt x="386" y="25"/>
                    </a:lnTo>
                    <a:lnTo>
                      <a:pt x="424" y="19"/>
                    </a:lnTo>
                    <a:lnTo>
                      <a:pt x="462" y="14"/>
                    </a:lnTo>
                    <a:lnTo>
                      <a:pt x="498" y="8"/>
                    </a:lnTo>
                    <a:lnTo>
                      <a:pt x="532" y="4"/>
                    </a:lnTo>
                    <a:lnTo>
                      <a:pt x="564" y="2"/>
                    </a:lnTo>
                    <a:lnTo>
                      <a:pt x="593" y="0"/>
                    </a:lnTo>
                    <a:lnTo>
                      <a:pt x="588" y="72"/>
                    </a:lnTo>
                    <a:lnTo>
                      <a:pt x="583" y="138"/>
                    </a:lnTo>
                    <a:lnTo>
                      <a:pt x="576" y="201"/>
                    </a:lnTo>
                    <a:lnTo>
                      <a:pt x="569" y="263"/>
                    </a:lnTo>
                    <a:lnTo>
                      <a:pt x="563" y="327"/>
                    </a:lnTo>
                    <a:lnTo>
                      <a:pt x="559" y="390"/>
                    </a:lnTo>
                    <a:lnTo>
                      <a:pt x="558" y="456"/>
                    </a:lnTo>
                    <a:lnTo>
                      <a:pt x="559" y="528"/>
                    </a:lnTo>
                    <a:lnTo>
                      <a:pt x="534" y="534"/>
                    </a:lnTo>
                    <a:lnTo>
                      <a:pt x="505" y="543"/>
                    </a:lnTo>
                    <a:lnTo>
                      <a:pt x="473" y="553"/>
                    </a:lnTo>
                    <a:lnTo>
                      <a:pt x="439" y="563"/>
                    </a:lnTo>
                    <a:lnTo>
                      <a:pt x="403" y="574"/>
                    </a:lnTo>
                    <a:lnTo>
                      <a:pt x="366" y="584"/>
                    </a:lnTo>
                    <a:lnTo>
                      <a:pt x="328" y="595"/>
                    </a:lnTo>
                    <a:lnTo>
                      <a:pt x="288" y="606"/>
                    </a:lnTo>
                    <a:lnTo>
                      <a:pt x="250" y="615"/>
                    </a:lnTo>
                    <a:lnTo>
                      <a:pt x="211" y="623"/>
                    </a:lnTo>
                    <a:lnTo>
                      <a:pt x="174" y="628"/>
                    </a:lnTo>
                    <a:lnTo>
                      <a:pt x="139" y="633"/>
                    </a:lnTo>
                    <a:lnTo>
                      <a:pt x="104" y="636"/>
                    </a:lnTo>
                    <a:lnTo>
                      <a:pt x="72" y="635"/>
                    </a:lnTo>
                    <a:lnTo>
                      <a:pt x="45" y="632"/>
                    </a:lnTo>
                    <a:lnTo>
                      <a:pt x="20" y="625"/>
                    </a:lnTo>
                    <a:lnTo>
                      <a:pt x="4" y="498"/>
                    </a:lnTo>
                    <a:lnTo>
                      <a:pt x="0" y="374"/>
                    </a:lnTo>
                    <a:lnTo>
                      <a:pt x="6" y="247"/>
                    </a:lnTo>
                    <a:lnTo>
                      <a:pt x="22" y="115"/>
                    </a:lnTo>
                    <a:close/>
                  </a:path>
                </a:pathLst>
              </a:custGeom>
              <a:solidFill>
                <a:srgbClr val="E5CEB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8" name="Freeform 104">
                <a:extLst>
                  <a:ext uri="{FF2B5EF4-FFF2-40B4-BE49-F238E27FC236}">
                    <a16:creationId xmlns:a16="http://schemas.microsoft.com/office/drawing/2014/main" xmlns="" id="{88C5DFD8-63C5-2575-E3D8-491A0145B0FD}"/>
                  </a:ext>
                </a:extLst>
              </p:cNvPr>
              <p:cNvSpPr>
                <a:spLocks/>
              </p:cNvSpPr>
              <p:nvPr/>
            </p:nvSpPr>
            <p:spPr bwMode="auto">
              <a:xfrm>
                <a:off x="1280" y="1949"/>
                <a:ext cx="190" cy="197"/>
              </a:xfrm>
              <a:custGeom>
                <a:avLst/>
                <a:gdLst/>
                <a:ahLst/>
                <a:cxnLst>
                  <a:cxn ang="0">
                    <a:pos x="22" y="114"/>
                  </a:cxn>
                  <a:cxn ang="0">
                    <a:pos x="48" y="104"/>
                  </a:cxn>
                  <a:cxn ang="0">
                    <a:pos x="77" y="95"/>
                  </a:cxn>
                  <a:cxn ang="0">
                    <a:pos x="109" y="86"/>
                  </a:cxn>
                  <a:cxn ang="0">
                    <a:pos x="143" y="75"/>
                  </a:cxn>
                  <a:cxn ang="0">
                    <a:pos x="179" y="66"/>
                  </a:cxn>
                  <a:cxn ang="0">
                    <a:pos x="217" y="57"/>
                  </a:cxn>
                  <a:cxn ang="0">
                    <a:pos x="256" y="49"/>
                  </a:cxn>
                  <a:cxn ang="0">
                    <a:pos x="294" y="40"/>
                  </a:cxn>
                  <a:cxn ang="0">
                    <a:pos x="334" y="32"/>
                  </a:cxn>
                  <a:cxn ang="0">
                    <a:pos x="372" y="25"/>
                  </a:cxn>
                  <a:cxn ang="0">
                    <a:pos x="410" y="18"/>
                  </a:cxn>
                  <a:cxn ang="0">
                    <a:pos x="446" y="12"/>
                  </a:cxn>
                  <a:cxn ang="0">
                    <a:pos x="482" y="8"/>
                  </a:cxn>
                  <a:cxn ang="0">
                    <a:pos x="513" y="4"/>
                  </a:cxn>
                  <a:cxn ang="0">
                    <a:pos x="544" y="1"/>
                  </a:cxn>
                  <a:cxn ang="0">
                    <a:pos x="570" y="0"/>
                  </a:cxn>
                  <a:cxn ang="0">
                    <a:pos x="566" y="66"/>
                  </a:cxn>
                  <a:cxn ang="0">
                    <a:pos x="560" y="127"/>
                  </a:cxn>
                  <a:cxn ang="0">
                    <a:pos x="553" y="184"/>
                  </a:cxn>
                  <a:cxn ang="0">
                    <a:pos x="546" y="239"/>
                  </a:cxn>
                  <a:cxn ang="0">
                    <a:pos x="540" y="296"/>
                  </a:cxn>
                  <a:cxn ang="0">
                    <a:pos x="536" y="353"/>
                  </a:cxn>
                  <a:cxn ang="0">
                    <a:pos x="533" y="414"/>
                  </a:cxn>
                  <a:cxn ang="0">
                    <a:pos x="534" y="480"/>
                  </a:cxn>
                  <a:cxn ang="0">
                    <a:pos x="511" y="486"/>
                  </a:cxn>
                  <a:cxn ang="0">
                    <a:pos x="483" y="494"/>
                  </a:cxn>
                  <a:cxn ang="0">
                    <a:pos x="452" y="505"/>
                  </a:cxn>
                  <a:cxn ang="0">
                    <a:pos x="419" y="515"/>
                  </a:cxn>
                  <a:cxn ang="0">
                    <a:pos x="385" y="526"/>
                  </a:cxn>
                  <a:cxn ang="0">
                    <a:pos x="349" y="538"/>
                  </a:cxn>
                  <a:cxn ang="0">
                    <a:pos x="312" y="548"/>
                  </a:cxn>
                  <a:cxn ang="0">
                    <a:pos x="275" y="559"/>
                  </a:cxn>
                  <a:cxn ang="0">
                    <a:pos x="238" y="569"/>
                  </a:cxn>
                  <a:cxn ang="0">
                    <a:pos x="203" y="577"/>
                  </a:cxn>
                  <a:cxn ang="0">
                    <a:pos x="167" y="585"/>
                  </a:cxn>
                  <a:cxn ang="0">
                    <a:pos x="133" y="591"/>
                  </a:cxn>
                  <a:cxn ang="0">
                    <a:pos x="100" y="593"/>
                  </a:cxn>
                  <a:cxn ang="0">
                    <a:pos x="70" y="593"/>
                  </a:cxn>
                  <a:cxn ang="0">
                    <a:pos x="43" y="591"/>
                  </a:cxn>
                  <a:cxn ang="0">
                    <a:pos x="19" y="585"/>
                  </a:cxn>
                  <a:cxn ang="0">
                    <a:pos x="4" y="468"/>
                  </a:cxn>
                  <a:cxn ang="0">
                    <a:pos x="0" y="353"/>
                  </a:cxn>
                  <a:cxn ang="0">
                    <a:pos x="6" y="236"/>
                  </a:cxn>
                  <a:cxn ang="0">
                    <a:pos x="22" y="114"/>
                  </a:cxn>
                </a:cxnLst>
                <a:rect l="0" t="0" r="r" b="b"/>
                <a:pathLst>
                  <a:path w="570" h="593">
                    <a:moveTo>
                      <a:pt x="22" y="114"/>
                    </a:moveTo>
                    <a:lnTo>
                      <a:pt x="48" y="104"/>
                    </a:lnTo>
                    <a:lnTo>
                      <a:pt x="77" y="95"/>
                    </a:lnTo>
                    <a:lnTo>
                      <a:pt x="109" y="86"/>
                    </a:lnTo>
                    <a:lnTo>
                      <a:pt x="143" y="75"/>
                    </a:lnTo>
                    <a:lnTo>
                      <a:pt x="179" y="66"/>
                    </a:lnTo>
                    <a:lnTo>
                      <a:pt x="217" y="57"/>
                    </a:lnTo>
                    <a:lnTo>
                      <a:pt x="256" y="49"/>
                    </a:lnTo>
                    <a:lnTo>
                      <a:pt x="294" y="40"/>
                    </a:lnTo>
                    <a:lnTo>
                      <a:pt x="334" y="32"/>
                    </a:lnTo>
                    <a:lnTo>
                      <a:pt x="372" y="25"/>
                    </a:lnTo>
                    <a:lnTo>
                      <a:pt x="410" y="18"/>
                    </a:lnTo>
                    <a:lnTo>
                      <a:pt x="446" y="12"/>
                    </a:lnTo>
                    <a:lnTo>
                      <a:pt x="482" y="8"/>
                    </a:lnTo>
                    <a:lnTo>
                      <a:pt x="513" y="4"/>
                    </a:lnTo>
                    <a:lnTo>
                      <a:pt x="544" y="1"/>
                    </a:lnTo>
                    <a:lnTo>
                      <a:pt x="570" y="0"/>
                    </a:lnTo>
                    <a:lnTo>
                      <a:pt x="566" y="66"/>
                    </a:lnTo>
                    <a:lnTo>
                      <a:pt x="560" y="127"/>
                    </a:lnTo>
                    <a:lnTo>
                      <a:pt x="553" y="184"/>
                    </a:lnTo>
                    <a:lnTo>
                      <a:pt x="546" y="239"/>
                    </a:lnTo>
                    <a:lnTo>
                      <a:pt x="540" y="296"/>
                    </a:lnTo>
                    <a:lnTo>
                      <a:pt x="536" y="353"/>
                    </a:lnTo>
                    <a:lnTo>
                      <a:pt x="533" y="414"/>
                    </a:lnTo>
                    <a:lnTo>
                      <a:pt x="534" y="480"/>
                    </a:lnTo>
                    <a:lnTo>
                      <a:pt x="511" y="486"/>
                    </a:lnTo>
                    <a:lnTo>
                      <a:pt x="483" y="494"/>
                    </a:lnTo>
                    <a:lnTo>
                      <a:pt x="452" y="505"/>
                    </a:lnTo>
                    <a:lnTo>
                      <a:pt x="419" y="515"/>
                    </a:lnTo>
                    <a:lnTo>
                      <a:pt x="385" y="526"/>
                    </a:lnTo>
                    <a:lnTo>
                      <a:pt x="349" y="538"/>
                    </a:lnTo>
                    <a:lnTo>
                      <a:pt x="312" y="548"/>
                    </a:lnTo>
                    <a:lnTo>
                      <a:pt x="275" y="559"/>
                    </a:lnTo>
                    <a:lnTo>
                      <a:pt x="238" y="569"/>
                    </a:lnTo>
                    <a:lnTo>
                      <a:pt x="203" y="577"/>
                    </a:lnTo>
                    <a:lnTo>
                      <a:pt x="167" y="585"/>
                    </a:lnTo>
                    <a:lnTo>
                      <a:pt x="133" y="591"/>
                    </a:lnTo>
                    <a:lnTo>
                      <a:pt x="100" y="593"/>
                    </a:lnTo>
                    <a:lnTo>
                      <a:pt x="70" y="593"/>
                    </a:lnTo>
                    <a:lnTo>
                      <a:pt x="43" y="591"/>
                    </a:lnTo>
                    <a:lnTo>
                      <a:pt x="19" y="585"/>
                    </a:lnTo>
                    <a:lnTo>
                      <a:pt x="4" y="468"/>
                    </a:lnTo>
                    <a:lnTo>
                      <a:pt x="0" y="353"/>
                    </a:lnTo>
                    <a:lnTo>
                      <a:pt x="6" y="236"/>
                    </a:lnTo>
                    <a:lnTo>
                      <a:pt x="22" y="114"/>
                    </a:lnTo>
                    <a:close/>
                  </a:path>
                </a:pathLst>
              </a:custGeom>
              <a:solidFill>
                <a:srgbClr val="EAD3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9" name="Freeform 105">
                <a:extLst>
                  <a:ext uri="{FF2B5EF4-FFF2-40B4-BE49-F238E27FC236}">
                    <a16:creationId xmlns:a16="http://schemas.microsoft.com/office/drawing/2014/main" xmlns="" id="{5C4934CE-74E5-5E1B-C877-A8C60CD4AF3C}"/>
                  </a:ext>
                </a:extLst>
              </p:cNvPr>
              <p:cNvSpPr>
                <a:spLocks/>
              </p:cNvSpPr>
              <p:nvPr/>
            </p:nvSpPr>
            <p:spPr bwMode="auto">
              <a:xfrm>
                <a:off x="1288" y="1968"/>
                <a:ext cx="281" cy="52"/>
              </a:xfrm>
              <a:custGeom>
                <a:avLst/>
                <a:gdLst/>
                <a:ahLst/>
                <a:cxnLst>
                  <a:cxn ang="0">
                    <a:pos x="0" y="129"/>
                  </a:cxn>
                  <a:cxn ang="0">
                    <a:pos x="228" y="89"/>
                  </a:cxn>
                  <a:cxn ang="0">
                    <a:pos x="608" y="35"/>
                  </a:cxn>
                  <a:cxn ang="0">
                    <a:pos x="768" y="22"/>
                  </a:cxn>
                  <a:cxn ang="0">
                    <a:pos x="842" y="0"/>
                  </a:cxn>
                  <a:cxn ang="0">
                    <a:pos x="755" y="48"/>
                  </a:cxn>
                  <a:cxn ang="0">
                    <a:pos x="41" y="156"/>
                  </a:cxn>
                  <a:cxn ang="0">
                    <a:pos x="0" y="129"/>
                  </a:cxn>
                </a:cxnLst>
                <a:rect l="0" t="0" r="r" b="b"/>
                <a:pathLst>
                  <a:path w="842" h="156">
                    <a:moveTo>
                      <a:pt x="0" y="129"/>
                    </a:moveTo>
                    <a:lnTo>
                      <a:pt x="228" y="89"/>
                    </a:lnTo>
                    <a:lnTo>
                      <a:pt x="608" y="35"/>
                    </a:lnTo>
                    <a:lnTo>
                      <a:pt x="768" y="22"/>
                    </a:lnTo>
                    <a:lnTo>
                      <a:pt x="842" y="0"/>
                    </a:lnTo>
                    <a:lnTo>
                      <a:pt x="755" y="48"/>
                    </a:lnTo>
                    <a:lnTo>
                      <a:pt x="41" y="156"/>
                    </a:lnTo>
                    <a:lnTo>
                      <a:pt x="0" y="12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0" name="Freeform 106">
                <a:extLst>
                  <a:ext uri="{FF2B5EF4-FFF2-40B4-BE49-F238E27FC236}">
                    <a16:creationId xmlns:a16="http://schemas.microsoft.com/office/drawing/2014/main" xmlns="" id="{C61C10F7-7744-D679-47E3-4DEFED40554B}"/>
                  </a:ext>
                </a:extLst>
              </p:cNvPr>
              <p:cNvSpPr>
                <a:spLocks/>
              </p:cNvSpPr>
              <p:nvPr/>
            </p:nvSpPr>
            <p:spPr bwMode="auto">
              <a:xfrm>
                <a:off x="1294" y="1983"/>
                <a:ext cx="246" cy="292"/>
              </a:xfrm>
              <a:custGeom>
                <a:avLst/>
                <a:gdLst/>
                <a:ahLst/>
                <a:cxnLst>
                  <a:cxn ang="0">
                    <a:pos x="738" y="0"/>
                  </a:cxn>
                  <a:cxn ang="0">
                    <a:pos x="734" y="198"/>
                  </a:cxn>
                  <a:cxn ang="0">
                    <a:pos x="732" y="415"/>
                  </a:cxn>
                  <a:cxn ang="0">
                    <a:pos x="734" y="640"/>
                  </a:cxn>
                  <a:cxn ang="0">
                    <a:pos x="739" y="860"/>
                  </a:cxn>
                  <a:cxn ang="0">
                    <a:pos x="695" y="866"/>
                  </a:cxn>
                  <a:cxn ang="0">
                    <a:pos x="650" y="869"/>
                  </a:cxn>
                  <a:cxn ang="0">
                    <a:pos x="607" y="872"/>
                  </a:cxn>
                  <a:cxn ang="0">
                    <a:pos x="562" y="873"/>
                  </a:cxn>
                  <a:cxn ang="0">
                    <a:pos x="517" y="876"/>
                  </a:cxn>
                  <a:cxn ang="0">
                    <a:pos x="472" y="876"/>
                  </a:cxn>
                  <a:cxn ang="0">
                    <a:pos x="427" y="876"/>
                  </a:cxn>
                  <a:cxn ang="0">
                    <a:pos x="382" y="876"/>
                  </a:cxn>
                  <a:cxn ang="0">
                    <a:pos x="337" y="875"/>
                  </a:cxn>
                  <a:cxn ang="0">
                    <a:pos x="292" y="875"/>
                  </a:cxn>
                  <a:cxn ang="0">
                    <a:pos x="247" y="873"/>
                  </a:cxn>
                  <a:cxn ang="0">
                    <a:pos x="204" y="872"/>
                  </a:cxn>
                  <a:cxn ang="0">
                    <a:pos x="159" y="871"/>
                  </a:cxn>
                  <a:cxn ang="0">
                    <a:pos x="114" y="869"/>
                  </a:cxn>
                  <a:cxn ang="0">
                    <a:pos x="69" y="868"/>
                  </a:cxn>
                  <a:cxn ang="0">
                    <a:pos x="25" y="867"/>
                  </a:cxn>
                  <a:cxn ang="0">
                    <a:pos x="12" y="755"/>
                  </a:cxn>
                  <a:cxn ang="0">
                    <a:pos x="4" y="648"/>
                  </a:cxn>
                  <a:cxn ang="0">
                    <a:pos x="0" y="547"/>
                  </a:cxn>
                  <a:cxn ang="0">
                    <a:pos x="0" y="451"/>
                  </a:cxn>
                  <a:cxn ang="0">
                    <a:pos x="4" y="358"/>
                  </a:cxn>
                  <a:cxn ang="0">
                    <a:pos x="9" y="268"/>
                  </a:cxn>
                  <a:cxn ang="0">
                    <a:pos x="17" y="180"/>
                  </a:cxn>
                  <a:cxn ang="0">
                    <a:pos x="25" y="91"/>
                  </a:cxn>
                  <a:cxn ang="0">
                    <a:pos x="69" y="83"/>
                  </a:cxn>
                  <a:cxn ang="0">
                    <a:pos x="112" y="74"/>
                  </a:cxn>
                  <a:cxn ang="0">
                    <a:pos x="156" y="66"/>
                  </a:cxn>
                  <a:cxn ang="0">
                    <a:pos x="201" y="59"/>
                  </a:cxn>
                  <a:cxn ang="0">
                    <a:pos x="246" y="52"/>
                  </a:cxn>
                  <a:cxn ang="0">
                    <a:pos x="290" y="45"/>
                  </a:cxn>
                  <a:cxn ang="0">
                    <a:pos x="334" y="38"/>
                  </a:cxn>
                  <a:cxn ang="0">
                    <a:pos x="379" y="32"/>
                  </a:cxn>
                  <a:cxn ang="0">
                    <a:pos x="424" y="26"/>
                  </a:cxn>
                  <a:cxn ang="0">
                    <a:pos x="469" y="21"/>
                  </a:cxn>
                  <a:cxn ang="0">
                    <a:pos x="514" y="16"/>
                  </a:cxn>
                  <a:cxn ang="0">
                    <a:pos x="559" y="12"/>
                  </a:cxn>
                  <a:cxn ang="0">
                    <a:pos x="604" y="8"/>
                  </a:cxn>
                  <a:cxn ang="0">
                    <a:pos x="649" y="5"/>
                  </a:cxn>
                  <a:cxn ang="0">
                    <a:pos x="693" y="3"/>
                  </a:cxn>
                  <a:cxn ang="0">
                    <a:pos x="738" y="0"/>
                  </a:cxn>
                </a:cxnLst>
                <a:rect l="0" t="0" r="r" b="b"/>
                <a:pathLst>
                  <a:path w="739" h="876">
                    <a:moveTo>
                      <a:pt x="738" y="0"/>
                    </a:moveTo>
                    <a:lnTo>
                      <a:pt x="734" y="198"/>
                    </a:lnTo>
                    <a:lnTo>
                      <a:pt x="732" y="415"/>
                    </a:lnTo>
                    <a:lnTo>
                      <a:pt x="734" y="640"/>
                    </a:lnTo>
                    <a:lnTo>
                      <a:pt x="739" y="860"/>
                    </a:lnTo>
                    <a:lnTo>
                      <a:pt x="695" y="866"/>
                    </a:lnTo>
                    <a:lnTo>
                      <a:pt x="650" y="869"/>
                    </a:lnTo>
                    <a:lnTo>
                      <a:pt x="607" y="872"/>
                    </a:lnTo>
                    <a:lnTo>
                      <a:pt x="562" y="873"/>
                    </a:lnTo>
                    <a:lnTo>
                      <a:pt x="517" y="876"/>
                    </a:lnTo>
                    <a:lnTo>
                      <a:pt x="472" y="876"/>
                    </a:lnTo>
                    <a:lnTo>
                      <a:pt x="427" y="876"/>
                    </a:lnTo>
                    <a:lnTo>
                      <a:pt x="382" y="876"/>
                    </a:lnTo>
                    <a:lnTo>
                      <a:pt x="337" y="875"/>
                    </a:lnTo>
                    <a:lnTo>
                      <a:pt x="292" y="875"/>
                    </a:lnTo>
                    <a:lnTo>
                      <a:pt x="247" y="873"/>
                    </a:lnTo>
                    <a:lnTo>
                      <a:pt x="204" y="872"/>
                    </a:lnTo>
                    <a:lnTo>
                      <a:pt x="159" y="871"/>
                    </a:lnTo>
                    <a:lnTo>
                      <a:pt x="114" y="869"/>
                    </a:lnTo>
                    <a:lnTo>
                      <a:pt x="69" y="868"/>
                    </a:lnTo>
                    <a:lnTo>
                      <a:pt x="25" y="867"/>
                    </a:lnTo>
                    <a:lnTo>
                      <a:pt x="12" y="755"/>
                    </a:lnTo>
                    <a:lnTo>
                      <a:pt x="4" y="648"/>
                    </a:lnTo>
                    <a:lnTo>
                      <a:pt x="0" y="547"/>
                    </a:lnTo>
                    <a:lnTo>
                      <a:pt x="0" y="451"/>
                    </a:lnTo>
                    <a:lnTo>
                      <a:pt x="4" y="358"/>
                    </a:lnTo>
                    <a:lnTo>
                      <a:pt x="9" y="268"/>
                    </a:lnTo>
                    <a:lnTo>
                      <a:pt x="17" y="180"/>
                    </a:lnTo>
                    <a:lnTo>
                      <a:pt x="25" y="91"/>
                    </a:lnTo>
                    <a:lnTo>
                      <a:pt x="69" y="83"/>
                    </a:lnTo>
                    <a:lnTo>
                      <a:pt x="112" y="74"/>
                    </a:lnTo>
                    <a:lnTo>
                      <a:pt x="156" y="66"/>
                    </a:lnTo>
                    <a:lnTo>
                      <a:pt x="201" y="59"/>
                    </a:lnTo>
                    <a:lnTo>
                      <a:pt x="246" y="52"/>
                    </a:lnTo>
                    <a:lnTo>
                      <a:pt x="290" y="45"/>
                    </a:lnTo>
                    <a:lnTo>
                      <a:pt x="334" y="38"/>
                    </a:lnTo>
                    <a:lnTo>
                      <a:pt x="379" y="32"/>
                    </a:lnTo>
                    <a:lnTo>
                      <a:pt x="424" y="26"/>
                    </a:lnTo>
                    <a:lnTo>
                      <a:pt x="469" y="21"/>
                    </a:lnTo>
                    <a:lnTo>
                      <a:pt x="514" y="16"/>
                    </a:lnTo>
                    <a:lnTo>
                      <a:pt x="559" y="12"/>
                    </a:lnTo>
                    <a:lnTo>
                      <a:pt x="604" y="8"/>
                    </a:lnTo>
                    <a:lnTo>
                      <a:pt x="649" y="5"/>
                    </a:lnTo>
                    <a:lnTo>
                      <a:pt x="693" y="3"/>
                    </a:lnTo>
                    <a:lnTo>
                      <a:pt x="738" y="0"/>
                    </a:lnTo>
                    <a:close/>
                  </a:path>
                </a:pathLst>
              </a:custGeom>
              <a:solidFill>
                <a:srgbClr val="006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1" name="Freeform 107">
                <a:extLst>
                  <a:ext uri="{FF2B5EF4-FFF2-40B4-BE49-F238E27FC236}">
                    <a16:creationId xmlns:a16="http://schemas.microsoft.com/office/drawing/2014/main" xmlns="" id="{E765373C-5250-7CF9-CD34-8A870EC682A0}"/>
                  </a:ext>
                </a:extLst>
              </p:cNvPr>
              <p:cNvSpPr>
                <a:spLocks/>
              </p:cNvSpPr>
              <p:nvPr/>
            </p:nvSpPr>
            <p:spPr bwMode="auto">
              <a:xfrm>
                <a:off x="1297" y="1990"/>
                <a:ext cx="236" cy="279"/>
              </a:xfrm>
              <a:custGeom>
                <a:avLst/>
                <a:gdLst/>
                <a:ahLst/>
                <a:cxnLst>
                  <a:cxn ang="0">
                    <a:pos x="707" y="0"/>
                  </a:cxn>
                  <a:cxn ang="0">
                    <a:pos x="705" y="189"/>
                  </a:cxn>
                  <a:cxn ang="0">
                    <a:pos x="704" y="394"/>
                  </a:cxn>
                  <a:cxn ang="0">
                    <a:pos x="704" y="606"/>
                  </a:cxn>
                  <a:cxn ang="0">
                    <a:pos x="707" y="816"/>
                  </a:cxn>
                  <a:cxn ang="0">
                    <a:pos x="665" y="823"/>
                  </a:cxn>
                  <a:cxn ang="0">
                    <a:pos x="624" y="827"/>
                  </a:cxn>
                  <a:cxn ang="0">
                    <a:pos x="581" y="832"/>
                  </a:cxn>
                  <a:cxn ang="0">
                    <a:pos x="539" y="835"/>
                  </a:cxn>
                  <a:cxn ang="0">
                    <a:pos x="497" y="838"/>
                  </a:cxn>
                  <a:cxn ang="0">
                    <a:pos x="453" y="839"/>
                  </a:cxn>
                  <a:cxn ang="0">
                    <a:pos x="411" y="839"/>
                  </a:cxn>
                  <a:cxn ang="0">
                    <a:pos x="368" y="839"/>
                  </a:cxn>
                  <a:cxn ang="0">
                    <a:pos x="325" y="839"/>
                  </a:cxn>
                  <a:cxn ang="0">
                    <a:pos x="283" y="838"/>
                  </a:cxn>
                  <a:cxn ang="0">
                    <a:pos x="240" y="836"/>
                  </a:cxn>
                  <a:cxn ang="0">
                    <a:pos x="197" y="834"/>
                  </a:cxn>
                  <a:cxn ang="0">
                    <a:pos x="154" y="831"/>
                  </a:cxn>
                  <a:cxn ang="0">
                    <a:pos x="112" y="828"/>
                  </a:cxn>
                  <a:cxn ang="0">
                    <a:pos x="70" y="826"/>
                  </a:cxn>
                  <a:cxn ang="0">
                    <a:pos x="27" y="823"/>
                  </a:cxn>
                  <a:cxn ang="0">
                    <a:pos x="13" y="716"/>
                  </a:cxn>
                  <a:cxn ang="0">
                    <a:pos x="4" y="616"/>
                  </a:cxn>
                  <a:cxn ang="0">
                    <a:pos x="0" y="519"/>
                  </a:cxn>
                  <a:cxn ang="0">
                    <a:pos x="0" y="428"/>
                  </a:cxn>
                  <a:cxn ang="0">
                    <a:pos x="4" y="339"/>
                  </a:cxn>
                  <a:cxn ang="0">
                    <a:pos x="10" y="255"/>
                  </a:cxn>
                  <a:cxn ang="0">
                    <a:pos x="18" y="170"/>
                  </a:cxn>
                  <a:cxn ang="0">
                    <a:pos x="27" y="86"/>
                  </a:cxn>
                  <a:cxn ang="0">
                    <a:pos x="68" y="76"/>
                  </a:cxn>
                  <a:cxn ang="0">
                    <a:pos x="111" y="67"/>
                  </a:cxn>
                  <a:cxn ang="0">
                    <a:pos x="153" y="59"/>
                  </a:cxn>
                  <a:cxn ang="0">
                    <a:pos x="195" y="51"/>
                  </a:cxn>
                  <a:cxn ang="0">
                    <a:pos x="238" y="43"/>
                  </a:cxn>
                  <a:cxn ang="0">
                    <a:pos x="280" y="37"/>
                  </a:cxn>
                  <a:cxn ang="0">
                    <a:pos x="322" y="32"/>
                  </a:cxn>
                  <a:cxn ang="0">
                    <a:pos x="366" y="25"/>
                  </a:cxn>
                  <a:cxn ang="0">
                    <a:pos x="408" y="21"/>
                  </a:cxn>
                  <a:cxn ang="0">
                    <a:pos x="450" y="16"/>
                  </a:cxn>
                  <a:cxn ang="0">
                    <a:pos x="494" y="12"/>
                  </a:cxn>
                  <a:cxn ang="0">
                    <a:pos x="536" y="9"/>
                  </a:cxn>
                  <a:cxn ang="0">
                    <a:pos x="579" y="5"/>
                  </a:cxn>
                  <a:cxn ang="0">
                    <a:pos x="622" y="4"/>
                  </a:cxn>
                  <a:cxn ang="0">
                    <a:pos x="665" y="1"/>
                  </a:cxn>
                  <a:cxn ang="0">
                    <a:pos x="707" y="0"/>
                  </a:cxn>
                </a:cxnLst>
                <a:rect l="0" t="0" r="r" b="b"/>
                <a:pathLst>
                  <a:path w="707" h="839">
                    <a:moveTo>
                      <a:pt x="707" y="0"/>
                    </a:moveTo>
                    <a:lnTo>
                      <a:pt x="705" y="189"/>
                    </a:lnTo>
                    <a:lnTo>
                      <a:pt x="704" y="394"/>
                    </a:lnTo>
                    <a:lnTo>
                      <a:pt x="704" y="606"/>
                    </a:lnTo>
                    <a:lnTo>
                      <a:pt x="707" y="816"/>
                    </a:lnTo>
                    <a:lnTo>
                      <a:pt x="665" y="823"/>
                    </a:lnTo>
                    <a:lnTo>
                      <a:pt x="624" y="827"/>
                    </a:lnTo>
                    <a:lnTo>
                      <a:pt x="581" y="832"/>
                    </a:lnTo>
                    <a:lnTo>
                      <a:pt x="539" y="835"/>
                    </a:lnTo>
                    <a:lnTo>
                      <a:pt x="497" y="838"/>
                    </a:lnTo>
                    <a:lnTo>
                      <a:pt x="453" y="839"/>
                    </a:lnTo>
                    <a:lnTo>
                      <a:pt x="411" y="839"/>
                    </a:lnTo>
                    <a:lnTo>
                      <a:pt x="368" y="839"/>
                    </a:lnTo>
                    <a:lnTo>
                      <a:pt x="325" y="839"/>
                    </a:lnTo>
                    <a:lnTo>
                      <a:pt x="283" y="838"/>
                    </a:lnTo>
                    <a:lnTo>
                      <a:pt x="240" y="836"/>
                    </a:lnTo>
                    <a:lnTo>
                      <a:pt x="197" y="834"/>
                    </a:lnTo>
                    <a:lnTo>
                      <a:pt x="154" y="831"/>
                    </a:lnTo>
                    <a:lnTo>
                      <a:pt x="112" y="828"/>
                    </a:lnTo>
                    <a:lnTo>
                      <a:pt x="70" y="826"/>
                    </a:lnTo>
                    <a:lnTo>
                      <a:pt x="27" y="823"/>
                    </a:lnTo>
                    <a:lnTo>
                      <a:pt x="13" y="716"/>
                    </a:lnTo>
                    <a:lnTo>
                      <a:pt x="4" y="616"/>
                    </a:lnTo>
                    <a:lnTo>
                      <a:pt x="0" y="519"/>
                    </a:lnTo>
                    <a:lnTo>
                      <a:pt x="0" y="428"/>
                    </a:lnTo>
                    <a:lnTo>
                      <a:pt x="4" y="339"/>
                    </a:lnTo>
                    <a:lnTo>
                      <a:pt x="10" y="255"/>
                    </a:lnTo>
                    <a:lnTo>
                      <a:pt x="18" y="170"/>
                    </a:lnTo>
                    <a:lnTo>
                      <a:pt x="27" y="86"/>
                    </a:lnTo>
                    <a:lnTo>
                      <a:pt x="68" y="76"/>
                    </a:lnTo>
                    <a:lnTo>
                      <a:pt x="111" y="67"/>
                    </a:lnTo>
                    <a:lnTo>
                      <a:pt x="153" y="59"/>
                    </a:lnTo>
                    <a:lnTo>
                      <a:pt x="195" y="51"/>
                    </a:lnTo>
                    <a:lnTo>
                      <a:pt x="238" y="43"/>
                    </a:lnTo>
                    <a:lnTo>
                      <a:pt x="280" y="37"/>
                    </a:lnTo>
                    <a:lnTo>
                      <a:pt x="322" y="32"/>
                    </a:lnTo>
                    <a:lnTo>
                      <a:pt x="366" y="25"/>
                    </a:lnTo>
                    <a:lnTo>
                      <a:pt x="408" y="21"/>
                    </a:lnTo>
                    <a:lnTo>
                      <a:pt x="450" y="16"/>
                    </a:lnTo>
                    <a:lnTo>
                      <a:pt x="494" y="12"/>
                    </a:lnTo>
                    <a:lnTo>
                      <a:pt x="536" y="9"/>
                    </a:lnTo>
                    <a:lnTo>
                      <a:pt x="579" y="5"/>
                    </a:lnTo>
                    <a:lnTo>
                      <a:pt x="622" y="4"/>
                    </a:lnTo>
                    <a:lnTo>
                      <a:pt x="665" y="1"/>
                    </a:lnTo>
                    <a:lnTo>
                      <a:pt x="707" y="0"/>
                    </a:lnTo>
                    <a:close/>
                  </a:path>
                </a:pathLst>
              </a:custGeom>
              <a:solidFill>
                <a:srgbClr val="0070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2" name="Freeform 108">
                <a:extLst>
                  <a:ext uri="{FF2B5EF4-FFF2-40B4-BE49-F238E27FC236}">
                    <a16:creationId xmlns:a16="http://schemas.microsoft.com/office/drawing/2014/main" xmlns="" id="{284F5B3D-2D18-0B6F-D4E6-C31515A8E49F}"/>
                  </a:ext>
                </a:extLst>
              </p:cNvPr>
              <p:cNvSpPr>
                <a:spLocks/>
              </p:cNvSpPr>
              <p:nvPr/>
            </p:nvSpPr>
            <p:spPr bwMode="auto">
              <a:xfrm>
                <a:off x="1301" y="1996"/>
                <a:ext cx="225" cy="268"/>
              </a:xfrm>
              <a:custGeom>
                <a:avLst/>
                <a:gdLst/>
                <a:ahLst/>
                <a:cxnLst>
                  <a:cxn ang="0">
                    <a:pos x="676" y="0"/>
                  </a:cxn>
                  <a:cxn ang="0">
                    <a:pos x="676" y="180"/>
                  </a:cxn>
                  <a:cxn ang="0">
                    <a:pos x="676" y="376"/>
                  </a:cxn>
                  <a:cxn ang="0">
                    <a:pos x="676" y="576"/>
                  </a:cxn>
                  <a:cxn ang="0">
                    <a:pos x="676" y="776"/>
                  </a:cxn>
                  <a:cxn ang="0">
                    <a:pos x="636" y="783"/>
                  </a:cxn>
                  <a:cxn ang="0">
                    <a:pos x="596" y="789"/>
                  </a:cxn>
                  <a:cxn ang="0">
                    <a:pos x="557" y="793"/>
                  </a:cxn>
                  <a:cxn ang="0">
                    <a:pos x="516" y="797"/>
                  </a:cxn>
                  <a:cxn ang="0">
                    <a:pos x="476" y="800"/>
                  </a:cxn>
                  <a:cxn ang="0">
                    <a:pos x="435" y="802"/>
                  </a:cxn>
                  <a:cxn ang="0">
                    <a:pos x="395" y="804"/>
                  </a:cxn>
                  <a:cxn ang="0">
                    <a:pos x="354" y="804"/>
                  </a:cxn>
                  <a:cxn ang="0">
                    <a:pos x="315" y="802"/>
                  </a:cxn>
                  <a:cxn ang="0">
                    <a:pos x="274" y="801"/>
                  </a:cxn>
                  <a:cxn ang="0">
                    <a:pos x="233" y="800"/>
                  </a:cxn>
                  <a:cxn ang="0">
                    <a:pos x="193" y="797"/>
                  </a:cxn>
                  <a:cxn ang="0">
                    <a:pos x="152" y="794"/>
                  </a:cxn>
                  <a:cxn ang="0">
                    <a:pos x="113" y="791"/>
                  </a:cxn>
                  <a:cxn ang="0">
                    <a:pos x="72" y="787"/>
                  </a:cxn>
                  <a:cxn ang="0">
                    <a:pos x="32" y="781"/>
                  </a:cxn>
                  <a:cxn ang="0">
                    <a:pos x="16" y="680"/>
                  </a:cxn>
                  <a:cxn ang="0">
                    <a:pos x="6" y="584"/>
                  </a:cxn>
                  <a:cxn ang="0">
                    <a:pos x="2" y="493"/>
                  </a:cxn>
                  <a:cxn ang="0">
                    <a:pos x="0" y="406"/>
                  </a:cxn>
                  <a:cxn ang="0">
                    <a:pos x="4" y="323"/>
                  </a:cxn>
                  <a:cxn ang="0">
                    <a:pos x="11" y="242"/>
                  </a:cxn>
                  <a:cxn ang="0">
                    <a:pos x="21" y="162"/>
                  </a:cxn>
                  <a:cxn ang="0">
                    <a:pos x="32" y="82"/>
                  </a:cxn>
                  <a:cxn ang="0">
                    <a:pos x="72" y="72"/>
                  </a:cxn>
                  <a:cxn ang="0">
                    <a:pos x="111" y="61"/>
                  </a:cxn>
                  <a:cxn ang="0">
                    <a:pos x="151" y="52"/>
                  </a:cxn>
                  <a:cxn ang="0">
                    <a:pos x="191" y="44"/>
                  </a:cxn>
                  <a:cxn ang="0">
                    <a:pos x="230" y="37"/>
                  </a:cxn>
                  <a:cxn ang="0">
                    <a:pos x="271" y="31"/>
                  </a:cxn>
                  <a:cxn ang="0">
                    <a:pos x="311" y="24"/>
                  </a:cxn>
                  <a:cxn ang="0">
                    <a:pos x="352" y="19"/>
                  </a:cxn>
                  <a:cxn ang="0">
                    <a:pos x="393" y="15"/>
                  </a:cxn>
                  <a:cxn ang="0">
                    <a:pos x="432" y="11"/>
                  </a:cxn>
                  <a:cxn ang="0">
                    <a:pos x="473" y="8"/>
                  </a:cxn>
                  <a:cxn ang="0">
                    <a:pos x="514" y="6"/>
                  </a:cxn>
                  <a:cxn ang="0">
                    <a:pos x="554" y="4"/>
                  </a:cxn>
                  <a:cxn ang="0">
                    <a:pos x="595" y="2"/>
                  </a:cxn>
                  <a:cxn ang="0">
                    <a:pos x="636" y="2"/>
                  </a:cxn>
                  <a:cxn ang="0">
                    <a:pos x="676" y="0"/>
                  </a:cxn>
                </a:cxnLst>
                <a:rect l="0" t="0" r="r" b="b"/>
                <a:pathLst>
                  <a:path w="676" h="804">
                    <a:moveTo>
                      <a:pt x="676" y="0"/>
                    </a:moveTo>
                    <a:lnTo>
                      <a:pt x="676" y="180"/>
                    </a:lnTo>
                    <a:lnTo>
                      <a:pt x="676" y="376"/>
                    </a:lnTo>
                    <a:lnTo>
                      <a:pt x="676" y="576"/>
                    </a:lnTo>
                    <a:lnTo>
                      <a:pt x="676" y="776"/>
                    </a:lnTo>
                    <a:lnTo>
                      <a:pt x="636" y="783"/>
                    </a:lnTo>
                    <a:lnTo>
                      <a:pt x="596" y="789"/>
                    </a:lnTo>
                    <a:lnTo>
                      <a:pt x="557" y="793"/>
                    </a:lnTo>
                    <a:lnTo>
                      <a:pt x="516" y="797"/>
                    </a:lnTo>
                    <a:lnTo>
                      <a:pt x="476" y="800"/>
                    </a:lnTo>
                    <a:lnTo>
                      <a:pt x="435" y="802"/>
                    </a:lnTo>
                    <a:lnTo>
                      <a:pt x="395" y="804"/>
                    </a:lnTo>
                    <a:lnTo>
                      <a:pt x="354" y="804"/>
                    </a:lnTo>
                    <a:lnTo>
                      <a:pt x="315" y="802"/>
                    </a:lnTo>
                    <a:lnTo>
                      <a:pt x="274" y="801"/>
                    </a:lnTo>
                    <a:lnTo>
                      <a:pt x="233" y="800"/>
                    </a:lnTo>
                    <a:lnTo>
                      <a:pt x="193" y="797"/>
                    </a:lnTo>
                    <a:lnTo>
                      <a:pt x="152" y="794"/>
                    </a:lnTo>
                    <a:lnTo>
                      <a:pt x="113" y="791"/>
                    </a:lnTo>
                    <a:lnTo>
                      <a:pt x="72" y="787"/>
                    </a:lnTo>
                    <a:lnTo>
                      <a:pt x="32" y="781"/>
                    </a:lnTo>
                    <a:lnTo>
                      <a:pt x="16" y="680"/>
                    </a:lnTo>
                    <a:lnTo>
                      <a:pt x="6" y="584"/>
                    </a:lnTo>
                    <a:lnTo>
                      <a:pt x="2" y="493"/>
                    </a:lnTo>
                    <a:lnTo>
                      <a:pt x="0" y="406"/>
                    </a:lnTo>
                    <a:lnTo>
                      <a:pt x="4" y="323"/>
                    </a:lnTo>
                    <a:lnTo>
                      <a:pt x="11" y="242"/>
                    </a:lnTo>
                    <a:lnTo>
                      <a:pt x="21" y="162"/>
                    </a:lnTo>
                    <a:lnTo>
                      <a:pt x="32" y="82"/>
                    </a:lnTo>
                    <a:lnTo>
                      <a:pt x="72" y="72"/>
                    </a:lnTo>
                    <a:lnTo>
                      <a:pt x="111" y="61"/>
                    </a:lnTo>
                    <a:lnTo>
                      <a:pt x="151" y="52"/>
                    </a:lnTo>
                    <a:lnTo>
                      <a:pt x="191" y="44"/>
                    </a:lnTo>
                    <a:lnTo>
                      <a:pt x="230" y="37"/>
                    </a:lnTo>
                    <a:lnTo>
                      <a:pt x="271" y="31"/>
                    </a:lnTo>
                    <a:lnTo>
                      <a:pt x="311" y="24"/>
                    </a:lnTo>
                    <a:lnTo>
                      <a:pt x="352" y="19"/>
                    </a:lnTo>
                    <a:lnTo>
                      <a:pt x="393" y="15"/>
                    </a:lnTo>
                    <a:lnTo>
                      <a:pt x="432" y="11"/>
                    </a:lnTo>
                    <a:lnTo>
                      <a:pt x="473" y="8"/>
                    </a:lnTo>
                    <a:lnTo>
                      <a:pt x="514" y="6"/>
                    </a:lnTo>
                    <a:lnTo>
                      <a:pt x="554" y="4"/>
                    </a:lnTo>
                    <a:lnTo>
                      <a:pt x="595" y="2"/>
                    </a:lnTo>
                    <a:lnTo>
                      <a:pt x="636" y="2"/>
                    </a:lnTo>
                    <a:lnTo>
                      <a:pt x="676" y="0"/>
                    </a:lnTo>
                    <a:close/>
                  </a:path>
                </a:pathLst>
              </a:custGeom>
              <a:solidFill>
                <a:srgbClr val="0072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3" name="Freeform 109">
                <a:extLst>
                  <a:ext uri="{FF2B5EF4-FFF2-40B4-BE49-F238E27FC236}">
                    <a16:creationId xmlns:a16="http://schemas.microsoft.com/office/drawing/2014/main" xmlns="" id="{D7631E61-6603-EF5C-0416-B805DE6FC3A6}"/>
                  </a:ext>
                </a:extLst>
              </p:cNvPr>
              <p:cNvSpPr>
                <a:spLocks/>
              </p:cNvSpPr>
              <p:nvPr/>
            </p:nvSpPr>
            <p:spPr bwMode="auto">
              <a:xfrm>
                <a:off x="1304" y="2002"/>
                <a:ext cx="216" cy="256"/>
              </a:xfrm>
              <a:custGeom>
                <a:avLst/>
                <a:gdLst/>
                <a:ahLst/>
                <a:cxnLst>
                  <a:cxn ang="0">
                    <a:pos x="644" y="0"/>
                  </a:cxn>
                  <a:cxn ang="0">
                    <a:pos x="646" y="170"/>
                  </a:cxn>
                  <a:cxn ang="0">
                    <a:pos x="647" y="355"/>
                  </a:cxn>
                  <a:cxn ang="0">
                    <a:pos x="647" y="546"/>
                  </a:cxn>
                  <a:cxn ang="0">
                    <a:pos x="645" y="733"/>
                  </a:cxn>
                  <a:cxn ang="0">
                    <a:pos x="608" y="741"/>
                  </a:cxn>
                  <a:cxn ang="0">
                    <a:pos x="569" y="748"/>
                  </a:cxn>
                  <a:cxn ang="0">
                    <a:pos x="531" y="753"/>
                  </a:cxn>
                  <a:cxn ang="0">
                    <a:pos x="493" y="758"/>
                  </a:cxn>
                  <a:cxn ang="0">
                    <a:pos x="456" y="762"/>
                  </a:cxn>
                  <a:cxn ang="0">
                    <a:pos x="417" y="765"/>
                  </a:cxn>
                  <a:cxn ang="0">
                    <a:pos x="378" y="766"/>
                  </a:cxn>
                  <a:cxn ang="0">
                    <a:pos x="340" y="768"/>
                  </a:cxn>
                  <a:cxn ang="0">
                    <a:pos x="301" y="766"/>
                  </a:cxn>
                  <a:cxn ang="0">
                    <a:pos x="263" y="765"/>
                  </a:cxn>
                  <a:cxn ang="0">
                    <a:pos x="225" y="764"/>
                  </a:cxn>
                  <a:cxn ang="0">
                    <a:pos x="186" y="760"/>
                  </a:cxn>
                  <a:cxn ang="0">
                    <a:pos x="148" y="756"/>
                  </a:cxn>
                  <a:cxn ang="0">
                    <a:pos x="110" y="752"/>
                  </a:cxn>
                  <a:cxn ang="0">
                    <a:pos x="72" y="745"/>
                  </a:cxn>
                  <a:cxn ang="0">
                    <a:pos x="34" y="738"/>
                  </a:cxn>
                  <a:cxn ang="0">
                    <a:pos x="17" y="642"/>
                  </a:cxn>
                  <a:cxn ang="0">
                    <a:pos x="5" y="552"/>
                  </a:cxn>
                  <a:cxn ang="0">
                    <a:pos x="0" y="466"/>
                  </a:cxn>
                  <a:cxn ang="0">
                    <a:pos x="0" y="384"/>
                  </a:cxn>
                  <a:cxn ang="0">
                    <a:pos x="4" y="305"/>
                  </a:cxn>
                  <a:cxn ang="0">
                    <a:pos x="10" y="228"/>
                  </a:cxn>
                  <a:cxn ang="0">
                    <a:pos x="21" y="153"/>
                  </a:cxn>
                  <a:cxn ang="0">
                    <a:pos x="34" y="78"/>
                  </a:cxn>
                  <a:cxn ang="0">
                    <a:pos x="71" y="66"/>
                  </a:cxn>
                  <a:cxn ang="0">
                    <a:pos x="110" y="55"/>
                  </a:cxn>
                  <a:cxn ang="0">
                    <a:pos x="147" y="46"/>
                  </a:cxn>
                  <a:cxn ang="0">
                    <a:pos x="185" y="37"/>
                  </a:cxn>
                  <a:cxn ang="0">
                    <a:pos x="223" y="30"/>
                  </a:cxn>
                  <a:cxn ang="0">
                    <a:pos x="260" y="24"/>
                  </a:cxn>
                  <a:cxn ang="0">
                    <a:pos x="299" y="18"/>
                  </a:cxn>
                  <a:cxn ang="0">
                    <a:pos x="337" y="13"/>
                  </a:cxn>
                  <a:cxn ang="0">
                    <a:pos x="375" y="10"/>
                  </a:cxn>
                  <a:cxn ang="0">
                    <a:pos x="414" y="6"/>
                  </a:cxn>
                  <a:cxn ang="0">
                    <a:pos x="452" y="4"/>
                  </a:cxn>
                  <a:cxn ang="0">
                    <a:pos x="492" y="2"/>
                  </a:cxn>
                  <a:cxn ang="0">
                    <a:pos x="529" y="1"/>
                  </a:cxn>
                  <a:cxn ang="0">
                    <a:pos x="567" y="0"/>
                  </a:cxn>
                  <a:cxn ang="0">
                    <a:pos x="605" y="0"/>
                  </a:cxn>
                  <a:cxn ang="0">
                    <a:pos x="644" y="0"/>
                  </a:cxn>
                </a:cxnLst>
                <a:rect l="0" t="0" r="r" b="b"/>
                <a:pathLst>
                  <a:path w="647" h="768">
                    <a:moveTo>
                      <a:pt x="644" y="0"/>
                    </a:moveTo>
                    <a:lnTo>
                      <a:pt x="646" y="170"/>
                    </a:lnTo>
                    <a:lnTo>
                      <a:pt x="647" y="355"/>
                    </a:lnTo>
                    <a:lnTo>
                      <a:pt x="647" y="546"/>
                    </a:lnTo>
                    <a:lnTo>
                      <a:pt x="645" y="733"/>
                    </a:lnTo>
                    <a:lnTo>
                      <a:pt x="608" y="741"/>
                    </a:lnTo>
                    <a:lnTo>
                      <a:pt x="569" y="748"/>
                    </a:lnTo>
                    <a:lnTo>
                      <a:pt x="531" y="753"/>
                    </a:lnTo>
                    <a:lnTo>
                      <a:pt x="493" y="758"/>
                    </a:lnTo>
                    <a:lnTo>
                      <a:pt x="456" y="762"/>
                    </a:lnTo>
                    <a:lnTo>
                      <a:pt x="417" y="765"/>
                    </a:lnTo>
                    <a:lnTo>
                      <a:pt x="378" y="766"/>
                    </a:lnTo>
                    <a:lnTo>
                      <a:pt x="340" y="768"/>
                    </a:lnTo>
                    <a:lnTo>
                      <a:pt x="301" y="766"/>
                    </a:lnTo>
                    <a:lnTo>
                      <a:pt x="263" y="765"/>
                    </a:lnTo>
                    <a:lnTo>
                      <a:pt x="225" y="764"/>
                    </a:lnTo>
                    <a:lnTo>
                      <a:pt x="186" y="760"/>
                    </a:lnTo>
                    <a:lnTo>
                      <a:pt x="148" y="756"/>
                    </a:lnTo>
                    <a:lnTo>
                      <a:pt x="110" y="752"/>
                    </a:lnTo>
                    <a:lnTo>
                      <a:pt x="72" y="745"/>
                    </a:lnTo>
                    <a:lnTo>
                      <a:pt x="34" y="738"/>
                    </a:lnTo>
                    <a:lnTo>
                      <a:pt x="17" y="642"/>
                    </a:lnTo>
                    <a:lnTo>
                      <a:pt x="5" y="552"/>
                    </a:lnTo>
                    <a:lnTo>
                      <a:pt x="0" y="466"/>
                    </a:lnTo>
                    <a:lnTo>
                      <a:pt x="0" y="384"/>
                    </a:lnTo>
                    <a:lnTo>
                      <a:pt x="4" y="305"/>
                    </a:lnTo>
                    <a:lnTo>
                      <a:pt x="10" y="228"/>
                    </a:lnTo>
                    <a:lnTo>
                      <a:pt x="21" y="153"/>
                    </a:lnTo>
                    <a:lnTo>
                      <a:pt x="34" y="78"/>
                    </a:lnTo>
                    <a:lnTo>
                      <a:pt x="71" y="66"/>
                    </a:lnTo>
                    <a:lnTo>
                      <a:pt x="110" y="55"/>
                    </a:lnTo>
                    <a:lnTo>
                      <a:pt x="147" y="46"/>
                    </a:lnTo>
                    <a:lnTo>
                      <a:pt x="185" y="37"/>
                    </a:lnTo>
                    <a:lnTo>
                      <a:pt x="223" y="30"/>
                    </a:lnTo>
                    <a:lnTo>
                      <a:pt x="260" y="24"/>
                    </a:lnTo>
                    <a:lnTo>
                      <a:pt x="299" y="18"/>
                    </a:lnTo>
                    <a:lnTo>
                      <a:pt x="337" y="13"/>
                    </a:lnTo>
                    <a:lnTo>
                      <a:pt x="375" y="10"/>
                    </a:lnTo>
                    <a:lnTo>
                      <a:pt x="414" y="6"/>
                    </a:lnTo>
                    <a:lnTo>
                      <a:pt x="452" y="4"/>
                    </a:lnTo>
                    <a:lnTo>
                      <a:pt x="492" y="2"/>
                    </a:lnTo>
                    <a:lnTo>
                      <a:pt x="529" y="1"/>
                    </a:lnTo>
                    <a:lnTo>
                      <a:pt x="567" y="0"/>
                    </a:lnTo>
                    <a:lnTo>
                      <a:pt x="605" y="0"/>
                    </a:lnTo>
                    <a:lnTo>
                      <a:pt x="644" y="0"/>
                    </a:lnTo>
                    <a:close/>
                  </a:path>
                </a:pathLst>
              </a:custGeom>
              <a:solidFill>
                <a:srgbClr val="0075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4" name="Freeform 110">
                <a:extLst>
                  <a:ext uri="{FF2B5EF4-FFF2-40B4-BE49-F238E27FC236}">
                    <a16:creationId xmlns:a16="http://schemas.microsoft.com/office/drawing/2014/main" xmlns="" id="{B270B7B2-6F8D-7DF3-CC13-AFA81BF72C40}"/>
                  </a:ext>
                </a:extLst>
              </p:cNvPr>
              <p:cNvSpPr>
                <a:spLocks/>
              </p:cNvSpPr>
              <p:nvPr/>
            </p:nvSpPr>
            <p:spPr bwMode="auto">
              <a:xfrm>
                <a:off x="1308" y="2008"/>
                <a:ext cx="206" cy="244"/>
              </a:xfrm>
              <a:custGeom>
                <a:avLst/>
                <a:gdLst/>
                <a:ahLst/>
                <a:cxnLst>
                  <a:cxn ang="0">
                    <a:pos x="612" y="1"/>
                  </a:cxn>
                  <a:cxn ang="0">
                    <a:pos x="619" y="164"/>
                  </a:cxn>
                  <a:cxn ang="0">
                    <a:pos x="620" y="337"/>
                  </a:cxn>
                  <a:cxn ang="0">
                    <a:pos x="619" y="515"/>
                  </a:cxn>
                  <a:cxn ang="0">
                    <a:pos x="614" y="692"/>
                  </a:cxn>
                  <a:cxn ang="0">
                    <a:pos x="578" y="702"/>
                  </a:cxn>
                  <a:cxn ang="0">
                    <a:pos x="542" y="710"/>
                  </a:cxn>
                  <a:cxn ang="0">
                    <a:pos x="507" y="716"/>
                  </a:cxn>
                  <a:cxn ang="0">
                    <a:pos x="471" y="721"/>
                  </a:cxn>
                  <a:cxn ang="0">
                    <a:pos x="435" y="727"/>
                  </a:cxn>
                  <a:cxn ang="0">
                    <a:pos x="398" y="729"/>
                  </a:cxn>
                  <a:cxn ang="0">
                    <a:pos x="363" y="732"/>
                  </a:cxn>
                  <a:cxn ang="0">
                    <a:pos x="327" y="732"/>
                  </a:cxn>
                  <a:cxn ang="0">
                    <a:pos x="290" y="732"/>
                  </a:cxn>
                  <a:cxn ang="0">
                    <a:pos x="254" y="731"/>
                  </a:cxn>
                  <a:cxn ang="0">
                    <a:pos x="217" y="728"/>
                  </a:cxn>
                  <a:cxn ang="0">
                    <a:pos x="181" y="724"/>
                  </a:cxn>
                  <a:cxn ang="0">
                    <a:pos x="146" y="720"/>
                  </a:cxn>
                  <a:cxn ang="0">
                    <a:pos x="110" y="714"/>
                  </a:cxn>
                  <a:cxn ang="0">
                    <a:pos x="74" y="706"/>
                  </a:cxn>
                  <a:cxn ang="0">
                    <a:pos x="39" y="698"/>
                  </a:cxn>
                  <a:cxn ang="0">
                    <a:pos x="19" y="608"/>
                  </a:cxn>
                  <a:cxn ang="0">
                    <a:pos x="7" y="522"/>
                  </a:cxn>
                  <a:cxn ang="0">
                    <a:pos x="0" y="441"/>
                  </a:cxn>
                  <a:cxn ang="0">
                    <a:pos x="0" y="365"/>
                  </a:cxn>
                  <a:cxn ang="0">
                    <a:pos x="4" y="291"/>
                  </a:cxn>
                  <a:cxn ang="0">
                    <a:pos x="12" y="218"/>
                  </a:cxn>
                  <a:cxn ang="0">
                    <a:pos x="24" y="147"/>
                  </a:cxn>
                  <a:cxn ang="0">
                    <a:pos x="39" y="75"/>
                  </a:cxn>
                  <a:cxn ang="0">
                    <a:pos x="74" y="62"/>
                  </a:cxn>
                  <a:cxn ang="0">
                    <a:pos x="109" y="50"/>
                  </a:cxn>
                  <a:cxn ang="0">
                    <a:pos x="144" y="41"/>
                  </a:cxn>
                  <a:cxn ang="0">
                    <a:pos x="180" y="32"/>
                  </a:cxn>
                  <a:cxn ang="0">
                    <a:pos x="216" y="25"/>
                  </a:cxn>
                  <a:cxn ang="0">
                    <a:pos x="252" y="19"/>
                  </a:cxn>
                  <a:cxn ang="0">
                    <a:pos x="289" y="13"/>
                  </a:cxn>
                  <a:cxn ang="0">
                    <a:pos x="324" y="9"/>
                  </a:cxn>
                  <a:cxn ang="0">
                    <a:pos x="360" y="5"/>
                  </a:cxn>
                  <a:cxn ang="0">
                    <a:pos x="397" y="4"/>
                  </a:cxn>
                  <a:cxn ang="0">
                    <a:pos x="433" y="1"/>
                  </a:cxn>
                  <a:cxn ang="0">
                    <a:pos x="468" y="1"/>
                  </a:cxn>
                  <a:cxn ang="0">
                    <a:pos x="505" y="0"/>
                  </a:cxn>
                  <a:cxn ang="0">
                    <a:pos x="541" y="0"/>
                  </a:cxn>
                  <a:cxn ang="0">
                    <a:pos x="577" y="1"/>
                  </a:cxn>
                  <a:cxn ang="0">
                    <a:pos x="612" y="1"/>
                  </a:cxn>
                </a:cxnLst>
                <a:rect l="0" t="0" r="r" b="b"/>
                <a:pathLst>
                  <a:path w="620" h="732">
                    <a:moveTo>
                      <a:pt x="612" y="1"/>
                    </a:moveTo>
                    <a:lnTo>
                      <a:pt x="619" y="164"/>
                    </a:lnTo>
                    <a:lnTo>
                      <a:pt x="620" y="337"/>
                    </a:lnTo>
                    <a:lnTo>
                      <a:pt x="619" y="515"/>
                    </a:lnTo>
                    <a:lnTo>
                      <a:pt x="614" y="692"/>
                    </a:lnTo>
                    <a:lnTo>
                      <a:pt x="578" y="702"/>
                    </a:lnTo>
                    <a:lnTo>
                      <a:pt x="542" y="710"/>
                    </a:lnTo>
                    <a:lnTo>
                      <a:pt x="507" y="716"/>
                    </a:lnTo>
                    <a:lnTo>
                      <a:pt x="471" y="721"/>
                    </a:lnTo>
                    <a:lnTo>
                      <a:pt x="435" y="727"/>
                    </a:lnTo>
                    <a:lnTo>
                      <a:pt x="398" y="729"/>
                    </a:lnTo>
                    <a:lnTo>
                      <a:pt x="363" y="732"/>
                    </a:lnTo>
                    <a:lnTo>
                      <a:pt x="327" y="732"/>
                    </a:lnTo>
                    <a:lnTo>
                      <a:pt x="290" y="732"/>
                    </a:lnTo>
                    <a:lnTo>
                      <a:pt x="254" y="731"/>
                    </a:lnTo>
                    <a:lnTo>
                      <a:pt x="217" y="728"/>
                    </a:lnTo>
                    <a:lnTo>
                      <a:pt x="181" y="724"/>
                    </a:lnTo>
                    <a:lnTo>
                      <a:pt x="146" y="720"/>
                    </a:lnTo>
                    <a:lnTo>
                      <a:pt x="110" y="714"/>
                    </a:lnTo>
                    <a:lnTo>
                      <a:pt x="74" y="706"/>
                    </a:lnTo>
                    <a:lnTo>
                      <a:pt x="39" y="698"/>
                    </a:lnTo>
                    <a:lnTo>
                      <a:pt x="19" y="608"/>
                    </a:lnTo>
                    <a:lnTo>
                      <a:pt x="7" y="522"/>
                    </a:lnTo>
                    <a:lnTo>
                      <a:pt x="0" y="441"/>
                    </a:lnTo>
                    <a:lnTo>
                      <a:pt x="0" y="365"/>
                    </a:lnTo>
                    <a:lnTo>
                      <a:pt x="4" y="291"/>
                    </a:lnTo>
                    <a:lnTo>
                      <a:pt x="12" y="218"/>
                    </a:lnTo>
                    <a:lnTo>
                      <a:pt x="24" y="147"/>
                    </a:lnTo>
                    <a:lnTo>
                      <a:pt x="39" y="75"/>
                    </a:lnTo>
                    <a:lnTo>
                      <a:pt x="74" y="62"/>
                    </a:lnTo>
                    <a:lnTo>
                      <a:pt x="109" y="50"/>
                    </a:lnTo>
                    <a:lnTo>
                      <a:pt x="144" y="41"/>
                    </a:lnTo>
                    <a:lnTo>
                      <a:pt x="180" y="32"/>
                    </a:lnTo>
                    <a:lnTo>
                      <a:pt x="216" y="25"/>
                    </a:lnTo>
                    <a:lnTo>
                      <a:pt x="252" y="19"/>
                    </a:lnTo>
                    <a:lnTo>
                      <a:pt x="289" y="13"/>
                    </a:lnTo>
                    <a:lnTo>
                      <a:pt x="324" y="9"/>
                    </a:lnTo>
                    <a:lnTo>
                      <a:pt x="360" y="5"/>
                    </a:lnTo>
                    <a:lnTo>
                      <a:pt x="397" y="4"/>
                    </a:lnTo>
                    <a:lnTo>
                      <a:pt x="433" y="1"/>
                    </a:lnTo>
                    <a:lnTo>
                      <a:pt x="468" y="1"/>
                    </a:lnTo>
                    <a:lnTo>
                      <a:pt x="505" y="0"/>
                    </a:lnTo>
                    <a:lnTo>
                      <a:pt x="541" y="0"/>
                    </a:lnTo>
                    <a:lnTo>
                      <a:pt x="577" y="1"/>
                    </a:lnTo>
                    <a:lnTo>
                      <a:pt x="612" y="1"/>
                    </a:lnTo>
                    <a:close/>
                  </a:path>
                </a:pathLst>
              </a:custGeom>
              <a:solidFill>
                <a:srgbClr val="0A77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5" name="Freeform 111">
                <a:extLst>
                  <a:ext uri="{FF2B5EF4-FFF2-40B4-BE49-F238E27FC236}">
                    <a16:creationId xmlns:a16="http://schemas.microsoft.com/office/drawing/2014/main" xmlns="" id="{7C586690-0493-A817-0A4A-458B6CF78226}"/>
                  </a:ext>
                </a:extLst>
              </p:cNvPr>
              <p:cNvSpPr>
                <a:spLocks/>
              </p:cNvSpPr>
              <p:nvPr/>
            </p:nvSpPr>
            <p:spPr bwMode="auto">
              <a:xfrm>
                <a:off x="1311" y="2013"/>
                <a:ext cx="197" cy="233"/>
              </a:xfrm>
              <a:custGeom>
                <a:avLst/>
                <a:gdLst/>
                <a:ahLst/>
                <a:cxnLst>
                  <a:cxn ang="0">
                    <a:pos x="580" y="4"/>
                  </a:cxn>
                  <a:cxn ang="0">
                    <a:pos x="588" y="157"/>
                  </a:cxn>
                  <a:cxn ang="0">
                    <a:pos x="591" y="321"/>
                  </a:cxn>
                  <a:cxn ang="0">
                    <a:pos x="589" y="487"/>
                  </a:cxn>
                  <a:cxn ang="0">
                    <a:pos x="582" y="654"/>
                  </a:cxn>
                  <a:cxn ang="0">
                    <a:pos x="548" y="663"/>
                  </a:cxn>
                  <a:cxn ang="0">
                    <a:pos x="514" y="672"/>
                  </a:cxn>
                  <a:cxn ang="0">
                    <a:pos x="481" y="680"/>
                  </a:cxn>
                  <a:cxn ang="0">
                    <a:pos x="448" y="687"/>
                  </a:cxn>
                  <a:cxn ang="0">
                    <a:pos x="414" y="692"/>
                  </a:cxn>
                  <a:cxn ang="0">
                    <a:pos x="379" y="696"/>
                  </a:cxn>
                  <a:cxn ang="0">
                    <a:pos x="346" y="699"/>
                  </a:cxn>
                  <a:cxn ang="0">
                    <a:pos x="312" y="700"/>
                  </a:cxn>
                  <a:cxn ang="0">
                    <a:pos x="278" y="700"/>
                  </a:cxn>
                  <a:cxn ang="0">
                    <a:pos x="244" y="699"/>
                  </a:cxn>
                  <a:cxn ang="0">
                    <a:pos x="210" y="695"/>
                  </a:cxn>
                  <a:cxn ang="0">
                    <a:pos x="176" y="691"/>
                  </a:cxn>
                  <a:cxn ang="0">
                    <a:pos x="143" y="686"/>
                  </a:cxn>
                  <a:cxn ang="0">
                    <a:pos x="110" y="678"/>
                  </a:cxn>
                  <a:cxn ang="0">
                    <a:pos x="75" y="670"/>
                  </a:cxn>
                  <a:cxn ang="0">
                    <a:pos x="42" y="659"/>
                  </a:cxn>
                  <a:cxn ang="0">
                    <a:pos x="21" y="573"/>
                  </a:cxn>
                  <a:cxn ang="0">
                    <a:pos x="8" y="494"/>
                  </a:cxn>
                  <a:cxn ang="0">
                    <a:pos x="1" y="417"/>
                  </a:cxn>
                  <a:cxn ang="0">
                    <a:pos x="0" y="345"/>
                  </a:cxn>
                  <a:cxn ang="0">
                    <a:pos x="4" y="276"/>
                  </a:cxn>
                  <a:cxn ang="0">
                    <a:pos x="13" y="207"/>
                  </a:cxn>
                  <a:cxn ang="0">
                    <a:pos x="25" y="140"/>
                  </a:cxn>
                  <a:cxn ang="0">
                    <a:pos x="42" y="74"/>
                  </a:cxn>
                  <a:cxn ang="0">
                    <a:pos x="75" y="59"/>
                  </a:cxn>
                  <a:cxn ang="0">
                    <a:pos x="108" y="47"/>
                  </a:cxn>
                  <a:cxn ang="0">
                    <a:pos x="141" y="37"/>
                  </a:cxn>
                  <a:cxn ang="0">
                    <a:pos x="174" y="28"/>
                  </a:cxn>
                  <a:cxn ang="0">
                    <a:pos x="209" y="20"/>
                  </a:cxn>
                  <a:cxn ang="0">
                    <a:pos x="242" y="14"/>
                  </a:cxn>
                  <a:cxn ang="0">
                    <a:pos x="276" y="9"/>
                  </a:cxn>
                  <a:cxn ang="0">
                    <a:pos x="309" y="5"/>
                  </a:cxn>
                  <a:cxn ang="0">
                    <a:pos x="344" y="3"/>
                  </a:cxn>
                  <a:cxn ang="0">
                    <a:pos x="378" y="1"/>
                  </a:cxn>
                  <a:cxn ang="0">
                    <a:pos x="411" y="1"/>
                  </a:cxn>
                  <a:cxn ang="0">
                    <a:pos x="445" y="0"/>
                  </a:cxn>
                  <a:cxn ang="0">
                    <a:pos x="480" y="1"/>
                  </a:cxn>
                  <a:cxn ang="0">
                    <a:pos x="513" y="1"/>
                  </a:cxn>
                  <a:cxn ang="0">
                    <a:pos x="547" y="3"/>
                  </a:cxn>
                  <a:cxn ang="0">
                    <a:pos x="580" y="4"/>
                  </a:cxn>
                </a:cxnLst>
                <a:rect l="0" t="0" r="r" b="b"/>
                <a:pathLst>
                  <a:path w="591" h="700">
                    <a:moveTo>
                      <a:pt x="580" y="4"/>
                    </a:moveTo>
                    <a:lnTo>
                      <a:pt x="588" y="157"/>
                    </a:lnTo>
                    <a:lnTo>
                      <a:pt x="591" y="321"/>
                    </a:lnTo>
                    <a:lnTo>
                      <a:pt x="589" y="487"/>
                    </a:lnTo>
                    <a:lnTo>
                      <a:pt x="582" y="654"/>
                    </a:lnTo>
                    <a:lnTo>
                      <a:pt x="548" y="663"/>
                    </a:lnTo>
                    <a:lnTo>
                      <a:pt x="514" y="672"/>
                    </a:lnTo>
                    <a:lnTo>
                      <a:pt x="481" y="680"/>
                    </a:lnTo>
                    <a:lnTo>
                      <a:pt x="448" y="687"/>
                    </a:lnTo>
                    <a:lnTo>
                      <a:pt x="414" y="692"/>
                    </a:lnTo>
                    <a:lnTo>
                      <a:pt x="379" y="696"/>
                    </a:lnTo>
                    <a:lnTo>
                      <a:pt x="346" y="699"/>
                    </a:lnTo>
                    <a:lnTo>
                      <a:pt x="312" y="700"/>
                    </a:lnTo>
                    <a:lnTo>
                      <a:pt x="278" y="700"/>
                    </a:lnTo>
                    <a:lnTo>
                      <a:pt x="244" y="699"/>
                    </a:lnTo>
                    <a:lnTo>
                      <a:pt x="210" y="695"/>
                    </a:lnTo>
                    <a:lnTo>
                      <a:pt x="176" y="691"/>
                    </a:lnTo>
                    <a:lnTo>
                      <a:pt x="143" y="686"/>
                    </a:lnTo>
                    <a:lnTo>
                      <a:pt x="110" y="678"/>
                    </a:lnTo>
                    <a:lnTo>
                      <a:pt x="75" y="670"/>
                    </a:lnTo>
                    <a:lnTo>
                      <a:pt x="42" y="659"/>
                    </a:lnTo>
                    <a:lnTo>
                      <a:pt x="21" y="573"/>
                    </a:lnTo>
                    <a:lnTo>
                      <a:pt x="8" y="494"/>
                    </a:lnTo>
                    <a:lnTo>
                      <a:pt x="1" y="417"/>
                    </a:lnTo>
                    <a:lnTo>
                      <a:pt x="0" y="345"/>
                    </a:lnTo>
                    <a:lnTo>
                      <a:pt x="4" y="276"/>
                    </a:lnTo>
                    <a:lnTo>
                      <a:pt x="13" y="207"/>
                    </a:lnTo>
                    <a:lnTo>
                      <a:pt x="25" y="140"/>
                    </a:lnTo>
                    <a:lnTo>
                      <a:pt x="42" y="74"/>
                    </a:lnTo>
                    <a:lnTo>
                      <a:pt x="75" y="59"/>
                    </a:lnTo>
                    <a:lnTo>
                      <a:pt x="108" y="47"/>
                    </a:lnTo>
                    <a:lnTo>
                      <a:pt x="141" y="37"/>
                    </a:lnTo>
                    <a:lnTo>
                      <a:pt x="174" y="28"/>
                    </a:lnTo>
                    <a:lnTo>
                      <a:pt x="209" y="20"/>
                    </a:lnTo>
                    <a:lnTo>
                      <a:pt x="242" y="14"/>
                    </a:lnTo>
                    <a:lnTo>
                      <a:pt x="276" y="9"/>
                    </a:lnTo>
                    <a:lnTo>
                      <a:pt x="309" y="5"/>
                    </a:lnTo>
                    <a:lnTo>
                      <a:pt x="344" y="3"/>
                    </a:lnTo>
                    <a:lnTo>
                      <a:pt x="378" y="1"/>
                    </a:lnTo>
                    <a:lnTo>
                      <a:pt x="411" y="1"/>
                    </a:lnTo>
                    <a:lnTo>
                      <a:pt x="445" y="0"/>
                    </a:lnTo>
                    <a:lnTo>
                      <a:pt x="480" y="1"/>
                    </a:lnTo>
                    <a:lnTo>
                      <a:pt x="513" y="1"/>
                    </a:lnTo>
                    <a:lnTo>
                      <a:pt x="547" y="3"/>
                    </a:lnTo>
                    <a:lnTo>
                      <a:pt x="580" y="4"/>
                    </a:lnTo>
                    <a:close/>
                  </a:path>
                </a:pathLst>
              </a:custGeom>
              <a:solidFill>
                <a:srgbClr val="147AC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6" name="Freeform 112">
                <a:extLst>
                  <a:ext uri="{FF2B5EF4-FFF2-40B4-BE49-F238E27FC236}">
                    <a16:creationId xmlns:a16="http://schemas.microsoft.com/office/drawing/2014/main" xmlns="" id="{656331E8-0FF4-2EA4-B018-BCC5F1E2361E}"/>
                  </a:ext>
                </a:extLst>
              </p:cNvPr>
              <p:cNvSpPr>
                <a:spLocks/>
              </p:cNvSpPr>
              <p:nvPr/>
            </p:nvSpPr>
            <p:spPr bwMode="auto">
              <a:xfrm>
                <a:off x="1315" y="2018"/>
                <a:ext cx="188" cy="223"/>
              </a:xfrm>
              <a:custGeom>
                <a:avLst/>
                <a:gdLst/>
                <a:ahLst/>
                <a:cxnLst>
                  <a:cxn ang="0">
                    <a:pos x="549" y="6"/>
                  </a:cxn>
                  <a:cxn ang="0">
                    <a:pos x="559" y="150"/>
                  </a:cxn>
                  <a:cxn ang="0">
                    <a:pos x="563" y="304"/>
                  </a:cxn>
                  <a:cxn ang="0">
                    <a:pos x="560" y="460"/>
                  </a:cxn>
                  <a:cxn ang="0">
                    <a:pos x="549" y="614"/>
                  </a:cxn>
                  <a:cxn ang="0">
                    <a:pos x="518" y="625"/>
                  </a:cxn>
                  <a:cxn ang="0">
                    <a:pos x="487" y="635"/>
                  </a:cxn>
                  <a:cxn ang="0">
                    <a:pos x="456" y="643"/>
                  </a:cxn>
                  <a:cxn ang="0">
                    <a:pos x="424" y="651"/>
                  </a:cxn>
                  <a:cxn ang="0">
                    <a:pos x="392" y="656"/>
                  </a:cxn>
                  <a:cxn ang="0">
                    <a:pos x="360" y="662"/>
                  </a:cxn>
                  <a:cxn ang="0">
                    <a:pos x="329" y="664"/>
                  </a:cxn>
                  <a:cxn ang="0">
                    <a:pos x="297" y="666"/>
                  </a:cxn>
                  <a:cxn ang="0">
                    <a:pos x="265" y="667"/>
                  </a:cxn>
                  <a:cxn ang="0">
                    <a:pos x="233" y="664"/>
                  </a:cxn>
                  <a:cxn ang="0">
                    <a:pos x="202" y="662"/>
                  </a:cxn>
                  <a:cxn ang="0">
                    <a:pos x="170" y="656"/>
                  </a:cxn>
                  <a:cxn ang="0">
                    <a:pos x="138" y="650"/>
                  </a:cxn>
                  <a:cxn ang="0">
                    <a:pos x="107" y="642"/>
                  </a:cxn>
                  <a:cxn ang="0">
                    <a:pos x="76" y="631"/>
                  </a:cxn>
                  <a:cxn ang="0">
                    <a:pos x="44" y="619"/>
                  </a:cxn>
                  <a:cxn ang="0">
                    <a:pos x="22" y="540"/>
                  </a:cxn>
                  <a:cxn ang="0">
                    <a:pos x="7" y="465"/>
                  </a:cxn>
                  <a:cxn ang="0">
                    <a:pos x="1" y="394"/>
                  </a:cxn>
                  <a:cxn ang="0">
                    <a:pos x="0" y="326"/>
                  </a:cxn>
                  <a:cxn ang="0">
                    <a:pos x="3" y="261"/>
                  </a:cxn>
                  <a:cxn ang="0">
                    <a:pos x="13" y="197"/>
                  </a:cxn>
                  <a:cxn ang="0">
                    <a:pos x="26" y="135"/>
                  </a:cxn>
                  <a:cxn ang="0">
                    <a:pos x="44" y="72"/>
                  </a:cxn>
                  <a:cxn ang="0">
                    <a:pos x="75" y="57"/>
                  </a:cxn>
                  <a:cxn ang="0">
                    <a:pos x="107" y="43"/>
                  </a:cxn>
                  <a:cxn ang="0">
                    <a:pos x="137" y="33"/>
                  </a:cxn>
                  <a:cxn ang="0">
                    <a:pos x="169" y="24"/>
                  </a:cxn>
                  <a:cxn ang="0">
                    <a:pos x="200" y="16"/>
                  </a:cxn>
                  <a:cxn ang="0">
                    <a:pos x="232" y="10"/>
                  </a:cxn>
                  <a:cxn ang="0">
                    <a:pos x="264" y="5"/>
                  </a:cxn>
                  <a:cxn ang="0">
                    <a:pos x="296" y="2"/>
                  </a:cxn>
                  <a:cxn ang="0">
                    <a:pos x="327" y="0"/>
                  </a:cxn>
                  <a:cxn ang="0">
                    <a:pos x="359" y="0"/>
                  </a:cxn>
                  <a:cxn ang="0">
                    <a:pos x="391" y="0"/>
                  </a:cxn>
                  <a:cxn ang="0">
                    <a:pos x="422" y="0"/>
                  </a:cxn>
                  <a:cxn ang="0">
                    <a:pos x="454" y="1"/>
                  </a:cxn>
                  <a:cxn ang="0">
                    <a:pos x="486" y="2"/>
                  </a:cxn>
                  <a:cxn ang="0">
                    <a:pos x="518" y="5"/>
                  </a:cxn>
                  <a:cxn ang="0">
                    <a:pos x="549" y="6"/>
                  </a:cxn>
                </a:cxnLst>
                <a:rect l="0" t="0" r="r" b="b"/>
                <a:pathLst>
                  <a:path w="563" h="667">
                    <a:moveTo>
                      <a:pt x="549" y="6"/>
                    </a:moveTo>
                    <a:lnTo>
                      <a:pt x="559" y="150"/>
                    </a:lnTo>
                    <a:lnTo>
                      <a:pt x="563" y="304"/>
                    </a:lnTo>
                    <a:lnTo>
                      <a:pt x="560" y="460"/>
                    </a:lnTo>
                    <a:lnTo>
                      <a:pt x="549" y="614"/>
                    </a:lnTo>
                    <a:lnTo>
                      <a:pt x="518" y="625"/>
                    </a:lnTo>
                    <a:lnTo>
                      <a:pt x="487" y="635"/>
                    </a:lnTo>
                    <a:lnTo>
                      <a:pt x="456" y="643"/>
                    </a:lnTo>
                    <a:lnTo>
                      <a:pt x="424" y="651"/>
                    </a:lnTo>
                    <a:lnTo>
                      <a:pt x="392" y="656"/>
                    </a:lnTo>
                    <a:lnTo>
                      <a:pt x="360" y="662"/>
                    </a:lnTo>
                    <a:lnTo>
                      <a:pt x="329" y="664"/>
                    </a:lnTo>
                    <a:lnTo>
                      <a:pt x="297" y="666"/>
                    </a:lnTo>
                    <a:lnTo>
                      <a:pt x="265" y="667"/>
                    </a:lnTo>
                    <a:lnTo>
                      <a:pt x="233" y="664"/>
                    </a:lnTo>
                    <a:lnTo>
                      <a:pt x="202" y="662"/>
                    </a:lnTo>
                    <a:lnTo>
                      <a:pt x="170" y="656"/>
                    </a:lnTo>
                    <a:lnTo>
                      <a:pt x="138" y="650"/>
                    </a:lnTo>
                    <a:lnTo>
                      <a:pt x="107" y="642"/>
                    </a:lnTo>
                    <a:lnTo>
                      <a:pt x="76" y="631"/>
                    </a:lnTo>
                    <a:lnTo>
                      <a:pt x="44" y="619"/>
                    </a:lnTo>
                    <a:lnTo>
                      <a:pt x="22" y="540"/>
                    </a:lnTo>
                    <a:lnTo>
                      <a:pt x="7" y="465"/>
                    </a:lnTo>
                    <a:lnTo>
                      <a:pt x="1" y="394"/>
                    </a:lnTo>
                    <a:lnTo>
                      <a:pt x="0" y="326"/>
                    </a:lnTo>
                    <a:lnTo>
                      <a:pt x="3" y="261"/>
                    </a:lnTo>
                    <a:lnTo>
                      <a:pt x="13" y="197"/>
                    </a:lnTo>
                    <a:lnTo>
                      <a:pt x="26" y="135"/>
                    </a:lnTo>
                    <a:lnTo>
                      <a:pt x="44" y="72"/>
                    </a:lnTo>
                    <a:lnTo>
                      <a:pt x="75" y="57"/>
                    </a:lnTo>
                    <a:lnTo>
                      <a:pt x="107" y="43"/>
                    </a:lnTo>
                    <a:lnTo>
                      <a:pt x="137" y="33"/>
                    </a:lnTo>
                    <a:lnTo>
                      <a:pt x="169" y="24"/>
                    </a:lnTo>
                    <a:lnTo>
                      <a:pt x="200" y="16"/>
                    </a:lnTo>
                    <a:lnTo>
                      <a:pt x="232" y="10"/>
                    </a:lnTo>
                    <a:lnTo>
                      <a:pt x="264" y="5"/>
                    </a:lnTo>
                    <a:lnTo>
                      <a:pt x="296" y="2"/>
                    </a:lnTo>
                    <a:lnTo>
                      <a:pt x="327" y="0"/>
                    </a:lnTo>
                    <a:lnTo>
                      <a:pt x="359" y="0"/>
                    </a:lnTo>
                    <a:lnTo>
                      <a:pt x="391" y="0"/>
                    </a:lnTo>
                    <a:lnTo>
                      <a:pt x="422" y="0"/>
                    </a:lnTo>
                    <a:lnTo>
                      <a:pt x="454" y="1"/>
                    </a:lnTo>
                    <a:lnTo>
                      <a:pt x="486" y="2"/>
                    </a:lnTo>
                    <a:lnTo>
                      <a:pt x="518" y="5"/>
                    </a:lnTo>
                    <a:lnTo>
                      <a:pt x="549" y="6"/>
                    </a:lnTo>
                    <a:close/>
                  </a:path>
                </a:pathLst>
              </a:custGeom>
              <a:solidFill>
                <a:srgbClr val="1E7CC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7" name="Freeform 113">
                <a:extLst>
                  <a:ext uri="{FF2B5EF4-FFF2-40B4-BE49-F238E27FC236}">
                    <a16:creationId xmlns:a16="http://schemas.microsoft.com/office/drawing/2014/main" xmlns="" id="{275B0941-F391-A779-6491-44DB9DBCC82D}"/>
                  </a:ext>
                </a:extLst>
              </p:cNvPr>
              <p:cNvSpPr>
                <a:spLocks/>
              </p:cNvSpPr>
              <p:nvPr/>
            </p:nvSpPr>
            <p:spPr bwMode="auto">
              <a:xfrm>
                <a:off x="1318" y="2023"/>
                <a:ext cx="179" cy="212"/>
              </a:xfrm>
              <a:custGeom>
                <a:avLst/>
                <a:gdLst/>
                <a:ahLst/>
                <a:cxnLst>
                  <a:cxn ang="0">
                    <a:pos x="519" y="12"/>
                  </a:cxn>
                  <a:cxn ang="0">
                    <a:pos x="532" y="147"/>
                  </a:cxn>
                  <a:cxn ang="0">
                    <a:pos x="536" y="288"/>
                  </a:cxn>
                  <a:cxn ang="0">
                    <a:pos x="532" y="432"/>
                  </a:cxn>
                  <a:cxn ang="0">
                    <a:pos x="519" y="576"/>
                  </a:cxn>
                  <a:cxn ang="0">
                    <a:pos x="490" y="588"/>
                  </a:cxn>
                  <a:cxn ang="0">
                    <a:pos x="461" y="599"/>
                  </a:cxn>
                  <a:cxn ang="0">
                    <a:pos x="432" y="609"/>
                  </a:cxn>
                  <a:cxn ang="0">
                    <a:pos x="403" y="617"/>
                  </a:cxn>
                  <a:cxn ang="0">
                    <a:pos x="374" y="624"/>
                  </a:cxn>
                  <a:cxn ang="0">
                    <a:pos x="345" y="629"/>
                  </a:cxn>
                  <a:cxn ang="0">
                    <a:pos x="314" y="633"/>
                  </a:cxn>
                  <a:cxn ang="0">
                    <a:pos x="285" y="635"/>
                  </a:cxn>
                  <a:cxn ang="0">
                    <a:pos x="256" y="636"/>
                  </a:cxn>
                  <a:cxn ang="0">
                    <a:pos x="226" y="633"/>
                  </a:cxn>
                  <a:cxn ang="0">
                    <a:pos x="197" y="631"/>
                  </a:cxn>
                  <a:cxn ang="0">
                    <a:pos x="168" y="625"/>
                  </a:cxn>
                  <a:cxn ang="0">
                    <a:pos x="137" y="617"/>
                  </a:cxn>
                  <a:cxn ang="0">
                    <a:pos x="108" y="608"/>
                  </a:cxn>
                  <a:cxn ang="0">
                    <a:pos x="79" y="596"/>
                  </a:cxn>
                  <a:cxn ang="0">
                    <a:pos x="50" y="582"/>
                  </a:cxn>
                  <a:cxn ang="0">
                    <a:pos x="26" y="508"/>
                  </a:cxn>
                  <a:cxn ang="0">
                    <a:pos x="10" y="438"/>
                  </a:cxn>
                  <a:cxn ang="0">
                    <a:pos x="2" y="372"/>
                  </a:cxn>
                  <a:cxn ang="0">
                    <a:pos x="0" y="309"/>
                  </a:cxn>
                  <a:cxn ang="0">
                    <a:pos x="4" y="249"/>
                  </a:cxn>
                  <a:cxn ang="0">
                    <a:pos x="14" y="189"/>
                  </a:cxn>
                  <a:cxn ang="0">
                    <a:pos x="30" y="131"/>
                  </a:cxn>
                  <a:cxn ang="0">
                    <a:pos x="50" y="73"/>
                  </a:cxn>
                  <a:cxn ang="0">
                    <a:pos x="79" y="56"/>
                  </a:cxn>
                  <a:cxn ang="0">
                    <a:pos x="107" y="43"/>
                  </a:cxn>
                  <a:cxn ang="0">
                    <a:pos x="136" y="31"/>
                  </a:cxn>
                  <a:cxn ang="0">
                    <a:pos x="165" y="21"/>
                  </a:cxn>
                  <a:cxn ang="0">
                    <a:pos x="195" y="13"/>
                  </a:cxn>
                  <a:cxn ang="0">
                    <a:pos x="224" y="8"/>
                  </a:cxn>
                  <a:cxn ang="0">
                    <a:pos x="254" y="4"/>
                  </a:cxn>
                  <a:cxn ang="0">
                    <a:pos x="283" y="2"/>
                  </a:cxn>
                  <a:cxn ang="0">
                    <a:pos x="313" y="0"/>
                  </a:cxn>
                  <a:cxn ang="0">
                    <a:pos x="342" y="0"/>
                  </a:cxn>
                  <a:cxn ang="0">
                    <a:pos x="373" y="0"/>
                  </a:cxn>
                  <a:cxn ang="0">
                    <a:pos x="402" y="2"/>
                  </a:cxn>
                  <a:cxn ang="0">
                    <a:pos x="431" y="4"/>
                  </a:cxn>
                  <a:cxn ang="0">
                    <a:pos x="461" y="7"/>
                  </a:cxn>
                  <a:cxn ang="0">
                    <a:pos x="490" y="10"/>
                  </a:cxn>
                  <a:cxn ang="0">
                    <a:pos x="519" y="12"/>
                  </a:cxn>
                </a:cxnLst>
                <a:rect l="0" t="0" r="r" b="b"/>
                <a:pathLst>
                  <a:path w="536" h="636">
                    <a:moveTo>
                      <a:pt x="519" y="12"/>
                    </a:moveTo>
                    <a:lnTo>
                      <a:pt x="532" y="147"/>
                    </a:lnTo>
                    <a:lnTo>
                      <a:pt x="536" y="288"/>
                    </a:lnTo>
                    <a:lnTo>
                      <a:pt x="532" y="432"/>
                    </a:lnTo>
                    <a:lnTo>
                      <a:pt x="519" y="576"/>
                    </a:lnTo>
                    <a:lnTo>
                      <a:pt x="490" y="588"/>
                    </a:lnTo>
                    <a:lnTo>
                      <a:pt x="461" y="599"/>
                    </a:lnTo>
                    <a:lnTo>
                      <a:pt x="432" y="609"/>
                    </a:lnTo>
                    <a:lnTo>
                      <a:pt x="403" y="617"/>
                    </a:lnTo>
                    <a:lnTo>
                      <a:pt x="374" y="624"/>
                    </a:lnTo>
                    <a:lnTo>
                      <a:pt x="345" y="629"/>
                    </a:lnTo>
                    <a:lnTo>
                      <a:pt x="314" y="633"/>
                    </a:lnTo>
                    <a:lnTo>
                      <a:pt x="285" y="635"/>
                    </a:lnTo>
                    <a:lnTo>
                      <a:pt x="256" y="636"/>
                    </a:lnTo>
                    <a:lnTo>
                      <a:pt x="226" y="633"/>
                    </a:lnTo>
                    <a:lnTo>
                      <a:pt x="197" y="631"/>
                    </a:lnTo>
                    <a:lnTo>
                      <a:pt x="168" y="625"/>
                    </a:lnTo>
                    <a:lnTo>
                      <a:pt x="137" y="617"/>
                    </a:lnTo>
                    <a:lnTo>
                      <a:pt x="108" y="608"/>
                    </a:lnTo>
                    <a:lnTo>
                      <a:pt x="79" y="596"/>
                    </a:lnTo>
                    <a:lnTo>
                      <a:pt x="50" y="582"/>
                    </a:lnTo>
                    <a:lnTo>
                      <a:pt x="26" y="508"/>
                    </a:lnTo>
                    <a:lnTo>
                      <a:pt x="10" y="438"/>
                    </a:lnTo>
                    <a:lnTo>
                      <a:pt x="2" y="372"/>
                    </a:lnTo>
                    <a:lnTo>
                      <a:pt x="0" y="309"/>
                    </a:lnTo>
                    <a:lnTo>
                      <a:pt x="4" y="249"/>
                    </a:lnTo>
                    <a:lnTo>
                      <a:pt x="14" y="189"/>
                    </a:lnTo>
                    <a:lnTo>
                      <a:pt x="30" y="131"/>
                    </a:lnTo>
                    <a:lnTo>
                      <a:pt x="50" y="73"/>
                    </a:lnTo>
                    <a:lnTo>
                      <a:pt x="79" y="56"/>
                    </a:lnTo>
                    <a:lnTo>
                      <a:pt x="107" y="43"/>
                    </a:lnTo>
                    <a:lnTo>
                      <a:pt x="136" y="31"/>
                    </a:lnTo>
                    <a:lnTo>
                      <a:pt x="165" y="21"/>
                    </a:lnTo>
                    <a:lnTo>
                      <a:pt x="195" y="13"/>
                    </a:lnTo>
                    <a:lnTo>
                      <a:pt x="224" y="8"/>
                    </a:lnTo>
                    <a:lnTo>
                      <a:pt x="254" y="4"/>
                    </a:lnTo>
                    <a:lnTo>
                      <a:pt x="283" y="2"/>
                    </a:lnTo>
                    <a:lnTo>
                      <a:pt x="313" y="0"/>
                    </a:lnTo>
                    <a:lnTo>
                      <a:pt x="342" y="0"/>
                    </a:lnTo>
                    <a:lnTo>
                      <a:pt x="373" y="0"/>
                    </a:lnTo>
                    <a:lnTo>
                      <a:pt x="402" y="2"/>
                    </a:lnTo>
                    <a:lnTo>
                      <a:pt x="431" y="4"/>
                    </a:lnTo>
                    <a:lnTo>
                      <a:pt x="461" y="7"/>
                    </a:lnTo>
                    <a:lnTo>
                      <a:pt x="490" y="10"/>
                    </a:lnTo>
                    <a:lnTo>
                      <a:pt x="519" y="12"/>
                    </a:lnTo>
                    <a:close/>
                  </a:path>
                </a:pathLst>
              </a:custGeom>
              <a:solidFill>
                <a:srgbClr val="287F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8" name="Freeform 114">
                <a:extLst>
                  <a:ext uri="{FF2B5EF4-FFF2-40B4-BE49-F238E27FC236}">
                    <a16:creationId xmlns:a16="http://schemas.microsoft.com/office/drawing/2014/main" xmlns="" id="{410B0877-7CCA-362F-2296-8DB5BB1F5482}"/>
                  </a:ext>
                </a:extLst>
              </p:cNvPr>
              <p:cNvSpPr>
                <a:spLocks/>
              </p:cNvSpPr>
              <p:nvPr/>
            </p:nvSpPr>
            <p:spPr bwMode="auto">
              <a:xfrm>
                <a:off x="1321" y="2027"/>
                <a:ext cx="170" cy="202"/>
              </a:xfrm>
              <a:custGeom>
                <a:avLst/>
                <a:gdLst/>
                <a:ahLst/>
                <a:cxnLst>
                  <a:cxn ang="0">
                    <a:pos x="488" y="19"/>
                  </a:cxn>
                  <a:cxn ang="0">
                    <a:pos x="504" y="146"/>
                  </a:cxn>
                  <a:cxn ang="0">
                    <a:pos x="509" y="276"/>
                  </a:cxn>
                  <a:cxn ang="0">
                    <a:pos x="504" y="410"/>
                  </a:cxn>
                  <a:cxn ang="0">
                    <a:pos x="488" y="542"/>
                  </a:cxn>
                  <a:cxn ang="0">
                    <a:pos x="462" y="555"/>
                  </a:cxn>
                  <a:cxn ang="0">
                    <a:pos x="435" y="567"/>
                  </a:cxn>
                  <a:cxn ang="0">
                    <a:pos x="407" y="576"/>
                  </a:cxn>
                  <a:cxn ang="0">
                    <a:pos x="381" y="586"/>
                  </a:cxn>
                  <a:cxn ang="0">
                    <a:pos x="353" y="593"/>
                  </a:cxn>
                  <a:cxn ang="0">
                    <a:pos x="327" y="599"/>
                  </a:cxn>
                  <a:cxn ang="0">
                    <a:pos x="299" y="603"/>
                  </a:cxn>
                  <a:cxn ang="0">
                    <a:pos x="271" y="605"/>
                  </a:cxn>
                  <a:cxn ang="0">
                    <a:pos x="245" y="605"/>
                  </a:cxn>
                  <a:cxn ang="0">
                    <a:pos x="217" y="604"/>
                  </a:cxn>
                  <a:cxn ang="0">
                    <a:pos x="189" y="600"/>
                  </a:cxn>
                  <a:cxn ang="0">
                    <a:pos x="162" y="595"/>
                  </a:cxn>
                  <a:cxn ang="0">
                    <a:pos x="135" y="586"/>
                  </a:cxn>
                  <a:cxn ang="0">
                    <a:pos x="107" y="575"/>
                  </a:cxn>
                  <a:cxn ang="0">
                    <a:pos x="80" y="562"/>
                  </a:cxn>
                  <a:cxn ang="0">
                    <a:pos x="53" y="546"/>
                  </a:cxn>
                  <a:cxn ang="0">
                    <a:pos x="28" y="477"/>
                  </a:cxn>
                  <a:cxn ang="0">
                    <a:pos x="12" y="412"/>
                  </a:cxn>
                  <a:cxn ang="0">
                    <a:pos x="3" y="352"/>
                  </a:cxn>
                  <a:cxn ang="0">
                    <a:pos x="0" y="294"/>
                  </a:cxn>
                  <a:cxn ang="0">
                    <a:pos x="6" y="237"/>
                  </a:cxn>
                  <a:cxn ang="0">
                    <a:pos x="16" y="183"/>
                  </a:cxn>
                  <a:cxn ang="0">
                    <a:pos x="32" y="128"/>
                  </a:cxn>
                  <a:cxn ang="0">
                    <a:pos x="53" y="74"/>
                  </a:cxn>
                  <a:cxn ang="0">
                    <a:pos x="80" y="57"/>
                  </a:cxn>
                  <a:cxn ang="0">
                    <a:pos x="106" y="42"/>
                  </a:cxn>
                  <a:cxn ang="0">
                    <a:pos x="134" y="29"/>
                  </a:cxn>
                  <a:cxn ang="0">
                    <a:pos x="160" y="20"/>
                  </a:cxn>
                  <a:cxn ang="0">
                    <a:pos x="188" y="12"/>
                  </a:cxn>
                  <a:cxn ang="0">
                    <a:pos x="214" y="7"/>
                  </a:cxn>
                  <a:cxn ang="0">
                    <a:pos x="242" y="3"/>
                  </a:cxn>
                  <a:cxn ang="0">
                    <a:pos x="270" y="1"/>
                  </a:cxn>
                  <a:cxn ang="0">
                    <a:pos x="296" y="0"/>
                  </a:cxn>
                  <a:cxn ang="0">
                    <a:pos x="324" y="1"/>
                  </a:cxn>
                  <a:cxn ang="0">
                    <a:pos x="352" y="3"/>
                  </a:cxn>
                  <a:cxn ang="0">
                    <a:pos x="380" y="5"/>
                  </a:cxn>
                  <a:cxn ang="0">
                    <a:pos x="406" y="8"/>
                  </a:cxn>
                  <a:cxn ang="0">
                    <a:pos x="434" y="12"/>
                  </a:cxn>
                  <a:cxn ang="0">
                    <a:pos x="462" y="15"/>
                  </a:cxn>
                  <a:cxn ang="0">
                    <a:pos x="488" y="19"/>
                  </a:cxn>
                </a:cxnLst>
                <a:rect l="0" t="0" r="r" b="b"/>
                <a:pathLst>
                  <a:path w="509" h="605">
                    <a:moveTo>
                      <a:pt x="488" y="19"/>
                    </a:moveTo>
                    <a:lnTo>
                      <a:pt x="504" y="146"/>
                    </a:lnTo>
                    <a:lnTo>
                      <a:pt x="509" y="276"/>
                    </a:lnTo>
                    <a:lnTo>
                      <a:pt x="504" y="410"/>
                    </a:lnTo>
                    <a:lnTo>
                      <a:pt x="488" y="542"/>
                    </a:lnTo>
                    <a:lnTo>
                      <a:pt x="462" y="555"/>
                    </a:lnTo>
                    <a:lnTo>
                      <a:pt x="435" y="567"/>
                    </a:lnTo>
                    <a:lnTo>
                      <a:pt x="407" y="576"/>
                    </a:lnTo>
                    <a:lnTo>
                      <a:pt x="381" y="586"/>
                    </a:lnTo>
                    <a:lnTo>
                      <a:pt x="353" y="593"/>
                    </a:lnTo>
                    <a:lnTo>
                      <a:pt x="327" y="599"/>
                    </a:lnTo>
                    <a:lnTo>
                      <a:pt x="299" y="603"/>
                    </a:lnTo>
                    <a:lnTo>
                      <a:pt x="271" y="605"/>
                    </a:lnTo>
                    <a:lnTo>
                      <a:pt x="245" y="605"/>
                    </a:lnTo>
                    <a:lnTo>
                      <a:pt x="217" y="604"/>
                    </a:lnTo>
                    <a:lnTo>
                      <a:pt x="189" y="600"/>
                    </a:lnTo>
                    <a:lnTo>
                      <a:pt x="162" y="595"/>
                    </a:lnTo>
                    <a:lnTo>
                      <a:pt x="135" y="586"/>
                    </a:lnTo>
                    <a:lnTo>
                      <a:pt x="107" y="575"/>
                    </a:lnTo>
                    <a:lnTo>
                      <a:pt x="80" y="562"/>
                    </a:lnTo>
                    <a:lnTo>
                      <a:pt x="53" y="546"/>
                    </a:lnTo>
                    <a:lnTo>
                      <a:pt x="28" y="477"/>
                    </a:lnTo>
                    <a:lnTo>
                      <a:pt x="12" y="412"/>
                    </a:lnTo>
                    <a:lnTo>
                      <a:pt x="3" y="352"/>
                    </a:lnTo>
                    <a:lnTo>
                      <a:pt x="0" y="294"/>
                    </a:lnTo>
                    <a:lnTo>
                      <a:pt x="6" y="237"/>
                    </a:lnTo>
                    <a:lnTo>
                      <a:pt x="16" y="183"/>
                    </a:lnTo>
                    <a:lnTo>
                      <a:pt x="32" y="128"/>
                    </a:lnTo>
                    <a:lnTo>
                      <a:pt x="53" y="74"/>
                    </a:lnTo>
                    <a:lnTo>
                      <a:pt x="80" y="57"/>
                    </a:lnTo>
                    <a:lnTo>
                      <a:pt x="106" y="42"/>
                    </a:lnTo>
                    <a:lnTo>
                      <a:pt x="134" y="29"/>
                    </a:lnTo>
                    <a:lnTo>
                      <a:pt x="160" y="20"/>
                    </a:lnTo>
                    <a:lnTo>
                      <a:pt x="188" y="12"/>
                    </a:lnTo>
                    <a:lnTo>
                      <a:pt x="214" y="7"/>
                    </a:lnTo>
                    <a:lnTo>
                      <a:pt x="242" y="3"/>
                    </a:lnTo>
                    <a:lnTo>
                      <a:pt x="270" y="1"/>
                    </a:lnTo>
                    <a:lnTo>
                      <a:pt x="296" y="0"/>
                    </a:lnTo>
                    <a:lnTo>
                      <a:pt x="324" y="1"/>
                    </a:lnTo>
                    <a:lnTo>
                      <a:pt x="352" y="3"/>
                    </a:lnTo>
                    <a:lnTo>
                      <a:pt x="380" y="5"/>
                    </a:lnTo>
                    <a:lnTo>
                      <a:pt x="406" y="8"/>
                    </a:lnTo>
                    <a:lnTo>
                      <a:pt x="434" y="12"/>
                    </a:lnTo>
                    <a:lnTo>
                      <a:pt x="462" y="15"/>
                    </a:lnTo>
                    <a:lnTo>
                      <a:pt x="488" y="19"/>
                    </a:lnTo>
                    <a:close/>
                  </a:path>
                </a:pathLst>
              </a:custGeom>
              <a:solidFill>
                <a:srgbClr val="3582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9" name="Freeform 115">
                <a:extLst>
                  <a:ext uri="{FF2B5EF4-FFF2-40B4-BE49-F238E27FC236}">
                    <a16:creationId xmlns:a16="http://schemas.microsoft.com/office/drawing/2014/main" xmlns="" id="{CBB63A48-56B8-069A-C183-20C83BD83D72}"/>
                  </a:ext>
                </a:extLst>
              </p:cNvPr>
              <p:cNvSpPr>
                <a:spLocks/>
              </p:cNvSpPr>
              <p:nvPr/>
            </p:nvSpPr>
            <p:spPr bwMode="auto">
              <a:xfrm>
                <a:off x="1325" y="2031"/>
                <a:ext cx="160" cy="192"/>
              </a:xfrm>
              <a:custGeom>
                <a:avLst/>
                <a:gdLst/>
                <a:ahLst/>
                <a:cxnLst>
                  <a:cxn ang="0">
                    <a:pos x="456" y="24"/>
                  </a:cxn>
                  <a:cxn ang="0">
                    <a:pos x="473" y="142"/>
                  </a:cxn>
                  <a:cxn ang="0">
                    <a:pos x="480" y="262"/>
                  </a:cxn>
                  <a:cxn ang="0">
                    <a:pos x="474" y="384"/>
                  </a:cxn>
                  <a:cxn ang="0">
                    <a:pos x="456" y="505"/>
                  </a:cxn>
                  <a:cxn ang="0">
                    <a:pos x="431" y="520"/>
                  </a:cxn>
                  <a:cxn ang="0">
                    <a:pos x="407" y="532"/>
                  </a:cxn>
                  <a:cxn ang="0">
                    <a:pos x="382" y="543"/>
                  </a:cxn>
                  <a:cxn ang="0">
                    <a:pos x="357" y="553"/>
                  </a:cxn>
                  <a:cxn ang="0">
                    <a:pos x="332" y="562"/>
                  </a:cxn>
                  <a:cxn ang="0">
                    <a:pos x="307" y="569"/>
                  </a:cxn>
                  <a:cxn ang="0">
                    <a:pos x="281" y="573"/>
                  </a:cxn>
                  <a:cxn ang="0">
                    <a:pos x="256" y="575"/>
                  </a:cxn>
                  <a:cxn ang="0">
                    <a:pos x="231" y="576"/>
                  </a:cxn>
                  <a:cxn ang="0">
                    <a:pos x="206" y="574"/>
                  </a:cxn>
                  <a:cxn ang="0">
                    <a:pos x="181" y="570"/>
                  </a:cxn>
                  <a:cxn ang="0">
                    <a:pos x="156" y="563"/>
                  </a:cxn>
                  <a:cxn ang="0">
                    <a:pos x="132" y="554"/>
                  </a:cxn>
                  <a:cxn ang="0">
                    <a:pos x="107" y="542"/>
                  </a:cxn>
                  <a:cxn ang="0">
                    <a:pos x="82" y="528"/>
                  </a:cxn>
                  <a:cxn ang="0">
                    <a:pos x="57" y="509"/>
                  </a:cxn>
                  <a:cxn ang="0">
                    <a:pos x="30" y="446"/>
                  </a:cxn>
                  <a:cxn ang="0">
                    <a:pos x="12" y="388"/>
                  </a:cxn>
                  <a:cxn ang="0">
                    <a:pos x="3" y="331"/>
                  </a:cxn>
                  <a:cxn ang="0">
                    <a:pos x="0" y="277"/>
                  </a:cxn>
                  <a:cxn ang="0">
                    <a:pos x="4" y="225"/>
                  </a:cxn>
                  <a:cxn ang="0">
                    <a:pos x="16" y="175"/>
                  </a:cxn>
                  <a:cxn ang="0">
                    <a:pos x="33" y="125"/>
                  </a:cxn>
                  <a:cxn ang="0">
                    <a:pos x="57" y="76"/>
                  </a:cxn>
                  <a:cxn ang="0">
                    <a:pos x="81" y="57"/>
                  </a:cxn>
                  <a:cxn ang="0">
                    <a:pos x="106" y="41"/>
                  </a:cxn>
                  <a:cxn ang="0">
                    <a:pos x="131" y="28"/>
                  </a:cxn>
                  <a:cxn ang="0">
                    <a:pos x="155" y="19"/>
                  </a:cxn>
                  <a:cxn ang="0">
                    <a:pos x="180" y="11"/>
                  </a:cxn>
                  <a:cxn ang="0">
                    <a:pos x="205" y="6"/>
                  </a:cxn>
                  <a:cxn ang="0">
                    <a:pos x="230" y="3"/>
                  </a:cxn>
                  <a:cxn ang="0">
                    <a:pos x="255" y="0"/>
                  </a:cxn>
                  <a:cxn ang="0">
                    <a:pos x="280" y="0"/>
                  </a:cxn>
                  <a:cxn ang="0">
                    <a:pos x="305" y="2"/>
                  </a:cxn>
                  <a:cxn ang="0">
                    <a:pos x="330" y="4"/>
                  </a:cxn>
                  <a:cxn ang="0">
                    <a:pos x="355" y="7"/>
                  </a:cxn>
                  <a:cxn ang="0">
                    <a:pos x="381" y="11"/>
                  </a:cxn>
                  <a:cxn ang="0">
                    <a:pos x="406" y="15"/>
                  </a:cxn>
                  <a:cxn ang="0">
                    <a:pos x="431" y="20"/>
                  </a:cxn>
                  <a:cxn ang="0">
                    <a:pos x="456" y="24"/>
                  </a:cxn>
                </a:cxnLst>
                <a:rect l="0" t="0" r="r" b="b"/>
                <a:pathLst>
                  <a:path w="480" h="576">
                    <a:moveTo>
                      <a:pt x="456" y="24"/>
                    </a:moveTo>
                    <a:lnTo>
                      <a:pt x="473" y="142"/>
                    </a:lnTo>
                    <a:lnTo>
                      <a:pt x="480" y="262"/>
                    </a:lnTo>
                    <a:lnTo>
                      <a:pt x="474" y="384"/>
                    </a:lnTo>
                    <a:lnTo>
                      <a:pt x="456" y="505"/>
                    </a:lnTo>
                    <a:lnTo>
                      <a:pt x="431" y="520"/>
                    </a:lnTo>
                    <a:lnTo>
                      <a:pt x="407" y="532"/>
                    </a:lnTo>
                    <a:lnTo>
                      <a:pt x="382" y="543"/>
                    </a:lnTo>
                    <a:lnTo>
                      <a:pt x="357" y="553"/>
                    </a:lnTo>
                    <a:lnTo>
                      <a:pt x="332" y="562"/>
                    </a:lnTo>
                    <a:lnTo>
                      <a:pt x="307" y="569"/>
                    </a:lnTo>
                    <a:lnTo>
                      <a:pt x="281" y="573"/>
                    </a:lnTo>
                    <a:lnTo>
                      <a:pt x="256" y="575"/>
                    </a:lnTo>
                    <a:lnTo>
                      <a:pt x="231" y="576"/>
                    </a:lnTo>
                    <a:lnTo>
                      <a:pt x="206" y="574"/>
                    </a:lnTo>
                    <a:lnTo>
                      <a:pt x="181" y="570"/>
                    </a:lnTo>
                    <a:lnTo>
                      <a:pt x="156" y="563"/>
                    </a:lnTo>
                    <a:lnTo>
                      <a:pt x="132" y="554"/>
                    </a:lnTo>
                    <a:lnTo>
                      <a:pt x="107" y="542"/>
                    </a:lnTo>
                    <a:lnTo>
                      <a:pt x="82" y="528"/>
                    </a:lnTo>
                    <a:lnTo>
                      <a:pt x="57" y="509"/>
                    </a:lnTo>
                    <a:lnTo>
                      <a:pt x="30" y="446"/>
                    </a:lnTo>
                    <a:lnTo>
                      <a:pt x="12" y="388"/>
                    </a:lnTo>
                    <a:lnTo>
                      <a:pt x="3" y="331"/>
                    </a:lnTo>
                    <a:lnTo>
                      <a:pt x="0" y="277"/>
                    </a:lnTo>
                    <a:lnTo>
                      <a:pt x="4" y="225"/>
                    </a:lnTo>
                    <a:lnTo>
                      <a:pt x="16" y="175"/>
                    </a:lnTo>
                    <a:lnTo>
                      <a:pt x="33" y="125"/>
                    </a:lnTo>
                    <a:lnTo>
                      <a:pt x="57" y="76"/>
                    </a:lnTo>
                    <a:lnTo>
                      <a:pt x="81" y="57"/>
                    </a:lnTo>
                    <a:lnTo>
                      <a:pt x="106" y="41"/>
                    </a:lnTo>
                    <a:lnTo>
                      <a:pt x="131" y="28"/>
                    </a:lnTo>
                    <a:lnTo>
                      <a:pt x="155" y="19"/>
                    </a:lnTo>
                    <a:lnTo>
                      <a:pt x="180" y="11"/>
                    </a:lnTo>
                    <a:lnTo>
                      <a:pt x="205" y="6"/>
                    </a:lnTo>
                    <a:lnTo>
                      <a:pt x="230" y="3"/>
                    </a:lnTo>
                    <a:lnTo>
                      <a:pt x="255" y="0"/>
                    </a:lnTo>
                    <a:lnTo>
                      <a:pt x="280" y="0"/>
                    </a:lnTo>
                    <a:lnTo>
                      <a:pt x="305" y="2"/>
                    </a:lnTo>
                    <a:lnTo>
                      <a:pt x="330" y="4"/>
                    </a:lnTo>
                    <a:lnTo>
                      <a:pt x="355" y="7"/>
                    </a:lnTo>
                    <a:lnTo>
                      <a:pt x="381" y="11"/>
                    </a:lnTo>
                    <a:lnTo>
                      <a:pt x="406" y="15"/>
                    </a:lnTo>
                    <a:lnTo>
                      <a:pt x="431" y="20"/>
                    </a:lnTo>
                    <a:lnTo>
                      <a:pt x="456" y="24"/>
                    </a:lnTo>
                    <a:close/>
                  </a:path>
                </a:pathLst>
              </a:custGeom>
              <a:solidFill>
                <a:srgbClr val="3F84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0" name="Freeform 116">
                <a:extLst>
                  <a:ext uri="{FF2B5EF4-FFF2-40B4-BE49-F238E27FC236}">
                    <a16:creationId xmlns:a16="http://schemas.microsoft.com/office/drawing/2014/main" xmlns="" id="{6AB1CC8F-6138-4DCA-0B31-761CC11A22E6}"/>
                  </a:ext>
                </a:extLst>
              </p:cNvPr>
              <p:cNvSpPr>
                <a:spLocks/>
              </p:cNvSpPr>
              <p:nvPr/>
            </p:nvSpPr>
            <p:spPr bwMode="auto">
              <a:xfrm>
                <a:off x="1328" y="2036"/>
                <a:ext cx="151" cy="181"/>
              </a:xfrm>
              <a:custGeom>
                <a:avLst/>
                <a:gdLst/>
                <a:ahLst/>
                <a:cxnLst>
                  <a:cxn ang="0">
                    <a:pos x="425" y="29"/>
                  </a:cxn>
                  <a:cxn ang="0">
                    <a:pos x="437" y="83"/>
                  </a:cxn>
                  <a:cxn ang="0">
                    <a:pos x="446" y="137"/>
                  </a:cxn>
                  <a:cxn ang="0">
                    <a:pos x="451" y="193"/>
                  </a:cxn>
                  <a:cxn ang="0">
                    <a:pos x="453" y="247"/>
                  </a:cxn>
                  <a:cxn ang="0">
                    <a:pos x="451" y="302"/>
                  </a:cxn>
                  <a:cxn ang="0">
                    <a:pos x="446" y="358"/>
                  </a:cxn>
                  <a:cxn ang="0">
                    <a:pos x="438" y="413"/>
                  </a:cxn>
                  <a:cxn ang="0">
                    <a:pos x="425" y="469"/>
                  </a:cxn>
                  <a:cxn ang="0">
                    <a:pos x="402" y="483"/>
                  </a:cxn>
                  <a:cxn ang="0">
                    <a:pos x="380" y="496"/>
                  </a:cxn>
                  <a:cxn ang="0">
                    <a:pos x="357" y="510"/>
                  </a:cxn>
                  <a:cxn ang="0">
                    <a:pos x="335" y="520"/>
                  </a:cxn>
                  <a:cxn ang="0">
                    <a:pos x="312" y="528"/>
                  </a:cxn>
                  <a:cxn ang="0">
                    <a:pos x="289" y="536"/>
                  </a:cxn>
                  <a:cxn ang="0">
                    <a:pos x="266" y="541"/>
                  </a:cxn>
                  <a:cxn ang="0">
                    <a:pos x="244" y="544"/>
                  </a:cxn>
                  <a:cxn ang="0">
                    <a:pos x="221" y="544"/>
                  </a:cxn>
                  <a:cxn ang="0">
                    <a:pos x="197" y="543"/>
                  </a:cxn>
                  <a:cxn ang="0">
                    <a:pos x="175" y="539"/>
                  </a:cxn>
                  <a:cxn ang="0">
                    <a:pos x="153" y="531"/>
                  </a:cxn>
                  <a:cxn ang="0">
                    <a:pos x="129" y="520"/>
                  </a:cxn>
                  <a:cxn ang="0">
                    <a:pos x="106" y="507"/>
                  </a:cxn>
                  <a:cxn ang="0">
                    <a:pos x="84" y="491"/>
                  </a:cxn>
                  <a:cxn ang="0">
                    <a:pos x="61" y="471"/>
                  </a:cxn>
                  <a:cxn ang="0">
                    <a:pos x="34" y="413"/>
                  </a:cxn>
                  <a:cxn ang="0">
                    <a:pos x="14" y="359"/>
                  </a:cxn>
                  <a:cxn ang="0">
                    <a:pos x="3" y="309"/>
                  </a:cxn>
                  <a:cxn ang="0">
                    <a:pos x="0" y="260"/>
                  </a:cxn>
                  <a:cxn ang="0">
                    <a:pos x="6" y="212"/>
                  </a:cxn>
                  <a:cxn ang="0">
                    <a:pos x="18" y="166"/>
                  </a:cxn>
                  <a:cxn ang="0">
                    <a:pos x="36" y="121"/>
                  </a:cxn>
                  <a:cxn ang="0">
                    <a:pos x="61" y="76"/>
                  </a:cxn>
                  <a:cxn ang="0">
                    <a:pos x="84" y="56"/>
                  </a:cxn>
                  <a:cxn ang="0">
                    <a:pos x="106" y="41"/>
                  </a:cxn>
                  <a:cxn ang="0">
                    <a:pos x="129" y="27"/>
                  </a:cxn>
                  <a:cxn ang="0">
                    <a:pos x="151" y="17"/>
                  </a:cxn>
                  <a:cxn ang="0">
                    <a:pos x="174" y="9"/>
                  </a:cxn>
                  <a:cxn ang="0">
                    <a:pos x="196" y="4"/>
                  </a:cxn>
                  <a:cxn ang="0">
                    <a:pos x="219" y="1"/>
                  </a:cxn>
                  <a:cxn ang="0">
                    <a:pos x="242" y="0"/>
                  </a:cxn>
                  <a:cxn ang="0">
                    <a:pos x="265" y="1"/>
                  </a:cxn>
                  <a:cxn ang="0">
                    <a:pos x="287" y="2"/>
                  </a:cxn>
                  <a:cxn ang="0">
                    <a:pos x="311" y="5"/>
                  </a:cxn>
                  <a:cxn ang="0">
                    <a:pos x="334" y="9"/>
                  </a:cxn>
                  <a:cxn ang="0">
                    <a:pos x="356" y="14"/>
                  </a:cxn>
                  <a:cxn ang="0">
                    <a:pos x="380" y="19"/>
                  </a:cxn>
                  <a:cxn ang="0">
                    <a:pos x="402" y="23"/>
                  </a:cxn>
                  <a:cxn ang="0">
                    <a:pos x="425" y="29"/>
                  </a:cxn>
                </a:cxnLst>
                <a:rect l="0" t="0" r="r" b="b"/>
                <a:pathLst>
                  <a:path w="453" h="544">
                    <a:moveTo>
                      <a:pt x="425" y="29"/>
                    </a:moveTo>
                    <a:lnTo>
                      <a:pt x="437" y="83"/>
                    </a:lnTo>
                    <a:lnTo>
                      <a:pt x="446" y="137"/>
                    </a:lnTo>
                    <a:lnTo>
                      <a:pt x="451" y="193"/>
                    </a:lnTo>
                    <a:lnTo>
                      <a:pt x="453" y="247"/>
                    </a:lnTo>
                    <a:lnTo>
                      <a:pt x="451" y="302"/>
                    </a:lnTo>
                    <a:lnTo>
                      <a:pt x="446" y="358"/>
                    </a:lnTo>
                    <a:lnTo>
                      <a:pt x="438" y="413"/>
                    </a:lnTo>
                    <a:lnTo>
                      <a:pt x="425" y="469"/>
                    </a:lnTo>
                    <a:lnTo>
                      <a:pt x="402" y="483"/>
                    </a:lnTo>
                    <a:lnTo>
                      <a:pt x="380" y="496"/>
                    </a:lnTo>
                    <a:lnTo>
                      <a:pt x="357" y="510"/>
                    </a:lnTo>
                    <a:lnTo>
                      <a:pt x="335" y="520"/>
                    </a:lnTo>
                    <a:lnTo>
                      <a:pt x="312" y="528"/>
                    </a:lnTo>
                    <a:lnTo>
                      <a:pt x="289" y="536"/>
                    </a:lnTo>
                    <a:lnTo>
                      <a:pt x="266" y="541"/>
                    </a:lnTo>
                    <a:lnTo>
                      <a:pt x="244" y="544"/>
                    </a:lnTo>
                    <a:lnTo>
                      <a:pt x="221" y="544"/>
                    </a:lnTo>
                    <a:lnTo>
                      <a:pt x="197" y="543"/>
                    </a:lnTo>
                    <a:lnTo>
                      <a:pt x="175" y="539"/>
                    </a:lnTo>
                    <a:lnTo>
                      <a:pt x="153" y="531"/>
                    </a:lnTo>
                    <a:lnTo>
                      <a:pt x="129" y="520"/>
                    </a:lnTo>
                    <a:lnTo>
                      <a:pt x="106" y="507"/>
                    </a:lnTo>
                    <a:lnTo>
                      <a:pt x="84" y="491"/>
                    </a:lnTo>
                    <a:lnTo>
                      <a:pt x="61" y="471"/>
                    </a:lnTo>
                    <a:lnTo>
                      <a:pt x="34" y="413"/>
                    </a:lnTo>
                    <a:lnTo>
                      <a:pt x="14" y="359"/>
                    </a:lnTo>
                    <a:lnTo>
                      <a:pt x="3" y="309"/>
                    </a:lnTo>
                    <a:lnTo>
                      <a:pt x="0" y="260"/>
                    </a:lnTo>
                    <a:lnTo>
                      <a:pt x="6" y="212"/>
                    </a:lnTo>
                    <a:lnTo>
                      <a:pt x="18" y="166"/>
                    </a:lnTo>
                    <a:lnTo>
                      <a:pt x="36" y="121"/>
                    </a:lnTo>
                    <a:lnTo>
                      <a:pt x="61" y="76"/>
                    </a:lnTo>
                    <a:lnTo>
                      <a:pt x="84" y="56"/>
                    </a:lnTo>
                    <a:lnTo>
                      <a:pt x="106" y="41"/>
                    </a:lnTo>
                    <a:lnTo>
                      <a:pt x="129" y="27"/>
                    </a:lnTo>
                    <a:lnTo>
                      <a:pt x="151" y="17"/>
                    </a:lnTo>
                    <a:lnTo>
                      <a:pt x="174" y="9"/>
                    </a:lnTo>
                    <a:lnTo>
                      <a:pt x="196" y="4"/>
                    </a:lnTo>
                    <a:lnTo>
                      <a:pt x="219" y="1"/>
                    </a:lnTo>
                    <a:lnTo>
                      <a:pt x="242" y="0"/>
                    </a:lnTo>
                    <a:lnTo>
                      <a:pt x="265" y="1"/>
                    </a:lnTo>
                    <a:lnTo>
                      <a:pt x="287" y="2"/>
                    </a:lnTo>
                    <a:lnTo>
                      <a:pt x="311" y="5"/>
                    </a:lnTo>
                    <a:lnTo>
                      <a:pt x="334" y="9"/>
                    </a:lnTo>
                    <a:lnTo>
                      <a:pt x="356" y="14"/>
                    </a:lnTo>
                    <a:lnTo>
                      <a:pt x="380" y="19"/>
                    </a:lnTo>
                    <a:lnTo>
                      <a:pt x="402" y="23"/>
                    </a:lnTo>
                    <a:lnTo>
                      <a:pt x="425" y="29"/>
                    </a:lnTo>
                    <a:close/>
                  </a:path>
                </a:pathLst>
              </a:custGeom>
              <a:solidFill>
                <a:srgbClr val="4C87E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1" name="Freeform 117">
                <a:extLst>
                  <a:ext uri="{FF2B5EF4-FFF2-40B4-BE49-F238E27FC236}">
                    <a16:creationId xmlns:a16="http://schemas.microsoft.com/office/drawing/2014/main" xmlns="" id="{B3581AAF-5AC4-8B96-C857-358ECF8B0107}"/>
                  </a:ext>
                </a:extLst>
              </p:cNvPr>
              <p:cNvSpPr>
                <a:spLocks/>
              </p:cNvSpPr>
              <p:nvPr/>
            </p:nvSpPr>
            <p:spPr bwMode="auto">
              <a:xfrm>
                <a:off x="1332" y="2040"/>
                <a:ext cx="141" cy="172"/>
              </a:xfrm>
              <a:custGeom>
                <a:avLst/>
                <a:gdLst/>
                <a:ahLst/>
                <a:cxnLst>
                  <a:cxn ang="0">
                    <a:pos x="393" y="34"/>
                  </a:cxn>
                  <a:cxn ang="0">
                    <a:pos x="406" y="84"/>
                  </a:cxn>
                  <a:cxn ang="0">
                    <a:pos x="415" y="135"/>
                  </a:cxn>
                  <a:cxn ang="0">
                    <a:pos x="422" y="183"/>
                  </a:cxn>
                  <a:cxn ang="0">
                    <a:pos x="424" y="234"/>
                  </a:cxn>
                  <a:cxn ang="0">
                    <a:pos x="423" y="283"/>
                  </a:cxn>
                  <a:cxn ang="0">
                    <a:pos x="418" y="333"/>
                  </a:cxn>
                  <a:cxn ang="0">
                    <a:pos x="407" y="382"/>
                  </a:cxn>
                  <a:cxn ang="0">
                    <a:pos x="393" y="432"/>
                  </a:cxn>
                  <a:cxn ang="0">
                    <a:pos x="373" y="448"/>
                  </a:cxn>
                  <a:cxn ang="0">
                    <a:pos x="352" y="462"/>
                  </a:cxn>
                  <a:cxn ang="0">
                    <a:pos x="332" y="476"/>
                  </a:cxn>
                  <a:cxn ang="0">
                    <a:pos x="311" y="487"/>
                  </a:cxn>
                  <a:cxn ang="0">
                    <a:pos x="291" y="497"/>
                  </a:cxn>
                  <a:cxn ang="0">
                    <a:pos x="270" y="505"/>
                  </a:cxn>
                  <a:cxn ang="0">
                    <a:pos x="250" y="511"/>
                  </a:cxn>
                  <a:cxn ang="0">
                    <a:pos x="229" y="514"/>
                  </a:cxn>
                  <a:cxn ang="0">
                    <a:pos x="208" y="515"/>
                  </a:cxn>
                  <a:cxn ang="0">
                    <a:pos x="186" y="512"/>
                  </a:cxn>
                  <a:cxn ang="0">
                    <a:pos x="167" y="509"/>
                  </a:cxn>
                  <a:cxn ang="0">
                    <a:pos x="145" y="501"/>
                  </a:cxn>
                  <a:cxn ang="0">
                    <a:pos x="124" y="489"/>
                  </a:cxn>
                  <a:cxn ang="0">
                    <a:pos x="104" y="474"/>
                  </a:cxn>
                  <a:cxn ang="0">
                    <a:pos x="83" y="457"/>
                  </a:cxn>
                  <a:cxn ang="0">
                    <a:pos x="64" y="435"/>
                  </a:cxn>
                  <a:cxn ang="0">
                    <a:pos x="34" y="383"/>
                  </a:cxn>
                  <a:cxn ang="0">
                    <a:pos x="15" y="334"/>
                  </a:cxn>
                  <a:cxn ang="0">
                    <a:pos x="3" y="288"/>
                  </a:cxn>
                  <a:cxn ang="0">
                    <a:pos x="0" y="243"/>
                  </a:cxn>
                  <a:cxn ang="0">
                    <a:pos x="4" y="201"/>
                  </a:cxn>
                  <a:cxn ang="0">
                    <a:pos x="17" y="160"/>
                  </a:cxn>
                  <a:cxn ang="0">
                    <a:pos x="37" y="119"/>
                  </a:cxn>
                  <a:cxn ang="0">
                    <a:pos x="64" y="78"/>
                  </a:cxn>
                  <a:cxn ang="0">
                    <a:pos x="83" y="57"/>
                  </a:cxn>
                  <a:cxn ang="0">
                    <a:pos x="104" y="39"/>
                  </a:cxn>
                  <a:cxn ang="0">
                    <a:pos x="124" y="26"/>
                  </a:cxn>
                  <a:cxn ang="0">
                    <a:pos x="145" y="16"/>
                  </a:cxn>
                  <a:cxn ang="0">
                    <a:pos x="165" y="8"/>
                  </a:cxn>
                  <a:cxn ang="0">
                    <a:pos x="186" y="2"/>
                  </a:cxn>
                  <a:cxn ang="0">
                    <a:pos x="206" y="0"/>
                  </a:cxn>
                  <a:cxn ang="0">
                    <a:pos x="227" y="0"/>
                  </a:cxn>
                  <a:cxn ang="0">
                    <a:pos x="249" y="1"/>
                  </a:cxn>
                  <a:cxn ang="0">
                    <a:pos x="270" y="4"/>
                  </a:cxn>
                  <a:cxn ang="0">
                    <a:pos x="290" y="6"/>
                  </a:cxn>
                  <a:cxn ang="0">
                    <a:pos x="311" y="12"/>
                  </a:cxn>
                  <a:cxn ang="0">
                    <a:pos x="332" y="17"/>
                  </a:cxn>
                  <a:cxn ang="0">
                    <a:pos x="352" y="22"/>
                  </a:cxn>
                  <a:cxn ang="0">
                    <a:pos x="373" y="29"/>
                  </a:cxn>
                  <a:cxn ang="0">
                    <a:pos x="393" y="34"/>
                  </a:cxn>
                </a:cxnLst>
                <a:rect l="0" t="0" r="r" b="b"/>
                <a:pathLst>
                  <a:path w="424" h="515">
                    <a:moveTo>
                      <a:pt x="393" y="34"/>
                    </a:moveTo>
                    <a:lnTo>
                      <a:pt x="406" y="84"/>
                    </a:lnTo>
                    <a:lnTo>
                      <a:pt x="415" y="135"/>
                    </a:lnTo>
                    <a:lnTo>
                      <a:pt x="422" y="183"/>
                    </a:lnTo>
                    <a:lnTo>
                      <a:pt x="424" y="234"/>
                    </a:lnTo>
                    <a:lnTo>
                      <a:pt x="423" y="283"/>
                    </a:lnTo>
                    <a:lnTo>
                      <a:pt x="418" y="333"/>
                    </a:lnTo>
                    <a:lnTo>
                      <a:pt x="407" y="382"/>
                    </a:lnTo>
                    <a:lnTo>
                      <a:pt x="393" y="432"/>
                    </a:lnTo>
                    <a:lnTo>
                      <a:pt x="373" y="448"/>
                    </a:lnTo>
                    <a:lnTo>
                      <a:pt x="352" y="462"/>
                    </a:lnTo>
                    <a:lnTo>
                      <a:pt x="332" y="476"/>
                    </a:lnTo>
                    <a:lnTo>
                      <a:pt x="311" y="487"/>
                    </a:lnTo>
                    <a:lnTo>
                      <a:pt x="291" y="497"/>
                    </a:lnTo>
                    <a:lnTo>
                      <a:pt x="270" y="505"/>
                    </a:lnTo>
                    <a:lnTo>
                      <a:pt x="250" y="511"/>
                    </a:lnTo>
                    <a:lnTo>
                      <a:pt x="229" y="514"/>
                    </a:lnTo>
                    <a:lnTo>
                      <a:pt x="208" y="515"/>
                    </a:lnTo>
                    <a:lnTo>
                      <a:pt x="186" y="512"/>
                    </a:lnTo>
                    <a:lnTo>
                      <a:pt x="167" y="509"/>
                    </a:lnTo>
                    <a:lnTo>
                      <a:pt x="145" y="501"/>
                    </a:lnTo>
                    <a:lnTo>
                      <a:pt x="124" y="489"/>
                    </a:lnTo>
                    <a:lnTo>
                      <a:pt x="104" y="474"/>
                    </a:lnTo>
                    <a:lnTo>
                      <a:pt x="83" y="457"/>
                    </a:lnTo>
                    <a:lnTo>
                      <a:pt x="64" y="435"/>
                    </a:lnTo>
                    <a:lnTo>
                      <a:pt x="34" y="383"/>
                    </a:lnTo>
                    <a:lnTo>
                      <a:pt x="15" y="334"/>
                    </a:lnTo>
                    <a:lnTo>
                      <a:pt x="3" y="288"/>
                    </a:lnTo>
                    <a:lnTo>
                      <a:pt x="0" y="243"/>
                    </a:lnTo>
                    <a:lnTo>
                      <a:pt x="4" y="201"/>
                    </a:lnTo>
                    <a:lnTo>
                      <a:pt x="17" y="160"/>
                    </a:lnTo>
                    <a:lnTo>
                      <a:pt x="37" y="119"/>
                    </a:lnTo>
                    <a:lnTo>
                      <a:pt x="64" y="78"/>
                    </a:lnTo>
                    <a:lnTo>
                      <a:pt x="83" y="57"/>
                    </a:lnTo>
                    <a:lnTo>
                      <a:pt x="104" y="39"/>
                    </a:lnTo>
                    <a:lnTo>
                      <a:pt x="124" y="26"/>
                    </a:lnTo>
                    <a:lnTo>
                      <a:pt x="145" y="16"/>
                    </a:lnTo>
                    <a:lnTo>
                      <a:pt x="165" y="8"/>
                    </a:lnTo>
                    <a:lnTo>
                      <a:pt x="186" y="2"/>
                    </a:lnTo>
                    <a:lnTo>
                      <a:pt x="206" y="0"/>
                    </a:lnTo>
                    <a:lnTo>
                      <a:pt x="227" y="0"/>
                    </a:lnTo>
                    <a:lnTo>
                      <a:pt x="249" y="1"/>
                    </a:lnTo>
                    <a:lnTo>
                      <a:pt x="270" y="4"/>
                    </a:lnTo>
                    <a:lnTo>
                      <a:pt x="290" y="6"/>
                    </a:lnTo>
                    <a:lnTo>
                      <a:pt x="311" y="12"/>
                    </a:lnTo>
                    <a:lnTo>
                      <a:pt x="332" y="17"/>
                    </a:lnTo>
                    <a:lnTo>
                      <a:pt x="352" y="22"/>
                    </a:lnTo>
                    <a:lnTo>
                      <a:pt x="373" y="29"/>
                    </a:lnTo>
                    <a:lnTo>
                      <a:pt x="393" y="34"/>
                    </a:lnTo>
                    <a:close/>
                  </a:path>
                </a:pathLst>
              </a:custGeom>
              <a:solidFill>
                <a:srgbClr val="5689F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2" name="Freeform 118">
                <a:extLst>
                  <a:ext uri="{FF2B5EF4-FFF2-40B4-BE49-F238E27FC236}">
                    <a16:creationId xmlns:a16="http://schemas.microsoft.com/office/drawing/2014/main" xmlns="" id="{1FA13384-DCBF-C82B-4A49-DC6320DC4D82}"/>
                  </a:ext>
                </a:extLst>
              </p:cNvPr>
              <p:cNvSpPr>
                <a:spLocks/>
              </p:cNvSpPr>
              <p:nvPr/>
            </p:nvSpPr>
            <p:spPr bwMode="auto">
              <a:xfrm>
                <a:off x="1166" y="2026"/>
                <a:ext cx="73" cy="135"/>
              </a:xfrm>
              <a:custGeom>
                <a:avLst/>
                <a:gdLst/>
                <a:ahLst/>
                <a:cxnLst>
                  <a:cxn ang="0">
                    <a:pos x="0" y="21"/>
                  </a:cxn>
                  <a:cxn ang="0">
                    <a:pos x="218" y="0"/>
                  </a:cxn>
                  <a:cxn ang="0">
                    <a:pos x="218" y="15"/>
                  </a:cxn>
                  <a:cxn ang="0">
                    <a:pos x="9" y="39"/>
                  </a:cxn>
                  <a:cxn ang="0">
                    <a:pos x="11" y="406"/>
                  </a:cxn>
                  <a:cxn ang="0">
                    <a:pos x="0" y="406"/>
                  </a:cxn>
                  <a:cxn ang="0">
                    <a:pos x="0" y="21"/>
                  </a:cxn>
                </a:cxnLst>
                <a:rect l="0" t="0" r="r" b="b"/>
                <a:pathLst>
                  <a:path w="218" h="406">
                    <a:moveTo>
                      <a:pt x="0" y="21"/>
                    </a:moveTo>
                    <a:lnTo>
                      <a:pt x="218" y="0"/>
                    </a:lnTo>
                    <a:lnTo>
                      <a:pt x="218" y="15"/>
                    </a:lnTo>
                    <a:lnTo>
                      <a:pt x="9" y="39"/>
                    </a:lnTo>
                    <a:lnTo>
                      <a:pt x="11" y="406"/>
                    </a:lnTo>
                    <a:lnTo>
                      <a:pt x="0" y="406"/>
                    </a:lnTo>
                    <a:lnTo>
                      <a:pt x="0" y="2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3" name="Freeform 119">
                <a:extLst>
                  <a:ext uri="{FF2B5EF4-FFF2-40B4-BE49-F238E27FC236}">
                    <a16:creationId xmlns:a16="http://schemas.microsoft.com/office/drawing/2014/main" xmlns="" id="{F9117944-B560-92BC-7D12-FFE2F3C4669D}"/>
                  </a:ext>
                </a:extLst>
              </p:cNvPr>
              <p:cNvSpPr>
                <a:spLocks/>
              </p:cNvSpPr>
              <p:nvPr/>
            </p:nvSpPr>
            <p:spPr bwMode="auto">
              <a:xfrm>
                <a:off x="1167" y="2042"/>
                <a:ext cx="72" cy="12"/>
              </a:xfrm>
              <a:custGeom>
                <a:avLst/>
                <a:gdLst/>
                <a:ahLst/>
                <a:cxnLst>
                  <a:cxn ang="0">
                    <a:pos x="4" y="18"/>
                  </a:cxn>
                  <a:cxn ang="0">
                    <a:pos x="215" y="0"/>
                  </a:cxn>
                  <a:cxn ang="0">
                    <a:pos x="215" y="16"/>
                  </a:cxn>
                  <a:cxn ang="0">
                    <a:pos x="0" y="35"/>
                  </a:cxn>
                  <a:cxn ang="0">
                    <a:pos x="4" y="18"/>
                  </a:cxn>
                </a:cxnLst>
                <a:rect l="0" t="0" r="r" b="b"/>
                <a:pathLst>
                  <a:path w="215" h="35">
                    <a:moveTo>
                      <a:pt x="4" y="18"/>
                    </a:moveTo>
                    <a:lnTo>
                      <a:pt x="215" y="0"/>
                    </a:lnTo>
                    <a:lnTo>
                      <a:pt x="215" y="16"/>
                    </a:lnTo>
                    <a:lnTo>
                      <a:pt x="0" y="35"/>
                    </a:lnTo>
                    <a:lnTo>
                      <a:pt x="4" y="18"/>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4" name="Freeform 120">
                <a:extLst>
                  <a:ext uri="{FF2B5EF4-FFF2-40B4-BE49-F238E27FC236}">
                    <a16:creationId xmlns:a16="http://schemas.microsoft.com/office/drawing/2014/main" xmlns="" id="{82B80176-CBA4-8EAA-9EE2-8615C74D96AD}"/>
                  </a:ext>
                </a:extLst>
              </p:cNvPr>
              <p:cNvSpPr>
                <a:spLocks/>
              </p:cNvSpPr>
              <p:nvPr/>
            </p:nvSpPr>
            <p:spPr bwMode="auto">
              <a:xfrm>
                <a:off x="1169" y="2065"/>
                <a:ext cx="69" cy="11"/>
              </a:xfrm>
              <a:custGeom>
                <a:avLst/>
                <a:gdLst/>
                <a:ahLst/>
                <a:cxnLst>
                  <a:cxn ang="0">
                    <a:pos x="4" y="15"/>
                  </a:cxn>
                  <a:cxn ang="0">
                    <a:pos x="207" y="0"/>
                  </a:cxn>
                  <a:cxn ang="0">
                    <a:pos x="207" y="16"/>
                  </a:cxn>
                  <a:cxn ang="0">
                    <a:pos x="0" y="31"/>
                  </a:cxn>
                  <a:cxn ang="0">
                    <a:pos x="4" y="15"/>
                  </a:cxn>
                </a:cxnLst>
                <a:rect l="0" t="0" r="r" b="b"/>
                <a:pathLst>
                  <a:path w="207" h="31">
                    <a:moveTo>
                      <a:pt x="4" y="15"/>
                    </a:moveTo>
                    <a:lnTo>
                      <a:pt x="207" y="0"/>
                    </a:lnTo>
                    <a:lnTo>
                      <a:pt x="207" y="16"/>
                    </a:lnTo>
                    <a:lnTo>
                      <a:pt x="0" y="31"/>
                    </a:lnTo>
                    <a:lnTo>
                      <a:pt x="4" y="15"/>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5" name="Freeform 121">
                <a:extLst>
                  <a:ext uri="{FF2B5EF4-FFF2-40B4-BE49-F238E27FC236}">
                    <a16:creationId xmlns:a16="http://schemas.microsoft.com/office/drawing/2014/main" xmlns="" id="{EE9D1DEE-F205-DE3C-AE70-975AEC219216}"/>
                  </a:ext>
                </a:extLst>
              </p:cNvPr>
              <p:cNvSpPr>
                <a:spLocks/>
              </p:cNvSpPr>
              <p:nvPr/>
            </p:nvSpPr>
            <p:spPr bwMode="auto">
              <a:xfrm>
                <a:off x="1169" y="2065"/>
                <a:ext cx="69" cy="9"/>
              </a:xfrm>
              <a:custGeom>
                <a:avLst/>
                <a:gdLst/>
                <a:ahLst/>
                <a:cxnLst>
                  <a:cxn ang="0">
                    <a:pos x="4" y="15"/>
                  </a:cxn>
                  <a:cxn ang="0">
                    <a:pos x="207" y="0"/>
                  </a:cxn>
                  <a:cxn ang="0">
                    <a:pos x="207" y="12"/>
                  </a:cxn>
                  <a:cxn ang="0">
                    <a:pos x="0" y="25"/>
                  </a:cxn>
                  <a:cxn ang="0">
                    <a:pos x="4" y="15"/>
                  </a:cxn>
                </a:cxnLst>
                <a:rect l="0" t="0" r="r" b="b"/>
                <a:pathLst>
                  <a:path w="207" h="25">
                    <a:moveTo>
                      <a:pt x="4" y="15"/>
                    </a:moveTo>
                    <a:lnTo>
                      <a:pt x="207" y="0"/>
                    </a:lnTo>
                    <a:lnTo>
                      <a:pt x="207" y="12"/>
                    </a:lnTo>
                    <a:lnTo>
                      <a:pt x="0" y="25"/>
                    </a:lnTo>
                    <a:lnTo>
                      <a:pt x="4" y="15"/>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6" name="Freeform 122">
                <a:extLst>
                  <a:ext uri="{FF2B5EF4-FFF2-40B4-BE49-F238E27FC236}">
                    <a16:creationId xmlns:a16="http://schemas.microsoft.com/office/drawing/2014/main" xmlns="" id="{1EBA3115-24F1-1B3B-B554-2FDE02160ABB}"/>
                  </a:ext>
                </a:extLst>
              </p:cNvPr>
              <p:cNvSpPr>
                <a:spLocks/>
              </p:cNvSpPr>
              <p:nvPr/>
            </p:nvSpPr>
            <p:spPr bwMode="auto">
              <a:xfrm>
                <a:off x="1167" y="2100"/>
                <a:ext cx="72" cy="9"/>
              </a:xfrm>
              <a:custGeom>
                <a:avLst/>
                <a:gdLst/>
                <a:ahLst/>
                <a:cxnLst>
                  <a:cxn ang="0">
                    <a:pos x="4" y="11"/>
                  </a:cxn>
                  <a:cxn ang="0">
                    <a:pos x="215" y="0"/>
                  </a:cxn>
                  <a:cxn ang="0">
                    <a:pos x="215" y="16"/>
                  </a:cxn>
                  <a:cxn ang="0">
                    <a:pos x="0" y="27"/>
                  </a:cxn>
                  <a:cxn ang="0">
                    <a:pos x="4" y="11"/>
                  </a:cxn>
                </a:cxnLst>
                <a:rect l="0" t="0" r="r" b="b"/>
                <a:pathLst>
                  <a:path w="215" h="27">
                    <a:moveTo>
                      <a:pt x="4" y="11"/>
                    </a:moveTo>
                    <a:lnTo>
                      <a:pt x="215" y="0"/>
                    </a:lnTo>
                    <a:lnTo>
                      <a:pt x="215" y="16"/>
                    </a:lnTo>
                    <a:lnTo>
                      <a:pt x="0" y="27"/>
                    </a:lnTo>
                    <a:lnTo>
                      <a:pt x="4" y="1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7" name="Freeform 123">
                <a:extLst>
                  <a:ext uri="{FF2B5EF4-FFF2-40B4-BE49-F238E27FC236}">
                    <a16:creationId xmlns:a16="http://schemas.microsoft.com/office/drawing/2014/main" xmlns="" id="{5E4453DF-60F3-C596-2EF9-8670462B215F}"/>
                  </a:ext>
                </a:extLst>
              </p:cNvPr>
              <p:cNvSpPr>
                <a:spLocks/>
              </p:cNvSpPr>
              <p:nvPr/>
            </p:nvSpPr>
            <p:spPr bwMode="auto">
              <a:xfrm>
                <a:off x="1169" y="2077"/>
                <a:ext cx="70" cy="28"/>
              </a:xfrm>
              <a:custGeom>
                <a:avLst/>
                <a:gdLst/>
                <a:ahLst/>
                <a:cxnLst>
                  <a:cxn ang="0">
                    <a:pos x="0" y="10"/>
                  </a:cxn>
                  <a:cxn ang="0">
                    <a:pos x="209" y="0"/>
                  </a:cxn>
                  <a:cxn ang="0">
                    <a:pos x="209" y="78"/>
                  </a:cxn>
                  <a:cxn ang="0">
                    <a:pos x="0" y="84"/>
                  </a:cxn>
                  <a:cxn ang="0">
                    <a:pos x="0" y="10"/>
                  </a:cxn>
                </a:cxnLst>
                <a:rect l="0" t="0" r="r" b="b"/>
                <a:pathLst>
                  <a:path w="209" h="84">
                    <a:moveTo>
                      <a:pt x="0" y="10"/>
                    </a:moveTo>
                    <a:lnTo>
                      <a:pt x="209" y="0"/>
                    </a:lnTo>
                    <a:lnTo>
                      <a:pt x="209" y="78"/>
                    </a:lnTo>
                    <a:lnTo>
                      <a:pt x="0" y="84"/>
                    </a:lnTo>
                    <a:lnTo>
                      <a:pt x="0" y="1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8" name="Freeform 124">
                <a:extLst>
                  <a:ext uri="{FF2B5EF4-FFF2-40B4-BE49-F238E27FC236}">
                    <a16:creationId xmlns:a16="http://schemas.microsoft.com/office/drawing/2014/main" xmlns="" id="{E7C2F28E-FB2C-5AAC-369B-BCE7F2623DFA}"/>
                  </a:ext>
                </a:extLst>
              </p:cNvPr>
              <p:cNvSpPr>
                <a:spLocks/>
              </p:cNvSpPr>
              <p:nvPr/>
            </p:nvSpPr>
            <p:spPr bwMode="auto">
              <a:xfrm>
                <a:off x="1169" y="2154"/>
                <a:ext cx="71" cy="8"/>
              </a:xfrm>
              <a:custGeom>
                <a:avLst/>
                <a:gdLst/>
                <a:ahLst/>
                <a:cxnLst>
                  <a:cxn ang="0">
                    <a:pos x="4" y="7"/>
                  </a:cxn>
                  <a:cxn ang="0">
                    <a:pos x="215" y="0"/>
                  </a:cxn>
                  <a:cxn ang="0">
                    <a:pos x="215" y="17"/>
                  </a:cxn>
                  <a:cxn ang="0">
                    <a:pos x="0" y="24"/>
                  </a:cxn>
                  <a:cxn ang="0">
                    <a:pos x="4" y="7"/>
                  </a:cxn>
                </a:cxnLst>
                <a:rect l="0" t="0" r="r" b="b"/>
                <a:pathLst>
                  <a:path w="215" h="24">
                    <a:moveTo>
                      <a:pt x="4" y="7"/>
                    </a:moveTo>
                    <a:lnTo>
                      <a:pt x="215" y="0"/>
                    </a:lnTo>
                    <a:lnTo>
                      <a:pt x="215" y="17"/>
                    </a:lnTo>
                    <a:lnTo>
                      <a:pt x="0" y="24"/>
                    </a:lnTo>
                    <a:lnTo>
                      <a:pt x="4" y="7"/>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9" name="Freeform 125">
                <a:extLst>
                  <a:ext uri="{FF2B5EF4-FFF2-40B4-BE49-F238E27FC236}">
                    <a16:creationId xmlns:a16="http://schemas.microsoft.com/office/drawing/2014/main" xmlns="" id="{8C07DB10-4B6B-11F2-9144-8412F83AC611}"/>
                  </a:ext>
                </a:extLst>
              </p:cNvPr>
              <p:cNvSpPr>
                <a:spLocks/>
              </p:cNvSpPr>
              <p:nvPr/>
            </p:nvSpPr>
            <p:spPr bwMode="auto">
              <a:xfrm>
                <a:off x="1316" y="2317"/>
                <a:ext cx="187" cy="18"/>
              </a:xfrm>
              <a:custGeom>
                <a:avLst/>
                <a:gdLst/>
                <a:ahLst/>
                <a:cxnLst>
                  <a:cxn ang="0">
                    <a:pos x="3" y="0"/>
                  </a:cxn>
                  <a:cxn ang="0">
                    <a:pos x="561" y="17"/>
                  </a:cxn>
                  <a:cxn ang="0">
                    <a:pos x="561" y="43"/>
                  </a:cxn>
                  <a:cxn ang="0">
                    <a:pos x="8" y="33"/>
                  </a:cxn>
                  <a:cxn ang="0">
                    <a:pos x="0" y="55"/>
                  </a:cxn>
                  <a:cxn ang="0">
                    <a:pos x="3" y="0"/>
                  </a:cxn>
                </a:cxnLst>
                <a:rect l="0" t="0" r="r" b="b"/>
                <a:pathLst>
                  <a:path w="561" h="55">
                    <a:moveTo>
                      <a:pt x="3" y="0"/>
                    </a:moveTo>
                    <a:lnTo>
                      <a:pt x="561" y="17"/>
                    </a:lnTo>
                    <a:lnTo>
                      <a:pt x="561" y="43"/>
                    </a:lnTo>
                    <a:lnTo>
                      <a:pt x="8" y="33"/>
                    </a:lnTo>
                    <a:lnTo>
                      <a:pt x="0" y="55"/>
                    </a:lnTo>
                    <a:lnTo>
                      <a:pt x="3" y="0"/>
                    </a:lnTo>
                    <a:close/>
                  </a:path>
                </a:pathLst>
              </a:custGeom>
              <a:solidFill>
                <a:srgbClr val="514F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0" name="Freeform 126">
                <a:extLst>
                  <a:ext uri="{FF2B5EF4-FFF2-40B4-BE49-F238E27FC236}">
                    <a16:creationId xmlns:a16="http://schemas.microsoft.com/office/drawing/2014/main" xmlns="" id="{0E32D7E7-9B70-5A00-84D8-D29C6BE922DD}"/>
                  </a:ext>
                </a:extLst>
              </p:cNvPr>
              <p:cNvSpPr>
                <a:spLocks/>
              </p:cNvSpPr>
              <p:nvPr/>
            </p:nvSpPr>
            <p:spPr bwMode="auto">
              <a:xfrm>
                <a:off x="1318" y="2328"/>
                <a:ext cx="185" cy="9"/>
              </a:xfrm>
              <a:custGeom>
                <a:avLst/>
                <a:gdLst/>
                <a:ahLst/>
                <a:cxnLst>
                  <a:cxn ang="0">
                    <a:pos x="4" y="0"/>
                  </a:cxn>
                  <a:cxn ang="0">
                    <a:pos x="554" y="10"/>
                  </a:cxn>
                  <a:cxn ang="0">
                    <a:pos x="554" y="26"/>
                  </a:cxn>
                  <a:cxn ang="0">
                    <a:pos x="0" y="12"/>
                  </a:cxn>
                  <a:cxn ang="0">
                    <a:pos x="4" y="0"/>
                  </a:cxn>
                </a:cxnLst>
                <a:rect l="0" t="0" r="r" b="b"/>
                <a:pathLst>
                  <a:path w="554" h="26">
                    <a:moveTo>
                      <a:pt x="4" y="0"/>
                    </a:moveTo>
                    <a:lnTo>
                      <a:pt x="554" y="10"/>
                    </a:lnTo>
                    <a:lnTo>
                      <a:pt x="554" y="26"/>
                    </a:lnTo>
                    <a:lnTo>
                      <a:pt x="0" y="12"/>
                    </a:lnTo>
                    <a:lnTo>
                      <a:pt x="4"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1" name="Freeform 127">
                <a:extLst>
                  <a:ext uri="{FF2B5EF4-FFF2-40B4-BE49-F238E27FC236}">
                    <a16:creationId xmlns:a16="http://schemas.microsoft.com/office/drawing/2014/main" xmlns="" id="{1C85FD3D-0D23-F9B5-5FC1-A55B9EFB3F8A}"/>
                  </a:ext>
                </a:extLst>
              </p:cNvPr>
              <p:cNvSpPr>
                <a:spLocks/>
              </p:cNvSpPr>
              <p:nvPr/>
            </p:nvSpPr>
            <p:spPr bwMode="auto">
              <a:xfrm>
                <a:off x="1319" y="2320"/>
                <a:ext cx="35" cy="6"/>
              </a:xfrm>
              <a:custGeom>
                <a:avLst/>
                <a:gdLst/>
                <a:ahLst/>
                <a:cxnLst>
                  <a:cxn ang="0">
                    <a:pos x="0" y="0"/>
                  </a:cxn>
                  <a:cxn ang="0">
                    <a:pos x="104" y="1"/>
                  </a:cxn>
                  <a:cxn ang="0">
                    <a:pos x="104" y="17"/>
                  </a:cxn>
                  <a:cxn ang="0">
                    <a:pos x="0" y="16"/>
                  </a:cxn>
                  <a:cxn ang="0">
                    <a:pos x="0" y="0"/>
                  </a:cxn>
                </a:cxnLst>
                <a:rect l="0" t="0" r="r" b="b"/>
                <a:pathLst>
                  <a:path w="104" h="17">
                    <a:moveTo>
                      <a:pt x="0" y="0"/>
                    </a:moveTo>
                    <a:lnTo>
                      <a:pt x="104" y="1"/>
                    </a:lnTo>
                    <a:lnTo>
                      <a:pt x="104" y="17"/>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2" name="Freeform 128">
                <a:extLst>
                  <a:ext uri="{FF2B5EF4-FFF2-40B4-BE49-F238E27FC236}">
                    <a16:creationId xmlns:a16="http://schemas.microsoft.com/office/drawing/2014/main" xmlns="" id="{4A3945FF-EB07-3E33-8ADB-DE61CC28E143}"/>
                  </a:ext>
                </a:extLst>
              </p:cNvPr>
              <p:cNvSpPr>
                <a:spLocks/>
              </p:cNvSpPr>
              <p:nvPr/>
            </p:nvSpPr>
            <p:spPr bwMode="auto">
              <a:xfrm>
                <a:off x="1358" y="2320"/>
                <a:ext cx="36" cy="6"/>
              </a:xfrm>
              <a:custGeom>
                <a:avLst/>
                <a:gdLst/>
                <a:ahLst/>
                <a:cxnLst>
                  <a:cxn ang="0">
                    <a:pos x="0" y="0"/>
                  </a:cxn>
                  <a:cxn ang="0">
                    <a:pos x="106" y="3"/>
                  </a:cxn>
                  <a:cxn ang="0">
                    <a:pos x="106" y="18"/>
                  </a:cxn>
                  <a:cxn ang="0">
                    <a:pos x="0" y="17"/>
                  </a:cxn>
                  <a:cxn ang="0">
                    <a:pos x="0" y="0"/>
                  </a:cxn>
                </a:cxnLst>
                <a:rect l="0" t="0" r="r" b="b"/>
                <a:pathLst>
                  <a:path w="106" h="18">
                    <a:moveTo>
                      <a:pt x="0" y="0"/>
                    </a:moveTo>
                    <a:lnTo>
                      <a:pt x="106" y="3"/>
                    </a:lnTo>
                    <a:lnTo>
                      <a:pt x="106"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3" name="Freeform 129">
                <a:extLst>
                  <a:ext uri="{FF2B5EF4-FFF2-40B4-BE49-F238E27FC236}">
                    <a16:creationId xmlns:a16="http://schemas.microsoft.com/office/drawing/2014/main" xmlns="" id="{8724602C-CBE2-F8F0-47AC-99769F1624AB}"/>
                  </a:ext>
                </a:extLst>
              </p:cNvPr>
              <p:cNvSpPr>
                <a:spLocks/>
              </p:cNvSpPr>
              <p:nvPr/>
            </p:nvSpPr>
            <p:spPr bwMode="auto">
              <a:xfrm>
                <a:off x="1398" y="2321"/>
                <a:ext cx="35" cy="6"/>
              </a:xfrm>
              <a:custGeom>
                <a:avLst/>
                <a:gdLst/>
                <a:ahLst/>
                <a:cxnLst>
                  <a:cxn ang="0">
                    <a:pos x="0" y="0"/>
                  </a:cxn>
                  <a:cxn ang="0">
                    <a:pos x="105" y="2"/>
                  </a:cxn>
                  <a:cxn ang="0">
                    <a:pos x="105" y="18"/>
                  </a:cxn>
                  <a:cxn ang="0">
                    <a:pos x="0" y="17"/>
                  </a:cxn>
                  <a:cxn ang="0">
                    <a:pos x="0" y="0"/>
                  </a:cxn>
                </a:cxnLst>
                <a:rect l="0" t="0" r="r" b="b"/>
                <a:pathLst>
                  <a:path w="105" h="18">
                    <a:moveTo>
                      <a:pt x="0" y="0"/>
                    </a:moveTo>
                    <a:lnTo>
                      <a:pt x="105" y="2"/>
                    </a:lnTo>
                    <a:lnTo>
                      <a:pt x="105"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4" name="Freeform 130">
                <a:extLst>
                  <a:ext uri="{FF2B5EF4-FFF2-40B4-BE49-F238E27FC236}">
                    <a16:creationId xmlns:a16="http://schemas.microsoft.com/office/drawing/2014/main" xmlns="" id="{2B673F13-66DA-C430-CB25-00D06E457490}"/>
                  </a:ext>
                </a:extLst>
              </p:cNvPr>
              <p:cNvSpPr>
                <a:spLocks/>
              </p:cNvSpPr>
              <p:nvPr/>
            </p:nvSpPr>
            <p:spPr bwMode="auto">
              <a:xfrm>
                <a:off x="1446" y="2323"/>
                <a:ext cx="35" cy="6"/>
              </a:xfrm>
              <a:custGeom>
                <a:avLst/>
                <a:gdLst/>
                <a:ahLst/>
                <a:cxnLst>
                  <a:cxn ang="0">
                    <a:pos x="0" y="0"/>
                  </a:cxn>
                  <a:cxn ang="0">
                    <a:pos x="106" y="2"/>
                  </a:cxn>
                  <a:cxn ang="0">
                    <a:pos x="106" y="18"/>
                  </a:cxn>
                  <a:cxn ang="0">
                    <a:pos x="0" y="16"/>
                  </a:cxn>
                  <a:cxn ang="0">
                    <a:pos x="0" y="0"/>
                  </a:cxn>
                </a:cxnLst>
                <a:rect l="0" t="0" r="r" b="b"/>
                <a:pathLst>
                  <a:path w="106" h="18">
                    <a:moveTo>
                      <a:pt x="0" y="0"/>
                    </a:moveTo>
                    <a:lnTo>
                      <a:pt x="106" y="2"/>
                    </a:lnTo>
                    <a:lnTo>
                      <a:pt x="106" y="18"/>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5" name="Freeform 131">
                <a:extLst>
                  <a:ext uri="{FF2B5EF4-FFF2-40B4-BE49-F238E27FC236}">
                    <a16:creationId xmlns:a16="http://schemas.microsoft.com/office/drawing/2014/main" xmlns="" id="{E334DCFC-9820-5A95-817D-52DC06663F31}"/>
                  </a:ext>
                </a:extLst>
              </p:cNvPr>
              <p:cNvSpPr>
                <a:spLocks/>
              </p:cNvSpPr>
              <p:nvPr/>
            </p:nvSpPr>
            <p:spPr bwMode="auto">
              <a:xfrm>
                <a:off x="1319" y="2321"/>
                <a:ext cx="35" cy="3"/>
              </a:xfrm>
              <a:custGeom>
                <a:avLst/>
                <a:gdLst/>
                <a:ahLst/>
                <a:cxnLst>
                  <a:cxn ang="0">
                    <a:pos x="0" y="0"/>
                  </a:cxn>
                  <a:cxn ang="0">
                    <a:pos x="104" y="4"/>
                  </a:cxn>
                  <a:cxn ang="0">
                    <a:pos x="104" y="9"/>
                  </a:cxn>
                  <a:cxn ang="0">
                    <a:pos x="0" y="8"/>
                  </a:cxn>
                  <a:cxn ang="0">
                    <a:pos x="0" y="0"/>
                  </a:cxn>
                </a:cxnLst>
                <a:rect l="0" t="0" r="r" b="b"/>
                <a:pathLst>
                  <a:path w="104" h="9">
                    <a:moveTo>
                      <a:pt x="0" y="0"/>
                    </a:moveTo>
                    <a:lnTo>
                      <a:pt x="104" y="4"/>
                    </a:lnTo>
                    <a:lnTo>
                      <a:pt x="104" y="9"/>
                    </a:lnTo>
                    <a:lnTo>
                      <a:pt x="0" y="8"/>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6" name="Freeform 132">
                <a:extLst>
                  <a:ext uri="{FF2B5EF4-FFF2-40B4-BE49-F238E27FC236}">
                    <a16:creationId xmlns:a16="http://schemas.microsoft.com/office/drawing/2014/main" xmlns="" id="{15AFD545-7B93-7DC7-D812-72496691D559}"/>
                  </a:ext>
                </a:extLst>
              </p:cNvPr>
              <p:cNvSpPr>
                <a:spLocks/>
              </p:cNvSpPr>
              <p:nvPr/>
            </p:nvSpPr>
            <p:spPr bwMode="auto">
              <a:xfrm>
                <a:off x="1358" y="2322"/>
                <a:ext cx="36"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7" name="Freeform 133">
                <a:extLst>
                  <a:ext uri="{FF2B5EF4-FFF2-40B4-BE49-F238E27FC236}">
                    <a16:creationId xmlns:a16="http://schemas.microsoft.com/office/drawing/2014/main" xmlns="" id="{5C083C25-404A-908A-1085-F239D038FF45}"/>
                  </a:ext>
                </a:extLst>
              </p:cNvPr>
              <p:cNvSpPr>
                <a:spLocks/>
              </p:cNvSpPr>
              <p:nvPr/>
            </p:nvSpPr>
            <p:spPr bwMode="auto">
              <a:xfrm>
                <a:off x="1398" y="2323"/>
                <a:ext cx="35" cy="3"/>
              </a:xfrm>
              <a:custGeom>
                <a:avLst/>
                <a:gdLst/>
                <a:ahLst/>
                <a:cxnLst>
                  <a:cxn ang="0">
                    <a:pos x="0" y="0"/>
                  </a:cxn>
                  <a:cxn ang="0">
                    <a:pos x="105" y="2"/>
                  </a:cxn>
                  <a:cxn ang="0">
                    <a:pos x="105" y="9"/>
                  </a:cxn>
                  <a:cxn ang="0">
                    <a:pos x="0" y="6"/>
                  </a:cxn>
                  <a:cxn ang="0">
                    <a:pos x="0" y="0"/>
                  </a:cxn>
                </a:cxnLst>
                <a:rect l="0" t="0" r="r" b="b"/>
                <a:pathLst>
                  <a:path w="105" h="9">
                    <a:moveTo>
                      <a:pt x="0" y="0"/>
                    </a:moveTo>
                    <a:lnTo>
                      <a:pt x="105" y="2"/>
                    </a:lnTo>
                    <a:lnTo>
                      <a:pt x="105" y="9"/>
                    </a:lnTo>
                    <a:lnTo>
                      <a:pt x="0" y="6"/>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8" name="Freeform 134">
                <a:extLst>
                  <a:ext uri="{FF2B5EF4-FFF2-40B4-BE49-F238E27FC236}">
                    <a16:creationId xmlns:a16="http://schemas.microsoft.com/office/drawing/2014/main" xmlns="" id="{C1EC9FDE-C33C-CB6C-C82C-34157ADF6654}"/>
                  </a:ext>
                </a:extLst>
              </p:cNvPr>
              <p:cNvSpPr>
                <a:spLocks/>
              </p:cNvSpPr>
              <p:nvPr/>
            </p:nvSpPr>
            <p:spPr bwMode="auto">
              <a:xfrm>
                <a:off x="1446" y="2324"/>
                <a:ext cx="35"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9" name="Freeform 135">
                <a:extLst>
                  <a:ext uri="{FF2B5EF4-FFF2-40B4-BE49-F238E27FC236}">
                    <a16:creationId xmlns:a16="http://schemas.microsoft.com/office/drawing/2014/main" xmlns="" id="{D7F66E82-59F7-78F1-86A9-D71D60482454}"/>
                  </a:ext>
                </a:extLst>
              </p:cNvPr>
              <p:cNvSpPr>
                <a:spLocks/>
              </p:cNvSpPr>
              <p:nvPr/>
            </p:nvSpPr>
            <p:spPr bwMode="auto">
              <a:xfrm>
                <a:off x="1673" y="1979"/>
                <a:ext cx="22" cy="372"/>
              </a:xfrm>
              <a:custGeom>
                <a:avLst/>
                <a:gdLst/>
                <a:ahLst/>
                <a:cxnLst>
                  <a:cxn ang="0">
                    <a:pos x="49" y="100"/>
                  </a:cxn>
                  <a:cxn ang="0">
                    <a:pos x="65" y="148"/>
                  </a:cxn>
                  <a:cxn ang="0">
                    <a:pos x="65" y="1064"/>
                  </a:cxn>
                  <a:cxn ang="0">
                    <a:pos x="0" y="1114"/>
                  </a:cxn>
                  <a:cxn ang="0">
                    <a:pos x="0" y="0"/>
                  </a:cxn>
                  <a:cxn ang="0">
                    <a:pos x="49" y="100"/>
                  </a:cxn>
                </a:cxnLst>
                <a:rect l="0" t="0" r="r" b="b"/>
                <a:pathLst>
                  <a:path w="65" h="1114">
                    <a:moveTo>
                      <a:pt x="49" y="100"/>
                    </a:moveTo>
                    <a:lnTo>
                      <a:pt x="65" y="148"/>
                    </a:lnTo>
                    <a:lnTo>
                      <a:pt x="65" y="1064"/>
                    </a:lnTo>
                    <a:lnTo>
                      <a:pt x="0" y="1114"/>
                    </a:lnTo>
                    <a:lnTo>
                      <a:pt x="0" y="0"/>
                    </a:lnTo>
                    <a:lnTo>
                      <a:pt x="49" y="10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0" name="Freeform 136">
                <a:extLst>
                  <a:ext uri="{FF2B5EF4-FFF2-40B4-BE49-F238E27FC236}">
                    <a16:creationId xmlns:a16="http://schemas.microsoft.com/office/drawing/2014/main" xmlns="" id="{C2C93D57-F8DD-AA61-897C-0C9F3DCA5422}"/>
                  </a:ext>
                </a:extLst>
              </p:cNvPr>
              <p:cNvSpPr>
                <a:spLocks/>
              </p:cNvSpPr>
              <p:nvPr/>
            </p:nvSpPr>
            <p:spPr bwMode="auto">
              <a:xfrm>
                <a:off x="1788" y="2080"/>
                <a:ext cx="35" cy="248"/>
              </a:xfrm>
              <a:custGeom>
                <a:avLst/>
                <a:gdLst/>
                <a:ahLst/>
                <a:cxnLst>
                  <a:cxn ang="0">
                    <a:pos x="6" y="0"/>
                  </a:cxn>
                  <a:cxn ang="0">
                    <a:pos x="86" y="49"/>
                  </a:cxn>
                  <a:cxn ang="0">
                    <a:pos x="96" y="131"/>
                  </a:cxn>
                  <a:cxn ang="0">
                    <a:pos x="101" y="219"/>
                  </a:cxn>
                  <a:cxn ang="0">
                    <a:pos x="104" y="312"/>
                  </a:cxn>
                  <a:cxn ang="0">
                    <a:pos x="104" y="406"/>
                  </a:cxn>
                  <a:cxn ang="0">
                    <a:pos x="100" y="497"/>
                  </a:cxn>
                  <a:cxn ang="0">
                    <a:pos x="94" y="584"/>
                  </a:cxn>
                  <a:cxn ang="0">
                    <a:pos x="86" y="663"/>
                  </a:cxn>
                  <a:cxn ang="0">
                    <a:pos x="77" y="732"/>
                  </a:cxn>
                  <a:cxn ang="0">
                    <a:pos x="0" y="744"/>
                  </a:cxn>
                  <a:cxn ang="0">
                    <a:pos x="7" y="637"/>
                  </a:cxn>
                  <a:cxn ang="0">
                    <a:pos x="15" y="546"/>
                  </a:cxn>
                  <a:cxn ang="0">
                    <a:pos x="24" y="465"/>
                  </a:cxn>
                  <a:cxn ang="0">
                    <a:pos x="31" y="387"/>
                  </a:cxn>
                  <a:cxn ang="0">
                    <a:pos x="34" y="307"/>
                  </a:cxn>
                  <a:cxn ang="0">
                    <a:pos x="31" y="219"/>
                  </a:cxn>
                  <a:cxn ang="0">
                    <a:pos x="23" y="119"/>
                  </a:cxn>
                  <a:cxn ang="0">
                    <a:pos x="6" y="0"/>
                  </a:cxn>
                </a:cxnLst>
                <a:rect l="0" t="0" r="r" b="b"/>
                <a:pathLst>
                  <a:path w="104" h="744">
                    <a:moveTo>
                      <a:pt x="6" y="0"/>
                    </a:moveTo>
                    <a:lnTo>
                      <a:pt x="86" y="49"/>
                    </a:lnTo>
                    <a:lnTo>
                      <a:pt x="96" y="131"/>
                    </a:lnTo>
                    <a:lnTo>
                      <a:pt x="101" y="219"/>
                    </a:lnTo>
                    <a:lnTo>
                      <a:pt x="104" y="312"/>
                    </a:lnTo>
                    <a:lnTo>
                      <a:pt x="104" y="406"/>
                    </a:lnTo>
                    <a:lnTo>
                      <a:pt x="100" y="497"/>
                    </a:lnTo>
                    <a:lnTo>
                      <a:pt x="94" y="584"/>
                    </a:lnTo>
                    <a:lnTo>
                      <a:pt x="86" y="663"/>
                    </a:lnTo>
                    <a:lnTo>
                      <a:pt x="77" y="732"/>
                    </a:lnTo>
                    <a:lnTo>
                      <a:pt x="0" y="744"/>
                    </a:lnTo>
                    <a:lnTo>
                      <a:pt x="7" y="637"/>
                    </a:lnTo>
                    <a:lnTo>
                      <a:pt x="15" y="546"/>
                    </a:lnTo>
                    <a:lnTo>
                      <a:pt x="24" y="465"/>
                    </a:lnTo>
                    <a:lnTo>
                      <a:pt x="31" y="387"/>
                    </a:lnTo>
                    <a:lnTo>
                      <a:pt x="34" y="307"/>
                    </a:lnTo>
                    <a:lnTo>
                      <a:pt x="31" y="219"/>
                    </a:lnTo>
                    <a:lnTo>
                      <a:pt x="23" y="119"/>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1" name="Freeform 137">
                <a:extLst>
                  <a:ext uri="{FF2B5EF4-FFF2-40B4-BE49-F238E27FC236}">
                    <a16:creationId xmlns:a16="http://schemas.microsoft.com/office/drawing/2014/main" xmlns="" id="{9DEE4CD4-9A9B-5592-B700-36436810EEB6}"/>
                  </a:ext>
                </a:extLst>
              </p:cNvPr>
              <p:cNvSpPr>
                <a:spLocks/>
              </p:cNvSpPr>
              <p:nvPr/>
            </p:nvSpPr>
            <p:spPr bwMode="auto">
              <a:xfrm>
                <a:off x="1783" y="2078"/>
                <a:ext cx="35" cy="250"/>
              </a:xfrm>
              <a:custGeom>
                <a:avLst/>
                <a:gdLst/>
                <a:ahLst/>
                <a:cxnLst>
                  <a:cxn ang="0">
                    <a:pos x="8" y="0"/>
                  </a:cxn>
                  <a:cxn ang="0">
                    <a:pos x="19" y="7"/>
                  </a:cxn>
                  <a:cxn ang="0">
                    <a:pos x="29" y="12"/>
                  </a:cxn>
                  <a:cxn ang="0">
                    <a:pos x="40" y="19"/>
                  </a:cxn>
                  <a:cxn ang="0">
                    <a:pos x="49" y="25"/>
                  </a:cxn>
                  <a:cxn ang="0">
                    <a:pos x="60" y="31"/>
                  </a:cxn>
                  <a:cxn ang="0">
                    <a:pos x="70" y="37"/>
                  </a:cxn>
                  <a:cxn ang="0">
                    <a:pos x="80" y="44"/>
                  </a:cxn>
                  <a:cxn ang="0">
                    <a:pos x="90" y="50"/>
                  </a:cxn>
                  <a:cxn ang="0">
                    <a:pos x="98" y="132"/>
                  </a:cxn>
                  <a:cxn ang="0">
                    <a:pos x="103" y="221"/>
                  </a:cxn>
                  <a:cxn ang="0">
                    <a:pos x="106" y="315"/>
                  </a:cxn>
                  <a:cxn ang="0">
                    <a:pos x="105" y="410"/>
                  </a:cxn>
                  <a:cxn ang="0">
                    <a:pos x="101" y="502"/>
                  </a:cxn>
                  <a:cxn ang="0">
                    <a:pos x="95" y="589"/>
                  </a:cxn>
                  <a:cxn ang="0">
                    <a:pos x="88" y="669"/>
                  </a:cxn>
                  <a:cxn ang="0">
                    <a:pos x="78" y="737"/>
                  </a:cxn>
                  <a:cxn ang="0">
                    <a:pos x="69" y="739"/>
                  </a:cxn>
                  <a:cxn ang="0">
                    <a:pos x="60" y="741"/>
                  </a:cxn>
                  <a:cxn ang="0">
                    <a:pos x="49" y="743"/>
                  </a:cxn>
                  <a:cxn ang="0">
                    <a:pos x="40" y="745"/>
                  </a:cxn>
                  <a:cxn ang="0">
                    <a:pos x="29" y="747"/>
                  </a:cxn>
                  <a:cxn ang="0">
                    <a:pos x="20" y="749"/>
                  </a:cxn>
                  <a:cxn ang="0">
                    <a:pos x="10" y="751"/>
                  </a:cxn>
                  <a:cxn ang="0">
                    <a:pos x="0" y="752"/>
                  </a:cxn>
                  <a:cxn ang="0">
                    <a:pos x="7" y="645"/>
                  </a:cxn>
                  <a:cxn ang="0">
                    <a:pos x="16" y="554"/>
                  </a:cxn>
                  <a:cxn ang="0">
                    <a:pos x="24" y="471"/>
                  </a:cxn>
                  <a:cxn ang="0">
                    <a:pos x="32" y="391"/>
                  </a:cxn>
                  <a:cxn ang="0">
                    <a:pos x="35" y="309"/>
                  </a:cxn>
                  <a:cxn ang="0">
                    <a:pos x="33" y="221"/>
                  </a:cxn>
                  <a:cxn ang="0">
                    <a:pos x="25" y="119"/>
                  </a:cxn>
                  <a:cxn ang="0">
                    <a:pos x="8" y="0"/>
                  </a:cxn>
                </a:cxnLst>
                <a:rect l="0" t="0" r="r" b="b"/>
                <a:pathLst>
                  <a:path w="106" h="752">
                    <a:moveTo>
                      <a:pt x="8" y="0"/>
                    </a:moveTo>
                    <a:lnTo>
                      <a:pt x="19" y="7"/>
                    </a:lnTo>
                    <a:lnTo>
                      <a:pt x="29" y="12"/>
                    </a:lnTo>
                    <a:lnTo>
                      <a:pt x="40" y="19"/>
                    </a:lnTo>
                    <a:lnTo>
                      <a:pt x="49" y="25"/>
                    </a:lnTo>
                    <a:lnTo>
                      <a:pt x="60" y="31"/>
                    </a:lnTo>
                    <a:lnTo>
                      <a:pt x="70" y="37"/>
                    </a:lnTo>
                    <a:lnTo>
                      <a:pt x="80" y="44"/>
                    </a:lnTo>
                    <a:lnTo>
                      <a:pt x="90" y="50"/>
                    </a:lnTo>
                    <a:lnTo>
                      <a:pt x="98" y="132"/>
                    </a:lnTo>
                    <a:lnTo>
                      <a:pt x="103" y="221"/>
                    </a:lnTo>
                    <a:lnTo>
                      <a:pt x="106" y="315"/>
                    </a:lnTo>
                    <a:lnTo>
                      <a:pt x="105" y="410"/>
                    </a:lnTo>
                    <a:lnTo>
                      <a:pt x="101" y="502"/>
                    </a:lnTo>
                    <a:lnTo>
                      <a:pt x="95" y="589"/>
                    </a:lnTo>
                    <a:lnTo>
                      <a:pt x="88" y="669"/>
                    </a:lnTo>
                    <a:lnTo>
                      <a:pt x="78" y="737"/>
                    </a:lnTo>
                    <a:lnTo>
                      <a:pt x="69" y="739"/>
                    </a:lnTo>
                    <a:lnTo>
                      <a:pt x="60" y="741"/>
                    </a:lnTo>
                    <a:lnTo>
                      <a:pt x="49" y="743"/>
                    </a:lnTo>
                    <a:lnTo>
                      <a:pt x="40" y="745"/>
                    </a:lnTo>
                    <a:lnTo>
                      <a:pt x="29" y="747"/>
                    </a:lnTo>
                    <a:lnTo>
                      <a:pt x="20" y="749"/>
                    </a:lnTo>
                    <a:lnTo>
                      <a:pt x="10" y="751"/>
                    </a:lnTo>
                    <a:lnTo>
                      <a:pt x="0" y="752"/>
                    </a:lnTo>
                    <a:lnTo>
                      <a:pt x="7" y="645"/>
                    </a:lnTo>
                    <a:lnTo>
                      <a:pt x="16" y="554"/>
                    </a:lnTo>
                    <a:lnTo>
                      <a:pt x="24" y="471"/>
                    </a:lnTo>
                    <a:lnTo>
                      <a:pt x="32" y="391"/>
                    </a:lnTo>
                    <a:lnTo>
                      <a:pt x="35" y="309"/>
                    </a:lnTo>
                    <a:lnTo>
                      <a:pt x="33" y="221"/>
                    </a:lnTo>
                    <a:lnTo>
                      <a:pt x="25" y="119"/>
                    </a:lnTo>
                    <a:lnTo>
                      <a:pt x="8"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2" name="Freeform 138">
                <a:extLst>
                  <a:ext uri="{FF2B5EF4-FFF2-40B4-BE49-F238E27FC236}">
                    <a16:creationId xmlns:a16="http://schemas.microsoft.com/office/drawing/2014/main" xmlns="" id="{98397E00-2D24-EF5C-40CD-0F4693B650DC}"/>
                  </a:ext>
                </a:extLst>
              </p:cNvPr>
              <p:cNvSpPr>
                <a:spLocks/>
              </p:cNvSpPr>
              <p:nvPr/>
            </p:nvSpPr>
            <p:spPr bwMode="auto">
              <a:xfrm>
                <a:off x="1777" y="2075"/>
                <a:ext cx="35" cy="253"/>
              </a:xfrm>
              <a:custGeom>
                <a:avLst/>
                <a:gdLst/>
                <a:ahLst/>
                <a:cxnLst>
                  <a:cxn ang="0">
                    <a:pos x="12" y="0"/>
                  </a:cxn>
                  <a:cxn ang="0">
                    <a:pos x="23" y="6"/>
                  </a:cxn>
                  <a:cxn ang="0">
                    <a:pos x="33" y="13"/>
                  </a:cxn>
                  <a:cxn ang="0">
                    <a:pos x="42" y="20"/>
                  </a:cxn>
                  <a:cxn ang="0">
                    <a:pos x="53" y="25"/>
                  </a:cxn>
                  <a:cxn ang="0">
                    <a:pos x="64" y="32"/>
                  </a:cxn>
                  <a:cxn ang="0">
                    <a:pos x="73" y="38"/>
                  </a:cxn>
                  <a:cxn ang="0">
                    <a:pos x="83" y="45"/>
                  </a:cxn>
                  <a:cxn ang="0">
                    <a:pos x="94" y="51"/>
                  </a:cxn>
                  <a:cxn ang="0">
                    <a:pos x="105" y="223"/>
                  </a:cxn>
                  <a:cxn ang="0">
                    <a:pos x="106" y="413"/>
                  </a:cxn>
                  <a:cxn ang="0">
                    <a:pos x="97" y="596"/>
                  </a:cxn>
                  <a:cxn ang="0">
                    <a:pos x="79" y="745"/>
                  </a:cxn>
                  <a:cxn ang="0">
                    <a:pos x="70" y="746"/>
                  </a:cxn>
                  <a:cxn ang="0">
                    <a:pos x="60" y="749"/>
                  </a:cxn>
                  <a:cxn ang="0">
                    <a:pos x="50" y="750"/>
                  </a:cxn>
                  <a:cxn ang="0">
                    <a:pos x="40" y="753"/>
                  </a:cxn>
                  <a:cxn ang="0">
                    <a:pos x="30" y="754"/>
                  </a:cxn>
                  <a:cxn ang="0">
                    <a:pos x="20" y="757"/>
                  </a:cxn>
                  <a:cxn ang="0">
                    <a:pos x="11" y="758"/>
                  </a:cxn>
                  <a:cxn ang="0">
                    <a:pos x="0" y="761"/>
                  </a:cxn>
                  <a:cxn ang="0">
                    <a:pos x="8" y="654"/>
                  </a:cxn>
                  <a:cxn ang="0">
                    <a:pos x="17" y="561"/>
                  </a:cxn>
                  <a:cxn ang="0">
                    <a:pos x="27" y="477"/>
                  </a:cxn>
                  <a:cxn ang="0">
                    <a:pos x="34" y="396"/>
                  </a:cxn>
                  <a:cxn ang="0">
                    <a:pos x="38" y="313"/>
                  </a:cxn>
                  <a:cxn ang="0">
                    <a:pos x="37" y="223"/>
                  </a:cxn>
                  <a:cxn ang="0">
                    <a:pos x="29" y="120"/>
                  </a:cxn>
                  <a:cxn ang="0">
                    <a:pos x="12" y="0"/>
                  </a:cxn>
                </a:cxnLst>
                <a:rect l="0" t="0" r="r" b="b"/>
                <a:pathLst>
                  <a:path w="106" h="761">
                    <a:moveTo>
                      <a:pt x="12" y="0"/>
                    </a:moveTo>
                    <a:lnTo>
                      <a:pt x="23" y="6"/>
                    </a:lnTo>
                    <a:lnTo>
                      <a:pt x="33" y="13"/>
                    </a:lnTo>
                    <a:lnTo>
                      <a:pt x="42" y="20"/>
                    </a:lnTo>
                    <a:lnTo>
                      <a:pt x="53" y="25"/>
                    </a:lnTo>
                    <a:lnTo>
                      <a:pt x="64" y="32"/>
                    </a:lnTo>
                    <a:lnTo>
                      <a:pt x="73" y="38"/>
                    </a:lnTo>
                    <a:lnTo>
                      <a:pt x="83" y="45"/>
                    </a:lnTo>
                    <a:lnTo>
                      <a:pt x="94" y="51"/>
                    </a:lnTo>
                    <a:lnTo>
                      <a:pt x="105" y="223"/>
                    </a:lnTo>
                    <a:lnTo>
                      <a:pt x="106" y="413"/>
                    </a:lnTo>
                    <a:lnTo>
                      <a:pt x="97" y="596"/>
                    </a:lnTo>
                    <a:lnTo>
                      <a:pt x="79" y="745"/>
                    </a:lnTo>
                    <a:lnTo>
                      <a:pt x="70" y="746"/>
                    </a:lnTo>
                    <a:lnTo>
                      <a:pt x="60" y="749"/>
                    </a:lnTo>
                    <a:lnTo>
                      <a:pt x="50" y="750"/>
                    </a:lnTo>
                    <a:lnTo>
                      <a:pt x="40" y="753"/>
                    </a:lnTo>
                    <a:lnTo>
                      <a:pt x="30" y="754"/>
                    </a:lnTo>
                    <a:lnTo>
                      <a:pt x="20" y="757"/>
                    </a:lnTo>
                    <a:lnTo>
                      <a:pt x="11" y="758"/>
                    </a:lnTo>
                    <a:lnTo>
                      <a:pt x="0" y="761"/>
                    </a:lnTo>
                    <a:lnTo>
                      <a:pt x="8" y="654"/>
                    </a:lnTo>
                    <a:lnTo>
                      <a:pt x="17" y="561"/>
                    </a:lnTo>
                    <a:lnTo>
                      <a:pt x="27" y="477"/>
                    </a:lnTo>
                    <a:lnTo>
                      <a:pt x="34" y="396"/>
                    </a:lnTo>
                    <a:lnTo>
                      <a:pt x="38" y="313"/>
                    </a:lnTo>
                    <a:lnTo>
                      <a:pt x="37" y="223"/>
                    </a:lnTo>
                    <a:lnTo>
                      <a:pt x="29" y="120"/>
                    </a:lnTo>
                    <a:lnTo>
                      <a:pt x="12"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3" name="Freeform 139">
                <a:extLst>
                  <a:ext uri="{FF2B5EF4-FFF2-40B4-BE49-F238E27FC236}">
                    <a16:creationId xmlns:a16="http://schemas.microsoft.com/office/drawing/2014/main" xmlns="" id="{12A44075-F070-3ECA-8693-916C93C7DA12}"/>
                  </a:ext>
                </a:extLst>
              </p:cNvPr>
              <p:cNvSpPr>
                <a:spLocks/>
              </p:cNvSpPr>
              <p:nvPr/>
            </p:nvSpPr>
            <p:spPr bwMode="auto">
              <a:xfrm>
                <a:off x="1771" y="2072"/>
                <a:ext cx="36" cy="257"/>
              </a:xfrm>
              <a:custGeom>
                <a:avLst/>
                <a:gdLst/>
                <a:ahLst/>
                <a:cxnLst>
                  <a:cxn ang="0">
                    <a:pos x="14" y="0"/>
                  </a:cxn>
                  <a:cxn ang="0">
                    <a:pos x="25" y="7"/>
                  </a:cxn>
                  <a:cxn ang="0">
                    <a:pos x="36" y="13"/>
                  </a:cxn>
                  <a:cxn ang="0">
                    <a:pos x="46" y="20"/>
                  </a:cxn>
                  <a:cxn ang="0">
                    <a:pos x="57" y="25"/>
                  </a:cxn>
                  <a:cxn ang="0">
                    <a:pos x="66" y="32"/>
                  </a:cxn>
                  <a:cxn ang="0">
                    <a:pos x="77" y="38"/>
                  </a:cxn>
                  <a:cxn ang="0">
                    <a:pos x="87" y="45"/>
                  </a:cxn>
                  <a:cxn ang="0">
                    <a:pos x="98" y="51"/>
                  </a:cxn>
                  <a:cxn ang="0">
                    <a:pos x="106" y="225"/>
                  </a:cxn>
                  <a:cxn ang="0">
                    <a:pos x="106" y="417"/>
                  </a:cxn>
                  <a:cxn ang="0">
                    <a:pos x="98" y="601"/>
                  </a:cxn>
                  <a:cxn ang="0">
                    <a:pos x="82" y="752"/>
                  </a:cxn>
                  <a:cxn ang="0">
                    <a:pos x="71" y="754"/>
                  </a:cxn>
                  <a:cxn ang="0">
                    <a:pos x="61" y="757"/>
                  </a:cxn>
                  <a:cxn ang="0">
                    <a:pos x="50" y="758"/>
                  </a:cxn>
                  <a:cxn ang="0">
                    <a:pos x="41" y="761"/>
                  </a:cxn>
                  <a:cxn ang="0">
                    <a:pos x="30" y="764"/>
                  </a:cxn>
                  <a:cxn ang="0">
                    <a:pos x="20" y="765"/>
                  </a:cxn>
                  <a:cxn ang="0">
                    <a:pos x="10" y="768"/>
                  </a:cxn>
                  <a:cxn ang="0">
                    <a:pos x="0" y="770"/>
                  </a:cxn>
                  <a:cxn ang="0">
                    <a:pos x="7" y="663"/>
                  </a:cxn>
                  <a:cxn ang="0">
                    <a:pos x="17" y="568"/>
                  </a:cxn>
                  <a:cxn ang="0">
                    <a:pos x="26" y="482"/>
                  </a:cxn>
                  <a:cxn ang="0">
                    <a:pos x="34" y="400"/>
                  </a:cxn>
                  <a:cxn ang="0">
                    <a:pos x="40" y="316"/>
                  </a:cxn>
                  <a:cxn ang="0">
                    <a:pos x="38" y="225"/>
                  </a:cxn>
                  <a:cxn ang="0">
                    <a:pos x="32" y="120"/>
                  </a:cxn>
                  <a:cxn ang="0">
                    <a:pos x="14" y="0"/>
                  </a:cxn>
                </a:cxnLst>
                <a:rect l="0" t="0" r="r" b="b"/>
                <a:pathLst>
                  <a:path w="106" h="770">
                    <a:moveTo>
                      <a:pt x="14" y="0"/>
                    </a:moveTo>
                    <a:lnTo>
                      <a:pt x="25" y="7"/>
                    </a:lnTo>
                    <a:lnTo>
                      <a:pt x="36" y="13"/>
                    </a:lnTo>
                    <a:lnTo>
                      <a:pt x="46" y="20"/>
                    </a:lnTo>
                    <a:lnTo>
                      <a:pt x="57" y="25"/>
                    </a:lnTo>
                    <a:lnTo>
                      <a:pt x="66" y="32"/>
                    </a:lnTo>
                    <a:lnTo>
                      <a:pt x="77" y="38"/>
                    </a:lnTo>
                    <a:lnTo>
                      <a:pt x="87" y="45"/>
                    </a:lnTo>
                    <a:lnTo>
                      <a:pt x="98" y="51"/>
                    </a:lnTo>
                    <a:lnTo>
                      <a:pt x="106" y="225"/>
                    </a:lnTo>
                    <a:lnTo>
                      <a:pt x="106" y="417"/>
                    </a:lnTo>
                    <a:lnTo>
                      <a:pt x="98" y="601"/>
                    </a:lnTo>
                    <a:lnTo>
                      <a:pt x="82" y="752"/>
                    </a:lnTo>
                    <a:lnTo>
                      <a:pt x="71" y="754"/>
                    </a:lnTo>
                    <a:lnTo>
                      <a:pt x="61" y="757"/>
                    </a:lnTo>
                    <a:lnTo>
                      <a:pt x="50" y="758"/>
                    </a:lnTo>
                    <a:lnTo>
                      <a:pt x="41" y="761"/>
                    </a:lnTo>
                    <a:lnTo>
                      <a:pt x="30" y="764"/>
                    </a:lnTo>
                    <a:lnTo>
                      <a:pt x="20" y="765"/>
                    </a:lnTo>
                    <a:lnTo>
                      <a:pt x="10" y="768"/>
                    </a:lnTo>
                    <a:lnTo>
                      <a:pt x="0" y="770"/>
                    </a:lnTo>
                    <a:lnTo>
                      <a:pt x="7" y="663"/>
                    </a:lnTo>
                    <a:lnTo>
                      <a:pt x="17" y="568"/>
                    </a:lnTo>
                    <a:lnTo>
                      <a:pt x="26" y="482"/>
                    </a:lnTo>
                    <a:lnTo>
                      <a:pt x="34" y="400"/>
                    </a:lnTo>
                    <a:lnTo>
                      <a:pt x="40" y="316"/>
                    </a:lnTo>
                    <a:lnTo>
                      <a:pt x="38" y="225"/>
                    </a:lnTo>
                    <a:lnTo>
                      <a:pt x="32" y="120"/>
                    </a:lnTo>
                    <a:lnTo>
                      <a:pt x="14"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4" name="Freeform 140">
                <a:extLst>
                  <a:ext uri="{FF2B5EF4-FFF2-40B4-BE49-F238E27FC236}">
                    <a16:creationId xmlns:a16="http://schemas.microsoft.com/office/drawing/2014/main" xmlns="" id="{F9AC25EE-5AB3-3092-72B5-82C99CBD4259}"/>
                  </a:ext>
                </a:extLst>
              </p:cNvPr>
              <p:cNvSpPr>
                <a:spLocks/>
              </p:cNvSpPr>
              <p:nvPr/>
            </p:nvSpPr>
            <p:spPr bwMode="auto">
              <a:xfrm>
                <a:off x="1766" y="2069"/>
                <a:ext cx="36" cy="260"/>
              </a:xfrm>
              <a:custGeom>
                <a:avLst/>
                <a:gdLst/>
                <a:ahLst/>
                <a:cxnLst>
                  <a:cxn ang="0">
                    <a:pos x="17" y="0"/>
                  </a:cxn>
                  <a:cxn ang="0">
                    <a:pos x="27" y="7"/>
                  </a:cxn>
                  <a:cxn ang="0">
                    <a:pos x="38" y="13"/>
                  </a:cxn>
                  <a:cxn ang="0">
                    <a:pos x="49" y="20"/>
                  </a:cxn>
                  <a:cxn ang="0">
                    <a:pos x="59" y="26"/>
                  </a:cxn>
                  <a:cxn ang="0">
                    <a:pos x="70" y="33"/>
                  </a:cxn>
                  <a:cxn ang="0">
                    <a:pos x="80" y="40"/>
                  </a:cxn>
                  <a:cxn ang="0">
                    <a:pos x="91" y="46"/>
                  </a:cxn>
                  <a:cxn ang="0">
                    <a:pos x="102" y="53"/>
                  </a:cxn>
                  <a:cxn ang="0">
                    <a:pos x="108" y="227"/>
                  </a:cxn>
                  <a:cxn ang="0">
                    <a:pos x="107" y="420"/>
                  </a:cxn>
                  <a:cxn ang="0">
                    <a:pos x="99" y="607"/>
                  </a:cxn>
                  <a:cxn ang="0">
                    <a:pos x="83" y="758"/>
                  </a:cxn>
                  <a:cxn ang="0">
                    <a:pos x="72" y="761"/>
                  </a:cxn>
                  <a:cxn ang="0">
                    <a:pos x="62" y="764"/>
                  </a:cxn>
                  <a:cxn ang="0">
                    <a:pos x="51" y="766"/>
                  </a:cxn>
                  <a:cxn ang="0">
                    <a:pos x="42" y="768"/>
                  </a:cxn>
                  <a:cxn ang="0">
                    <a:pos x="31" y="770"/>
                  </a:cxn>
                  <a:cxn ang="0">
                    <a:pos x="21" y="773"/>
                  </a:cxn>
                  <a:cxn ang="0">
                    <a:pos x="10" y="776"/>
                  </a:cxn>
                  <a:cxn ang="0">
                    <a:pos x="0" y="778"/>
                  </a:cxn>
                  <a:cxn ang="0">
                    <a:pos x="8" y="670"/>
                  </a:cxn>
                  <a:cxn ang="0">
                    <a:pos x="17" y="575"/>
                  </a:cxn>
                  <a:cxn ang="0">
                    <a:pos x="27" y="488"/>
                  </a:cxn>
                  <a:cxn ang="0">
                    <a:pos x="35" y="404"/>
                  </a:cxn>
                  <a:cxn ang="0">
                    <a:pos x="41" y="318"/>
                  </a:cxn>
                  <a:cxn ang="0">
                    <a:pos x="41" y="225"/>
                  </a:cxn>
                  <a:cxn ang="0">
                    <a:pos x="34" y="122"/>
                  </a:cxn>
                  <a:cxn ang="0">
                    <a:pos x="17" y="0"/>
                  </a:cxn>
                </a:cxnLst>
                <a:rect l="0" t="0" r="r" b="b"/>
                <a:pathLst>
                  <a:path w="108" h="778">
                    <a:moveTo>
                      <a:pt x="17" y="0"/>
                    </a:moveTo>
                    <a:lnTo>
                      <a:pt x="27" y="7"/>
                    </a:lnTo>
                    <a:lnTo>
                      <a:pt x="38" y="13"/>
                    </a:lnTo>
                    <a:lnTo>
                      <a:pt x="49" y="20"/>
                    </a:lnTo>
                    <a:lnTo>
                      <a:pt x="59" y="26"/>
                    </a:lnTo>
                    <a:lnTo>
                      <a:pt x="70" y="33"/>
                    </a:lnTo>
                    <a:lnTo>
                      <a:pt x="80" y="40"/>
                    </a:lnTo>
                    <a:lnTo>
                      <a:pt x="91" y="46"/>
                    </a:lnTo>
                    <a:lnTo>
                      <a:pt x="102" y="53"/>
                    </a:lnTo>
                    <a:lnTo>
                      <a:pt x="108" y="227"/>
                    </a:lnTo>
                    <a:lnTo>
                      <a:pt x="107" y="420"/>
                    </a:lnTo>
                    <a:lnTo>
                      <a:pt x="99" y="607"/>
                    </a:lnTo>
                    <a:lnTo>
                      <a:pt x="83" y="758"/>
                    </a:lnTo>
                    <a:lnTo>
                      <a:pt x="72" y="761"/>
                    </a:lnTo>
                    <a:lnTo>
                      <a:pt x="62" y="764"/>
                    </a:lnTo>
                    <a:lnTo>
                      <a:pt x="51" y="766"/>
                    </a:lnTo>
                    <a:lnTo>
                      <a:pt x="42" y="768"/>
                    </a:lnTo>
                    <a:lnTo>
                      <a:pt x="31" y="770"/>
                    </a:lnTo>
                    <a:lnTo>
                      <a:pt x="21" y="773"/>
                    </a:lnTo>
                    <a:lnTo>
                      <a:pt x="10" y="776"/>
                    </a:lnTo>
                    <a:lnTo>
                      <a:pt x="0" y="778"/>
                    </a:lnTo>
                    <a:lnTo>
                      <a:pt x="8" y="670"/>
                    </a:lnTo>
                    <a:lnTo>
                      <a:pt x="17" y="575"/>
                    </a:lnTo>
                    <a:lnTo>
                      <a:pt x="27" y="488"/>
                    </a:lnTo>
                    <a:lnTo>
                      <a:pt x="35" y="404"/>
                    </a:lnTo>
                    <a:lnTo>
                      <a:pt x="41" y="318"/>
                    </a:lnTo>
                    <a:lnTo>
                      <a:pt x="41" y="225"/>
                    </a:lnTo>
                    <a:lnTo>
                      <a:pt x="34" y="122"/>
                    </a:lnTo>
                    <a:lnTo>
                      <a:pt x="1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5" name="Freeform 141">
                <a:extLst>
                  <a:ext uri="{FF2B5EF4-FFF2-40B4-BE49-F238E27FC236}">
                    <a16:creationId xmlns:a16="http://schemas.microsoft.com/office/drawing/2014/main" xmlns="" id="{8C8CA5F4-DBCB-AE09-F6D4-1E17FCDBAF0A}"/>
                  </a:ext>
                </a:extLst>
              </p:cNvPr>
              <p:cNvSpPr>
                <a:spLocks/>
              </p:cNvSpPr>
              <p:nvPr/>
            </p:nvSpPr>
            <p:spPr bwMode="auto">
              <a:xfrm>
                <a:off x="1760" y="2067"/>
                <a:ext cx="36" cy="262"/>
              </a:xfrm>
              <a:custGeom>
                <a:avLst/>
                <a:gdLst/>
                <a:ahLst/>
                <a:cxnLst>
                  <a:cxn ang="0">
                    <a:pos x="21" y="0"/>
                  </a:cxn>
                  <a:cxn ang="0">
                    <a:pos x="31" y="7"/>
                  </a:cxn>
                  <a:cxn ang="0">
                    <a:pos x="42" y="13"/>
                  </a:cxn>
                  <a:cxn ang="0">
                    <a:pos x="52" y="20"/>
                  </a:cxn>
                  <a:cxn ang="0">
                    <a:pos x="63" y="27"/>
                  </a:cxn>
                  <a:cxn ang="0">
                    <a:pos x="74" y="33"/>
                  </a:cxn>
                  <a:cxn ang="0">
                    <a:pos x="84" y="40"/>
                  </a:cxn>
                  <a:cxn ang="0">
                    <a:pos x="95" y="46"/>
                  </a:cxn>
                  <a:cxn ang="0">
                    <a:pos x="105" y="53"/>
                  </a:cxn>
                  <a:cxn ang="0">
                    <a:pos x="109" y="229"/>
                  </a:cxn>
                  <a:cxn ang="0">
                    <a:pos x="108" y="424"/>
                  </a:cxn>
                  <a:cxn ang="0">
                    <a:pos x="100" y="613"/>
                  </a:cxn>
                  <a:cxn ang="0">
                    <a:pos x="85" y="765"/>
                  </a:cxn>
                  <a:cxn ang="0">
                    <a:pos x="75" y="768"/>
                  </a:cxn>
                  <a:cxn ang="0">
                    <a:pos x="64" y="770"/>
                  </a:cxn>
                  <a:cxn ang="0">
                    <a:pos x="52" y="773"/>
                  </a:cxn>
                  <a:cxn ang="0">
                    <a:pos x="42" y="776"/>
                  </a:cxn>
                  <a:cxn ang="0">
                    <a:pos x="31" y="778"/>
                  </a:cxn>
                  <a:cxn ang="0">
                    <a:pos x="21" y="781"/>
                  </a:cxn>
                  <a:cxn ang="0">
                    <a:pos x="10" y="784"/>
                  </a:cxn>
                  <a:cxn ang="0">
                    <a:pos x="0" y="786"/>
                  </a:cxn>
                  <a:cxn ang="0">
                    <a:pos x="7" y="678"/>
                  </a:cxn>
                  <a:cxn ang="0">
                    <a:pos x="17" y="583"/>
                  </a:cxn>
                  <a:cxn ang="0">
                    <a:pos x="27" y="494"/>
                  </a:cxn>
                  <a:cxn ang="0">
                    <a:pos x="37" y="408"/>
                  </a:cxn>
                  <a:cxn ang="0">
                    <a:pos x="43" y="320"/>
                  </a:cxn>
                  <a:cxn ang="0">
                    <a:pos x="43" y="226"/>
                  </a:cxn>
                  <a:cxn ang="0">
                    <a:pos x="37" y="122"/>
                  </a:cxn>
                  <a:cxn ang="0">
                    <a:pos x="21" y="0"/>
                  </a:cxn>
                </a:cxnLst>
                <a:rect l="0" t="0" r="r" b="b"/>
                <a:pathLst>
                  <a:path w="109" h="786">
                    <a:moveTo>
                      <a:pt x="21" y="0"/>
                    </a:moveTo>
                    <a:lnTo>
                      <a:pt x="31" y="7"/>
                    </a:lnTo>
                    <a:lnTo>
                      <a:pt x="42" y="13"/>
                    </a:lnTo>
                    <a:lnTo>
                      <a:pt x="52" y="20"/>
                    </a:lnTo>
                    <a:lnTo>
                      <a:pt x="63" y="27"/>
                    </a:lnTo>
                    <a:lnTo>
                      <a:pt x="74" y="33"/>
                    </a:lnTo>
                    <a:lnTo>
                      <a:pt x="84" y="40"/>
                    </a:lnTo>
                    <a:lnTo>
                      <a:pt x="95" y="46"/>
                    </a:lnTo>
                    <a:lnTo>
                      <a:pt x="105" y="53"/>
                    </a:lnTo>
                    <a:lnTo>
                      <a:pt x="109" y="229"/>
                    </a:lnTo>
                    <a:lnTo>
                      <a:pt x="108" y="424"/>
                    </a:lnTo>
                    <a:lnTo>
                      <a:pt x="100" y="613"/>
                    </a:lnTo>
                    <a:lnTo>
                      <a:pt x="85" y="765"/>
                    </a:lnTo>
                    <a:lnTo>
                      <a:pt x="75" y="768"/>
                    </a:lnTo>
                    <a:lnTo>
                      <a:pt x="64" y="770"/>
                    </a:lnTo>
                    <a:lnTo>
                      <a:pt x="52" y="773"/>
                    </a:lnTo>
                    <a:lnTo>
                      <a:pt x="42" y="776"/>
                    </a:lnTo>
                    <a:lnTo>
                      <a:pt x="31" y="778"/>
                    </a:lnTo>
                    <a:lnTo>
                      <a:pt x="21" y="781"/>
                    </a:lnTo>
                    <a:lnTo>
                      <a:pt x="10" y="784"/>
                    </a:lnTo>
                    <a:lnTo>
                      <a:pt x="0" y="786"/>
                    </a:lnTo>
                    <a:lnTo>
                      <a:pt x="7" y="678"/>
                    </a:lnTo>
                    <a:lnTo>
                      <a:pt x="17" y="583"/>
                    </a:lnTo>
                    <a:lnTo>
                      <a:pt x="27" y="494"/>
                    </a:lnTo>
                    <a:lnTo>
                      <a:pt x="37" y="408"/>
                    </a:lnTo>
                    <a:lnTo>
                      <a:pt x="43" y="320"/>
                    </a:lnTo>
                    <a:lnTo>
                      <a:pt x="43" y="226"/>
                    </a:lnTo>
                    <a:lnTo>
                      <a:pt x="37" y="122"/>
                    </a:lnTo>
                    <a:lnTo>
                      <a:pt x="21"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6" name="Freeform 142">
                <a:extLst>
                  <a:ext uri="{FF2B5EF4-FFF2-40B4-BE49-F238E27FC236}">
                    <a16:creationId xmlns:a16="http://schemas.microsoft.com/office/drawing/2014/main" xmlns="" id="{E7BDEFC9-7398-C879-2EF3-0C3E861A6D4A}"/>
                  </a:ext>
                </a:extLst>
              </p:cNvPr>
              <p:cNvSpPr>
                <a:spLocks/>
              </p:cNvSpPr>
              <p:nvPr/>
            </p:nvSpPr>
            <p:spPr bwMode="auto">
              <a:xfrm>
                <a:off x="1754" y="2064"/>
                <a:ext cx="37" cy="265"/>
              </a:xfrm>
              <a:custGeom>
                <a:avLst/>
                <a:gdLst/>
                <a:ahLst/>
                <a:cxnLst>
                  <a:cxn ang="0">
                    <a:pos x="25" y="0"/>
                  </a:cxn>
                  <a:cxn ang="0">
                    <a:pos x="36" y="7"/>
                  </a:cxn>
                  <a:cxn ang="0">
                    <a:pos x="46" y="13"/>
                  </a:cxn>
                  <a:cxn ang="0">
                    <a:pos x="57" y="20"/>
                  </a:cxn>
                  <a:cxn ang="0">
                    <a:pos x="69" y="27"/>
                  </a:cxn>
                  <a:cxn ang="0">
                    <a:pos x="79" y="33"/>
                  </a:cxn>
                  <a:cxn ang="0">
                    <a:pos x="90" y="40"/>
                  </a:cxn>
                  <a:cxn ang="0">
                    <a:pos x="100" y="46"/>
                  </a:cxn>
                  <a:cxn ang="0">
                    <a:pos x="111" y="53"/>
                  </a:cxn>
                  <a:cxn ang="0">
                    <a:pos x="112" y="230"/>
                  </a:cxn>
                  <a:cxn ang="0">
                    <a:pos x="111" y="428"/>
                  </a:cxn>
                  <a:cxn ang="0">
                    <a:pos x="103" y="619"/>
                  </a:cxn>
                  <a:cxn ang="0">
                    <a:pos x="89" y="772"/>
                  </a:cxn>
                  <a:cxn ang="0">
                    <a:pos x="78" y="774"/>
                  </a:cxn>
                  <a:cxn ang="0">
                    <a:pos x="66" y="777"/>
                  </a:cxn>
                  <a:cxn ang="0">
                    <a:pos x="56" y="780"/>
                  </a:cxn>
                  <a:cxn ang="0">
                    <a:pos x="45" y="782"/>
                  </a:cxn>
                  <a:cxn ang="0">
                    <a:pos x="34" y="785"/>
                  </a:cxn>
                  <a:cxn ang="0">
                    <a:pos x="23" y="789"/>
                  </a:cxn>
                  <a:cxn ang="0">
                    <a:pos x="12" y="792"/>
                  </a:cxn>
                  <a:cxn ang="0">
                    <a:pos x="0" y="794"/>
                  </a:cxn>
                  <a:cxn ang="0">
                    <a:pos x="8" y="686"/>
                  </a:cxn>
                  <a:cxn ang="0">
                    <a:pos x="19" y="589"/>
                  </a:cxn>
                  <a:cxn ang="0">
                    <a:pos x="30" y="500"/>
                  </a:cxn>
                  <a:cxn ang="0">
                    <a:pos x="41" y="412"/>
                  </a:cxn>
                  <a:cxn ang="0">
                    <a:pos x="46" y="323"/>
                  </a:cxn>
                  <a:cxn ang="0">
                    <a:pos x="48" y="227"/>
                  </a:cxn>
                  <a:cxn ang="0">
                    <a:pos x="41" y="122"/>
                  </a:cxn>
                  <a:cxn ang="0">
                    <a:pos x="25" y="0"/>
                  </a:cxn>
                </a:cxnLst>
                <a:rect l="0" t="0" r="r" b="b"/>
                <a:pathLst>
                  <a:path w="112" h="794">
                    <a:moveTo>
                      <a:pt x="25" y="0"/>
                    </a:moveTo>
                    <a:lnTo>
                      <a:pt x="36" y="7"/>
                    </a:lnTo>
                    <a:lnTo>
                      <a:pt x="46" y="13"/>
                    </a:lnTo>
                    <a:lnTo>
                      <a:pt x="57" y="20"/>
                    </a:lnTo>
                    <a:lnTo>
                      <a:pt x="69" y="27"/>
                    </a:lnTo>
                    <a:lnTo>
                      <a:pt x="79" y="33"/>
                    </a:lnTo>
                    <a:lnTo>
                      <a:pt x="90" y="40"/>
                    </a:lnTo>
                    <a:lnTo>
                      <a:pt x="100" y="46"/>
                    </a:lnTo>
                    <a:lnTo>
                      <a:pt x="111" y="53"/>
                    </a:lnTo>
                    <a:lnTo>
                      <a:pt x="112" y="230"/>
                    </a:lnTo>
                    <a:lnTo>
                      <a:pt x="111" y="428"/>
                    </a:lnTo>
                    <a:lnTo>
                      <a:pt x="103" y="619"/>
                    </a:lnTo>
                    <a:lnTo>
                      <a:pt x="89" y="772"/>
                    </a:lnTo>
                    <a:lnTo>
                      <a:pt x="78" y="774"/>
                    </a:lnTo>
                    <a:lnTo>
                      <a:pt x="66" y="777"/>
                    </a:lnTo>
                    <a:lnTo>
                      <a:pt x="56" y="780"/>
                    </a:lnTo>
                    <a:lnTo>
                      <a:pt x="45" y="782"/>
                    </a:lnTo>
                    <a:lnTo>
                      <a:pt x="34" y="785"/>
                    </a:lnTo>
                    <a:lnTo>
                      <a:pt x="23" y="789"/>
                    </a:lnTo>
                    <a:lnTo>
                      <a:pt x="12" y="792"/>
                    </a:lnTo>
                    <a:lnTo>
                      <a:pt x="0" y="794"/>
                    </a:lnTo>
                    <a:lnTo>
                      <a:pt x="8" y="686"/>
                    </a:lnTo>
                    <a:lnTo>
                      <a:pt x="19" y="589"/>
                    </a:lnTo>
                    <a:lnTo>
                      <a:pt x="30" y="500"/>
                    </a:lnTo>
                    <a:lnTo>
                      <a:pt x="41" y="412"/>
                    </a:lnTo>
                    <a:lnTo>
                      <a:pt x="46" y="323"/>
                    </a:lnTo>
                    <a:lnTo>
                      <a:pt x="48" y="227"/>
                    </a:lnTo>
                    <a:lnTo>
                      <a:pt x="41" y="122"/>
                    </a:lnTo>
                    <a:lnTo>
                      <a:pt x="25"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7" name="Freeform 143">
                <a:extLst>
                  <a:ext uri="{FF2B5EF4-FFF2-40B4-BE49-F238E27FC236}">
                    <a16:creationId xmlns:a16="http://schemas.microsoft.com/office/drawing/2014/main" xmlns="" id="{E041DD15-A8B9-0C57-D0C8-B312EE4CBC67}"/>
                  </a:ext>
                </a:extLst>
              </p:cNvPr>
              <p:cNvSpPr>
                <a:spLocks/>
              </p:cNvSpPr>
              <p:nvPr/>
            </p:nvSpPr>
            <p:spPr bwMode="auto">
              <a:xfrm>
                <a:off x="1748" y="2061"/>
                <a:ext cx="38" cy="268"/>
              </a:xfrm>
              <a:custGeom>
                <a:avLst/>
                <a:gdLst/>
                <a:ahLst/>
                <a:cxnLst>
                  <a:cxn ang="0">
                    <a:pos x="28" y="0"/>
                  </a:cxn>
                  <a:cxn ang="0">
                    <a:pos x="38" y="7"/>
                  </a:cxn>
                  <a:cxn ang="0">
                    <a:pos x="50" y="13"/>
                  </a:cxn>
                  <a:cxn ang="0">
                    <a:pos x="61" y="21"/>
                  </a:cxn>
                  <a:cxn ang="0">
                    <a:pos x="71" y="28"/>
                  </a:cxn>
                  <a:cxn ang="0">
                    <a:pos x="82" y="34"/>
                  </a:cxn>
                  <a:cxn ang="0">
                    <a:pos x="94" y="41"/>
                  </a:cxn>
                  <a:cxn ang="0">
                    <a:pos x="104" y="49"/>
                  </a:cxn>
                  <a:cxn ang="0">
                    <a:pos x="115" y="55"/>
                  </a:cxn>
                  <a:cxn ang="0">
                    <a:pos x="114" y="232"/>
                  </a:cxn>
                  <a:cxn ang="0">
                    <a:pos x="111" y="432"/>
                  </a:cxn>
                  <a:cxn ang="0">
                    <a:pos x="104" y="625"/>
                  </a:cxn>
                  <a:cxn ang="0">
                    <a:pos x="90" y="778"/>
                  </a:cxn>
                  <a:cxn ang="0">
                    <a:pos x="79" y="782"/>
                  </a:cxn>
                  <a:cxn ang="0">
                    <a:pos x="67" y="785"/>
                  </a:cxn>
                  <a:cxn ang="0">
                    <a:pos x="57" y="789"/>
                  </a:cxn>
                  <a:cxn ang="0">
                    <a:pos x="45" y="791"/>
                  </a:cxn>
                  <a:cxn ang="0">
                    <a:pos x="34" y="794"/>
                  </a:cxn>
                  <a:cxn ang="0">
                    <a:pos x="22" y="798"/>
                  </a:cxn>
                  <a:cxn ang="0">
                    <a:pos x="12" y="801"/>
                  </a:cxn>
                  <a:cxn ang="0">
                    <a:pos x="0" y="805"/>
                  </a:cxn>
                  <a:cxn ang="0">
                    <a:pos x="8" y="695"/>
                  </a:cxn>
                  <a:cxn ang="0">
                    <a:pos x="20" y="597"/>
                  </a:cxn>
                  <a:cxn ang="0">
                    <a:pos x="32" y="506"/>
                  </a:cxn>
                  <a:cxn ang="0">
                    <a:pos x="42" y="417"/>
                  </a:cxn>
                  <a:cxn ang="0">
                    <a:pos x="49" y="326"/>
                  </a:cxn>
                  <a:cxn ang="0">
                    <a:pos x="50" y="230"/>
                  </a:cxn>
                  <a:cxn ang="0">
                    <a:pos x="43" y="121"/>
                  </a:cxn>
                  <a:cxn ang="0">
                    <a:pos x="28" y="0"/>
                  </a:cxn>
                </a:cxnLst>
                <a:rect l="0" t="0" r="r" b="b"/>
                <a:pathLst>
                  <a:path w="115" h="805">
                    <a:moveTo>
                      <a:pt x="28" y="0"/>
                    </a:moveTo>
                    <a:lnTo>
                      <a:pt x="38" y="7"/>
                    </a:lnTo>
                    <a:lnTo>
                      <a:pt x="50" y="13"/>
                    </a:lnTo>
                    <a:lnTo>
                      <a:pt x="61" y="21"/>
                    </a:lnTo>
                    <a:lnTo>
                      <a:pt x="71" y="28"/>
                    </a:lnTo>
                    <a:lnTo>
                      <a:pt x="82" y="34"/>
                    </a:lnTo>
                    <a:lnTo>
                      <a:pt x="94" y="41"/>
                    </a:lnTo>
                    <a:lnTo>
                      <a:pt x="104" y="49"/>
                    </a:lnTo>
                    <a:lnTo>
                      <a:pt x="115" y="55"/>
                    </a:lnTo>
                    <a:lnTo>
                      <a:pt x="114" y="232"/>
                    </a:lnTo>
                    <a:lnTo>
                      <a:pt x="111" y="432"/>
                    </a:lnTo>
                    <a:lnTo>
                      <a:pt x="104" y="625"/>
                    </a:lnTo>
                    <a:lnTo>
                      <a:pt x="90" y="778"/>
                    </a:lnTo>
                    <a:lnTo>
                      <a:pt x="79" y="782"/>
                    </a:lnTo>
                    <a:lnTo>
                      <a:pt x="67" y="785"/>
                    </a:lnTo>
                    <a:lnTo>
                      <a:pt x="57" y="789"/>
                    </a:lnTo>
                    <a:lnTo>
                      <a:pt x="45" y="791"/>
                    </a:lnTo>
                    <a:lnTo>
                      <a:pt x="34" y="794"/>
                    </a:lnTo>
                    <a:lnTo>
                      <a:pt x="22" y="798"/>
                    </a:lnTo>
                    <a:lnTo>
                      <a:pt x="12" y="801"/>
                    </a:lnTo>
                    <a:lnTo>
                      <a:pt x="0" y="805"/>
                    </a:lnTo>
                    <a:lnTo>
                      <a:pt x="8" y="695"/>
                    </a:lnTo>
                    <a:lnTo>
                      <a:pt x="20" y="597"/>
                    </a:lnTo>
                    <a:lnTo>
                      <a:pt x="32" y="506"/>
                    </a:lnTo>
                    <a:lnTo>
                      <a:pt x="42" y="417"/>
                    </a:lnTo>
                    <a:lnTo>
                      <a:pt x="49" y="326"/>
                    </a:lnTo>
                    <a:lnTo>
                      <a:pt x="50" y="230"/>
                    </a:lnTo>
                    <a:lnTo>
                      <a:pt x="43" y="121"/>
                    </a:lnTo>
                    <a:lnTo>
                      <a:pt x="2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8" name="Freeform 144">
                <a:extLst>
                  <a:ext uri="{FF2B5EF4-FFF2-40B4-BE49-F238E27FC236}">
                    <a16:creationId xmlns:a16="http://schemas.microsoft.com/office/drawing/2014/main" xmlns="" id="{A5A12CF6-0A13-C48A-C1F7-8CB8ECF4BA07}"/>
                  </a:ext>
                </a:extLst>
              </p:cNvPr>
              <p:cNvSpPr>
                <a:spLocks/>
              </p:cNvSpPr>
              <p:nvPr/>
            </p:nvSpPr>
            <p:spPr bwMode="auto">
              <a:xfrm>
                <a:off x="1742" y="2058"/>
                <a:ext cx="40" cy="271"/>
              </a:xfrm>
              <a:custGeom>
                <a:avLst/>
                <a:gdLst/>
                <a:ahLst/>
                <a:cxnLst>
                  <a:cxn ang="0">
                    <a:pos x="31" y="0"/>
                  </a:cxn>
                  <a:cxn ang="0">
                    <a:pos x="42" y="7"/>
                  </a:cxn>
                  <a:cxn ang="0">
                    <a:pos x="54" y="13"/>
                  </a:cxn>
                  <a:cxn ang="0">
                    <a:pos x="64" y="21"/>
                  </a:cxn>
                  <a:cxn ang="0">
                    <a:pos x="75" y="28"/>
                  </a:cxn>
                  <a:cxn ang="0">
                    <a:pos x="86" y="34"/>
                  </a:cxn>
                  <a:cxn ang="0">
                    <a:pos x="97" y="41"/>
                  </a:cxn>
                  <a:cxn ang="0">
                    <a:pos x="108" y="49"/>
                  </a:cxn>
                  <a:cxn ang="0">
                    <a:pos x="120" y="55"/>
                  </a:cxn>
                  <a:cxn ang="0">
                    <a:pos x="115" y="234"/>
                  </a:cxn>
                  <a:cxn ang="0">
                    <a:pos x="113" y="436"/>
                  </a:cxn>
                  <a:cxn ang="0">
                    <a:pos x="107" y="630"/>
                  </a:cxn>
                  <a:cxn ang="0">
                    <a:pos x="94" y="785"/>
                  </a:cxn>
                  <a:cxn ang="0">
                    <a:pos x="82" y="789"/>
                  </a:cxn>
                  <a:cxn ang="0">
                    <a:pos x="70" y="791"/>
                  </a:cxn>
                  <a:cxn ang="0">
                    <a:pos x="58" y="795"/>
                  </a:cxn>
                  <a:cxn ang="0">
                    <a:pos x="46" y="798"/>
                  </a:cxn>
                  <a:cxn ang="0">
                    <a:pos x="34" y="802"/>
                  </a:cxn>
                  <a:cxn ang="0">
                    <a:pos x="22" y="806"/>
                  </a:cxn>
                  <a:cxn ang="0">
                    <a:pos x="12" y="809"/>
                  </a:cxn>
                  <a:cxn ang="0">
                    <a:pos x="0" y="813"/>
                  </a:cxn>
                  <a:cxn ang="0">
                    <a:pos x="8" y="703"/>
                  </a:cxn>
                  <a:cxn ang="0">
                    <a:pos x="18" y="604"/>
                  </a:cxn>
                  <a:cxn ang="0">
                    <a:pos x="31" y="511"/>
                  </a:cxn>
                  <a:cxn ang="0">
                    <a:pos x="42" y="422"/>
                  </a:cxn>
                  <a:cxn ang="0">
                    <a:pos x="50" y="329"/>
                  </a:cxn>
                  <a:cxn ang="0">
                    <a:pos x="53" y="231"/>
                  </a:cxn>
                  <a:cxn ang="0">
                    <a:pos x="47" y="123"/>
                  </a:cxn>
                  <a:cxn ang="0">
                    <a:pos x="31" y="0"/>
                  </a:cxn>
                </a:cxnLst>
                <a:rect l="0" t="0" r="r" b="b"/>
                <a:pathLst>
                  <a:path w="120" h="813">
                    <a:moveTo>
                      <a:pt x="31" y="0"/>
                    </a:moveTo>
                    <a:lnTo>
                      <a:pt x="42" y="7"/>
                    </a:lnTo>
                    <a:lnTo>
                      <a:pt x="54" y="13"/>
                    </a:lnTo>
                    <a:lnTo>
                      <a:pt x="64" y="21"/>
                    </a:lnTo>
                    <a:lnTo>
                      <a:pt x="75" y="28"/>
                    </a:lnTo>
                    <a:lnTo>
                      <a:pt x="86" y="34"/>
                    </a:lnTo>
                    <a:lnTo>
                      <a:pt x="97" y="41"/>
                    </a:lnTo>
                    <a:lnTo>
                      <a:pt x="108" y="49"/>
                    </a:lnTo>
                    <a:lnTo>
                      <a:pt x="120" y="55"/>
                    </a:lnTo>
                    <a:lnTo>
                      <a:pt x="115" y="234"/>
                    </a:lnTo>
                    <a:lnTo>
                      <a:pt x="113" y="436"/>
                    </a:lnTo>
                    <a:lnTo>
                      <a:pt x="107" y="630"/>
                    </a:lnTo>
                    <a:lnTo>
                      <a:pt x="94" y="785"/>
                    </a:lnTo>
                    <a:lnTo>
                      <a:pt x="82" y="789"/>
                    </a:lnTo>
                    <a:lnTo>
                      <a:pt x="70" y="791"/>
                    </a:lnTo>
                    <a:lnTo>
                      <a:pt x="58" y="795"/>
                    </a:lnTo>
                    <a:lnTo>
                      <a:pt x="46" y="798"/>
                    </a:lnTo>
                    <a:lnTo>
                      <a:pt x="34" y="802"/>
                    </a:lnTo>
                    <a:lnTo>
                      <a:pt x="22" y="806"/>
                    </a:lnTo>
                    <a:lnTo>
                      <a:pt x="12" y="809"/>
                    </a:lnTo>
                    <a:lnTo>
                      <a:pt x="0" y="813"/>
                    </a:lnTo>
                    <a:lnTo>
                      <a:pt x="8" y="703"/>
                    </a:lnTo>
                    <a:lnTo>
                      <a:pt x="18" y="604"/>
                    </a:lnTo>
                    <a:lnTo>
                      <a:pt x="31" y="511"/>
                    </a:lnTo>
                    <a:lnTo>
                      <a:pt x="42" y="422"/>
                    </a:lnTo>
                    <a:lnTo>
                      <a:pt x="50" y="329"/>
                    </a:lnTo>
                    <a:lnTo>
                      <a:pt x="53" y="231"/>
                    </a:lnTo>
                    <a:lnTo>
                      <a:pt x="47" y="123"/>
                    </a:lnTo>
                    <a:lnTo>
                      <a:pt x="31"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9" name="Freeform 145">
                <a:extLst>
                  <a:ext uri="{FF2B5EF4-FFF2-40B4-BE49-F238E27FC236}">
                    <a16:creationId xmlns:a16="http://schemas.microsoft.com/office/drawing/2014/main" xmlns="" id="{2261F88E-7BB7-ACA6-A2C9-8646F0E1722D}"/>
                  </a:ext>
                </a:extLst>
              </p:cNvPr>
              <p:cNvSpPr>
                <a:spLocks/>
              </p:cNvSpPr>
              <p:nvPr/>
            </p:nvSpPr>
            <p:spPr bwMode="auto">
              <a:xfrm>
                <a:off x="1736" y="2056"/>
                <a:ext cx="41" cy="273"/>
              </a:xfrm>
              <a:custGeom>
                <a:avLst/>
                <a:gdLst/>
                <a:ahLst/>
                <a:cxnLst>
                  <a:cxn ang="0">
                    <a:pos x="35" y="0"/>
                  </a:cxn>
                  <a:cxn ang="0">
                    <a:pos x="45" y="7"/>
                  </a:cxn>
                  <a:cxn ang="0">
                    <a:pos x="57" y="13"/>
                  </a:cxn>
                  <a:cxn ang="0">
                    <a:pos x="68" y="21"/>
                  </a:cxn>
                  <a:cxn ang="0">
                    <a:pos x="80" y="28"/>
                  </a:cxn>
                  <a:cxn ang="0">
                    <a:pos x="90" y="34"/>
                  </a:cxn>
                  <a:cxn ang="0">
                    <a:pos x="101" y="41"/>
                  </a:cxn>
                  <a:cxn ang="0">
                    <a:pos x="113" y="49"/>
                  </a:cxn>
                  <a:cxn ang="0">
                    <a:pos x="123" y="56"/>
                  </a:cxn>
                  <a:cxn ang="0">
                    <a:pos x="117" y="235"/>
                  </a:cxn>
                  <a:cxn ang="0">
                    <a:pos x="114" y="439"/>
                  </a:cxn>
                  <a:cxn ang="0">
                    <a:pos x="109" y="636"/>
                  </a:cxn>
                  <a:cxn ang="0">
                    <a:pos x="94" y="792"/>
                  </a:cxn>
                  <a:cxn ang="0">
                    <a:pos x="82" y="796"/>
                  </a:cxn>
                  <a:cxn ang="0">
                    <a:pos x="72" y="798"/>
                  </a:cxn>
                  <a:cxn ang="0">
                    <a:pos x="60" y="802"/>
                  </a:cxn>
                  <a:cxn ang="0">
                    <a:pos x="48" y="806"/>
                  </a:cxn>
                  <a:cxn ang="0">
                    <a:pos x="36" y="810"/>
                  </a:cxn>
                  <a:cxn ang="0">
                    <a:pos x="24" y="814"/>
                  </a:cxn>
                  <a:cxn ang="0">
                    <a:pos x="12" y="817"/>
                  </a:cxn>
                  <a:cxn ang="0">
                    <a:pos x="0" y="821"/>
                  </a:cxn>
                  <a:cxn ang="0">
                    <a:pos x="8" y="711"/>
                  </a:cxn>
                  <a:cxn ang="0">
                    <a:pos x="20" y="611"/>
                  </a:cxn>
                  <a:cxn ang="0">
                    <a:pos x="34" y="517"/>
                  </a:cxn>
                  <a:cxn ang="0">
                    <a:pos x="45" y="426"/>
                  </a:cxn>
                  <a:cxn ang="0">
                    <a:pos x="53" y="332"/>
                  </a:cxn>
                  <a:cxn ang="0">
                    <a:pos x="56" y="231"/>
                  </a:cxn>
                  <a:cxn ang="0">
                    <a:pos x="51" y="123"/>
                  </a:cxn>
                  <a:cxn ang="0">
                    <a:pos x="35" y="0"/>
                  </a:cxn>
                </a:cxnLst>
                <a:rect l="0" t="0" r="r" b="b"/>
                <a:pathLst>
                  <a:path w="123" h="821">
                    <a:moveTo>
                      <a:pt x="35" y="0"/>
                    </a:moveTo>
                    <a:lnTo>
                      <a:pt x="45" y="7"/>
                    </a:lnTo>
                    <a:lnTo>
                      <a:pt x="57" y="13"/>
                    </a:lnTo>
                    <a:lnTo>
                      <a:pt x="68" y="21"/>
                    </a:lnTo>
                    <a:lnTo>
                      <a:pt x="80" y="28"/>
                    </a:lnTo>
                    <a:lnTo>
                      <a:pt x="90" y="34"/>
                    </a:lnTo>
                    <a:lnTo>
                      <a:pt x="101" y="41"/>
                    </a:lnTo>
                    <a:lnTo>
                      <a:pt x="113" y="49"/>
                    </a:lnTo>
                    <a:lnTo>
                      <a:pt x="123" y="56"/>
                    </a:lnTo>
                    <a:lnTo>
                      <a:pt x="117" y="235"/>
                    </a:lnTo>
                    <a:lnTo>
                      <a:pt x="114" y="439"/>
                    </a:lnTo>
                    <a:lnTo>
                      <a:pt x="109" y="636"/>
                    </a:lnTo>
                    <a:lnTo>
                      <a:pt x="94" y="792"/>
                    </a:lnTo>
                    <a:lnTo>
                      <a:pt x="82" y="796"/>
                    </a:lnTo>
                    <a:lnTo>
                      <a:pt x="72" y="798"/>
                    </a:lnTo>
                    <a:lnTo>
                      <a:pt x="60" y="802"/>
                    </a:lnTo>
                    <a:lnTo>
                      <a:pt x="48" y="806"/>
                    </a:lnTo>
                    <a:lnTo>
                      <a:pt x="36" y="810"/>
                    </a:lnTo>
                    <a:lnTo>
                      <a:pt x="24" y="814"/>
                    </a:lnTo>
                    <a:lnTo>
                      <a:pt x="12" y="817"/>
                    </a:lnTo>
                    <a:lnTo>
                      <a:pt x="0" y="821"/>
                    </a:lnTo>
                    <a:lnTo>
                      <a:pt x="8" y="711"/>
                    </a:lnTo>
                    <a:lnTo>
                      <a:pt x="20" y="611"/>
                    </a:lnTo>
                    <a:lnTo>
                      <a:pt x="34" y="517"/>
                    </a:lnTo>
                    <a:lnTo>
                      <a:pt x="45" y="426"/>
                    </a:lnTo>
                    <a:lnTo>
                      <a:pt x="53" y="332"/>
                    </a:lnTo>
                    <a:lnTo>
                      <a:pt x="56" y="231"/>
                    </a:lnTo>
                    <a:lnTo>
                      <a:pt x="51" y="123"/>
                    </a:lnTo>
                    <a:lnTo>
                      <a:pt x="35"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0" name="Freeform 146">
                <a:extLst>
                  <a:ext uri="{FF2B5EF4-FFF2-40B4-BE49-F238E27FC236}">
                    <a16:creationId xmlns:a16="http://schemas.microsoft.com/office/drawing/2014/main" xmlns="" id="{24C7CA18-B6E0-DE93-B8B4-2A8EF2F1258C}"/>
                  </a:ext>
                </a:extLst>
              </p:cNvPr>
              <p:cNvSpPr>
                <a:spLocks/>
              </p:cNvSpPr>
              <p:nvPr/>
            </p:nvSpPr>
            <p:spPr bwMode="auto">
              <a:xfrm>
                <a:off x="1731" y="2053"/>
                <a:ext cx="43" cy="276"/>
              </a:xfrm>
              <a:custGeom>
                <a:avLst/>
                <a:gdLst/>
                <a:ahLst/>
                <a:cxnLst>
                  <a:cxn ang="0">
                    <a:pos x="39" y="0"/>
                  </a:cxn>
                  <a:cxn ang="0">
                    <a:pos x="49" y="7"/>
                  </a:cxn>
                  <a:cxn ang="0">
                    <a:pos x="61" y="15"/>
                  </a:cxn>
                  <a:cxn ang="0">
                    <a:pos x="72" y="21"/>
                  </a:cxn>
                  <a:cxn ang="0">
                    <a:pos x="82" y="28"/>
                  </a:cxn>
                  <a:cxn ang="0">
                    <a:pos x="94" y="34"/>
                  </a:cxn>
                  <a:cxn ang="0">
                    <a:pos x="105" y="42"/>
                  </a:cxn>
                  <a:cxn ang="0">
                    <a:pos x="117" y="49"/>
                  </a:cxn>
                  <a:cxn ang="0">
                    <a:pos x="129" y="57"/>
                  </a:cxn>
                  <a:cxn ang="0">
                    <a:pos x="118" y="237"/>
                  </a:cxn>
                  <a:cxn ang="0">
                    <a:pos x="115" y="443"/>
                  </a:cxn>
                  <a:cxn ang="0">
                    <a:pos x="110" y="641"/>
                  </a:cxn>
                  <a:cxn ang="0">
                    <a:pos x="97" y="798"/>
                  </a:cxn>
                  <a:cxn ang="0">
                    <a:pos x="85" y="802"/>
                  </a:cxn>
                  <a:cxn ang="0">
                    <a:pos x="72" y="806"/>
                  </a:cxn>
                  <a:cxn ang="0">
                    <a:pos x="60" y="810"/>
                  </a:cxn>
                  <a:cxn ang="0">
                    <a:pos x="48" y="813"/>
                  </a:cxn>
                  <a:cxn ang="0">
                    <a:pos x="36" y="817"/>
                  </a:cxn>
                  <a:cxn ang="0">
                    <a:pos x="24" y="821"/>
                  </a:cxn>
                  <a:cxn ang="0">
                    <a:pos x="12" y="825"/>
                  </a:cxn>
                  <a:cxn ang="0">
                    <a:pos x="0" y="829"/>
                  </a:cxn>
                  <a:cxn ang="0">
                    <a:pos x="8" y="719"/>
                  </a:cxn>
                  <a:cxn ang="0">
                    <a:pos x="20" y="619"/>
                  </a:cxn>
                  <a:cxn ang="0">
                    <a:pos x="33" y="523"/>
                  </a:cxn>
                  <a:cxn ang="0">
                    <a:pos x="47" y="430"/>
                  </a:cxn>
                  <a:cxn ang="0">
                    <a:pos x="56" y="334"/>
                  </a:cxn>
                  <a:cxn ang="0">
                    <a:pos x="58" y="233"/>
                  </a:cxn>
                  <a:cxn ang="0">
                    <a:pos x="54" y="123"/>
                  </a:cxn>
                  <a:cxn ang="0">
                    <a:pos x="39" y="0"/>
                  </a:cxn>
                </a:cxnLst>
                <a:rect l="0" t="0" r="r" b="b"/>
                <a:pathLst>
                  <a:path w="129" h="829">
                    <a:moveTo>
                      <a:pt x="39" y="0"/>
                    </a:moveTo>
                    <a:lnTo>
                      <a:pt x="49" y="7"/>
                    </a:lnTo>
                    <a:lnTo>
                      <a:pt x="61" y="15"/>
                    </a:lnTo>
                    <a:lnTo>
                      <a:pt x="72" y="21"/>
                    </a:lnTo>
                    <a:lnTo>
                      <a:pt x="82" y="28"/>
                    </a:lnTo>
                    <a:lnTo>
                      <a:pt x="94" y="34"/>
                    </a:lnTo>
                    <a:lnTo>
                      <a:pt x="105" y="42"/>
                    </a:lnTo>
                    <a:lnTo>
                      <a:pt x="117" y="49"/>
                    </a:lnTo>
                    <a:lnTo>
                      <a:pt x="129" y="57"/>
                    </a:lnTo>
                    <a:lnTo>
                      <a:pt x="118" y="237"/>
                    </a:lnTo>
                    <a:lnTo>
                      <a:pt x="115" y="443"/>
                    </a:lnTo>
                    <a:lnTo>
                      <a:pt x="110" y="641"/>
                    </a:lnTo>
                    <a:lnTo>
                      <a:pt x="97" y="798"/>
                    </a:lnTo>
                    <a:lnTo>
                      <a:pt x="85" y="802"/>
                    </a:lnTo>
                    <a:lnTo>
                      <a:pt x="72" y="806"/>
                    </a:lnTo>
                    <a:lnTo>
                      <a:pt x="60" y="810"/>
                    </a:lnTo>
                    <a:lnTo>
                      <a:pt x="48" y="813"/>
                    </a:lnTo>
                    <a:lnTo>
                      <a:pt x="36" y="817"/>
                    </a:lnTo>
                    <a:lnTo>
                      <a:pt x="24" y="821"/>
                    </a:lnTo>
                    <a:lnTo>
                      <a:pt x="12" y="825"/>
                    </a:lnTo>
                    <a:lnTo>
                      <a:pt x="0" y="829"/>
                    </a:lnTo>
                    <a:lnTo>
                      <a:pt x="8" y="719"/>
                    </a:lnTo>
                    <a:lnTo>
                      <a:pt x="20" y="619"/>
                    </a:lnTo>
                    <a:lnTo>
                      <a:pt x="33" y="523"/>
                    </a:lnTo>
                    <a:lnTo>
                      <a:pt x="47" y="430"/>
                    </a:lnTo>
                    <a:lnTo>
                      <a:pt x="56" y="334"/>
                    </a:lnTo>
                    <a:lnTo>
                      <a:pt x="58" y="233"/>
                    </a:lnTo>
                    <a:lnTo>
                      <a:pt x="54" y="123"/>
                    </a:lnTo>
                    <a:lnTo>
                      <a:pt x="39"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1" name="Freeform 147">
                <a:extLst>
                  <a:ext uri="{FF2B5EF4-FFF2-40B4-BE49-F238E27FC236}">
                    <a16:creationId xmlns:a16="http://schemas.microsoft.com/office/drawing/2014/main" xmlns="" id="{9C4C60E3-7D98-48C0-2415-8002DF30A5BE}"/>
                  </a:ext>
                </a:extLst>
              </p:cNvPr>
              <p:cNvSpPr>
                <a:spLocks/>
              </p:cNvSpPr>
              <p:nvPr/>
            </p:nvSpPr>
            <p:spPr bwMode="auto">
              <a:xfrm>
                <a:off x="1725" y="2050"/>
                <a:ext cx="44" cy="279"/>
              </a:xfrm>
              <a:custGeom>
                <a:avLst/>
                <a:gdLst/>
                <a:ahLst/>
                <a:cxnLst>
                  <a:cxn ang="0">
                    <a:pos x="41" y="0"/>
                  </a:cxn>
                  <a:cxn ang="0">
                    <a:pos x="131" y="57"/>
                  </a:cxn>
                  <a:cxn ang="0">
                    <a:pos x="119" y="238"/>
                  </a:cxn>
                  <a:cxn ang="0">
                    <a:pos x="115" y="447"/>
                  </a:cxn>
                  <a:cxn ang="0">
                    <a:pos x="111" y="646"/>
                  </a:cxn>
                  <a:cxn ang="0">
                    <a:pos x="98" y="805"/>
                  </a:cxn>
                  <a:cxn ang="0">
                    <a:pos x="0" y="837"/>
                  </a:cxn>
                  <a:cxn ang="0">
                    <a:pos x="8" y="727"/>
                  </a:cxn>
                  <a:cxn ang="0">
                    <a:pos x="21" y="625"/>
                  </a:cxn>
                  <a:cxn ang="0">
                    <a:pos x="34" y="529"/>
                  </a:cxn>
                  <a:cxn ang="0">
                    <a:pos x="48" y="434"/>
                  </a:cxn>
                  <a:cxn ang="0">
                    <a:pos x="57" y="336"/>
                  </a:cxn>
                  <a:cxn ang="0">
                    <a:pos x="61" y="234"/>
                  </a:cxn>
                  <a:cxn ang="0">
                    <a:pos x="57" y="123"/>
                  </a:cxn>
                  <a:cxn ang="0">
                    <a:pos x="41" y="0"/>
                  </a:cxn>
                </a:cxnLst>
                <a:rect l="0" t="0" r="r" b="b"/>
                <a:pathLst>
                  <a:path w="131" h="837">
                    <a:moveTo>
                      <a:pt x="41" y="0"/>
                    </a:moveTo>
                    <a:lnTo>
                      <a:pt x="131" y="57"/>
                    </a:lnTo>
                    <a:lnTo>
                      <a:pt x="119" y="238"/>
                    </a:lnTo>
                    <a:lnTo>
                      <a:pt x="115" y="447"/>
                    </a:lnTo>
                    <a:lnTo>
                      <a:pt x="111" y="646"/>
                    </a:lnTo>
                    <a:lnTo>
                      <a:pt x="98" y="805"/>
                    </a:lnTo>
                    <a:lnTo>
                      <a:pt x="0" y="837"/>
                    </a:lnTo>
                    <a:lnTo>
                      <a:pt x="8" y="727"/>
                    </a:lnTo>
                    <a:lnTo>
                      <a:pt x="21" y="625"/>
                    </a:lnTo>
                    <a:lnTo>
                      <a:pt x="34" y="529"/>
                    </a:lnTo>
                    <a:lnTo>
                      <a:pt x="48" y="434"/>
                    </a:lnTo>
                    <a:lnTo>
                      <a:pt x="57" y="336"/>
                    </a:lnTo>
                    <a:lnTo>
                      <a:pt x="61" y="234"/>
                    </a:lnTo>
                    <a:lnTo>
                      <a:pt x="57" y="123"/>
                    </a:lnTo>
                    <a:lnTo>
                      <a:pt x="41"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2" name="Freeform 148">
                <a:extLst>
                  <a:ext uri="{FF2B5EF4-FFF2-40B4-BE49-F238E27FC236}">
                    <a16:creationId xmlns:a16="http://schemas.microsoft.com/office/drawing/2014/main" xmlns="" id="{C0271002-0D41-C21D-ED19-D2E05F32DF07}"/>
                  </a:ext>
                </a:extLst>
              </p:cNvPr>
              <p:cNvSpPr>
                <a:spLocks/>
              </p:cNvSpPr>
              <p:nvPr/>
            </p:nvSpPr>
            <p:spPr bwMode="auto">
              <a:xfrm>
                <a:off x="1284" y="2337"/>
                <a:ext cx="362" cy="29"/>
              </a:xfrm>
              <a:custGeom>
                <a:avLst/>
                <a:gdLst/>
                <a:ahLst/>
                <a:cxnLst>
                  <a:cxn ang="0">
                    <a:pos x="3" y="0"/>
                  </a:cxn>
                  <a:cxn ang="0">
                    <a:pos x="53" y="12"/>
                  </a:cxn>
                  <a:cxn ang="0">
                    <a:pos x="102" y="23"/>
                  </a:cxn>
                  <a:cxn ang="0">
                    <a:pos x="149" y="30"/>
                  </a:cxn>
                  <a:cxn ang="0">
                    <a:pos x="194" y="38"/>
                  </a:cxn>
                  <a:cxn ang="0">
                    <a:pos x="241" y="44"/>
                  </a:cxn>
                  <a:cxn ang="0">
                    <a:pos x="286" y="48"/>
                  </a:cxn>
                  <a:cxn ang="0">
                    <a:pos x="330" y="52"/>
                  </a:cxn>
                  <a:cxn ang="0">
                    <a:pos x="378" y="53"/>
                  </a:cxn>
                  <a:cxn ang="0">
                    <a:pos x="426" y="54"/>
                  </a:cxn>
                  <a:cxn ang="0">
                    <a:pos x="475" y="53"/>
                  </a:cxn>
                  <a:cxn ang="0">
                    <a:pos x="527" y="52"/>
                  </a:cxn>
                  <a:cxn ang="0">
                    <a:pos x="582" y="49"/>
                  </a:cxn>
                  <a:cxn ang="0">
                    <a:pos x="640" y="45"/>
                  </a:cxn>
                  <a:cxn ang="0">
                    <a:pos x="702" y="40"/>
                  </a:cxn>
                  <a:cxn ang="0">
                    <a:pos x="768" y="34"/>
                  </a:cxn>
                  <a:cxn ang="0">
                    <a:pos x="839" y="28"/>
                  </a:cxn>
                  <a:cxn ang="0">
                    <a:pos x="882" y="20"/>
                  </a:cxn>
                  <a:cxn ang="0">
                    <a:pos x="962" y="24"/>
                  </a:cxn>
                  <a:cxn ang="0">
                    <a:pos x="1085" y="40"/>
                  </a:cxn>
                  <a:cxn ang="0">
                    <a:pos x="948" y="56"/>
                  </a:cxn>
                  <a:cxn ang="0">
                    <a:pos x="845" y="70"/>
                  </a:cxn>
                  <a:cxn ang="0">
                    <a:pos x="801" y="75"/>
                  </a:cxn>
                  <a:cxn ang="0">
                    <a:pos x="757" y="81"/>
                  </a:cxn>
                  <a:cxn ang="0">
                    <a:pos x="714" y="83"/>
                  </a:cxn>
                  <a:cxn ang="0">
                    <a:pos x="671" y="86"/>
                  </a:cxn>
                  <a:cxn ang="0">
                    <a:pos x="629" y="89"/>
                  </a:cxn>
                  <a:cxn ang="0">
                    <a:pos x="588" y="89"/>
                  </a:cxn>
                  <a:cxn ang="0">
                    <a:pos x="547" y="89"/>
                  </a:cxn>
                  <a:cxn ang="0">
                    <a:pos x="508" y="89"/>
                  </a:cxn>
                  <a:cxn ang="0">
                    <a:pos x="469" y="87"/>
                  </a:cxn>
                  <a:cxn ang="0">
                    <a:pos x="431" y="86"/>
                  </a:cxn>
                  <a:cxn ang="0">
                    <a:pos x="395" y="83"/>
                  </a:cxn>
                  <a:cxn ang="0">
                    <a:pos x="360" y="81"/>
                  </a:cxn>
                  <a:cxn ang="0">
                    <a:pos x="325" y="77"/>
                  </a:cxn>
                  <a:cxn ang="0">
                    <a:pos x="292" y="74"/>
                  </a:cxn>
                  <a:cxn ang="0">
                    <a:pos x="260" y="70"/>
                  </a:cxn>
                  <a:cxn ang="0">
                    <a:pos x="231" y="65"/>
                  </a:cxn>
                  <a:cxn ang="0">
                    <a:pos x="202" y="61"/>
                  </a:cxn>
                  <a:cxn ang="0">
                    <a:pos x="176" y="56"/>
                  </a:cxn>
                  <a:cxn ang="0">
                    <a:pos x="149" y="52"/>
                  </a:cxn>
                  <a:cxn ang="0">
                    <a:pos x="127" y="46"/>
                  </a:cxn>
                  <a:cxn ang="0">
                    <a:pos x="104" y="41"/>
                  </a:cxn>
                  <a:cxn ang="0">
                    <a:pos x="85" y="36"/>
                  </a:cxn>
                  <a:cxn ang="0">
                    <a:pos x="66" y="32"/>
                  </a:cxn>
                  <a:cxn ang="0">
                    <a:pos x="50" y="27"/>
                  </a:cxn>
                  <a:cxn ang="0">
                    <a:pos x="37" y="23"/>
                  </a:cxn>
                  <a:cxn ang="0">
                    <a:pos x="25" y="19"/>
                  </a:cxn>
                  <a:cxn ang="0">
                    <a:pos x="15" y="15"/>
                  </a:cxn>
                  <a:cxn ang="0">
                    <a:pos x="8" y="11"/>
                  </a:cxn>
                  <a:cxn ang="0">
                    <a:pos x="3" y="7"/>
                  </a:cxn>
                  <a:cxn ang="0">
                    <a:pos x="0" y="4"/>
                  </a:cxn>
                  <a:cxn ang="0">
                    <a:pos x="0" y="1"/>
                  </a:cxn>
                  <a:cxn ang="0">
                    <a:pos x="3" y="0"/>
                  </a:cxn>
                </a:cxnLst>
                <a:rect l="0" t="0" r="r" b="b"/>
                <a:pathLst>
                  <a:path w="1085" h="89">
                    <a:moveTo>
                      <a:pt x="3" y="0"/>
                    </a:moveTo>
                    <a:lnTo>
                      <a:pt x="53" y="12"/>
                    </a:lnTo>
                    <a:lnTo>
                      <a:pt x="102" y="23"/>
                    </a:lnTo>
                    <a:lnTo>
                      <a:pt x="149" y="30"/>
                    </a:lnTo>
                    <a:lnTo>
                      <a:pt x="194" y="38"/>
                    </a:lnTo>
                    <a:lnTo>
                      <a:pt x="241" y="44"/>
                    </a:lnTo>
                    <a:lnTo>
                      <a:pt x="286" y="48"/>
                    </a:lnTo>
                    <a:lnTo>
                      <a:pt x="330" y="52"/>
                    </a:lnTo>
                    <a:lnTo>
                      <a:pt x="378" y="53"/>
                    </a:lnTo>
                    <a:lnTo>
                      <a:pt x="426" y="54"/>
                    </a:lnTo>
                    <a:lnTo>
                      <a:pt x="475" y="53"/>
                    </a:lnTo>
                    <a:lnTo>
                      <a:pt x="527" y="52"/>
                    </a:lnTo>
                    <a:lnTo>
                      <a:pt x="582" y="49"/>
                    </a:lnTo>
                    <a:lnTo>
                      <a:pt x="640" y="45"/>
                    </a:lnTo>
                    <a:lnTo>
                      <a:pt x="702" y="40"/>
                    </a:lnTo>
                    <a:lnTo>
                      <a:pt x="768" y="34"/>
                    </a:lnTo>
                    <a:lnTo>
                      <a:pt x="839" y="28"/>
                    </a:lnTo>
                    <a:lnTo>
                      <a:pt x="882" y="20"/>
                    </a:lnTo>
                    <a:lnTo>
                      <a:pt x="962" y="24"/>
                    </a:lnTo>
                    <a:lnTo>
                      <a:pt x="1085" y="40"/>
                    </a:lnTo>
                    <a:lnTo>
                      <a:pt x="948" y="56"/>
                    </a:lnTo>
                    <a:lnTo>
                      <a:pt x="845" y="70"/>
                    </a:lnTo>
                    <a:lnTo>
                      <a:pt x="801" y="75"/>
                    </a:lnTo>
                    <a:lnTo>
                      <a:pt x="757" y="81"/>
                    </a:lnTo>
                    <a:lnTo>
                      <a:pt x="714" y="83"/>
                    </a:lnTo>
                    <a:lnTo>
                      <a:pt x="671" y="86"/>
                    </a:lnTo>
                    <a:lnTo>
                      <a:pt x="629" y="89"/>
                    </a:lnTo>
                    <a:lnTo>
                      <a:pt x="588" y="89"/>
                    </a:lnTo>
                    <a:lnTo>
                      <a:pt x="547" y="89"/>
                    </a:lnTo>
                    <a:lnTo>
                      <a:pt x="508" y="89"/>
                    </a:lnTo>
                    <a:lnTo>
                      <a:pt x="469" y="87"/>
                    </a:lnTo>
                    <a:lnTo>
                      <a:pt x="431" y="86"/>
                    </a:lnTo>
                    <a:lnTo>
                      <a:pt x="395" y="83"/>
                    </a:lnTo>
                    <a:lnTo>
                      <a:pt x="360" y="81"/>
                    </a:lnTo>
                    <a:lnTo>
                      <a:pt x="325" y="77"/>
                    </a:lnTo>
                    <a:lnTo>
                      <a:pt x="292" y="74"/>
                    </a:lnTo>
                    <a:lnTo>
                      <a:pt x="260" y="70"/>
                    </a:lnTo>
                    <a:lnTo>
                      <a:pt x="231" y="65"/>
                    </a:lnTo>
                    <a:lnTo>
                      <a:pt x="202" y="61"/>
                    </a:lnTo>
                    <a:lnTo>
                      <a:pt x="176" y="56"/>
                    </a:lnTo>
                    <a:lnTo>
                      <a:pt x="149" y="52"/>
                    </a:lnTo>
                    <a:lnTo>
                      <a:pt x="127" y="46"/>
                    </a:lnTo>
                    <a:lnTo>
                      <a:pt x="104" y="41"/>
                    </a:lnTo>
                    <a:lnTo>
                      <a:pt x="85" y="36"/>
                    </a:lnTo>
                    <a:lnTo>
                      <a:pt x="66" y="32"/>
                    </a:lnTo>
                    <a:lnTo>
                      <a:pt x="50" y="27"/>
                    </a:lnTo>
                    <a:lnTo>
                      <a:pt x="37" y="23"/>
                    </a:lnTo>
                    <a:lnTo>
                      <a:pt x="25" y="19"/>
                    </a:lnTo>
                    <a:lnTo>
                      <a:pt x="15" y="15"/>
                    </a:lnTo>
                    <a:lnTo>
                      <a:pt x="8" y="11"/>
                    </a:lnTo>
                    <a:lnTo>
                      <a:pt x="3" y="7"/>
                    </a:lnTo>
                    <a:lnTo>
                      <a:pt x="0" y="4"/>
                    </a:lnTo>
                    <a:lnTo>
                      <a:pt x="0" y="1"/>
                    </a:lnTo>
                    <a:lnTo>
                      <a:pt x="3"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3" name="Freeform 149">
                <a:extLst>
                  <a:ext uri="{FF2B5EF4-FFF2-40B4-BE49-F238E27FC236}">
                    <a16:creationId xmlns:a16="http://schemas.microsoft.com/office/drawing/2014/main" xmlns="" id="{D157B63C-F92E-3A05-99F9-CB8045471B52}"/>
                  </a:ext>
                </a:extLst>
              </p:cNvPr>
              <p:cNvSpPr>
                <a:spLocks/>
              </p:cNvSpPr>
              <p:nvPr/>
            </p:nvSpPr>
            <p:spPr bwMode="auto">
              <a:xfrm>
                <a:off x="1390" y="2366"/>
                <a:ext cx="135" cy="35"/>
              </a:xfrm>
              <a:custGeom>
                <a:avLst/>
                <a:gdLst/>
                <a:ahLst/>
                <a:cxnLst>
                  <a:cxn ang="0">
                    <a:pos x="0" y="0"/>
                  </a:cxn>
                  <a:cxn ang="0">
                    <a:pos x="52" y="9"/>
                  </a:cxn>
                  <a:cxn ang="0">
                    <a:pos x="146" y="9"/>
                  </a:cxn>
                  <a:cxn ang="0">
                    <a:pos x="216" y="9"/>
                  </a:cxn>
                  <a:cxn ang="0">
                    <a:pos x="289" y="5"/>
                  </a:cxn>
                  <a:cxn ang="0">
                    <a:pos x="298" y="31"/>
                  </a:cxn>
                  <a:cxn ang="0">
                    <a:pos x="318" y="62"/>
                  </a:cxn>
                  <a:cxn ang="0">
                    <a:pos x="366" y="82"/>
                  </a:cxn>
                  <a:cxn ang="0">
                    <a:pos x="404" y="105"/>
                  </a:cxn>
                  <a:cxn ang="0">
                    <a:pos x="334" y="105"/>
                  </a:cxn>
                  <a:cxn ang="0">
                    <a:pos x="241" y="96"/>
                  </a:cxn>
                  <a:cxn ang="0">
                    <a:pos x="154" y="86"/>
                  </a:cxn>
                  <a:cxn ang="0">
                    <a:pos x="95" y="74"/>
                  </a:cxn>
                  <a:cxn ang="0">
                    <a:pos x="22" y="29"/>
                  </a:cxn>
                  <a:cxn ang="0">
                    <a:pos x="0" y="0"/>
                  </a:cxn>
                </a:cxnLst>
                <a:rect l="0" t="0" r="r" b="b"/>
                <a:pathLst>
                  <a:path w="404" h="105">
                    <a:moveTo>
                      <a:pt x="0" y="0"/>
                    </a:moveTo>
                    <a:lnTo>
                      <a:pt x="52" y="9"/>
                    </a:lnTo>
                    <a:lnTo>
                      <a:pt x="146" y="9"/>
                    </a:lnTo>
                    <a:lnTo>
                      <a:pt x="216" y="9"/>
                    </a:lnTo>
                    <a:lnTo>
                      <a:pt x="289" y="5"/>
                    </a:lnTo>
                    <a:lnTo>
                      <a:pt x="298" y="31"/>
                    </a:lnTo>
                    <a:lnTo>
                      <a:pt x="318" y="62"/>
                    </a:lnTo>
                    <a:lnTo>
                      <a:pt x="366" y="82"/>
                    </a:lnTo>
                    <a:lnTo>
                      <a:pt x="404" y="105"/>
                    </a:lnTo>
                    <a:lnTo>
                      <a:pt x="334" y="105"/>
                    </a:lnTo>
                    <a:lnTo>
                      <a:pt x="241" y="96"/>
                    </a:lnTo>
                    <a:lnTo>
                      <a:pt x="154" y="86"/>
                    </a:lnTo>
                    <a:lnTo>
                      <a:pt x="95" y="74"/>
                    </a:lnTo>
                    <a:lnTo>
                      <a:pt x="22" y="29"/>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4" name="Freeform 150">
                <a:extLst>
                  <a:ext uri="{FF2B5EF4-FFF2-40B4-BE49-F238E27FC236}">
                    <a16:creationId xmlns:a16="http://schemas.microsoft.com/office/drawing/2014/main" xmlns="" id="{E9434603-F849-A939-F07D-09302D180940}"/>
                  </a:ext>
                </a:extLst>
              </p:cNvPr>
              <p:cNvSpPr>
                <a:spLocks/>
              </p:cNvSpPr>
              <p:nvPr/>
            </p:nvSpPr>
            <p:spPr bwMode="auto">
              <a:xfrm>
                <a:off x="1365" y="2397"/>
                <a:ext cx="237" cy="57"/>
              </a:xfrm>
              <a:custGeom>
                <a:avLst/>
                <a:gdLst/>
                <a:ahLst/>
                <a:cxnLst>
                  <a:cxn ang="0">
                    <a:pos x="196" y="0"/>
                  </a:cxn>
                  <a:cxn ang="0">
                    <a:pos x="154" y="0"/>
                  </a:cxn>
                  <a:cxn ang="0">
                    <a:pos x="86" y="22"/>
                  </a:cxn>
                  <a:cxn ang="0">
                    <a:pos x="16" y="54"/>
                  </a:cxn>
                  <a:cxn ang="0">
                    <a:pos x="3" y="69"/>
                  </a:cxn>
                  <a:cxn ang="0">
                    <a:pos x="0" y="82"/>
                  </a:cxn>
                  <a:cxn ang="0">
                    <a:pos x="5" y="94"/>
                  </a:cxn>
                  <a:cxn ang="0">
                    <a:pos x="17" y="104"/>
                  </a:cxn>
                  <a:cxn ang="0">
                    <a:pos x="37" y="115"/>
                  </a:cxn>
                  <a:cxn ang="0">
                    <a:pos x="61" y="123"/>
                  </a:cxn>
                  <a:cxn ang="0">
                    <a:pos x="89" y="131"/>
                  </a:cxn>
                  <a:cxn ang="0">
                    <a:pos x="120" y="137"/>
                  </a:cxn>
                  <a:cxn ang="0">
                    <a:pos x="154" y="144"/>
                  </a:cxn>
                  <a:cxn ang="0">
                    <a:pos x="187" y="149"/>
                  </a:cxn>
                  <a:cxn ang="0">
                    <a:pos x="220" y="153"/>
                  </a:cxn>
                  <a:cxn ang="0">
                    <a:pos x="250" y="157"/>
                  </a:cxn>
                  <a:cxn ang="0">
                    <a:pos x="278" y="160"/>
                  </a:cxn>
                  <a:cxn ang="0">
                    <a:pos x="302" y="162"/>
                  </a:cxn>
                  <a:cxn ang="0">
                    <a:pos x="320" y="164"/>
                  </a:cxn>
                  <a:cxn ang="0">
                    <a:pos x="332" y="165"/>
                  </a:cxn>
                  <a:cxn ang="0">
                    <a:pos x="549" y="173"/>
                  </a:cxn>
                  <a:cxn ang="0">
                    <a:pos x="710" y="153"/>
                  </a:cxn>
                  <a:cxn ang="0">
                    <a:pos x="682" y="139"/>
                  </a:cxn>
                  <a:cxn ang="0">
                    <a:pos x="656" y="125"/>
                  </a:cxn>
                  <a:cxn ang="0">
                    <a:pos x="629" y="112"/>
                  </a:cxn>
                  <a:cxn ang="0">
                    <a:pos x="606" y="99"/>
                  </a:cxn>
                  <a:cxn ang="0">
                    <a:pos x="580" y="84"/>
                  </a:cxn>
                  <a:cxn ang="0">
                    <a:pos x="557" y="70"/>
                  </a:cxn>
                  <a:cxn ang="0">
                    <a:pos x="533" y="54"/>
                  </a:cxn>
                  <a:cxn ang="0">
                    <a:pos x="508" y="37"/>
                  </a:cxn>
                  <a:cxn ang="0">
                    <a:pos x="473" y="35"/>
                  </a:cxn>
                  <a:cxn ang="0">
                    <a:pos x="459" y="35"/>
                  </a:cxn>
                  <a:cxn ang="0">
                    <a:pos x="443" y="34"/>
                  </a:cxn>
                  <a:cxn ang="0">
                    <a:pos x="426" y="34"/>
                  </a:cxn>
                  <a:cxn ang="0">
                    <a:pos x="409" y="33"/>
                  </a:cxn>
                  <a:cxn ang="0">
                    <a:pos x="389" y="33"/>
                  </a:cxn>
                  <a:cxn ang="0">
                    <a:pos x="370" y="32"/>
                  </a:cxn>
                  <a:cxn ang="0">
                    <a:pos x="350" y="30"/>
                  </a:cxn>
                  <a:cxn ang="0">
                    <a:pos x="331" y="29"/>
                  </a:cxn>
                  <a:cxn ang="0">
                    <a:pos x="311" y="26"/>
                  </a:cxn>
                  <a:cxn ang="0">
                    <a:pos x="292" y="25"/>
                  </a:cxn>
                  <a:cxn ang="0">
                    <a:pos x="272" y="21"/>
                  </a:cxn>
                  <a:cxn ang="0">
                    <a:pos x="255" y="18"/>
                  </a:cxn>
                  <a:cxn ang="0">
                    <a:pos x="238" y="14"/>
                  </a:cxn>
                  <a:cxn ang="0">
                    <a:pos x="222" y="10"/>
                  </a:cxn>
                  <a:cxn ang="0">
                    <a:pos x="208" y="5"/>
                  </a:cxn>
                  <a:cxn ang="0">
                    <a:pos x="196" y="0"/>
                  </a:cxn>
                </a:cxnLst>
                <a:rect l="0" t="0" r="r" b="b"/>
                <a:pathLst>
                  <a:path w="710" h="173">
                    <a:moveTo>
                      <a:pt x="196" y="0"/>
                    </a:moveTo>
                    <a:lnTo>
                      <a:pt x="154" y="0"/>
                    </a:lnTo>
                    <a:lnTo>
                      <a:pt x="86" y="22"/>
                    </a:lnTo>
                    <a:lnTo>
                      <a:pt x="16" y="54"/>
                    </a:lnTo>
                    <a:lnTo>
                      <a:pt x="3" y="69"/>
                    </a:lnTo>
                    <a:lnTo>
                      <a:pt x="0" y="82"/>
                    </a:lnTo>
                    <a:lnTo>
                      <a:pt x="5" y="94"/>
                    </a:lnTo>
                    <a:lnTo>
                      <a:pt x="17" y="104"/>
                    </a:lnTo>
                    <a:lnTo>
                      <a:pt x="37" y="115"/>
                    </a:lnTo>
                    <a:lnTo>
                      <a:pt x="61" y="123"/>
                    </a:lnTo>
                    <a:lnTo>
                      <a:pt x="89" y="131"/>
                    </a:lnTo>
                    <a:lnTo>
                      <a:pt x="120" y="137"/>
                    </a:lnTo>
                    <a:lnTo>
                      <a:pt x="154" y="144"/>
                    </a:lnTo>
                    <a:lnTo>
                      <a:pt x="187" y="149"/>
                    </a:lnTo>
                    <a:lnTo>
                      <a:pt x="220" y="153"/>
                    </a:lnTo>
                    <a:lnTo>
                      <a:pt x="250" y="157"/>
                    </a:lnTo>
                    <a:lnTo>
                      <a:pt x="278" y="160"/>
                    </a:lnTo>
                    <a:lnTo>
                      <a:pt x="302" y="162"/>
                    </a:lnTo>
                    <a:lnTo>
                      <a:pt x="320" y="164"/>
                    </a:lnTo>
                    <a:lnTo>
                      <a:pt x="332" y="165"/>
                    </a:lnTo>
                    <a:lnTo>
                      <a:pt x="549" y="173"/>
                    </a:lnTo>
                    <a:lnTo>
                      <a:pt x="710" y="153"/>
                    </a:lnTo>
                    <a:lnTo>
                      <a:pt x="682" y="139"/>
                    </a:lnTo>
                    <a:lnTo>
                      <a:pt x="656" y="125"/>
                    </a:lnTo>
                    <a:lnTo>
                      <a:pt x="629" y="112"/>
                    </a:lnTo>
                    <a:lnTo>
                      <a:pt x="606" y="99"/>
                    </a:lnTo>
                    <a:lnTo>
                      <a:pt x="580" y="84"/>
                    </a:lnTo>
                    <a:lnTo>
                      <a:pt x="557" y="70"/>
                    </a:lnTo>
                    <a:lnTo>
                      <a:pt x="533" y="54"/>
                    </a:lnTo>
                    <a:lnTo>
                      <a:pt x="508" y="37"/>
                    </a:lnTo>
                    <a:lnTo>
                      <a:pt x="473" y="35"/>
                    </a:lnTo>
                    <a:lnTo>
                      <a:pt x="459" y="35"/>
                    </a:lnTo>
                    <a:lnTo>
                      <a:pt x="443" y="34"/>
                    </a:lnTo>
                    <a:lnTo>
                      <a:pt x="426" y="34"/>
                    </a:lnTo>
                    <a:lnTo>
                      <a:pt x="409" y="33"/>
                    </a:lnTo>
                    <a:lnTo>
                      <a:pt x="389" y="33"/>
                    </a:lnTo>
                    <a:lnTo>
                      <a:pt x="370" y="32"/>
                    </a:lnTo>
                    <a:lnTo>
                      <a:pt x="350" y="30"/>
                    </a:lnTo>
                    <a:lnTo>
                      <a:pt x="331" y="29"/>
                    </a:lnTo>
                    <a:lnTo>
                      <a:pt x="311" y="26"/>
                    </a:lnTo>
                    <a:lnTo>
                      <a:pt x="292" y="25"/>
                    </a:lnTo>
                    <a:lnTo>
                      <a:pt x="272" y="21"/>
                    </a:lnTo>
                    <a:lnTo>
                      <a:pt x="255" y="18"/>
                    </a:lnTo>
                    <a:lnTo>
                      <a:pt x="238" y="14"/>
                    </a:lnTo>
                    <a:lnTo>
                      <a:pt x="222" y="10"/>
                    </a:lnTo>
                    <a:lnTo>
                      <a:pt x="208" y="5"/>
                    </a:lnTo>
                    <a:lnTo>
                      <a:pt x="19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5" name="Freeform 151">
                <a:extLst>
                  <a:ext uri="{FF2B5EF4-FFF2-40B4-BE49-F238E27FC236}">
                    <a16:creationId xmlns:a16="http://schemas.microsoft.com/office/drawing/2014/main" xmlns="" id="{D4B3B56D-B0ED-E8D5-463E-7EC50287C1AC}"/>
                  </a:ext>
                </a:extLst>
              </p:cNvPr>
              <p:cNvSpPr>
                <a:spLocks/>
              </p:cNvSpPr>
              <p:nvPr/>
            </p:nvSpPr>
            <p:spPr bwMode="auto">
              <a:xfrm>
                <a:off x="1394" y="2365"/>
                <a:ext cx="90" cy="35"/>
              </a:xfrm>
              <a:custGeom>
                <a:avLst/>
                <a:gdLst/>
                <a:ahLst/>
                <a:cxnLst>
                  <a:cxn ang="0">
                    <a:pos x="0" y="0"/>
                  </a:cxn>
                  <a:cxn ang="0">
                    <a:pos x="16" y="16"/>
                  </a:cxn>
                  <a:cxn ang="0">
                    <a:pos x="32" y="30"/>
                  </a:cxn>
                  <a:cxn ang="0">
                    <a:pos x="48" y="42"/>
                  </a:cxn>
                  <a:cxn ang="0">
                    <a:pos x="62" y="54"/>
                  </a:cxn>
                  <a:cxn ang="0">
                    <a:pos x="78" y="63"/>
                  </a:cxn>
                  <a:cxn ang="0">
                    <a:pos x="93" y="72"/>
                  </a:cxn>
                  <a:cxn ang="0">
                    <a:pos x="107" y="79"/>
                  </a:cxn>
                  <a:cxn ang="0">
                    <a:pos x="123" y="86"/>
                  </a:cxn>
                  <a:cxn ang="0">
                    <a:pos x="139" y="91"/>
                  </a:cxn>
                  <a:cxn ang="0">
                    <a:pos x="155" y="95"/>
                  </a:cxn>
                  <a:cxn ang="0">
                    <a:pos x="172" y="99"/>
                  </a:cxn>
                  <a:cxn ang="0">
                    <a:pos x="190" y="101"/>
                  </a:cxn>
                  <a:cxn ang="0">
                    <a:pos x="209" y="103"/>
                  </a:cxn>
                  <a:cxn ang="0">
                    <a:pos x="229" y="104"/>
                  </a:cxn>
                  <a:cxn ang="0">
                    <a:pos x="249" y="105"/>
                  </a:cxn>
                  <a:cxn ang="0">
                    <a:pos x="271" y="105"/>
                  </a:cxn>
                  <a:cxn ang="0">
                    <a:pos x="254" y="95"/>
                  </a:cxn>
                  <a:cxn ang="0">
                    <a:pos x="241" y="86"/>
                  </a:cxn>
                  <a:cxn ang="0">
                    <a:pos x="229" y="76"/>
                  </a:cxn>
                  <a:cxn ang="0">
                    <a:pos x="218" y="66"/>
                  </a:cxn>
                  <a:cxn ang="0">
                    <a:pos x="209" y="56"/>
                  </a:cxn>
                  <a:cxn ang="0">
                    <a:pos x="200" y="45"/>
                  </a:cxn>
                  <a:cxn ang="0">
                    <a:pos x="189" y="31"/>
                  </a:cxn>
                  <a:cxn ang="0">
                    <a:pos x="177" y="16"/>
                  </a:cxn>
                  <a:cxn ang="0">
                    <a:pos x="115" y="16"/>
                  </a:cxn>
                  <a:cxn ang="0">
                    <a:pos x="0" y="0"/>
                  </a:cxn>
                </a:cxnLst>
                <a:rect l="0" t="0" r="r" b="b"/>
                <a:pathLst>
                  <a:path w="271" h="105">
                    <a:moveTo>
                      <a:pt x="0" y="0"/>
                    </a:moveTo>
                    <a:lnTo>
                      <a:pt x="16" y="16"/>
                    </a:lnTo>
                    <a:lnTo>
                      <a:pt x="32" y="30"/>
                    </a:lnTo>
                    <a:lnTo>
                      <a:pt x="48" y="42"/>
                    </a:lnTo>
                    <a:lnTo>
                      <a:pt x="62" y="54"/>
                    </a:lnTo>
                    <a:lnTo>
                      <a:pt x="78" y="63"/>
                    </a:lnTo>
                    <a:lnTo>
                      <a:pt x="93" y="72"/>
                    </a:lnTo>
                    <a:lnTo>
                      <a:pt x="107" y="79"/>
                    </a:lnTo>
                    <a:lnTo>
                      <a:pt x="123" y="86"/>
                    </a:lnTo>
                    <a:lnTo>
                      <a:pt x="139" y="91"/>
                    </a:lnTo>
                    <a:lnTo>
                      <a:pt x="155" y="95"/>
                    </a:lnTo>
                    <a:lnTo>
                      <a:pt x="172" y="99"/>
                    </a:lnTo>
                    <a:lnTo>
                      <a:pt x="190" y="101"/>
                    </a:lnTo>
                    <a:lnTo>
                      <a:pt x="209" y="103"/>
                    </a:lnTo>
                    <a:lnTo>
                      <a:pt x="229" y="104"/>
                    </a:lnTo>
                    <a:lnTo>
                      <a:pt x="249" y="105"/>
                    </a:lnTo>
                    <a:lnTo>
                      <a:pt x="271" y="105"/>
                    </a:lnTo>
                    <a:lnTo>
                      <a:pt x="254" y="95"/>
                    </a:lnTo>
                    <a:lnTo>
                      <a:pt x="241" y="86"/>
                    </a:lnTo>
                    <a:lnTo>
                      <a:pt x="229" y="76"/>
                    </a:lnTo>
                    <a:lnTo>
                      <a:pt x="218" y="66"/>
                    </a:lnTo>
                    <a:lnTo>
                      <a:pt x="209" y="56"/>
                    </a:lnTo>
                    <a:lnTo>
                      <a:pt x="200" y="45"/>
                    </a:lnTo>
                    <a:lnTo>
                      <a:pt x="189" y="31"/>
                    </a:lnTo>
                    <a:lnTo>
                      <a:pt x="177" y="16"/>
                    </a:lnTo>
                    <a:lnTo>
                      <a:pt x="115" y="16"/>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6" name="Freeform 152">
                <a:extLst>
                  <a:ext uri="{FF2B5EF4-FFF2-40B4-BE49-F238E27FC236}">
                    <a16:creationId xmlns:a16="http://schemas.microsoft.com/office/drawing/2014/main" xmlns="" id="{99CC5E58-DBCB-EA39-485D-FD705E5D2A0F}"/>
                  </a:ext>
                </a:extLst>
              </p:cNvPr>
              <p:cNvSpPr>
                <a:spLocks/>
              </p:cNvSpPr>
              <p:nvPr/>
            </p:nvSpPr>
            <p:spPr bwMode="auto">
              <a:xfrm>
                <a:off x="1361" y="2392"/>
                <a:ext cx="191" cy="61"/>
              </a:xfrm>
              <a:custGeom>
                <a:avLst/>
                <a:gdLst/>
                <a:ahLst/>
                <a:cxnLst>
                  <a:cxn ang="0">
                    <a:pos x="152" y="0"/>
                  </a:cxn>
                  <a:cxn ang="0">
                    <a:pos x="74" y="34"/>
                  </a:cxn>
                  <a:cxn ang="0">
                    <a:pos x="0" y="80"/>
                  </a:cxn>
                  <a:cxn ang="0">
                    <a:pos x="7" y="95"/>
                  </a:cxn>
                  <a:cxn ang="0">
                    <a:pos x="20" y="109"/>
                  </a:cxn>
                  <a:cxn ang="0">
                    <a:pos x="38" y="121"/>
                  </a:cxn>
                  <a:cxn ang="0">
                    <a:pos x="62" y="130"/>
                  </a:cxn>
                  <a:cxn ang="0">
                    <a:pos x="89" y="140"/>
                  </a:cxn>
                  <a:cxn ang="0">
                    <a:pos x="118" y="148"/>
                  </a:cxn>
                  <a:cxn ang="0">
                    <a:pos x="151" y="154"/>
                  </a:cxn>
                  <a:cxn ang="0">
                    <a:pos x="184" y="159"/>
                  </a:cxn>
                  <a:cxn ang="0">
                    <a:pos x="218" y="165"/>
                  </a:cxn>
                  <a:cxn ang="0">
                    <a:pos x="252" y="169"/>
                  </a:cxn>
                  <a:cxn ang="0">
                    <a:pos x="285" y="171"/>
                  </a:cxn>
                  <a:cxn ang="0">
                    <a:pos x="319" y="175"/>
                  </a:cxn>
                  <a:cxn ang="0">
                    <a:pos x="348" y="177"/>
                  </a:cxn>
                  <a:cxn ang="0">
                    <a:pos x="375" y="179"/>
                  </a:cxn>
                  <a:cxn ang="0">
                    <a:pos x="399" y="182"/>
                  </a:cxn>
                  <a:cxn ang="0">
                    <a:pos x="418" y="183"/>
                  </a:cxn>
                  <a:cxn ang="0">
                    <a:pos x="574" y="183"/>
                  </a:cxn>
                  <a:cxn ang="0">
                    <a:pos x="496" y="130"/>
                  </a:cxn>
                  <a:cxn ang="0">
                    <a:pos x="439" y="42"/>
                  </a:cxn>
                  <a:cxn ang="0">
                    <a:pos x="334" y="42"/>
                  </a:cxn>
                  <a:cxn ang="0">
                    <a:pos x="198" y="18"/>
                  </a:cxn>
                  <a:cxn ang="0">
                    <a:pos x="152" y="0"/>
                  </a:cxn>
                </a:cxnLst>
                <a:rect l="0" t="0" r="r" b="b"/>
                <a:pathLst>
                  <a:path w="574" h="183">
                    <a:moveTo>
                      <a:pt x="152" y="0"/>
                    </a:moveTo>
                    <a:lnTo>
                      <a:pt x="74" y="34"/>
                    </a:lnTo>
                    <a:lnTo>
                      <a:pt x="0" y="80"/>
                    </a:lnTo>
                    <a:lnTo>
                      <a:pt x="7" y="95"/>
                    </a:lnTo>
                    <a:lnTo>
                      <a:pt x="20" y="109"/>
                    </a:lnTo>
                    <a:lnTo>
                      <a:pt x="38" y="121"/>
                    </a:lnTo>
                    <a:lnTo>
                      <a:pt x="62" y="130"/>
                    </a:lnTo>
                    <a:lnTo>
                      <a:pt x="89" y="140"/>
                    </a:lnTo>
                    <a:lnTo>
                      <a:pt x="118" y="148"/>
                    </a:lnTo>
                    <a:lnTo>
                      <a:pt x="151" y="154"/>
                    </a:lnTo>
                    <a:lnTo>
                      <a:pt x="184" y="159"/>
                    </a:lnTo>
                    <a:lnTo>
                      <a:pt x="218" y="165"/>
                    </a:lnTo>
                    <a:lnTo>
                      <a:pt x="252" y="169"/>
                    </a:lnTo>
                    <a:lnTo>
                      <a:pt x="285" y="171"/>
                    </a:lnTo>
                    <a:lnTo>
                      <a:pt x="319" y="175"/>
                    </a:lnTo>
                    <a:lnTo>
                      <a:pt x="348" y="177"/>
                    </a:lnTo>
                    <a:lnTo>
                      <a:pt x="375" y="179"/>
                    </a:lnTo>
                    <a:lnTo>
                      <a:pt x="399" y="182"/>
                    </a:lnTo>
                    <a:lnTo>
                      <a:pt x="418" y="183"/>
                    </a:lnTo>
                    <a:lnTo>
                      <a:pt x="574" y="183"/>
                    </a:lnTo>
                    <a:lnTo>
                      <a:pt x="496" y="130"/>
                    </a:lnTo>
                    <a:lnTo>
                      <a:pt x="439" y="42"/>
                    </a:lnTo>
                    <a:lnTo>
                      <a:pt x="334" y="42"/>
                    </a:lnTo>
                    <a:lnTo>
                      <a:pt x="198" y="18"/>
                    </a:lnTo>
                    <a:lnTo>
                      <a:pt x="152"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7" name="Freeform 153">
                <a:extLst>
                  <a:ext uri="{FF2B5EF4-FFF2-40B4-BE49-F238E27FC236}">
                    <a16:creationId xmlns:a16="http://schemas.microsoft.com/office/drawing/2014/main" xmlns="" id="{919BE1A1-7FD8-6F8B-1D91-FB979B6BBA73}"/>
                  </a:ext>
                </a:extLst>
              </p:cNvPr>
              <p:cNvSpPr>
                <a:spLocks/>
              </p:cNvSpPr>
              <p:nvPr/>
            </p:nvSpPr>
            <p:spPr bwMode="auto">
              <a:xfrm>
                <a:off x="1173" y="2173"/>
                <a:ext cx="60" cy="12"/>
              </a:xfrm>
              <a:custGeom>
                <a:avLst/>
                <a:gdLst/>
                <a:ahLst/>
                <a:cxnLst>
                  <a:cxn ang="0">
                    <a:pos x="0" y="19"/>
                  </a:cxn>
                  <a:cxn ang="0">
                    <a:pos x="0" y="34"/>
                  </a:cxn>
                  <a:cxn ang="0">
                    <a:pos x="180" y="35"/>
                  </a:cxn>
                  <a:cxn ang="0">
                    <a:pos x="180" y="14"/>
                  </a:cxn>
                  <a:cxn ang="0">
                    <a:pos x="117" y="17"/>
                  </a:cxn>
                  <a:cxn ang="0">
                    <a:pos x="110" y="10"/>
                  </a:cxn>
                  <a:cxn ang="0">
                    <a:pos x="102" y="5"/>
                  </a:cxn>
                  <a:cxn ang="0">
                    <a:pos x="95" y="2"/>
                  </a:cxn>
                  <a:cxn ang="0">
                    <a:pos x="87" y="0"/>
                  </a:cxn>
                  <a:cxn ang="0">
                    <a:pos x="81" y="1"/>
                  </a:cxn>
                  <a:cxn ang="0">
                    <a:pos x="74" y="4"/>
                  </a:cxn>
                  <a:cxn ang="0">
                    <a:pos x="68" y="9"/>
                  </a:cxn>
                  <a:cxn ang="0">
                    <a:pos x="62" y="17"/>
                  </a:cxn>
                  <a:cxn ang="0">
                    <a:pos x="0" y="19"/>
                  </a:cxn>
                </a:cxnLst>
                <a:rect l="0" t="0" r="r" b="b"/>
                <a:pathLst>
                  <a:path w="180" h="35">
                    <a:moveTo>
                      <a:pt x="0" y="19"/>
                    </a:moveTo>
                    <a:lnTo>
                      <a:pt x="0" y="34"/>
                    </a:lnTo>
                    <a:lnTo>
                      <a:pt x="180" y="35"/>
                    </a:lnTo>
                    <a:lnTo>
                      <a:pt x="180" y="14"/>
                    </a:lnTo>
                    <a:lnTo>
                      <a:pt x="117" y="17"/>
                    </a:lnTo>
                    <a:lnTo>
                      <a:pt x="110" y="10"/>
                    </a:lnTo>
                    <a:lnTo>
                      <a:pt x="102" y="5"/>
                    </a:lnTo>
                    <a:lnTo>
                      <a:pt x="95" y="2"/>
                    </a:lnTo>
                    <a:lnTo>
                      <a:pt x="87" y="0"/>
                    </a:lnTo>
                    <a:lnTo>
                      <a:pt x="81" y="1"/>
                    </a:lnTo>
                    <a:lnTo>
                      <a:pt x="74" y="4"/>
                    </a:lnTo>
                    <a:lnTo>
                      <a:pt x="68" y="9"/>
                    </a:lnTo>
                    <a:lnTo>
                      <a:pt x="62" y="17"/>
                    </a:lnTo>
                    <a:lnTo>
                      <a:pt x="0" y="1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8" name="Freeform 154">
                <a:extLst>
                  <a:ext uri="{FF2B5EF4-FFF2-40B4-BE49-F238E27FC236}">
                    <a16:creationId xmlns:a16="http://schemas.microsoft.com/office/drawing/2014/main" xmlns="" id="{AEBEAB8D-7952-7EC1-CE09-DE63243F63D3}"/>
                  </a:ext>
                </a:extLst>
              </p:cNvPr>
              <p:cNvSpPr>
                <a:spLocks/>
              </p:cNvSpPr>
              <p:nvPr/>
            </p:nvSpPr>
            <p:spPr bwMode="auto">
              <a:xfrm>
                <a:off x="1168" y="2203"/>
                <a:ext cx="68" cy="168"/>
              </a:xfrm>
              <a:custGeom>
                <a:avLst/>
                <a:gdLst/>
                <a:ahLst/>
                <a:cxnLst>
                  <a:cxn ang="0">
                    <a:pos x="155" y="0"/>
                  </a:cxn>
                  <a:cxn ang="0">
                    <a:pos x="205" y="0"/>
                  </a:cxn>
                  <a:cxn ang="0">
                    <a:pos x="177" y="27"/>
                  </a:cxn>
                  <a:cxn ang="0">
                    <a:pos x="176" y="142"/>
                  </a:cxn>
                  <a:cxn ang="0">
                    <a:pos x="179" y="261"/>
                  </a:cxn>
                  <a:cxn ang="0">
                    <a:pos x="187" y="371"/>
                  </a:cxn>
                  <a:cxn ang="0">
                    <a:pos x="196" y="460"/>
                  </a:cxn>
                  <a:cxn ang="0">
                    <a:pos x="24" y="460"/>
                  </a:cxn>
                  <a:cxn ang="0">
                    <a:pos x="0" y="502"/>
                  </a:cxn>
                  <a:cxn ang="0">
                    <a:pos x="3" y="428"/>
                  </a:cxn>
                  <a:cxn ang="0">
                    <a:pos x="155" y="440"/>
                  </a:cxn>
                  <a:cxn ang="0">
                    <a:pos x="155" y="0"/>
                  </a:cxn>
                </a:cxnLst>
                <a:rect l="0" t="0" r="r" b="b"/>
                <a:pathLst>
                  <a:path w="205" h="502">
                    <a:moveTo>
                      <a:pt x="155" y="0"/>
                    </a:moveTo>
                    <a:lnTo>
                      <a:pt x="205" y="0"/>
                    </a:lnTo>
                    <a:lnTo>
                      <a:pt x="177" y="27"/>
                    </a:lnTo>
                    <a:lnTo>
                      <a:pt x="176" y="142"/>
                    </a:lnTo>
                    <a:lnTo>
                      <a:pt x="179" y="261"/>
                    </a:lnTo>
                    <a:lnTo>
                      <a:pt x="187" y="371"/>
                    </a:lnTo>
                    <a:lnTo>
                      <a:pt x="196" y="460"/>
                    </a:lnTo>
                    <a:lnTo>
                      <a:pt x="24" y="460"/>
                    </a:lnTo>
                    <a:lnTo>
                      <a:pt x="0" y="502"/>
                    </a:lnTo>
                    <a:lnTo>
                      <a:pt x="3" y="428"/>
                    </a:lnTo>
                    <a:lnTo>
                      <a:pt x="155" y="440"/>
                    </a:lnTo>
                    <a:lnTo>
                      <a:pt x="155"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9" name="Freeform 155">
                <a:extLst>
                  <a:ext uri="{FF2B5EF4-FFF2-40B4-BE49-F238E27FC236}">
                    <a16:creationId xmlns:a16="http://schemas.microsoft.com/office/drawing/2014/main" xmlns="" id="{7E28AA02-BF12-ADFF-D3A7-F6E40CBBC724}"/>
                  </a:ext>
                </a:extLst>
              </p:cNvPr>
              <p:cNvSpPr>
                <a:spLocks/>
              </p:cNvSpPr>
              <p:nvPr/>
            </p:nvSpPr>
            <p:spPr bwMode="auto">
              <a:xfrm>
                <a:off x="1162" y="2184"/>
                <a:ext cx="81" cy="192"/>
              </a:xfrm>
              <a:custGeom>
                <a:avLst/>
                <a:gdLst/>
                <a:ahLst/>
                <a:cxnLst>
                  <a:cxn ang="0">
                    <a:pos x="0" y="51"/>
                  </a:cxn>
                  <a:cxn ang="0">
                    <a:pos x="0" y="573"/>
                  </a:cxn>
                  <a:cxn ang="0">
                    <a:pos x="24" y="576"/>
                  </a:cxn>
                  <a:cxn ang="0">
                    <a:pos x="24" y="480"/>
                  </a:cxn>
                  <a:cxn ang="0">
                    <a:pos x="25" y="80"/>
                  </a:cxn>
                  <a:cxn ang="0">
                    <a:pos x="242" y="47"/>
                  </a:cxn>
                  <a:cxn ang="0">
                    <a:pos x="242" y="14"/>
                  </a:cxn>
                  <a:cxn ang="0">
                    <a:pos x="5" y="0"/>
                  </a:cxn>
                  <a:cxn ang="0">
                    <a:pos x="0" y="51"/>
                  </a:cxn>
                </a:cxnLst>
                <a:rect l="0" t="0" r="r" b="b"/>
                <a:pathLst>
                  <a:path w="242" h="576">
                    <a:moveTo>
                      <a:pt x="0" y="51"/>
                    </a:moveTo>
                    <a:lnTo>
                      <a:pt x="0" y="573"/>
                    </a:lnTo>
                    <a:lnTo>
                      <a:pt x="24" y="576"/>
                    </a:lnTo>
                    <a:lnTo>
                      <a:pt x="24" y="480"/>
                    </a:lnTo>
                    <a:lnTo>
                      <a:pt x="25" y="80"/>
                    </a:lnTo>
                    <a:lnTo>
                      <a:pt x="242" y="47"/>
                    </a:lnTo>
                    <a:lnTo>
                      <a:pt x="242" y="14"/>
                    </a:lnTo>
                    <a:lnTo>
                      <a:pt x="5" y="0"/>
                    </a:lnTo>
                    <a:lnTo>
                      <a:pt x="0" y="51"/>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0" name="Freeform 156">
                <a:extLst>
                  <a:ext uri="{FF2B5EF4-FFF2-40B4-BE49-F238E27FC236}">
                    <a16:creationId xmlns:a16="http://schemas.microsoft.com/office/drawing/2014/main" xmlns="" id="{42012324-5B11-B0CB-7F58-BCE2AC960C0C}"/>
                  </a:ext>
                </a:extLst>
              </p:cNvPr>
              <p:cNvSpPr>
                <a:spLocks/>
              </p:cNvSpPr>
              <p:nvPr/>
            </p:nvSpPr>
            <p:spPr bwMode="auto">
              <a:xfrm>
                <a:off x="1173" y="2206"/>
                <a:ext cx="70" cy="161"/>
              </a:xfrm>
              <a:custGeom>
                <a:avLst/>
                <a:gdLst/>
                <a:ahLst/>
                <a:cxnLst>
                  <a:cxn ang="0">
                    <a:pos x="162" y="9"/>
                  </a:cxn>
                  <a:cxn ang="0">
                    <a:pos x="160" y="118"/>
                  </a:cxn>
                  <a:cxn ang="0">
                    <a:pos x="157" y="229"/>
                  </a:cxn>
                  <a:cxn ang="0">
                    <a:pos x="157" y="340"/>
                  </a:cxn>
                  <a:cxn ang="0">
                    <a:pos x="159" y="448"/>
                  </a:cxn>
                  <a:cxn ang="0">
                    <a:pos x="125" y="451"/>
                  </a:cxn>
                  <a:cxn ang="0">
                    <a:pos x="17" y="440"/>
                  </a:cxn>
                  <a:cxn ang="0">
                    <a:pos x="0" y="468"/>
                  </a:cxn>
                  <a:cxn ang="0">
                    <a:pos x="181" y="481"/>
                  </a:cxn>
                  <a:cxn ang="0">
                    <a:pos x="178" y="410"/>
                  </a:cxn>
                  <a:cxn ang="0">
                    <a:pos x="176" y="342"/>
                  </a:cxn>
                  <a:cxn ang="0">
                    <a:pos x="174" y="279"/>
                  </a:cxn>
                  <a:cxn ang="0">
                    <a:pos x="174" y="218"/>
                  </a:cxn>
                  <a:cxn ang="0">
                    <a:pos x="177" y="161"/>
                  </a:cxn>
                  <a:cxn ang="0">
                    <a:pos x="184" y="106"/>
                  </a:cxn>
                  <a:cxn ang="0">
                    <a:pos x="194" y="53"/>
                  </a:cxn>
                  <a:cxn ang="0">
                    <a:pos x="209" y="0"/>
                  </a:cxn>
                  <a:cxn ang="0">
                    <a:pos x="162" y="9"/>
                  </a:cxn>
                </a:cxnLst>
                <a:rect l="0" t="0" r="r" b="b"/>
                <a:pathLst>
                  <a:path w="209" h="481">
                    <a:moveTo>
                      <a:pt x="162" y="9"/>
                    </a:moveTo>
                    <a:lnTo>
                      <a:pt x="160" y="118"/>
                    </a:lnTo>
                    <a:lnTo>
                      <a:pt x="157" y="229"/>
                    </a:lnTo>
                    <a:lnTo>
                      <a:pt x="157" y="340"/>
                    </a:lnTo>
                    <a:lnTo>
                      <a:pt x="159" y="448"/>
                    </a:lnTo>
                    <a:lnTo>
                      <a:pt x="125" y="451"/>
                    </a:lnTo>
                    <a:lnTo>
                      <a:pt x="17" y="440"/>
                    </a:lnTo>
                    <a:lnTo>
                      <a:pt x="0" y="468"/>
                    </a:lnTo>
                    <a:lnTo>
                      <a:pt x="181" y="481"/>
                    </a:lnTo>
                    <a:lnTo>
                      <a:pt x="178" y="410"/>
                    </a:lnTo>
                    <a:lnTo>
                      <a:pt x="176" y="342"/>
                    </a:lnTo>
                    <a:lnTo>
                      <a:pt x="174" y="279"/>
                    </a:lnTo>
                    <a:lnTo>
                      <a:pt x="174" y="218"/>
                    </a:lnTo>
                    <a:lnTo>
                      <a:pt x="177" y="161"/>
                    </a:lnTo>
                    <a:lnTo>
                      <a:pt x="184" y="106"/>
                    </a:lnTo>
                    <a:lnTo>
                      <a:pt x="194" y="53"/>
                    </a:lnTo>
                    <a:lnTo>
                      <a:pt x="209" y="0"/>
                    </a:lnTo>
                    <a:lnTo>
                      <a:pt x="162" y="9"/>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1" name="Freeform 157">
                <a:extLst>
                  <a:ext uri="{FF2B5EF4-FFF2-40B4-BE49-F238E27FC236}">
                    <a16:creationId xmlns:a16="http://schemas.microsoft.com/office/drawing/2014/main" xmlns="" id="{D0483C4B-56AC-E0B3-DDCD-429BAC3A26C8}"/>
                  </a:ext>
                </a:extLst>
              </p:cNvPr>
              <p:cNvSpPr>
                <a:spLocks/>
              </p:cNvSpPr>
              <p:nvPr/>
            </p:nvSpPr>
            <p:spPr bwMode="auto">
              <a:xfrm>
                <a:off x="1188" y="2217"/>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2" name="Freeform 158">
                <a:extLst>
                  <a:ext uri="{FF2B5EF4-FFF2-40B4-BE49-F238E27FC236}">
                    <a16:creationId xmlns:a16="http://schemas.microsoft.com/office/drawing/2014/main" xmlns="" id="{45A1F8BD-7890-9224-EB1B-50B5A24E9E13}"/>
                  </a:ext>
                </a:extLst>
              </p:cNvPr>
              <p:cNvSpPr>
                <a:spLocks/>
              </p:cNvSpPr>
              <p:nvPr/>
            </p:nvSpPr>
            <p:spPr bwMode="auto">
              <a:xfrm>
                <a:off x="1188" y="2254"/>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3" name="Freeform 159">
                <a:extLst>
                  <a:ext uri="{FF2B5EF4-FFF2-40B4-BE49-F238E27FC236}">
                    <a16:creationId xmlns:a16="http://schemas.microsoft.com/office/drawing/2014/main" xmlns="" id="{22FD8CD8-D70F-6BBC-EC62-D0857CB5486B}"/>
                  </a:ext>
                </a:extLst>
              </p:cNvPr>
              <p:cNvSpPr>
                <a:spLocks/>
              </p:cNvSpPr>
              <p:nvPr/>
            </p:nvSpPr>
            <p:spPr bwMode="auto">
              <a:xfrm>
                <a:off x="1185" y="2216"/>
                <a:ext cx="12" cy="18"/>
              </a:xfrm>
              <a:custGeom>
                <a:avLst/>
                <a:gdLst/>
                <a:ahLst/>
                <a:cxnLst>
                  <a:cxn ang="0">
                    <a:pos x="17" y="0"/>
                  </a:cxn>
                  <a:cxn ang="0">
                    <a:pos x="25" y="3"/>
                  </a:cxn>
                  <a:cxn ang="0">
                    <a:pos x="30" y="8"/>
                  </a:cxn>
                  <a:cxn ang="0">
                    <a:pos x="34" y="16"/>
                  </a:cxn>
                  <a:cxn ang="0">
                    <a:pos x="36" y="27"/>
                  </a:cxn>
                  <a:cxn ang="0">
                    <a:pos x="34" y="37"/>
                  </a:cxn>
                  <a:cxn ang="0">
                    <a:pos x="30" y="45"/>
                  </a:cxn>
                  <a:cxn ang="0">
                    <a:pos x="25" y="51"/>
                  </a:cxn>
                  <a:cxn ang="0">
                    <a:pos x="17" y="53"/>
                  </a:cxn>
                  <a:cxn ang="0">
                    <a:pos x="10" y="51"/>
                  </a:cxn>
                  <a:cxn ang="0">
                    <a:pos x="5" y="45"/>
                  </a:cxn>
                  <a:cxn ang="0">
                    <a:pos x="1" y="37"/>
                  </a:cxn>
                  <a:cxn ang="0">
                    <a:pos x="0" y="27"/>
                  </a:cxn>
                  <a:cxn ang="0">
                    <a:pos x="1" y="16"/>
                  </a:cxn>
                  <a:cxn ang="0">
                    <a:pos x="5" y="8"/>
                  </a:cxn>
                  <a:cxn ang="0">
                    <a:pos x="10" y="3"/>
                  </a:cxn>
                  <a:cxn ang="0">
                    <a:pos x="17" y="0"/>
                  </a:cxn>
                </a:cxnLst>
                <a:rect l="0" t="0" r="r" b="b"/>
                <a:pathLst>
                  <a:path w="36" h="53">
                    <a:moveTo>
                      <a:pt x="17" y="0"/>
                    </a:moveTo>
                    <a:lnTo>
                      <a:pt x="25" y="3"/>
                    </a:lnTo>
                    <a:lnTo>
                      <a:pt x="30" y="8"/>
                    </a:lnTo>
                    <a:lnTo>
                      <a:pt x="34" y="16"/>
                    </a:lnTo>
                    <a:lnTo>
                      <a:pt x="36" y="27"/>
                    </a:lnTo>
                    <a:lnTo>
                      <a:pt x="34" y="37"/>
                    </a:lnTo>
                    <a:lnTo>
                      <a:pt x="30" y="45"/>
                    </a:lnTo>
                    <a:lnTo>
                      <a:pt x="25" y="51"/>
                    </a:lnTo>
                    <a:lnTo>
                      <a:pt x="17" y="53"/>
                    </a:lnTo>
                    <a:lnTo>
                      <a:pt x="10" y="51"/>
                    </a:lnTo>
                    <a:lnTo>
                      <a:pt x="5" y="45"/>
                    </a:lnTo>
                    <a:lnTo>
                      <a:pt x="1" y="37"/>
                    </a:lnTo>
                    <a:lnTo>
                      <a:pt x="0" y="27"/>
                    </a:lnTo>
                    <a:lnTo>
                      <a:pt x="1" y="16"/>
                    </a:lnTo>
                    <a:lnTo>
                      <a:pt x="5" y="8"/>
                    </a:lnTo>
                    <a:lnTo>
                      <a:pt x="10" y="3"/>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4" name="Freeform 160">
                <a:extLst>
                  <a:ext uri="{FF2B5EF4-FFF2-40B4-BE49-F238E27FC236}">
                    <a16:creationId xmlns:a16="http://schemas.microsoft.com/office/drawing/2014/main" xmlns="" id="{3EA07494-9ED5-32C4-72B6-1549A72408A5}"/>
                  </a:ext>
                </a:extLst>
              </p:cNvPr>
              <p:cNvSpPr>
                <a:spLocks/>
              </p:cNvSpPr>
              <p:nvPr/>
            </p:nvSpPr>
            <p:spPr bwMode="auto">
              <a:xfrm>
                <a:off x="1185" y="2254"/>
                <a:ext cx="12" cy="18"/>
              </a:xfrm>
              <a:custGeom>
                <a:avLst/>
                <a:gdLst/>
                <a:ahLst/>
                <a:cxnLst>
                  <a:cxn ang="0">
                    <a:pos x="17" y="0"/>
                  </a:cxn>
                  <a:cxn ang="0">
                    <a:pos x="25" y="2"/>
                  </a:cxn>
                  <a:cxn ang="0">
                    <a:pos x="30" y="8"/>
                  </a:cxn>
                  <a:cxn ang="0">
                    <a:pos x="34" y="16"/>
                  </a:cxn>
                  <a:cxn ang="0">
                    <a:pos x="36" y="26"/>
                  </a:cxn>
                  <a:cxn ang="0">
                    <a:pos x="34" y="37"/>
                  </a:cxn>
                  <a:cxn ang="0">
                    <a:pos x="30" y="45"/>
                  </a:cxn>
                  <a:cxn ang="0">
                    <a:pos x="25" y="50"/>
                  </a:cxn>
                  <a:cxn ang="0">
                    <a:pos x="17" y="53"/>
                  </a:cxn>
                  <a:cxn ang="0">
                    <a:pos x="10" y="50"/>
                  </a:cxn>
                  <a:cxn ang="0">
                    <a:pos x="5" y="45"/>
                  </a:cxn>
                  <a:cxn ang="0">
                    <a:pos x="1" y="37"/>
                  </a:cxn>
                  <a:cxn ang="0">
                    <a:pos x="0" y="26"/>
                  </a:cxn>
                  <a:cxn ang="0">
                    <a:pos x="1" y="16"/>
                  </a:cxn>
                  <a:cxn ang="0">
                    <a:pos x="5" y="8"/>
                  </a:cxn>
                  <a:cxn ang="0">
                    <a:pos x="10" y="2"/>
                  </a:cxn>
                  <a:cxn ang="0">
                    <a:pos x="17" y="0"/>
                  </a:cxn>
                </a:cxnLst>
                <a:rect l="0" t="0" r="r" b="b"/>
                <a:pathLst>
                  <a:path w="36" h="53">
                    <a:moveTo>
                      <a:pt x="17" y="0"/>
                    </a:moveTo>
                    <a:lnTo>
                      <a:pt x="25" y="2"/>
                    </a:lnTo>
                    <a:lnTo>
                      <a:pt x="30" y="8"/>
                    </a:lnTo>
                    <a:lnTo>
                      <a:pt x="34" y="16"/>
                    </a:lnTo>
                    <a:lnTo>
                      <a:pt x="36" y="26"/>
                    </a:lnTo>
                    <a:lnTo>
                      <a:pt x="34" y="37"/>
                    </a:lnTo>
                    <a:lnTo>
                      <a:pt x="30" y="45"/>
                    </a:lnTo>
                    <a:lnTo>
                      <a:pt x="25" y="50"/>
                    </a:lnTo>
                    <a:lnTo>
                      <a:pt x="17" y="53"/>
                    </a:lnTo>
                    <a:lnTo>
                      <a:pt x="10" y="50"/>
                    </a:lnTo>
                    <a:lnTo>
                      <a:pt x="5" y="45"/>
                    </a:lnTo>
                    <a:lnTo>
                      <a:pt x="1" y="37"/>
                    </a:lnTo>
                    <a:lnTo>
                      <a:pt x="0" y="26"/>
                    </a:lnTo>
                    <a:lnTo>
                      <a:pt x="1" y="16"/>
                    </a:lnTo>
                    <a:lnTo>
                      <a:pt x="5" y="8"/>
                    </a:lnTo>
                    <a:lnTo>
                      <a:pt x="10" y="2"/>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5" name="Freeform 161">
                <a:extLst>
                  <a:ext uri="{FF2B5EF4-FFF2-40B4-BE49-F238E27FC236}">
                    <a16:creationId xmlns:a16="http://schemas.microsoft.com/office/drawing/2014/main" xmlns="" id="{0F2CF454-95A8-88F8-B13E-244F4FD3DA31}"/>
                  </a:ext>
                </a:extLst>
              </p:cNvPr>
              <p:cNvSpPr>
                <a:spLocks/>
              </p:cNvSpPr>
              <p:nvPr/>
            </p:nvSpPr>
            <p:spPr bwMode="auto">
              <a:xfrm>
                <a:off x="1173" y="2059"/>
                <a:ext cx="13" cy="5"/>
              </a:xfrm>
              <a:custGeom>
                <a:avLst/>
                <a:gdLst/>
                <a:ahLst/>
                <a:cxnLst>
                  <a:cxn ang="0">
                    <a:pos x="18" y="0"/>
                  </a:cxn>
                  <a:cxn ang="0">
                    <a:pos x="26" y="0"/>
                  </a:cxn>
                  <a:cxn ang="0">
                    <a:pos x="33" y="0"/>
                  </a:cxn>
                  <a:cxn ang="0">
                    <a:pos x="37" y="3"/>
                  </a:cxn>
                  <a:cxn ang="0">
                    <a:pos x="38" y="6"/>
                  </a:cxn>
                  <a:cxn ang="0">
                    <a:pos x="37" y="8"/>
                  </a:cxn>
                  <a:cxn ang="0">
                    <a:pos x="33" y="11"/>
                  </a:cxn>
                  <a:cxn ang="0">
                    <a:pos x="28" y="14"/>
                  </a:cxn>
                  <a:cxn ang="0">
                    <a:pos x="20" y="15"/>
                  </a:cxn>
                  <a:cxn ang="0">
                    <a:pos x="12" y="15"/>
                  </a:cxn>
                  <a:cxn ang="0">
                    <a:pos x="7" y="14"/>
                  </a:cxn>
                  <a:cxn ang="0">
                    <a:pos x="1"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8" y="14"/>
                    </a:lnTo>
                    <a:lnTo>
                      <a:pt x="20" y="15"/>
                    </a:lnTo>
                    <a:lnTo>
                      <a:pt x="12" y="15"/>
                    </a:lnTo>
                    <a:lnTo>
                      <a:pt x="7" y="14"/>
                    </a:lnTo>
                    <a:lnTo>
                      <a:pt x="1"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6" name="Freeform 162">
                <a:extLst>
                  <a:ext uri="{FF2B5EF4-FFF2-40B4-BE49-F238E27FC236}">
                    <a16:creationId xmlns:a16="http://schemas.microsoft.com/office/drawing/2014/main" xmlns="" id="{C3709EE7-094E-7E8A-43F0-E93449424231}"/>
                  </a:ext>
                </a:extLst>
              </p:cNvPr>
              <p:cNvSpPr>
                <a:spLocks/>
              </p:cNvSpPr>
              <p:nvPr/>
            </p:nvSpPr>
            <p:spPr bwMode="auto">
              <a:xfrm>
                <a:off x="1197" y="2056"/>
                <a:ext cx="13" cy="5"/>
              </a:xfrm>
              <a:custGeom>
                <a:avLst/>
                <a:gdLst/>
                <a:ahLst/>
                <a:cxnLst>
                  <a:cxn ang="0">
                    <a:pos x="18" y="0"/>
                  </a:cxn>
                  <a:cxn ang="0">
                    <a:pos x="26" y="0"/>
                  </a:cxn>
                  <a:cxn ang="0">
                    <a:pos x="33" y="0"/>
                  </a:cxn>
                  <a:cxn ang="0">
                    <a:pos x="37" y="3"/>
                  </a:cxn>
                  <a:cxn ang="0">
                    <a:pos x="38" y="5"/>
                  </a:cxn>
                  <a:cxn ang="0">
                    <a:pos x="37" y="8"/>
                  </a:cxn>
                  <a:cxn ang="0">
                    <a:pos x="33" y="11"/>
                  </a:cxn>
                  <a:cxn ang="0">
                    <a:pos x="27" y="13"/>
                  </a:cxn>
                  <a:cxn ang="0">
                    <a:pos x="19" y="15"/>
                  </a:cxn>
                  <a:cxn ang="0">
                    <a:pos x="11" y="15"/>
                  </a:cxn>
                  <a:cxn ang="0">
                    <a:pos x="6" y="13"/>
                  </a:cxn>
                  <a:cxn ang="0">
                    <a:pos x="1" y="12"/>
                  </a:cxn>
                  <a:cxn ang="0">
                    <a:pos x="0" y="9"/>
                  </a:cxn>
                  <a:cxn ang="0">
                    <a:pos x="1" y="7"/>
                  </a:cxn>
                  <a:cxn ang="0">
                    <a:pos x="5" y="4"/>
                  </a:cxn>
                  <a:cxn ang="0">
                    <a:pos x="10" y="1"/>
                  </a:cxn>
                  <a:cxn ang="0">
                    <a:pos x="18" y="0"/>
                  </a:cxn>
                </a:cxnLst>
                <a:rect l="0" t="0" r="r" b="b"/>
                <a:pathLst>
                  <a:path w="38" h="15">
                    <a:moveTo>
                      <a:pt x="18" y="0"/>
                    </a:moveTo>
                    <a:lnTo>
                      <a:pt x="26" y="0"/>
                    </a:lnTo>
                    <a:lnTo>
                      <a:pt x="33" y="0"/>
                    </a:lnTo>
                    <a:lnTo>
                      <a:pt x="37" y="3"/>
                    </a:lnTo>
                    <a:lnTo>
                      <a:pt x="38" y="5"/>
                    </a:lnTo>
                    <a:lnTo>
                      <a:pt x="37" y="8"/>
                    </a:lnTo>
                    <a:lnTo>
                      <a:pt x="33" y="11"/>
                    </a:lnTo>
                    <a:lnTo>
                      <a:pt x="27" y="13"/>
                    </a:lnTo>
                    <a:lnTo>
                      <a:pt x="19" y="15"/>
                    </a:lnTo>
                    <a:lnTo>
                      <a:pt x="11" y="15"/>
                    </a:lnTo>
                    <a:lnTo>
                      <a:pt x="6" y="13"/>
                    </a:lnTo>
                    <a:lnTo>
                      <a:pt x="1" y="12"/>
                    </a:lnTo>
                    <a:lnTo>
                      <a:pt x="0" y="9"/>
                    </a:lnTo>
                    <a:lnTo>
                      <a:pt x="1" y="7"/>
                    </a:lnTo>
                    <a:lnTo>
                      <a:pt x="5" y="4"/>
                    </a:lnTo>
                    <a:lnTo>
                      <a:pt x="10" y="1"/>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7" name="Freeform 163">
                <a:extLst>
                  <a:ext uri="{FF2B5EF4-FFF2-40B4-BE49-F238E27FC236}">
                    <a16:creationId xmlns:a16="http://schemas.microsoft.com/office/drawing/2014/main" xmlns="" id="{57FF4F1F-21FC-73A3-AE29-E1718740F004}"/>
                  </a:ext>
                </a:extLst>
              </p:cNvPr>
              <p:cNvSpPr>
                <a:spLocks/>
              </p:cNvSpPr>
              <p:nvPr/>
            </p:nvSpPr>
            <p:spPr bwMode="auto">
              <a:xfrm>
                <a:off x="1222" y="2055"/>
                <a:ext cx="13" cy="5"/>
              </a:xfrm>
              <a:custGeom>
                <a:avLst/>
                <a:gdLst/>
                <a:ahLst/>
                <a:cxnLst>
                  <a:cxn ang="0">
                    <a:pos x="18" y="0"/>
                  </a:cxn>
                  <a:cxn ang="0">
                    <a:pos x="26" y="0"/>
                  </a:cxn>
                  <a:cxn ang="0">
                    <a:pos x="33" y="0"/>
                  </a:cxn>
                  <a:cxn ang="0">
                    <a:pos x="37" y="3"/>
                  </a:cxn>
                  <a:cxn ang="0">
                    <a:pos x="38" y="6"/>
                  </a:cxn>
                  <a:cxn ang="0">
                    <a:pos x="37" y="8"/>
                  </a:cxn>
                  <a:cxn ang="0">
                    <a:pos x="33" y="11"/>
                  </a:cxn>
                  <a:cxn ang="0">
                    <a:pos x="27" y="14"/>
                  </a:cxn>
                  <a:cxn ang="0">
                    <a:pos x="19" y="15"/>
                  </a:cxn>
                  <a:cxn ang="0">
                    <a:pos x="12" y="15"/>
                  </a:cxn>
                  <a:cxn ang="0">
                    <a:pos x="6" y="14"/>
                  </a:cxn>
                  <a:cxn ang="0">
                    <a:pos x="2"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7" y="14"/>
                    </a:lnTo>
                    <a:lnTo>
                      <a:pt x="19" y="15"/>
                    </a:lnTo>
                    <a:lnTo>
                      <a:pt x="12" y="15"/>
                    </a:lnTo>
                    <a:lnTo>
                      <a:pt x="6" y="14"/>
                    </a:lnTo>
                    <a:lnTo>
                      <a:pt x="2"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8" name="Freeform 164">
                <a:extLst>
                  <a:ext uri="{FF2B5EF4-FFF2-40B4-BE49-F238E27FC236}">
                    <a16:creationId xmlns:a16="http://schemas.microsoft.com/office/drawing/2014/main" xmlns="" id="{F97D2E58-E744-13A3-A039-83FA36EFE621}"/>
                  </a:ext>
                </a:extLst>
              </p:cNvPr>
              <p:cNvSpPr>
                <a:spLocks/>
              </p:cNvSpPr>
              <p:nvPr/>
            </p:nvSpPr>
            <p:spPr bwMode="auto">
              <a:xfrm>
                <a:off x="1175" y="2060"/>
                <a:ext cx="9" cy="3"/>
              </a:xfrm>
              <a:custGeom>
                <a:avLst/>
                <a:gdLst/>
                <a:ahLst/>
                <a:cxnLst>
                  <a:cxn ang="0">
                    <a:pos x="13" y="0"/>
                  </a:cxn>
                  <a:cxn ang="0">
                    <a:pos x="18" y="0"/>
                  </a:cxn>
                  <a:cxn ang="0">
                    <a:pos x="22" y="0"/>
                  </a:cxn>
                  <a:cxn ang="0">
                    <a:pos x="25" y="3"/>
                  </a:cxn>
                  <a:cxn ang="0">
                    <a:pos x="26" y="4"/>
                  </a:cxn>
                  <a:cxn ang="0">
                    <a:pos x="26" y="5"/>
                  </a:cxn>
                  <a:cxn ang="0">
                    <a:pos x="23" y="8"/>
                  </a:cxn>
                  <a:cxn ang="0">
                    <a:pos x="18" y="9"/>
                  </a:cxn>
                  <a:cxn ang="0">
                    <a:pos x="13" y="11"/>
                  </a:cxn>
                  <a:cxn ang="0">
                    <a:pos x="7" y="11"/>
                  </a:cxn>
                  <a:cxn ang="0">
                    <a:pos x="3" y="9"/>
                  </a:cxn>
                  <a:cxn ang="0">
                    <a:pos x="1" y="8"/>
                  </a:cxn>
                  <a:cxn ang="0">
                    <a:pos x="0" y="7"/>
                  </a:cxn>
                  <a:cxn ang="0">
                    <a:pos x="0" y="4"/>
                  </a:cxn>
                  <a:cxn ang="0">
                    <a:pos x="2" y="3"/>
                  </a:cxn>
                  <a:cxn ang="0">
                    <a:pos x="7" y="0"/>
                  </a:cxn>
                  <a:cxn ang="0">
                    <a:pos x="13" y="0"/>
                  </a:cxn>
                </a:cxnLst>
                <a:rect l="0" t="0" r="r" b="b"/>
                <a:pathLst>
                  <a:path w="26" h="11">
                    <a:moveTo>
                      <a:pt x="13" y="0"/>
                    </a:moveTo>
                    <a:lnTo>
                      <a:pt x="18" y="0"/>
                    </a:lnTo>
                    <a:lnTo>
                      <a:pt x="22" y="0"/>
                    </a:lnTo>
                    <a:lnTo>
                      <a:pt x="25" y="3"/>
                    </a:lnTo>
                    <a:lnTo>
                      <a:pt x="26" y="4"/>
                    </a:lnTo>
                    <a:lnTo>
                      <a:pt x="26" y="5"/>
                    </a:lnTo>
                    <a:lnTo>
                      <a:pt x="23" y="8"/>
                    </a:lnTo>
                    <a:lnTo>
                      <a:pt x="18" y="9"/>
                    </a:lnTo>
                    <a:lnTo>
                      <a:pt x="13" y="11"/>
                    </a:lnTo>
                    <a:lnTo>
                      <a:pt x="7" y="11"/>
                    </a:lnTo>
                    <a:lnTo>
                      <a:pt x="3" y="9"/>
                    </a:lnTo>
                    <a:lnTo>
                      <a:pt x="1" y="8"/>
                    </a:lnTo>
                    <a:lnTo>
                      <a:pt x="0" y="7"/>
                    </a:lnTo>
                    <a:lnTo>
                      <a:pt x="0" y="4"/>
                    </a:lnTo>
                    <a:lnTo>
                      <a:pt x="2" y="3"/>
                    </a:lnTo>
                    <a:lnTo>
                      <a:pt x="7" y="0"/>
                    </a:lnTo>
                    <a:lnTo>
                      <a:pt x="13" y="0"/>
                    </a:lnTo>
                    <a:close/>
                  </a:path>
                </a:pathLst>
              </a:custGeom>
              <a:solidFill>
                <a:srgbClr val="63F44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9" name="Freeform 165">
                <a:extLst>
                  <a:ext uri="{FF2B5EF4-FFF2-40B4-BE49-F238E27FC236}">
                    <a16:creationId xmlns:a16="http://schemas.microsoft.com/office/drawing/2014/main" xmlns="" id="{BE049DE7-6993-9091-0F28-164169A92ED3}"/>
                  </a:ext>
                </a:extLst>
              </p:cNvPr>
              <p:cNvSpPr>
                <a:spLocks/>
              </p:cNvSpPr>
              <p:nvPr/>
            </p:nvSpPr>
            <p:spPr bwMode="auto">
              <a:xfrm>
                <a:off x="1199" y="2056"/>
                <a:ext cx="9" cy="4"/>
              </a:xfrm>
              <a:custGeom>
                <a:avLst/>
                <a:gdLst/>
                <a:ahLst/>
                <a:cxnLst>
                  <a:cxn ang="0">
                    <a:pos x="13" y="0"/>
                  </a:cxn>
                  <a:cxn ang="0">
                    <a:pos x="18" y="0"/>
                  </a:cxn>
                  <a:cxn ang="0">
                    <a:pos x="24" y="2"/>
                  </a:cxn>
                  <a:cxn ang="0">
                    <a:pos x="26" y="3"/>
                  </a:cxn>
                  <a:cxn ang="0">
                    <a:pos x="28" y="4"/>
                  </a:cxn>
                  <a:cxn ang="0">
                    <a:pos x="26" y="7"/>
                  </a:cxn>
                  <a:cxn ang="0">
                    <a:pos x="24" y="10"/>
                  </a:cxn>
                  <a:cxn ang="0">
                    <a:pos x="20" y="11"/>
                  </a:cxn>
                  <a:cxn ang="0">
                    <a:pos x="14" y="11"/>
                  </a:cxn>
                  <a:cxn ang="0">
                    <a:pos x="9" y="11"/>
                  </a:cxn>
                  <a:cxn ang="0">
                    <a:pos x="4" y="11"/>
                  </a:cxn>
                  <a:cxn ang="0">
                    <a:pos x="1" y="10"/>
                  </a:cxn>
                  <a:cxn ang="0">
                    <a:pos x="0" y="7"/>
                  </a:cxn>
                  <a:cxn ang="0">
                    <a:pos x="1" y="6"/>
                  </a:cxn>
                  <a:cxn ang="0">
                    <a:pos x="4" y="3"/>
                  </a:cxn>
                  <a:cxn ang="0">
                    <a:pos x="8" y="2"/>
                  </a:cxn>
                  <a:cxn ang="0">
                    <a:pos x="13" y="0"/>
                  </a:cxn>
                </a:cxnLst>
                <a:rect l="0" t="0" r="r" b="b"/>
                <a:pathLst>
                  <a:path w="28" h="11">
                    <a:moveTo>
                      <a:pt x="13" y="0"/>
                    </a:moveTo>
                    <a:lnTo>
                      <a:pt x="18" y="0"/>
                    </a:lnTo>
                    <a:lnTo>
                      <a:pt x="24" y="2"/>
                    </a:lnTo>
                    <a:lnTo>
                      <a:pt x="26" y="3"/>
                    </a:lnTo>
                    <a:lnTo>
                      <a:pt x="28" y="4"/>
                    </a:lnTo>
                    <a:lnTo>
                      <a:pt x="26" y="7"/>
                    </a:lnTo>
                    <a:lnTo>
                      <a:pt x="24" y="10"/>
                    </a:lnTo>
                    <a:lnTo>
                      <a:pt x="20" y="11"/>
                    </a:lnTo>
                    <a:lnTo>
                      <a:pt x="14" y="11"/>
                    </a:lnTo>
                    <a:lnTo>
                      <a:pt x="9" y="11"/>
                    </a:lnTo>
                    <a:lnTo>
                      <a:pt x="4" y="11"/>
                    </a:lnTo>
                    <a:lnTo>
                      <a:pt x="1" y="10"/>
                    </a:lnTo>
                    <a:lnTo>
                      <a:pt x="0" y="7"/>
                    </a:lnTo>
                    <a:lnTo>
                      <a:pt x="1" y="6"/>
                    </a:lnTo>
                    <a:lnTo>
                      <a:pt x="4" y="3"/>
                    </a:lnTo>
                    <a:lnTo>
                      <a:pt x="8" y="2"/>
                    </a:lnTo>
                    <a:lnTo>
                      <a:pt x="13" y="0"/>
                    </a:lnTo>
                    <a:close/>
                  </a:path>
                </a:pathLst>
              </a:custGeom>
              <a:solidFill>
                <a:srgbClr val="FF3A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0" name="Freeform 166">
                <a:extLst>
                  <a:ext uri="{FF2B5EF4-FFF2-40B4-BE49-F238E27FC236}">
                    <a16:creationId xmlns:a16="http://schemas.microsoft.com/office/drawing/2014/main" xmlns="" id="{64593DC7-B268-2F73-28C3-4469798FCE9D}"/>
                  </a:ext>
                </a:extLst>
              </p:cNvPr>
              <p:cNvSpPr>
                <a:spLocks/>
              </p:cNvSpPr>
              <p:nvPr/>
            </p:nvSpPr>
            <p:spPr bwMode="auto">
              <a:xfrm>
                <a:off x="1224" y="2056"/>
                <a:ext cx="9" cy="3"/>
              </a:xfrm>
              <a:custGeom>
                <a:avLst/>
                <a:gdLst/>
                <a:ahLst/>
                <a:cxnLst>
                  <a:cxn ang="0">
                    <a:pos x="13" y="0"/>
                  </a:cxn>
                  <a:cxn ang="0">
                    <a:pos x="19" y="0"/>
                  </a:cxn>
                  <a:cxn ang="0">
                    <a:pos x="23" y="0"/>
                  </a:cxn>
                  <a:cxn ang="0">
                    <a:pos x="27" y="1"/>
                  </a:cxn>
                  <a:cxn ang="0">
                    <a:pos x="28" y="4"/>
                  </a:cxn>
                  <a:cxn ang="0">
                    <a:pos x="27" y="5"/>
                  </a:cxn>
                  <a:cxn ang="0">
                    <a:pos x="24" y="8"/>
                  </a:cxn>
                  <a:cxn ang="0">
                    <a:pos x="20" y="9"/>
                  </a:cxn>
                  <a:cxn ang="0">
                    <a:pos x="15" y="9"/>
                  </a:cxn>
                  <a:cxn ang="0">
                    <a:pos x="9" y="9"/>
                  </a:cxn>
                  <a:cxn ang="0">
                    <a:pos x="4" y="9"/>
                  </a:cxn>
                  <a:cxn ang="0">
                    <a:pos x="2" y="8"/>
                  </a:cxn>
                  <a:cxn ang="0">
                    <a:pos x="0" y="7"/>
                  </a:cxn>
                  <a:cxn ang="0">
                    <a:pos x="2" y="4"/>
                  </a:cxn>
                  <a:cxn ang="0">
                    <a:pos x="4" y="1"/>
                  </a:cxn>
                  <a:cxn ang="0">
                    <a:pos x="8" y="0"/>
                  </a:cxn>
                  <a:cxn ang="0">
                    <a:pos x="13" y="0"/>
                  </a:cxn>
                </a:cxnLst>
                <a:rect l="0" t="0" r="r" b="b"/>
                <a:pathLst>
                  <a:path w="28" h="9">
                    <a:moveTo>
                      <a:pt x="13" y="0"/>
                    </a:moveTo>
                    <a:lnTo>
                      <a:pt x="19" y="0"/>
                    </a:lnTo>
                    <a:lnTo>
                      <a:pt x="23" y="0"/>
                    </a:lnTo>
                    <a:lnTo>
                      <a:pt x="27" y="1"/>
                    </a:lnTo>
                    <a:lnTo>
                      <a:pt x="28" y="4"/>
                    </a:lnTo>
                    <a:lnTo>
                      <a:pt x="27" y="5"/>
                    </a:lnTo>
                    <a:lnTo>
                      <a:pt x="24" y="8"/>
                    </a:lnTo>
                    <a:lnTo>
                      <a:pt x="20" y="9"/>
                    </a:lnTo>
                    <a:lnTo>
                      <a:pt x="15" y="9"/>
                    </a:lnTo>
                    <a:lnTo>
                      <a:pt x="9" y="9"/>
                    </a:lnTo>
                    <a:lnTo>
                      <a:pt x="4" y="9"/>
                    </a:lnTo>
                    <a:lnTo>
                      <a:pt x="2" y="8"/>
                    </a:lnTo>
                    <a:lnTo>
                      <a:pt x="0" y="7"/>
                    </a:lnTo>
                    <a:lnTo>
                      <a:pt x="2" y="4"/>
                    </a:lnTo>
                    <a:lnTo>
                      <a:pt x="4" y="1"/>
                    </a:lnTo>
                    <a:lnTo>
                      <a:pt x="8" y="0"/>
                    </a:lnTo>
                    <a:lnTo>
                      <a:pt x="13" y="0"/>
                    </a:lnTo>
                    <a:close/>
                  </a:path>
                </a:pathLst>
              </a:custGeom>
              <a:solidFill>
                <a:srgbClr val="FFD6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 name="Freeform 167">
                <a:extLst>
                  <a:ext uri="{FF2B5EF4-FFF2-40B4-BE49-F238E27FC236}">
                    <a16:creationId xmlns:a16="http://schemas.microsoft.com/office/drawing/2014/main" xmlns="" id="{03D36B16-65A6-D6E0-3CFF-E858B3D10157}"/>
                  </a:ext>
                </a:extLst>
              </p:cNvPr>
              <p:cNvSpPr>
                <a:spLocks/>
              </p:cNvSpPr>
              <p:nvPr/>
            </p:nvSpPr>
            <p:spPr bwMode="auto">
              <a:xfrm>
                <a:off x="1177" y="2389"/>
                <a:ext cx="74" cy="25"/>
              </a:xfrm>
              <a:custGeom>
                <a:avLst/>
                <a:gdLst/>
                <a:ahLst/>
                <a:cxnLst>
                  <a:cxn ang="0">
                    <a:pos x="0" y="0"/>
                  </a:cxn>
                  <a:cxn ang="0">
                    <a:pos x="222" y="21"/>
                  </a:cxn>
                  <a:cxn ang="0">
                    <a:pos x="222" y="75"/>
                  </a:cxn>
                  <a:cxn ang="0">
                    <a:pos x="0" y="44"/>
                  </a:cxn>
                  <a:cxn ang="0">
                    <a:pos x="0" y="0"/>
                  </a:cxn>
                </a:cxnLst>
                <a:rect l="0" t="0" r="r" b="b"/>
                <a:pathLst>
                  <a:path w="222" h="75">
                    <a:moveTo>
                      <a:pt x="0" y="0"/>
                    </a:moveTo>
                    <a:lnTo>
                      <a:pt x="222" y="21"/>
                    </a:lnTo>
                    <a:lnTo>
                      <a:pt x="222" y="75"/>
                    </a:lnTo>
                    <a:lnTo>
                      <a:pt x="0" y="44"/>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2" name="Freeform 168">
                <a:extLst>
                  <a:ext uri="{FF2B5EF4-FFF2-40B4-BE49-F238E27FC236}">
                    <a16:creationId xmlns:a16="http://schemas.microsoft.com/office/drawing/2014/main" xmlns="" id="{AA19520E-349F-CD21-94F4-009262315994}"/>
                  </a:ext>
                </a:extLst>
              </p:cNvPr>
              <p:cNvSpPr>
                <a:spLocks/>
              </p:cNvSpPr>
              <p:nvPr/>
            </p:nvSpPr>
            <p:spPr bwMode="auto">
              <a:xfrm>
                <a:off x="1536" y="1978"/>
                <a:ext cx="25" cy="295"/>
              </a:xfrm>
              <a:custGeom>
                <a:avLst/>
                <a:gdLst/>
                <a:ahLst/>
                <a:cxnLst>
                  <a:cxn ang="0">
                    <a:pos x="0" y="878"/>
                  </a:cxn>
                  <a:cxn ang="0">
                    <a:pos x="75" y="884"/>
                  </a:cxn>
                  <a:cxn ang="0">
                    <a:pos x="17" y="861"/>
                  </a:cxn>
                  <a:cxn ang="0">
                    <a:pos x="19" y="647"/>
                  </a:cxn>
                  <a:cxn ang="0">
                    <a:pos x="24" y="430"/>
                  </a:cxn>
                  <a:cxn ang="0">
                    <a:pos x="30" y="213"/>
                  </a:cxn>
                  <a:cxn ang="0">
                    <a:pos x="41" y="0"/>
                  </a:cxn>
                  <a:cxn ang="0">
                    <a:pos x="11" y="24"/>
                  </a:cxn>
                  <a:cxn ang="0">
                    <a:pos x="9" y="237"/>
                  </a:cxn>
                  <a:cxn ang="0">
                    <a:pos x="5" y="451"/>
                  </a:cxn>
                  <a:cxn ang="0">
                    <a:pos x="0" y="665"/>
                  </a:cxn>
                  <a:cxn ang="0">
                    <a:pos x="0" y="878"/>
                  </a:cxn>
                </a:cxnLst>
                <a:rect l="0" t="0" r="r" b="b"/>
                <a:pathLst>
                  <a:path w="75" h="884">
                    <a:moveTo>
                      <a:pt x="0" y="878"/>
                    </a:moveTo>
                    <a:lnTo>
                      <a:pt x="75" y="884"/>
                    </a:lnTo>
                    <a:lnTo>
                      <a:pt x="17" y="861"/>
                    </a:lnTo>
                    <a:lnTo>
                      <a:pt x="19" y="647"/>
                    </a:lnTo>
                    <a:lnTo>
                      <a:pt x="24" y="430"/>
                    </a:lnTo>
                    <a:lnTo>
                      <a:pt x="30" y="213"/>
                    </a:lnTo>
                    <a:lnTo>
                      <a:pt x="41" y="0"/>
                    </a:lnTo>
                    <a:lnTo>
                      <a:pt x="11" y="24"/>
                    </a:lnTo>
                    <a:lnTo>
                      <a:pt x="9" y="237"/>
                    </a:lnTo>
                    <a:lnTo>
                      <a:pt x="5" y="451"/>
                    </a:lnTo>
                    <a:lnTo>
                      <a:pt x="0" y="665"/>
                    </a:lnTo>
                    <a:lnTo>
                      <a:pt x="0" y="878"/>
                    </a:lnTo>
                    <a:close/>
                  </a:path>
                </a:pathLst>
              </a:custGeom>
              <a:solidFill>
                <a:srgbClr val="E0D1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3" name="Freeform 169">
                <a:extLst>
                  <a:ext uri="{FF2B5EF4-FFF2-40B4-BE49-F238E27FC236}">
                    <a16:creationId xmlns:a16="http://schemas.microsoft.com/office/drawing/2014/main" xmlns="" id="{130BBE8F-0A86-51F1-E005-A02A74043618}"/>
                  </a:ext>
                </a:extLst>
              </p:cNvPr>
              <p:cNvSpPr>
                <a:spLocks/>
              </p:cNvSpPr>
              <p:nvPr/>
            </p:nvSpPr>
            <p:spPr bwMode="auto">
              <a:xfrm>
                <a:off x="1583" y="2285"/>
                <a:ext cx="122" cy="190"/>
              </a:xfrm>
              <a:custGeom>
                <a:avLst/>
                <a:gdLst/>
                <a:ahLst/>
                <a:cxnLst>
                  <a:cxn ang="0">
                    <a:pos x="46" y="7"/>
                  </a:cxn>
                  <a:cxn ang="0">
                    <a:pos x="180" y="0"/>
                  </a:cxn>
                  <a:cxn ang="0">
                    <a:pos x="320" y="15"/>
                  </a:cxn>
                  <a:cxn ang="0">
                    <a:pos x="336" y="85"/>
                  </a:cxn>
                  <a:cxn ang="0">
                    <a:pos x="348" y="150"/>
                  </a:cxn>
                  <a:cxn ang="0">
                    <a:pos x="356" y="211"/>
                  </a:cxn>
                  <a:cxn ang="0">
                    <a:pos x="361" y="270"/>
                  </a:cxn>
                  <a:cxn ang="0">
                    <a:pos x="364" y="331"/>
                  </a:cxn>
                  <a:cxn ang="0">
                    <a:pos x="366" y="392"/>
                  </a:cxn>
                  <a:cxn ang="0">
                    <a:pos x="366" y="456"/>
                  </a:cxn>
                  <a:cxn ang="0">
                    <a:pos x="366" y="526"/>
                  </a:cxn>
                  <a:cxn ang="0">
                    <a:pos x="212" y="570"/>
                  </a:cxn>
                  <a:cxn ang="0">
                    <a:pos x="0" y="536"/>
                  </a:cxn>
                  <a:cxn ang="0">
                    <a:pos x="0" y="382"/>
                  </a:cxn>
                  <a:cxn ang="0">
                    <a:pos x="20" y="129"/>
                  </a:cxn>
                  <a:cxn ang="0">
                    <a:pos x="46" y="7"/>
                  </a:cxn>
                </a:cxnLst>
                <a:rect l="0" t="0" r="r" b="b"/>
                <a:pathLst>
                  <a:path w="366" h="570">
                    <a:moveTo>
                      <a:pt x="46" y="7"/>
                    </a:moveTo>
                    <a:lnTo>
                      <a:pt x="180" y="0"/>
                    </a:lnTo>
                    <a:lnTo>
                      <a:pt x="320" y="15"/>
                    </a:lnTo>
                    <a:lnTo>
                      <a:pt x="336" y="85"/>
                    </a:lnTo>
                    <a:lnTo>
                      <a:pt x="348" y="150"/>
                    </a:lnTo>
                    <a:lnTo>
                      <a:pt x="356" y="211"/>
                    </a:lnTo>
                    <a:lnTo>
                      <a:pt x="361" y="270"/>
                    </a:lnTo>
                    <a:lnTo>
                      <a:pt x="364" y="331"/>
                    </a:lnTo>
                    <a:lnTo>
                      <a:pt x="366" y="392"/>
                    </a:lnTo>
                    <a:lnTo>
                      <a:pt x="366" y="456"/>
                    </a:lnTo>
                    <a:lnTo>
                      <a:pt x="366" y="526"/>
                    </a:lnTo>
                    <a:lnTo>
                      <a:pt x="212" y="570"/>
                    </a:lnTo>
                    <a:lnTo>
                      <a:pt x="0" y="536"/>
                    </a:lnTo>
                    <a:lnTo>
                      <a:pt x="0" y="382"/>
                    </a:lnTo>
                    <a:lnTo>
                      <a:pt x="20" y="129"/>
                    </a:lnTo>
                    <a:lnTo>
                      <a:pt x="46" y="7"/>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4" name="Freeform 170">
                <a:extLst>
                  <a:ext uri="{FF2B5EF4-FFF2-40B4-BE49-F238E27FC236}">
                    <a16:creationId xmlns:a16="http://schemas.microsoft.com/office/drawing/2014/main" xmlns="" id="{C5A75905-89FB-E521-EDB4-49D19DBE35BE}"/>
                  </a:ext>
                </a:extLst>
              </p:cNvPr>
              <p:cNvSpPr>
                <a:spLocks/>
              </p:cNvSpPr>
              <p:nvPr/>
            </p:nvSpPr>
            <p:spPr bwMode="auto">
              <a:xfrm>
                <a:off x="1582" y="2305"/>
                <a:ext cx="74" cy="148"/>
              </a:xfrm>
              <a:custGeom>
                <a:avLst/>
                <a:gdLst/>
                <a:ahLst/>
                <a:cxnLst>
                  <a:cxn ang="0">
                    <a:pos x="32" y="5"/>
                  </a:cxn>
                  <a:cxn ang="0">
                    <a:pos x="114" y="0"/>
                  </a:cxn>
                  <a:cxn ang="0">
                    <a:pos x="214" y="8"/>
                  </a:cxn>
                  <a:cxn ang="0">
                    <a:pos x="221" y="118"/>
                  </a:cxn>
                  <a:cxn ang="0">
                    <a:pos x="222" y="231"/>
                  </a:cxn>
                  <a:cxn ang="0">
                    <a:pos x="221" y="342"/>
                  </a:cxn>
                  <a:cxn ang="0">
                    <a:pos x="214" y="444"/>
                  </a:cxn>
                  <a:cxn ang="0">
                    <a:pos x="201" y="444"/>
                  </a:cxn>
                  <a:cxn ang="0">
                    <a:pos x="186" y="444"/>
                  </a:cxn>
                  <a:cxn ang="0">
                    <a:pos x="173" y="444"/>
                  </a:cxn>
                  <a:cxn ang="0">
                    <a:pos x="158" y="444"/>
                  </a:cxn>
                  <a:cxn ang="0">
                    <a:pos x="145" y="443"/>
                  </a:cxn>
                  <a:cxn ang="0">
                    <a:pos x="131" y="441"/>
                  </a:cxn>
                  <a:cxn ang="0">
                    <a:pos x="117" y="441"/>
                  </a:cxn>
                  <a:cxn ang="0">
                    <a:pos x="103" y="440"/>
                  </a:cxn>
                  <a:cxn ang="0">
                    <a:pos x="90" y="439"/>
                  </a:cxn>
                  <a:cxn ang="0">
                    <a:pos x="77" y="437"/>
                  </a:cxn>
                  <a:cxn ang="0">
                    <a:pos x="63" y="435"/>
                  </a:cxn>
                  <a:cxn ang="0">
                    <a:pos x="50" y="433"/>
                  </a:cxn>
                  <a:cxn ang="0">
                    <a:pos x="37" y="432"/>
                  </a:cxn>
                  <a:cxn ang="0">
                    <a:pos x="24" y="431"/>
                  </a:cxn>
                  <a:cxn ang="0">
                    <a:pos x="12" y="429"/>
                  </a:cxn>
                  <a:cxn ang="0">
                    <a:pos x="0" y="428"/>
                  </a:cxn>
                  <a:cxn ang="0">
                    <a:pos x="0" y="316"/>
                  </a:cxn>
                  <a:cxn ang="0">
                    <a:pos x="3" y="217"/>
                  </a:cxn>
                  <a:cxn ang="0">
                    <a:pos x="12" y="116"/>
                  </a:cxn>
                  <a:cxn ang="0">
                    <a:pos x="32" y="5"/>
                  </a:cxn>
                </a:cxnLst>
                <a:rect l="0" t="0" r="r" b="b"/>
                <a:pathLst>
                  <a:path w="222" h="444">
                    <a:moveTo>
                      <a:pt x="32" y="5"/>
                    </a:moveTo>
                    <a:lnTo>
                      <a:pt x="114" y="0"/>
                    </a:lnTo>
                    <a:lnTo>
                      <a:pt x="214" y="8"/>
                    </a:lnTo>
                    <a:lnTo>
                      <a:pt x="221" y="118"/>
                    </a:lnTo>
                    <a:lnTo>
                      <a:pt x="222" y="231"/>
                    </a:lnTo>
                    <a:lnTo>
                      <a:pt x="221" y="342"/>
                    </a:lnTo>
                    <a:lnTo>
                      <a:pt x="214" y="444"/>
                    </a:lnTo>
                    <a:lnTo>
                      <a:pt x="201" y="444"/>
                    </a:lnTo>
                    <a:lnTo>
                      <a:pt x="186" y="444"/>
                    </a:lnTo>
                    <a:lnTo>
                      <a:pt x="173" y="444"/>
                    </a:lnTo>
                    <a:lnTo>
                      <a:pt x="158" y="444"/>
                    </a:lnTo>
                    <a:lnTo>
                      <a:pt x="145" y="443"/>
                    </a:lnTo>
                    <a:lnTo>
                      <a:pt x="131" y="441"/>
                    </a:lnTo>
                    <a:lnTo>
                      <a:pt x="117" y="441"/>
                    </a:lnTo>
                    <a:lnTo>
                      <a:pt x="103" y="440"/>
                    </a:lnTo>
                    <a:lnTo>
                      <a:pt x="90" y="439"/>
                    </a:lnTo>
                    <a:lnTo>
                      <a:pt x="77" y="437"/>
                    </a:lnTo>
                    <a:lnTo>
                      <a:pt x="63" y="435"/>
                    </a:lnTo>
                    <a:lnTo>
                      <a:pt x="50" y="433"/>
                    </a:lnTo>
                    <a:lnTo>
                      <a:pt x="37" y="432"/>
                    </a:lnTo>
                    <a:lnTo>
                      <a:pt x="24" y="431"/>
                    </a:lnTo>
                    <a:lnTo>
                      <a:pt x="12" y="429"/>
                    </a:lnTo>
                    <a:lnTo>
                      <a:pt x="0" y="428"/>
                    </a:lnTo>
                    <a:lnTo>
                      <a:pt x="0" y="316"/>
                    </a:lnTo>
                    <a:lnTo>
                      <a:pt x="3" y="217"/>
                    </a:lnTo>
                    <a:lnTo>
                      <a:pt x="12" y="116"/>
                    </a:lnTo>
                    <a:lnTo>
                      <a:pt x="32"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5" name="Freeform 171">
                <a:extLst>
                  <a:ext uri="{FF2B5EF4-FFF2-40B4-BE49-F238E27FC236}">
                    <a16:creationId xmlns:a16="http://schemas.microsoft.com/office/drawing/2014/main" xmlns="" id="{72AEEE76-6FD1-CF05-DD33-45BC36087678}"/>
                  </a:ext>
                </a:extLst>
              </p:cNvPr>
              <p:cNvSpPr>
                <a:spLocks/>
              </p:cNvSpPr>
              <p:nvPr/>
            </p:nvSpPr>
            <p:spPr bwMode="auto">
              <a:xfrm>
                <a:off x="1583" y="2305"/>
                <a:ext cx="71" cy="139"/>
              </a:xfrm>
              <a:custGeom>
                <a:avLst/>
                <a:gdLst/>
                <a:ahLst/>
                <a:cxnLst>
                  <a:cxn ang="0">
                    <a:pos x="30" y="5"/>
                  </a:cxn>
                  <a:cxn ang="0">
                    <a:pos x="40" y="5"/>
                  </a:cxn>
                  <a:cxn ang="0">
                    <a:pos x="50" y="4"/>
                  </a:cxn>
                  <a:cxn ang="0">
                    <a:pos x="60" y="4"/>
                  </a:cxn>
                  <a:cxn ang="0">
                    <a:pos x="70" y="3"/>
                  </a:cxn>
                  <a:cxn ang="0">
                    <a:pos x="80" y="1"/>
                  </a:cxn>
                  <a:cxn ang="0">
                    <a:pos x="89" y="1"/>
                  </a:cxn>
                  <a:cxn ang="0">
                    <a:pos x="100" y="0"/>
                  </a:cxn>
                  <a:cxn ang="0">
                    <a:pos x="109" y="0"/>
                  </a:cxn>
                  <a:cxn ang="0">
                    <a:pos x="121" y="1"/>
                  </a:cxn>
                  <a:cxn ang="0">
                    <a:pos x="133" y="1"/>
                  </a:cxn>
                  <a:cxn ang="0">
                    <a:pos x="145" y="3"/>
                  </a:cxn>
                  <a:cxn ang="0">
                    <a:pos x="158" y="4"/>
                  </a:cxn>
                  <a:cxn ang="0">
                    <a:pos x="170" y="5"/>
                  </a:cxn>
                  <a:cxn ang="0">
                    <a:pos x="182" y="5"/>
                  </a:cxn>
                  <a:cxn ang="0">
                    <a:pos x="194" y="7"/>
                  </a:cxn>
                  <a:cxn ang="0">
                    <a:pos x="206" y="8"/>
                  </a:cxn>
                  <a:cxn ang="0">
                    <a:pos x="211" y="111"/>
                  </a:cxn>
                  <a:cxn ang="0">
                    <a:pos x="212" y="218"/>
                  </a:cxn>
                  <a:cxn ang="0">
                    <a:pos x="211" y="322"/>
                  </a:cxn>
                  <a:cxn ang="0">
                    <a:pos x="206" y="418"/>
                  </a:cxn>
                  <a:cxn ang="0">
                    <a:pos x="179" y="418"/>
                  </a:cxn>
                  <a:cxn ang="0">
                    <a:pos x="153" y="416"/>
                  </a:cxn>
                  <a:cxn ang="0">
                    <a:pos x="126" y="415"/>
                  </a:cxn>
                  <a:cxn ang="0">
                    <a:pos x="100" y="412"/>
                  </a:cxn>
                  <a:cxn ang="0">
                    <a:pos x="74" y="411"/>
                  </a:cxn>
                  <a:cxn ang="0">
                    <a:pos x="48" y="408"/>
                  </a:cxn>
                  <a:cxn ang="0">
                    <a:pos x="23" y="406"/>
                  </a:cxn>
                  <a:cxn ang="0">
                    <a:pos x="0" y="403"/>
                  </a:cxn>
                  <a:cxn ang="0">
                    <a:pos x="0" y="297"/>
                  </a:cxn>
                  <a:cxn ang="0">
                    <a:pos x="2" y="203"/>
                  </a:cxn>
                  <a:cxn ang="0">
                    <a:pos x="11" y="110"/>
                  </a:cxn>
                  <a:cxn ang="0">
                    <a:pos x="30" y="5"/>
                  </a:cxn>
                </a:cxnLst>
                <a:rect l="0" t="0" r="r" b="b"/>
                <a:pathLst>
                  <a:path w="212" h="418">
                    <a:moveTo>
                      <a:pt x="30" y="5"/>
                    </a:moveTo>
                    <a:lnTo>
                      <a:pt x="40" y="5"/>
                    </a:lnTo>
                    <a:lnTo>
                      <a:pt x="50" y="4"/>
                    </a:lnTo>
                    <a:lnTo>
                      <a:pt x="60" y="4"/>
                    </a:lnTo>
                    <a:lnTo>
                      <a:pt x="70" y="3"/>
                    </a:lnTo>
                    <a:lnTo>
                      <a:pt x="80" y="1"/>
                    </a:lnTo>
                    <a:lnTo>
                      <a:pt x="89" y="1"/>
                    </a:lnTo>
                    <a:lnTo>
                      <a:pt x="100" y="0"/>
                    </a:lnTo>
                    <a:lnTo>
                      <a:pt x="109" y="0"/>
                    </a:lnTo>
                    <a:lnTo>
                      <a:pt x="121" y="1"/>
                    </a:lnTo>
                    <a:lnTo>
                      <a:pt x="133" y="1"/>
                    </a:lnTo>
                    <a:lnTo>
                      <a:pt x="145" y="3"/>
                    </a:lnTo>
                    <a:lnTo>
                      <a:pt x="158" y="4"/>
                    </a:lnTo>
                    <a:lnTo>
                      <a:pt x="170" y="5"/>
                    </a:lnTo>
                    <a:lnTo>
                      <a:pt x="182" y="5"/>
                    </a:lnTo>
                    <a:lnTo>
                      <a:pt x="194" y="7"/>
                    </a:lnTo>
                    <a:lnTo>
                      <a:pt x="206" y="8"/>
                    </a:lnTo>
                    <a:lnTo>
                      <a:pt x="211" y="111"/>
                    </a:lnTo>
                    <a:lnTo>
                      <a:pt x="212" y="218"/>
                    </a:lnTo>
                    <a:lnTo>
                      <a:pt x="211" y="322"/>
                    </a:lnTo>
                    <a:lnTo>
                      <a:pt x="206" y="418"/>
                    </a:lnTo>
                    <a:lnTo>
                      <a:pt x="179" y="418"/>
                    </a:lnTo>
                    <a:lnTo>
                      <a:pt x="153" y="416"/>
                    </a:lnTo>
                    <a:lnTo>
                      <a:pt x="126" y="415"/>
                    </a:lnTo>
                    <a:lnTo>
                      <a:pt x="100" y="412"/>
                    </a:lnTo>
                    <a:lnTo>
                      <a:pt x="74" y="411"/>
                    </a:lnTo>
                    <a:lnTo>
                      <a:pt x="48" y="408"/>
                    </a:lnTo>
                    <a:lnTo>
                      <a:pt x="23" y="406"/>
                    </a:lnTo>
                    <a:lnTo>
                      <a:pt x="0" y="403"/>
                    </a:lnTo>
                    <a:lnTo>
                      <a:pt x="0" y="297"/>
                    </a:lnTo>
                    <a:lnTo>
                      <a:pt x="2" y="203"/>
                    </a:lnTo>
                    <a:lnTo>
                      <a:pt x="11" y="110"/>
                    </a:lnTo>
                    <a:lnTo>
                      <a:pt x="30"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6" name="Freeform 172">
                <a:extLst>
                  <a:ext uri="{FF2B5EF4-FFF2-40B4-BE49-F238E27FC236}">
                    <a16:creationId xmlns:a16="http://schemas.microsoft.com/office/drawing/2014/main" xmlns="" id="{FC69FA75-D0A8-2DC3-FD39-86DE9CB5F156}"/>
                  </a:ext>
                </a:extLst>
              </p:cNvPr>
              <p:cNvSpPr>
                <a:spLocks/>
              </p:cNvSpPr>
              <p:nvPr/>
            </p:nvSpPr>
            <p:spPr bwMode="auto">
              <a:xfrm>
                <a:off x="1584" y="2305"/>
                <a:ext cx="68" cy="130"/>
              </a:xfrm>
              <a:custGeom>
                <a:avLst/>
                <a:gdLst/>
                <a:ahLst/>
                <a:cxnLst>
                  <a:cxn ang="0">
                    <a:pos x="29" y="5"/>
                  </a:cxn>
                  <a:cxn ang="0">
                    <a:pos x="38" y="5"/>
                  </a:cxn>
                  <a:cxn ang="0">
                    <a:pos x="49" y="4"/>
                  </a:cxn>
                  <a:cxn ang="0">
                    <a:pos x="58" y="4"/>
                  </a:cxn>
                  <a:cxn ang="0">
                    <a:pos x="68" y="3"/>
                  </a:cxn>
                  <a:cxn ang="0">
                    <a:pos x="78" y="1"/>
                  </a:cxn>
                  <a:cxn ang="0">
                    <a:pos x="87" y="1"/>
                  </a:cxn>
                  <a:cxn ang="0">
                    <a:pos x="97" y="0"/>
                  </a:cxn>
                  <a:cxn ang="0">
                    <a:pos x="106" y="0"/>
                  </a:cxn>
                  <a:cxn ang="0">
                    <a:pos x="118" y="1"/>
                  </a:cxn>
                  <a:cxn ang="0">
                    <a:pos x="128" y="1"/>
                  </a:cxn>
                  <a:cxn ang="0">
                    <a:pos x="140" y="3"/>
                  </a:cxn>
                  <a:cxn ang="0">
                    <a:pos x="152" y="4"/>
                  </a:cxn>
                  <a:cxn ang="0">
                    <a:pos x="164" y="5"/>
                  </a:cxn>
                  <a:cxn ang="0">
                    <a:pos x="176" y="5"/>
                  </a:cxn>
                  <a:cxn ang="0">
                    <a:pos x="187" y="7"/>
                  </a:cxn>
                  <a:cxn ang="0">
                    <a:pos x="198" y="8"/>
                  </a:cxn>
                  <a:cxn ang="0">
                    <a:pos x="204" y="104"/>
                  </a:cxn>
                  <a:cxn ang="0">
                    <a:pos x="205" y="203"/>
                  </a:cxn>
                  <a:cxn ang="0">
                    <a:pos x="204" y="301"/>
                  </a:cxn>
                  <a:cxn ang="0">
                    <a:pos x="198" y="390"/>
                  </a:cxn>
                  <a:cxn ang="0">
                    <a:pos x="173" y="390"/>
                  </a:cxn>
                  <a:cxn ang="0">
                    <a:pos x="148" y="390"/>
                  </a:cxn>
                  <a:cxn ang="0">
                    <a:pos x="123" y="388"/>
                  </a:cxn>
                  <a:cxn ang="0">
                    <a:pos x="98" y="386"/>
                  </a:cxn>
                  <a:cxn ang="0">
                    <a:pos x="72" y="383"/>
                  </a:cxn>
                  <a:cxn ang="0">
                    <a:pos x="48" y="382"/>
                  </a:cxn>
                  <a:cxn ang="0">
                    <a:pos x="24" y="379"/>
                  </a:cxn>
                  <a:cxn ang="0">
                    <a:pos x="0" y="377"/>
                  </a:cxn>
                  <a:cxn ang="0">
                    <a:pos x="0" y="279"/>
                  </a:cxn>
                  <a:cxn ang="0">
                    <a:pos x="3" y="190"/>
                  </a:cxn>
                  <a:cxn ang="0">
                    <a:pos x="11" y="103"/>
                  </a:cxn>
                  <a:cxn ang="0">
                    <a:pos x="29" y="5"/>
                  </a:cxn>
                </a:cxnLst>
                <a:rect l="0" t="0" r="r" b="b"/>
                <a:pathLst>
                  <a:path w="205" h="390">
                    <a:moveTo>
                      <a:pt x="29" y="5"/>
                    </a:moveTo>
                    <a:lnTo>
                      <a:pt x="38" y="5"/>
                    </a:lnTo>
                    <a:lnTo>
                      <a:pt x="49" y="4"/>
                    </a:lnTo>
                    <a:lnTo>
                      <a:pt x="58" y="4"/>
                    </a:lnTo>
                    <a:lnTo>
                      <a:pt x="68" y="3"/>
                    </a:lnTo>
                    <a:lnTo>
                      <a:pt x="78" y="1"/>
                    </a:lnTo>
                    <a:lnTo>
                      <a:pt x="87" y="1"/>
                    </a:lnTo>
                    <a:lnTo>
                      <a:pt x="97" y="0"/>
                    </a:lnTo>
                    <a:lnTo>
                      <a:pt x="106" y="0"/>
                    </a:lnTo>
                    <a:lnTo>
                      <a:pt x="118" y="1"/>
                    </a:lnTo>
                    <a:lnTo>
                      <a:pt x="128" y="1"/>
                    </a:lnTo>
                    <a:lnTo>
                      <a:pt x="140" y="3"/>
                    </a:lnTo>
                    <a:lnTo>
                      <a:pt x="152" y="4"/>
                    </a:lnTo>
                    <a:lnTo>
                      <a:pt x="164" y="5"/>
                    </a:lnTo>
                    <a:lnTo>
                      <a:pt x="176" y="5"/>
                    </a:lnTo>
                    <a:lnTo>
                      <a:pt x="187" y="7"/>
                    </a:lnTo>
                    <a:lnTo>
                      <a:pt x="198" y="8"/>
                    </a:lnTo>
                    <a:lnTo>
                      <a:pt x="204" y="104"/>
                    </a:lnTo>
                    <a:lnTo>
                      <a:pt x="205" y="203"/>
                    </a:lnTo>
                    <a:lnTo>
                      <a:pt x="204" y="301"/>
                    </a:lnTo>
                    <a:lnTo>
                      <a:pt x="198" y="390"/>
                    </a:lnTo>
                    <a:lnTo>
                      <a:pt x="173" y="390"/>
                    </a:lnTo>
                    <a:lnTo>
                      <a:pt x="148" y="390"/>
                    </a:lnTo>
                    <a:lnTo>
                      <a:pt x="123" y="388"/>
                    </a:lnTo>
                    <a:lnTo>
                      <a:pt x="98" y="386"/>
                    </a:lnTo>
                    <a:lnTo>
                      <a:pt x="72" y="383"/>
                    </a:lnTo>
                    <a:lnTo>
                      <a:pt x="48" y="382"/>
                    </a:lnTo>
                    <a:lnTo>
                      <a:pt x="24" y="379"/>
                    </a:lnTo>
                    <a:lnTo>
                      <a:pt x="0" y="377"/>
                    </a:lnTo>
                    <a:lnTo>
                      <a:pt x="0" y="279"/>
                    </a:lnTo>
                    <a:lnTo>
                      <a:pt x="3" y="190"/>
                    </a:lnTo>
                    <a:lnTo>
                      <a:pt x="11" y="103"/>
                    </a:lnTo>
                    <a:lnTo>
                      <a:pt x="29"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7" name="Freeform 173">
                <a:extLst>
                  <a:ext uri="{FF2B5EF4-FFF2-40B4-BE49-F238E27FC236}">
                    <a16:creationId xmlns:a16="http://schemas.microsoft.com/office/drawing/2014/main" xmlns="" id="{AD476876-D20B-BA18-B117-4A4A7BBC7910}"/>
                  </a:ext>
                </a:extLst>
              </p:cNvPr>
              <p:cNvSpPr>
                <a:spLocks/>
              </p:cNvSpPr>
              <p:nvPr/>
            </p:nvSpPr>
            <p:spPr bwMode="auto">
              <a:xfrm>
                <a:off x="1585" y="2305"/>
                <a:ext cx="66" cy="121"/>
              </a:xfrm>
              <a:custGeom>
                <a:avLst/>
                <a:gdLst/>
                <a:ahLst/>
                <a:cxnLst>
                  <a:cxn ang="0">
                    <a:pos x="27" y="5"/>
                  </a:cxn>
                  <a:cxn ang="0">
                    <a:pos x="36" y="5"/>
                  </a:cxn>
                  <a:cxn ang="0">
                    <a:pos x="45" y="4"/>
                  </a:cxn>
                  <a:cxn ang="0">
                    <a:pos x="54" y="4"/>
                  </a:cxn>
                  <a:cxn ang="0">
                    <a:pos x="64" y="3"/>
                  </a:cxn>
                  <a:cxn ang="0">
                    <a:pos x="73" y="3"/>
                  </a:cxn>
                  <a:cxn ang="0">
                    <a:pos x="82" y="1"/>
                  </a:cxn>
                  <a:cxn ang="0">
                    <a:pos x="91" y="1"/>
                  </a:cxn>
                  <a:cxn ang="0">
                    <a:pos x="101" y="0"/>
                  </a:cxn>
                  <a:cxn ang="0">
                    <a:pos x="111" y="1"/>
                  </a:cxn>
                  <a:cxn ang="0">
                    <a:pos x="123" y="1"/>
                  </a:cxn>
                  <a:cxn ang="0">
                    <a:pos x="134" y="3"/>
                  </a:cxn>
                  <a:cxn ang="0">
                    <a:pos x="146" y="4"/>
                  </a:cxn>
                  <a:cxn ang="0">
                    <a:pos x="156" y="5"/>
                  </a:cxn>
                  <a:cxn ang="0">
                    <a:pos x="167" y="5"/>
                  </a:cxn>
                  <a:cxn ang="0">
                    <a:pos x="179" y="7"/>
                  </a:cxn>
                  <a:cxn ang="0">
                    <a:pos x="189" y="8"/>
                  </a:cxn>
                  <a:cxn ang="0">
                    <a:pos x="193" y="98"/>
                  </a:cxn>
                  <a:cxn ang="0">
                    <a:pos x="196" y="189"/>
                  </a:cxn>
                  <a:cxn ang="0">
                    <a:pos x="193" y="279"/>
                  </a:cxn>
                  <a:cxn ang="0">
                    <a:pos x="189" y="362"/>
                  </a:cxn>
                  <a:cxn ang="0">
                    <a:pos x="165" y="362"/>
                  </a:cxn>
                  <a:cxn ang="0">
                    <a:pos x="140" y="362"/>
                  </a:cxn>
                  <a:cxn ang="0">
                    <a:pos x="116" y="361"/>
                  </a:cxn>
                  <a:cxn ang="0">
                    <a:pos x="93" y="359"/>
                  </a:cxn>
                  <a:cxn ang="0">
                    <a:pos x="68" y="357"/>
                  </a:cxn>
                  <a:cxn ang="0">
                    <a:pos x="45" y="355"/>
                  </a:cxn>
                  <a:cxn ang="0">
                    <a:pos x="23" y="353"/>
                  </a:cxn>
                  <a:cxn ang="0">
                    <a:pos x="0" y="351"/>
                  </a:cxn>
                  <a:cxn ang="0">
                    <a:pos x="0" y="260"/>
                  </a:cxn>
                  <a:cxn ang="0">
                    <a:pos x="1" y="178"/>
                  </a:cxn>
                  <a:cxn ang="0">
                    <a:pos x="9" y="96"/>
                  </a:cxn>
                  <a:cxn ang="0">
                    <a:pos x="27" y="5"/>
                  </a:cxn>
                </a:cxnLst>
                <a:rect l="0" t="0" r="r" b="b"/>
                <a:pathLst>
                  <a:path w="196" h="362">
                    <a:moveTo>
                      <a:pt x="27" y="5"/>
                    </a:moveTo>
                    <a:lnTo>
                      <a:pt x="36" y="5"/>
                    </a:lnTo>
                    <a:lnTo>
                      <a:pt x="45" y="4"/>
                    </a:lnTo>
                    <a:lnTo>
                      <a:pt x="54" y="4"/>
                    </a:lnTo>
                    <a:lnTo>
                      <a:pt x="64" y="3"/>
                    </a:lnTo>
                    <a:lnTo>
                      <a:pt x="73" y="3"/>
                    </a:lnTo>
                    <a:lnTo>
                      <a:pt x="82" y="1"/>
                    </a:lnTo>
                    <a:lnTo>
                      <a:pt x="91" y="1"/>
                    </a:lnTo>
                    <a:lnTo>
                      <a:pt x="101" y="0"/>
                    </a:lnTo>
                    <a:lnTo>
                      <a:pt x="111" y="1"/>
                    </a:lnTo>
                    <a:lnTo>
                      <a:pt x="123" y="1"/>
                    </a:lnTo>
                    <a:lnTo>
                      <a:pt x="134" y="3"/>
                    </a:lnTo>
                    <a:lnTo>
                      <a:pt x="146" y="4"/>
                    </a:lnTo>
                    <a:lnTo>
                      <a:pt x="156" y="5"/>
                    </a:lnTo>
                    <a:lnTo>
                      <a:pt x="167" y="5"/>
                    </a:lnTo>
                    <a:lnTo>
                      <a:pt x="179" y="7"/>
                    </a:lnTo>
                    <a:lnTo>
                      <a:pt x="189" y="8"/>
                    </a:lnTo>
                    <a:lnTo>
                      <a:pt x="193" y="98"/>
                    </a:lnTo>
                    <a:lnTo>
                      <a:pt x="196" y="189"/>
                    </a:lnTo>
                    <a:lnTo>
                      <a:pt x="193" y="279"/>
                    </a:lnTo>
                    <a:lnTo>
                      <a:pt x="189" y="362"/>
                    </a:lnTo>
                    <a:lnTo>
                      <a:pt x="165" y="362"/>
                    </a:lnTo>
                    <a:lnTo>
                      <a:pt x="140" y="362"/>
                    </a:lnTo>
                    <a:lnTo>
                      <a:pt x="116" y="361"/>
                    </a:lnTo>
                    <a:lnTo>
                      <a:pt x="93" y="359"/>
                    </a:lnTo>
                    <a:lnTo>
                      <a:pt x="68" y="357"/>
                    </a:lnTo>
                    <a:lnTo>
                      <a:pt x="45" y="355"/>
                    </a:lnTo>
                    <a:lnTo>
                      <a:pt x="23" y="353"/>
                    </a:lnTo>
                    <a:lnTo>
                      <a:pt x="0" y="351"/>
                    </a:lnTo>
                    <a:lnTo>
                      <a:pt x="0" y="260"/>
                    </a:lnTo>
                    <a:lnTo>
                      <a:pt x="1" y="178"/>
                    </a:lnTo>
                    <a:lnTo>
                      <a:pt x="9" y="96"/>
                    </a:lnTo>
                    <a:lnTo>
                      <a:pt x="27"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8" name="Freeform 174">
                <a:extLst>
                  <a:ext uri="{FF2B5EF4-FFF2-40B4-BE49-F238E27FC236}">
                    <a16:creationId xmlns:a16="http://schemas.microsoft.com/office/drawing/2014/main" xmlns="" id="{7697C6D8-AD4B-98C9-682A-56A32672558A}"/>
                  </a:ext>
                </a:extLst>
              </p:cNvPr>
              <p:cNvSpPr>
                <a:spLocks/>
              </p:cNvSpPr>
              <p:nvPr/>
            </p:nvSpPr>
            <p:spPr bwMode="auto">
              <a:xfrm>
                <a:off x="1586" y="2305"/>
                <a:ext cx="62" cy="112"/>
              </a:xfrm>
              <a:custGeom>
                <a:avLst/>
                <a:gdLst/>
                <a:ahLst/>
                <a:cxnLst>
                  <a:cxn ang="0">
                    <a:pos x="25" y="5"/>
                  </a:cxn>
                  <a:cxn ang="0">
                    <a:pos x="34" y="5"/>
                  </a:cxn>
                  <a:cxn ang="0">
                    <a:pos x="43" y="4"/>
                  </a:cxn>
                  <a:cxn ang="0">
                    <a:pos x="51" y="4"/>
                  </a:cxn>
                  <a:cxn ang="0">
                    <a:pos x="61" y="3"/>
                  </a:cxn>
                  <a:cxn ang="0">
                    <a:pos x="70" y="3"/>
                  </a:cxn>
                  <a:cxn ang="0">
                    <a:pos x="79" y="1"/>
                  </a:cxn>
                  <a:cxn ang="0">
                    <a:pos x="87" y="1"/>
                  </a:cxn>
                  <a:cxn ang="0">
                    <a:pos x="96" y="0"/>
                  </a:cxn>
                  <a:cxn ang="0">
                    <a:pos x="107" y="1"/>
                  </a:cxn>
                  <a:cxn ang="0">
                    <a:pos x="117" y="1"/>
                  </a:cxn>
                  <a:cxn ang="0">
                    <a:pos x="128" y="3"/>
                  </a:cxn>
                  <a:cxn ang="0">
                    <a:pos x="139" y="4"/>
                  </a:cxn>
                  <a:cxn ang="0">
                    <a:pos x="149" y="5"/>
                  </a:cxn>
                  <a:cxn ang="0">
                    <a:pos x="160" y="5"/>
                  </a:cxn>
                  <a:cxn ang="0">
                    <a:pos x="170" y="7"/>
                  </a:cxn>
                  <a:cxn ang="0">
                    <a:pos x="181" y="7"/>
                  </a:cxn>
                  <a:cxn ang="0">
                    <a:pos x="185" y="90"/>
                  </a:cxn>
                  <a:cxn ang="0">
                    <a:pos x="186" y="174"/>
                  </a:cxn>
                  <a:cxn ang="0">
                    <a:pos x="185" y="259"/>
                  </a:cxn>
                  <a:cxn ang="0">
                    <a:pos x="181" y="336"/>
                  </a:cxn>
                  <a:cxn ang="0">
                    <a:pos x="158" y="336"/>
                  </a:cxn>
                  <a:cxn ang="0">
                    <a:pos x="135" y="336"/>
                  </a:cxn>
                  <a:cxn ang="0">
                    <a:pos x="112" y="334"/>
                  </a:cxn>
                  <a:cxn ang="0">
                    <a:pos x="88" y="333"/>
                  </a:cxn>
                  <a:cxn ang="0">
                    <a:pos x="66" y="332"/>
                  </a:cxn>
                  <a:cxn ang="0">
                    <a:pos x="43" y="330"/>
                  </a:cxn>
                  <a:cxn ang="0">
                    <a:pos x="21" y="328"/>
                  </a:cxn>
                  <a:cxn ang="0">
                    <a:pos x="0" y="326"/>
                  </a:cxn>
                  <a:cxn ang="0">
                    <a:pos x="0" y="242"/>
                  </a:cxn>
                  <a:cxn ang="0">
                    <a:pos x="1" y="165"/>
                  </a:cxn>
                  <a:cxn ang="0">
                    <a:pos x="9" y="90"/>
                  </a:cxn>
                  <a:cxn ang="0">
                    <a:pos x="25" y="5"/>
                  </a:cxn>
                </a:cxnLst>
                <a:rect l="0" t="0" r="r" b="b"/>
                <a:pathLst>
                  <a:path w="186" h="336">
                    <a:moveTo>
                      <a:pt x="25" y="5"/>
                    </a:moveTo>
                    <a:lnTo>
                      <a:pt x="34" y="5"/>
                    </a:lnTo>
                    <a:lnTo>
                      <a:pt x="43" y="4"/>
                    </a:lnTo>
                    <a:lnTo>
                      <a:pt x="51" y="4"/>
                    </a:lnTo>
                    <a:lnTo>
                      <a:pt x="61" y="3"/>
                    </a:lnTo>
                    <a:lnTo>
                      <a:pt x="70" y="3"/>
                    </a:lnTo>
                    <a:lnTo>
                      <a:pt x="79" y="1"/>
                    </a:lnTo>
                    <a:lnTo>
                      <a:pt x="87" y="1"/>
                    </a:lnTo>
                    <a:lnTo>
                      <a:pt x="96" y="0"/>
                    </a:lnTo>
                    <a:lnTo>
                      <a:pt x="107" y="1"/>
                    </a:lnTo>
                    <a:lnTo>
                      <a:pt x="117" y="1"/>
                    </a:lnTo>
                    <a:lnTo>
                      <a:pt x="128" y="3"/>
                    </a:lnTo>
                    <a:lnTo>
                      <a:pt x="139" y="4"/>
                    </a:lnTo>
                    <a:lnTo>
                      <a:pt x="149" y="5"/>
                    </a:lnTo>
                    <a:lnTo>
                      <a:pt x="160" y="5"/>
                    </a:lnTo>
                    <a:lnTo>
                      <a:pt x="170" y="7"/>
                    </a:lnTo>
                    <a:lnTo>
                      <a:pt x="181" y="7"/>
                    </a:lnTo>
                    <a:lnTo>
                      <a:pt x="185" y="90"/>
                    </a:lnTo>
                    <a:lnTo>
                      <a:pt x="186" y="174"/>
                    </a:lnTo>
                    <a:lnTo>
                      <a:pt x="185" y="259"/>
                    </a:lnTo>
                    <a:lnTo>
                      <a:pt x="181" y="336"/>
                    </a:lnTo>
                    <a:lnTo>
                      <a:pt x="158" y="336"/>
                    </a:lnTo>
                    <a:lnTo>
                      <a:pt x="135" y="336"/>
                    </a:lnTo>
                    <a:lnTo>
                      <a:pt x="112" y="334"/>
                    </a:lnTo>
                    <a:lnTo>
                      <a:pt x="88" y="333"/>
                    </a:lnTo>
                    <a:lnTo>
                      <a:pt x="66" y="332"/>
                    </a:lnTo>
                    <a:lnTo>
                      <a:pt x="43" y="330"/>
                    </a:lnTo>
                    <a:lnTo>
                      <a:pt x="21" y="328"/>
                    </a:lnTo>
                    <a:lnTo>
                      <a:pt x="0" y="326"/>
                    </a:lnTo>
                    <a:lnTo>
                      <a:pt x="0" y="242"/>
                    </a:lnTo>
                    <a:lnTo>
                      <a:pt x="1" y="165"/>
                    </a:lnTo>
                    <a:lnTo>
                      <a:pt x="9" y="90"/>
                    </a:lnTo>
                    <a:lnTo>
                      <a:pt x="25"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9" name="Freeform 175">
                <a:extLst>
                  <a:ext uri="{FF2B5EF4-FFF2-40B4-BE49-F238E27FC236}">
                    <a16:creationId xmlns:a16="http://schemas.microsoft.com/office/drawing/2014/main" xmlns="" id="{23D005D3-5C54-2F0F-8AD6-FCC9FE037806}"/>
                  </a:ext>
                </a:extLst>
              </p:cNvPr>
              <p:cNvSpPr>
                <a:spLocks/>
              </p:cNvSpPr>
              <p:nvPr/>
            </p:nvSpPr>
            <p:spPr bwMode="auto">
              <a:xfrm>
                <a:off x="1587" y="2305"/>
                <a:ext cx="59" cy="103"/>
              </a:xfrm>
              <a:custGeom>
                <a:avLst/>
                <a:gdLst/>
                <a:ahLst/>
                <a:cxnLst>
                  <a:cxn ang="0">
                    <a:pos x="24" y="5"/>
                  </a:cxn>
                  <a:cxn ang="0">
                    <a:pos x="32" y="5"/>
                  </a:cxn>
                  <a:cxn ang="0">
                    <a:pos x="41" y="4"/>
                  </a:cxn>
                  <a:cxn ang="0">
                    <a:pos x="49" y="4"/>
                  </a:cxn>
                  <a:cxn ang="0">
                    <a:pos x="59" y="3"/>
                  </a:cxn>
                  <a:cxn ang="0">
                    <a:pos x="66" y="3"/>
                  </a:cxn>
                  <a:cxn ang="0">
                    <a:pos x="76" y="1"/>
                  </a:cxn>
                  <a:cxn ang="0">
                    <a:pos x="84" y="1"/>
                  </a:cxn>
                  <a:cxn ang="0">
                    <a:pos x="93" y="0"/>
                  </a:cxn>
                  <a:cxn ang="0">
                    <a:pos x="103" y="1"/>
                  </a:cxn>
                  <a:cxn ang="0">
                    <a:pos x="113" y="1"/>
                  </a:cxn>
                  <a:cxn ang="0">
                    <a:pos x="123" y="3"/>
                  </a:cxn>
                  <a:cxn ang="0">
                    <a:pos x="134" y="4"/>
                  </a:cxn>
                  <a:cxn ang="0">
                    <a:pos x="143" y="5"/>
                  </a:cxn>
                  <a:cxn ang="0">
                    <a:pos x="154" y="5"/>
                  </a:cxn>
                  <a:cxn ang="0">
                    <a:pos x="163" y="7"/>
                  </a:cxn>
                  <a:cxn ang="0">
                    <a:pos x="174" y="7"/>
                  </a:cxn>
                  <a:cxn ang="0">
                    <a:pos x="176" y="82"/>
                  </a:cxn>
                  <a:cxn ang="0">
                    <a:pos x="178" y="161"/>
                  </a:cxn>
                  <a:cxn ang="0">
                    <a:pos x="178" y="238"/>
                  </a:cxn>
                  <a:cxn ang="0">
                    <a:pos x="174" y="308"/>
                  </a:cxn>
                  <a:cxn ang="0">
                    <a:pos x="151" y="308"/>
                  </a:cxn>
                  <a:cxn ang="0">
                    <a:pos x="130" y="308"/>
                  </a:cxn>
                  <a:cxn ang="0">
                    <a:pos x="107" y="308"/>
                  </a:cxn>
                  <a:cxn ang="0">
                    <a:pos x="85" y="307"/>
                  </a:cxn>
                  <a:cxn ang="0">
                    <a:pos x="64" y="305"/>
                  </a:cxn>
                  <a:cxn ang="0">
                    <a:pos x="43" y="304"/>
                  </a:cxn>
                  <a:cxn ang="0">
                    <a:pos x="22" y="303"/>
                  </a:cxn>
                  <a:cxn ang="0">
                    <a:pos x="0" y="301"/>
                  </a:cxn>
                  <a:cxn ang="0">
                    <a:pos x="0" y="223"/>
                  </a:cxn>
                  <a:cxn ang="0">
                    <a:pos x="2" y="153"/>
                  </a:cxn>
                  <a:cxn ang="0">
                    <a:pos x="8" y="83"/>
                  </a:cxn>
                  <a:cxn ang="0">
                    <a:pos x="24" y="5"/>
                  </a:cxn>
                </a:cxnLst>
                <a:rect l="0" t="0" r="r" b="b"/>
                <a:pathLst>
                  <a:path w="178" h="308">
                    <a:moveTo>
                      <a:pt x="24" y="5"/>
                    </a:moveTo>
                    <a:lnTo>
                      <a:pt x="32" y="5"/>
                    </a:lnTo>
                    <a:lnTo>
                      <a:pt x="41" y="4"/>
                    </a:lnTo>
                    <a:lnTo>
                      <a:pt x="49" y="4"/>
                    </a:lnTo>
                    <a:lnTo>
                      <a:pt x="59" y="3"/>
                    </a:lnTo>
                    <a:lnTo>
                      <a:pt x="66" y="3"/>
                    </a:lnTo>
                    <a:lnTo>
                      <a:pt x="76" y="1"/>
                    </a:lnTo>
                    <a:lnTo>
                      <a:pt x="84" y="1"/>
                    </a:lnTo>
                    <a:lnTo>
                      <a:pt x="93" y="0"/>
                    </a:lnTo>
                    <a:lnTo>
                      <a:pt x="103" y="1"/>
                    </a:lnTo>
                    <a:lnTo>
                      <a:pt x="113" y="1"/>
                    </a:lnTo>
                    <a:lnTo>
                      <a:pt x="123" y="3"/>
                    </a:lnTo>
                    <a:lnTo>
                      <a:pt x="134" y="4"/>
                    </a:lnTo>
                    <a:lnTo>
                      <a:pt x="143" y="5"/>
                    </a:lnTo>
                    <a:lnTo>
                      <a:pt x="154" y="5"/>
                    </a:lnTo>
                    <a:lnTo>
                      <a:pt x="163" y="7"/>
                    </a:lnTo>
                    <a:lnTo>
                      <a:pt x="174" y="7"/>
                    </a:lnTo>
                    <a:lnTo>
                      <a:pt x="176" y="82"/>
                    </a:lnTo>
                    <a:lnTo>
                      <a:pt x="178" y="161"/>
                    </a:lnTo>
                    <a:lnTo>
                      <a:pt x="178" y="238"/>
                    </a:lnTo>
                    <a:lnTo>
                      <a:pt x="174" y="308"/>
                    </a:lnTo>
                    <a:lnTo>
                      <a:pt x="151" y="308"/>
                    </a:lnTo>
                    <a:lnTo>
                      <a:pt x="130" y="308"/>
                    </a:lnTo>
                    <a:lnTo>
                      <a:pt x="107" y="308"/>
                    </a:lnTo>
                    <a:lnTo>
                      <a:pt x="85" y="307"/>
                    </a:lnTo>
                    <a:lnTo>
                      <a:pt x="64" y="305"/>
                    </a:lnTo>
                    <a:lnTo>
                      <a:pt x="43" y="304"/>
                    </a:lnTo>
                    <a:lnTo>
                      <a:pt x="22" y="303"/>
                    </a:lnTo>
                    <a:lnTo>
                      <a:pt x="0" y="301"/>
                    </a:lnTo>
                    <a:lnTo>
                      <a:pt x="0" y="223"/>
                    </a:lnTo>
                    <a:lnTo>
                      <a:pt x="2" y="153"/>
                    </a:lnTo>
                    <a:lnTo>
                      <a:pt x="8" y="83"/>
                    </a:lnTo>
                    <a:lnTo>
                      <a:pt x="24"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0" name="Freeform 176">
                <a:extLst>
                  <a:ext uri="{FF2B5EF4-FFF2-40B4-BE49-F238E27FC236}">
                    <a16:creationId xmlns:a16="http://schemas.microsoft.com/office/drawing/2014/main" xmlns="" id="{68DE007E-826C-B195-CBEF-28745663FF31}"/>
                  </a:ext>
                </a:extLst>
              </p:cNvPr>
              <p:cNvSpPr>
                <a:spLocks/>
              </p:cNvSpPr>
              <p:nvPr/>
            </p:nvSpPr>
            <p:spPr bwMode="auto">
              <a:xfrm>
                <a:off x="1588" y="2305"/>
                <a:ext cx="56" cy="95"/>
              </a:xfrm>
              <a:custGeom>
                <a:avLst/>
                <a:gdLst/>
                <a:ahLst/>
                <a:cxnLst>
                  <a:cxn ang="0">
                    <a:pos x="23" y="5"/>
                  </a:cxn>
                  <a:cxn ang="0">
                    <a:pos x="30" y="5"/>
                  </a:cxn>
                  <a:cxn ang="0">
                    <a:pos x="40" y="4"/>
                  </a:cxn>
                  <a:cxn ang="0">
                    <a:pos x="48" y="4"/>
                  </a:cxn>
                  <a:cxn ang="0">
                    <a:pos x="56" y="3"/>
                  </a:cxn>
                  <a:cxn ang="0">
                    <a:pos x="63" y="3"/>
                  </a:cxn>
                  <a:cxn ang="0">
                    <a:pos x="71" y="1"/>
                  </a:cxn>
                  <a:cxn ang="0">
                    <a:pos x="81" y="1"/>
                  </a:cxn>
                  <a:cxn ang="0">
                    <a:pos x="89" y="0"/>
                  </a:cxn>
                  <a:cxn ang="0">
                    <a:pos x="98" y="1"/>
                  </a:cxn>
                  <a:cxn ang="0">
                    <a:pos x="108" y="1"/>
                  </a:cxn>
                  <a:cxn ang="0">
                    <a:pos x="118" y="3"/>
                  </a:cxn>
                  <a:cxn ang="0">
                    <a:pos x="128" y="4"/>
                  </a:cxn>
                  <a:cxn ang="0">
                    <a:pos x="138" y="5"/>
                  </a:cxn>
                  <a:cxn ang="0">
                    <a:pos x="147" y="5"/>
                  </a:cxn>
                  <a:cxn ang="0">
                    <a:pos x="156" y="7"/>
                  </a:cxn>
                  <a:cxn ang="0">
                    <a:pos x="165" y="7"/>
                  </a:cxn>
                  <a:cxn ang="0">
                    <a:pos x="168" y="75"/>
                  </a:cxn>
                  <a:cxn ang="0">
                    <a:pos x="169" y="147"/>
                  </a:cxn>
                  <a:cxn ang="0">
                    <a:pos x="168" y="217"/>
                  </a:cxn>
                  <a:cxn ang="0">
                    <a:pos x="165" y="284"/>
                  </a:cxn>
                  <a:cxn ang="0">
                    <a:pos x="144" y="284"/>
                  </a:cxn>
                  <a:cxn ang="0">
                    <a:pos x="123" y="284"/>
                  </a:cxn>
                  <a:cxn ang="0">
                    <a:pos x="102" y="283"/>
                  </a:cxn>
                  <a:cxn ang="0">
                    <a:pos x="81" y="283"/>
                  </a:cxn>
                  <a:cxn ang="0">
                    <a:pos x="61" y="281"/>
                  </a:cxn>
                  <a:cxn ang="0">
                    <a:pos x="40" y="280"/>
                  </a:cxn>
                  <a:cxn ang="0">
                    <a:pos x="20" y="279"/>
                  </a:cxn>
                  <a:cxn ang="0">
                    <a:pos x="0" y="277"/>
                  </a:cxn>
                  <a:cxn ang="0">
                    <a:pos x="0" y="205"/>
                  </a:cxn>
                  <a:cxn ang="0">
                    <a:pos x="1" y="140"/>
                  </a:cxn>
                  <a:cxn ang="0">
                    <a:pos x="8" y="77"/>
                  </a:cxn>
                  <a:cxn ang="0">
                    <a:pos x="23" y="5"/>
                  </a:cxn>
                </a:cxnLst>
                <a:rect l="0" t="0" r="r" b="b"/>
                <a:pathLst>
                  <a:path w="169" h="284">
                    <a:moveTo>
                      <a:pt x="23" y="5"/>
                    </a:moveTo>
                    <a:lnTo>
                      <a:pt x="30" y="5"/>
                    </a:lnTo>
                    <a:lnTo>
                      <a:pt x="40" y="4"/>
                    </a:lnTo>
                    <a:lnTo>
                      <a:pt x="48" y="4"/>
                    </a:lnTo>
                    <a:lnTo>
                      <a:pt x="56" y="3"/>
                    </a:lnTo>
                    <a:lnTo>
                      <a:pt x="63" y="3"/>
                    </a:lnTo>
                    <a:lnTo>
                      <a:pt x="71" y="1"/>
                    </a:lnTo>
                    <a:lnTo>
                      <a:pt x="81" y="1"/>
                    </a:lnTo>
                    <a:lnTo>
                      <a:pt x="89" y="0"/>
                    </a:lnTo>
                    <a:lnTo>
                      <a:pt x="98" y="1"/>
                    </a:lnTo>
                    <a:lnTo>
                      <a:pt x="108" y="1"/>
                    </a:lnTo>
                    <a:lnTo>
                      <a:pt x="118" y="3"/>
                    </a:lnTo>
                    <a:lnTo>
                      <a:pt x="128" y="4"/>
                    </a:lnTo>
                    <a:lnTo>
                      <a:pt x="138" y="5"/>
                    </a:lnTo>
                    <a:lnTo>
                      <a:pt x="147" y="5"/>
                    </a:lnTo>
                    <a:lnTo>
                      <a:pt x="156" y="7"/>
                    </a:lnTo>
                    <a:lnTo>
                      <a:pt x="165" y="7"/>
                    </a:lnTo>
                    <a:lnTo>
                      <a:pt x="168" y="75"/>
                    </a:lnTo>
                    <a:lnTo>
                      <a:pt x="169" y="147"/>
                    </a:lnTo>
                    <a:lnTo>
                      <a:pt x="168" y="217"/>
                    </a:lnTo>
                    <a:lnTo>
                      <a:pt x="165" y="284"/>
                    </a:lnTo>
                    <a:lnTo>
                      <a:pt x="144" y="284"/>
                    </a:lnTo>
                    <a:lnTo>
                      <a:pt x="123" y="284"/>
                    </a:lnTo>
                    <a:lnTo>
                      <a:pt x="102" y="283"/>
                    </a:lnTo>
                    <a:lnTo>
                      <a:pt x="81" y="283"/>
                    </a:lnTo>
                    <a:lnTo>
                      <a:pt x="61" y="281"/>
                    </a:lnTo>
                    <a:lnTo>
                      <a:pt x="40" y="280"/>
                    </a:lnTo>
                    <a:lnTo>
                      <a:pt x="20" y="279"/>
                    </a:lnTo>
                    <a:lnTo>
                      <a:pt x="0" y="277"/>
                    </a:lnTo>
                    <a:lnTo>
                      <a:pt x="0" y="205"/>
                    </a:lnTo>
                    <a:lnTo>
                      <a:pt x="1" y="140"/>
                    </a:lnTo>
                    <a:lnTo>
                      <a:pt x="8" y="77"/>
                    </a:lnTo>
                    <a:lnTo>
                      <a:pt x="23" y="5"/>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1" name="Freeform 177">
                <a:extLst>
                  <a:ext uri="{FF2B5EF4-FFF2-40B4-BE49-F238E27FC236}">
                    <a16:creationId xmlns:a16="http://schemas.microsoft.com/office/drawing/2014/main" xmlns="" id="{D707F8EB-C8CF-1C5C-41BB-AAD80D6E5305}"/>
                  </a:ext>
                </a:extLst>
              </p:cNvPr>
              <p:cNvSpPr>
                <a:spLocks/>
              </p:cNvSpPr>
              <p:nvPr/>
            </p:nvSpPr>
            <p:spPr bwMode="auto">
              <a:xfrm>
                <a:off x="1589" y="2305"/>
                <a:ext cx="53" cy="85"/>
              </a:xfrm>
              <a:custGeom>
                <a:avLst/>
                <a:gdLst/>
                <a:ahLst/>
                <a:cxnLst>
                  <a:cxn ang="0">
                    <a:pos x="20" y="4"/>
                  </a:cxn>
                  <a:cxn ang="0">
                    <a:pos x="28" y="4"/>
                  </a:cxn>
                  <a:cxn ang="0">
                    <a:pos x="36" y="3"/>
                  </a:cxn>
                  <a:cxn ang="0">
                    <a:pos x="44" y="3"/>
                  </a:cxn>
                  <a:cxn ang="0">
                    <a:pos x="52" y="2"/>
                  </a:cxn>
                  <a:cxn ang="0">
                    <a:pos x="59" y="2"/>
                  </a:cxn>
                  <a:cxn ang="0">
                    <a:pos x="67" y="2"/>
                  </a:cxn>
                  <a:cxn ang="0">
                    <a:pos x="75" y="0"/>
                  </a:cxn>
                  <a:cxn ang="0">
                    <a:pos x="83" y="0"/>
                  </a:cxn>
                  <a:cxn ang="0">
                    <a:pos x="93" y="0"/>
                  </a:cxn>
                  <a:cxn ang="0">
                    <a:pos x="102" y="2"/>
                  </a:cxn>
                  <a:cxn ang="0">
                    <a:pos x="111" y="2"/>
                  </a:cxn>
                  <a:cxn ang="0">
                    <a:pos x="120" y="3"/>
                  </a:cxn>
                  <a:cxn ang="0">
                    <a:pos x="128" y="4"/>
                  </a:cxn>
                  <a:cxn ang="0">
                    <a:pos x="137" y="4"/>
                  </a:cxn>
                  <a:cxn ang="0">
                    <a:pos x="147" y="6"/>
                  </a:cxn>
                  <a:cxn ang="0">
                    <a:pos x="156" y="6"/>
                  </a:cxn>
                  <a:cxn ang="0">
                    <a:pos x="159" y="68"/>
                  </a:cxn>
                  <a:cxn ang="0">
                    <a:pos x="159" y="131"/>
                  </a:cxn>
                  <a:cxn ang="0">
                    <a:pos x="159" y="195"/>
                  </a:cxn>
                  <a:cxn ang="0">
                    <a:pos x="156" y="255"/>
                  </a:cxn>
                  <a:cxn ang="0">
                    <a:pos x="136" y="255"/>
                  </a:cxn>
                  <a:cxn ang="0">
                    <a:pos x="116" y="255"/>
                  </a:cxn>
                  <a:cxn ang="0">
                    <a:pos x="96" y="255"/>
                  </a:cxn>
                  <a:cxn ang="0">
                    <a:pos x="77" y="254"/>
                  </a:cxn>
                  <a:cxn ang="0">
                    <a:pos x="57" y="254"/>
                  </a:cxn>
                  <a:cxn ang="0">
                    <a:pos x="37" y="253"/>
                  </a:cxn>
                  <a:cxn ang="0">
                    <a:pos x="19" y="251"/>
                  </a:cxn>
                  <a:cxn ang="0">
                    <a:pos x="0" y="250"/>
                  </a:cxn>
                  <a:cxn ang="0">
                    <a:pos x="0" y="185"/>
                  </a:cxn>
                  <a:cxn ang="0">
                    <a:pos x="0" y="127"/>
                  </a:cxn>
                  <a:cxn ang="0">
                    <a:pos x="7" y="69"/>
                  </a:cxn>
                  <a:cxn ang="0">
                    <a:pos x="20" y="4"/>
                  </a:cxn>
                </a:cxnLst>
                <a:rect l="0" t="0" r="r" b="b"/>
                <a:pathLst>
                  <a:path w="159" h="255">
                    <a:moveTo>
                      <a:pt x="20" y="4"/>
                    </a:moveTo>
                    <a:lnTo>
                      <a:pt x="28" y="4"/>
                    </a:lnTo>
                    <a:lnTo>
                      <a:pt x="36" y="3"/>
                    </a:lnTo>
                    <a:lnTo>
                      <a:pt x="44" y="3"/>
                    </a:lnTo>
                    <a:lnTo>
                      <a:pt x="52" y="2"/>
                    </a:lnTo>
                    <a:lnTo>
                      <a:pt x="59" y="2"/>
                    </a:lnTo>
                    <a:lnTo>
                      <a:pt x="67" y="2"/>
                    </a:lnTo>
                    <a:lnTo>
                      <a:pt x="75" y="0"/>
                    </a:lnTo>
                    <a:lnTo>
                      <a:pt x="83" y="0"/>
                    </a:lnTo>
                    <a:lnTo>
                      <a:pt x="93" y="0"/>
                    </a:lnTo>
                    <a:lnTo>
                      <a:pt x="102" y="2"/>
                    </a:lnTo>
                    <a:lnTo>
                      <a:pt x="111" y="2"/>
                    </a:lnTo>
                    <a:lnTo>
                      <a:pt x="120" y="3"/>
                    </a:lnTo>
                    <a:lnTo>
                      <a:pt x="128" y="4"/>
                    </a:lnTo>
                    <a:lnTo>
                      <a:pt x="137" y="4"/>
                    </a:lnTo>
                    <a:lnTo>
                      <a:pt x="147" y="6"/>
                    </a:lnTo>
                    <a:lnTo>
                      <a:pt x="156" y="6"/>
                    </a:lnTo>
                    <a:lnTo>
                      <a:pt x="159" y="68"/>
                    </a:lnTo>
                    <a:lnTo>
                      <a:pt x="159" y="131"/>
                    </a:lnTo>
                    <a:lnTo>
                      <a:pt x="159" y="195"/>
                    </a:lnTo>
                    <a:lnTo>
                      <a:pt x="156" y="255"/>
                    </a:lnTo>
                    <a:lnTo>
                      <a:pt x="136" y="255"/>
                    </a:lnTo>
                    <a:lnTo>
                      <a:pt x="116" y="255"/>
                    </a:lnTo>
                    <a:lnTo>
                      <a:pt x="96" y="255"/>
                    </a:lnTo>
                    <a:lnTo>
                      <a:pt x="77" y="254"/>
                    </a:lnTo>
                    <a:lnTo>
                      <a:pt x="57" y="254"/>
                    </a:lnTo>
                    <a:lnTo>
                      <a:pt x="37" y="253"/>
                    </a:lnTo>
                    <a:lnTo>
                      <a:pt x="19" y="251"/>
                    </a:lnTo>
                    <a:lnTo>
                      <a:pt x="0" y="250"/>
                    </a:lnTo>
                    <a:lnTo>
                      <a:pt x="0" y="185"/>
                    </a:lnTo>
                    <a:lnTo>
                      <a:pt x="0" y="127"/>
                    </a:lnTo>
                    <a:lnTo>
                      <a:pt x="7" y="69"/>
                    </a:lnTo>
                    <a:lnTo>
                      <a:pt x="20"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2" name="Freeform 178">
                <a:extLst>
                  <a:ext uri="{FF2B5EF4-FFF2-40B4-BE49-F238E27FC236}">
                    <a16:creationId xmlns:a16="http://schemas.microsoft.com/office/drawing/2014/main" xmlns="" id="{42608C36-6BC3-5599-8146-F00E9955895A}"/>
                  </a:ext>
                </a:extLst>
              </p:cNvPr>
              <p:cNvSpPr>
                <a:spLocks/>
              </p:cNvSpPr>
              <p:nvPr/>
            </p:nvSpPr>
            <p:spPr bwMode="auto">
              <a:xfrm>
                <a:off x="1590" y="2305"/>
                <a:ext cx="50" cy="77"/>
              </a:xfrm>
              <a:custGeom>
                <a:avLst/>
                <a:gdLst/>
                <a:ahLst/>
                <a:cxnLst>
                  <a:cxn ang="0">
                    <a:pos x="20" y="4"/>
                  </a:cxn>
                  <a:cxn ang="0">
                    <a:pos x="28" y="4"/>
                  </a:cxn>
                  <a:cxn ang="0">
                    <a:pos x="35" y="3"/>
                  </a:cxn>
                  <a:cxn ang="0">
                    <a:pos x="43" y="3"/>
                  </a:cxn>
                  <a:cxn ang="0">
                    <a:pos x="51" y="2"/>
                  </a:cxn>
                  <a:cxn ang="0">
                    <a:pos x="57" y="2"/>
                  </a:cxn>
                  <a:cxn ang="0">
                    <a:pos x="65" y="2"/>
                  </a:cxn>
                  <a:cxn ang="0">
                    <a:pos x="72" y="0"/>
                  </a:cxn>
                  <a:cxn ang="0">
                    <a:pos x="80" y="0"/>
                  </a:cxn>
                  <a:cxn ang="0">
                    <a:pos x="89" y="0"/>
                  </a:cxn>
                  <a:cxn ang="0">
                    <a:pos x="97" y="2"/>
                  </a:cxn>
                  <a:cxn ang="0">
                    <a:pos x="106" y="2"/>
                  </a:cxn>
                  <a:cxn ang="0">
                    <a:pos x="115" y="3"/>
                  </a:cxn>
                  <a:cxn ang="0">
                    <a:pos x="125" y="3"/>
                  </a:cxn>
                  <a:cxn ang="0">
                    <a:pos x="133" y="4"/>
                  </a:cxn>
                  <a:cxn ang="0">
                    <a:pos x="142" y="4"/>
                  </a:cxn>
                  <a:cxn ang="0">
                    <a:pos x="150" y="6"/>
                  </a:cxn>
                  <a:cxn ang="0">
                    <a:pos x="152" y="60"/>
                  </a:cxn>
                  <a:cxn ang="0">
                    <a:pos x="152" y="117"/>
                  </a:cxn>
                  <a:cxn ang="0">
                    <a:pos x="152" y="173"/>
                  </a:cxn>
                  <a:cxn ang="0">
                    <a:pos x="150" y="228"/>
                  </a:cxn>
                  <a:cxn ang="0">
                    <a:pos x="131" y="229"/>
                  </a:cxn>
                  <a:cxn ang="0">
                    <a:pos x="111" y="229"/>
                  </a:cxn>
                  <a:cxn ang="0">
                    <a:pos x="93" y="229"/>
                  </a:cxn>
                  <a:cxn ang="0">
                    <a:pos x="74" y="228"/>
                  </a:cxn>
                  <a:cxn ang="0">
                    <a:pos x="56" y="228"/>
                  </a:cxn>
                  <a:cxn ang="0">
                    <a:pos x="37" y="226"/>
                  </a:cxn>
                  <a:cxn ang="0">
                    <a:pos x="19" y="225"/>
                  </a:cxn>
                  <a:cxn ang="0">
                    <a:pos x="0" y="225"/>
                  </a:cxn>
                  <a:cxn ang="0">
                    <a:pos x="0" y="167"/>
                  </a:cxn>
                  <a:cxn ang="0">
                    <a:pos x="2" y="114"/>
                  </a:cxn>
                  <a:cxn ang="0">
                    <a:pos x="7" y="62"/>
                  </a:cxn>
                  <a:cxn ang="0">
                    <a:pos x="20" y="4"/>
                  </a:cxn>
                </a:cxnLst>
                <a:rect l="0" t="0" r="r" b="b"/>
                <a:pathLst>
                  <a:path w="152" h="229">
                    <a:moveTo>
                      <a:pt x="20" y="4"/>
                    </a:moveTo>
                    <a:lnTo>
                      <a:pt x="28" y="4"/>
                    </a:lnTo>
                    <a:lnTo>
                      <a:pt x="35" y="3"/>
                    </a:lnTo>
                    <a:lnTo>
                      <a:pt x="43" y="3"/>
                    </a:lnTo>
                    <a:lnTo>
                      <a:pt x="51" y="2"/>
                    </a:lnTo>
                    <a:lnTo>
                      <a:pt x="57" y="2"/>
                    </a:lnTo>
                    <a:lnTo>
                      <a:pt x="65" y="2"/>
                    </a:lnTo>
                    <a:lnTo>
                      <a:pt x="72" y="0"/>
                    </a:lnTo>
                    <a:lnTo>
                      <a:pt x="80" y="0"/>
                    </a:lnTo>
                    <a:lnTo>
                      <a:pt x="89" y="0"/>
                    </a:lnTo>
                    <a:lnTo>
                      <a:pt x="97" y="2"/>
                    </a:lnTo>
                    <a:lnTo>
                      <a:pt x="106" y="2"/>
                    </a:lnTo>
                    <a:lnTo>
                      <a:pt x="115" y="3"/>
                    </a:lnTo>
                    <a:lnTo>
                      <a:pt x="125" y="3"/>
                    </a:lnTo>
                    <a:lnTo>
                      <a:pt x="133" y="4"/>
                    </a:lnTo>
                    <a:lnTo>
                      <a:pt x="142" y="4"/>
                    </a:lnTo>
                    <a:lnTo>
                      <a:pt x="150" y="6"/>
                    </a:lnTo>
                    <a:lnTo>
                      <a:pt x="152" y="60"/>
                    </a:lnTo>
                    <a:lnTo>
                      <a:pt x="152" y="117"/>
                    </a:lnTo>
                    <a:lnTo>
                      <a:pt x="152" y="173"/>
                    </a:lnTo>
                    <a:lnTo>
                      <a:pt x="150" y="228"/>
                    </a:lnTo>
                    <a:lnTo>
                      <a:pt x="131" y="229"/>
                    </a:lnTo>
                    <a:lnTo>
                      <a:pt x="111" y="229"/>
                    </a:lnTo>
                    <a:lnTo>
                      <a:pt x="93" y="229"/>
                    </a:lnTo>
                    <a:lnTo>
                      <a:pt x="74" y="228"/>
                    </a:lnTo>
                    <a:lnTo>
                      <a:pt x="56" y="228"/>
                    </a:lnTo>
                    <a:lnTo>
                      <a:pt x="37" y="226"/>
                    </a:lnTo>
                    <a:lnTo>
                      <a:pt x="19" y="225"/>
                    </a:lnTo>
                    <a:lnTo>
                      <a:pt x="0" y="225"/>
                    </a:lnTo>
                    <a:lnTo>
                      <a:pt x="0" y="167"/>
                    </a:lnTo>
                    <a:lnTo>
                      <a:pt x="2" y="114"/>
                    </a:lnTo>
                    <a:lnTo>
                      <a:pt x="7" y="62"/>
                    </a:lnTo>
                    <a:lnTo>
                      <a:pt x="20"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3" name="Freeform 179">
                <a:extLst>
                  <a:ext uri="{FF2B5EF4-FFF2-40B4-BE49-F238E27FC236}">
                    <a16:creationId xmlns:a16="http://schemas.microsoft.com/office/drawing/2014/main" xmlns="" id="{457D053D-51A7-1D90-8DEB-4AA4030B60AC}"/>
                  </a:ext>
                </a:extLst>
              </p:cNvPr>
              <p:cNvSpPr>
                <a:spLocks/>
              </p:cNvSpPr>
              <p:nvPr/>
            </p:nvSpPr>
            <p:spPr bwMode="auto">
              <a:xfrm>
                <a:off x="1591" y="2305"/>
                <a:ext cx="48" cy="67"/>
              </a:xfrm>
              <a:custGeom>
                <a:avLst/>
                <a:gdLst/>
                <a:ahLst/>
                <a:cxnLst>
                  <a:cxn ang="0">
                    <a:pos x="18" y="4"/>
                  </a:cxn>
                  <a:cxn ang="0">
                    <a:pos x="25" y="4"/>
                  </a:cxn>
                  <a:cxn ang="0">
                    <a:pos x="33" y="3"/>
                  </a:cxn>
                  <a:cxn ang="0">
                    <a:pos x="40" y="3"/>
                  </a:cxn>
                  <a:cxn ang="0">
                    <a:pos x="48" y="2"/>
                  </a:cxn>
                  <a:cxn ang="0">
                    <a:pos x="54" y="2"/>
                  </a:cxn>
                  <a:cxn ang="0">
                    <a:pos x="61" y="2"/>
                  </a:cxn>
                  <a:cxn ang="0">
                    <a:pos x="69" y="0"/>
                  </a:cxn>
                  <a:cxn ang="0">
                    <a:pos x="75" y="0"/>
                  </a:cxn>
                  <a:cxn ang="0">
                    <a:pos x="83" y="0"/>
                  </a:cxn>
                  <a:cxn ang="0">
                    <a:pos x="92" y="2"/>
                  </a:cxn>
                  <a:cxn ang="0">
                    <a:pos x="100" y="2"/>
                  </a:cxn>
                  <a:cxn ang="0">
                    <a:pos x="108" y="3"/>
                  </a:cxn>
                  <a:cxn ang="0">
                    <a:pos x="118" y="3"/>
                  </a:cxn>
                  <a:cxn ang="0">
                    <a:pos x="126" y="4"/>
                  </a:cxn>
                  <a:cxn ang="0">
                    <a:pos x="133" y="4"/>
                  </a:cxn>
                  <a:cxn ang="0">
                    <a:pos x="141" y="6"/>
                  </a:cxn>
                  <a:cxn ang="0">
                    <a:pos x="143" y="52"/>
                  </a:cxn>
                  <a:cxn ang="0">
                    <a:pos x="144" y="102"/>
                  </a:cxn>
                  <a:cxn ang="0">
                    <a:pos x="143" y="152"/>
                  </a:cxn>
                  <a:cxn ang="0">
                    <a:pos x="141" y="201"/>
                  </a:cxn>
                  <a:cxn ang="0">
                    <a:pos x="124" y="201"/>
                  </a:cxn>
                  <a:cxn ang="0">
                    <a:pos x="106" y="201"/>
                  </a:cxn>
                  <a:cxn ang="0">
                    <a:pos x="89" y="201"/>
                  </a:cxn>
                  <a:cxn ang="0">
                    <a:pos x="70" y="201"/>
                  </a:cxn>
                  <a:cxn ang="0">
                    <a:pos x="53" y="201"/>
                  </a:cxn>
                  <a:cxn ang="0">
                    <a:pos x="34" y="201"/>
                  </a:cxn>
                  <a:cxn ang="0">
                    <a:pos x="17" y="200"/>
                  </a:cxn>
                  <a:cxn ang="0">
                    <a:pos x="0" y="200"/>
                  </a:cxn>
                  <a:cxn ang="0">
                    <a:pos x="0" y="148"/>
                  </a:cxn>
                  <a:cxn ang="0">
                    <a:pos x="1" y="102"/>
                  </a:cxn>
                  <a:cxn ang="0">
                    <a:pos x="7" y="56"/>
                  </a:cxn>
                  <a:cxn ang="0">
                    <a:pos x="18" y="4"/>
                  </a:cxn>
                </a:cxnLst>
                <a:rect l="0" t="0" r="r" b="b"/>
                <a:pathLst>
                  <a:path w="144" h="201">
                    <a:moveTo>
                      <a:pt x="18" y="4"/>
                    </a:moveTo>
                    <a:lnTo>
                      <a:pt x="25" y="4"/>
                    </a:lnTo>
                    <a:lnTo>
                      <a:pt x="33" y="3"/>
                    </a:lnTo>
                    <a:lnTo>
                      <a:pt x="40" y="3"/>
                    </a:lnTo>
                    <a:lnTo>
                      <a:pt x="48" y="2"/>
                    </a:lnTo>
                    <a:lnTo>
                      <a:pt x="54" y="2"/>
                    </a:lnTo>
                    <a:lnTo>
                      <a:pt x="61" y="2"/>
                    </a:lnTo>
                    <a:lnTo>
                      <a:pt x="69" y="0"/>
                    </a:lnTo>
                    <a:lnTo>
                      <a:pt x="75" y="0"/>
                    </a:lnTo>
                    <a:lnTo>
                      <a:pt x="83" y="0"/>
                    </a:lnTo>
                    <a:lnTo>
                      <a:pt x="92" y="2"/>
                    </a:lnTo>
                    <a:lnTo>
                      <a:pt x="100" y="2"/>
                    </a:lnTo>
                    <a:lnTo>
                      <a:pt x="108" y="3"/>
                    </a:lnTo>
                    <a:lnTo>
                      <a:pt x="118" y="3"/>
                    </a:lnTo>
                    <a:lnTo>
                      <a:pt x="126" y="4"/>
                    </a:lnTo>
                    <a:lnTo>
                      <a:pt x="133" y="4"/>
                    </a:lnTo>
                    <a:lnTo>
                      <a:pt x="141" y="6"/>
                    </a:lnTo>
                    <a:lnTo>
                      <a:pt x="143" y="52"/>
                    </a:lnTo>
                    <a:lnTo>
                      <a:pt x="144" y="102"/>
                    </a:lnTo>
                    <a:lnTo>
                      <a:pt x="143" y="152"/>
                    </a:lnTo>
                    <a:lnTo>
                      <a:pt x="141" y="201"/>
                    </a:lnTo>
                    <a:lnTo>
                      <a:pt x="124" y="201"/>
                    </a:lnTo>
                    <a:lnTo>
                      <a:pt x="106" y="201"/>
                    </a:lnTo>
                    <a:lnTo>
                      <a:pt x="89" y="201"/>
                    </a:lnTo>
                    <a:lnTo>
                      <a:pt x="70" y="201"/>
                    </a:lnTo>
                    <a:lnTo>
                      <a:pt x="53" y="201"/>
                    </a:lnTo>
                    <a:lnTo>
                      <a:pt x="34" y="201"/>
                    </a:lnTo>
                    <a:lnTo>
                      <a:pt x="17" y="200"/>
                    </a:lnTo>
                    <a:lnTo>
                      <a:pt x="0" y="200"/>
                    </a:lnTo>
                    <a:lnTo>
                      <a:pt x="0" y="148"/>
                    </a:lnTo>
                    <a:lnTo>
                      <a:pt x="1" y="102"/>
                    </a:lnTo>
                    <a:lnTo>
                      <a:pt x="7" y="56"/>
                    </a:lnTo>
                    <a:lnTo>
                      <a:pt x="18"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4" name="Freeform 180">
                <a:extLst>
                  <a:ext uri="{FF2B5EF4-FFF2-40B4-BE49-F238E27FC236}">
                    <a16:creationId xmlns:a16="http://schemas.microsoft.com/office/drawing/2014/main" xmlns="" id="{8DDA1F45-1997-0775-3591-4A62DE60753B}"/>
                  </a:ext>
                </a:extLst>
              </p:cNvPr>
              <p:cNvSpPr>
                <a:spLocks/>
              </p:cNvSpPr>
              <p:nvPr/>
            </p:nvSpPr>
            <p:spPr bwMode="auto">
              <a:xfrm>
                <a:off x="1592" y="2305"/>
                <a:ext cx="44" cy="59"/>
              </a:xfrm>
              <a:custGeom>
                <a:avLst/>
                <a:gdLst/>
                <a:ahLst/>
                <a:cxnLst>
                  <a:cxn ang="0">
                    <a:pos x="17" y="4"/>
                  </a:cxn>
                  <a:cxn ang="0">
                    <a:pos x="23" y="4"/>
                  </a:cxn>
                  <a:cxn ang="0">
                    <a:pos x="30" y="3"/>
                  </a:cxn>
                  <a:cxn ang="0">
                    <a:pos x="37" y="3"/>
                  </a:cxn>
                  <a:cxn ang="0">
                    <a:pos x="45" y="2"/>
                  </a:cxn>
                  <a:cxn ang="0">
                    <a:pos x="51" y="2"/>
                  </a:cxn>
                  <a:cxn ang="0">
                    <a:pos x="58" y="2"/>
                  </a:cxn>
                  <a:cxn ang="0">
                    <a:pos x="64" y="0"/>
                  </a:cxn>
                  <a:cxn ang="0">
                    <a:pos x="71" y="0"/>
                  </a:cxn>
                  <a:cxn ang="0">
                    <a:pos x="79" y="0"/>
                  </a:cxn>
                  <a:cxn ang="0">
                    <a:pos x="87" y="2"/>
                  </a:cxn>
                  <a:cxn ang="0">
                    <a:pos x="95" y="2"/>
                  </a:cxn>
                  <a:cxn ang="0">
                    <a:pos x="103" y="3"/>
                  </a:cxn>
                  <a:cxn ang="0">
                    <a:pos x="111" y="3"/>
                  </a:cxn>
                  <a:cxn ang="0">
                    <a:pos x="119" y="4"/>
                  </a:cxn>
                  <a:cxn ang="0">
                    <a:pos x="127" y="4"/>
                  </a:cxn>
                  <a:cxn ang="0">
                    <a:pos x="134" y="6"/>
                  </a:cxn>
                  <a:cxn ang="0">
                    <a:pos x="134" y="45"/>
                  </a:cxn>
                  <a:cxn ang="0">
                    <a:pos x="134" y="87"/>
                  </a:cxn>
                  <a:cxn ang="0">
                    <a:pos x="134" y="131"/>
                  </a:cxn>
                  <a:cxn ang="0">
                    <a:pos x="134" y="173"/>
                  </a:cxn>
                  <a:cxn ang="0">
                    <a:pos x="117" y="175"/>
                  </a:cxn>
                  <a:cxn ang="0">
                    <a:pos x="100" y="175"/>
                  </a:cxn>
                  <a:cxn ang="0">
                    <a:pos x="83" y="175"/>
                  </a:cxn>
                  <a:cxn ang="0">
                    <a:pos x="67" y="175"/>
                  </a:cxn>
                  <a:cxn ang="0">
                    <a:pos x="50" y="175"/>
                  </a:cxn>
                  <a:cxn ang="0">
                    <a:pos x="33" y="175"/>
                  </a:cxn>
                  <a:cxn ang="0">
                    <a:pos x="17" y="173"/>
                  </a:cxn>
                  <a:cxn ang="0">
                    <a:pos x="0" y="173"/>
                  </a:cxn>
                  <a:cxn ang="0">
                    <a:pos x="0" y="128"/>
                  </a:cxn>
                  <a:cxn ang="0">
                    <a:pos x="1" y="89"/>
                  </a:cxn>
                  <a:cxn ang="0">
                    <a:pos x="5" y="48"/>
                  </a:cxn>
                  <a:cxn ang="0">
                    <a:pos x="17" y="4"/>
                  </a:cxn>
                </a:cxnLst>
                <a:rect l="0" t="0" r="r" b="b"/>
                <a:pathLst>
                  <a:path w="134" h="175">
                    <a:moveTo>
                      <a:pt x="17" y="4"/>
                    </a:moveTo>
                    <a:lnTo>
                      <a:pt x="23" y="4"/>
                    </a:lnTo>
                    <a:lnTo>
                      <a:pt x="30" y="3"/>
                    </a:lnTo>
                    <a:lnTo>
                      <a:pt x="37" y="3"/>
                    </a:lnTo>
                    <a:lnTo>
                      <a:pt x="45" y="2"/>
                    </a:lnTo>
                    <a:lnTo>
                      <a:pt x="51" y="2"/>
                    </a:lnTo>
                    <a:lnTo>
                      <a:pt x="58" y="2"/>
                    </a:lnTo>
                    <a:lnTo>
                      <a:pt x="64" y="0"/>
                    </a:lnTo>
                    <a:lnTo>
                      <a:pt x="71" y="0"/>
                    </a:lnTo>
                    <a:lnTo>
                      <a:pt x="79" y="0"/>
                    </a:lnTo>
                    <a:lnTo>
                      <a:pt x="87" y="2"/>
                    </a:lnTo>
                    <a:lnTo>
                      <a:pt x="95" y="2"/>
                    </a:lnTo>
                    <a:lnTo>
                      <a:pt x="103" y="3"/>
                    </a:lnTo>
                    <a:lnTo>
                      <a:pt x="111" y="3"/>
                    </a:lnTo>
                    <a:lnTo>
                      <a:pt x="119" y="4"/>
                    </a:lnTo>
                    <a:lnTo>
                      <a:pt x="127" y="4"/>
                    </a:lnTo>
                    <a:lnTo>
                      <a:pt x="134" y="6"/>
                    </a:lnTo>
                    <a:lnTo>
                      <a:pt x="134" y="45"/>
                    </a:lnTo>
                    <a:lnTo>
                      <a:pt x="134" y="87"/>
                    </a:lnTo>
                    <a:lnTo>
                      <a:pt x="134" y="131"/>
                    </a:lnTo>
                    <a:lnTo>
                      <a:pt x="134" y="173"/>
                    </a:lnTo>
                    <a:lnTo>
                      <a:pt x="117" y="175"/>
                    </a:lnTo>
                    <a:lnTo>
                      <a:pt x="100" y="175"/>
                    </a:lnTo>
                    <a:lnTo>
                      <a:pt x="83" y="175"/>
                    </a:lnTo>
                    <a:lnTo>
                      <a:pt x="67" y="175"/>
                    </a:lnTo>
                    <a:lnTo>
                      <a:pt x="50" y="175"/>
                    </a:lnTo>
                    <a:lnTo>
                      <a:pt x="33" y="175"/>
                    </a:lnTo>
                    <a:lnTo>
                      <a:pt x="17" y="173"/>
                    </a:lnTo>
                    <a:lnTo>
                      <a:pt x="0" y="173"/>
                    </a:lnTo>
                    <a:lnTo>
                      <a:pt x="0" y="128"/>
                    </a:lnTo>
                    <a:lnTo>
                      <a:pt x="1" y="89"/>
                    </a:lnTo>
                    <a:lnTo>
                      <a:pt x="5" y="48"/>
                    </a:lnTo>
                    <a:lnTo>
                      <a:pt x="17"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5" name="Freeform 181">
                <a:extLst>
                  <a:ext uri="{FF2B5EF4-FFF2-40B4-BE49-F238E27FC236}">
                    <a16:creationId xmlns:a16="http://schemas.microsoft.com/office/drawing/2014/main" xmlns="" id="{0022917B-CF6D-0E02-F0D9-61AED1103C82}"/>
                  </a:ext>
                </a:extLst>
              </p:cNvPr>
              <p:cNvSpPr>
                <a:spLocks/>
              </p:cNvSpPr>
              <p:nvPr/>
            </p:nvSpPr>
            <p:spPr bwMode="auto">
              <a:xfrm>
                <a:off x="1592" y="2305"/>
                <a:ext cx="43" cy="50"/>
              </a:xfrm>
              <a:custGeom>
                <a:avLst/>
                <a:gdLst/>
                <a:ahLst/>
                <a:cxnLst>
                  <a:cxn ang="0">
                    <a:pos x="16" y="4"/>
                  </a:cxn>
                  <a:cxn ang="0">
                    <a:pos x="68" y="0"/>
                  </a:cxn>
                  <a:cxn ang="0">
                    <a:pos x="128" y="4"/>
                  </a:cxn>
                  <a:cxn ang="0">
                    <a:pos x="128" y="37"/>
                  </a:cxn>
                  <a:cxn ang="0">
                    <a:pos x="128" y="73"/>
                  </a:cxn>
                  <a:cxn ang="0">
                    <a:pos x="128" y="110"/>
                  </a:cxn>
                  <a:cxn ang="0">
                    <a:pos x="128" y="146"/>
                  </a:cxn>
                  <a:cxn ang="0">
                    <a:pos x="111" y="147"/>
                  </a:cxn>
                  <a:cxn ang="0">
                    <a:pos x="95" y="147"/>
                  </a:cxn>
                  <a:cxn ang="0">
                    <a:pos x="80" y="148"/>
                  </a:cxn>
                  <a:cxn ang="0">
                    <a:pos x="64" y="148"/>
                  </a:cxn>
                  <a:cxn ang="0">
                    <a:pos x="48" y="148"/>
                  </a:cxn>
                  <a:cxn ang="0">
                    <a:pos x="32" y="148"/>
                  </a:cxn>
                  <a:cxn ang="0">
                    <a:pos x="16" y="148"/>
                  </a:cxn>
                  <a:cxn ang="0">
                    <a:pos x="0" y="148"/>
                  </a:cxn>
                  <a:cxn ang="0">
                    <a:pos x="0" y="110"/>
                  </a:cxn>
                  <a:cxn ang="0">
                    <a:pos x="0" y="76"/>
                  </a:cxn>
                  <a:cxn ang="0">
                    <a:pos x="6" y="41"/>
                  </a:cxn>
                  <a:cxn ang="0">
                    <a:pos x="16" y="4"/>
                  </a:cxn>
                </a:cxnLst>
                <a:rect l="0" t="0" r="r" b="b"/>
                <a:pathLst>
                  <a:path w="128" h="148">
                    <a:moveTo>
                      <a:pt x="16" y="4"/>
                    </a:moveTo>
                    <a:lnTo>
                      <a:pt x="68" y="0"/>
                    </a:lnTo>
                    <a:lnTo>
                      <a:pt x="128" y="4"/>
                    </a:lnTo>
                    <a:lnTo>
                      <a:pt x="128" y="37"/>
                    </a:lnTo>
                    <a:lnTo>
                      <a:pt x="128" y="73"/>
                    </a:lnTo>
                    <a:lnTo>
                      <a:pt x="128" y="110"/>
                    </a:lnTo>
                    <a:lnTo>
                      <a:pt x="128" y="146"/>
                    </a:lnTo>
                    <a:lnTo>
                      <a:pt x="111" y="147"/>
                    </a:lnTo>
                    <a:lnTo>
                      <a:pt x="95" y="147"/>
                    </a:lnTo>
                    <a:lnTo>
                      <a:pt x="80" y="148"/>
                    </a:lnTo>
                    <a:lnTo>
                      <a:pt x="64" y="148"/>
                    </a:lnTo>
                    <a:lnTo>
                      <a:pt x="48" y="148"/>
                    </a:lnTo>
                    <a:lnTo>
                      <a:pt x="32" y="148"/>
                    </a:lnTo>
                    <a:lnTo>
                      <a:pt x="16" y="148"/>
                    </a:lnTo>
                    <a:lnTo>
                      <a:pt x="0" y="148"/>
                    </a:lnTo>
                    <a:lnTo>
                      <a:pt x="0" y="110"/>
                    </a:lnTo>
                    <a:lnTo>
                      <a:pt x="0" y="76"/>
                    </a:lnTo>
                    <a:lnTo>
                      <a:pt x="6" y="41"/>
                    </a:lnTo>
                    <a:lnTo>
                      <a:pt x="16"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6" name="Freeform 182">
                <a:extLst>
                  <a:ext uri="{FF2B5EF4-FFF2-40B4-BE49-F238E27FC236}">
                    <a16:creationId xmlns:a16="http://schemas.microsoft.com/office/drawing/2014/main" xmlns="" id="{2472FEE8-1E72-F372-0E6F-0A4310F3C901}"/>
                  </a:ext>
                </a:extLst>
              </p:cNvPr>
              <p:cNvSpPr>
                <a:spLocks/>
              </p:cNvSpPr>
              <p:nvPr/>
            </p:nvSpPr>
            <p:spPr bwMode="auto">
              <a:xfrm>
                <a:off x="1595" y="2290"/>
                <a:ext cx="59" cy="14"/>
              </a:xfrm>
              <a:custGeom>
                <a:avLst/>
                <a:gdLst/>
                <a:ahLst/>
                <a:cxnLst>
                  <a:cxn ang="0">
                    <a:pos x="6" y="3"/>
                  </a:cxn>
                  <a:cxn ang="0">
                    <a:pos x="0" y="37"/>
                  </a:cxn>
                  <a:cxn ang="0">
                    <a:pos x="24" y="34"/>
                  </a:cxn>
                  <a:cxn ang="0">
                    <a:pos x="46" y="34"/>
                  </a:cxn>
                  <a:cxn ang="0">
                    <a:pos x="67" y="34"/>
                  </a:cxn>
                  <a:cxn ang="0">
                    <a:pos x="90" y="36"/>
                  </a:cxn>
                  <a:cxn ang="0">
                    <a:pos x="111" y="37"/>
                  </a:cxn>
                  <a:cxn ang="0">
                    <a:pos x="132" y="38"/>
                  </a:cxn>
                  <a:cxn ang="0">
                    <a:pos x="155" y="41"/>
                  </a:cxn>
                  <a:cxn ang="0">
                    <a:pos x="178" y="42"/>
                  </a:cxn>
                  <a:cxn ang="0">
                    <a:pos x="178" y="5"/>
                  </a:cxn>
                  <a:cxn ang="0">
                    <a:pos x="96" y="0"/>
                  </a:cxn>
                  <a:cxn ang="0">
                    <a:pos x="6" y="3"/>
                  </a:cxn>
                </a:cxnLst>
                <a:rect l="0" t="0" r="r" b="b"/>
                <a:pathLst>
                  <a:path w="178" h="42">
                    <a:moveTo>
                      <a:pt x="6" y="3"/>
                    </a:moveTo>
                    <a:lnTo>
                      <a:pt x="0" y="37"/>
                    </a:lnTo>
                    <a:lnTo>
                      <a:pt x="24" y="34"/>
                    </a:lnTo>
                    <a:lnTo>
                      <a:pt x="46" y="34"/>
                    </a:lnTo>
                    <a:lnTo>
                      <a:pt x="67" y="34"/>
                    </a:lnTo>
                    <a:lnTo>
                      <a:pt x="90" y="36"/>
                    </a:lnTo>
                    <a:lnTo>
                      <a:pt x="111" y="37"/>
                    </a:lnTo>
                    <a:lnTo>
                      <a:pt x="132" y="38"/>
                    </a:lnTo>
                    <a:lnTo>
                      <a:pt x="155" y="41"/>
                    </a:lnTo>
                    <a:lnTo>
                      <a:pt x="178" y="42"/>
                    </a:lnTo>
                    <a:lnTo>
                      <a:pt x="178" y="5"/>
                    </a:lnTo>
                    <a:lnTo>
                      <a:pt x="96" y="0"/>
                    </a:lnTo>
                    <a:lnTo>
                      <a:pt x="6" y="3"/>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7" name="Freeform 183">
                <a:extLst>
                  <a:ext uri="{FF2B5EF4-FFF2-40B4-BE49-F238E27FC236}">
                    <a16:creationId xmlns:a16="http://schemas.microsoft.com/office/drawing/2014/main" xmlns="" id="{9F12A71E-D124-DAD9-A8DD-24CD0741B1F6}"/>
                  </a:ext>
                </a:extLst>
              </p:cNvPr>
              <p:cNvSpPr>
                <a:spLocks/>
              </p:cNvSpPr>
              <p:nvPr/>
            </p:nvSpPr>
            <p:spPr bwMode="auto">
              <a:xfrm>
                <a:off x="1583" y="2452"/>
                <a:ext cx="71" cy="23"/>
              </a:xfrm>
              <a:custGeom>
                <a:avLst/>
                <a:gdLst/>
                <a:ahLst/>
                <a:cxnLst>
                  <a:cxn ang="0">
                    <a:pos x="0" y="0"/>
                  </a:cxn>
                  <a:cxn ang="0">
                    <a:pos x="212" y="20"/>
                  </a:cxn>
                  <a:cxn ang="0">
                    <a:pos x="213" y="69"/>
                  </a:cxn>
                  <a:cxn ang="0">
                    <a:pos x="0" y="37"/>
                  </a:cxn>
                  <a:cxn ang="0">
                    <a:pos x="0" y="0"/>
                  </a:cxn>
                </a:cxnLst>
                <a:rect l="0" t="0" r="r" b="b"/>
                <a:pathLst>
                  <a:path w="213" h="69">
                    <a:moveTo>
                      <a:pt x="0" y="0"/>
                    </a:moveTo>
                    <a:lnTo>
                      <a:pt x="212" y="20"/>
                    </a:lnTo>
                    <a:lnTo>
                      <a:pt x="213" y="69"/>
                    </a:lnTo>
                    <a:lnTo>
                      <a:pt x="0" y="3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8" name="Freeform 184">
                <a:extLst>
                  <a:ext uri="{FF2B5EF4-FFF2-40B4-BE49-F238E27FC236}">
                    <a16:creationId xmlns:a16="http://schemas.microsoft.com/office/drawing/2014/main" xmlns="" id="{265A9CD9-A4E0-38C7-F60B-9E635530E5C7}"/>
                  </a:ext>
                </a:extLst>
              </p:cNvPr>
              <p:cNvSpPr>
                <a:spLocks/>
              </p:cNvSpPr>
              <p:nvPr/>
            </p:nvSpPr>
            <p:spPr bwMode="auto">
              <a:xfrm>
                <a:off x="1604" y="2457"/>
                <a:ext cx="29" cy="7"/>
              </a:xfrm>
              <a:custGeom>
                <a:avLst/>
                <a:gdLst/>
                <a:ahLst/>
                <a:cxnLst>
                  <a:cxn ang="0">
                    <a:pos x="44" y="1"/>
                  </a:cxn>
                  <a:cxn ang="0">
                    <a:pos x="53" y="2"/>
                  </a:cxn>
                  <a:cxn ang="0">
                    <a:pos x="61" y="3"/>
                  </a:cxn>
                  <a:cxn ang="0">
                    <a:pos x="67" y="5"/>
                  </a:cxn>
                  <a:cxn ang="0">
                    <a:pos x="74" y="6"/>
                  </a:cxn>
                  <a:cxn ang="0">
                    <a:pos x="78" y="9"/>
                  </a:cxn>
                  <a:cxn ang="0">
                    <a:pos x="82" y="10"/>
                  </a:cxn>
                  <a:cxn ang="0">
                    <a:pos x="85" y="13"/>
                  </a:cxn>
                  <a:cxn ang="0">
                    <a:pos x="85" y="15"/>
                  </a:cxn>
                  <a:cxn ang="0">
                    <a:pos x="83" y="17"/>
                  </a:cxn>
                  <a:cxn ang="0">
                    <a:pos x="82" y="19"/>
                  </a:cxn>
                  <a:cxn ang="0">
                    <a:pos x="78" y="21"/>
                  </a:cxn>
                  <a:cxn ang="0">
                    <a:pos x="73" y="21"/>
                  </a:cxn>
                  <a:cxn ang="0">
                    <a:pos x="66" y="22"/>
                  </a:cxn>
                  <a:cxn ang="0">
                    <a:pos x="58" y="22"/>
                  </a:cxn>
                  <a:cxn ang="0">
                    <a:pos x="50" y="22"/>
                  </a:cxn>
                  <a:cxn ang="0">
                    <a:pos x="41" y="22"/>
                  </a:cxn>
                  <a:cxn ang="0">
                    <a:pos x="32" y="21"/>
                  </a:cxn>
                  <a:cxn ang="0">
                    <a:pos x="24" y="19"/>
                  </a:cxn>
                  <a:cxn ang="0">
                    <a:pos x="17" y="18"/>
                  </a:cxn>
                  <a:cxn ang="0">
                    <a:pos x="11" y="15"/>
                  </a:cxn>
                  <a:cxn ang="0">
                    <a:pos x="7" y="14"/>
                  </a:cxn>
                  <a:cxn ang="0">
                    <a:pos x="3" y="11"/>
                  </a:cxn>
                  <a:cxn ang="0">
                    <a:pos x="0" y="10"/>
                  </a:cxn>
                  <a:cxn ang="0">
                    <a:pos x="0" y="7"/>
                  </a:cxn>
                  <a:cxn ang="0">
                    <a:pos x="1" y="6"/>
                  </a:cxn>
                  <a:cxn ang="0">
                    <a:pos x="4" y="3"/>
                  </a:cxn>
                  <a:cxn ang="0">
                    <a:pos x="8" y="2"/>
                  </a:cxn>
                  <a:cxn ang="0">
                    <a:pos x="13" y="1"/>
                  </a:cxn>
                  <a:cxn ang="0">
                    <a:pos x="20" y="1"/>
                  </a:cxn>
                  <a:cxn ang="0">
                    <a:pos x="26" y="0"/>
                  </a:cxn>
                  <a:cxn ang="0">
                    <a:pos x="34" y="0"/>
                  </a:cxn>
                  <a:cxn ang="0">
                    <a:pos x="44" y="1"/>
                  </a:cxn>
                </a:cxnLst>
                <a:rect l="0" t="0" r="r" b="b"/>
                <a:pathLst>
                  <a:path w="85" h="22">
                    <a:moveTo>
                      <a:pt x="44" y="1"/>
                    </a:moveTo>
                    <a:lnTo>
                      <a:pt x="53" y="2"/>
                    </a:lnTo>
                    <a:lnTo>
                      <a:pt x="61" y="3"/>
                    </a:lnTo>
                    <a:lnTo>
                      <a:pt x="67" y="5"/>
                    </a:lnTo>
                    <a:lnTo>
                      <a:pt x="74" y="6"/>
                    </a:lnTo>
                    <a:lnTo>
                      <a:pt x="78" y="9"/>
                    </a:lnTo>
                    <a:lnTo>
                      <a:pt x="82" y="10"/>
                    </a:lnTo>
                    <a:lnTo>
                      <a:pt x="85" y="13"/>
                    </a:lnTo>
                    <a:lnTo>
                      <a:pt x="85" y="15"/>
                    </a:lnTo>
                    <a:lnTo>
                      <a:pt x="83" y="17"/>
                    </a:lnTo>
                    <a:lnTo>
                      <a:pt x="82" y="19"/>
                    </a:lnTo>
                    <a:lnTo>
                      <a:pt x="78" y="21"/>
                    </a:lnTo>
                    <a:lnTo>
                      <a:pt x="73" y="21"/>
                    </a:lnTo>
                    <a:lnTo>
                      <a:pt x="66" y="22"/>
                    </a:lnTo>
                    <a:lnTo>
                      <a:pt x="58" y="22"/>
                    </a:lnTo>
                    <a:lnTo>
                      <a:pt x="50" y="22"/>
                    </a:lnTo>
                    <a:lnTo>
                      <a:pt x="41" y="22"/>
                    </a:lnTo>
                    <a:lnTo>
                      <a:pt x="32" y="21"/>
                    </a:lnTo>
                    <a:lnTo>
                      <a:pt x="24" y="19"/>
                    </a:lnTo>
                    <a:lnTo>
                      <a:pt x="17" y="18"/>
                    </a:lnTo>
                    <a:lnTo>
                      <a:pt x="11" y="15"/>
                    </a:lnTo>
                    <a:lnTo>
                      <a:pt x="7" y="14"/>
                    </a:lnTo>
                    <a:lnTo>
                      <a:pt x="3" y="11"/>
                    </a:lnTo>
                    <a:lnTo>
                      <a:pt x="0" y="10"/>
                    </a:lnTo>
                    <a:lnTo>
                      <a:pt x="0" y="7"/>
                    </a:lnTo>
                    <a:lnTo>
                      <a:pt x="1" y="6"/>
                    </a:lnTo>
                    <a:lnTo>
                      <a:pt x="4" y="3"/>
                    </a:lnTo>
                    <a:lnTo>
                      <a:pt x="8" y="2"/>
                    </a:lnTo>
                    <a:lnTo>
                      <a:pt x="13" y="1"/>
                    </a:lnTo>
                    <a:lnTo>
                      <a:pt x="20" y="1"/>
                    </a:lnTo>
                    <a:lnTo>
                      <a:pt x="26" y="0"/>
                    </a:lnTo>
                    <a:lnTo>
                      <a:pt x="34" y="0"/>
                    </a:lnTo>
                    <a:lnTo>
                      <a:pt x="44" y="1"/>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9" name="Freeform 185">
                <a:extLst>
                  <a:ext uri="{FF2B5EF4-FFF2-40B4-BE49-F238E27FC236}">
                    <a16:creationId xmlns:a16="http://schemas.microsoft.com/office/drawing/2014/main" xmlns="" id="{5AB5E345-321F-40AF-0EE3-28CEDBEB4254}"/>
                  </a:ext>
                </a:extLst>
              </p:cNvPr>
              <p:cNvSpPr>
                <a:spLocks/>
              </p:cNvSpPr>
              <p:nvPr/>
            </p:nvSpPr>
            <p:spPr bwMode="auto">
              <a:xfrm>
                <a:off x="1604" y="2457"/>
                <a:ext cx="20" cy="7"/>
              </a:xfrm>
              <a:custGeom>
                <a:avLst/>
                <a:gdLst/>
                <a:ahLst/>
                <a:cxnLst>
                  <a:cxn ang="0">
                    <a:pos x="29" y="0"/>
                  </a:cxn>
                  <a:cxn ang="0">
                    <a:pos x="41" y="1"/>
                  </a:cxn>
                  <a:cxn ang="0">
                    <a:pos x="50" y="5"/>
                  </a:cxn>
                  <a:cxn ang="0">
                    <a:pos x="55" y="9"/>
                  </a:cxn>
                  <a:cxn ang="0">
                    <a:pos x="58" y="13"/>
                  </a:cxn>
                  <a:cxn ang="0">
                    <a:pos x="55" y="17"/>
                  </a:cxn>
                  <a:cxn ang="0">
                    <a:pos x="49" y="19"/>
                  </a:cxn>
                  <a:cxn ang="0">
                    <a:pos x="40" y="21"/>
                  </a:cxn>
                  <a:cxn ang="0">
                    <a:pos x="28" y="21"/>
                  </a:cxn>
                  <a:cxn ang="0">
                    <a:pos x="17" y="19"/>
                  </a:cxn>
                  <a:cxn ang="0">
                    <a:pos x="8" y="15"/>
                  </a:cxn>
                  <a:cxn ang="0">
                    <a:pos x="1" y="11"/>
                  </a:cxn>
                  <a:cxn ang="0">
                    <a:pos x="0" y="7"/>
                  </a:cxn>
                  <a:cxn ang="0">
                    <a:pos x="3" y="3"/>
                  </a:cxn>
                  <a:cxn ang="0">
                    <a:pos x="9" y="1"/>
                  </a:cxn>
                  <a:cxn ang="0">
                    <a:pos x="18" y="0"/>
                  </a:cxn>
                  <a:cxn ang="0">
                    <a:pos x="29" y="0"/>
                  </a:cxn>
                </a:cxnLst>
                <a:rect l="0" t="0" r="r" b="b"/>
                <a:pathLst>
                  <a:path w="58" h="21">
                    <a:moveTo>
                      <a:pt x="29" y="0"/>
                    </a:moveTo>
                    <a:lnTo>
                      <a:pt x="41" y="1"/>
                    </a:lnTo>
                    <a:lnTo>
                      <a:pt x="50" y="5"/>
                    </a:lnTo>
                    <a:lnTo>
                      <a:pt x="55" y="9"/>
                    </a:lnTo>
                    <a:lnTo>
                      <a:pt x="58" y="13"/>
                    </a:lnTo>
                    <a:lnTo>
                      <a:pt x="55" y="17"/>
                    </a:lnTo>
                    <a:lnTo>
                      <a:pt x="49" y="19"/>
                    </a:lnTo>
                    <a:lnTo>
                      <a:pt x="40" y="21"/>
                    </a:lnTo>
                    <a:lnTo>
                      <a:pt x="28" y="21"/>
                    </a:lnTo>
                    <a:lnTo>
                      <a:pt x="17" y="19"/>
                    </a:lnTo>
                    <a:lnTo>
                      <a:pt x="8" y="15"/>
                    </a:lnTo>
                    <a:lnTo>
                      <a:pt x="1" y="11"/>
                    </a:lnTo>
                    <a:lnTo>
                      <a:pt x="0" y="7"/>
                    </a:lnTo>
                    <a:lnTo>
                      <a:pt x="3" y="3"/>
                    </a:lnTo>
                    <a:lnTo>
                      <a:pt x="9" y="1"/>
                    </a:lnTo>
                    <a:lnTo>
                      <a:pt x="18" y="0"/>
                    </a:lnTo>
                    <a:lnTo>
                      <a:pt x="29"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0" name="Freeform 186">
                <a:extLst>
                  <a:ext uri="{FF2B5EF4-FFF2-40B4-BE49-F238E27FC236}">
                    <a16:creationId xmlns:a16="http://schemas.microsoft.com/office/drawing/2014/main" xmlns="" id="{6D3D45B1-002A-34A4-EC8E-992421CAE0FC}"/>
                  </a:ext>
                </a:extLst>
              </p:cNvPr>
              <p:cNvSpPr>
                <a:spLocks/>
              </p:cNvSpPr>
              <p:nvPr/>
            </p:nvSpPr>
            <p:spPr bwMode="auto">
              <a:xfrm>
                <a:off x="1604" y="2457"/>
                <a:ext cx="14" cy="5"/>
              </a:xfrm>
              <a:custGeom>
                <a:avLst/>
                <a:gdLst/>
                <a:ahLst/>
                <a:cxnLst>
                  <a:cxn ang="0">
                    <a:pos x="20" y="0"/>
                  </a:cxn>
                  <a:cxn ang="0">
                    <a:pos x="28" y="1"/>
                  </a:cxn>
                  <a:cxn ang="0">
                    <a:pos x="34" y="3"/>
                  </a:cxn>
                  <a:cxn ang="0">
                    <a:pos x="38" y="7"/>
                  </a:cxn>
                  <a:cxn ang="0">
                    <a:pos x="40" y="9"/>
                  </a:cxn>
                  <a:cxn ang="0">
                    <a:pos x="38" y="12"/>
                  </a:cxn>
                  <a:cxn ang="0">
                    <a:pos x="33" y="13"/>
                  </a:cxn>
                  <a:cxn ang="0">
                    <a:pos x="26" y="15"/>
                  </a:cxn>
                  <a:cxn ang="0">
                    <a:pos x="18" y="15"/>
                  </a:cxn>
                  <a:cxn ang="0">
                    <a:pos x="11" y="13"/>
                  </a:cxn>
                  <a:cxn ang="0">
                    <a:pos x="5" y="12"/>
                  </a:cxn>
                  <a:cxn ang="0">
                    <a:pos x="1" y="8"/>
                  </a:cxn>
                  <a:cxn ang="0">
                    <a:pos x="0" y="5"/>
                  </a:cxn>
                  <a:cxn ang="0">
                    <a:pos x="1" y="3"/>
                  </a:cxn>
                  <a:cxn ang="0">
                    <a:pos x="7" y="0"/>
                  </a:cxn>
                  <a:cxn ang="0">
                    <a:pos x="12" y="0"/>
                  </a:cxn>
                  <a:cxn ang="0">
                    <a:pos x="20" y="0"/>
                  </a:cxn>
                </a:cxnLst>
                <a:rect l="0" t="0" r="r" b="b"/>
                <a:pathLst>
                  <a:path w="40" h="15">
                    <a:moveTo>
                      <a:pt x="20" y="0"/>
                    </a:moveTo>
                    <a:lnTo>
                      <a:pt x="28" y="1"/>
                    </a:lnTo>
                    <a:lnTo>
                      <a:pt x="34" y="3"/>
                    </a:lnTo>
                    <a:lnTo>
                      <a:pt x="38" y="7"/>
                    </a:lnTo>
                    <a:lnTo>
                      <a:pt x="40" y="9"/>
                    </a:lnTo>
                    <a:lnTo>
                      <a:pt x="38" y="12"/>
                    </a:lnTo>
                    <a:lnTo>
                      <a:pt x="33" y="13"/>
                    </a:lnTo>
                    <a:lnTo>
                      <a:pt x="26" y="15"/>
                    </a:lnTo>
                    <a:lnTo>
                      <a:pt x="18" y="15"/>
                    </a:lnTo>
                    <a:lnTo>
                      <a:pt x="11" y="13"/>
                    </a:lnTo>
                    <a:lnTo>
                      <a:pt x="5" y="12"/>
                    </a:lnTo>
                    <a:lnTo>
                      <a:pt x="1" y="8"/>
                    </a:lnTo>
                    <a:lnTo>
                      <a:pt x="0" y="5"/>
                    </a:lnTo>
                    <a:lnTo>
                      <a:pt x="1" y="3"/>
                    </a:lnTo>
                    <a:lnTo>
                      <a:pt x="7" y="0"/>
                    </a:lnTo>
                    <a:lnTo>
                      <a:pt x="12" y="0"/>
                    </a:lnTo>
                    <a:lnTo>
                      <a:pt x="20"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1" name="Freeform 187">
                <a:extLst>
                  <a:ext uri="{FF2B5EF4-FFF2-40B4-BE49-F238E27FC236}">
                    <a16:creationId xmlns:a16="http://schemas.microsoft.com/office/drawing/2014/main" xmlns="" id="{3B5B63B1-4E24-7885-7C9F-4CDE4E5B6185}"/>
                  </a:ext>
                </a:extLst>
              </p:cNvPr>
              <p:cNvSpPr>
                <a:spLocks/>
              </p:cNvSpPr>
              <p:nvPr/>
            </p:nvSpPr>
            <p:spPr bwMode="auto">
              <a:xfrm>
                <a:off x="1656" y="2448"/>
                <a:ext cx="48" cy="24"/>
              </a:xfrm>
              <a:custGeom>
                <a:avLst/>
                <a:gdLst/>
                <a:ahLst/>
                <a:cxnLst>
                  <a:cxn ang="0">
                    <a:pos x="0" y="31"/>
                  </a:cxn>
                  <a:cxn ang="0">
                    <a:pos x="144" y="0"/>
                  </a:cxn>
                  <a:cxn ang="0">
                    <a:pos x="144" y="29"/>
                  </a:cxn>
                  <a:cxn ang="0">
                    <a:pos x="106" y="43"/>
                  </a:cxn>
                  <a:cxn ang="0">
                    <a:pos x="0" y="72"/>
                  </a:cxn>
                  <a:cxn ang="0">
                    <a:pos x="0" y="31"/>
                  </a:cxn>
                </a:cxnLst>
                <a:rect l="0" t="0" r="r" b="b"/>
                <a:pathLst>
                  <a:path w="144" h="72">
                    <a:moveTo>
                      <a:pt x="0" y="31"/>
                    </a:moveTo>
                    <a:lnTo>
                      <a:pt x="144" y="0"/>
                    </a:lnTo>
                    <a:lnTo>
                      <a:pt x="144" y="29"/>
                    </a:lnTo>
                    <a:lnTo>
                      <a:pt x="106" y="43"/>
                    </a:lnTo>
                    <a:lnTo>
                      <a:pt x="0" y="72"/>
                    </a:lnTo>
                    <a:lnTo>
                      <a:pt x="0" y="31"/>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2" name="Freeform 188">
                <a:extLst>
                  <a:ext uri="{FF2B5EF4-FFF2-40B4-BE49-F238E27FC236}">
                    <a16:creationId xmlns:a16="http://schemas.microsoft.com/office/drawing/2014/main" xmlns="" id="{0144A28B-A12C-1AEB-4008-5F5EC8A85840}"/>
                  </a:ext>
                </a:extLst>
              </p:cNvPr>
              <p:cNvSpPr>
                <a:spLocks/>
              </p:cNvSpPr>
              <p:nvPr/>
            </p:nvSpPr>
            <p:spPr bwMode="auto">
              <a:xfrm>
                <a:off x="1659" y="2448"/>
                <a:ext cx="45" cy="23"/>
              </a:xfrm>
              <a:custGeom>
                <a:avLst/>
                <a:gdLst/>
                <a:ahLst/>
                <a:cxnLst>
                  <a:cxn ang="0">
                    <a:pos x="0" y="29"/>
                  </a:cxn>
                  <a:cxn ang="0">
                    <a:pos x="17" y="26"/>
                  </a:cxn>
                  <a:cxn ang="0">
                    <a:pos x="34" y="23"/>
                  </a:cxn>
                  <a:cxn ang="0">
                    <a:pos x="51" y="19"/>
                  </a:cxn>
                  <a:cxn ang="0">
                    <a:pos x="68" y="15"/>
                  </a:cxn>
                  <a:cxn ang="0">
                    <a:pos x="85" y="11"/>
                  </a:cxn>
                  <a:cxn ang="0">
                    <a:pos x="103" y="7"/>
                  </a:cxn>
                  <a:cxn ang="0">
                    <a:pos x="120" y="4"/>
                  </a:cxn>
                  <a:cxn ang="0">
                    <a:pos x="137" y="0"/>
                  </a:cxn>
                  <a:cxn ang="0">
                    <a:pos x="137" y="8"/>
                  </a:cxn>
                  <a:cxn ang="0">
                    <a:pos x="137" y="15"/>
                  </a:cxn>
                  <a:cxn ang="0">
                    <a:pos x="137" y="23"/>
                  </a:cxn>
                  <a:cxn ang="0">
                    <a:pos x="137" y="31"/>
                  </a:cxn>
                  <a:cxn ang="0">
                    <a:pos x="128" y="33"/>
                  </a:cxn>
                  <a:cxn ang="0">
                    <a:pos x="118" y="36"/>
                  </a:cxn>
                  <a:cxn ang="0">
                    <a:pos x="108" y="40"/>
                  </a:cxn>
                  <a:cxn ang="0">
                    <a:pos x="99" y="43"/>
                  </a:cxn>
                  <a:cxn ang="0">
                    <a:pos x="87" y="47"/>
                  </a:cxn>
                  <a:cxn ang="0">
                    <a:pos x="74" y="49"/>
                  </a:cxn>
                  <a:cxn ang="0">
                    <a:pos x="62" y="53"/>
                  </a:cxn>
                  <a:cxn ang="0">
                    <a:pos x="50" y="56"/>
                  </a:cxn>
                  <a:cxn ang="0">
                    <a:pos x="37" y="59"/>
                  </a:cxn>
                  <a:cxn ang="0">
                    <a:pos x="25" y="63"/>
                  </a:cxn>
                  <a:cxn ang="0">
                    <a:pos x="11" y="65"/>
                  </a:cxn>
                  <a:cxn ang="0">
                    <a:pos x="0" y="69"/>
                  </a:cxn>
                  <a:cxn ang="0">
                    <a:pos x="0" y="59"/>
                  </a:cxn>
                  <a:cxn ang="0">
                    <a:pos x="0" y="49"/>
                  </a:cxn>
                  <a:cxn ang="0">
                    <a:pos x="0" y="39"/>
                  </a:cxn>
                  <a:cxn ang="0">
                    <a:pos x="0" y="29"/>
                  </a:cxn>
                </a:cxnLst>
                <a:rect l="0" t="0" r="r" b="b"/>
                <a:pathLst>
                  <a:path w="137" h="69">
                    <a:moveTo>
                      <a:pt x="0" y="29"/>
                    </a:moveTo>
                    <a:lnTo>
                      <a:pt x="17" y="26"/>
                    </a:lnTo>
                    <a:lnTo>
                      <a:pt x="34" y="23"/>
                    </a:lnTo>
                    <a:lnTo>
                      <a:pt x="51" y="19"/>
                    </a:lnTo>
                    <a:lnTo>
                      <a:pt x="68" y="15"/>
                    </a:lnTo>
                    <a:lnTo>
                      <a:pt x="85" y="11"/>
                    </a:lnTo>
                    <a:lnTo>
                      <a:pt x="103" y="7"/>
                    </a:lnTo>
                    <a:lnTo>
                      <a:pt x="120" y="4"/>
                    </a:lnTo>
                    <a:lnTo>
                      <a:pt x="137" y="0"/>
                    </a:lnTo>
                    <a:lnTo>
                      <a:pt x="137" y="8"/>
                    </a:lnTo>
                    <a:lnTo>
                      <a:pt x="137" y="15"/>
                    </a:lnTo>
                    <a:lnTo>
                      <a:pt x="137" y="23"/>
                    </a:lnTo>
                    <a:lnTo>
                      <a:pt x="137" y="31"/>
                    </a:lnTo>
                    <a:lnTo>
                      <a:pt x="128" y="33"/>
                    </a:lnTo>
                    <a:lnTo>
                      <a:pt x="118" y="36"/>
                    </a:lnTo>
                    <a:lnTo>
                      <a:pt x="108" y="40"/>
                    </a:lnTo>
                    <a:lnTo>
                      <a:pt x="99" y="43"/>
                    </a:lnTo>
                    <a:lnTo>
                      <a:pt x="87" y="47"/>
                    </a:lnTo>
                    <a:lnTo>
                      <a:pt x="74" y="49"/>
                    </a:lnTo>
                    <a:lnTo>
                      <a:pt x="62" y="53"/>
                    </a:lnTo>
                    <a:lnTo>
                      <a:pt x="50" y="56"/>
                    </a:lnTo>
                    <a:lnTo>
                      <a:pt x="37" y="59"/>
                    </a:lnTo>
                    <a:lnTo>
                      <a:pt x="25" y="63"/>
                    </a:lnTo>
                    <a:lnTo>
                      <a:pt x="11" y="65"/>
                    </a:lnTo>
                    <a:lnTo>
                      <a:pt x="0" y="69"/>
                    </a:lnTo>
                    <a:lnTo>
                      <a:pt x="0" y="59"/>
                    </a:lnTo>
                    <a:lnTo>
                      <a:pt x="0" y="49"/>
                    </a:lnTo>
                    <a:lnTo>
                      <a:pt x="0" y="39"/>
                    </a:lnTo>
                    <a:lnTo>
                      <a:pt x="0" y="29"/>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3" name="Freeform 189">
                <a:extLst>
                  <a:ext uri="{FF2B5EF4-FFF2-40B4-BE49-F238E27FC236}">
                    <a16:creationId xmlns:a16="http://schemas.microsoft.com/office/drawing/2014/main" xmlns="" id="{D497547F-913B-96D0-D3B0-ADEBF88F85DB}"/>
                  </a:ext>
                </a:extLst>
              </p:cNvPr>
              <p:cNvSpPr>
                <a:spLocks/>
              </p:cNvSpPr>
              <p:nvPr/>
            </p:nvSpPr>
            <p:spPr bwMode="auto">
              <a:xfrm>
                <a:off x="1661" y="2448"/>
                <a:ext cx="43" cy="22"/>
              </a:xfrm>
              <a:custGeom>
                <a:avLst/>
                <a:gdLst/>
                <a:ahLst/>
                <a:cxnLst>
                  <a:cxn ang="0">
                    <a:pos x="0" y="28"/>
                  </a:cxn>
                  <a:cxn ang="0">
                    <a:pos x="16" y="24"/>
                  </a:cxn>
                  <a:cxn ang="0">
                    <a:pos x="34" y="22"/>
                  </a:cxn>
                  <a:cxn ang="0">
                    <a:pos x="49" y="18"/>
                  </a:cxn>
                  <a:cxn ang="0">
                    <a:pos x="67" y="14"/>
                  </a:cxn>
                  <a:cxn ang="0">
                    <a:pos x="82" y="11"/>
                  </a:cxn>
                  <a:cxn ang="0">
                    <a:pos x="98" y="7"/>
                  </a:cxn>
                  <a:cxn ang="0">
                    <a:pos x="114" y="4"/>
                  </a:cxn>
                  <a:cxn ang="0">
                    <a:pos x="130" y="0"/>
                  </a:cxn>
                  <a:cxn ang="0">
                    <a:pos x="130" y="8"/>
                  </a:cxn>
                  <a:cxn ang="0">
                    <a:pos x="130" y="15"/>
                  </a:cxn>
                  <a:cxn ang="0">
                    <a:pos x="130" y="23"/>
                  </a:cxn>
                  <a:cxn ang="0">
                    <a:pos x="130" y="31"/>
                  </a:cxn>
                  <a:cxn ang="0">
                    <a:pos x="121" y="33"/>
                  </a:cxn>
                  <a:cxn ang="0">
                    <a:pos x="111" y="36"/>
                  </a:cxn>
                  <a:cxn ang="0">
                    <a:pos x="101" y="40"/>
                  </a:cxn>
                  <a:cxn ang="0">
                    <a:pos x="92" y="43"/>
                  </a:cxn>
                  <a:cxn ang="0">
                    <a:pos x="80" y="45"/>
                  </a:cxn>
                  <a:cxn ang="0">
                    <a:pos x="69" y="48"/>
                  </a:cxn>
                  <a:cxn ang="0">
                    <a:pos x="57" y="52"/>
                  </a:cxn>
                  <a:cxn ang="0">
                    <a:pos x="47" y="55"/>
                  </a:cxn>
                  <a:cxn ang="0">
                    <a:pos x="35" y="57"/>
                  </a:cxn>
                  <a:cxn ang="0">
                    <a:pos x="23" y="60"/>
                  </a:cxn>
                  <a:cxn ang="0">
                    <a:pos x="12" y="64"/>
                  </a:cxn>
                  <a:cxn ang="0">
                    <a:pos x="0" y="66"/>
                  </a:cxn>
                  <a:cxn ang="0">
                    <a:pos x="0" y="57"/>
                  </a:cxn>
                  <a:cxn ang="0">
                    <a:pos x="0" y="48"/>
                  </a:cxn>
                  <a:cxn ang="0">
                    <a:pos x="0" y="37"/>
                  </a:cxn>
                  <a:cxn ang="0">
                    <a:pos x="0" y="28"/>
                  </a:cxn>
                </a:cxnLst>
                <a:rect l="0" t="0" r="r" b="b"/>
                <a:pathLst>
                  <a:path w="130" h="66">
                    <a:moveTo>
                      <a:pt x="0" y="28"/>
                    </a:moveTo>
                    <a:lnTo>
                      <a:pt x="16" y="24"/>
                    </a:lnTo>
                    <a:lnTo>
                      <a:pt x="34" y="22"/>
                    </a:lnTo>
                    <a:lnTo>
                      <a:pt x="49" y="18"/>
                    </a:lnTo>
                    <a:lnTo>
                      <a:pt x="67" y="14"/>
                    </a:lnTo>
                    <a:lnTo>
                      <a:pt x="82" y="11"/>
                    </a:lnTo>
                    <a:lnTo>
                      <a:pt x="98" y="7"/>
                    </a:lnTo>
                    <a:lnTo>
                      <a:pt x="114" y="4"/>
                    </a:lnTo>
                    <a:lnTo>
                      <a:pt x="130" y="0"/>
                    </a:lnTo>
                    <a:lnTo>
                      <a:pt x="130" y="8"/>
                    </a:lnTo>
                    <a:lnTo>
                      <a:pt x="130" y="15"/>
                    </a:lnTo>
                    <a:lnTo>
                      <a:pt x="130" y="23"/>
                    </a:lnTo>
                    <a:lnTo>
                      <a:pt x="130" y="31"/>
                    </a:lnTo>
                    <a:lnTo>
                      <a:pt x="121" y="33"/>
                    </a:lnTo>
                    <a:lnTo>
                      <a:pt x="111" y="36"/>
                    </a:lnTo>
                    <a:lnTo>
                      <a:pt x="101" y="40"/>
                    </a:lnTo>
                    <a:lnTo>
                      <a:pt x="92" y="43"/>
                    </a:lnTo>
                    <a:lnTo>
                      <a:pt x="80" y="45"/>
                    </a:lnTo>
                    <a:lnTo>
                      <a:pt x="69" y="48"/>
                    </a:lnTo>
                    <a:lnTo>
                      <a:pt x="57" y="52"/>
                    </a:lnTo>
                    <a:lnTo>
                      <a:pt x="47" y="55"/>
                    </a:lnTo>
                    <a:lnTo>
                      <a:pt x="35" y="57"/>
                    </a:lnTo>
                    <a:lnTo>
                      <a:pt x="23" y="60"/>
                    </a:lnTo>
                    <a:lnTo>
                      <a:pt x="12" y="64"/>
                    </a:lnTo>
                    <a:lnTo>
                      <a:pt x="0" y="66"/>
                    </a:lnTo>
                    <a:lnTo>
                      <a:pt x="0" y="57"/>
                    </a:lnTo>
                    <a:lnTo>
                      <a:pt x="0" y="48"/>
                    </a:lnTo>
                    <a:lnTo>
                      <a:pt x="0" y="37"/>
                    </a:lnTo>
                    <a:lnTo>
                      <a:pt x="0" y="28"/>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4" name="Freeform 190">
                <a:extLst>
                  <a:ext uri="{FF2B5EF4-FFF2-40B4-BE49-F238E27FC236}">
                    <a16:creationId xmlns:a16="http://schemas.microsoft.com/office/drawing/2014/main" xmlns="" id="{40829986-3D1A-34D9-C5FB-60A2C41DFC60}"/>
                  </a:ext>
                </a:extLst>
              </p:cNvPr>
              <p:cNvSpPr>
                <a:spLocks/>
              </p:cNvSpPr>
              <p:nvPr/>
            </p:nvSpPr>
            <p:spPr bwMode="auto">
              <a:xfrm>
                <a:off x="1664" y="2448"/>
                <a:ext cx="41" cy="22"/>
              </a:xfrm>
              <a:custGeom>
                <a:avLst/>
                <a:gdLst/>
                <a:ahLst/>
                <a:cxnLst>
                  <a:cxn ang="0">
                    <a:pos x="0" y="27"/>
                  </a:cxn>
                  <a:cxn ang="0">
                    <a:pos x="16" y="23"/>
                  </a:cxn>
                  <a:cxn ang="0">
                    <a:pos x="31" y="20"/>
                  </a:cxn>
                  <a:cxn ang="0">
                    <a:pos x="47" y="16"/>
                  </a:cxn>
                  <a:cxn ang="0">
                    <a:pos x="63" y="14"/>
                  </a:cxn>
                  <a:cxn ang="0">
                    <a:pos x="77" y="11"/>
                  </a:cxn>
                  <a:cxn ang="0">
                    <a:pos x="93" y="7"/>
                  </a:cxn>
                  <a:cxn ang="0">
                    <a:pos x="107" y="4"/>
                  </a:cxn>
                  <a:cxn ang="0">
                    <a:pos x="123" y="0"/>
                  </a:cxn>
                  <a:cxn ang="0">
                    <a:pos x="123" y="8"/>
                  </a:cxn>
                  <a:cxn ang="0">
                    <a:pos x="123" y="16"/>
                  </a:cxn>
                  <a:cxn ang="0">
                    <a:pos x="123" y="24"/>
                  </a:cxn>
                  <a:cxn ang="0">
                    <a:pos x="123" y="31"/>
                  </a:cxn>
                  <a:cxn ang="0">
                    <a:pos x="114" y="33"/>
                  </a:cxn>
                  <a:cxn ang="0">
                    <a:pos x="103" y="36"/>
                  </a:cxn>
                  <a:cxn ang="0">
                    <a:pos x="94" y="40"/>
                  </a:cxn>
                  <a:cxn ang="0">
                    <a:pos x="85" y="43"/>
                  </a:cxn>
                  <a:cxn ang="0">
                    <a:pos x="74" y="45"/>
                  </a:cxn>
                  <a:cxn ang="0">
                    <a:pos x="64" y="48"/>
                  </a:cxn>
                  <a:cxn ang="0">
                    <a:pos x="53" y="51"/>
                  </a:cxn>
                  <a:cxn ang="0">
                    <a:pos x="43" y="53"/>
                  </a:cxn>
                  <a:cxn ang="0">
                    <a:pos x="32" y="57"/>
                  </a:cxn>
                  <a:cxn ang="0">
                    <a:pos x="22" y="60"/>
                  </a:cxn>
                  <a:cxn ang="0">
                    <a:pos x="11" y="63"/>
                  </a:cxn>
                  <a:cxn ang="0">
                    <a:pos x="0" y="65"/>
                  </a:cxn>
                  <a:cxn ang="0">
                    <a:pos x="0" y="56"/>
                  </a:cxn>
                  <a:cxn ang="0">
                    <a:pos x="0" y="45"/>
                  </a:cxn>
                  <a:cxn ang="0">
                    <a:pos x="0" y="36"/>
                  </a:cxn>
                  <a:cxn ang="0">
                    <a:pos x="0" y="27"/>
                  </a:cxn>
                </a:cxnLst>
                <a:rect l="0" t="0" r="r" b="b"/>
                <a:pathLst>
                  <a:path w="123" h="65">
                    <a:moveTo>
                      <a:pt x="0" y="27"/>
                    </a:moveTo>
                    <a:lnTo>
                      <a:pt x="16" y="23"/>
                    </a:lnTo>
                    <a:lnTo>
                      <a:pt x="31" y="20"/>
                    </a:lnTo>
                    <a:lnTo>
                      <a:pt x="47" y="16"/>
                    </a:lnTo>
                    <a:lnTo>
                      <a:pt x="63" y="14"/>
                    </a:lnTo>
                    <a:lnTo>
                      <a:pt x="77" y="11"/>
                    </a:lnTo>
                    <a:lnTo>
                      <a:pt x="93" y="7"/>
                    </a:lnTo>
                    <a:lnTo>
                      <a:pt x="107" y="4"/>
                    </a:lnTo>
                    <a:lnTo>
                      <a:pt x="123" y="0"/>
                    </a:lnTo>
                    <a:lnTo>
                      <a:pt x="123" y="8"/>
                    </a:lnTo>
                    <a:lnTo>
                      <a:pt x="123" y="16"/>
                    </a:lnTo>
                    <a:lnTo>
                      <a:pt x="123" y="24"/>
                    </a:lnTo>
                    <a:lnTo>
                      <a:pt x="123" y="31"/>
                    </a:lnTo>
                    <a:lnTo>
                      <a:pt x="114" y="33"/>
                    </a:lnTo>
                    <a:lnTo>
                      <a:pt x="103" y="36"/>
                    </a:lnTo>
                    <a:lnTo>
                      <a:pt x="94" y="40"/>
                    </a:lnTo>
                    <a:lnTo>
                      <a:pt x="85" y="43"/>
                    </a:lnTo>
                    <a:lnTo>
                      <a:pt x="74" y="45"/>
                    </a:lnTo>
                    <a:lnTo>
                      <a:pt x="64" y="48"/>
                    </a:lnTo>
                    <a:lnTo>
                      <a:pt x="53" y="51"/>
                    </a:lnTo>
                    <a:lnTo>
                      <a:pt x="43" y="53"/>
                    </a:lnTo>
                    <a:lnTo>
                      <a:pt x="32" y="57"/>
                    </a:lnTo>
                    <a:lnTo>
                      <a:pt x="22" y="60"/>
                    </a:lnTo>
                    <a:lnTo>
                      <a:pt x="11" y="63"/>
                    </a:lnTo>
                    <a:lnTo>
                      <a:pt x="0" y="65"/>
                    </a:lnTo>
                    <a:lnTo>
                      <a:pt x="0" y="56"/>
                    </a:lnTo>
                    <a:lnTo>
                      <a:pt x="0" y="45"/>
                    </a:lnTo>
                    <a:lnTo>
                      <a:pt x="0" y="36"/>
                    </a:lnTo>
                    <a:lnTo>
                      <a:pt x="0" y="27"/>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5" name="Freeform 191">
                <a:extLst>
                  <a:ext uri="{FF2B5EF4-FFF2-40B4-BE49-F238E27FC236}">
                    <a16:creationId xmlns:a16="http://schemas.microsoft.com/office/drawing/2014/main" xmlns="" id="{3B52E51B-8821-FCF3-6AB5-46DDC9AC5CBD}"/>
                  </a:ext>
                </a:extLst>
              </p:cNvPr>
              <p:cNvSpPr>
                <a:spLocks/>
              </p:cNvSpPr>
              <p:nvPr/>
            </p:nvSpPr>
            <p:spPr bwMode="auto">
              <a:xfrm>
                <a:off x="1666" y="2448"/>
                <a:ext cx="39" cy="21"/>
              </a:xfrm>
              <a:custGeom>
                <a:avLst/>
                <a:gdLst/>
                <a:ahLst/>
                <a:cxnLst>
                  <a:cxn ang="0">
                    <a:pos x="0" y="26"/>
                  </a:cxn>
                  <a:cxn ang="0">
                    <a:pos x="15" y="23"/>
                  </a:cxn>
                  <a:cxn ang="0">
                    <a:pos x="29" y="19"/>
                  </a:cxn>
                  <a:cxn ang="0">
                    <a:pos x="44" y="16"/>
                  </a:cxn>
                  <a:cxn ang="0">
                    <a:pos x="58" y="14"/>
                  </a:cxn>
                  <a:cxn ang="0">
                    <a:pos x="73" y="11"/>
                  </a:cxn>
                  <a:cxn ang="0">
                    <a:pos x="87" y="7"/>
                  </a:cxn>
                  <a:cxn ang="0">
                    <a:pos x="102" y="4"/>
                  </a:cxn>
                  <a:cxn ang="0">
                    <a:pos x="116" y="0"/>
                  </a:cxn>
                  <a:cxn ang="0">
                    <a:pos x="116" y="8"/>
                  </a:cxn>
                  <a:cxn ang="0">
                    <a:pos x="116" y="16"/>
                  </a:cxn>
                  <a:cxn ang="0">
                    <a:pos x="116" y="24"/>
                  </a:cxn>
                  <a:cxn ang="0">
                    <a:pos x="116" y="32"/>
                  </a:cxn>
                  <a:cxn ang="0">
                    <a:pos x="107" y="35"/>
                  </a:cxn>
                  <a:cxn ang="0">
                    <a:pos x="98" y="37"/>
                  </a:cxn>
                  <a:cxn ang="0">
                    <a:pos x="87" y="40"/>
                  </a:cxn>
                  <a:cxn ang="0">
                    <a:pos x="78" y="43"/>
                  </a:cxn>
                  <a:cxn ang="0">
                    <a:pos x="69" y="45"/>
                  </a:cxn>
                  <a:cxn ang="0">
                    <a:pos x="59" y="48"/>
                  </a:cxn>
                  <a:cxn ang="0">
                    <a:pos x="49" y="51"/>
                  </a:cxn>
                  <a:cxn ang="0">
                    <a:pos x="40" y="52"/>
                  </a:cxn>
                  <a:cxn ang="0">
                    <a:pos x="30" y="55"/>
                  </a:cxn>
                  <a:cxn ang="0">
                    <a:pos x="20" y="57"/>
                  </a:cxn>
                  <a:cxn ang="0">
                    <a:pos x="11" y="60"/>
                  </a:cxn>
                  <a:cxn ang="0">
                    <a:pos x="1" y="63"/>
                  </a:cxn>
                  <a:cxn ang="0">
                    <a:pos x="1" y="53"/>
                  </a:cxn>
                  <a:cxn ang="0">
                    <a:pos x="1" y="44"/>
                  </a:cxn>
                  <a:cxn ang="0">
                    <a:pos x="1" y="35"/>
                  </a:cxn>
                  <a:cxn ang="0">
                    <a:pos x="0" y="26"/>
                  </a:cxn>
                </a:cxnLst>
                <a:rect l="0" t="0" r="r" b="b"/>
                <a:pathLst>
                  <a:path w="116" h="63">
                    <a:moveTo>
                      <a:pt x="0" y="26"/>
                    </a:moveTo>
                    <a:lnTo>
                      <a:pt x="15" y="23"/>
                    </a:lnTo>
                    <a:lnTo>
                      <a:pt x="29" y="19"/>
                    </a:lnTo>
                    <a:lnTo>
                      <a:pt x="44" y="16"/>
                    </a:lnTo>
                    <a:lnTo>
                      <a:pt x="58" y="14"/>
                    </a:lnTo>
                    <a:lnTo>
                      <a:pt x="73" y="11"/>
                    </a:lnTo>
                    <a:lnTo>
                      <a:pt x="87" y="7"/>
                    </a:lnTo>
                    <a:lnTo>
                      <a:pt x="102" y="4"/>
                    </a:lnTo>
                    <a:lnTo>
                      <a:pt x="116" y="0"/>
                    </a:lnTo>
                    <a:lnTo>
                      <a:pt x="116" y="8"/>
                    </a:lnTo>
                    <a:lnTo>
                      <a:pt x="116" y="16"/>
                    </a:lnTo>
                    <a:lnTo>
                      <a:pt x="116" y="24"/>
                    </a:lnTo>
                    <a:lnTo>
                      <a:pt x="116" y="32"/>
                    </a:lnTo>
                    <a:lnTo>
                      <a:pt x="107" y="35"/>
                    </a:lnTo>
                    <a:lnTo>
                      <a:pt x="98" y="37"/>
                    </a:lnTo>
                    <a:lnTo>
                      <a:pt x="87" y="40"/>
                    </a:lnTo>
                    <a:lnTo>
                      <a:pt x="78" y="43"/>
                    </a:lnTo>
                    <a:lnTo>
                      <a:pt x="69" y="45"/>
                    </a:lnTo>
                    <a:lnTo>
                      <a:pt x="59" y="48"/>
                    </a:lnTo>
                    <a:lnTo>
                      <a:pt x="49" y="51"/>
                    </a:lnTo>
                    <a:lnTo>
                      <a:pt x="40" y="52"/>
                    </a:lnTo>
                    <a:lnTo>
                      <a:pt x="30" y="55"/>
                    </a:lnTo>
                    <a:lnTo>
                      <a:pt x="20" y="57"/>
                    </a:lnTo>
                    <a:lnTo>
                      <a:pt x="11" y="60"/>
                    </a:lnTo>
                    <a:lnTo>
                      <a:pt x="1" y="63"/>
                    </a:lnTo>
                    <a:lnTo>
                      <a:pt x="1" y="53"/>
                    </a:lnTo>
                    <a:lnTo>
                      <a:pt x="1" y="44"/>
                    </a:lnTo>
                    <a:lnTo>
                      <a:pt x="1" y="35"/>
                    </a:lnTo>
                    <a:lnTo>
                      <a:pt x="0" y="26"/>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6" name="Freeform 192">
                <a:extLst>
                  <a:ext uri="{FF2B5EF4-FFF2-40B4-BE49-F238E27FC236}">
                    <a16:creationId xmlns:a16="http://schemas.microsoft.com/office/drawing/2014/main" xmlns="" id="{2BB43F94-7141-A170-D82B-9C647A14917B}"/>
                  </a:ext>
                </a:extLst>
              </p:cNvPr>
              <p:cNvSpPr>
                <a:spLocks/>
              </p:cNvSpPr>
              <p:nvPr/>
            </p:nvSpPr>
            <p:spPr bwMode="auto">
              <a:xfrm>
                <a:off x="1669" y="2449"/>
                <a:ext cx="36" cy="19"/>
              </a:xfrm>
              <a:custGeom>
                <a:avLst/>
                <a:gdLst/>
                <a:ahLst/>
                <a:cxnLst>
                  <a:cxn ang="0">
                    <a:pos x="0" y="22"/>
                  </a:cxn>
                  <a:cxn ang="0">
                    <a:pos x="13" y="20"/>
                  </a:cxn>
                  <a:cxn ang="0">
                    <a:pos x="26" y="17"/>
                  </a:cxn>
                  <a:cxn ang="0">
                    <a:pos x="40" y="13"/>
                  </a:cxn>
                  <a:cxn ang="0">
                    <a:pos x="54" y="10"/>
                  </a:cxn>
                  <a:cxn ang="0">
                    <a:pos x="67" y="8"/>
                  </a:cxn>
                  <a:cxn ang="0">
                    <a:pos x="81" y="5"/>
                  </a:cxn>
                  <a:cxn ang="0">
                    <a:pos x="95" y="2"/>
                  </a:cxn>
                  <a:cxn ang="0">
                    <a:pos x="108" y="0"/>
                  </a:cxn>
                  <a:cxn ang="0">
                    <a:pos x="108" y="6"/>
                  </a:cxn>
                  <a:cxn ang="0">
                    <a:pos x="108" y="14"/>
                  </a:cxn>
                  <a:cxn ang="0">
                    <a:pos x="108" y="22"/>
                  </a:cxn>
                  <a:cxn ang="0">
                    <a:pos x="108" y="30"/>
                  </a:cxn>
                  <a:cxn ang="0">
                    <a:pos x="99" y="33"/>
                  </a:cxn>
                  <a:cxn ang="0">
                    <a:pos x="90" y="35"/>
                  </a:cxn>
                  <a:cxn ang="0">
                    <a:pos x="81" y="38"/>
                  </a:cxn>
                  <a:cxn ang="0">
                    <a:pos x="71" y="41"/>
                  </a:cxn>
                  <a:cxn ang="0">
                    <a:pos x="62" y="43"/>
                  </a:cxn>
                  <a:cxn ang="0">
                    <a:pos x="54" y="46"/>
                  </a:cxn>
                  <a:cxn ang="0">
                    <a:pos x="45" y="47"/>
                  </a:cxn>
                  <a:cxn ang="0">
                    <a:pos x="37" y="50"/>
                  </a:cxn>
                  <a:cxn ang="0">
                    <a:pos x="28" y="53"/>
                  </a:cxn>
                  <a:cxn ang="0">
                    <a:pos x="18" y="54"/>
                  </a:cxn>
                  <a:cxn ang="0">
                    <a:pos x="11" y="57"/>
                  </a:cxn>
                  <a:cxn ang="0">
                    <a:pos x="1" y="59"/>
                  </a:cxn>
                  <a:cxn ang="0">
                    <a:pos x="1" y="50"/>
                  </a:cxn>
                  <a:cxn ang="0">
                    <a:pos x="1" y="41"/>
                  </a:cxn>
                  <a:cxn ang="0">
                    <a:pos x="0" y="31"/>
                  </a:cxn>
                  <a:cxn ang="0">
                    <a:pos x="0" y="22"/>
                  </a:cxn>
                </a:cxnLst>
                <a:rect l="0" t="0" r="r" b="b"/>
                <a:pathLst>
                  <a:path w="108" h="59">
                    <a:moveTo>
                      <a:pt x="0" y="22"/>
                    </a:moveTo>
                    <a:lnTo>
                      <a:pt x="13" y="20"/>
                    </a:lnTo>
                    <a:lnTo>
                      <a:pt x="26" y="17"/>
                    </a:lnTo>
                    <a:lnTo>
                      <a:pt x="40" y="13"/>
                    </a:lnTo>
                    <a:lnTo>
                      <a:pt x="54" y="10"/>
                    </a:lnTo>
                    <a:lnTo>
                      <a:pt x="67" y="8"/>
                    </a:lnTo>
                    <a:lnTo>
                      <a:pt x="81" y="5"/>
                    </a:lnTo>
                    <a:lnTo>
                      <a:pt x="95" y="2"/>
                    </a:lnTo>
                    <a:lnTo>
                      <a:pt x="108" y="0"/>
                    </a:lnTo>
                    <a:lnTo>
                      <a:pt x="108" y="6"/>
                    </a:lnTo>
                    <a:lnTo>
                      <a:pt x="108" y="14"/>
                    </a:lnTo>
                    <a:lnTo>
                      <a:pt x="108" y="22"/>
                    </a:lnTo>
                    <a:lnTo>
                      <a:pt x="108" y="30"/>
                    </a:lnTo>
                    <a:lnTo>
                      <a:pt x="99" y="33"/>
                    </a:lnTo>
                    <a:lnTo>
                      <a:pt x="90" y="35"/>
                    </a:lnTo>
                    <a:lnTo>
                      <a:pt x="81" y="38"/>
                    </a:lnTo>
                    <a:lnTo>
                      <a:pt x="71" y="41"/>
                    </a:lnTo>
                    <a:lnTo>
                      <a:pt x="62" y="43"/>
                    </a:lnTo>
                    <a:lnTo>
                      <a:pt x="54" y="46"/>
                    </a:lnTo>
                    <a:lnTo>
                      <a:pt x="45" y="47"/>
                    </a:lnTo>
                    <a:lnTo>
                      <a:pt x="37" y="50"/>
                    </a:lnTo>
                    <a:lnTo>
                      <a:pt x="28" y="53"/>
                    </a:lnTo>
                    <a:lnTo>
                      <a:pt x="18" y="54"/>
                    </a:lnTo>
                    <a:lnTo>
                      <a:pt x="11" y="57"/>
                    </a:lnTo>
                    <a:lnTo>
                      <a:pt x="1" y="59"/>
                    </a:lnTo>
                    <a:lnTo>
                      <a:pt x="1" y="50"/>
                    </a:lnTo>
                    <a:lnTo>
                      <a:pt x="1" y="41"/>
                    </a:lnTo>
                    <a:lnTo>
                      <a:pt x="0" y="31"/>
                    </a:lnTo>
                    <a:lnTo>
                      <a:pt x="0" y="2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7" name="Freeform 193">
                <a:extLst>
                  <a:ext uri="{FF2B5EF4-FFF2-40B4-BE49-F238E27FC236}">
                    <a16:creationId xmlns:a16="http://schemas.microsoft.com/office/drawing/2014/main" xmlns="" id="{86BEDCC2-BBD8-EFC9-5C8B-3237E097DB94}"/>
                  </a:ext>
                </a:extLst>
              </p:cNvPr>
              <p:cNvSpPr>
                <a:spLocks/>
              </p:cNvSpPr>
              <p:nvPr/>
            </p:nvSpPr>
            <p:spPr bwMode="auto">
              <a:xfrm>
                <a:off x="1671" y="2449"/>
                <a:ext cx="34" cy="19"/>
              </a:xfrm>
              <a:custGeom>
                <a:avLst/>
                <a:gdLst/>
                <a:ahLst/>
                <a:cxnLst>
                  <a:cxn ang="0">
                    <a:pos x="0" y="21"/>
                  </a:cxn>
                  <a:cxn ang="0">
                    <a:pos x="12" y="18"/>
                  </a:cxn>
                  <a:cxn ang="0">
                    <a:pos x="25" y="16"/>
                  </a:cxn>
                  <a:cxn ang="0">
                    <a:pos x="37" y="13"/>
                  </a:cxn>
                  <a:cxn ang="0">
                    <a:pos x="50" y="10"/>
                  </a:cxn>
                  <a:cxn ang="0">
                    <a:pos x="62" y="8"/>
                  </a:cxn>
                  <a:cxn ang="0">
                    <a:pos x="75" y="5"/>
                  </a:cxn>
                  <a:cxn ang="0">
                    <a:pos x="87" y="2"/>
                  </a:cxn>
                  <a:cxn ang="0">
                    <a:pos x="100" y="0"/>
                  </a:cxn>
                  <a:cxn ang="0">
                    <a:pos x="100" y="8"/>
                  </a:cxn>
                  <a:cxn ang="0">
                    <a:pos x="100" y="16"/>
                  </a:cxn>
                  <a:cxn ang="0">
                    <a:pos x="100" y="24"/>
                  </a:cxn>
                  <a:cxn ang="0">
                    <a:pos x="100" y="31"/>
                  </a:cxn>
                  <a:cxn ang="0">
                    <a:pos x="91" y="34"/>
                  </a:cxn>
                  <a:cxn ang="0">
                    <a:pos x="82" y="35"/>
                  </a:cxn>
                  <a:cxn ang="0">
                    <a:pos x="73" y="38"/>
                  </a:cxn>
                  <a:cxn ang="0">
                    <a:pos x="63" y="41"/>
                  </a:cxn>
                  <a:cxn ang="0">
                    <a:pos x="55" y="42"/>
                  </a:cxn>
                  <a:cxn ang="0">
                    <a:pos x="47" y="45"/>
                  </a:cxn>
                  <a:cxn ang="0">
                    <a:pos x="40" y="46"/>
                  </a:cxn>
                  <a:cxn ang="0">
                    <a:pos x="33" y="49"/>
                  </a:cxn>
                  <a:cxn ang="0">
                    <a:pos x="25" y="50"/>
                  </a:cxn>
                  <a:cxn ang="0">
                    <a:pos x="17" y="53"/>
                  </a:cxn>
                  <a:cxn ang="0">
                    <a:pos x="10" y="54"/>
                  </a:cxn>
                  <a:cxn ang="0">
                    <a:pos x="3" y="57"/>
                  </a:cxn>
                  <a:cxn ang="0">
                    <a:pos x="3" y="47"/>
                  </a:cxn>
                  <a:cxn ang="0">
                    <a:pos x="1" y="38"/>
                  </a:cxn>
                  <a:cxn ang="0">
                    <a:pos x="0" y="30"/>
                  </a:cxn>
                  <a:cxn ang="0">
                    <a:pos x="0" y="21"/>
                  </a:cxn>
                </a:cxnLst>
                <a:rect l="0" t="0" r="r" b="b"/>
                <a:pathLst>
                  <a:path w="100" h="57">
                    <a:moveTo>
                      <a:pt x="0" y="21"/>
                    </a:moveTo>
                    <a:lnTo>
                      <a:pt x="12" y="18"/>
                    </a:lnTo>
                    <a:lnTo>
                      <a:pt x="25" y="16"/>
                    </a:lnTo>
                    <a:lnTo>
                      <a:pt x="37" y="13"/>
                    </a:lnTo>
                    <a:lnTo>
                      <a:pt x="50" y="10"/>
                    </a:lnTo>
                    <a:lnTo>
                      <a:pt x="62" y="8"/>
                    </a:lnTo>
                    <a:lnTo>
                      <a:pt x="75" y="5"/>
                    </a:lnTo>
                    <a:lnTo>
                      <a:pt x="87" y="2"/>
                    </a:lnTo>
                    <a:lnTo>
                      <a:pt x="100" y="0"/>
                    </a:lnTo>
                    <a:lnTo>
                      <a:pt x="100" y="8"/>
                    </a:lnTo>
                    <a:lnTo>
                      <a:pt x="100" y="16"/>
                    </a:lnTo>
                    <a:lnTo>
                      <a:pt x="100" y="24"/>
                    </a:lnTo>
                    <a:lnTo>
                      <a:pt x="100" y="31"/>
                    </a:lnTo>
                    <a:lnTo>
                      <a:pt x="91" y="34"/>
                    </a:lnTo>
                    <a:lnTo>
                      <a:pt x="82" y="35"/>
                    </a:lnTo>
                    <a:lnTo>
                      <a:pt x="73" y="38"/>
                    </a:lnTo>
                    <a:lnTo>
                      <a:pt x="63" y="41"/>
                    </a:lnTo>
                    <a:lnTo>
                      <a:pt x="55" y="42"/>
                    </a:lnTo>
                    <a:lnTo>
                      <a:pt x="47" y="45"/>
                    </a:lnTo>
                    <a:lnTo>
                      <a:pt x="40" y="46"/>
                    </a:lnTo>
                    <a:lnTo>
                      <a:pt x="33" y="49"/>
                    </a:lnTo>
                    <a:lnTo>
                      <a:pt x="25" y="50"/>
                    </a:lnTo>
                    <a:lnTo>
                      <a:pt x="17" y="53"/>
                    </a:lnTo>
                    <a:lnTo>
                      <a:pt x="10" y="54"/>
                    </a:lnTo>
                    <a:lnTo>
                      <a:pt x="3" y="57"/>
                    </a:lnTo>
                    <a:lnTo>
                      <a:pt x="3" y="47"/>
                    </a:lnTo>
                    <a:lnTo>
                      <a:pt x="1" y="38"/>
                    </a:lnTo>
                    <a:lnTo>
                      <a:pt x="0" y="30"/>
                    </a:lnTo>
                    <a:lnTo>
                      <a:pt x="0" y="21"/>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8" name="Freeform 194">
                <a:extLst>
                  <a:ext uri="{FF2B5EF4-FFF2-40B4-BE49-F238E27FC236}">
                    <a16:creationId xmlns:a16="http://schemas.microsoft.com/office/drawing/2014/main" xmlns="" id="{271CB194-83BF-CD96-4BC2-8A4E3BA13CEC}"/>
                  </a:ext>
                </a:extLst>
              </p:cNvPr>
              <p:cNvSpPr>
                <a:spLocks/>
              </p:cNvSpPr>
              <p:nvPr/>
            </p:nvSpPr>
            <p:spPr bwMode="auto">
              <a:xfrm>
                <a:off x="1674" y="2449"/>
                <a:ext cx="31" cy="18"/>
              </a:xfrm>
              <a:custGeom>
                <a:avLst/>
                <a:gdLst/>
                <a:ahLst/>
                <a:cxnLst>
                  <a:cxn ang="0">
                    <a:pos x="0" y="20"/>
                  </a:cxn>
                  <a:cxn ang="0">
                    <a:pos x="12" y="17"/>
                  </a:cxn>
                  <a:cxn ang="0">
                    <a:pos x="22" y="14"/>
                  </a:cxn>
                  <a:cxn ang="0">
                    <a:pos x="34" y="12"/>
                  </a:cxn>
                  <a:cxn ang="0">
                    <a:pos x="46" y="9"/>
                  </a:cxn>
                  <a:cxn ang="0">
                    <a:pos x="57" y="8"/>
                  </a:cxn>
                  <a:cxn ang="0">
                    <a:pos x="69" y="5"/>
                  </a:cxn>
                  <a:cxn ang="0">
                    <a:pos x="80" y="2"/>
                  </a:cxn>
                  <a:cxn ang="0">
                    <a:pos x="92" y="0"/>
                  </a:cxn>
                  <a:cxn ang="0">
                    <a:pos x="92" y="8"/>
                  </a:cxn>
                  <a:cxn ang="0">
                    <a:pos x="92" y="16"/>
                  </a:cxn>
                  <a:cxn ang="0">
                    <a:pos x="92" y="24"/>
                  </a:cxn>
                  <a:cxn ang="0">
                    <a:pos x="92" y="31"/>
                  </a:cxn>
                  <a:cxn ang="0">
                    <a:pos x="83" y="34"/>
                  </a:cxn>
                  <a:cxn ang="0">
                    <a:pos x="74" y="35"/>
                  </a:cxn>
                  <a:cxn ang="0">
                    <a:pos x="65" y="38"/>
                  </a:cxn>
                  <a:cxn ang="0">
                    <a:pos x="55" y="41"/>
                  </a:cxn>
                  <a:cxn ang="0">
                    <a:pos x="49" y="42"/>
                  </a:cxn>
                  <a:cxn ang="0">
                    <a:pos x="42" y="45"/>
                  </a:cxn>
                  <a:cxn ang="0">
                    <a:pos x="35" y="46"/>
                  </a:cxn>
                  <a:cxn ang="0">
                    <a:pos x="29" y="47"/>
                  </a:cxn>
                  <a:cxn ang="0">
                    <a:pos x="22" y="50"/>
                  </a:cxn>
                  <a:cxn ang="0">
                    <a:pos x="14" y="51"/>
                  </a:cxn>
                  <a:cxn ang="0">
                    <a:pos x="8" y="54"/>
                  </a:cxn>
                  <a:cxn ang="0">
                    <a:pos x="1" y="55"/>
                  </a:cxn>
                  <a:cxn ang="0">
                    <a:pos x="0" y="46"/>
                  </a:cxn>
                  <a:cxn ang="0">
                    <a:pos x="0" y="37"/>
                  </a:cxn>
                  <a:cxn ang="0">
                    <a:pos x="0" y="29"/>
                  </a:cxn>
                  <a:cxn ang="0">
                    <a:pos x="0" y="20"/>
                  </a:cxn>
                </a:cxnLst>
                <a:rect l="0" t="0" r="r" b="b"/>
                <a:pathLst>
                  <a:path w="92" h="55">
                    <a:moveTo>
                      <a:pt x="0" y="20"/>
                    </a:moveTo>
                    <a:lnTo>
                      <a:pt x="12" y="17"/>
                    </a:lnTo>
                    <a:lnTo>
                      <a:pt x="22" y="14"/>
                    </a:lnTo>
                    <a:lnTo>
                      <a:pt x="34" y="12"/>
                    </a:lnTo>
                    <a:lnTo>
                      <a:pt x="46" y="9"/>
                    </a:lnTo>
                    <a:lnTo>
                      <a:pt x="57" y="8"/>
                    </a:lnTo>
                    <a:lnTo>
                      <a:pt x="69" y="5"/>
                    </a:lnTo>
                    <a:lnTo>
                      <a:pt x="80" y="2"/>
                    </a:lnTo>
                    <a:lnTo>
                      <a:pt x="92" y="0"/>
                    </a:lnTo>
                    <a:lnTo>
                      <a:pt x="92" y="8"/>
                    </a:lnTo>
                    <a:lnTo>
                      <a:pt x="92" y="16"/>
                    </a:lnTo>
                    <a:lnTo>
                      <a:pt x="92" y="24"/>
                    </a:lnTo>
                    <a:lnTo>
                      <a:pt x="92" y="31"/>
                    </a:lnTo>
                    <a:lnTo>
                      <a:pt x="83" y="34"/>
                    </a:lnTo>
                    <a:lnTo>
                      <a:pt x="74" y="35"/>
                    </a:lnTo>
                    <a:lnTo>
                      <a:pt x="65" y="38"/>
                    </a:lnTo>
                    <a:lnTo>
                      <a:pt x="55" y="41"/>
                    </a:lnTo>
                    <a:lnTo>
                      <a:pt x="49" y="42"/>
                    </a:lnTo>
                    <a:lnTo>
                      <a:pt x="42" y="45"/>
                    </a:lnTo>
                    <a:lnTo>
                      <a:pt x="35" y="46"/>
                    </a:lnTo>
                    <a:lnTo>
                      <a:pt x="29" y="47"/>
                    </a:lnTo>
                    <a:lnTo>
                      <a:pt x="22" y="50"/>
                    </a:lnTo>
                    <a:lnTo>
                      <a:pt x="14" y="51"/>
                    </a:lnTo>
                    <a:lnTo>
                      <a:pt x="8" y="54"/>
                    </a:lnTo>
                    <a:lnTo>
                      <a:pt x="1" y="55"/>
                    </a:lnTo>
                    <a:lnTo>
                      <a:pt x="0" y="46"/>
                    </a:lnTo>
                    <a:lnTo>
                      <a:pt x="0" y="37"/>
                    </a:lnTo>
                    <a:lnTo>
                      <a:pt x="0" y="29"/>
                    </a:lnTo>
                    <a:lnTo>
                      <a:pt x="0" y="2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9" name="Freeform 195">
                <a:extLst>
                  <a:ext uri="{FF2B5EF4-FFF2-40B4-BE49-F238E27FC236}">
                    <a16:creationId xmlns:a16="http://schemas.microsoft.com/office/drawing/2014/main" xmlns="" id="{E546A546-0497-A1A9-629B-9ADA94F6CF1D}"/>
                  </a:ext>
                </a:extLst>
              </p:cNvPr>
              <p:cNvSpPr>
                <a:spLocks/>
              </p:cNvSpPr>
              <p:nvPr/>
            </p:nvSpPr>
            <p:spPr bwMode="auto">
              <a:xfrm>
                <a:off x="1676" y="2449"/>
                <a:ext cx="29" cy="17"/>
              </a:xfrm>
              <a:custGeom>
                <a:avLst/>
                <a:gdLst/>
                <a:ahLst/>
                <a:cxnLst>
                  <a:cxn ang="0">
                    <a:pos x="0" y="18"/>
                  </a:cxn>
                  <a:cxn ang="0">
                    <a:pos x="11" y="16"/>
                  </a:cxn>
                  <a:cxn ang="0">
                    <a:pos x="22" y="13"/>
                  </a:cxn>
                  <a:cxn ang="0">
                    <a:pos x="32" y="12"/>
                  </a:cxn>
                  <a:cxn ang="0">
                    <a:pos x="44" y="9"/>
                  </a:cxn>
                  <a:cxn ang="0">
                    <a:pos x="55" y="6"/>
                  </a:cxn>
                  <a:cxn ang="0">
                    <a:pos x="65" y="5"/>
                  </a:cxn>
                  <a:cxn ang="0">
                    <a:pos x="76" y="2"/>
                  </a:cxn>
                  <a:cxn ang="0">
                    <a:pos x="86" y="0"/>
                  </a:cxn>
                  <a:cxn ang="0">
                    <a:pos x="86" y="8"/>
                  </a:cxn>
                  <a:cxn ang="0">
                    <a:pos x="86" y="16"/>
                  </a:cxn>
                  <a:cxn ang="0">
                    <a:pos x="86" y="24"/>
                  </a:cxn>
                  <a:cxn ang="0">
                    <a:pos x="86" y="31"/>
                  </a:cxn>
                  <a:cxn ang="0">
                    <a:pos x="77" y="34"/>
                  </a:cxn>
                  <a:cxn ang="0">
                    <a:pos x="69" y="37"/>
                  </a:cxn>
                  <a:cxn ang="0">
                    <a:pos x="60" y="38"/>
                  </a:cxn>
                  <a:cxn ang="0">
                    <a:pos x="51" y="41"/>
                  </a:cxn>
                  <a:cxn ang="0">
                    <a:pos x="45" y="42"/>
                  </a:cxn>
                  <a:cxn ang="0">
                    <a:pos x="39" y="43"/>
                  </a:cxn>
                  <a:cxn ang="0">
                    <a:pos x="33" y="45"/>
                  </a:cxn>
                  <a:cxn ang="0">
                    <a:pos x="27" y="46"/>
                  </a:cxn>
                  <a:cxn ang="0">
                    <a:pos x="22" y="49"/>
                  </a:cxn>
                  <a:cxn ang="0">
                    <a:pos x="15" y="50"/>
                  </a:cxn>
                  <a:cxn ang="0">
                    <a:pos x="10" y="51"/>
                  </a:cxn>
                  <a:cxn ang="0">
                    <a:pos x="3" y="53"/>
                  </a:cxn>
                  <a:cxn ang="0">
                    <a:pos x="2" y="43"/>
                  </a:cxn>
                  <a:cxn ang="0">
                    <a:pos x="2" y="35"/>
                  </a:cxn>
                  <a:cxn ang="0">
                    <a:pos x="2" y="27"/>
                  </a:cxn>
                  <a:cxn ang="0">
                    <a:pos x="0" y="18"/>
                  </a:cxn>
                </a:cxnLst>
                <a:rect l="0" t="0" r="r" b="b"/>
                <a:pathLst>
                  <a:path w="86" h="53">
                    <a:moveTo>
                      <a:pt x="0" y="18"/>
                    </a:moveTo>
                    <a:lnTo>
                      <a:pt x="11" y="16"/>
                    </a:lnTo>
                    <a:lnTo>
                      <a:pt x="22" y="13"/>
                    </a:lnTo>
                    <a:lnTo>
                      <a:pt x="32" y="12"/>
                    </a:lnTo>
                    <a:lnTo>
                      <a:pt x="44" y="9"/>
                    </a:lnTo>
                    <a:lnTo>
                      <a:pt x="55" y="6"/>
                    </a:lnTo>
                    <a:lnTo>
                      <a:pt x="65" y="5"/>
                    </a:lnTo>
                    <a:lnTo>
                      <a:pt x="76" y="2"/>
                    </a:lnTo>
                    <a:lnTo>
                      <a:pt x="86" y="0"/>
                    </a:lnTo>
                    <a:lnTo>
                      <a:pt x="86" y="8"/>
                    </a:lnTo>
                    <a:lnTo>
                      <a:pt x="86" y="16"/>
                    </a:lnTo>
                    <a:lnTo>
                      <a:pt x="86" y="24"/>
                    </a:lnTo>
                    <a:lnTo>
                      <a:pt x="86" y="31"/>
                    </a:lnTo>
                    <a:lnTo>
                      <a:pt x="77" y="34"/>
                    </a:lnTo>
                    <a:lnTo>
                      <a:pt x="69" y="37"/>
                    </a:lnTo>
                    <a:lnTo>
                      <a:pt x="60" y="38"/>
                    </a:lnTo>
                    <a:lnTo>
                      <a:pt x="51" y="41"/>
                    </a:lnTo>
                    <a:lnTo>
                      <a:pt x="45" y="42"/>
                    </a:lnTo>
                    <a:lnTo>
                      <a:pt x="39" y="43"/>
                    </a:lnTo>
                    <a:lnTo>
                      <a:pt x="33" y="45"/>
                    </a:lnTo>
                    <a:lnTo>
                      <a:pt x="27" y="46"/>
                    </a:lnTo>
                    <a:lnTo>
                      <a:pt x="22" y="49"/>
                    </a:lnTo>
                    <a:lnTo>
                      <a:pt x="15" y="50"/>
                    </a:lnTo>
                    <a:lnTo>
                      <a:pt x="10" y="51"/>
                    </a:lnTo>
                    <a:lnTo>
                      <a:pt x="3" y="53"/>
                    </a:lnTo>
                    <a:lnTo>
                      <a:pt x="2" y="43"/>
                    </a:lnTo>
                    <a:lnTo>
                      <a:pt x="2" y="35"/>
                    </a:lnTo>
                    <a:lnTo>
                      <a:pt x="2" y="27"/>
                    </a:lnTo>
                    <a:lnTo>
                      <a:pt x="0" y="18"/>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0" name="Freeform 196">
                <a:extLst>
                  <a:ext uri="{FF2B5EF4-FFF2-40B4-BE49-F238E27FC236}">
                    <a16:creationId xmlns:a16="http://schemas.microsoft.com/office/drawing/2014/main" xmlns="" id="{2CF4BAA3-DEB0-302D-2289-B1B51F898CF0}"/>
                  </a:ext>
                </a:extLst>
              </p:cNvPr>
              <p:cNvSpPr>
                <a:spLocks/>
              </p:cNvSpPr>
              <p:nvPr/>
            </p:nvSpPr>
            <p:spPr bwMode="auto">
              <a:xfrm>
                <a:off x="1679" y="2449"/>
                <a:ext cx="26" cy="16"/>
              </a:xfrm>
              <a:custGeom>
                <a:avLst/>
                <a:gdLst/>
                <a:ahLst/>
                <a:cxnLst>
                  <a:cxn ang="0">
                    <a:pos x="0" y="17"/>
                  </a:cxn>
                  <a:cxn ang="0">
                    <a:pos x="10" y="14"/>
                  </a:cxn>
                  <a:cxn ang="0">
                    <a:pos x="20" y="13"/>
                  </a:cxn>
                  <a:cxn ang="0">
                    <a:pos x="29" y="10"/>
                  </a:cxn>
                  <a:cxn ang="0">
                    <a:pos x="40" y="8"/>
                  </a:cxn>
                  <a:cxn ang="0">
                    <a:pos x="49" y="6"/>
                  </a:cxn>
                  <a:cxn ang="0">
                    <a:pos x="58" y="4"/>
                  </a:cxn>
                  <a:cxn ang="0">
                    <a:pos x="69" y="2"/>
                  </a:cxn>
                  <a:cxn ang="0">
                    <a:pos x="78" y="0"/>
                  </a:cxn>
                  <a:cxn ang="0">
                    <a:pos x="78" y="8"/>
                  </a:cxn>
                  <a:cxn ang="0">
                    <a:pos x="78" y="16"/>
                  </a:cxn>
                  <a:cxn ang="0">
                    <a:pos x="78" y="24"/>
                  </a:cxn>
                  <a:cxn ang="0">
                    <a:pos x="78" y="33"/>
                  </a:cxn>
                  <a:cxn ang="0">
                    <a:pos x="69" y="34"/>
                  </a:cxn>
                  <a:cxn ang="0">
                    <a:pos x="61" y="37"/>
                  </a:cxn>
                  <a:cxn ang="0">
                    <a:pos x="52" y="38"/>
                  </a:cxn>
                  <a:cxn ang="0">
                    <a:pos x="43" y="41"/>
                  </a:cxn>
                  <a:cxn ang="0">
                    <a:pos x="37" y="42"/>
                  </a:cxn>
                  <a:cxn ang="0">
                    <a:pos x="33" y="43"/>
                  </a:cxn>
                  <a:cxn ang="0">
                    <a:pos x="28" y="45"/>
                  </a:cxn>
                  <a:cxn ang="0">
                    <a:pos x="23" y="46"/>
                  </a:cxn>
                  <a:cxn ang="0">
                    <a:pos x="18" y="47"/>
                  </a:cxn>
                  <a:cxn ang="0">
                    <a:pos x="14" y="47"/>
                  </a:cxn>
                  <a:cxn ang="0">
                    <a:pos x="8" y="49"/>
                  </a:cxn>
                  <a:cxn ang="0">
                    <a:pos x="3" y="50"/>
                  </a:cxn>
                  <a:cxn ang="0">
                    <a:pos x="2" y="42"/>
                  </a:cxn>
                  <a:cxn ang="0">
                    <a:pos x="2" y="34"/>
                  </a:cxn>
                  <a:cxn ang="0">
                    <a:pos x="0" y="26"/>
                  </a:cxn>
                  <a:cxn ang="0">
                    <a:pos x="0" y="17"/>
                  </a:cxn>
                </a:cxnLst>
                <a:rect l="0" t="0" r="r" b="b"/>
                <a:pathLst>
                  <a:path w="78" h="50">
                    <a:moveTo>
                      <a:pt x="0" y="17"/>
                    </a:moveTo>
                    <a:lnTo>
                      <a:pt x="10" y="14"/>
                    </a:lnTo>
                    <a:lnTo>
                      <a:pt x="20" y="13"/>
                    </a:lnTo>
                    <a:lnTo>
                      <a:pt x="29" y="10"/>
                    </a:lnTo>
                    <a:lnTo>
                      <a:pt x="40" y="8"/>
                    </a:lnTo>
                    <a:lnTo>
                      <a:pt x="49" y="6"/>
                    </a:lnTo>
                    <a:lnTo>
                      <a:pt x="58" y="4"/>
                    </a:lnTo>
                    <a:lnTo>
                      <a:pt x="69" y="2"/>
                    </a:lnTo>
                    <a:lnTo>
                      <a:pt x="78" y="0"/>
                    </a:lnTo>
                    <a:lnTo>
                      <a:pt x="78" y="8"/>
                    </a:lnTo>
                    <a:lnTo>
                      <a:pt x="78" y="16"/>
                    </a:lnTo>
                    <a:lnTo>
                      <a:pt x="78" y="24"/>
                    </a:lnTo>
                    <a:lnTo>
                      <a:pt x="78" y="33"/>
                    </a:lnTo>
                    <a:lnTo>
                      <a:pt x="69" y="34"/>
                    </a:lnTo>
                    <a:lnTo>
                      <a:pt x="61" y="37"/>
                    </a:lnTo>
                    <a:lnTo>
                      <a:pt x="52" y="38"/>
                    </a:lnTo>
                    <a:lnTo>
                      <a:pt x="43" y="41"/>
                    </a:lnTo>
                    <a:lnTo>
                      <a:pt x="37" y="42"/>
                    </a:lnTo>
                    <a:lnTo>
                      <a:pt x="33" y="43"/>
                    </a:lnTo>
                    <a:lnTo>
                      <a:pt x="28" y="45"/>
                    </a:lnTo>
                    <a:lnTo>
                      <a:pt x="23" y="46"/>
                    </a:lnTo>
                    <a:lnTo>
                      <a:pt x="18" y="47"/>
                    </a:lnTo>
                    <a:lnTo>
                      <a:pt x="14" y="47"/>
                    </a:lnTo>
                    <a:lnTo>
                      <a:pt x="8" y="49"/>
                    </a:lnTo>
                    <a:lnTo>
                      <a:pt x="3" y="50"/>
                    </a:lnTo>
                    <a:lnTo>
                      <a:pt x="2" y="42"/>
                    </a:lnTo>
                    <a:lnTo>
                      <a:pt x="2" y="34"/>
                    </a:lnTo>
                    <a:lnTo>
                      <a:pt x="0" y="26"/>
                    </a:lnTo>
                    <a:lnTo>
                      <a:pt x="0" y="17"/>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1" name="Freeform 197">
                <a:extLst>
                  <a:ext uri="{FF2B5EF4-FFF2-40B4-BE49-F238E27FC236}">
                    <a16:creationId xmlns:a16="http://schemas.microsoft.com/office/drawing/2014/main" xmlns="" id="{710FF41C-2700-7093-65F6-72750323D64A}"/>
                  </a:ext>
                </a:extLst>
              </p:cNvPr>
              <p:cNvSpPr>
                <a:spLocks/>
              </p:cNvSpPr>
              <p:nvPr/>
            </p:nvSpPr>
            <p:spPr bwMode="auto">
              <a:xfrm>
                <a:off x="1681" y="2449"/>
                <a:ext cx="24" cy="16"/>
              </a:xfrm>
              <a:custGeom>
                <a:avLst/>
                <a:gdLst/>
                <a:ahLst/>
                <a:cxnLst>
                  <a:cxn ang="0">
                    <a:pos x="0" y="17"/>
                  </a:cxn>
                  <a:cxn ang="0">
                    <a:pos x="8" y="14"/>
                  </a:cxn>
                  <a:cxn ang="0">
                    <a:pos x="17" y="12"/>
                  </a:cxn>
                  <a:cxn ang="0">
                    <a:pos x="25" y="10"/>
                  </a:cxn>
                  <a:cxn ang="0">
                    <a:pos x="35" y="8"/>
                  </a:cxn>
                  <a:cxn ang="0">
                    <a:pos x="44" y="6"/>
                  </a:cxn>
                  <a:cxn ang="0">
                    <a:pos x="53" y="4"/>
                  </a:cxn>
                  <a:cxn ang="0">
                    <a:pos x="61" y="2"/>
                  </a:cxn>
                  <a:cxn ang="0">
                    <a:pos x="70" y="0"/>
                  </a:cxn>
                  <a:cxn ang="0">
                    <a:pos x="70" y="8"/>
                  </a:cxn>
                  <a:cxn ang="0">
                    <a:pos x="70" y="16"/>
                  </a:cxn>
                  <a:cxn ang="0">
                    <a:pos x="70" y="25"/>
                  </a:cxn>
                  <a:cxn ang="0">
                    <a:pos x="70" y="33"/>
                  </a:cxn>
                  <a:cxn ang="0">
                    <a:pos x="61" y="34"/>
                  </a:cxn>
                  <a:cxn ang="0">
                    <a:pos x="53" y="37"/>
                  </a:cxn>
                  <a:cxn ang="0">
                    <a:pos x="44" y="38"/>
                  </a:cxn>
                  <a:cxn ang="0">
                    <a:pos x="36" y="41"/>
                  </a:cxn>
                  <a:cxn ang="0">
                    <a:pos x="27" y="42"/>
                  </a:cxn>
                  <a:cxn ang="0">
                    <a:pos x="19" y="45"/>
                  </a:cxn>
                  <a:cxn ang="0">
                    <a:pos x="11" y="46"/>
                  </a:cxn>
                  <a:cxn ang="0">
                    <a:pos x="2" y="49"/>
                  </a:cxn>
                  <a:cxn ang="0">
                    <a:pos x="2" y="41"/>
                  </a:cxn>
                  <a:cxn ang="0">
                    <a:pos x="2" y="33"/>
                  </a:cxn>
                  <a:cxn ang="0">
                    <a:pos x="0" y="25"/>
                  </a:cxn>
                  <a:cxn ang="0">
                    <a:pos x="0" y="17"/>
                  </a:cxn>
                </a:cxnLst>
                <a:rect l="0" t="0" r="r" b="b"/>
                <a:pathLst>
                  <a:path w="70" h="49">
                    <a:moveTo>
                      <a:pt x="0" y="17"/>
                    </a:moveTo>
                    <a:lnTo>
                      <a:pt x="8" y="14"/>
                    </a:lnTo>
                    <a:lnTo>
                      <a:pt x="17" y="12"/>
                    </a:lnTo>
                    <a:lnTo>
                      <a:pt x="25" y="10"/>
                    </a:lnTo>
                    <a:lnTo>
                      <a:pt x="35" y="8"/>
                    </a:lnTo>
                    <a:lnTo>
                      <a:pt x="44" y="6"/>
                    </a:lnTo>
                    <a:lnTo>
                      <a:pt x="53" y="4"/>
                    </a:lnTo>
                    <a:lnTo>
                      <a:pt x="61" y="2"/>
                    </a:lnTo>
                    <a:lnTo>
                      <a:pt x="70" y="0"/>
                    </a:lnTo>
                    <a:lnTo>
                      <a:pt x="70" y="8"/>
                    </a:lnTo>
                    <a:lnTo>
                      <a:pt x="70" y="16"/>
                    </a:lnTo>
                    <a:lnTo>
                      <a:pt x="70" y="25"/>
                    </a:lnTo>
                    <a:lnTo>
                      <a:pt x="70" y="33"/>
                    </a:lnTo>
                    <a:lnTo>
                      <a:pt x="61" y="34"/>
                    </a:lnTo>
                    <a:lnTo>
                      <a:pt x="53" y="37"/>
                    </a:lnTo>
                    <a:lnTo>
                      <a:pt x="44" y="38"/>
                    </a:lnTo>
                    <a:lnTo>
                      <a:pt x="36" y="41"/>
                    </a:lnTo>
                    <a:lnTo>
                      <a:pt x="27" y="42"/>
                    </a:lnTo>
                    <a:lnTo>
                      <a:pt x="19" y="45"/>
                    </a:lnTo>
                    <a:lnTo>
                      <a:pt x="11" y="46"/>
                    </a:lnTo>
                    <a:lnTo>
                      <a:pt x="2" y="49"/>
                    </a:lnTo>
                    <a:lnTo>
                      <a:pt x="2" y="41"/>
                    </a:lnTo>
                    <a:lnTo>
                      <a:pt x="2" y="33"/>
                    </a:lnTo>
                    <a:lnTo>
                      <a:pt x="0" y="25"/>
                    </a:lnTo>
                    <a:lnTo>
                      <a:pt x="0" y="17"/>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2" name="Freeform 198">
                <a:extLst>
                  <a:ext uri="{FF2B5EF4-FFF2-40B4-BE49-F238E27FC236}">
                    <a16:creationId xmlns:a16="http://schemas.microsoft.com/office/drawing/2014/main" xmlns="" id="{B8560ACB-BC12-82D3-A174-67BE22447D62}"/>
                  </a:ext>
                </a:extLst>
              </p:cNvPr>
              <p:cNvSpPr>
                <a:spLocks/>
              </p:cNvSpPr>
              <p:nvPr/>
            </p:nvSpPr>
            <p:spPr bwMode="auto">
              <a:xfrm>
                <a:off x="1684" y="2449"/>
                <a:ext cx="21" cy="15"/>
              </a:xfrm>
              <a:custGeom>
                <a:avLst/>
                <a:gdLst/>
                <a:ahLst/>
                <a:cxnLst>
                  <a:cxn ang="0">
                    <a:pos x="0" y="16"/>
                  </a:cxn>
                  <a:cxn ang="0">
                    <a:pos x="63" y="0"/>
                  </a:cxn>
                  <a:cxn ang="0">
                    <a:pos x="63" y="34"/>
                  </a:cxn>
                  <a:cxn ang="0">
                    <a:pos x="29" y="41"/>
                  </a:cxn>
                  <a:cxn ang="0">
                    <a:pos x="3" y="46"/>
                  </a:cxn>
                  <a:cxn ang="0">
                    <a:pos x="0" y="16"/>
                  </a:cxn>
                </a:cxnLst>
                <a:rect l="0" t="0" r="r" b="b"/>
                <a:pathLst>
                  <a:path w="63" h="46">
                    <a:moveTo>
                      <a:pt x="0" y="16"/>
                    </a:moveTo>
                    <a:lnTo>
                      <a:pt x="63" y="0"/>
                    </a:lnTo>
                    <a:lnTo>
                      <a:pt x="63" y="34"/>
                    </a:lnTo>
                    <a:lnTo>
                      <a:pt x="29" y="41"/>
                    </a:lnTo>
                    <a:lnTo>
                      <a:pt x="3" y="46"/>
                    </a:lnTo>
                    <a:lnTo>
                      <a:pt x="0" y="16"/>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3" name="Freeform 199">
                <a:extLst>
                  <a:ext uri="{FF2B5EF4-FFF2-40B4-BE49-F238E27FC236}">
                    <a16:creationId xmlns:a16="http://schemas.microsoft.com/office/drawing/2014/main" xmlns="" id="{88437FE1-6019-CAD5-B3FB-DF43CAB45930}"/>
                  </a:ext>
                </a:extLst>
              </p:cNvPr>
              <p:cNvSpPr>
                <a:spLocks/>
              </p:cNvSpPr>
              <p:nvPr/>
            </p:nvSpPr>
            <p:spPr bwMode="auto">
              <a:xfrm>
                <a:off x="1658" y="2292"/>
                <a:ext cx="33" cy="12"/>
              </a:xfrm>
              <a:custGeom>
                <a:avLst/>
                <a:gdLst/>
                <a:ahLst/>
                <a:cxnLst>
                  <a:cxn ang="0">
                    <a:pos x="0" y="0"/>
                  </a:cxn>
                  <a:cxn ang="0">
                    <a:pos x="0" y="35"/>
                  </a:cxn>
                  <a:cxn ang="0">
                    <a:pos x="25" y="35"/>
                  </a:cxn>
                  <a:cxn ang="0">
                    <a:pos x="98" y="33"/>
                  </a:cxn>
                  <a:cxn ang="0">
                    <a:pos x="93" y="0"/>
                  </a:cxn>
                  <a:cxn ang="0">
                    <a:pos x="0" y="0"/>
                  </a:cxn>
                </a:cxnLst>
                <a:rect l="0" t="0" r="r" b="b"/>
                <a:pathLst>
                  <a:path w="98" h="35">
                    <a:moveTo>
                      <a:pt x="0" y="0"/>
                    </a:moveTo>
                    <a:lnTo>
                      <a:pt x="0" y="35"/>
                    </a:lnTo>
                    <a:lnTo>
                      <a:pt x="25" y="35"/>
                    </a:lnTo>
                    <a:lnTo>
                      <a:pt x="98" y="33"/>
                    </a:lnTo>
                    <a:lnTo>
                      <a:pt x="93" y="0"/>
                    </a:lnTo>
                    <a:lnTo>
                      <a:pt x="0" y="0"/>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4" name="Freeform 200">
                <a:extLst>
                  <a:ext uri="{FF2B5EF4-FFF2-40B4-BE49-F238E27FC236}">
                    <a16:creationId xmlns:a16="http://schemas.microsoft.com/office/drawing/2014/main" xmlns="" id="{2081E02B-AB4B-67BC-4F42-1582812DB939}"/>
                  </a:ext>
                </a:extLst>
              </p:cNvPr>
              <p:cNvSpPr>
                <a:spLocks/>
              </p:cNvSpPr>
              <p:nvPr/>
            </p:nvSpPr>
            <p:spPr bwMode="auto">
              <a:xfrm>
                <a:off x="1660" y="2292"/>
                <a:ext cx="31" cy="12"/>
              </a:xfrm>
              <a:custGeom>
                <a:avLst/>
                <a:gdLst/>
                <a:ahLst/>
                <a:cxnLst>
                  <a:cxn ang="0">
                    <a:pos x="0" y="0"/>
                  </a:cxn>
                  <a:cxn ang="0">
                    <a:pos x="0" y="9"/>
                  </a:cxn>
                  <a:cxn ang="0">
                    <a:pos x="0" y="17"/>
                  </a:cxn>
                  <a:cxn ang="0">
                    <a:pos x="0" y="26"/>
                  </a:cxn>
                  <a:cxn ang="0">
                    <a:pos x="0" y="35"/>
                  </a:cxn>
                  <a:cxn ang="0">
                    <a:pos x="7" y="35"/>
                  </a:cxn>
                  <a:cxn ang="0">
                    <a:pos x="12" y="35"/>
                  </a:cxn>
                  <a:cxn ang="0">
                    <a:pos x="19" y="35"/>
                  </a:cxn>
                  <a:cxn ang="0">
                    <a:pos x="26" y="35"/>
                  </a:cxn>
                  <a:cxn ang="0">
                    <a:pos x="34" y="35"/>
                  </a:cxn>
                  <a:cxn ang="0">
                    <a:pos x="43" y="34"/>
                  </a:cxn>
                  <a:cxn ang="0">
                    <a:pos x="51" y="34"/>
                  </a:cxn>
                  <a:cxn ang="0">
                    <a:pos x="60" y="34"/>
                  </a:cxn>
                  <a:cxn ang="0">
                    <a:pos x="68" y="33"/>
                  </a:cxn>
                  <a:cxn ang="0">
                    <a:pos x="76" y="33"/>
                  </a:cxn>
                  <a:cxn ang="0">
                    <a:pos x="85" y="33"/>
                  </a:cxn>
                  <a:cxn ang="0">
                    <a:pos x="93" y="33"/>
                  </a:cxn>
                  <a:cxn ang="0">
                    <a:pos x="92" y="25"/>
                  </a:cxn>
                  <a:cxn ang="0">
                    <a:pos x="90" y="15"/>
                  </a:cxn>
                  <a:cxn ang="0">
                    <a:pos x="89" y="8"/>
                  </a:cxn>
                  <a:cxn ang="0">
                    <a:pos x="88" y="0"/>
                  </a:cxn>
                  <a:cxn ang="0">
                    <a:pos x="77" y="0"/>
                  </a:cxn>
                  <a:cxn ang="0">
                    <a:pos x="67" y="0"/>
                  </a:cxn>
                  <a:cxn ang="0">
                    <a:pos x="55" y="0"/>
                  </a:cxn>
                  <a:cxn ang="0">
                    <a:pos x="44" y="0"/>
                  </a:cxn>
                  <a:cxn ang="0">
                    <a:pos x="34" y="0"/>
                  </a:cxn>
                  <a:cxn ang="0">
                    <a:pos x="23" y="0"/>
                  </a:cxn>
                  <a:cxn ang="0">
                    <a:pos x="11" y="0"/>
                  </a:cxn>
                  <a:cxn ang="0">
                    <a:pos x="0" y="0"/>
                  </a:cxn>
                </a:cxnLst>
                <a:rect l="0" t="0" r="r" b="b"/>
                <a:pathLst>
                  <a:path w="93" h="35">
                    <a:moveTo>
                      <a:pt x="0" y="0"/>
                    </a:moveTo>
                    <a:lnTo>
                      <a:pt x="0" y="9"/>
                    </a:lnTo>
                    <a:lnTo>
                      <a:pt x="0" y="17"/>
                    </a:lnTo>
                    <a:lnTo>
                      <a:pt x="0" y="26"/>
                    </a:lnTo>
                    <a:lnTo>
                      <a:pt x="0" y="35"/>
                    </a:lnTo>
                    <a:lnTo>
                      <a:pt x="7" y="35"/>
                    </a:lnTo>
                    <a:lnTo>
                      <a:pt x="12" y="35"/>
                    </a:lnTo>
                    <a:lnTo>
                      <a:pt x="19" y="35"/>
                    </a:lnTo>
                    <a:lnTo>
                      <a:pt x="26" y="35"/>
                    </a:lnTo>
                    <a:lnTo>
                      <a:pt x="34" y="35"/>
                    </a:lnTo>
                    <a:lnTo>
                      <a:pt x="43" y="34"/>
                    </a:lnTo>
                    <a:lnTo>
                      <a:pt x="51" y="34"/>
                    </a:lnTo>
                    <a:lnTo>
                      <a:pt x="60" y="34"/>
                    </a:lnTo>
                    <a:lnTo>
                      <a:pt x="68" y="33"/>
                    </a:lnTo>
                    <a:lnTo>
                      <a:pt x="76" y="33"/>
                    </a:lnTo>
                    <a:lnTo>
                      <a:pt x="85" y="33"/>
                    </a:lnTo>
                    <a:lnTo>
                      <a:pt x="93" y="33"/>
                    </a:lnTo>
                    <a:lnTo>
                      <a:pt x="92" y="25"/>
                    </a:lnTo>
                    <a:lnTo>
                      <a:pt x="90" y="15"/>
                    </a:lnTo>
                    <a:lnTo>
                      <a:pt x="89" y="8"/>
                    </a:lnTo>
                    <a:lnTo>
                      <a:pt x="88" y="0"/>
                    </a:lnTo>
                    <a:lnTo>
                      <a:pt x="77" y="0"/>
                    </a:lnTo>
                    <a:lnTo>
                      <a:pt x="67" y="0"/>
                    </a:lnTo>
                    <a:lnTo>
                      <a:pt x="55" y="0"/>
                    </a:lnTo>
                    <a:lnTo>
                      <a:pt x="44" y="0"/>
                    </a:lnTo>
                    <a:lnTo>
                      <a:pt x="34" y="0"/>
                    </a:lnTo>
                    <a:lnTo>
                      <a:pt x="23" y="0"/>
                    </a:lnTo>
                    <a:lnTo>
                      <a:pt x="11" y="0"/>
                    </a:lnTo>
                    <a:lnTo>
                      <a:pt x="0" y="0"/>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5" name="Freeform 201">
                <a:extLst>
                  <a:ext uri="{FF2B5EF4-FFF2-40B4-BE49-F238E27FC236}">
                    <a16:creationId xmlns:a16="http://schemas.microsoft.com/office/drawing/2014/main" xmlns="" id="{D71F4BA1-978D-CF7A-57A8-F43511AE4A7E}"/>
                  </a:ext>
                </a:extLst>
              </p:cNvPr>
              <p:cNvSpPr>
                <a:spLocks/>
              </p:cNvSpPr>
              <p:nvPr/>
            </p:nvSpPr>
            <p:spPr bwMode="auto">
              <a:xfrm>
                <a:off x="1662" y="2292"/>
                <a:ext cx="29" cy="12"/>
              </a:xfrm>
              <a:custGeom>
                <a:avLst/>
                <a:gdLst/>
                <a:ahLst/>
                <a:cxnLst>
                  <a:cxn ang="0">
                    <a:pos x="0" y="0"/>
                  </a:cxn>
                  <a:cxn ang="0">
                    <a:pos x="0" y="9"/>
                  </a:cxn>
                  <a:cxn ang="0">
                    <a:pos x="0" y="17"/>
                  </a:cxn>
                  <a:cxn ang="0">
                    <a:pos x="0" y="26"/>
                  </a:cxn>
                  <a:cxn ang="0">
                    <a:pos x="0" y="35"/>
                  </a:cxn>
                  <a:cxn ang="0">
                    <a:pos x="6" y="35"/>
                  </a:cxn>
                  <a:cxn ang="0">
                    <a:pos x="12" y="35"/>
                  </a:cxn>
                  <a:cxn ang="0">
                    <a:pos x="18" y="35"/>
                  </a:cxn>
                  <a:cxn ang="0">
                    <a:pos x="24" y="35"/>
                  </a:cxn>
                  <a:cxn ang="0">
                    <a:pos x="32" y="35"/>
                  </a:cxn>
                  <a:cxn ang="0">
                    <a:pos x="39" y="34"/>
                  </a:cxn>
                  <a:cxn ang="0">
                    <a:pos x="47" y="34"/>
                  </a:cxn>
                  <a:cxn ang="0">
                    <a:pos x="55" y="34"/>
                  </a:cxn>
                  <a:cxn ang="0">
                    <a:pos x="63" y="33"/>
                  </a:cxn>
                  <a:cxn ang="0">
                    <a:pos x="71" y="33"/>
                  </a:cxn>
                  <a:cxn ang="0">
                    <a:pos x="79" y="33"/>
                  </a:cxn>
                  <a:cxn ang="0">
                    <a:pos x="87" y="33"/>
                  </a:cxn>
                  <a:cxn ang="0">
                    <a:pos x="86" y="25"/>
                  </a:cxn>
                  <a:cxn ang="0">
                    <a:pos x="84" y="15"/>
                  </a:cxn>
                  <a:cxn ang="0">
                    <a:pos x="83" y="8"/>
                  </a:cxn>
                  <a:cxn ang="0">
                    <a:pos x="82" y="0"/>
                  </a:cxn>
                  <a:cxn ang="0">
                    <a:pos x="71" y="0"/>
                  </a:cxn>
                  <a:cxn ang="0">
                    <a:pos x="61" y="0"/>
                  </a:cxn>
                  <a:cxn ang="0">
                    <a:pos x="51" y="0"/>
                  </a:cxn>
                  <a:cxn ang="0">
                    <a:pos x="41" y="0"/>
                  </a:cxn>
                  <a:cxn ang="0">
                    <a:pos x="30" y="0"/>
                  </a:cxn>
                  <a:cxn ang="0">
                    <a:pos x="21" y="0"/>
                  </a:cxn>
                  <a:cxn ang="0">
                    <a:pos x="10" y="0"/>
                  </a:cxn>
                  <a:cxn ang="0">
                    <a:pos x="0" y="0"/>
                  </a:cxn>
                </a:cxnLst>
                <a:rect l="0" t="0" r="r" b="b"/>
                <a:pathLst>
                  <a:path w="87" h="35">
                    <a:moveTo>
                      <a:pt x="0" y="0"/>
                    </a:moveTo>
                    <a:lnTo>
                      <a:pt x="0" y="9"/>
                    </a:lnTo>
                    <a:lnTo>
                      <a:pt x="0" y="17"/>
                    </a:lnTo>
                    <a:lnTo>
                      <a:pt x="0" y="26"/>
                    </a:lnTo>
                    <a:lnTo>
                      <a:pt x="0" y="35"/>
                    </a:lnTo>
                    <a:lnTo>
                      <a:pt x="6" y="35"/>
                    </a:lnTo>
                    <a:lnTo>
                      <a:pt x="12" y="35"/>
                    </a:lnTo>
                    <a:lnTo>
                      <a:pt x="18" y="35"/>
                    </a:lnTo>
                    <a:lnTo>
                      <a:pt x="24" y="35"/>
                    </a:lnTo>
                    <a:lnTo>
                      <a:pt x="32" y="35"/>
                    </a:lnTo>
                    <a:lnTo>
                      <a:pt x="39" y="34"/>
                    </a:lnTo>
                    <a:lnTo>
                      <a:pt x="47" y="34"/>
                    </a:lnTo>
                    <a:lnTo>
                      <a:pt x="55" y="34"/>
                    </a:lnTo>
                    <a:lnTo>
                      <a:pt x="63" y="33"/>
                    </a:lnTo>
                    <a:lnTo>
                      <a:pt x="71" y="33"/>
                    </a:lnTo>
                    <a:lnTo>
                      <a:pt x="79" y="33"/>
                    </a:lnTo>
                    <a:lnTo>
                      <a:pt x="87" y="33"/>
                    </a:lnTo>
                    <a:lnTo>
                      <a:pt x="86" y="25"/>
                    </a:lnTo>
                    <a:lnTo>
                      <a:pt x="84" y="15"/>
                    </a:lnTo>
                    <a:lnTo>
                      <a:pt x="83" y="8"/>
                    </a:lnTo>
                    <a:lnTo>
                      <a:pt x="82" y="0"/>
                    </a:lnTo>
                    <a:lnTo>
                      <a:pt x="71" y="0"/>
                    </a:lnTo>
                    <a:lnTo>
                      <a:pt x="61" y="0"/>
                    </a:lnTo>
                    <a:lnTo>
                      <a:pt x="51" y="0"/>
                    </a:lnTo>
                    <a:lnTo>
                      <a:pt x="41" y="0"/>
                    </a:lnTo>
                    <a:lnTo>
                      <a:pt x="30" y="0"/>
                    </a:lnTo>
                    <a:lnTo>
                      <a:pt x="21" y="0"/>
                    </a:lnTo>
                    <a:lnTo>
                      <a:pt x="10" y="0"/>
                    </a:lnTo>
                    <a:lnTo>
                      <a:pt x="0" y="0"/>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6" name="Freeform 202">
                <a:extLst>
                  <a:ext uri="{FF2B5EF4-FFF2-40B4-BE49-F238E27FC236}">
                    <a16:creationId xmlns:a16="http://schemas.microsoft.com/office/drawing/2014/main" xmlns="" id="{C3E219AD-304B-5512-82E1-A9D984F54569}"/>
                  </a:ext>
                </a:extLst>
              </p:cNvPr>
              <p:cNvSpPr>
                <a:spLocks/>
              </p:cNvSpPr>
              <p:nvPr/>
            </p:nvSpPr>
            <p:spPr bwMode="auto">
              <a:xfrm>
                <a:off x="1664" y="2292"/>
                <a:ext cx="27" cy="12"/>
              </a:xfrm>
              <a:custGeom>
                <a:avLst/>
                <a:gdLst/>
                <a:ahLst/>
                <a:cxnLst>
                  <a:cxn ang="0">
                    <a:pos x="0" y="0"/>
                  </a:cxn>
                  <a:cxn ang="0">
                    <a:pos x="0" y="9"/>
                  </a:cxn>
                  <a:cxn ang="0">
                    <a:pos x="0" y="17"/>
                  </a:cxn>
                  <a:cxn ang="0">
                    <a:pos x="0" y="26"/>
                  </a:cxn>
                  <a:cxn ang="0">
                    <a:pos x="0" y="35"/>
                  </a:cxn>
                  <a:cxn ang="0">
                    <a:pos x="6" y="35"/>
                  </a:cxn>
                  <a:cxn ang="0">
                    <a:pos x="11" y="35"/>
                  </a:cxn>
                  <a:cxn ang="0">
                    <a:pos x="16" y="35"/>
                  </a:cxn>
                  <a:cxn ang="0">
                    <a:pos x="22" y="35"/>
                  </a:cxn>
                  <a:cxn ang="0">
                    <a:pos x="29" y="35"/>
                  </a:cxn>
                  <a:cxn ang="0">
                    <a:pos x="36" y="34"/>
                  </a:cxn>
                  <a:cxn ang="0">
                    <a:pos x="44" y="34"/>
                  </a:cxn>
                  <a:cxn ang="0">
                    <a:pos x="52" y="34"/>
                  </a:cxn>
                  <a:cxn ang="0">
                    <a:pos x="59" y="33"/>
                  </a:cxn>
                  <a:cxn ang="0">
                    <a:pos x="66" y="33"/>
                  </a:cxn>
                  <a:cxn ang="0">
                    <a:pos x="73" y="33"/>
                  </a:cxn>
                  <a:cxn ang="0">
                    <a:pos x="81" y="33"/>
                  </a:cxn>
                  <a:cxn ang="0">
                    <a:pos x="80" y="25"/>
                  </a:cxn>
                  <a:cxn ang="0">
                    <a:pos x="78" y="15"/>
                  </a:cxn>
                  <a:cxn ang="0">
                    <a:pos x="77" y="8"/>
                  </a:cxn>
                  <a:cxn ang="0">
                    <a:pos x="76" y="0"/>
                  </a:cxn>
                  <a:cxn ang="0">
                    <a:pos x="66" y="0"/>
                  </a:cxn>
                  <a:cxn ang="0">
                    <a:pos x="57" y="0"/>
                  </a:cxn>
                  <a:cxn ang="0">
                    <a:pos x="48" y="0"/>
                  </a:cxn>
                  <a:cxn ang="0">
                    <a:pos x="39" y="0"/>
                  </a:cxn>
                  <a:cxn ang="0">
                    <a:pos x="29" y="0"/>
                  </a:cxn>
                  <a:cxn ang="0">
                    <a:pos x="20" y="0"/>
                  </a:cxn>
                  <a:cxn ang="0">
                    <a:pos x="10" y="0"/>
                  </a:cxn>
                  <a:cxn ang="0">
                    <a:pos x="0" y="0"/>
                  </a:cxn>
                </a:cxnLst>
                <a:rect l="0" t="0" r="r" b="b"/>
                <a:pathLst>
                  <a:path w="81" h="35">
                    <a:moveTo>
                      <a:pt x="0" y="0"/>
                    </a:moveTo>
                    <a:lnTo>
                      <a:pt x="0" y="9"/>
                    </a:lnTo>
                    <a:lnTo>
                      <a:pt x="0" y="17"/>
                    </a:lnTo>
                    <a:lnTo>
                      <a:pt x="0" y="26"/>
                    </a:lnTo>
                    <a:lnTo>
                      <a:pt x="0" y="35"/>
                    </a:lnTo>
                    <a:lnTo>
                      <a:pt x="6" y="35"/>
                    </a:lnTo>
                    <a:lnTo>
                      <a:pt x="11" y="35"/>
                    </a:lnTo>
                    <a:lnTo>
                      <a:pt x="16" y="35"/>
                    </a:lnTo>
                    <a:lnTo>
                      <a:pt x="22" y="35"/>
                    </a:lnTo>
                    <a:lnTo>
                      <a:pt x="29" y="35"/>
                    </a:lnTo>
                    <a:lnTo>
                      <a:pt x="36" y="34"/>
                    </a:lnTo>
                    <a:lnTo>
                      <a:pt x="44" y="34"/>
                    </a:lnTo>
                    <a:lnTo>
                      <a:pt x="52" y="34"/>
                    </a:lnTo>
                    <a:lnTo>
                      <a:pt x="59" y="33"/>
                    </a:lnTo>
                    <a:lnTo>
                      <a:pt x="66" y="33"/>
                    </a:lnTo>
                    <a:lnTo>
                      <a:pt x="73" y="33"/>
                    </a:lnTo>
                    <a:lnTo>
                      <a:pt x="81" y="33"/>
                    </a:lnTo>
                    <a:lnTo>
                      <a:pt x="80" y="25"/>
                    </a:lnTo>
                    <a:lnTo>
                      <a:pt x="78" y="15"/>
                    </a:lnTo>
                    <a:lnTo>
                      <a:pt x="77" y="8"/>
                    </a:lnTo>
                    <a:lnTo>
                      <a:pt x="76" y="0"/>
                    </a:lnTo>
                    <a:lnTo>
                      <a:pt x="66" y="0"/>
                    </a:lnTo>
                    <a:lnTo>
                      <a:pt x="57" y="0"/>
                    </a:lnTo>
                    <a:lnTo>
                      <a:pt x="48" y="0"/>
                    </a:lnTo>
                    <a:lnTo>
                      <a:pt x="39" y="0"/>
                    </a:lnTo>
                    <a:lnTo>
                      <a:pt x="29" y="0"/>
                    </a:lnTo>
                    <a:lnTo>
                      <a:pt x="20" y="0"/>
                    </a:lnTo>
                    <a:lnTo>
                      <a:pt x="10" y="0"/>
                    </a:lnTo>
                    <a:lnTo>
                      <a:pt x="0" y="0"/>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7" name="Freeform 203">
                <a:extLst>
                  <a:ext uri="{FF2B5EF4-FFF2-40B4-BE49-F238E27FC236}">
                    <a16:creationId xmlns:a16="http://schemas.microsoft.com/office/drawing/2014/main" xmlns="" id="{BBFF7B67-1FD4-37A5-E6D4-FE46AA7EAD91}"/>
                  </a:ext>
                </a:extLst>
              </p:cNvPr>
              <p:cNvSpPr>
                <a:spLocks/>
              </p:cNvSpPr>
              <p:nvPr/>
            </p:nvSpPr>
            <p:spPr bwMode="auto">
              <a:xfrm>
                <a:off x="1666" y="2292"/>
                <a:ext cx="25" cy="12"/>
              </a:xfrm>
              <a:custGeom>
                <a:avLst/>
                <a:gdLst/>
                <a:ahLst/>
                <a:cxnLst>
                  <a:cxn ang="0">
                    <a:pos x="0" y="0"/>
                  </a:cxn>
                  <a:cxn ang="0">
                    <a:pos x="0" y="9"/>
                  </a:cxn>
                  <a:cxn ang="0">
                    <a:pos x="0" y="17"/>
                  </a:cxn>
                  <a:cxn ang="0">
                    <a:pos x="0" y="26"/>
                  </a:cxn>
                  <a:cxn ang="0">
                    <a:pos x="0" y="35"/>
                  </a:cxn>
                  <a:cxn ang="0">
                    <a:pos x="5" y="35"/>
                  </a:cxn>
                  <a:cxn ang="0">
                    <a:pos x="10" y="35"/>
                  </a:cxn>
                  <a:cxn ang="0">
                    <a:pos x="16" y="35"/>
                  </a:cxn>
                  <a:cxn ang="0">
                    <a:pos x="21" y="35"/>
                  </a:cxn>
                  <a:cxn ang="0">
                    <a:pos x="27" y="35"/>
                  </a:cxn>
                  <a:cxn ang="0">
                    <a:pos x="34" y="34"/>
                  </a:cxn>
                  <a:cxn ang="0">
                    <a:pos x="41" y="34"/>
                  </a:cxn>
                  <a:cxn ang="0">
                    <a:pos x="49" y="34"/>
                  </a:cxn>
                  <a:cxn ang="0">
                    <a:pos x="55" y="33"/>
                  </a:cxn>
                  <a:cxn ang="0">
                    <a:pos x="62" y="33"/>
                  </a:cxn>
                  <a:cxn ang="0">
                    <a:pos x="68" y="33"/>
                  </a:cxn>
                  <a:cxn ang="0">
                    <a:pos x="75" y="33"/>
                  </a:cxn>
                  <a:cxn ang="0">
                    <a:pos x="74" y="25"/>
                  </a:cxn>
                  <a:cxn ang="0">
                    <a:pos x="72" y="15"/>
                  </a:cxn>
                  <a:cxn ang="0">
                    <a:pos x="71" y="8"/>
                  </a:cxn>
                  <a:cxn ang="0">
                    <a:pos x="70" y="0"/>
                  </a:cxn>
                  <a:cxn ang="0">
                    <a:pos x="62" y="0"/>
                  </a:cxn>
                  <a:cxn ang="0">
                    <a:pos x="53" y="0"/>
                  </a:cxn>
                  <a:cxn ang="0">
                    <a:pos x="45" y="0"/>
                  </a:cxn>
                  <a:cxn ang="0">
                    <a:pos x="35" y="0"/>
                  </a:cxn>
                  <a:cxn ang="0">
                    <a:pos x="26" y="0"/>
                  </a:cxn>
                  <a:cxn ang="0">
                    <a:pos x="17" y="0"/>
                  </a:cxn>
                  <a:cxn ang="0">
                    <a:pos x="9" y="0"/>
                  </a:cxn>
                  <a:cxn ang="0">
                    <a:pos x="0" y="0"/>
                  </a:cxn>
                </a:cxnLst>
                <a:rect l="0" t="0" r="r" b="b"/>
                <a:pathLst>
                  <a:path w="75" h="35">
                    <a:moveTo>
                      <a:pt x="0" y="0"/>
                    </a:moveTo>
                    <a:lnTo>
                      <a:pt x="0" y="9"/>
                    </a:lnTo>
                    <a:lnTo>
                      <a:pt x="0" y="17"/>
                    </a:lnTo>
                    <a:lnTo>
                      <a:pt x="0" y="26"/>
                    </a:lnTo>
                    <a:lnTo>
                      <a:pt x="0" y="35"/>
                    </a:lnTo>
                    <a:lnTo>
                      <a:pt x="5" y="35"/>
                    </a:lnTo>
                    <a:lnTo>
                      <a:pt x="10" y="35"/>
                    </a:lnTo>
                    <a:lnTo>
                      <a:pt x="16" y="35"/>
                    </a:lnTo>
                    <a:lnTo>
                      <a:pt x="21" y="35"/>
                    </a:lnTo>
                    <a:lnTo>
                      <a:pt x="27" y="35"/>
                    </a:lnTo>
                    <a:lnTo>
                      <a:pt x="34" y="34"/>
                    </a:lnTo>
                    <a:lnTo>
                      <a:pt x="41" y="34"/>
                    </a:lnTo>
                    <a:lnTo>
                      <a:pt x="49" y="34"/>
                    </a:lnTo>
                    <a:lnTo>
                      <a:pt x="55" y="33"/>
                    </a:lnTo>
                    <a:lnTo>
                      <a:pt x="62" y="33"/>
                    </a:lnTo>
                    <a:lnTo>
                      <a:pt x="68" y="33"/>
                    </a:lnTo>
                    <a:lnTo>
                      <a:pt x="75" y="33"/>
                    </a:lnTo>
                    <a:lnTo>
                      <a:pt x="74" y="25"/>
                    </a:lnTo>
                    <a:lnTo>
                      <a:pt x="72" y="15"/>
                    </a:lnTo>
                    <a:lnTo>
                      <a:pt x="71" y="8"/>
                    </a:lnTo>
                    <a:lnTo>
                      <a:pt x="70" y="0"/>
                    </a:lnTo>
                    <a:lnTo>
                      <a:pt x="62" y="0"/>
                    </a:lnTo>
                    <a:lnTo>
                      <a:pt x="53" y="0"/>
                    </a:lnTo>
                    <a:lnTo>
                      <a:pt x="45" y="0"/>
                    </a:lnTo>
                    <a:lnTo>
                      <a:pt x="35" y="0"/>
                    </a:lnTo>
                    <a:lnTo>
                      <a:pt x="26" y="0"/>
                    </a:lnTo>
                    <a:lnTo>
                      <a:pt x="17" y="0"/>
                    </a:lnTo>
                    <a:lnTo>
                      <a:pt x="9" y="0"/>
                    </a:lnTo>
                    <a:lnTo>
                      <a:pt x="0" y="0"/>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8" name="Freeform 204">
                <a:extLst>
                  <a:ext uri="{FF2B5EF4-FFF2-40B4-BE49-F238E27FC236}">
                    <a16:creationId xmlns:a16="http://schemas.microsoft.com/office/drawing/2014/main" xmlns="" id="{91304133-8801-0649-2F21-0218229F447D}"/>
                  </a:ext>
                </a:extLst>
              </p:cNvPr>
              <p:cNvSpPr>
                <a:spLocks/>
              </p:cNvSpPr>
              <p:nvPr/>
            </p:nvSpPr>
            <p:spPr bwMode="auto">
              <a:xfrm>
                <a:off x="1667" y="2292"/>
                <a:ext cx="24" cy="12"/>
              </a:xfrm>
              <a:custGeom>
                <a:avLst/>
                <a:gdLst/>
                <a:ahLst/>
                <a:cxnLst>
                  <a:cxn ang="0">
                    <a:pos x="0" y="0"/>
                  </a:cxn>
                  <a:cxn ang="0">
                    <a:pos x="0" y="9"/>
                  </a:cxn>
                  <a:cxn ang="0">
                    <a:pos x="0" y="17"/>
                  </a:cxn>
                  <a:cxn ang="0">
                    <a:pos x="0" y="26"/>
                  </a:cxn>
                  <a:cxn ang="0">
                    <a:pos x="0" y="35"/>
                  </a:cxn>
                  <a:cxn ang="0">
                    <a:pos x="5" y="35"/>
                  </a:cxn>
                  <a:cxn ang="0">
                    <a:pos x="11" y="35"/>
                  </a:cxn>
                  <a:cxn ang="0">
                    <a:pos x="16" y="35"/>
                  </a:cxn>
                  <a:cxn ang="0">
                    <a:pos x="20" y="35"/>
                  </a:cxn>
                  <a:cxn ang="0">
                    <a:pos x="26" y="35"/>
                  </a:cxn>
                  <a:cxn ang="0">
                    <a:pos x="33" y="34"/>
                  </a:cxn>
                  <a:cxn ang="0">
                    <a:pos x="38" y="34"/>
                  </a:cxn>
                  <a:cxn ang="0">
                    <a:pos x="45" y="34"/>
                  </a:cxn>
                  <a:cxn ang="0">
                    <a:pos x="52" y="33"/>
                  </a:cxn>
                  <a:cxn ang="0">
                    <a:pos x="57" y="33"/>
                  </a:cxn>
                  <a:cxn ang="0">
                    <a:pos x="63" y="33"/>
                  </a:cxn>
                  <a:cxn ang="0">
                    <a:pos x="70" y="33"/>
                  </a:cxn>
                  <a:cxn ang="0">
                    <a:pos x="69" y="25"/>
                  </a:cxn>
                  <a:cxn ang="0">
                    <a:pos x="67" y="15"/>
                  </a:cxn>
                  <a:cxn ang="0">
                    <a:pos x="66" y="8"/>
                  </a:cxn>
                  <a:cxn ang="0">
                    <a:pos x="65" y="0"/>
                  </a:cxn>
                  <a:cxn ang="0">
                    <a:pos x="57" y="0"/>
                  </a:cxn>
                  <a:cxn ang="0">
                    <a:pos x="49" y="0"/>
                  </a:cxn>
                  <a:cxn ang="0">
                    <a:pos x="41" y="0"/>
                  </a:cxn>
                  <a:cxn ang="0">
                    <a:pos x="33" y="0"/>
                  </a:cxn>
                  <a:cxn ang="0">
                    <a:pos x="25" y="0"/>
                  </a:cxn>
                  <a:cxn ang="0">
                    <a:pos x="17" y="0"/>
                  </a:cxn>
                  <a:cxn ang="0">
                    <a:pos x="8" y="0"/>
                  </a:cxn>
                  <a:cxn ang="0">
                    <a:pos x="0" y="0"/>
                  </a:cxn>
                </a:cxnLst>
                <a:rect l="0" t="0" r="r" b="b"/>
                <a:pathLst>
                  <a:path w="70" h="35">
                    <a:moveTo>
                      <a:pt x="0" y="0"/>
                    </a:moveTo>
                    <a:lnTo>
                      <a:pt x="0" y="9"/>
                    </a:lnTo>
                    <a:lnTo>
                      <a:pt x="0" y="17"/>
                    </a:lnTo>
                    <a:lnTo>
                      <a:pt x="0" y="26"/>
                    </a:lnTo>
                    <a:lnTo>
                      <a:pt x="0" y="35"/>
                    </a:lnTo>
                    <a:lnTo>
                      <a:pt x="5" y="35"/>
                    </a:lnTo>
                    <a:lnTo>
                      <a:pt x="11" y="35"/>
                    </a:lnTo>
                    <a:lnTo>
                      <a:pt x="16" y="35"/>
                    </a:lnTo>
                    <a:lnTo>
                      <a:pt x="20" y="35"/>
                    </a:lnTo>
                    <a:lnTo>
                      <a:pt x="26" y="35"/>
                    </a:lnTo>
                    <a:lnTo>
                      <a:pt x="33" y="34"/>
                    </a:lnTo>
                    <a:lnTo>
                      <a:pt x="38" y="34"/>
                    </a:lnTo>
                    <a:lnTo>
                      <a:pt x="45" y="34"/>
                    </a:lnTo>
                    <a:lnTo>
                      <a:pt x="52" y="33"/>
                    </a:lnTo>
                    <a:lnTo>
                      <a:pt x="57" y="33"/>
                    </a:lnTo>
                    <a:lnTo>
                      <a:pt x="63" y="33"/>
                    </a:lnTo>
                    <a:lnTo>
                      <a:pt x="70" y="33"/>
                    </a:lnTo>
                    <a:lnTo>
                      <a:pt x="69" y="25"/>
                    </a:lnTo>
                    <a:lnTo>
                      <a:pt x="67" y="15"/>
                    </a:lnTo>
                    <a:lnTo>
                      <a:pt x="66" y="8"/>
                    </a:lnTo>
                    <a:lnTo>
                      <a:pt x="65" y="0"/>
                    </a:lnTo>
                    <a:lnTo>
                      <a:pt x="57" y="0"/>
                    </a:lnTo>
                    <a:lnTo>
                      <a:pt x="49" y="0"/>
                    </a:lnTo>
                    <a:lnTo>
                      <a:pt x="41" y="0"/>
                    </a:lnTo>
                    <a:lnTo>
                      <a:pt x="33" y="0"/>
                    </a:lnTo>
                    <a:lnTo>
                      <a:pt x="25" y="0"/>
                    </a:lnTo>
                    <a:lnTo>
                      <a:pt x="17" y="0"/>
                    </a:lnTo>
                    <a:lnTo>
                      <a:pt x="8" y="0"/>
                    </a:lnTo>
                    <a:lnTo>
                      <a:pt x="0" y="0"/>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9" name="Freeform 205">
                <a:extLst>
                  <a:ext uri="{FF2B5EF4-FFF2-40B4-BE49-F238E27FC236}">
                    <a16:creationId xmlns:a16="http://schemas.microsoft.com/office/drawing/2014/main" xmlns="" id="{BB2B2D5D-66A7-9D96-DCB5-05BB4028F4B8}"/>
                  </a:ext>
                </a:extLst>
              </p:cNvPr>
              <p:cNvSpPr>
                <a:spLocks/>
              </p:cNvSpPr>
              <p:nvPr/>
            </p:nvSpPr>
            <p:spPr bwMode="auto">
              <a:xfrm>
                <a:off x="1670" y="2292"/>
                <a:ext cx="21"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8" y="35"/>
                  </a:cxn>
                  <a:cxn ang="0">
                    <a:pos x="23" y="35"/>
                  </a:cxn>
                  <a:cxn ang="0">
                    <a:pos x="29" y="34"/>
                  </a:cxn>
                  <a:cxn ang="0">
                    <a:pos x="34" y="34"/>
                  </a:cxn>
                  <a:cxn ang="0">
                    <a:pos x="41" y="34"/>
                  </a:cxn>
                  <a:cxn ang="0">
                    <a:pos x="46" y="33"/>
                  </a:cxn>
                  <a:cxn ang="0">
                    <a:pos x="51" y="33"/>
                  </a:cxn>
                  <a:cxn ang="0">
                    <a:pos x="58" y="33"/>
                  </a:cxn>
                  <a:cxn ang="0">
                    <a:pos x="63" y="33"/>
                  </a:cxn>
                  <a:cxn ang="0">
                    <a:pos x="62" y="25"/>
                  </a:cxn>
                  <a:cxn ang="0">
                    <a:pos x="60" y="15"/>
                  </a:cxn>
                  <a:cxn ang="0">
                    <a:pos x="59" y="8"/>
                  </a:cxn>
                  <a:cxn ang="0">
                    <a:pos x="58" y="0"/>
                  </a:cxn>
                  <a:cxn ang="0">
                    <a:pos x="50" y="0"/>
                  </a:cxn>
                  <a:cxn ang="0">
                    <a:pos x="43" y="0"/>
                  </a:cxn>
                  <a:cxn ang="0">
                    <a:pos x="35" y="0"/>
                  </a:cxn>
                  <a:cxn ang="0">
                    <a:pos x="29" y="0"/>
                  </a:cxn>
                  <a:cxn ang="0">
                    <a:pos x="21" y="0"/>
                  </a:cxn>
                  <a:cxn ang="0">
                    <a:pos x="14" y="0"/>
                  </a:cxn>
                  <a:cxn ang="0">
                    <a:pos x="6" y="0"/>
                  </a:cxn>
                  <a:cxn ang="0">
                    <a:pos x="0" y="0"/>
                  </a:cxn>
                </a:cxnLst>
                <a:rect l="0" t="0" r="r" b="b"/>
                <a:pathLst>
                  <a:path w="63" h="35">
                    <a:moveTo>
                      <a:pt x="0" y="0"/>
                    </a:moveTo>
                    <a:lnTo>
                      <a:pt x="0" y="9"/>
                    </a:lnTo>
                    <a:lnTo>
                      <a:pt x="0" y="17"/>
                    </a:lnTo>
                    <a:lnTo>
                      <a:pt x="0" y="26"/>
                    </a:lnTo>
                    <a:lnTo>
                      <a:pt x="0" y="35"/>
                    </a:lnTo>
                    <a:lnTo>
                      <a:pt x="4" y="35"/>
                    </a:lnTo>
                    <a:lnTo>
                      <a:pt x="9" y="35"/>
                    </a:lnTo>
                    <a:lnTo>
                      <a:pt x="13" y="35"/>
                    </a:lnTo>
                    <a:lnTo>
                      <a:pt x="18" y="35"/>
                    </a:lnTo>
                    <a:lnTo>
                      <a:pt x="23" y="35"/>
                    </a:lnTo>
                    <a:lnTo>
                      <a:pt x="29" y="34"/>
                    </a:lnTo>
                    <a:lnTo>
                      <a:pt x="34" y="34"/>
                    </a:lnTo>
                    <a:lnTo>
                      <a:pt x="41" y="34"/>
                    </a:lnTo>
                    <a:lnTo>
                      <a:pt x="46" y="33"/>
                    </a:lnTo>
                    <a:lnTo>
                      <a:pt x="51" y="33"/>
                    </a:lnTo>
                    <a:lnTo>
                      <a:pt x="58" y="33"/>
                    </a:lnTo>
                    <a:lnTo>
                      <a:pt x="63" y="33"/>
                    </a:lnTo>
                    <a:lnTo>
                      <a:pt x="62" y="25"/>
                    </a:lnTo>
                    <a:lnTo>
                      <a:pt x="60" y="15"/>
                    </a:lnTo>
                    <a:lnTo>
                      <a:pt x="59" y="8"/>
                    </a:lnTo>
                    <a:lnTo>
                      <a:pt x="58" y="0"/>
                    </a:lnTo>
                    <a:lnTo>
                      <a:pt x="50" y="0"/>
                    </a:lnTo>
                    <a:lnTo>
                      <a:pt x="43" y="0"/>
                    </a:lnTo>
                    <a:lnTo>
                      <a:pt x="35" y="0"/>
                    </a:lnTo>
                    <a:lnTo>
                      <a:pt x="29" y="0"/>
                    </a:lnTo>
                    <a:lnTo>
                      <a:pt x="21" y="0"/>
                    </a:lnTo>
                    <a:lnTo>
                      <a:pt x="14" y="0"/>
                    </a:lnTo>
                    <a:lnTo>
                      <a:pt x="6" y="0"/>
                    </a:lnTo>
                    <a:lnTo>
                      <a:pt x="0" y="0"/>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63" name="Freeform 207">
              <a:extLst>
                <a:ext uri="{FF2B5EF4-FFF2-40B4-BE49-F238E27FC236}">
                  <a16:creationId xmlns:a16="http://schemas.microsoft.com/office/drawing/2014/main" xmlns="" id="{8993B0D3-EE84-1196-259F-62ACCA77EC17}"/>
                </a:ext>
              </a:extLst>
            </p:cNvPr>
            <p:cNvSpPr>
              <a:spLocks/>
            </p:cNvSpPr>
            <p:nvPr/>
          </p:nvSpPr>
          <p:spPr bwMode="auto">
            <a:xfrm>
              <a:off x="1671" y="2292"/>
              <a:ext cx="20"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7" y="35"/>
                </a:cxn>
                <a:cxn ang="0">
                  <a:pos x="22" y="35"/>
                </a:cxn>
                <a:cxn ang="0">
                  <a:pos x="28" y="34"/>
                </a:cxn>
                <a:cxn ang="0">
                  <a:pos x="33" y="34"/>
                </a:cxn>
                <a:cxn ang="0">
                  <a:pos x="38" y="34"/>
                </a:cxn>
                <a:cxn ang="0">
                  <a:pos x="42" y="33"/>
                </a:cxn>
                <a:cxn ang="0">
                  <a:pos x="47" y="33"/>
                </a:cxn>
                <a:cxn ang="0">
                  <a:pos x="53" y="33"/>
                </a:cxn>
                <a:cxn ang="0">
                  <a:pos x="58" y="33"/>
                </a:cxn>
                <a:cxn ang="0">
                  <a:pos x="57" y="25"/>
                </a:cxn>
                <a:cxn ang="0">
                  <a:pos x="55" y="15"/>
                </a:cxn>
                <a:cxn ang="0">
                  <a:pos x="54" y="8"/>
                </a:cxn>
                <a:cxn ang="0">
                  <a:pos x="53" y="0"/>
                </a:cxn>
                <a:cxn ang="0">
                  <a:pos x="46" y="0"/>
                </a:cxn>
                <a:cxn ang="0">
                  <a:pos x="40" y="0"/>
                </a:cxn>
                <a:cxn ang="0">
                  <a:pos x="33" y="0"/>
                </a:cxn>
                <a:cxn ang="0">
                  <a:pos x="26" y="0"/>
                </a:cxn>
                <a:cxn ang="0">
                  <a:pos x="20" y="0"/>
                </a:cxn>
                <a:cxn ang="0">
                  <a:pos x="13" y="0"/>
                </a:cxn>
                <a:cxn ang="0">
                  <a:pos x="6" y="0"/>
                </a:cxn>
                <a:cxn ang="0">
                  <a:pos x="0" y="0"/>
                </a:cxn>
              </a:cxnLst>
              <a:rect l="0" t="0" r="r" b="b"/>
              <a:pathLst>
                <a:path w="58" h="35">
                  <a:moveTo>
                    <a:pt x="0" y="0"/>
                  </a:moveTo>
                  <a:lnTo>
                    <a:pt x="0" y="9"/>
                  </a:lnTo>
                  <a:lnTo>
                    <a:pt x="0" y="17"/>
                  </a:lnTo>
                  <a:lnTo>
                    <a:pt x="0" y="26"/>
                  </a:lnTo>
                  <a:lnTo>
                    <a:pt x="0" y="35"/>
                  </a:lnTo>
                  <a:lnTo>
                    <a:pt x="4" y="35"/>
                  </a:lnTo>
                  <a:lnTo>
                    <a:pt x="9" y="35"/>
                  </a:lnTo>
                  <a:lnTo>
                    <a:pt x="13" y="35"/>
                  </a:lnTo>
                  <a:lnTo>
                    <a:pt x="17" y="35"/>
                  </a:lnTo>
                  <a:lnTo>
                    <a:pt x="22" y="35"/>
                  </a:lnTo>
                  <a:lnTo>
                    <a:pt x="28" y="34"/>
                  </a:lnTo>
                  <a:lnTo>
                    <a:pt x="33" y="34"/>
                  </a:lnTo>
                  <a:lnTo>
                    <a:pt x="38" y="34"/>
                  </a:lnTo>
                  <a:lnTo>
                    <a:pt x="42" y="33"/>
                  </a:lnTo>
                  <a:lnTo>
                    <a:pt x="47" y="33"/>
                  </a:lnTo>
                  <a:lnTo>
                    <a:pt x="53" y="33"/>
                  </a:lnTo>
                  <a:lnTo>
                    <a:pt x="58" y="33"/>
                  </a:lnTo>
                  <a:lnTo>
                    <a:pt x="57" y="25"/>
                  </a:lnTo>
                  <a:lnTo>
                    <a:pt x="55" y="15"/>
                  </a:lnTo>
                  <a:lnTo>
                    <a:pt x="54" y="8"/>
                  </a:lnTo>
                  <a:lnTo>
                    <a:pt x="53" y="0"/>
                  </a:lnTo>
                  <a:lnTo>
                    <a:pt x="46" y="0"/>
                  </a:lnTo>
                  <a:lnTo>
                    <a:pt x="40" y="0"/>
                  </a:lnTo>
                  <a:lnTo>
                    <a:pt x="33" y="0"/>
                  </a:lnTo>
                  <a:lnTo>
                    <a:pt x="26" y="0"/>
                  </a:lnTo>
                  <a:lnTo>
                    <a:pt x="20" y="0"/>
                  </a:lnTo>
                  <a:lnTo>
                    <a:pt x="13" y="0"/>
                  </a:lnTo>
                  <a:lnTo>
                    <a:pt x="6" y="0"/>
                  </a:lnTo>
                  <a:lnTo>
                    <a:pt x="0" y="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4" name="Freeform 208">
              <a:extLst>
                <a:ext uri="{FF2B5EF4-FFF2-40B4-BE49-F238E27FC236}">
                  <a16:creationId xmlns:a16="http://schemas.microsoft.com/office/drawing/2014/main" xmlns="" id="{013DC02C-11B8-3EB5-7CB6-DC565BB388A9}"/>
                </a:ext>
              </a:extLst>
            </p:cNvPr>
            <p:cNvSpPr>
              <a:spLocks/>
            </p:cNvSpPr>
            <p:nvPr/>
          </p:nvSpPr>
          <p:spPr bwMode="auto">
            <a:xfrm>
              <a:off x="1673" y="2292"/>
              <a:ext cx="18" cy="12"/>
            </a:xfrm>
            <a:custGeom>
              <a:avLst/>
              <a:gdLst/>
              <a:ahLst/>
              <a:cxnLst>
                <a:cxn ang="0">
                  <a:pos x="0" y="0"/>
                </a:cxn>
                <a:cxn ang="0">
                  <a:pos x="0" y="9"/>
                </a:cxn>
                <a:cxn ang="0">
                  <a:pos x="0" y="17"/>
                </a:cxn>
                <a:cxn ang="0">
                  <a:pos x="0" y="26"/>
                </a:cxn>
                <a:cxn ang="0">
                  <a:pos x="0" y="35"/>
                </a:cxn>
                <a:cxn ang="0">
                  <a:pos x="4" y="35"/>
                </a:cxn>
                <a:cxn ang="0">
                  <a:pos x="8" y="35"/>
                </a:cxn>
                <a:cxn ang="0">
                  <a:pos x="11" y="35"/>
                </a:cxn>
                <a:cxn ang="0">
                  <a:pos x="15" y="35"/>
                </a:cxn>
                <a:cxn ang="0">
                  <a:pos x="24" y="34"/>
                </a:cxn>
                <a:cxn ang="0">
                  <a:pos x="34" y="34"/>
                </a:cxn>
                <a:cxn ang="0">
                  <a:pos x="43" y="33"/>
                </a:cxn>
                <a:cxn ang="0">
                  <a:pos x="52" y="33"/>
                </a:cxn>
                <a:cxn ang="0">
                  <a:pos x="51" y="25"/>
                </a:cxn>
                <a:cxn ang="0">
                  <a:pos x="49" y="15"/>
                </a:cxn>
                <a:cxn ang="0">
                  <a:pos x="48" y="8"/>
                </a:cxn>
                <a:cxn ang="0">
                  <a:pos x="47" y="0"/>
                </a:cxn>
                <a:cxn ang="0">
                  <a:pos x="41" y="0"/>
                </a:cxn>
                <a:cxn ang="0">
                  <a:pos x="35" y="0"/>
                </a:cxn>
                <a:cxn ang="0">
                  <a:pos x="30" y="0"/>
                </a:cxn>
                <a:cxn ang="0">
                  <a:pos x="23" y="0"/>
                </a:cxn>
                <a:cxn ang="0">
                  <a:pos x="18" y="0"/>
                </a:cxn>
                <a:cxn ang="0">
                  <a:pos x="11" y="0"/>
                </a:cxn>
                <a:cxn ang="0">
                  <a:pos x="6" y="0"/>
                </a:cxn>
                <a:cxn ang="0">
                  <a:pos x="0" y="0"/>
                </a:cxn>
              </a:cxnLst>
              <a:rect l="0" t="0" r="r" b="b"/>
              <a:pathLst>
                <a:path w="52" h="35">
                  <a:moveTo>
                    <a:pt x="0" y="0"/>
                  </a:moveTo>
                  <a:lnTo>
                    <a:pt x="0" y="9"/>
                  </a:lnTo>
                  <a:lnTo>
                    <a:pt x="0" y="17"/>
                  </a:lnTo>
                  <a:lnTo>
                    <a:pt x="0" y="26"/>
                  </a:lnTo>
                  <a:lnTo>
                    <a:pt x="0" y="35"/>
                  </a:lnTo>
                  <a:lnTo>
                    <a:pt x="4" y="35"/>
                  </a:lnTo>
                  <a:lnTo>
                    <a:pt x="8" y="35"/>
                  </a:lnTo>
                  <a:lnTo>
                    <a:pt x="11" y="35"/>
                  </a:lnTo>
                  <a:lnTo>
                    <a:pt x="15" y="35"/>
                  </a:lnTo>
                  <a:lnTo>
                    <a:pt x="24" y="34"/>
                  </a:lnTo>
                  <a:lnTo>
                    <a:pt x="34" y="34"/>
                  </a:lnTo>
                  <a:lnTo>
                    <a:pt x="43" y="33"/>
                  </a:lnTo>
                  <a:lnTo>
                    <a:pt x="52" y="33"/>
                  </a:lnTo>
                  <a:lnTo>
                    <a:pt x="51" y="25"/>
                  </a:lnTo>
                  <a:lnTo>
                    <a:pt x="49" y="15"/>
                  </a:lnTo>
                  <a:lnTo>
                    <a:pt x="48" y="8"/>
                  </a:lnTo>
                  <a:lnTo>
                    <a:pt x="47" y="0"/>
                  </a:lnTo>
                  <a:lnTo>
                    <a:pt x="41" y="0"/>
                  </a:lnTo>
                  <a:lnTo>
                    <a:pt x="35" y="0"/>
                  </a:lnTo>
                  <a:lnTo>
                    <a:pt x="30" y="0"/>
                  </a:lnTo>
                  <a:lnTo>
                    <a:pt x="23" y="0"/>
                  </a:lnTo>
                  <a:lnTo>
                    <a:pt x="18" y="0"/>
                  </a:lnTo>
                  <a:lnTo>
                    <a:pt x="11" y="0"/>
                  </a:lnTo>
                  <a:lnTo>
                    <a:pt x="6" y="0"/>
                  </a:lnTo>
                  <a:lnTo>
                    <a:pt x="0" y="0"/>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5" name="Freeform 209">
              <a:extLst>
                <a:ext uri="{FF2B5EF4-FFF2-40B4-BE49-F238E27FC236}">
                  <a16:creationId xmlns:a16="http://schemas.microsoft.com/office/drawing/2014/main" xmlns="" id="{0B9D7E28-DF5C-1D1B-96DA-F99FA39D7D2F}"/>
                </a:ext>
              </a:extLst>
            </p:cNvPr>
            <p:cNvSpPr>
              <a:spLocks/>
            </p:cNvSpPr>
            <p:nvPr/>
          </p:nvSpPr>
          <p:spPr bwMode="auto">
            <a:xfrm>
              <a:off x="1675" y="2292"/>
              <a:ext cx="16" cy="12"/>
            </a:xfrm>
            <a:custGeom>
              <a:avLst/>
              <a:gdLst/>
              <a:ahLst/>
              <a:cxnLst>
                <a:cxn ang="0">
                  <a:pos x="0" y="0"/>
                </a:cxn>
                <a:cxn ang="0">
                  <a:pos x="0" y="9"/>
                </a:cxn>
                <a:cxn ang="0">
                  <a:pos x="0" y="17"/>
                </a:cxn>
                <a:cxn ang="0">
                  <a:pos x="0" y="26"/>
                </a:cxn>
                <a:cxn ang="0">
                  <a:pos x="0" y="35"/>
                </a:cxn>
                <a:cxn ang="0">
                  <a:pos x="4" y="35"/>
                </a:cxn>
                <a:cxn ang="0">
                  <a:pos x="8" y="35"/>
                </a:cxn>
                <a:cxn ang="0">
                  <a:pos x="10" y="35"/>
                </a:cxn>
                <a:cxn ang="0">
                  <a:pos x="14" y="35"/>
                </a:cxn>
                <a:cxn ang="0">
                  <a:pos x="22" y="34"/>
                </a:cxn>
                <a:cxn ang="0">
                  <a:pos x="30" y="34"/>
                </a:cxn>
                <a:cxn ang="0">
                  <a:pos x="38" y="33"/>
                </a:cxn>
                <a:cxn ang="0">
                  <a:pos x="46" y="33"/>
                </a:cxn>
                <a:cxn ang="0">
                  <a:pos x="45" y="25"/>
                </a:cxn>
                <a:cxn ang="0">
                  <a:pos x="43" y="15"/>
                </a:cxn>
                <a:cxn ang="0">
                  <a:pos x="42" y="8"/>
                </a:cxn>
                <a:cxn ang="0">
                  <a:pos x="41" y="0"/>
                </a:cxn>
                <a:cxn ang="0">
                  <a:pos x="35" y="0"/>
                </a:cxn>
                <a:cxn ang="0">
                  <a:pos x="30" y="0"/>
                </a:cxn>
                <a:cxn ang="0">
                  <a:pos x="25" y="0"/>
                </a:cxn>
                <a:cxn ang="0">
                  <a:pos x="20" y="0"/>
                </a:cxn>
                <a:cxn ang="0">
                  <a:pos x="14" y="0"/>
                </a:cxn>
                <a:cxn ang="0">
                  <a:pos x="10" y="0"/>
                </a:cxn>
                <a:cxn ang="0">
                  <a:pos x="5" y="0"/>
                </a:cxn>
                <a:cxn ang="0">
                  <a:pos x="0" y="0"/>
                </a:cxn>
              </a:cxnLst>
              <a:rect l="0" t="0" r="r" b="b"/>
              <a:pathLst>
                <a:path w="46" h="35">
                  <a:moveTo>
                    <a:pt x="0" y="0"/>
                  </a:moveTo>
                  <a:lnTo>
                    <a:pt x="0" y="9"/>
                  </a:lnTo>
                  <a:lnTo>
                    <a:pt x="0" y="17"/>
                  </a:lnTo>
                  <a:lnTo>
                    <a:pt x="0" y="26"/>
                  </a:lnTo>
                  <a:lnTo>
                    <a:pt x="0" y="35"/>
                  </a:lnTo>
                  <a:lnTo>
                    <a:pt x="4" y="35"/>
                  </a:lnTo>
                  <a:lnTo>
                    <a:pt x="8" y="35"/>
                  </a:lnTo>
                  <a:lnTo>
                    <a:pt x="10" y="35"/>
                  </a:lnTo>
                  <a:lnTo>
                    <a:pt x="14" y="35"/>
                  </a:lnTo>
                  <a:lnTo>
                    <a:pt x="22" y="34"/>
                  </a:lnTo>
                  <a:lnTo>
                    <a:pt x="30" y="34"/>
                  </a:lnTo>
                  <a:lnTo>
                    <a:pt x="38" y="33"/>
                  </a:lnTo>
                  <a:lnTo>
                    <a:pt x="46" y="33"/>
                  </a:lnTo>
                  <a:lnTo>
                    <a:pt x="45" y="25"/>
                  </a:lnTo>
                  <a:lnTo>
                    <a:pt x="43" y="15"/>
                  </a:lnTo>
                  <a:lnTo>
                    <a:pt x="42" y="8"/>
                  </a:lnTo>
                  <a:lnTo>
                    <a:pt x="41" y="0"/>
                  </a:lnTo>
                  <a:lnTo>
                    <a:pt x="35" y="0"/>
                  </a:lnTo>
                  <a:lnTo>
                    <a:pt x="30" y="0"/>
                  </a:lnTo>
                  <a:lnTo>
                    <a:pt x="25" y="0"/>
                  </a:lnTo>
                  <a:lnTo>
                    <a:pt x="20" y="0"/>
                  </a:lnTo>
                  <a:lnTo>
                    <a:pt x="14" y="0"/>
                  </a:lnTo>
                  <a:lnTo>
                    <a:pt x="10" y="0"/>
                  </a:lnTo>
                  <a:lnTo>
                    <a:pt x="5" y="0"/>
                  </a:lnTo>
                  <a:lnTo>
                    <a:pt x="0" y="0"/>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6" name="Freeform 210">
              <a:extLst>
                <a:ext uri="{FF2B5EF4-FFF2-40B4-BE49-F238E27FC236}">
                  <a16:creationId xmlns:a16="http://schemas.microsoft.com/office/drawing/2014/main" xmlns="" id="{D2C0779A-6AE8-C5DC-3EC5-139C0E3DA4A0}"/>
                </a:ext>
              </a:extLst>
            </p:cNvPr>
            <p:cNvSpPr>
              <a:spLocks/>
            </p:cNvSpPr>
            <p:nvPr/>
          </p:nvSpPr>
          <p:spPr bwMode="auto">
            <a:xfrm>
              <a:off x="1677" y="2292"/>
              <a:ext cx="14" cy="12"/>
            </a:xfrm>
            <a:custGeom>
              <a:avLst/>
              <a:gdLst/>
              <a:ahLst/>
              <a:cxnLst>
                <a:cxn ang="0">
                  <a:pos x="0" y="0"/>
                </a:cxn>
                <a:cxn ang="0">
                  <a:pos x="0" y="9"/>
                </a:cxn>
                <a:cxn ang="0">
                  <a:pos x="0" y="17"/>
                </a:cxn>
                <a:cxn ang="0">
                  <a:pos x="0" y="26"/>
                </a:cxn>
                <a:cxn ang="0">
                  <a:pos x="0" y="35"/>
                </a:cxn>
                <a:cxn ang="0">
                  <a:pos x="4" y="35"/>
                </a:cxn>
                <a:cxn ang="0">
                  <a:pos x="7" y="35"/>
                </a:cxn>
                <a:cxn ang="0">
                  <a:pos x="11" y="35"/>
                </a:cxn>
                <a:cxn ang="0">
                  <a:pos x="13" y="35"/>
                </a:cxn>
                <a:cxn ang="0">
                  <a:pos x="20" y="34"/>
                </a:cxn>
                <a:cxn ang="0">
                  <a:pos x="28" y="34"/>
                </a:cxn>
                <a:cxn ang="0">
                  <a:pos x="34" y="33"/>
                </a:cxn>
                <a:cxn ang="0">
                  <a:pos x="41" y="33"/>
                </a:cxn>
                <a:cxn ang="0">
                  <a:pos x="40" y="25"/>
                </a:cxn>
                <a:cxn ang="0">
                  <a:pos x="38" y="15"/>
                </a:cxn>
                <a:cxn ang="0">
                  <a:pos x="37" y="8"/>
                </a:cxn>
                <a:cxn ang="0">
                  <a:pos x="36" y="0"/>
                </a:cxn>
                <a:cxn ang="0">
                  <a:pos x="26" y="0"/>
                </a:cxn>
                <a:cxn ang="0">
                  <a:pos x="19" y="0"/>
                </a:cxn>
                <a:cxn ang="0">
                  <a:pos x="9" y="0"/>
                </a:cxn>
                <a:cxn ang="0">
                  <a:pos x="0" y="0"/>
                </a:cxn>
              </a:cxnLst>
              <a:rect l="0" t="0" r="r" b="b"/>
              <a:pathLst>
                <a:path w="41" h="35">
                  <a:moveTo>
                    <a:pt x="0" y="0"/>
                  </a:moveTo>
                  <a:lnTo>
                    <a:pt x="0" y="9"/>
                  </a:lnTo>
                  <a:lnTo>
                    <a:pt x="0" y="17"/>
                  </a:lnTo>
                  <a:lnTo>
                    <a:pt x="0" y="26"/>
                  </a:lnTo>
                  <a:lnTo>
                    <a:pt x="0" y="35"/>
                  </a:lnTo>
                  <a:lnTo>
                    <a:pt x="4" y="35"/>
                  </a:lnTo>
                  <a:lnTo>
                    <a:pt x="7" y="35"/>
                  </a:lnTo>
                  <a:lnTo>
                    <a:pt x="11" y="35"/>
                  </a:lnTo>
                  <a:lnTo>
                    <a:pt x="13" y="35"/>
                  </a:lnTo>
                  <a:lnTo>
                    <a:pt x="20" y="34"/>
                  </a:lnTo>
                  <a:lnTo>
                    <a:pt x="28" y="34"/>
                  </a:lnTo>
                  <a:lnTo>
                    <a:pt x="34" y="33"/>
                  </a:lnTo>
                  <a:lnTo>
                    <a:pt x="41" y="33"/>
                  </a:lnTo>
                  <a:lnTo>
                    <a:pt x="40" y="25"/>
                  </a:lnTo>
                  <a:lnTo>
                    <a:pt x="38" y="15"/>
                  </a:lnTo>
                  <a:lnTo>
                    <a:pt x="37" y="8"/>
                  </a:lnTo>
                  <a:lnTo>
                    <a:pt x="36" y="0"/>
                  </a:lnTo>
                  <a:lnTo>
                    <a:pt x="26" y="0"/>
                  </a:lnTo>
                  <a:lnTo>
                    <a:pt x="19" y="0"/>
                  </a:lnTo>
                  <a:lnTo>
                    <a:pt x="9"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7" name="Freeform 211">
              <a:extLst>
                <a:ext uri="{FF2B5EF4-FFF2-40B4-BE49-F238E27FC236}">
                  <a16:creationId xmlns:a16="http://schemas.microsoft.com/office/drawing/2014/main" xmlns="" id="{D0427438-A81F-BA00-7ABA-487AC0D8D1F3}"/>
                </a:ext>
              </a:extLst>
            </p:cNvPr>
            <p:cNvSpPr>
              <a:spLocks/>
            </p:cNvSpPr>
            <p:nvPr/>
          </p:nvSpPr>
          <p:spPr bwMode="auto">
            <a:xfrm>
              <a:off x="1679" y="2292"/>
              <a:ext cx="12" cy="12"/>
            </a:xfrm>
            <a:custGeom>
              <a:avLst/>
              <a:gdLst/>
              <a:ahLst/>
              <a:cxnLst>
                <a:cxn ang="0">
                  <a:pos x="0" y="0"/>
                </a:cxn>
                <a:cxn ang="0">
                  <a:pos x="0" y="35"/>
                </a:cxn>
                <a:cxn ang="0">
                  <a:pos x="10" y="35"/>
                </a:cxn>
                <a:cxn ang="0">
                  <a:pos x="34" y="33"/>
                </a:cxn>
                <a:cxn ang="0">
                  <a:pos x="29" y="0"/>
                </a:cxn>
                <a:cxn ang="0">
                  <a:pos x="0" y="0"/>
                </a:cxn>
              </a:cxnLst>
              <a:rect l="0" t="0" r="r" b="b"/>
              <a:pathLst>
                <a:path w="34" h="35">
                  <a:moveTo>
                    <a:pt x="0" y="0"/>
                  </a:moveTo>
                  <a:lnTo>
                    <a:pt x="0" y="35"/>
                  </a:lnTo>
                  <a:lnTo>
                    <a:pt x="10" y="35"/>
                  </a:lnTo>
                  <a:lnTo>
                    <a:pt x="34" y="33"/>
                  </a:lnTo>
                  <a:lnTo>
                    <a:pt x="29"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8" name="Freeform 212">
              <a:extLst>
                <a:ext uri="{FF2B5EF4-FFF2-40B4-BE49-F238E27FC236}">
                  <a16:creationId xmlns:a16="http://schemas.microsoft.com/office/drawing/2014/main" xmlns="" id="{05F7A4AA-1F35-1E13-2F76-C202647DCF01}"/>
                </a:ext>
              </a:extLst>
            </p:cNvPr>
            <p:cNvSpPr>
              <a:spLocks/>
            </p:cNvSpPr>
            <p:nvPr/>
          </p:nvSpPr>
          <p:spPr bwMode="auto">
            <a:xfrm>
              <a:off x="1681" y="2309"/>
              <a:ext cx="22" cy="135"/>
            </a:xfrm>
            <a:custGeom>
              <a:avLst/>
              <a:gdLst/>
              <a:ahLst/>
              <a:cxnLst>
                <a:cxn ang="0">
                  <a:pos x="0" y="2"/>
                </a:cxn>
                <a:cxn ang="0">
                  <a:pos x="13" y="0"/>
                </a:cxn>
                <a:cxn ang="0">
                  <a:pos x="31" y="0"/>
                </a:cxn>
                <a:cxn ang="0">
                  <a:pos x="47" y="102"/>
                </a:cxn>
                <a:cxn ang="0">
                  <a:pos x="57" y="198"/>
                </a:cxn>
                <a:cxn ang="0">
                  <a:pos x="64" y="296"/>
                </a:cxn>
                <a:cxn ang="0">
                  <a:pos x="65" y="396"/>
                </a:cxn>
                <a:cxn ang="0">
                  <a:pos x="37" y="406"/>
                </a:cxn>
                <a:cxn ang="0">
                  <a:pos x="35" y="304"/>
                </a:cxn>
                <a:cxn ang="0">
                  <a:pos x="29" y="203"/>
                </a:cxn>
                <a:cxn ang="0">
                  <a:pos x="17" y="104"/>
                </a:cxn>
                <a:cxn ang="0">
                  <a:pos x="0" y="2"/>
                </a:cxn>
              </a:cxnLst>
              <a:rect l="0" t="0" r="r" b="b"/>
              <a:pathLst>
                <a:path w="65" h="406">
                  <a:moveTo>
                    <a:pt x="0" y="2"/>
                  </a:moveTo>
                  <a:lnTo>
                    <a:pt x="13" y="0"/>
                  </a:lnTo>
                  <a:lnTo>
                    <a:pt x="31" y="0"/>
                  </a:lnTo>
                  <a:lnTo>
                    <a:pt x="47" y="102"/>
                  </a:lnTo>
                  <a:lnTo>
                    <a:pt x="57" y="198"/>
                  </a:lnTo>
                  <a:lnTo>
                    <a:pt x="64" y="296"/>
                  </a:lnTo>
                  <a:lnTo>
                    <a:pt x="65" y="396"/>
                  </a:lnTo>
                  <a:lnTo>
                    <a:pt x="37" y="406"/>
                  </a:lnTo>
                  <a:lnTo>
                    <a:pt x="35" y="304"/>
                  </a:lnTo>
                  <a:lnTo>
                    <a:pt x="29" y="203"/>
                  </a:lnTo>
                  <a:lnTo>
                    <a:pt x="17" y="104"/>
                  </a:lnTo>
                  <a:lnTo>
                    <a:pt x="0" y="2"/>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9" name="Freeform 213">
              <a:extLst>
                <a:ext uri="{FF2B5EF4-FFF2-40B4-BE49-F238E27FC236}">
                  <a16:creationId xmlns:a16="http://schemas.microsoft.com/office/drawing/2014/main" xmlns="" id="{F8EDF14C-A1AE-C93B-9940-443D8B90117D}"/>
                </a:ext>
              </a:extLst>
            </p:cNvPr>
            <p:cNvSpPr>
              <a:spLocks/>
            </p:cNvSpPr>
            <p:nvPr/>
          </p:nvSpPr>
          <p:spPr bwMode="auto">
            <a:xfrm>
              <a:off x="1679" y="2309"/>
              <a:ext cx="22" cy="135"/>
            </a:xfrm>
            <a:custGeom>
              <a:avLst/>
              <a:gdLst/>
              <a:ahLst/>
              <a:cxnLst>
                <a:cxn ang="0">
                  <a:pos x="0" y="2"/>
                </a:cxn>
                <a:cxn ang="0">
                  <a:pos x="2" y="1"/>
                </a:cxn>
                <a:cxn ang="0">
                  <a:pos x="6" y="1"/>
                </a:cxn>
                <a:cxn ang="0">
                  <a:pos x="10" y="1"/>
                </a:cxn>
                <a:cxn ang="0">
                  <a:pos x="14" y="0"/>
                </a:cxn>
                <a:cxn ang="0">
                  <a:pos x="18" y="0"/>
                </a:cxn>
                <a:cxn ang="0">
                  <a:pos x="22" y="0"/>
                </a:cxn>
                <a:cxn ang="0">
                  <a:pos x="27" y="0"/>
                </a:cxn>
                <a:cxn ang="0">
                  <a:pos x="33" y="0"/>
                </a:cxn>
                <a:cxn ang="0">
                  <a:pos x="47" y="102"/>
                </a:cxn>
                <a:cxn ang="0">
                  <a:pos x="58" y="198"/>
                </a:cxn>
                <a:cxn ang="0">
                  <a:pos x="63" y="296"/>
                </a:cxn>
                <a:cxn ang="0">
                  <a:pos x="66" y="396"/>
                </a:cxn>
                <a:cxn ang="0">
                  <a:pos x="59" y="399"/>
                </a:cxn>
                <a:cxn ang="0">
                  <a:pos x="51" y="400"/>
                </a:cxn>
                <a:cxn ang="0">
                  <a:pos x="43" y="403"/>
                </a:cxn>
                <a:cxn ang="0">
                  <a:pos x="37" y="406"/>
                </a:cxn>
                <a:cxn ang="0">
                  <a:pos x="34" y="304"/>
                </a:cxn>
                <a:cxn ang="0">
                  <a:pos x="29" y="203"/>
                </a:cxn>
                <a:cxn ang="0">
                  <a:pos x="17" y="104"/>
                </a:cxn>
                <a:cxn ang="0">
                  <a:pos x="0" y="2"/>
                </a:cxn>
              </a:cxnLst>
              <a:rect l="0" t="0" r="r" b="b"/>
              <a:pathLst>
                <a:path w="66" h="406">
                  <a:moveTo>
                    <a:pt x="0" y="2"/>
                  </a:moveTo>
                  <a:lnTo>
                    <a:pt x="2" y="1"/>
                  </a:lnTo>
                  <a:lnTo>
                    <a:pt x="6" y="1"/>
                  </a:lnTo>
                  <a:lnTo>
                    <a:pt x="10" y="1"/>
                  </a:lnTo>
                  <a:lnTo>
                    <a:pt x="14" y="0"/>
                  </a:lnTo>
                  <a:lnTo>
                    <a:pt x="18" y="0"/>
                  </a:lnTo>
                  <a:lnTo>
                    <a:pt x="22" y="0"/>
                  </a:lnTo>
                  <a:lnTo>
                    <a:pt x="27" y="0"/>
                  </a:lnTo>
                  <a:lnTo>
                    <a:pt x="33" y="0"/>
                  </a:lnTo>
                  <a:lnTo>
                    <a:pt x="47" y="102"/>
                  </a:lnTo>
                  <a:lnTo>
                    <a:pt x="58" y="198"/>
                  </a:lnTo>
                  <a:lnTo>
                    <a:pt x="63" y="296"/>
                  </a:lnTo>
                  <a:lnTo>
                    <a:pt x="66" y="396"/>
                  </a:lnTo>
                  <a:lnTo>
                    <a:pt x="59" y="399"/>
                  </a:lnTo>
                  <a:lnTo>
                    <a:pt x="51" y="400"/>
                  </a:lnTo>
                  <a:lnTo>
                    <a:pt x="43" y="403"/>
                  </a:lnTo>
                  <a:lnTo>
                    <a:pt x="37" y="406"/>
                  </a:lnTo>
                  <a:lnTo>
                    <a:pt x="34" y="304"/>
                  </a:lnTo>
                  <a:lnTo>
                    <a:pt x="29" y="203"/>
                  </a:lnTo>
                  <a:lnTo>
                    <a:pt x="17" y="104"/>
                  </a:lnTo>
                  <a:lnTo>
                    <a:pt x="0" y="2"/>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0" name="Freeform 214">
              <a:extLst>
                <a:ext uri="{FF2B5EF4-FFF2-40B4-BE49-F238E27FC236}">
                  <a16:creationId xmlns:a16="http://schemas.microsoft.com/office/drawing/2014/main" xmlns="" id="{82D187CE-7C34-A366-1201-CF81231BED40}"/>
                </a:ext>
              </a:extLst>
            </p:cNvPr>
            <p:cNvSpPr>
              <a:spLocks/>
            </p:cNvSpPr>
            <p:nvPr/>
          </p:nvSpPr>
          <p:spPr bwMode="auto">
            <a:xfrm>
              <a:off x="1677" y="2309"/>
              <a:ext cx="22" cy="135"/>
            </a:xfrm>
            <a:custGeom>
              <a:avLst/>
              <a:gdLst/>
              <a:ahLst/>
              <a:cxnLst>
                <a:cxn ang="0">
                  <a:pos x="0" y="2"/>
                </a:cxn>
                <a:cxn ang="0">
                  <a:pos x="4" y="1"/>
                </a:cxn>
                <a:cxn ang="0">
                  <a:pos x="8" y="1"/>
                </a:cxn>
                <a:cxn ang="0">
                  <a:pos x="12" y="1"/>
                </a:cxn>
                <a:cxn ang="0">
                  <a:pos x="15" y="0"/>
                </a:cxn>
                <a:cxn ang="0">
                  <a:pos x="20" y="0"/>
                </a:cxn>
                <a:cxn ang="0">
                  <a:pos x="24" y="0"/>
                </a:cxn>
                <a:cxn ang="0">
                  <a:pos x="28" y="0"/>
                </a:cxn>
                <a:cxn ang="0">
                  <a:pos x="32" y="0"/>
                </a:cxn>
                <a:cxn ang="0">
                  <a:pos x="48" y="102"/>
                </a:cxn>
                <a:cxn ang="0">
                  <a:pos x="60" y="198"/>
                </a:cxn>
                <a:cxn ang="0">
                  <a:pos x="65" y="296"/>
                </a:cxn>
                <a:cxn ang="0">
                  <a:pos x="67" y="396"/>
                </a:cxn>
                <a:cxn ang="0">
                  <a:pos x="60" y="399"/>
                </a:cxn>
                <a:cxn ang="0">
                  <a:pos x="53" y="400"/>
                </a:cxn>
                <a:cxn ang="0">
                  <a:pos x="46" y="403"/>
                </a:cxn>
                <a:cxn ang="0">
                  <a:pos x="40" y="406"/>
                </a:cxn>
                <a:cxn ang="0">
                  <a:pos x="40" y="354"/>
                </a:cxn>
                <a:cxn ang="0">
                  <a:pos x="37" y="304"/>
                </a:cxn>
                <a:cxn ang="0">
                  <a:pos x="34" y="254"/>
                </a:cxn>
                <a:cxn ang="0">
                  <a:pos x="30" y="203"/>
                </a:cxn>
                <a:cxn ang="0">
                  <a:pos x="24" y="154"/>
                </a:cxn>
                <a:cxn ang="0">
                  <a:pos x="17" y="104"/>
                </a:cxn>
                <a:cxn ang="0">
                  <a:pos x="9" y="54"/>
                </a:cxn>
                <a:cxn ang="0">
                  <a:pos x="0" y="2"/>
                </a:cxn>
              </a:cxnLst>
              <a:rect l="0" t="0" r="r" b="b"/>
              <a:pathLst>
                <a:path w="67" h="406">
                  <a:moveTo>
                    <a:pt x="0" y="2"/>
                  </a:moveTo>
                  <a:lnTo>
                    <a:pt x="4" y="1"/>
                  </a:lnTo>
                  <a:lnTo>
                    <a:pt x="8" y="1"/>
                  </a:lnTo>
                  <a:lnTo>
                    <a:pt x="12" y="1"/>
                  </a:lnTo>
                  <a:lnTo>
                    <a:pt x="15" y="0"/>
                  </a:lnTo>
                  <a:lnTo>
                    <a:pt x="20" y="0"/>
                  </a:lnTo>
                  <a:lnTo>
                    <a:pt x="24" y="0"/>
                  </a:lnTo>
                  <a:lnTo>
                    <a:pt x="28" y="0"/>
                  </a:lnTo>
                  <a:lnTo>
                    <a:pt x="32" y="0"/>
                  </a:lnTo>
                  <a:lnTo>
                    <a:pt x="48" y="102"/>
                  </a:lnTo>
                  <a:lnTo>
                    <a:pt x="60" y="198"/>
                  </a:lnTo>
                  <a:lnTo>
                    <a:pt x="65" y="296"/>
                  </a:lnTo>
                  <a:lnTo>
                    <a:pt x="67" y="396"/>
                  </a:lnTo>
                  <a:lnTo>
                    <a:pt x="60" y="399"/>
                  </a:lnTo>
                  <a:lnTo>
                    <a:pt x="53" y="400"/>
                  </a:lnTo>
                  <a:lnTo>
                    <a:pt x="46" y="403"/>
                  </a:lnTo>
                  <a:lnTo>
                    <a:pt x="40" y="406"/>
                  </a:lnTo>
                  <a:lnTo>
                    <a:pt x="40" y="354"/>
                  </a:lnTo>
                  <a:lnTo>
                    <a:pt x="37" y="304"/>
                  </a:lnTo>
                  <a:lnTo>
                    <a:pt x="34" y="254"/>
                  </a:lnTo>
                  <a:lnTo>
                    <a:pt x="30" y="203"/>
                  </a:lnTo>
                  <a:lnTo>
                    <a:pt x="24" y="154"/>
                  </a:lnTo>
                  <a:lnTo>
                    <a:pt x="17" y="104"/>
                  </a:lnTo>
                  <a:lnTo>
                    <a:pt x="9" y="54"/>
                  </a:lnTo>
                  <a:lnTo>
                    <a:pt x="0" y="2"/>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1" name="Freeform 215">
              <a:extLst>
                <a:ext uri="{FF2B5EF4-FFF2-40B4-BE49-F238E27FC236}">
                  <a16:creationId xmlns:a16="http://schemas.microsoft.com/office/drawing/2014/main" xmlns="" id="{3E520016-056E-7FE2-3DEC-108AE0292531}"/>
                </a:ext>
              </a:extLst>
            </p:cNvPr>
            <p:cNvSpPr>
              <a:spLocks/>
            </p:cNvSpPr>
            <p:nvPr/>
          </p:nvSpPr>
          <p:spPr bwMode="auto">
            <a:xfrm>
              <a:off x="1675" y="2309"/>
              <a:ext cx="22" cy="135"/>
            </a:xfrm>
            <a:custGeom>
              <a:avLst/>
              <a:gdLst/>
              <a:ahLst/>
              <a:cxnLst>
                <a:cxn ang="0">
                  <a:pos x="0" y="2"/>
                </a:cxn>
                <a:cxn ang="0">
                  <a:pos x="4" y="1"/>
                </a:cxn>
                <a:cxn ang="0">
                  <a:pos x="8" y="1"/>
                </a:cxn>
                <a:cxn ang="0">
                  <a:pos x="10" y="1"/>
                </a:cxn>
                <a:cxn ang="0">
                  <a:pos x="14" y="0"/>
                </a:cxn>
                <a:cxn ang="0">
                  <a:pos x="18" y="0"/>
                </a:cxn>
                <a:cxn ang="0">
                  <a:pos x="24" y="0"/>
                </a:cxn>
                <a:cxn ang="0">
                  <a:pos x="28" y="0"/>
                </a:cxn>
                <a:cxn ang="0">
                  <a:pos x="31" y="0"/>
                </a:cxn>
                <a:cxn ang="0">
                  <a:pos x="47" y="102"/>
                </a:cxn>
                <a:cxn ang="0">
                  <a:pos x="58" y="198"/>
                </a:cxn>
                <a:cxn ang="0">
                  <a:pos x="65"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4" y="0"/>
                  </a:lnTo>
                  <a:lnTo>
                    <a:pt x="28" y="0"/>
                  </a:lnTo>
                  <a:lnTo>
                    <a:pt x="31" y="0"/>
                  </a:lnTo>
                  <a:lnTo>
                    <a:pt x="47" y="102"/>
                  </a:lnTo>
                  <a:lnTo>
                    <a:pt x="58" y="198"/>
                  </a:lnTo>
                  <a:lnTo>
                    <a:pt x="65"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2" name="Freeform 216">
              <a:extLst>
                <a:ext uri="{FF2B5EF4-FFF2-40B4-BE49-F238E27FC236}">
                  <a16:creationId xmlns:a16="http://schemas.microsoft.com/office/drawing/2014/main" xmlns="" id="{C7108DE9-42D2-82BE-7E78-D1FAF6F1DFA0}"/>
                </a:ext>
              </a:extLst>
            </p:cNvPr>
            <p:cNvSpPr>
              <a:spLocks/>
            </p:cNvSpPr>
            <p:nvPr/>
          </p:nvSpPr>
          <p:spPr bwMode="auto">
            <a:xfrm>
              <a:off x="1673" y="2309"/>
              <a:ext cx="23" cy="135"/>
            </a:xfrm>
            <a:custGeom>
              <a:avLst/>
              <a:gdLst/>
              <a:ahLst/>
              <a:cxnLst>
                <a:cxn ang="0">
                  <a:pos x="0" y="2"/>
                </a:cxn>
                <a:cxn ang="0">
                  <a:pos x="3" y="1"/>
                </a:cxn>
                <a:cxn ang="0">
                  <a:pos x="7" y="1"/>
                </a:cxn>
                <a:cxn ang="0">
                  <a:pos x="11" y="1"/>
                </a:cxn>
                <a:cxn ang="0">
                  <a:pos x="15" y="0"/>
                </a:cxn>
                <a:cxn ang="0">
                  <a:pos x="19" y="0"/>
                </a:cxn>
                <a:cxn ang="0">
                  <a:pos x="23" y="0"/>
                </a:cxn>
                <a:cxn ang="0">
                  <a:pos x="27" y="0"/>
                </a:cxn>
                <a:cxn ang="0">
                  <a:pos x="32" y="0"/>
                </a:cxn>
                <a:cxn ang="0">
                  <a:pos x="48" y="102"/>
                </a:cxn>
                <a:cxn ang="0">
                  <a:pos x="59" y="198"/>
                </a:cxn>
                <a:cxn ang="0">
                  <a:pos x="64" y="296"/>
                </a:cxn>
                <a:cxn ang="0">
                  <a:pos x="67" y="396"/>
                </a:cxn>
                <a:cxn ang="0">
                  <a:pos x="60" y="399"/>
                </a:cxn>
                <a:cxn ang="0">
                  <a:pos x="52" y="400"/>
                </a:cxn>
                <a:cxn ang="0">
                  <a:pos x="44" y="403"/>
                </a:cxn>
                <a:cxn ang="0">
                  <a:pos x="37" y="406"/>
                </a:cxn>
                <a:cxn ang="0">
                  <a:pos x="35" y="304"/>
                </a:cxn>
                <a:cxn ang="0">
                  <a:pos x="28" y="203"/>
                </a:cxn>
                <a:cxn ang="0">
                  <a:pos x="16" y="104"/>
                </a:cxn>
                <a:cxn ang="0">
                  <a:pos x="0" y="2"/>
                </a:cxn>
              </a:cxnLst>
              <a:rect l="0" t="0" r="r" b="b"/>
              <a:pathLst>
                <a:path w="67" h="406">
                  <a:moveTo>
                    <a:pt x="0" y="2"/>
                  </a:moveTo>
                  <a:lnTo>
                    <a:pt x="3" y="1"/>
                  </a:lnTo>
                  <a:lnTo>
                    <a:pt x="7" y="1"/>
                  </a:lnTo>
                  <a:lnTo>
                    <a:pt x="11" y="1"/>
                  </a:lnTo>
                  <a:lnTo>
                    <a:pt x="15" y="0"/>
                  </a:lnTo>
                  <a:lnTo>
                    <a:pt x="19" y="0"/>
                  </a:lnTo>
                  <a:lnTo>
                    <a:pt x="23" y="0"/>
                  </a:lnTo>
                  <a:lnTo>
                    <a:pt x="27" y="0"/>
                  </a:lnTo>
                  <a:lnTo>
                    <a:pt x="32" y="0"/>
                  </a:lnTo>
                  <a:lnTo>
                    <a:pt x="48" y="102"/>
                  </a:lnTo>
                  <a:lnTo>
                    <a:pt x="59" y="198"/>
                  </a:lnTo>
                  <a:lnTo>
                    <a:pt x="64" y="296"/>
                  </a:lnTo>
                  <a:lnTo>
                    <a:pt x="67" y="396"/>
                  </a:lnTo>
                  <a:lnTo>
                    <a:pt x="60" y="399"/>
                  </a:lnTo>
                  <a:lnTo>
                    <a:pt x="52" y="400"/>
                  </a:lnTo>
                  <a:lnTo>
                    <a:pt x="44" y="403"/>
                  </a:lnTo>
                  <a:lnTo>
                    <a:pt x="37" y="406"/>
                  </a:lnTo>
                  <a:lnTo>
                    <a:pt x="35" y="304"/>
                  </a:lnTo>
                  <a:lnTo>
                    <a:pt x="28" y="203"/>
                  </a:lnTo>
                  <a:lnTo>
                    <a:pt x="16" y="104"/>
                  </a:lnTo>
                  <a:lnTo>
                    <a:pt x="0" y="2"/>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3" name="Freeform 217">
              <a:extLst>
                <a:ext uri="{FF2B5EF4-FFF2-40B4-BE49-F238E27FC236}">
                  <a16:creationId xmlns:a16="http://schemas.microsoft.com/office/drawing/2014/main" xmlns="" id="{1508453F-809F-1B99-ED64-A40C28A05F53}"/>
                </a:ext>
              </a:extLst>
            </p:cNvPr>
            <p:cNvSpPr>
              <a:spLocks/>
            </p:cNvSpPr>
            <p:nvPr/>
          </p:nvSpPr>
          <p:spPr bwMode="auto">
            <a:xfrm>
              <a:off x="1671" y="2309"/>
              <a:ext cx="23"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2" y="0"/>
                </a:cxn>
                <a:cxn ang="0">
                  <a:pos x="49" y="102"/>
                </a:cxn>
                <a:cxn ang="0">
                  <a:pos x="59" y="198"/>
                </a:cxn>
                <a:cxn ang="0">
                  <a:pos x="66" y="296"/>
                </a:cxn>
                <a:cxn ang="0">
                  <a:pos x="67"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2" y="0"/>
                  </a:lnTo>
                  <a:lnTo>
                    <a:pt x="49" y="102"/>
                  </a:lnTo>
                  <a:lnTo>
                    <a:pt x="59" y="198"/>
                  </a:lnTo>
                  <a:lnTo>
                    <a:pt x="66" y="296"/>
                  </a:lnTo>
                  <a:lnTo>
                    <a:pt x="67" y="396"/>
                  </a:lnTo>
                  <a:lnTo>
                    <a:pt x="61" y="399"/>
                  </a:lnTo>
                  <a:lnTo>
                    <a:pt x="53" y="400"/>
                  </a:lnTo>
                  <a:lnTo>
                    <a:pt x="45" y="403"/>
                  </a:lnTo>
                  <a:lnTo>
                    <a:pt x="38" y="406"/>
                  </a:lnTo>
                  <a:lnTo>
                    <a:pt x="36" y="304"/>
                  </a:lnTo>
                  <a:lnTo>
                    <a:pt x="29" y="203"/>
                  </a:lnTo>
                  <a:lnTo>
                    <a:pt x="17" y="104"/>
                  </a:lnTo>
                  <a:lnTo>
                    <a:pt x="0" y="2"/>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4" name="Freeform 218">
              <a:extLst>
                <a:ext uri="{FF2B5EF4-FFF2-40B4-BE49-F238E27FC236}">
                  <a16:creationId xmlns:a16="http://schemas.microsoft.com/office/drawing/2014/main" xmlns="" id="{FF81146F-5F1B-8426-844D-201C2F5B31F5}"/>
                </a:ext>
              </a:extLst>
            </p:cNvPr>
            <p:cNvSpPr>
              <a:spLocks/>
            </p:cNvSpPr>
            <p:nvPr/>
          </p:nvSpPr>
          <p:spPr bwMode="auto">
            <a:xfrm>
              <a:off x="1670" y="2309"/>
              <a:ext cx="22" cy="135"/>
            </a:xfrm>
            <a:custGeom>
              <a:avLst/>
              <a:gdLst/>
              <a:ahLst/>
              <a:cxnLst>
                <a:cxn ang="0">
                  <a:pos x="0" y="2"/>
                </a:cxn>
                <a:cxn ang="0">
                  <a:pos x="4" y="1"/>
                </a:cxn>
                <a:cxn ang="0">
                  <a:pos x="8" y="1"/>
                </a:cxn>
                <a:cxn ang="0">
                  <a:pos x="10" y="1"/>
                </a:cxn>
                <a:cxn ang="0">
                  <a:pos x="14" y="0"/>
                </a:cxn>
                <a:cxn ang="0">
                  <a:pos x="18" y="0"/>
                </a:cxn>
                <a:cxn ang="0">
                  <a:pos x="23" y="0"/>
                </a:cxn>
                <a:cxn ang="0">
                  <a:pos x="27" y="0"/>
                </a:cxn>
                <a:cxn ang="0">
                  <a:pos x="31" y="0"/>
                </a:cxn>
                <a:cxn ang="0">
                  <a:pos x="47" y="102"/>
                </a:cxn>
                <a:cxn ang="0">
                  <a:pos x="58" y="198"/>
                </a:cxn>
                <a:cxn ang="0">
                  <a:pos x="64"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3" y="0"/>
                  </a:lnTo>
                  <a:lnTo>
                    <a:pt x="27" y="0"/>
                  </a:lnTo>
                  <a:lnTo>
                    <a:pt x="31" y="0"/>
                  </a:lnTo>
                  <a:lnTo>
                    <a:pt x="47" y="102"/>
                  </a:lnTo>
                  <a:lnTo>
                    <a:pt x="58" y="198"/>
                  </a:lnTo>
                  <a:lnTo>
                    <a:pt x="64"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5" name="Freeform 219">
              <a:extLst>
                <a:ext uri="{FF2B5EF4-FFF2-40B4-BE49-F238E27FC236}">
                  <a16:creationId xmlns:a16="http://schemas.microsoft.com/office/drawing/2014/main" xmlns="" id="{DD5FFE8E-6C0B-9544-324C-95F8A00A1E48}"/>
                </a:ext>
              </a:extLst>
            </p:cNvPr>
            <p:cNvSpPr>
              <a:spLocks/>
            </p:cNvSpPr>
            <p:nvPr/>
          </p:nvSpPr>
          <p:spPr bwMode="auto">
            <a:xfrm>
              <a:off x="1667" y="2309"/>
              <a:ext cx="23" cy="135"/>
            </a:xfrm>
            <a:custGeom>
              <a:avLst/>
              <a:gdLst/>
              <a:ahLst/>
              <a:cxnLst>
                <a:cxn ang="0">
                  <a:pos x="0" y="2"/>
                </a:cxn>
                <a:cxn ang="0">
                  <a:pos x="4" y="1"/>
                </a:cxn>
                <a:cxn ang="0">
                  <a:pos x="8" y="1"/>
                </a:cxn>
                <a:cxn ang="0">
                  <a:pos x="12" y="1"/>
                </a:cxn>
                <a:cxn ang="0">
                  <a:pos x="16" y="0"/>
                </a:cxn>
                <a:cxn ang="0">
                  <a:pos x="20" y="0"/>
                </a:cxn>
                <a:cxn ang="0">
                  <a:pos x="24" y="0"/>
                </a:cxn>
                <a:cxn ang="0">
                  <a:pos x="28" y="0"/>
                </a:cxn>
                <a:cxn ang="0">
                  <a:pos x="33" y="0"/>
                </a:cxn>
                <a:cxn ang="0">
                  <a:pos x="49" y="102"/>
                </a:cxn>
                <a:cxn ang="0">
                  <a:pos x="59" y="198"/>
                </a:cxn>
                <a:cxn ang="0">
                  <a:pos x="66" y="296"/>
                </a:cxn>
                <a:cxn ang="0">
                  <a:pos x="69"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9" h="406">
                  <a:moveTo>
                    <a:pt x="0" y="2"/>
                  </a:moveTo>
                  <a:lnTo>
                    <a:pt x="4" y="1"/>
                  </a:lnTo>
                  <a:lnTo>
                    <a:pt x="8" y="1"/>
                  </a:lnTo>
                  <a:lnTo>
                    <a:pt x="12" y="1"/>
                  </a:lnTo>
                  <a:lnTo>
                    <a:pt x="16" y="0"/>
                  </a:lnTo>
                  <a:lnTo>
                    <a:pt x="20" y="0"/>
                  </a:lnTo>
                  <a:lnTo>
                    <a:pt x="24" y="0"/>
                  </a:lnTo>
                  <a:lnTo>
                    <a:pt x="28" y="0"/>
                  </a:lnTo>
                  <a:lnTo>
                    <a:pt x="33" y="0"/>
                  </a:lnTo>
                  <a:lnTo>
                    <a:pt x="49" y="102"/>
                  </a:lnTo>
                  <a:lnTo>
                    <a:pt x="59" y="198"/>
                  </a:lnTo>
                  <a:lnTo>
                    <a:pt x="66" y="296"/>
                  </a:lnTo>
                  <a:lnTo>
                    <a:pt x="69" y="396"/>
                  </a:lnTo>
                  <a:lnTo>
                    <a:pt x="61" y="399"/>
                  </a:lnTo>
                  <a:lnTo>
                    <a:pt x="53" y="400"/>
                  </a:lnTo>
                  <a:lnTo>
                    <a:pt x="45" y="403"/>
                  </a:lnTo>
                  <a:lnTo>
                    <a:pt x="38" y="406"/>
                  </a:lnTo>
                  <a:lnTo>
                    <a:pt x="36" y="304"/>
                  </a:lnTo>
                  <a:lnTo>
                    <a:pt x="29" y="203"/>
                  </a:lnTo>
                  <a:lnTo>
                    <a:pt x="17" y="104"/>
                  </a:lnTo>
                  <a:lnTo>
                    <a:pt x="0" y="2"/>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6" name="Freeform 220">
              <a:extLst>
                <a:ext uri="{FF2B5EF4-FFF2-40B4-BE49-F238E27FC236}">
                  <a16:creationId xmlns:a16="http://schemas.microsoft.com/office/drawing/2014/main" xmlns="" id="{5773B2F5-CAC3-31F2-FC73-2636E5C618A7}"/>
                </a:ext>
              </a:extLst>
            </p:cNvPr>
            <p:cNvSpPr>
              <a:spLocks/>
            </p:cNvSpPr>
            <p:nvPr/>
          </p:nvSpPr>
          <p:spPr bwMode="auto">
            <a:xfrm>
              <a:off x="1666" y="2309"/>
              <a:ext cx="22" cy="135"/>
            </a:xfrm>
            <a:custGeom>
              <a:avLst/>
              <a:gdLst/>
              <a:ahLst/>
              <a:cxnLst>
                <a:cxn ang="0">
                  <a:pos x="0" y="2"/>
                </a:cxn>
                <a:cxn ang="0">
                  <a:pos x="4" y="1"/>
                </a:cxn>
                <a:cxn ang="0">
                  <a:pos x="8" y="1"/>
                </a:cxn>
                <a:cxn ang="0">
                  <a:pos x="10" y="1"/>
                </a:cxn>
                <a:cxn ang="0">
                  <a:pos x="14" y="0"/>
                </a:cxn>
                <a:cxn ang="0">
                  <a:pos x="20" y="0"/>
                </a:cxn>
                <a:cxn ang="0">
                  <a:pos x="23" y="0"/>
                </a:cxn>
                <a:cxn ang="0">
                  <a:pos x="27" y="0"/>
                </a:cxn>
                <a:cxn ang="0">
                  <a:pos x="31" y="0"/>
                </a:cxn>
                <a:cxn ang="0">
                  <a:pos x="47" y="102"/>
                </a:cxn>
                <a:cxn ang="0">
                  <a:pos x="58" y="198"/>
                </a:cxn>
                <a:cxn ang="0">
                  <a:pos x="64" y="296"/>
                </a:cxn>
                <a:cxn ang="0">
                  <a:pos x="66"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6" h="406">
                  <a:moveTo>
                    <a:pt x="0" y="2"/>
                  </a:moveTo>
                  <a:lnTo>
                    <a:pt x="4" y="1"/>
                  </a:lnTo>
                  <a:lnTo>
                    <a:pt x="8" y="1"/>
                  </a:lnTo>
                  <a:lnTo>
                    <a:pt x="10" y="1"/>
                  </a:lnTo>
                  <a:lnTo>
                    <a:pt x="14" y="0"/>
                  </a:lnTo>
                  <a:lnTo>
                    <a:pt x="20" y="0"/>
                  </a:lnTo>
                  <a:lnTo>
                    <a:pt x="23" y="0"/>
                  </a:lnTo>
                  <a:lnTo>
                    <a:pt x="27" y="0"/>
                  </a:lnTo>
                  <a:lnTo>
                    <a:pt x="31" y="0"/>
                  </a:lnTo>
                  <a:lnTo>
                    <a:pt x="47" y="102"/>
                  </a:lnTo>
                  <a:lnTo>
                    <a:pt x="58" y="198"/>
                  </a:lnTo>
                  <a:lnTo>
                    <a:pt x="64" y="296"/>
                  </a:lnTo>
                  <a:lnTo>
                    <a:pt x="66" y="396"/>
                  </a:lnTo>
                  <a:lnTo>
                    <a:pt x="59" y="399"/>
                  </a:lnTo>
                  <a:lnTo>
                    <a:pt x="53" y="400"/>
                  </a:lnTo>
                  <a:lnTo>
                    <a:pt x="45" y="403"/>
                  </a:lnTo>
                  <a:lnTo>
                    <a:pt x="38" y="406"/>
                  </a:lnTo>
                  <a:lnTo>
                    <a:pt x="35" y="304"/>
                  </a:lnTo>
                  <a:lnTo>
                    <a:pt x="29" y="203"/>
                  </a:lnTo>
                  <a:lnTo>
                    <a:pt x="17" y="104"/>
                  </a:lnTo>
                  <a:lnTo>
                    <a:pt x="0" y="2"/>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7" name="Freeform 221">
              <a:extLst>
                <a:ext uri="{FF2B5EF4-FFF2-40B4-BE49-F238E27FC236}">
                  <a16:creationId xmlns:a16="http://schemas.microsoft.com/office/drawing/2014/main" xmlns="" id="{2FA67242-2AAC-0BC7-5698-32F26CD74241}"/>
                </a:ext>
              </a:extLst>
            </p:cNvPr>
            <p:cNvSpPr>
              <a:spLocks/>
            </p:cNvSpPr>
            <p:nvPr/>
          </p:nvSpPr>
          <p:spPr bwMode="auto">
            <a:xfrm>
              <a:off x="1664" y="2309"/>
              <a:ext cx="22" cy="135"/>
            </a:xfrm>
            <a:custGeom>
              <a:avLst/>
              <a:gdLst/>
              <a:ahLst/>
              <a:cxnLst>
                <a:cxn ang="0">
                  <a:pos x="0" y="2"/>
                </a:cxn>
                <a:cxn ang="0">
                  <a:pos x="3" y="1"/>
                </a:cxn>
                <a:cxn ang="0">
                  <a:pos x="7" y="1"/>
                </a:cxn>
                <a:cxn ang="0">
                  <a:pos x="11" y="1"/>
                </a:cxn>
                <a:cxn ang="0">
                  <a:pos x="15" y="0"/>
                </a:cxn>
                <a:cxn ang="0">
                  <a:pos x="19" y="0"/>
                </a:cxn>
                <a:cxn ang="0">
                  <a:pos x="24" y="0"/>
                </a:cxn>
                <a:cxn ang="0">
                  <a:pos x="28" y="0"/>
                </a:cxn>
                <a:cxn ang="0">
                  <a:pos x="32" y="0"/>
                </a:cxn>
                <a:cxn ang="0">
                  <a:pos x="48" y="102"/>
                </a:cxn>
                <a:cxn ang="0">
                  <a:pos x="59" y="198"/>
                </a:cxn>
                <a:cxn ang="0">
                  <a:pos x="64" y="296"/>
                </a:cxn>
                <a:cxn ang="0">
                  <a:pos x="66" y="396"/>
                </a:cxn>
                <a:cxn ang="0">
                  <a:pos x="60" y="399"/>
                </a:cxn>
                <a:cxn ang="0">
                  <a:pos x="52" y="400"/>
                </a:cxn>
                <a:cxn ang="0">
                  <a:pos x="44" y="403"/>
                </a:cxn>
                <a:cxn ang="0">
                  <a:pos x="37" y="406"/>
                </a:cxn>
                <a:cxn ang="0">
                  <a:pos x="35" y="304"/>
                </a:cxn>
                <a:cxn ang="0">
                  <a:pos x="29" y="203"/>
                </a:cxn>
                <a:cxn ang="0">
                  <a:pos x="18" y="104"/>
                </a:cxn>
                <a:cxn ang="0">
                  <a:pos x="0" y="2"/>
                </a:cxn>
              </a:cxnLst>
              <a:rect l="0" t="0" r="r" b="b"/>
              <a:pathLst>
                <a:path w="66" h="406">
                  <a:moveTo>
                    <a:pt x="0" y="2"/>
                  </a:moveTo>
                  <a:lnTo>
                    <a:pt x="3" y="1"/>
                  </a:lnTo>
                  <a:lnTo>
                    <a:pt x="7" y="1"/>
                  </a:lnTo>
                  <a:lnTo>
                    <a:pt x="11" y="1"/>
                  </a:lnTo>
                  <a:lnTo>
                    <a:pt x="15" y="0"/>
                  </a:lnTo>
                  <a:lnTo>
                    <a:pt x="19" y="0"/>
                  </a:lnTo>
                  <a:lnTo>
                    <a:pt x="24" y="0"/>
                  </a:lnTo>
                  <a:lnTo>
                    <a:pt x="28" y="0"/>
                  </a:lnTo>
                  <a:lnTo>
                    <a:pt x="32" y="0"/>
                  </a:lnTo>
                  <a:lnTo>
                    <a:pt x="48" y="102"/>
                  </a:lnTo>
                  <a:lnTo>
                    <a:pt x="59" y="198"/>
                  </a:lnTo>
                  <a:lnTo>
                    <a:pt x="64" y="296"/>
                  </a:lnTo>
                  <a:lnTo>
                    <a:pt x="66" y="396"/>
                  </a:lnTo>
                  <a:lnTo>
                    <a:pt x="60" y="399"/>
                  </a:lnTo>
                  <a:lnTo>
                    <a:pt x="52" y="400"/>
                  </a:lnTo>
                  <a:lnTo>
                    <a:pt x="44" y="403"/>
                  </a:lnTo>
                  <a:lnTo>
                    <a:pt x="37" y="406"/>
                  </a:lnTo>
                  <a:lnTo>
                    <a:pt x="35" y="304"/>
                  </a:lnTo>
                  <a:lnTo>
                    <a:pt x="29" y="203"/>
                  </a:lnTo>
                  <a:lnTo>
                    <a:pt x="18" y="104"/>
                  </a:lnTo>
                  <a:lnTo>
                    <a:pt x="0" y="2"/>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8" name="Freeform 222">
              <a:extLst>
                <a:ext uri="{FF2B5EF4-FFF2-40B4-BE49-F238E27FC236}">
                  <a16:creationId xmlns:a16="http://schemas.microsoft.com/office/drawing/2014/main" xmlns="" id="{EEE1E5F7-94E7-D930-293F-E75E4802E4D8}"/>
                </a:ext>
              </a:extLst>
            </p:cNvPr>
            <p:cNvSpPr>
              <a:spLocks/>
            </p:cNvSpPr>
            <p:nvPr/>
          </p:nvSpPr>
          <p:spPr bwMode="auto">
            <a:xfrm>
              <a:off x="1662" y="2309"/>
              <a:ext cx="22"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3" y="0"/>
                </a:cxn>
                <a:cxn ang="0">
                  <a:pos x="49" y="102"/>
                </a:cxn>
                <a:cxn ang="0">
                  <a:pos x="59" y="198"/>
                </a:cxn>
                <a:cxn ang="0">
                  <a:pos x="65" y="296"/>
                </a:cxn>
                <a:cxn ang="0">
                  <a:pos x="67"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3" y="0"/>
                  </a:lnTo>
                  <a:lnTo>
                    <a:pt x="49" y="102"/>
                  </a:lnTo>
                  <a:lnTo>
                    <a:pt x="59" y="198"/>
                  </a:lnTo>
                  <a:lnTo>
                    <a:pt x="65" y="296"/>
                  </a:lnTo>
                  <a:lnTo>
                    <a:pt x="67" y="396"/>
                  </a:lnTo>
                  <a:lnTo>
                    <a:pt x="59" y="399"/>
                  </a:lnTo>
                  <a:lnTo>
                    <a:pt x="53" y="400"/>
                  </a:lnTo>
                  <a:lnTo>
                    <a:pt x="45" y="403"/>
                  </a:lnTo>
                  <a:lnTo>
                    <a:pt x="38" y="406"/>
                  </a:lnTo>
                  <a:lnTo>
                    <a:pt x="35" y="304"/>
                  </a:lnTo>
                  <a:lnTo>
                    <a:pt x="29" y="203"/>
                  </a:lnTo>
                  <a:lnTo>
                    <a:pt x="17" y="104"/>
                  </a:lnTo>
                  <a:lnTo>
                    <a:pt x="0" y="2"/>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9" name="Freeform 223">
              <a:extLst>
                <a:ext uri="{FF2B5EF4-FFF2-40B4-BE49-F238E27FC236}">
                  <a16:creationId xmlns:a16="http://schemas.microsoft.com/office/drawing/2014/main" xmlns="" id="{A49F61DB-34E0-91F5-0906-29229428A58A}"/>
                </a:ext>
              </a:extLst>
            </p:cNvPr>
            <p:cNvSpPr>
              <a:spLocks/>
            </p:cNvSpPr>
            <p:nvPr/>
          </p:nvSpPr>
          <p:spPr bwMode="auto">
            <a:xfrm>
              <a:off x="1660" y="2309"/>
              <a:ext cx="22" cy="135"/>
            </a:xfrm>
            <a:custGeom>
              <a:avLst/>
              <a:gdLst/>
              <a:ahLst/>
              <a:cxnLst>
                <a:cxn ang="0">
                  <a:pos x="0" y="2"/>
                </a:cxn>
                <a:cxn ang="0">
                  <a:pos x="15" y="0"/>
                </a:cxn>
                <a:cxn ang="0">
                  <a:pos x="32" y="0"/>
                </a:cxn>
                <a:cxn ang="0">
                  <a:pos x="48" y="102"/>
                </a:cxn>
                <a:cxn ang="0">
                  <a:pos x="59" y="198"/>
                </a:cxn>
                <a:cxn ang="0">
                  <a:pos x="65" y="296"/>
                </a:cxn>
                <a:cxn ang="0">
                  <a:pos x="67" y="396"/>
                </a:cxn>
                <a:cxn ang="0">
                  <a:pos x="39" y="406"/>
                </a:cxn>
                <a:cxn ang="0">
                  <a:pos x="36" y="304"/>
                </a:cxn>
                <a:cxn ang="0">
                  <a:pos x="30" y="203"/>
                </a:cxn>
                <a:cxn ang="0">
                  <a:pos x="18" y="104"/>
                </a:cxn>
                <a:cxn ang="0">
                  <a:pos x="0" y="2"/>
                </a:cxn>
              </a:cxnLst>
              <a:rect l="0" t="0" r="r" b="b"/>
              <a:pathLst>
                <a:path w="67" h="406">
                  <a:moveTo>
                    <a:pt x="0" y="2"/>
                  </a:moveTo>
                  <a:lnTo>
                    <a:pt x="15" y="0"/>
                  </a:lnTo>
                  <a:lnTo>
                    <a:pt x="32" y="0"/>
                  </a:lnTo>
                  <a:lnTo>
                    <a:pt x="48" y="102"/>
                  </a:lnTo>
                  <a:lnTo>
                    <a:pt x="59" y="198"/>
                  </a:lnTo>
                  <a:lnTo>
                    <a:pt x="65" y="296"/>
                  </a:lnTo>
                  <a:lnTo>
                    <a:pt x="67" y="396"/>
                  </a:lnTo>
                  <a:lnTo>
                    <a:pt x="39" y="406"/>
                  </a:lnTo>
                  <a:lnTo>
                    <a:pt x="36" y="304"/>
                  </a:lnTo>
                  <a:lnTo>
                    <a:pt x="30" y="203"/>
                  </a:lnTo>
                  <a:lnTo>
                    <a:pt x="18" y="104"/>
                  </a:lnTo>
                  <a:lnTo>
                    <a:pt x="0" y="2"/>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380" name="desk1">
            <a:extLst>
              <a:ext uri="{FF2B5EF4-FFF2-40B4-BE49-F238E27FC236}">
                <a16:creationId xmlns:a16="http://schemas.microsoft.com/office/drawing/2014/main" xmlns="" id="{DC8AF769-4283-34A4-61E2-B6A94356AD22}"/>
              </a:ext>
            </a:extLst>
          </p:cNvPr>
          <p:cNvSpPr>
            <a:spLocks noEditPoints="1" noChangeArrowheads="1"/>
          </p:cNvSpPr>
          <p:nvPr/>
        </p:nvSpPr>
        <p:spPr bwMode="auto">
          <a:xfrm>
            <a:off x="1819970" y="3694369"/>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1" name="desk1">
            <a:extLst>
              <a:ext uri="{FF2B5EF4-FFF2-40B4-BE49-F238E27FC236}">
                <a16:creationId xmlns:a16="http://schemas.microsoft.com/office/drawing/2014/main" xmlns="" id="{F6468B57-B521-7568-9C25-30A8FAB0957E}"/>
              </a:ext>
            </a:extLst>
          </p:cNvPr>
          <p:cNvSpPr>
            <a:spLocks noEditPoints="1" noChangeArrowheads="1"/>
          </p:cNvSpPr>
          <p:nvPr/>
        </p:nvSpPr>
        <p:spPr bwMode="auto">
          <a:xfrm>
            <a:off x="1819970" y="4167445"/>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2" name="desk1">
            <a:extLst>
              <a:ext uri="{FF2B5EF4-FFF2-40B4-BE49-F238E27FC236}">
                <a16:creationId xmlns:a16="http://schemas.microsoft.com/office/drawing/2014/main" xmlns="" id="{7AA348CB-B599-84A3-F9F4-97A8CD3EA975}"/>
              </a:ext>
            </a:extLst>
          </p:cNvPr>
          <p:cNvSpPr>
            <a:spLocks noEditPoints="1" noChangeArrowheads="1"/>
          </p:cNvSpPr>
          <p:nvPr/>
        </p:nvSpPr>
        <p:spPr bwMode="auto">
          <a:xfrm>
            <a:off x="1819970" y="4636665"/>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3" name="Прямоугольник 1382">
            <a:extLst>
              <a:ext uri="{FF2B5EF4-FFF2-40B4-BE49-F238E27FC236}">
                <a16:creationId xmlns:a16="http://schemas.microsoft.com/office/drawing/2014/main" xmlns="" id="{8EAFE8EC-78F0-9654-C64D-5D21B60BA96A}"/>
              </a:ext>
            </a:extLst>
          </p:cNvPr>
          <p:cNvSpPr/>
          <p:nvPr/>
        </p:nvSpPr>
        <p:spPr>
          <a:xfrm>
            <a:off x="367714" y="3645024"/>
            <a:ext cx="3800060" cy="1935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4" name="desk1">
            <a:extLst>
              <a:ext uri="{FF2B5EF4-FFF2-40B4-BE49-F238E27FC236}">
                <a16:creationId xmlns:a16="http://schemas.microsoft.com/office/drawing/2014/main" xmlns="" id="{4CA91050-BE0E-5F81-925F-5C231CADEB59}"/>
              </a:ext>
            </a:extLst>
          </p:cNvPr>
          <p:cNvSpPr>
            <a:spLocks noEditPoints="1" noChangeArrowheads="1"/>
          </p:cNvSpPr>
          <p:nvPr/>
        </p:nvSpPr>
        <p:spPr bwMode="auto">
          <a:xfrm>
            <a:off x="1835377" y="5124002"/>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5" name="Прямоугольник 1384">
            <a:extLst>
              <a:ext uri="{FF2B5EF4-FFF2-40B4-BE49-F238E27FC236}">
                <a16:creationId xmlns:a16="http://schemas.microsoft.com/office/drawing/2014/main" xmlns="" id="{9C261DC1-8E9F-E6D0-F72D-F9AF67881A75}"/>
              </a:ext>
            </a:extLst>
          </p:cNvPr>
          <p:cNvSpPr/>
          <p:nvPr/>
        </p:nvSpPr>
        <p:spPr>
          <a:xfrm>
            <a:off x="4976228" y="3645024"/>
            <a:ext cx="3800060" cy="1935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6" name="desk1">
            <a:extLst>
              <a:ext uri="{FF2B5EF4-FFF2-40B4-BE49-F238E27FC236}">
                <a16:creationId xmlns:a16="http://schemas.microsoft.com/office/drawing/2014/main" xmlns="" id="{1C1B8329-637F-BACA-04C9-4606FD360E0B}"/>
              </a:ext>
            </a:extLst>
          </p:cNvPr>
          <p:cNvSpPr>
            <a:spLocks noEditPoints="1" noChangeArrowheads="1"/>
          </p:cNvSpPr>
          <p:nvPr/>
        </p:nvSpPr>
        <p:spPr bwMode="auto">
          <a:xfrm>
            <a:off x="7594738" y="3913596"/>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7" name="desk1">
            <a:extLst>
              <a:ext uri="{FF2B5EF4-FFF2-40B4-BE49-F238E27FC236}">
                <a16:creationId xmlns:a16="http://schemas.microsoft.com/office/drawing/2014/main" xmlns="" id="{0185EEBA-075E-2C0E-B7E8-600C76468C24}"/>
              </a:ext>
            </a:extLst>
          </p:cNvPr>
          <p:cNvSpPr>
            <a:spLocks noEditPoints="1" noChangeArrowheads="1"/>
          </p:cNvSpPr>
          <p:nvPr/>
        </p:nvSpPr>
        <p:spPr bwMode="auto">
          <a:xfrm>
            <a:off x="7594738" y="4839538"/>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8" name="desk1">
            <a:extLst>
              <a:ext uri="{FF2B5EF4-FFF2-40B4-BE49-F238E27FC236}">
                <a16:creationId xmlns:a16="http://schemas.microsoft.com/office/drawing/2014/main" xmlns="" id="{BAB8E25A-A850-13F5-2B02-3C70B148DC48}"/>
              </a:ext>
            </a:extLst>
          </p:cNvPr>
          <p:cNvSpPr>
            <a:spLocks noEditPoints="1" noChangeArrowheads="1"/>
          </p:cNvSpPr>
          <p:nvPr/>
        </p:nvSpPr>
        <p:spPr bwMode="auto">
          <a:xfrm>
            <a:off x="5250102" y="3908303"/>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9" name="desk1">
            <a:extLst>
              <a:ext uri="{FF2B5EF4-FFF2-40B4-BE49-F238E27FC236}">
                <a16:creationId xmlns:a16="http://schemas.microsoft.com/office/drawing/2014/main" xmlns="" id="{EE183651-508D-B6A1-A4B6-CE9C398EEEEC}"/>
              </a:ext>
            </a:extLst>
          </p:cNvPr>
          <p:cNvSpPr>
            <a:spLocks noEditPoints="1" noChangeArrowheads="1"/>
          </p:cNvSpPr>
          <p:nvPr/>
        </p:nvSpPr>
        <p:spPr bwMode="auto">
          <a:xfrm>
            <a:off x="5265509" y="4839538"/>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pic>
        <p:nvPicPr>
          <p:cNvPr id="1390" name="Рисунок 1389">
            <a:extLst>
              <a:ext uri="{FF2B5EF4-FFF2-40B4-BE49-F238E27FC236}">
                <a16:creationId xmlns:a16="http://schemas.microsoft.com/office/drawing/2014/main" xmlns="" id="{3325A545-BDD8-214A-BD43-3CD8EC34D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157" y="3802598"/>
            <a:ext cx="365256" cy="365256"/>
          </a:xfrm>
          <a:prstGeom prst="rect">
            <a:avLst/>
          </a:prstGeom>
        </p:spPr>
      </p:pic>
      <p:pic>
        <p:nvPicPr>
          <p:cNvPr id="1391" name="Рисунок 1390">
            <a:extLst>
              <a:ext uri="{FF2B5EF4-FFF2-40B4-BE49-F238E27FC236}">
                <a16:creationId xmlns:a16="http://schemas.microsoft.com/office/drawing/2014/main" xmlns="" id="{97C90F7D-247B-92E9-E843-01D577E53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564" y="4706836"/>
            <a:ext cx="365256" cy="365256"/>
          </a:xfrm>
          <a:prstGeom prst="rect">
            <a:avLst/>
          </a:prstGeom>
        </p:spPr>
      </p:pic>
      <p:pic>
        <p:nvPicPr>
          <p:cNvPr id="1392" name="Рисунок 1391">
            <a:extLst>
              <a:ext uri="{FF2B5EF4-FFF2-40B4-BE49-F238E27FC236}">
                <a16:creationId xmlns:a16="http://schemas.microsoft.com/office/drawing/2014/main" xmlns="" id="{33847CCE-6CB4-18C7-96AE-3ABACFEBA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793" y="3802580"/>
            <a:ext cx="365256" cy="365256"/>
          </a:xfrm>
          <a:prstGeom prst="rect">
            <a:avLst/>
          </a:prstGeom>
        </p:spPr>
      </p:pic>
      <p:pic>
        <p:nvPicPr>
          <p:cNvPr id="1393" name="Рисунок 1392">
            <a:extLst>
              <a:ext uri="{FF2B5EF4-FFF2-40B4-BE49-F238E27FC236}">
                <a16:creationId xmlns:a16="http://schemas.microsoft.com/office/drawing/2014/main" xmlns="" id="{7EFE0FD6-E326-152C-B84D-4B3842B4B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429" y="4707407"/>
            <a:ext cx="365256" cy="365256"/>
          </a:xfrm>
          <a:prstGeom prst="rect">
            <a:avLst/>
          </a:prstGeom>
        </p:spPr>
      </p:pic>
      <p:sp>
        <p:nvSpPr>
          <p:cNvPr id="1394" name="TextBox 1393">
            <a:extLst>
              <a:ext uri="{FF2B5EF4-FFF2-40B4-BE49-F238E27FC236}">
                <a16:creationId xmlns:a16="http://schemas.microsoft.com/office/drawing/2014/main" xmlns="" id="{8E877D5E-DC8F-3178-7D7B-48196E82F1FC}"/>
              </a:ext>
            </a:extLst>
          </p:cNvPr>
          <p:cNvSpPr txBox="1"/>
          <p:nvPr/>
        </p:nvSpPr>
        <p:spPr>
          <a:xfrm>
            <a:off x="4096336" y="4656619"/>
            <a:ext cx="945770" cy="369332"/>
          </a:xfrm>
          <a:prstGeom prst="rect">
            <a:avLst/>
          </a:prstGeom>
          <a:noFill/>
        </p:spPr>
        <p:txBody>
          <a:bodyPr wrap="square" rtlCol="0">
            <a:spAutoFit/>
          </a:bodyPr>
          <a:lstStyle/>
          <a:p>
            <a:pPr algn="ctr"/>
            <a:r>
              <a:rPr lang="ru-RU" b="1" dirty="0"/>
              <a:t>или</a:t>
            </a:r>
          </a:p>
        </p:txBody>
      </p:sp>
      <p:sp>
        <p:nvSpPr>
          <p:cNvPr id="1395" name="Содержимое 2">
            <a:extLst>
              <a:ext uri="{FF2B5EF4-FFF2-40B4-BE49-F238E27FC236}">
                <a16:creationId xmlns:a16="http://schemas.microsoft.com/office/drawing/2014/main" xmlns="" id="{8310717E-BF7C-7841-26ED-3A010199A503}"/>
              </a:ext>
            </a:extLst>
          </p:cNvPr>
          <p:cNvSpPr txBox="1">
            <a:spLocks/>
          </p:cNvSpPr>
          <p:nvPr/>
        </p:nvSpPr>
        <p:spPr>
          <a:xfrm>
            <a:off x="367713" y="5805264"/>
            <a:ext cx="8408575" cy="743962"/>
          </a:xfrm>
          <a:prstGeom prst="rect">
            <a:avLst/>
          </a:prstGeom>
          <a:ln w="19050">
            <a:solidFill>
              <a:srgbClr val="C0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Все задания КИМ (письменная и практическая части) выполняются участниками в одной аудитории.</a:t>
            </a:r>
          </a:p>
        </p:txBody>
      </p:sp>
      <p:grpSp>
        <p:nvGrpSpPr>
          <p:cNvPr id="1396" name="Группа 1395">
            <a:extLst>
              <a:ext uri="{FF2B5EF4-FFF2-40B4-BE49-F238E27FC236}">
                <a16:creationId xmlns:a16="http://schemas.microsoft.com/office/drawing/2014/main" xmlns="" id="{6EE6F23A-301A-4512-7FD3-F2F3262D4A82}"/>
              </a:ext>
            </a:extLst>
          </p:cNvPr>
          <p:cNvGrpSpPr/>
          <p:nvPr/>
        </p:nvGrpSpPr>
        <p:grpSpPr>
          <a:xfrm>
            <a:off x="1259632" y="795477"/>
            <a:ext cx="6773429" cy="576000"/>
            <a:chOff x="993948" y="4526863"/>
            <a:chExt cx="6787922" cy="576000"/>
          </a:xfrm>
        </p:grpSpPr>
        <p:sp>
          <p:nvSpPr>
            <p:cNvPr id="1397" name="Круг: прозрачная заливка 1396">
              <a:extLst>
                <a:ext uri="{FF2B5EF4-FFF2-40B4-BE49-F238E27FC236}">
                  <a16:creationId xmlns:a16="http://schemas.microsoft.com/office/drawing/2014/main" xmlns="" id="{D9BDCF66-748A-E907-15E2-E5AFBEF4AF99}"/>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8" name="Овал 1397">
              <a:extLst>
                <a:ext uri="{FF2B5EF4-FFF2-40B4-BE49-F238E27FC236}">
                  <a16:creationId xmlns:a16="http://schemas.microsoft.com/office/drawing/2014/main" xmlns="" id="{C6712D03-214F-EAF1-D246-F65DCD9B57EE}"/>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9" name="Овал 1398">
              <a:extLst>
                <a:ext uri="{FF2B5EF4-FFF2-40B4-BE49-F238E27FC236}">
                  <a16:creationId xmlns:a16="http://schemas.microsoft.com/office/drawing/2014/main" xmlns="" id="{EB8ACE47-078E-E58A-29BE-1F5D1CB1ABD4}"/>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0" name="Овал 1399">
              <a:extLst>
                <a:ext uri="{FF2B5EF4-FFF2-40B4-BE49-F238E27FC236}">
                  <a16:creationId xmlns:a16="http://schemas.microsoft.com/office/drawing/2014/main" xmlns="" id="{5E0E8CC9-0D6E-1553-570E-CF01A5068B18}"/>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1" name="Овал 1400">
              <a:extLst>
                <a:ext uri="{FF2B5EF4-FFF2-40B4-BE49-F238E27FC236}">
                  <a16:creationId xmlns:a16="http://schemas.microsoft.com/office/drawing/2014/main" xmlns="" id="{4127D708-A4CB-AF0C-B871-99F82182C7A5}"/>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2" name="Овал 1401">
              <a:extLst>
                <a:ext uri="{FF2B5EF4-FFF2-40B4-BE49-F238E27FC236}">
                  <a16:creationId xmlns:a16="http://schemas.microsoft.com/office/drawing/2014/main" xmlns="" id="{E449FB2C-4872-5FB3-84C2-523AD0AEE68D}"/>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3" name="Круг: прозрачная заливка 1402">
              <a:extLst>
                <a:ext uri="{FF2B5EF4-FFF2-40B4-BE49-F238E27FC236}">
                  <a16:creationId xmlns:a16="http://schemas.microsoft.com/office/drawing/2014/main" xmlns="" id="{DF3C8109-7EE5-BD21-3367-75AE94B7C05B}"/>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4" name="Овал 1403">
              <a:extLst>
                <a:ext uri="{FF2B5EF4-FFF2-40B4-BE49-F238E27FC236}">
                  <a16:creationId xmlns:a16="http://schemas.microsoft.com/office/drawing/2014/main" xmlns="" id="{9FB177AF-B2C2-7986-46E0-C23E922742E6}"/>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5" name="Овал 1404">
              <a:extLst>
                <a:ext uri="{FF2B5EF4-FFF2-40B4-BE49-F238E27FC236}">
                  <a16:creationId xmlns:a16="http://schemas.microsoft.com/office/drawing/2014/main" xmlns="" id="{847034D4-F4E4-DDFF-2218-CF84E2D8D45F}"/>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6" name="Овал 1405">
              <a:extLst>
                <a:ext uri="{FF2B5EF4-FFF2-40B4-BE49-F238E27FC236}">
                  <a16:creationId xmlns:a16="http://schemas.microsoft.com/office/drawing/2014/main" xmlns="" id="{D88C1F28-967E-5926-9B1B-D344AAD49D51}"/>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7" name="Овал 1406">
              <a:extLst>
                <a:ext uri="{FF2B5EF4-FFF2-40B4-BE49-F238E27FC236}">
                  <a16:creationId xmlns:a16="http://schemas.microsoft.com/office/drawing/2014/main" xmlns="" id="{D7F625C5-AEF4-5503-56E4-221963736BB2}"/>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8" name="Овал 1407">
              <a:extLst>
                <a:ext uri="{FF2B5EF4-FFF2-40B4-BE49-F238E27FC236}">
                  <a16:creationId xmlns:a16="http://schemas.microsoft.com/office/drawing/2014/main" xmlns="" id="{899004AD-76C6-F30C-EA71-87030FFD6A15}"/>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9" name="Круг: прозрачная заливка 1408">
              <a:extLst>
                <a:ext uri="{FF2B5EF4-FFF2-40B4-BE49-F238E27FC236}">
                  <a16:creationId xmlns:a16="http://schemas.microsoft.com/office/drawing/2014/main" xmlns="" id="{72D53F16-D868-99A4-D0FE-E8718106ACCF}"/>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10" name="TextBox 1409">
            <a:extLst>
              <a:ext uri="{FF2B5EF4-FFF2-40B4-BE49-F238E27FC236}">
                <a16:creationId xmlns:a16="http://schemas.microsoft.com/office/drawing/2014/main" xmlns="" id="{F6CB23AE-050B-3B12-4B31-5D00C7B5885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1411" name="TextBox 1410">
            <a:extLst>
              <a:ext uri="{FF2B5EF4-FFF2-40B4-BE49-F238E27FC236}">
                <a16:creationId xmlns:a16="http://schemas.microsoft.com/office/drawing/2014/main" xmlns="" id="{4C7538FA-4EA7-25D4-FBE5-49E371DB79F4}"/>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412" name="TextBox 1411">
            <a:extLst>
              <a:ext uri="{FF2B5EF4-FFF2-40B4-BE49-F238E27FC236}">
                <a16:creationId xmlns:a16="http://schemas.microsoft.com/office/drawing/2014/main" xmlns="" id="{094730F0-6947-E53F-60F4-13940A10E37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33368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CAF9AA-E8C4-BB8F-59EA-D566C5230A97}"/>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03F2BC08-C44B-84C9-5927-1D25586941A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4BA73C11-0FB2-820F-9BC0-41050C745955}"/>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1D1423D-E582-A2D6-D7DA-5CAFBFFFEB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2F3F9BAA-4A6A-2F89-6576-5F62E5CD0A0F}"/>
              </a:ext>
            </a:extLst>
          </p:cNvPr>
          <p:cNvSpPr txBox="1">
            <a:spLocks/>
          </p:cNvSpPr>
          <p:nvPr/>
        </p:nvSpPr>
        <p:spPr>
          <a:xfrm>
            <a:off x="484935" y="1410305"/>
            <a:ext cx="8191522" cy="6381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spcBef>
                <a:spcPts val="0"/>
              </a:spcBef>
              <a:buFont typeface="+mj-lt"/>
              <a:buAutoNum type="arabicPeriod" startAt="2"/>
            </a:pPr>
            <a:r>
              <a:rPr lang="ru-RU" sz="1800" b="1" dirty="0" smtClean="0"/>
              <a:t>Установить на компьютеры программное обеспечение, необходимое для выполнения практической части:</a:t>
            </a:r>
            <a:endParaRPr lang="ru-RU" sz="1800" b="1" dirty="0"/>
          </a:p>
        </p:txBody>
      </p:sp>
      <p:grpSp>
        <p:nvGrpSpPr>
          <p:cNvPr id="58" name="Группа 57">
            <a:extLst>
              <a:ext uri="{FF2B5EF4-FFF2-40B4-BE49-F238E27FC236}">
                <a16:creationId xmlns:a16="http://schemas.microsoft.com/office/drawing/2014/main" xmlns="" id="{2BE9DDD6-F3DA-1A25-8BA6-3294C6F3E982}"/>
              </a:ext>
            </a:extLst>
          </p:cNvPr>
          <p:cNvGrpSpPr/>
          <p:nvPr/>
        </p:nvGrpSpPr>
        <p:grpSpPr>
          <a:xfrm>
            <a:off x="1259632" y="795477"/>
            <a:ext cx="6773429" cy="576000"/>
            <a:chOff x="993948" y="4526863"/>
            <a:chExt cx="6787922" cy="576000"/>
          </a:xfrm>
        </p:grpSpPr>
        <p:sp>
          <p:nvSpPr>
            <p:cNvPr id="59" name="Круг: прозрачная заливка 58">
              <a:extLst>
                <a:ext uri="{FF2B5EF4-FFF2-40B4-BE49-F238E27FC236}">
                  <a16:creationId xmlns:a16="http://schemas.microsoft.com/office/drawing/2014/main" xmlns="" id="{9AA298DA-0EC2-688F-C121-3BDA5E0520A9}"/>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Овал 59">
              <a:extLst>
                <a:ext uri="{FF2B5EF4-FFF2-40B4-BE49-F238E27FC236}">
                  <a16:creationId xmlns:a16="http://schemas.microsoft.com/office/drawing/2014/main" xmlns="" id="{7009976A-1824-FCB3-D001-8BF8E3BAEB8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Овал 60">
              <a:extLst>
                <a:ext uri="{FF2B5EF4-FFF2-40B4-BE49-F238E27FC236}">
                  <a16:creationId xmlns:a16="http://schemas.microsoft.com/office/drawing/2014/main" xmlns="" id="{1F26B897-865C-D0B2-5220-44B75CB5239B}"/>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Овал 61">
              <a:extLst>
                <a:ext uri="{FF2B5EF4-FFF2-40B4-BE49-F238E27FC236}">
                  <a16:creationId xmlns:a16="http://schemas.microsoft.com/office/drawing/2014/main" xmlns="" id="{848FDCEB-9497-FD84-B0B4-3A52C4D7B1E9}"/>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Овал 62">
              <a:extLst>
                <a:ext uri="{FF2B5EF4-FFF2-40B4-BE49-F238E27FC236}">
                  <a16:creationId xmlns:a16="http://schemas.microsoft.com/office/drawing/2014/main" xmlns="" id="{8C84DE81-0FEF-8948-CCDF-D7CD0EC6D759}"/>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Овал 63">
              <a:extLst>
                <a:ext uri="{FF2B5EF4-FFF2-40B4-BE49-F238E27FC236}">
                  <a16:creationId xmlns:a16="http://schemas.microsoft.com/office/drawing/2014/main" xmlns="" id="{B50AE726-B28F-211E-6FB8-1C2FB307ACCB}"/>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Круг: прозрачная заливка 64">
              <a:extLst>
                <a:ext uri="{FF2B5EF4-FFF2-40B4-BE49-F238E27FC236}">
                  <a16:creationId xmlns:a16="http://schemas.microsoft.com/office/drawing/2014/main" xmlns="" id="{39778A8C-228B-A38B-767F-7953A01E0F50}"/>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Овал 65">
              <a:extLst>
                <a:ext uri="{FF2B5EF4-FFF2-40B4-BE49-F238E27FC236}">
                  <a16:creationId xmlns:a16="http://schemas.microsoft.com/office/drawing/2014/main" xmlns="" id="{AA877A69-F444-E077-025B-67B41E6A4F81}"/>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Овал 66">
              <a:extLst>
                <a:ext uri="{FF2B5EF4-FFF2-40B4-BE49-F238E27FC236}">
                  <a16:creationId xmlns:a16="http://schemas.microsoft.com/office/drawing/2014/main" xmlns="" id="{74037784-C344-2428-0DDF-21387A85E4E7}"/>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Овал 67">
              <a:extLst>
                <a:ext uri="{FF2B5EF4-FFF2-40B4-BE49-F238E27FC236}">
                  <a16:creationId xmlns:a16="http://schemas.microsoft.com/office/drawing/2014/main" xmlns="" id="{505F5D0D-1F7A-3A79-FD75-19468060A235}"/>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Овал 68">
              <a:extLst>
                <a:ext uri="{FF2B5EF4-FFF2-40B4-BE49-F238E27FC236}">
                  <a16:creationId xmlns:a16="http://schemas.microsoft.com/office/drawing/2014/main" xmlns="" id="{24DA6D3A-75EF-2B4B-F17E-1F047EBBF0FF}"/>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Овал 69">
              <a:extLst>
                <a:ext uri="{FF2B5EF4-FFF2-40B4-BE49-F238E27FC236}">
                  <a16:creationId xmlns:a16="http://schemas.microsoft.com/office/drawing/2014/main" xmlns="" id="{D61D38AA-1F50-5FB8-23CD-0338A6B11DC1}"/>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Круг: прозрачная заливка 70">
              <a:extLst>
                <a:ext uri="{FF2B5EF4-FFF2-40B4-BE49-F238E27FC236}">
                  <a16:creationId xmlns:a16="http://schemas.microsoft.com/office/drawing/2014/main" xmlns="" id="{1EF370D8-5837-03CB-B7A3-A4C984DAB8D5}"/>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72" name="TextBox 71">
            <a:extLst>
              <a:ext uri="{FF2B5EF4-FFF2-40B4-BE49-F238E27FC236}">
                <a16:creationId xmlns:a16="http://schemas.microsoft.com/office/drawing/2014/main" xmlns="" id="{9CE89085-1665-91BD-A30E-203076AAC6C9}"/>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73" name="TextBox 72">
            <a:extLst>
              <a:ext uri="{FF2B5EF4-FFF2-40B4-BE49-F238E27FC236}">
                <a16:creationId xmlns:a16="http://schemas.microsoft.com/office/drawing/2014/main" xmlns="" id="{281BF42A-15A2-AFCE-9EFD-C78EFA2B139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74" name="TextBox 73">
            <a:extLst>
              <a:ext uri="{FF2B5EF4-FFF2-40B4-BE49-F238E27FC236}">
                <a16:creationId xmlns:a16="http://schemas.microsoft.com/office/drawing/2014/main" xmlns="" id="{DF87F16D-E3A4-DB9D-59B4-BBDE3A575A74}"/>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25" name="Содержимое 2">
            <a:extLst>
              <a:ext uri="{FF2B5EF4-FFF2-40B4-BE49-F238E27FC236}">
                <a16:creationId xmlns:a16="http://schemas.microsoft.com/office/drawing/2014/main" xmlns="" id="{787072B3-6D8F-FD19-CBA1-1F6A2DE22DDA}"/>
              </a:ext>
            </a:extLst>
          </p:cNvPr>
          <p:cNvSpPr txBox="1">
            <a:spLocks/>
          </p:cNvSpPr>
          <p:nvPr/>
        </p:nvSpPr>
        <p:spPr>
          <a:xfrm>
            <a:off x="521981" y="4221088"/>
            <a:ext cx="8172046" cy="2524005"/>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1800" b="1" dirty="0" smtClean="0"/>
              <a:t>ИЗМЕНЕНИЯ В 2026 </a:t>
            </a:r>
            <a:r>
              <a:rPr lang="ru-RU" sz="1800" b="1" dirty="0"/>
              <a:t>г</a:t>
            </a:r>
            <a:r>
              <a:rPr lang="ru-RU" sz="1800" b="1" dirty="0" smtClean="0"/>
              <a:t>. </a:t>
            </a:r>
          </a:p>
          <a:p>
            <a:pPr marL="100013" indent="-100013">
              <a:spcBef>
                <a:spcPts val="0"/>
              </a:spcBef>
            </a:pPr>
            <a:r>
              <a:rPr lang="ru-RU" sz="1800" dirty="0" smtClean="0"/>
              <a:t>текстовый файл, необходимый </a:t>
            </a:r>
            <a:r>
              <a:rPr lang="ru-RU" sz="1800" dirty="0"/>
              <a:t>для выполнения задания </a:t>
            </a:r>
            <a:r>
              <a:rPr lang="ru-RU" sz="1800" dirty="0" smtClean="0"/>
              <a:t>13.1 (исходный файл), будет представлен </a:t>
            </a:r>
            <a:r>
              <a:rPr lang="ru-RU" sz="1800" dirty="0"/>
              <a:t>только в формате </a:t>
            </a:r>
            <a:r>
              <a:rPr lang="ru-RU" sz="1800" b="1" dirty="0"/>
              <a:t>*.</a:t>
            </a:r>
            <a:r>
              <a:rPr lang="ru-RU" sz="1800" b="1" dirty="0" err="1" smtClean="0"/>
              <a:t>odt</a:t>
            </a:r>
            <a:r>
              <a:rPr lang="ru-RU" sz="1800" dirty="0" smtClean="0"/>
              <a:t>; </a:t>
            </a:r>
          </a:p>
          <a:p>
            <a:pPr marL="100013" indent="-100013">
              <a:spcBef>
                <a:spcPts val="0"/>
              </a:spcBef>
            </a:pPr>
            <a:r>
              <a:rPr lang="ru-RU" sz="1800" dirty="0" smtClean="0"/>
              <a:t>допустимый </a:t>
            </a:r>
            <a:r>
              <a:rPr lang="ru-RU" sz="1800" dirty="0"/>
              <a:t>формат файла </a:t>
            </a:r>
            <a:r>
              <a:rPr lang="ru-RU" sz="1800" dirty="0" smtClean="0"/>
              <a:t>ответа на задание 13.1: </a:t>
            </a:r>
            <a:r>
              <a:rPr lang="ru-RU" sz="1800" b="1" dirty="0" smtClean="0"/>
              <a:t>*.</a:t>
            </a:r>
            <a:r>
              <a:rPr lang="ru-RU" sz="1800" b="1" dirty="0" err="1" smtClean="0"/>
              <a:t>odp</a:t>
            </a:r>
            <a:r>
              <a:rPr lang="ru-RU" sz="1800" dirty="0" smtClean="0"/>
              <a:t>;</a:t>
            </a:r>
          </a:p>
          <a:p>
            <a:pPr marL="100013" indent="-100013">
              <a:spcBef>
                <a:spcPts val="0"/>
              </a:spcBef>
            </a:pPr>
            <a:r>
              <a:rPr lang="ru-RU" sz="1800" dirty="0" smtClean="0"/>
              <a:t>допустимый </a:t>
            </a:r>
            <a:r>
              <a:rPr lang="ru-RU" sz="1800" dirty="0"/>
              <a:t>формат файла ответа на задание 13.2: </a:t>
            </a:r>
            <a:r>
              <a:rPr lang="ru-RU" sz="1800" b="1" dirty="0"/>
              <a:t>*.</a:t>
            </a:r>
            <a:r>
              <a:rPr lang="ru-RU" sz="1800" b="1" dirty="0" err="1"/>
              <a:t>odt</a:t>
            </a:r>
            <a:r>
              <a:rPr lang="ru-RU" sz="1800" dirty="0" smtClean="0"/>
              <a:t>; </a:t>
            </a:r>
          </a:p>
          <a:p>
            <a:pPr marL="100013" indent="-100013">
              <a:spcBef>
                <a:spcPts val="0"/>
              </a:spcBef>
            </a:pPr>
            <a:r>
              <a:rPr lang="ru-RU" sz="1800" dirty="0" smtClean="0"/>
              <a:t>файл</a:t>
            </a:r>
            <a:r>
              <a:rPr lang="ru-RU" sz="1800" dirty="0"/>
              <a:t>, необходимый для выполнения задания </a:t>
            </a:r>
            <a:r>
              <a:rPr lang="ru-RU" sz="1800" dirty="0" smtClean="0"/>
              <a:t>14 (исходный файл), </a:t>
            </a:r>
            <a:r>
              <a:rPr lang="ru-RU" sz="1800" dirty="0"/>
              <a:t>будет представлен </a:t>
            </a:r>
            <a:r>
              <a:rPr lang="ru-RU" sz="1800" dirty="0" smtClean="0"/>
              <a:t>в формате </a:t>
            </a:r>
            <a:r>
              <a:rPr lang="ru-RU" sz="1800" b="1" dirty="0"/>
              <a:t>*.</a:t>
            </a:r>
            <a:r>
              <a:rPr lang="ru-RU" sz="1800" b="1" dirty="0" err="1" smtClean="0"/>
              <a:t>ods</a:t>
            </a:r>
            <a:r>
              <a:rPr lang="ru-RU" sz="1800" dirty="0" smtClean="0"/>
              <a:t>.</a:t>
            </a:r>
          </a:p>
          <a:p>
            <a:pPr marL="100013" indent="-100013" algn="ctr">
              <a:spcBef>
                <a:spcPts val="0"/>
              </a:spcBef>
              <a:buNone/>
            </a:pPr>
            <a:r>
              <a:rPr lang="ru-RU" sz="1800" b="1" dirty="0" smtClean="0">
                <a:solidFill>
                  <a:srgbClr val="C00000"/>
                </a:solidFill>
              </a:rPr>
              <a:t>Если файл </a:t>
            </a:r>
            <a:r>
              <a:rPr lang="ru-RU" sz="1800" b="1" dirty="0">
                <a:solidFill>
                  <a:srgbClr val="C00000"/>
                </a:solidFill>
              </a:rPr>
              <a:t>ответа </a:t>
            </a:r>
            <a:r>
              <a:rPr lang="ru-RU" sz="1800" b="1" dirty="0" smtClean="0">
                <a:solidFill>
                  <a:srgbClr val="C00000"/>
                </a:solidFill>
              </a:rPr>
              <a:t>участник представит </a:t>
            </a:r>
            <a:r>
              <a:rPr lang="ru-RU" sz="1800" b="1" dirty="0">
                <a:solidFill>
                  <a:srgbClr val="C00000"/>
                </a:solidFill>
              </a:rPr>
              <a:t>в формате, не </a:t>
            </a:r>
            <a:r>
              <a:rPr lang="ru-RU" sz="1800" b="1" dirty="0" smtClean="0">
                <a:solidFill>
                  <a:srgbClr val="C00000"/>
                </a:solidFill>
              </a:rPr>
              <a:t>указанном в условии, то в соответствии с критериями такое задание будет оценено 0 баллами.</a:t>
            </a:r>
            <a:endParaRPr lang="ru-RU" sz="1800" b="1" dirty="0">
              <a:solidFill>
                <a:srgbClr val="C00000"/>
              </a:solidFill>
            </a:endParaRPr>
          </a:p>
        </p:txBody>
      </p:sp>
      <p:sp>
        <p:nvSpPr>
          <p:cNvPr id="3" name="Прямоугольник 2"/>
          <p:cNvSpPr/>
          <p:nvPr/>
        </p:nvSpPr>
        <p:spPr>
          <a:xfrm>
            <a:off x="755576" y="1984772"/>
            <a:ext cx="7938451" cy="2308324"/>
          </a:xfrm>
          <a:prstGeom prst="rect">
            <a:avLst/>
          </a:prstGeom>
        </p:spPr>
        <p:txBody>
          <a:bodyPr wrap="square">
            <a:spAutoFit/>
          </a:bodyPr>
          <a:lstStyle/>
          <a:p>
            <a:pPr marL="358775" indent="-358775">
              <a:spcBef>
                <a:spcPts val="0"/>
              </a:spcBef>
              <a:buFont typeface="Wingdings" panose="05000000000000000000" pitchFamily="2" charset="2"/>
              <a:buChar char="ü"/>
            </a:pPr>
            <a:r>
              <a:rPr lang="ru-RU" dirty="0" smtClean="0"/>
              <a:t>программа </a:t>
            </a:r>
            <a:r>
              <a:rPr lang="ru-RU" dirty="0"/>
              <a:t>для работы с презентациями для выполнения задания 13.1;</a:t>
            </a:r>
          </a:p>
          <a:p>
            <a:pPr marL="358775" indent="-358775">
              <a:spcBef>
                <a:spcPts val="0"/>
              </a:spcBef>
              <a:buFont typeface="Wingdings" panose="05000000000000000000" pitchFamily="2" charset="2"/>
              <a:buChar char="ü"/>
            </a:pPr>
            <a:r>
              <a:rPr lang="ru-RU" dirty="0" smtClean="0"/>
              <a:t>текстовый </a:t>
            </a:r>
            <a:r>
              <a:rPr lang="ru-RU" dirty="0"/>
              <a:t>процессор для выполнения задания 13.2;</a:t>
            </a:r>
          </a:p>
          <a:p>
            <a:pPr marL="358775" indent="-358775">
              <a:spcBef>
                <a:spcPts val="0"/>
              </a:spcBef>
              <a:buFont typeface="Wingdings" panose="05000000000000000000" pitchFamily="2" charset="2"/>
              <a:buChar char="ü"/>
            </a:pPr>
            <a:r>
              <a:rPr lang="ru-RU" dirty="0" smtClean="0"/>
              <a:t>электронные </a:t>
            </a:r>
            <a:r>
              <a:rPr lang="ru-RU" dirty="0"/>
              <a:t>динамические таблицы для выполнения задания 14;</a:t>
            </a:r>
          </a:p>
          <a:p>
            <a:pPr marL="358775" indent="-358775">
              <a:spcBef>
                <a:spcPts val="0"/>
              </a:spcBef>
              <a:buFont typeface="Wingdings" panose="05000000000000000000" pitchFamily="2" charset="2"/>
              <a:buChar char="ü"/>
            </a:pPr>
            <a:r>
              <a:rPr lang="ru-RU" dirty="0" smtClean="0"/>
              <a:t>среда </a:t>
            </a:r>
            <a:r>
              <a:rPr lang="ru-RU" dirty="0"/>
              <a:t>учебного исполнителя «Робот» для выполнения задания 15 (Например, Кумир. При отсутствии учебной среды исполнителя «Робот» решение записывается в простом текстовом редакторе в формате *.</a:t>
            </a:r>
            <a:r>
              <a:rPr lang="ru-RU" dirty="0" err="1"/>
              <a:t>txt</a:t>
            </a:r>
            <a:r>
              <a:rPr lang="ru-RU" dirty="0"/>
              <a:t>);</a:t>
            </a:r>
          </a:p>
          <a:p>
            <a:pPr marL="358775" indent="-358775">
              <a:spcBef>
                <a:spcPts val="0"/>
              </a:spcBef>
              <a:buFont typeface="Wingdings" panose="05000000000000000000" pitchFamily="2" charset="2"/>
              <a:buChar char="ü"/>
            </a:pPr>
            <a:r>
              <a:rPr lang="ru-RU" dirty="0" smtClean="0"/>
              <a:t>система </a:t>
            </a:r>
            <a:r>
              <a:rPr lang="ru-RU" dirty="0"/>
              <a:t>программирования, используемая при обучении, для выполнения задания 16.</a:t>
            </a:r>
          </a:p>
        </p:txBody>
      </p:sp>
    </p:spTree>
    <p:extLst>
      <p:ext uri="{BB962C8B-B14F-4D97-AF65-F5344CB8AC3E}">
        <p14:creationId xmlns:p14="http://schemas.microsoft.com/office/powerpoint/2010/main" val="113675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CAF9AA-E8C4-BB8F-59EA-D566C5230A97}"/>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03F2BC08-C44B-84C9-5927-1D25586941A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4BA73C11-0FB2-820F-9BC0-41050C745955}"/>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1D1423D-E582-A2D6-D7DA-5CAFBFFFEB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2F3F9BAA-4A6A-2F89-6576-5F62E5CD0A0F}"/>
              </a:ext>
            </a:extLst>
          </p:cNvPr>
          <p:cNvSpPr txBox="1">
            <a:spLocks/>
          </p:cNvSpPr>
          <p:nvPr/>
        </p:nvSpPr>
        <p:spPr>
          <a:xfrm>
            <a:off x="484935" y="1744872"/>
            <a:ext cx="8191522" cy="26202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2" indent="-285750">
              <a:spcBef>
                <a:spcPts val="0"/>
              </a:spcBef>
              <a:spcAft>
                <a:spcPts val="1200"/>
              </a:spcAft>
              <a:buFont typeface="Wingdings" panose="05000000000000000000" pitchFamily="2" charset="2"/>
              <a:buChar char="ü"/>
            </a:pPr>
            <a:r>
              <a:rPr lang="ru-RU" sz="1800" b="1" dirty="0"/>
              <a:t>В МУО</a:t>
            </a:r>
            <a:r>
              <a:rPr lang="ru-RU" sz="1800" dirty="0"/>
              <a:t> необходимо заранее запросить информацию о </a:t>
            </a:r>
            <a:r>
              <a:rPr lang="ru-RU" sz="1800" dirty="0" smtClean="0"/>
              <a:t>программном обеспечении, </a:t>
            </a:r>
            <a:r>
              <a:rPr lang="ru-RU" sz="1800" dirty="0"/>
              <a:t>используемом </a:t>
            </a:r>
            <a:r>
              <a:rPr lang="ru-RU" sz="1800" dirty="0" smtClean="0"/>
              <a:t>в образовательных организациях при </a:t>
            </a:r>
            <a:r>
              <a:rPr lang="ru-RU" sz="1800" dirty="0"/>
              <a:t>обучении, и передать соответствующую информацию для подготовки ППЭ</a:t>
            </a:r>
            <a:r>
              <a:rPr lang="ru-RU" sz="1800" dirty="0" smtClean="0"/>
              <a:t>.</a:t>
            </a:r>
          </a:p>
          <a:p>
            <a:pPr marL="285750" lvl="2" indent="-285750">
              <a:spcBef>
                <a:spcPts val="0"/>
              </a:spcBef>
              <a:spcAft>
                <a:spcPts val="1200"/>
              </a:spcAft>
              <a:buFont typeface="Wingdings" panose="05000000000000000000" pitchFamily="2" charset="2"/>
              <a:buChar char="ü"/>
            </a:pPr>
            <a:r>
              <a:rPr lang="ru-RU" sz="1800" dirty="0" smtClean="0"/>
              <a:t>В день подготовки ППЭ </a:t>
            </a:r>
            <a:r>
              <a:rPr lang="ru-RU" sz="1800" b="1" dirty="0" smtClean="0"/>
              <a:t>руководитель ППЭ</a:t>
            </a:r>
            <a:r>
              <a:rPr lang="ru-RU" sz="1800" dirty="0" smtClean="0"/>
              <a:t> передает соответствующую информацию о программном обеспечении техническому специалисту.</a:t>
            </a:r>
            <a:endParaRPr lang="ru-RU" sz="1800" dirty="0"/>
          </a:p>
          <a:p>
            <a:pPr marL="358775" indent="-357188">
              <a:spcBef>
                <a:spcPts val="0"/>
              </a:spcBef>
              <a:spcAft>
                <a:spcPts val="1200"/>
              </a:spcAft>
              <a:buFont typeface="Wingdings" pitchFamily="2" charset="2"/>
              <a:buChar char="ü"/>
            </a:pPr>
            <a:r>
              <a:rPr lang="ru-RU" sz="1800" b="1" dirty="0" smtClean="0"/>
              <a:t>Технический </a:t>
            </a:r>
            <a:r>
              <a:rPr lang="ru-RU" sz="1800" b="1" dirty="0"/>
              <a:t>специалист </a:t>
            </a:r>
            <a:r>
              <a:rPr lang="ru-RU" sz="1800" dirty="0"/>
              <a:t>устанавливает необходимое программное обеспечение </a:t>
            </a:r>
            <a:r>
              <a:rPr lang="ru-RU" sz="1800" dirty="0" smtClean="0"/>
              <a:t>и создает </a:t>
            </a:r>
            <a:r>
              <a:rPr lang="ru-RU" sz="1800" dirty="0"/>
              <a:t>на рабочем столе компьютера ярлыки (ссылки) для запуска всех элементов программного обеспечения</a:t>
            </a:r>
            <a:r>
              <a:rPr lang="ru-RU" sz="1800" dirty="0" smtClean="0"/>
              <a:t>.</a:t>
            </a:r>
            <a:endParaRPr lang="ru-RU" sz="1800" dirty="0"/>
          </a:p>
        </p:txBody>
      </p:sp>
      <p:grpSp>
        <p:nvGrpSpPr>
          <p:cNvPr id="58" name="Группа 57">
            <a:extLst>
              <a:ext uri="{FF2B5EF4-FFF2-40B4-BE49-F238E27FC236}">
                <a16:creationId xmlns:a16="http://schemas.microsoft.com/office/drawing/2014/main" xmlns="" id="{2BE9DDD6-F3DA-1A25-8BA6-3294C6F3E982}"/>
              </a:ext>
            </a:extLst>
          </p:cNvPr>
          <p:cNvGrpSpPr/>
          <p:nvPr/>
        </p:nvGrpSpPr>
        <p:grpSpPr>
          <a:xfrm>
            <a:off x="1259632" y="795477"/>
            <a:ext cx="6773429" cy="576000"/>
            <a:chOff x="993948" y="4526863"/>
            <a:chExt cx="6787922" cy="576000"/>
          </a:xfrm>
        </p:grpSpPr>
        <p:sp>
          <p:nvSpPr>
            <p:cNvPr id="59" name="Круг: прозрачная заливка 58">
              <a:extLst>
                <a:ext uri="{FF2B5EF4-FFF2-40B4-BE49-F238E27FC236}">
                  <a16:creationId xmlns:a16="http://schemas.microsoft.com/office/drawing/2014/main" xmlns="" id="{9AA298DA-0EC2-688F-C121-3BDA5E0520A9}"/>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Овал 59">
              <a:extLst>
                <a:ext uri="{FF2B5EF4-FFF2-40B4-BE49-F238E27FC236}">
                  <a16:creationId xmlns:a16="http://schemas.microsoft.com/office/drawing/2014/main" xmlns="" id="{7009976A-1824-FCB3-D001-8BF8E3BAEB8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Овал 60">
              <a:extLst>
                <a:ext uri="{FF2B5EF4-FFF2-40B4-BE49-F238E27FC236}">
                  <a16:creationId xmlns:a16="http://schemas.microsoft.com/office/drawing/2014/main" xmlns="" id="{1F26B897-865C-D0B2-5220-44B75CB5239B}"/>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Овал 61">
              <a:extLst>
                <a:ext uri="{FF2B5EF4-FFF2-40B4-BE49-F238E27FC236}">
                  <a16:creationId xmlns:a16="http://schemas.microsoft.com/office/drawing/2014/main" xmlns="" id="{848FDCEB-9497-FD84-B0B4-3A52C4D7B1E9}"/>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Овал 62">
              <a:extLst>
                <a:ext uri="{FF2B5EF4-FFF2-40B4-BE49-F238E27FC236}">
                  <a16:creationId xmlns:a16="http://schemas.microsoft.com/office/drawing/2014/main" xmlns="" id="{8C84DE81-0FEF-8948-CCDF-D7CD0EC6D759}"/>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Овал 63">
              <a:extLst>
                <a:ext uri="{FF2B5EF4-FFF2-40B4-BE49-F238E27FC236}">
                  <a16:creationId xmlns:a16="http://schemas.microsoft.com/office/drawing/2014/main" xmlns="" id="{B50AE726-B28F-211E-6FB8-1C2FB307ACCB}"/>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Круг: прозрачная заливка 64">
              <a:extLst>
                <a:ext uri="{FF2B5EF4-FFF2-40B4-BE49-F238E27FC236}">
                  <a16:creationId xmlns:a16="http://schemas.microsoft.com/office/drawing/2014/main" xmlns="" id="{39778A8C-228B-A38B-767F-7953A01E0F50}"/>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Овал 65">
              <a:extLst>
                <a:ext uri="{FF2B5EF4-FFF2-40B4-BE49-F238E27FC236}">
                  <a16:creationId xmlns:a16="http://schemas.microsoft.com/office/drawing/2014/main" xmlns="" id="{AA877A69-F444-E077-025B-67B41E6A4F81}"/>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Овал 66">
              <a:extLst>
                <a:ext uri="{FF2B5EF4-FFF2-40B4-BE49-F238E27FC236}">
                  <a16:creationId xmlns:a16="http://schemas.microsoft.com/office/drawing/2014/main" xmlns="" id="{74037784-C344-2428-0DDF-21387A85E4E7}"/>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Овал 67">
              <a:extLst>
                <a:ext uri="{FF2B5EF4-FFF2-40B4-BE49-F238E27FC236}">
                  <a16:creationId xmlns:a16="http://schemas.microsoft.com/office/drawing/2014/main" xmlns="" id="{505F5D0D-1F7A-3A79-FD75-19468060A235}"/>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Овал 68">
              <a:extLst>
                <a:ext uri="{FF2B5EF4-FFF2-40B4-BE49-F238E27FC236}">
                  <a16:creationId xmlns:a16="http://schemas.microsoft.com/office/drawing/2014/main" xmlns="" id="{24DA6D3A-75EF-2B4B-F17E-1F047EBBF0FF}"/>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Овал 69">
              <a:extLst>
                <a:ext uri="{FF2B5EF4-FFF2-40B4-BE49-F238E27FC236}">
                  <a16:creationId xmlns:a16="http://schemas.microsoft.com/office/drawing/2014/main" xmlns="" id="{D61D38AA-1F50-5FB8-23CD-0338A6B11DC1}"/>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Круг: прозрачная заливка 70">
              <a:extLst>
                <a:ext uri="{FF2B5EF4-FFF2-40B4-BE49-F238E27FC236}">
                  <a16:creationId xmlns:a16="http://schemas.microsoft.com/office/drawing/2014/main" xmlns="" id="{1EF370D8-5837-03CB-B7A3-A4C984DAB8D5}"/>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72" name="TextBox 71">
            <a:extLst>
              <a:ext uri="{FF2B5EF4-FFF2-40B4-BE49-F238E27FC236}">
                <a16:creationId xmlns:a16="http://schemas.microsoft.com/office/drawing/2014/main" xmlns="" id="{9CE89085-1665-91BD-A30E-203076AAC6C9}"/>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73" name="TextBox 72">
            <a:extLst>
              <a:ext uri="{FF2B5EF4-FFF2-40B4-BE49-F238E27FC236}">
                <a16:creationId xmlns:a16="http://schemas.microsoft.com/office/drawing/2014/main" xmlns="" id="{281BF42A-15A2-AFCE-9EFD-C78EFA2B139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74" name="TextBox 73">
            <a:extLst>
              <a:ext uri="{FF2B5EF4-FFF2-40B4-BE49-F238E27FC236}">
                <a16:creationId xmlns:a16="http://schemas.microsoft.com/office/drawing/2014/main" xmlns="" id="{DF87F16D-E3A4-DB9D-59B4-BBDE3A575A74}"/>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58072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EE8218-847A-855D-A50C-F19B4B34BB4A}"/>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1251B420-F307-5C2E-AE07-30E221990249}"/>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8A8D66A4-A07B-18FC-3610-6D716255410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52607393-216B-6D04-1F4E-ADAF3D5483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75A8DB3D-938B-6F92-ABD4-4B7751A95017}"/>
              </a:ext>
            </a:extLst>
          </p:cNvPr>
          <p:cNvSpPr txBox="1">
            <a:spLocks/>
          </p:cNvSpPr>
          <p:nvPr/>
        </p:nvSpPr>
        <p:spPr>
          <a:xfrm>
            <a:off x="484933" y="1556792"/>
            <a:ext cx="8119515" cy="36724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gn="just">
              <a:spcBef>
                <a:spcPts val="0"/>
              </a:spcBef>
              <a:spcAft>
                <a:spcPts val="1200"/>
              </a:spcAft>
              <a:buFont typeface="+mj-lt"/>
              <a:buAutoNum type="arabicPeriod" startAt="3"/>
            </a:pPr>
            <a:r>
              <a:rPr lang="ru-RU" sz="1800" b="1" dirty="0"/>
              <a:t>Руководитель ППЭ готовит на каждую аудиторию электронный носитель информации </a:t>
            </a:r>
            <a:r>
              <a:rPr lang="ru-RU" sz="1800" dirty="0" smtClean="0"/>
              <a:t>для </a:t>
            </a:r>
            <a:r>
              <a:rPr lang="ru-RU" sz="1800" dirty="0"/>
              <a:t>переноса исходных файлов и для сбора файлов с ответами</a:t>
            </a:r>
          </a:p>
          <a:p>
            <a:pPr marL="355600" lvl="2" indent="-355600" algn="just">
              <a:spcBef>
                <a:spcPts val="0"/>
              </a:spcBef>
              <a:spcAft>
                <a:spcPts val="1200"/>
              </a:spcAft>
              <a:buFont typeface="Wingdings" pitchFamily="2" charset="2"/>
              <a:buChar char="ü"/>
            </a:pPr>
            <a:r>
              <a:rPr lang="ru-RU" sz="1800" dirty="0" smtClean="0"/>
              <a:t>В </a:t>
            </a:r>
            <a:r>
              <a:rPr lang="ru-RU" sz="1800" dirty="0"/>
              <a:t>день экзамена после расшифровки экзаменационных материалов </a:t>
            </a:r>
            <a:r>
              <a:rPr lang="ru-RU" sz="1800" b="1" dirty="0"/>
              <a:t>техническому специалисту</a:t>
            </a:r>
            <a:r>
              <a:rPr lang="ru-RU" sz="1800" dirty="0"/>
              <a:t> необходимо скопировать исходные файлы на все подготовленные носители информации. Носитель информации вкладывается в пакет с напечатанными индивидуальными комплектами для каждой аудитории. Далее пакеты запечатываются.</a:t>
            </a:r>
          </a:p>
          <a:p>
            <a:pPr marL="355600" lvl="2" indent="-355600" algn="just">
              <a:spcBef>
                <a:spcPts val="0"/>
              </a:spcBef>
              <a:spcAft>
                <a:spcPts val="1200"/>
              </a:spcAft>
              <a:buFont typeface="Wingdings" pitchFamily="2" charset="2"/>
              <a:buChar char="ü"/>
            </a:pPr>
            <a:r>
              <a:rPr lang="ru-RU" sz="1800" dirty="0"/>
              <a:t>В 10:00 после вскрытия доставочного пакета с экзаменационными материалами в аудитории </a:t>
            </a:r>
            <a:r>
              <a:rPr lang="ru-RU" sz="1800" b="1" dirty="0"/>
              <a:t>технический специалист </a:t>
            </a:r>
            <a:r>
              <a:rPr lang="ru-RU" sz="1800" dirty="0"/>
              <a:t>должен перенести исходные файлы, необходимые для выполнения заданий № 11, 12, 13.1 и 14 практической части, в рабочую папку на компьютере участника.</a:t>
            </a:r>
          </a:p>
        </p:txBody>
      </p:sp>
      <p:sp>
        <p:nvSpPr>
          <p:cNvPr id="13" name="TextBox 12">
            <a:extLst>
              <a:ext uri="{FF2B5EF4-FFF2-40B4-BE49-F238E27FC236}">
                <a16:creationId xmlns:a16="http://schemas.microsoft.com/office/drawing/2014/main" xmlns="" id="{8F03364A-057E-46D8-A835-9C062D125FC8}"/>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4" name="TextBox 13">
            <a:extLst>
              <a:ext uri="{FF2B5EF4-FFF2-40B4-BE49-F238E27FC236}">
                <a16:creationId xmlns:a16="http://schemas.microsoft.com/office/drawing/2014/main" xmlns="" id="{CB90DC0C-B3D5-1A3F-B88C-6BA60B4D8055}"/>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15" name="TextBox 14">
            <a:extLst>
              <a:ext uri="{FF2B5EF4-FFF2-40B4-BE49-F238E27FC236}">
                <a16:creationId xmlns:a16="http://schemas.microsoft.com/office/drawing/2014/main" xmlns="" id="{7B113B4C-2B32-9B7F-4332-F899388A4F9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6" name="Группа 15">
            <a:extLst>
              <a:ext uri="{FF2B5EF4-FFF2-40B4-BE49-F238E27FC236}">
                <a16:creationId xmlns:a16="http://schemas.microsoft.com/office/drawing/2014/main" xmlns="" id="{8706B534-9CCA-6CEE-FC9D-C6EBC400B7B8}"/>
              </a:ext>
            </a:extLst>
          </p:cNvPr>
          <p:cNvGrpSpPr/>
          <p:nvPr/>
        </p:nvGrpSpPr>
        <p:grpSpPr>
          <a:xfrm>
            <a:off x="1259632" y="795477"/>
            <a:ext cx="6773429" cy="576000"/>
            <a:chOff x="1259632" y="795477"/>
            <a:chExt cx="6773429" cy="576000"/>
          </a:xfrm>
        </p:grpSpPr>
        <p:sp>
          <p:nvSpPr>
            <p:cNvPr id="31" name="Овал 30">
              <a:extLst>
                <a:ext uri="{FF2B5EF4-FFF2-40B4-BE49-F238E27FC236}">
                  <a16:creationId xmlns:a16="http://schemas.microsoft.com/office/drawing/2014/main" xmlns="" id="{5D857164-DF4C-BAC5-4AAA-E00C43AB873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7D07D752-7B60-62EA-1956-B0082FC675D8}"/>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EF1C2DCA-7619-32E6-0737-94E8124AA67F}"/>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814B2333-DE43-3B9D-A135-1027EC1D1B48}"/>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795DE342-4E80-E571-ED58-18DC4817D25A}"/>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Круг: прозрачная заливка 35">
              <a:extLst>
                <a:ext uri="{FF2B5EF4-FFF2-40B4-BE49-F238E27FC236}">
                  <a16:creationId xmlns:a16="http://schemas.microsoft.com/office/drawing/2014/main" xmlns="" id="{75C4E819-528F-7524-F824-BF075B00F05A}"/>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85701EA3-761A-73B2-A764-660F3B80F47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FF26119-92D6-50BB-F2D6-3452039FFC46}"/>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Овал 38">
              <a:extLst>
                <a:ext uri="{FF2B5EF4-FFF2-40B4-BE49-F238E27FC236}">
                  <a16:creationId xmlns:a16="http://schemas.microsoft.com/office/drawing/2014/main" xmlns="" id="{381E1E06-A5DC-C5EE-2027-BB83630F78BD}"/>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Овал 39">
              <a:extLst>
                <a:ext uri="{FF2B5EF4-FFF2-40B4-BE49-F238E27FC236}">
                  <a16:creationId xmlns:a16="http://schemas.microsoft.com/office/drawing/2014/main" xmlns="" id="{E1D578B1-9192-B735-255E-1C35E7B892D5}"/>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Овал 40">
              <a:extLst>
                <a:ext uri="{FF2B5EF4-FFF2-40B4-BE49-F238E27FC236}">
                  <a16:creationId xmlns:a16="http://schemas.microsoft.com/office/drawing/2014/main" xmlns="" id="{996F33E9-F2D1-D18E-9A87-110F515DF18F}"/>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Круг: прозрачная заливка 41">
              <a:extLst>
                <a:ext uri="{FF2B5EF4-FFF2-40B4-BE49-F238E27FC236}">
                  <a16:creationId xmlns:a16="http://schemas.microsoft.com/office/drawing/2014/main" xmlns="" id="{8ECD8C1D-CD43-2B3C-4DBF-B4DBA8C1D7B7}"/>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9D50DA30-5172-B8EF-4509-E2FECAF7DED1}"/>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4" name="Содержимое 2">
            <a:extLst>
              <a:ext uri="{FF2B5EF4-FFF2-40B4-BE49-F238E27FC236}">
                <a16:creationId xmlns:a16="http://schemas.microsoft.com/office/drawing/2014/main" xmlns="" id="{787072B3-6D8F-FD19-CBA1-1F6A2DE22DDA}"/>
              </a:ext>
            </a:extLst>
          </p:cNvPr>
          <p:cNvSpPr txBox="1">
            <a:spLocks/>
          </p:cNvSpPr>
          <p:nvPr/>
        </p:nvSpPr>
        <p:spPr>
          <a:xfrm>
            <a:off x="512242" y="5252073"/>
            <a:ext cx="8119515" cy="1368152"/>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 продолжительность экзамена по информатике не включается время, выделенное на подготовительные мероприятия (инструктаж участников, выдача участникам ЭМ, заполнение регистрационных полей бланков, а также перенос исходных файлов с флешки на компьютеры участников).</a:t>
            </a:r>
          </a:p>
        </p:txBody>
      </p:sp>
    </p:spTree>
    <p:extLst>
      <p:ext uri="{BB962C8B-B14F-4D97-AF65-F5344CB8AC3E}">
        <p14:creationId xmlns:p14="http://schemas.microsoft.com/office/powerpoint/2010/main" val="1636574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F1B04B-6DC3-13F8-313C-84A1CBBDFF0C}"/>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728172E6-AD5E-F3D7-2CA4-65A70FEDCBF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9CA26CBB-4AED-A0BA-255F-2EC58B482F8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EB7F332-612F-9F6F-AD4F-51EF19778D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085DC55B-2EFA-2AEC-8AC0-9F630BEAFEDA}"/>
              </a:ext>
            </a:extLst>
          </p:cNvPr>
          <p:cNvSpPr txBox="1">
            <a:spLocks/>
          </p:cNvSpPr>
          <p:nvPr/>
        </p:nvSpPr>
        <p:spPr>
          <a:xfrm>
            <a:off x="484934" y="1921933"/>
            <a:ext cx="8191521" cy="294722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spcBef>
                <a:spcPts val="0"/>
              </a:spcBef>
              <a:buFont typeface="Arial" pitchFamily="34" charset="0"/>
              <a:buNone/>
            </a:pPr>
            <a:r>
              <a:rPr lang="ru-RU" sz="2000" dirty="0"/>
              <a:t>Во время экзамена при возникновении </a:t>
            </a:r>
            <a:r>
              <a:rPr lang="ru-RU" sz="2000" dirty="0">
                <a:solidFill>
                  <a:srgbClr val="C00000"/>
                </a:solidFill>
              </a:rPr>
              <a:t>технических сбоев </a:t>
            </a:r>
            <a:r>
              <a:rPr lang="ru-RU" sz="2000" dirty="0"/>
              <a:t>участник обращается к организатору в аудитории. При необходимости организатор в аудитории привлекает для решения проблемы технического специалиста.</a:t>
            </a:r>
          </a:p>
          <a:p>
            <a:pPr marL="0" lvl="1" indent="0" algn="just">
              <a:spcBef>
                <a:spcPts val="0"/>
              </a:spcBef>
              <a:buFont typeface="Arial" pitchFamily="34" charset="0"/>
              <a:buNone/>
            </a:pPr>
            <a:r>
              <a:rPr lang="ru-RU" sz="2000" dirty="0"/>
              <a:t>Если технический сбой не устранен за короткое время (3-5 минут), то участнику должен быть предложен резервный компьютер. При этом работоспособность компьютера, на котором произошел сбой, должна быть восстановлена для возможного использования его в качестве резервного. </a:t>
            </a:r>
          </a:p>
        </p:txBody>
      </p:sp>
      <p:sp>
        <p:nvSpPr>
          <p:cNvPr id="42" name="TextBox 41">
            <a:extLst>
              <a:ext uri="{FF2B5EF4-FFF2-40B4-BE49-F238E27FC236}">
                <a16:creationId xmlns:a16="http://schemas.microsoft.com/office/drawing/2014/main" xmlns="" id="{12ED6FF2-2EB7-45CF-38D2-0A8D401B769F}"/>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3" name="TextBox 42">
            <a:extLst>
              <a:ext uri="{FF2B5EF4-FFF2-40B4-BE49-F238E27FC236}">
                <a16:creationId xmlns:a16="http://schemas.microsoft.com/office/drawing/2014/main" xmlns="" id="{3EF9F098-BE1F-79A2-4DCE-006749009C6E}"/>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4" name="TextBox 43">
            <a:extLst>
              <a:ext uri="{FF2B5EF4-FFF2-40B4-BE49-F238E27FC236}">
                <a16:creationId xmlns:a16="http://schemas.microsoft.com/office/drawing/2014/main" xmlns="" id="{63870D44-6CD7-1FF1-6FFA-F543CE461BD3}"/>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5" name="Группа 44">
            <a:extLst>
              <a:ext uri="{FF2B5EF4-FFF2-40B4-BE49-F238E27FC236}">
                <a16:creationId xmlns:a16="http://schemas.microsoft.com/office/drawing/2014/main" xmlns="" id="{BC27FBCC-72D6-D572-4408-C45480B08DFF}"/>
              </a:ext>
            </a:extLst>
          </p:cNvPr>
          <p:cNvGrpSpPr/>
          <p:nvPr/>
        </p:nvGrpSpPr>
        <p:grpSpPr>
          <a:xfrm>
            <a:off x="1259632" y="795477"/>
            <a:ext cx="6773429" cy="576000"/>
            <a:chOff x="1259632" y="795477"/>
            <a:chExt cx="6773429" cy="576000"/>
          </a:xfrm>
        </p:grpSpPr>
        <p:sp>
          <p:nvSpPr>
            <p:cNvPr id="46" name="Овал 45">
              <a:extLst>
                <a:ext uri="{FF2B5EF4-FFF2-40B4-BE49-F238E27FC236}">
                  <a16:creationId xmlns:a16="http://schemas.microsoft.com/office/drawing/2014/main" xmlns="" id="{5A6DA623-6805-14A4-1E84-53DCCF09FB22}"/>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Овал 46">
              <a:extLst>
                <a:ext uri="{FF2B5EF4-FFF2-40B4-BE49-F238E27FC236}">
                  <a16:creationId xmlns:a16="http://schemas.microsoft.com/office/drawing/2014/main" xmlns="" id="{D9E61D4E-7B19-533A-3B66-39C79C9841B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Овал 47">
              <a:extLst>
                <a:ext uri="{FF2B5EF4-FFF2-40B4-BE49-F238E27FC236}">
                  <a16:creationId xmlns:a16="http://schemas.microsoft.com/office/drawing/2014/main" xmlns="" id="{93EAD80F-8360-6875-4D79-DDDE019622A3}"/>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Овал 48">
              <a:extLst>
                <a:ext uri="{FF2B5EF4-FFF2-40B4-BE49-F238E27FC236}">
                  <a16:creationId xmlns:a16="http://schemas.microsoft.com/office/drawing/2014/main" xmlns="" id="{3FB55AED-94E5-4BCA-2B14-5681EA4CF71A}"/>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Овал 49">
              <a:extLst>
                <a:ext uri="{FF2B5EF4-FFF2-40B4-BE49-F238E27FC236}">
                  <a16:creationId xmlns:a16="http://schemas.microsoft.com/office/drawing/2014/main" xmlns="" id="{71588154-B51C-DEEB-80A5-A094531B1B61}"/>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Круг: прозрачная заливка 50">
              <a:extLst>
                <a:ext uri="{FF2B5EF4-FFF2-40B4-BE49-F238E27FC236}">
                  <a16:creationId xmlns:a16="http://schemas.microsoft.com/office/drawing/2014/main" xmlns="" id="{11648601-2BB0-31A7-785B-A84F40AA7A33}"/>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Овал 51">
              <a:extLst>
                <a:ext uri="{FF2B5EF4-FFF2-40B4-BE49-F238E27FC236}">
                  <a16:creationId xmlns:a16="http://schemas.microsoft.com/office/drawing/2014/main" xmlns="" id="{AF43C017-F3DE-713A-CECC-CC5F46E1709D}"/>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Овал 52">
              <a:extLst>
                <a:ext uri="{FF2B5EF4-FFF2-40B4-BE49-F238E27FC236}">
                  <a16:creationId xmlns:a16="http://schemas.microsoft.com/office/drawing/2014/main" xmlns="" id="{C9C8B3F6-9365-3114-4269-03A96977C9BA}"/>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Овал 53">
              <a:extLst>
                <a:ext uri="{FF2B5EF4-FFF2-40B4-BE49-F238E27FC236}">
                  <a16:creationId xmlns:a16="http://schemas.microsoft.com/office/drawing/2014/main" xmlns="" id="{815EFE23-A244-C81D-5DAB-5288FF006C95}"/>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Овал 54">
              <a:extLst>
                <a:ext uri="{FF2B5EF4-FFF2-40B4-BE49-F238E27FC236}">
                  <a16:creationId xmlns:a16="http://schemas.microsoft.com/office/drawing/2014/main" xmlns="" id="{ED3D9154-5D1A-4BEC-D79B-3ECF550A6EF1}"/>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Овал 55">
              <a:extLst>
                <a:ext uri="{FF2B5EF4-FFF2-40B4-BE49-F238E27FC236}">
                  <a16:creationId xmlns:a16="http://schemas.microsoft.com/office/drawing/2014/main" xmlns="" id="{761B28D4-145B-BF55-8506-100755A68DB6}"/>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Круг: прозрачная заливка 56">
              <a:extLst>
                <a:ext uri="{FF2B5EF4-FFF2-40B4-BE49-F238E27FC236}">
                  <a16:creationId xmlns:a16="http://schemas.microsoft.com/office/drawing/2014/main" xmlns="" id="{B64C1120-DE74-2D15-3D7D-A0E8CD63660D}"/>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Полилиния: фигура 57">
              <a:extLst>
                <a:ext uri="{FF2B5EF4-FFF2-40B4-BE49-F238E27FC236}">
                  <a16:creationId xmlns:a16="http://schemas.microsoft.com/office/drawing/2014/main" xmlns="" id="{D6E86C7A-B314-CE10-9E1E-9423288D6E42}"/>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Tree>
    <p:extLst>
      <p:ext uri="{BB962C8B-B14F-4D97-AF65-F5344CB8AC3E}">
        <p14:creationId xmlns:p14="http://schemas.microsoft.com/office/powerpoint/2010/main" val="107319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7598C9-1DC6-419A-2525-9D7140AD922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4D718EE-1904-1D5D-B0B1-902D46D528A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30C0001-86B7-6BC0-0628-F72AB764C45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5AB0B484-2A0F-31E1-A488-164058DC8A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9" name="Содержимое 2">
            <a:extLst>
              <a:ext uri="{FF2B5EF4-FFF2-40B4-BE49-F238E27FC236}">
                <a16:creationId xmlns:a16="http://schemas.microsoft.com/office/drawing/2014/main" xmlns="" id="{45934537-D0CF-61A9-F09C-6486C1A03D46}"/>
              </a:ext>
            </a:extLst>
          </p:cNvPr>
          <p:cNvSpPr txBox="1">
            <a:spLocks/>
          </p:cNvSpPr>
          <p:nvPr/>
        </p:nvSpPr>
        <p:spPr>
          <a:xfrm>
            <a:off x="484934" y="1449811"/>
            <a:ext cx="8263530" cy="519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000" b="1" dirty="0"/>
              <a:t>Ответственный организатор должен:</a:t>
            </a:r>
          </a:p>
          <a:p>
            <a:pPr marL="269875" indent="-269875" algn="just">
              <a:buFont typeface="Arial" pitchFamily="34" charset="0"/>
              <a:buAutoNum type="arabicPeriod"/>
            </a:pPr>
            <a:r>
              <a:rPr lang="ru-RU" sz="2000" b="1" dirty="0"/>
              <a:t>Проверить наличие файлов с результатами практических заданий, а также убедиться в их целостности </a:t>
            </a:r>
            <a:r>
              <a:rPr lang="ru-RU" sz="2000" dirty="0"/>
              <a:t>(т.е. попросить участника открыть созданные им фалы).</a:t>
            </a:r>
          </a:p>
          <a:p>
            <a:pPr marL="269875" indent="-269875" algn="just">
              <a:buFont typeface="Arial" pitchFamily="34" charset="0"/>
              <a:buNone/>
            </a:pPr>
            <a:r>
              <a:rPr lang="ru-RU" sz="2000" dirty="0"/>
              <a:t>В случае обнаружения поврежденного файла, участнику экзамена предоставляется возможность его исправить (при условии что осталось время на выполнение экзаменационной работы).</a:t>
            </a:r>
          </a:p>
          <a:p>
            <a:pPr marL="269875" indent="-269875" algn="just">
              <a:buFont typeface="+mj-lt"/>
              <a:buAutoNum type="arabicPeriod" startAt="2"/>
            </a:pPr>
            <a:r>
              <a:rPr lang="ru-RU" sz="2000" b="1" dirty="0"/>
              <a:t>Проверить название файлов.</a:t>
            </a:r>
          </a:p>
          <a:p>
            <a:pPr marL="269875" indent="-269875" algn="just">
              <a:buFont typeface="Arial" pitchFamily="34" charset="0"/>
              <a:buNone/>
            </a:pPr>
            <a:r>
              <a:rPr lang="ru-RU" sz="2000" dirty="0"/>
              <a:t>Файл с результатами выполнения каждого задания практической части участник сохраняет в папку, дав ему имя в формате: </a:t>
            </a:r>
          </a:p>
          <a:p>
            <a:pPr marL="269875" indent="-269875" algn="ctr">
              <a:buFont typeface="Arial" pitchFamily="34" charset="0"/>
              <a:buNone/>
            </a:pPr>
            <a:r>
              <a:rPr lang="ru-RU" sz="1800" b="1" dirty="0">
                <a:solidFill>
                  <a:srgbClr val="C00000"/>
                </a:solidFill>
              </a:rPr>
              <a:t>&lt;№ задания&gt;_&lt;13-значный номер бланка ответов № 2 (ЛИСТ 1)&gt;.&lt;расширение&gt;</a:t>
            </a:r>
          </a:p>
          <a:p>
            <a:pPr marL="269875" indent="-269875" algn="just">
              <a:buFont typeface="+mj-lt"/>
              <a:buAutoNum type="arabicPeriod" startAt="3"/>
            </a:pPr>
            <a:r>
              <a:rPr lang="ru-RU" sz="2000" b="1" dirty="0"/>
              <a:t>Проверить запись, сделанную участником в поле ответов Бланка ответов № 2 (лист 1);</a:t>
            </a:r>
          </a:p>
          <a:p>
            <a:pPr marL="269875" indent="-269875" algn="just">
              <a:buFont typeface="Arial" pitchFamily="34" charset="0"/>
              <a:buNone/>
            </a:pPr>
            <a:r>
              <a:rPr lang="ru-RU" sz="2000" dirty="0"/>
              <a:t>В поле ответов Бланка ответов № 2 (лист 1) участник должен вписать названия созданных файлов.</a:t>
            </a:r>
          </a:p>
        </p:txBody>
      </p:sp>
      <p:sp>
        <p:nvSpPr>
          <p:cNvPr id="42" name="TextBox 41">
            <a:extLst>
              <a:ext uri="{FF2B5EF4-FFF2-40B4-BE49-F238E27FC236}">
                <a16:creationId xmlns:a16="http://schemas.microsoft.com/office/drawing/2014/main" xmlns="" id="{06927251-8E78-24CD-3841-958DF5751B2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3" name="TextBox 42">
            <a:extLst>
              <a:ext uri="{FF2B5EF4-FFF2-40B4-BE49-F238E27FC236}">
                <a16:creationId xmlns:a16="http://schemas.microsoft.com/office/drawing/2014/main" xmlns="" id="{E60C3AEA-D061-2B8A-A1E1-BA3C323DDB6E}"/>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4" name="TextBox 43">
            <a:extLst>
              <a:ext uri="{FF2B5EF4-FFF2-40B4-BE49-F238E27FC236}">
                <a16:creationId xmlns:a16="http://schemas.microsoft.com/office/drawing/2014/main" xmlns="" id="{C1FE20AA-7096-BEBC-3CFE-64C1BDEB80F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45" name="Группа 44">
            <a:extLst>
              <a:ext uri="{FF2B5EF4-FFF2-40B4-BE49-F238E27FC236}">
                <a16:creationId xmlns:a16="http://schemas.microsoft.com/office/drawing/2014/main" xmlns="" id="{D6B1F68B-E43B-13CC-3976-97BEAE2D9089}"/>
              </a:ext>
            </a:extLst>
          </p:cNvPr>
          <p:cNvGrpSpPr/>
          <p:nvPr/>
        </p:nvGrpSpPr>
        <p:grpSpPr>
          <a:xfrm>
            <a:off x="1259631" y="795477"/>
            <a:ext cx="6773430" cy="576000"/>
            <a:chOff x="1259631" y="795477"/>
            <a:chExt cx="6773430" cy="576000"/>
          </a:xfrm>
        </p:grpSpPr>
        <p:sp>
          <p:nvSpPr>
            <p:cNvPr id="46" name="Овал 45">
              <a:extLst>
                <a:ext uri="{FF2B5EF4-FFF2-40B4-BE49-F238E27FC236}">
                  <a16:creationId xmlns:a16="http://schemas.microsoft.com/office/drawing/2014/main" xmlns="" id="{07F1A547-56A1-4956-7E54-85FA68AC557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Овал 46">
              <a:extLst>
                <a:ext uri="{FF2B5EF4-FFF2-40B4-BE49-F238E27FC236}">
                  <a16:creationId xmlns:a16="http://schemas.microsoft.com/office/drawing/2014/main" xmlns="" id="{45654578-C2CE-74A2-C72F-2ADC12877BA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Овал 47">
              <a:extLst>
                <a:ext uri="{FF2B5EF4-FFF2-40B4-BE49-F238E27FC236}">
                  <a16:creationId xmlns:a16="http://schemas.microsoft.com/office/drawing/2014/main" xmlns="" id="{BEE6C2BF-0560-0EAC-6BFD-DB25D3323BCB}"/>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Овал 48">
              <a:extLst>
                <a:ext uri="{FF2B5EF4-FFF2-40B4-BE49-F238E27FC236}">
                  <a16:creationId xmlns:a16="http://schemas.microsoft.com/office/drawing/2014/main" xmlns="" id="{0EB46D92-C7AF-B607-C7A7-C0FA22C1FFE3}"/>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Овал 49">
              <a:extLst>
                <a:ext uri="{FF2B5EF4-FFF2-40B4-BE49-F238E27FC236}">
                  <a16:creationId xmlns:a16="http://schemas.microsoft.com/office/drawing/2014/main" xmlns="" id="{BC750BDE-DB7F-43DA-171B-0679AEF6B31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Овал 50">
              <a:extLst>
                <a:ext uri="{FF2B5EF4-FFF2-40B4-BE49-F238E27FC236}">
                  <a16:creationId xmlns:a16="http://schemas.microsoft.com/office/drawing/2014/main" xmlns="" id="{CEB2CECD-C376-2BAE-0BBB-FF3D2B282B3B}"/>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Овал 51">
              <a:extLst>
                <a:ext uri="{FF2B5EF4-FFF2-40B4-BE49-F238E27FC236}">
                  <a16:creationId xmlns:a16="http://schemas.microsoft.com/office/drawing/2014/main" xmlns="" id="{4330DEC5-310C-D1A2-9306-A5875E069A01}"/>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Овал 52">
              <a:extLst>
                <a:ext uri="{FF2B5EF4-FFF2-40B4-BE49-F238E27FC236}">
                  <a16:creationId xmlns:a16="http://schemas.microsoft.com/office/drawing/2014/main" xmlns="" id="{3552C756-117A-5353-FAA5-C175118B939C}"/>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Овал 53">
              <a:extLst>
                <a:ext uri="{FF2B5EF4-FFF2-40B4-BE49-F238E27FC236}">
                  <a16:creationId xmlns:a16="http://schemas.microsoft.com/office/drawing/2014/main" xmlns="" id="{5272DB59-B3A0-8FE3-12C5-547B62F76130}"/>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Овал 54">
              <a:extLst>
                <a:ext uri="{FF2B5EF4-FFF2-40B4-BE49-F238E27FC236}">
                  <a16:creationId xmlns:a16="http://schemas.microsoft.com/office/drawing/2014/main" xmlns="" id="{78ED94A2-049C-E840-F67A-FEFA83DBC867}"/>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Круг: прозрачная заливка 55">
              <a:extLst>
                <a:ext uri="{FF2B5EF4-FFF2-40B4-BE49-F238E27FC236}">
                  <a16:creationId xmlns:a16="http://schemas.microsoft.com/office/drawing/2014/main" xmlns="" id="{CCC79EDC-C78D-998B-80F2-7044E6F8A124}"/>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Полилиния: фигура 56">
              <a:extLst>
                <a:ext uri="{FF2B5EF4-FFF2-40B4-BE49-F238E27FC236}">
                  <a16:creationId xmlns:a16="http://schemas.microsoft.com/office/drawing/2014/main" xmlns="" id="{3235F7E1-9759-8403-9D2D-EE88892CD5D3}"/>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Полилиния: фигура 57">
              <a:extLst>
                <a:ext uri="{FF2B5EF4-FFF2-40B4-BE49-F238E27FC236}">
                  <a16:creationId xmlns:a16="http://schemas.microsoft.com/office/drawing/2014/main" xmlns="" id="{C2137811-4A09-ABDF-EAEA-9B49F7539BD3}"/>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3351237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72D6BF-4305-3355-F20C-04814663191D}"/>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5319983-D44E-B850-C184-8BAAA3CE74B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E65E9934-6EB0-D36A-DA3F-EB3BF64251A3}"/>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93B87DDB-7E2A-E93B-188C-CFF5466439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9" name="Содержимое 2">
            <a:extLst>
              <a:ext uri="{FF2B5EF4-FFF2-40B4-BE49-F238E27FC236}">
                <a16:creationId xmlns:a16="http://schemas.microsoft.com/office/drawing/2014/main" xmlns="" id="{320FAD5C-872B-C4AE-B49B-365BA715D8CD}"/>
              </a:ext>
            </a:extLst>
          </p:cNvPr>
          <p:cNvSpPr txBox="1">
            <a:spLocks/>
          </p:cNvSpPr>
          <p:nvPr/>
        </p:nvSpPr>
        <p:spPr>
          <a:xfrm>
            <a:off x="484934" y="1449811"/>
            <a:ext cx="8230566" cy="519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000" b="1" dirty="0"/>
              <a:t>Ответственный организатор должен:</a:t>
            </a:r>
          </a:p>
          <a:p>
            <a:pPr marL="269875" indent="-269875" algn="just">
              <a:buFont typeface="+mj-lt"/>
              <a:buAutoNum type="arabicPeriod" startAt="4"/>
            </a:pPr>
            <a:r>
              <a:rPr lang="ru-RU" sz="2000" b="1" dirty="0"/>
              <a:t>Проконтролировать участника ГИА при заполнении формы ИКТ 5.1 «Ведомость выполнения практических заданий по информатике в аудитории». </a:t>
            </a:r>
          </a:p>
          <a:p>
            <a:pPr marL="269875" indent="-269875" algn="just">
              <a:buNone/>
            </a:pPr>
            <a:r>
              <a:rPr lang="ru-RU" sz="2000" dirty="0"/>
              <a:t>В эту форму участник записывает свой 13-значный номер Бланка ответов №2 (лист 1), выполненные задания отмечает символом «X» и ставит свою подпись.</a:t>
            </a:r>
          </a:p>
          <a:p>
            <a:pPr marL="269875" indent="-269875" algn="just">
              <a:buNone/>
            </a:pPr>
            <a:r>
              <a:rPr lang="ru-RU" sz="2000" b="1" dirty="0">
                <a:solidFill>
                  <a:srgbClr val="C00000"/>
                </a:solidFill>
              </a:rPr>
              <a:t>ПОМНИТЕ!</a:t>
            </a:r>
            <a:r>
              <a:rPr lang="ru-RU" sz="2000" dirty="0"/>
              <a:t> Если участник не выполнял практическую работу и не создал ни одного файла, он все равно должен заполнить форму ИКТ 5.1 и расписаться за «пустые квадраты».</a:t>
            </a:r>
          </a:p>
        </p:txBody>
      </p:sp>
      <p:sp>
        <p:nvSpPr>
          <p:cNvPr id="10" name="TextBox 9">
            <a:extLst>
              <a:ext uri="{FF2B5EF4-FFF2-40B4-BE49-F238E27FC236}">
                <a16:creationId xmlns:a16="http://schemas.microsoft.com/office/drawing/2014/main" xmlns="" id="{35A7E714-B896-F473-F5DF-CECB37AD6002}"/>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C82F5FF8-0162-560E-C188-BBF58769847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22E1BD0A-72B2-0D31-1002-717F9D99F43C}"/>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74CC018B-34EA-DBFB-8ECC-E8C910759A2C}"/>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1F1BAD45-A4C0-1AEF-C0AE-6381F6A13AA1}"/>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54EBE06F-84B0-2687-26AC-37F260F97A6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3CD414E5-7CB3-FF3B-F013-FC7C9F37E4E5}"/>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BC702C96-58F4-3B5C-B04A-F29F57F91C60}"/>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79F0FC5B-DAA4-E301-771E-0D3701052E1D}"/>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0D49E3DB-C69D-4439-6A7D-229B26A69CDC}"/>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ECE0D5E9-FD23-533C-187B-04982BAD4458}"/>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44469E92-EA08-E73F-027E-EE1A74DAB657}"/>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C6C9AF76-1CE0-4E7C-21BC-9198AB55CE38}"/>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69DD1C9B-5C2F-7AC4-3D2E-F6D696D38DB5}"/>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7CC1340A-85D1-35AA-45EA-55012EEAEE59}"/>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2B2E099A-B599-4029-E2F5-52A1C14733A1}"/>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172C577F-9744-2521-C9D4-E55762C34E62}"/>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4274657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174AA7-D5E3-12ED-1098-948D9FC6EF9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920921C-3F16-B166-7C80-BEB198445CC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33C6D59-EC83-FE8A-5C78-363B8C3B4C2E}"/>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6BFA1865-67F7-6B6C-E2B1-C787A88693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3404A1CE-0ECF-7D91-4D69-63699AF83CE6}"/>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C56FC44C-10DA-18F2-2872-0379C7D7764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C1BD7EA1-6890-8DA5-B38A-F63130252C79}"/>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5CF592CF-5583-C90D-42A6-1D4D2A2B733D}"/>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40120838-4AB1-9509-FD1E-25274D42003B}"/>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5959FA47-152D-D3D4-E4A4-F730C56CCDD6}"/>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82E86E9D-E160-6D13-1DEA-B07BBC6256D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A82FE131-90B9-0ED8-E903-19BB456ACE42}"/>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9B94CDA-95EC-2DD9-B9A3-C938A87AABC3}"/>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78C17B9-3C4B-9717-42A9-B632E377CEBD}"/>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59D22B13-E30B-DDB3-3AF5-257B49D13C98}"/>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1784DF2E-5A18-F076-E4D6-8033D38B514D}"/>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D8AB01E0-6DB4-BE00-C406-A5D13F831B74}"/>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3095A85E-2DAF-6E8C-8E23-DEBED72248F5}"/>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B71E9AA2-0D18-4977-CD5C-7DFCC0988F0F}"/>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FEFAB8C2-BDCA-455B-1496-DF53ABA197D1}"/>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47BC2094-9186-F17D-54AA-257CE6D42891}"/>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Прямоугольник 26">
            <a:extLst>
              <a:ext uri="{FF2B5EF4-FFF2-40B4-BE49-F238E27FC236}">
                <a16:creationId xmlns:a16="http://schemas.microsoft.com/office/drawing/2014/main" xmlns="" id="{0C68E5B4-210D-FDAB-2CDC-A2729A63F51D}"/>
              </a:ext>
            </a:extLst>
          </p:cNvPr>
          <p:cNvSpPr/>
          <p:nvPr/>
        </p:nvSpPr>
        <p:spPr>
          <a:xfrm>
            <a:off x="323528" y="1823333"/>
            <a:ext cx="8352928" cy="1015663"/>
          </a:xfrm>
          <a:prstGeom prst="rect">
            <a:avLst/>
          </a:prstGeom>
        </p:spPr>
        <p:txBody>
          <a:bodyPr wrap="square">
            <a:spAutoFit/>
          </a:bodyPr>
          <a:lstStyle/>
          <a:p>
            <a:pPr marL="266700" indent="-266700" algn="just"/>
            <a:r>
              <a:rPr lang="ru-RU" sz="2000" b="1" dirty="0"/>
              <a:t>5. После того как все участники завершили выполнение экзаменационной работы, технический специалист </a:t>
            </a:r>
            <a:r>
              <a:rPr kumimoji="0" lang="ru-RU" sz="2000" b="1" i="0" u="none" strike="noStrike" kern="1200" cap="none" spc="0" normalizeH="0" baseline="0" noProof="0" dirty="0">
                <a:ln>
                  <a:noFill/>
                </a:ln>
                <a:effectLst/>
                <a:uLnTx/>
                <a:uFillTx/>
                <a:latin typeface="+mn-lt"/>
                <a:ea typeface="+mn-ea"/>
                <a:cs typeface="+mn-cs"/>
              </a:rPr>
              <a:t>собирает папки с файлами участников в одну корневую папку</a:t>
            </a:r>
            <a:r>
              <a:rPr lang="ru-RU" sz="2000" b="1" dirty="0"/>
              <a:t>. </a:t>
            </a:r>
          </a:p>
        </p:txBody>
      </p:sp>
      <p:pic>
        <p:nvPicPr>
          <p:cNvPr id="1027" name="Рисунок 24">
            <a:extLst>
              <a:ext uri="{FF2B5EF4-FFF2-40B4-BE49-F238E27FC236}">
                <a16:creationId xmlns:a16="http://schemas.microsoft.com/office/drawing/2014/main" xmlns="" id="{7A9BEA5F-FA55-6883-0CEC-020EBF09A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628"/>
          <a:stretch/>
        </p:blipFill>
        <p:spPr bwMode="auto">
          <a:xfrm>
            <a:off x="2841314" y="3429000"/>
            <a:ext cx="2748546"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25">
            <a:extLst>
              <a:ext uri="{FF2B5EF4-FFF2-40B4-BE49-F238E27FC236}">
                <a16:creationId xmlns:a16="http://schemas.microsoft.com/office/drawing/2014/main" xmlns="" id="{5C17CD1C-A96F-A027-CB0C-E35FD5B64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806" y="5964225"/>
            <a:ext cx="1390650" cy="2571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
            <a:extLst>
              <a:ext uri="{FF2B5EF4-FFF2-40B4-BE49-F238E27FC236}">
                <a16:creationId xmlns:a16="http://schemas.microsoft.com/office/drawing/2014/main" xmlns="" id="{37F81FC1-0F0A-4192-5C80-2CB0931A34FC}"/>
              </a:ext>
            </a:extLst>
          </p:cNvPr>
          <p:cNvSpPr>
            <a:spLocks noChangeArrowheads="1"/>
          </p:cNvSpPr>
          <p:nvPr/>
        </p:nvSpPr>
        <p:spPr bwMode="auto">
          <a:xfrm>
            <a:off x="582693" y="2819241"/>
            <a:ext cx="79786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ru-RU" altLang="ru-RU" sz="2000" dirty="0"/>
              <a:t>Открыть и проверить все скопированные папки участников. Папка каждого участника должна содержать ровно 4 файла!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3" name="Rectangle 5">
            <a:extLst>
              <a:ext uri="{FF2B5EF4-FFF2-40B4-BE49-F238E27FC236}">
                <a16:creationId xmlns:a16="http://schemas.microsoft.com/office/drawing/2014/main" xmlns="" id="{B4FD4A94-680E-FF6B-9984-213486D7EB80}"/>
              </a:ext>
            </a:extLst>
          </p:cNvPr>
          <p:cNvSpPr>
            <a:spLocks noChangeArrowheads="1"/>
          </p:cNvSpPr>
          <p:nvPr/>
        </p:nvSpPr>
        <p:spPr bwMode="auto">
          <a:xfrm>
            <a:off x="582693" y="5093136"/>
            <a:ext cx="83529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1"/>
            <a:r>
              <a:rPr lang="ru-RU" altLang="ru-RU" dirty="0"/>
              <a:t>Если участник выполнил не все задания практической части, то необходимо в папке участника создать текстовый файл (используя, например, стандартную программу Блокнот) с именем «Нет ответа» добавив в начало имени номер задания. Например, </a:t>
            </a:r>
          </a:p>
        </p:txBody>
      </p:sp>
      <p:grpSp>
        <p:nvGrpSpPr>
          <p:cNvPr id="48" name="Группа 47">
            <a:extLst>
              <a:ext uri="{FF2B5EF4-FFF2-40B4-BE49-F238E27FC236}">
                <a16:creationId xmlns:a16="http://schemas.microsoft.com/office/drawing/2014/main" xmlns="" id="{C6A075F3-F071-63BD-2F4B-55C29B070E08}"/>
              </a:ext>
            </a:extLst>
          </p:cNvPr>
          <p:cNvGrpSpPr/>
          <p:nvPr/>
        </p:nvGrpSpPr>
        <p:grpSpPr>
          <a:xfrm>
            <a:off x="5497868" y="3645651"/>
            <a:ext cx="558793" cy="1405876"/>
            <a:chOff x="6055291" y="3538419"/>
            <a:chExt cx="751938" cy="1891814"/>
          </a:xfrm>
        </p:grpSpPr>
        <p:pic>
          <p:nvPicPr>
            <p:cNvPr id="45" name="Рисунок 24">
              <a:extLst>
                <a:ext uri="{FF2B5EF4-FFF2-40B4-BE49-F238E27FC236}">
                  <a16:creationId xmlns:a16="http://schemas.microsoft.com/office/drawing/2014/main" xmlns="" id="{5BBAFC85-FD63-A953-4B7A-2DB6149D7E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22" b="33895"/>
            <a:stretch/>
          </p:blipFill>
          <p:spPr bwMode="auto">
            <a:xfrm>
              <a:off x="6055291" y="3538419"/>
              <a:ext cx="751938" cy="945066"/>
            </a:xfrm>
            <a:prstGeom prst="rect">
              <a:avLst/>
            </a:prstGeom>
            <a:noFill/>
            <a:extLst>
              <a:ext uri="{909E8E84-426E-40DD-AFC4-6F175D3DCCD1}">
                <a14:hiddenFill xmlns:a14="http://schemas.microsoft.com/office/drawing/2010/main">
                  <a:solidFill>
                    <a:srgbClr val="FFFFFF"/>
                  </a:solidFill>
                </a14:hiddenFill>
              </a:ext>
            </a:extLst>
          </p:spPr>
        </p:pic>
        <p:pic>
          <p:nvPicPr>
            <p:cNvPr id="47" name="Рисунок 24">
              <a:extLst>
                <a:ext uri="{FF2B5EF4-FFF2-40B4-BE49-F238E27FC236}">
                  <a16:creationId xmlns:a16="http://schemas.microsoft.com/office/drawing/2014/main" xmlns="" id="{F2177C0E-F65A-6841-9138-7D8A3B2DA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22" t="33896"/>
            <a:stretch/>
          </p:blipFill>
          <p:spPr bwMode="auto">
            <a:xfrm>
              <a:off x="6055291" y="4485167"/>
              <a:ext cx="751938" cy="9450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6355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AE7011-3F5F-3E65-4204-4CD5D007CD80}"/>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8B72BD0E-F904-8E14-E5EA-712602AC5478}"/>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ED49DDA5-9FEE-B43A-F05C-0FE60047A73A}"/>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7134EBF6-2515-9E61-0296-F43A32BE09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5B50C301-F524-6B89-825F-DED287724E78}"/>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B7E9B203-E71D-C2EC-9CFF-2FF9777E19EB}"/>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523819BF-385E-30F4-1229-CA6BE1FFAB0F}"/>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05BF005E-1B1F-5822-F8EB-5D183D8358DC}"/>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9E981181-1839-CB39-4CE5-2C9F127A5388}"/>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5023B5B-5905-62B3-B612-41A83E7C2E7E}"/>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96FFF0E4-1DCF-E73C-3D37-2F88EB8670A8}"/>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7017F8A1-EDBA-56E5-7A7C-3D2117BCE9BA}"/>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260DA6D-ACD8-8546-AA29-50EBF7F4AF34}"/>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57CA1551-1440-0AA4-6FFA-683593993B9D}"/>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F4C36A7A-3CEC-15C9-280C-10F829D6748C}"/>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F05ABB60-D4A5-BBE5-985B-57D1BF17CDE8}"/>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0EEA6B25-86F7-292C-CA22-AF7133102656}"/>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FD3A38DC-1F65-FBD6-2727-23D688904BD7}"/>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2B4DB469-56B4-9180-0872-D03ADD0060B0}"/>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2E80D153-C688-CA0B-2D70-A4CFB2061536}"/>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DAED9CFB-A4C3-E038-FDC8-9B8BABD8F149}"/>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Прямоугольник 26">
            <a:extLst>
              <a:ext uri="{FF2B5EF4-FFF2-40B4-BE49-F238E27FC236}">
                <a16:creationId xmlns:a16="http://schemas.microsoft.com/office/drawing/2014/main" xmlns="" id="{49C9F725-1C55-2149-9761-FFA1A7BA824B}"/>
              </a:ext>
            </a:extLst>
          </p:cNvPr>
          <p:cNvSpPr/>
          <p:nvPr/>
        </p:nvSpPr>
        <p:spPr>
          <a:xfrm>
            <a:off x="3780810" y="1823333"/>
            <a:ext cx="5118866" cy="3477875"/>
          </a:xfrm>
          <a:prstGeom prst="rect">
            <a:avLst/>
          </a:prstGeom>
        </p:spPr>
        <p:txBody>
          <a:bodyPr wrap="square">
            <a:spAutoFit/>
          </a:bodyPr>
          <a:lstStyle/>
          <a:p>
            <a:pPr marL="266700" indent="-266700" algn="just"/>
            <a:r>
              <a:rPr lang="ru-RU" sz="2000" b="1" dirty="0"/>
              <a:t>5. После того как все участники завершили выполнение экзаменационной работы, технический специалист </a:t>
            </a:r>
            <a:r>
              <a:rPr kumimoji="0" lang="ru-RU" sz="2000" b="1" i="0" u="none" strike="noStrike" kern="1200" cap="none" spc="0" normalizeH="0" baseline="0" noProof="0" dirty="0">
                <a:ln>
                  <a:noFill/>
                </a:ln>
                <a:effectLst/>
                <a:uLnTx/>
                <a:uFillTx/>
                <a:latin typeface="+mn-lt"/>
                <a:ea typeface="+mn-ea"/>
                <a:cs typeface="+mn-cs"/>
              </a:rPr>
              <a:t>собирает папки с файлами участников в одну корневую папку</a:t>
            </a:r>
            <a:r>
              <a:rPr lang="ru-RU" sz="2000" b="1" dirty="0"/>
              <a:t>. </a:t>
            </a:r>
          </a:p>
          <a:p>
            <a:pPr algn="just"/>
            <a:r>
              <a:rPr lang="ru-RU" sz="2000" dirty="0"/>
              <a:t>На основании собранных файлов в аудитории, технический специалист заполняет форму ИКТ 5.2 (</a:t>
            </a:r>
            <a:r>
              <a:rPr lang="ru-RU" sz="2000" dirty="0">
                <a:solidFill>
                  <a:srgbClr val="C00000"/>
                </a:solidFill>
              </a:rPr>
              <a:t>при этом файлы с именем «Нет ответа» не учитываются</a:t>
            </a:r>
            <a:r>
              <a:rPr lang="ru-RU" sz="2000" dirty="0"/>
              <a:t>).</a:t>
            </a:r>
            <a:r>
              <a:rPr lang="ru-RU" sz="2000" dirty="0">
                <a:solidFill>
                  <a:srgbClr val="FF0000"/>
                </a:solidFill>
              </a:rPr>
              <a:t> </a:t>
            </a:r>
            <a:r>
              <a:rPr lang="ru-RU" sz="2000" dirty="0"/>
              <a:t>После этого формы ИКТ 5.1 и ИКТ 5.2 сверяются (они должны быть идентичны).</a:t>
            </a:r>
          </a:p>
        </p:txBody>
      </p:sp>
      <p:pic>
        <p:nvPicPr>
          <p:cNvPr id="30" name="Рисунок 29">
            <a:extLst>
              <a:ext uri="{FF2B5EF4-FFF2-40B4-BE49-F238E27FC236}">
                <a16:creationId xmlns:a16="http://schemas.microsoft.com/office/drawing/2014/main" xmlns="" id="{F5FA2B93-7583-81C0-B277-00817F0F6E09}"/>
              </a:ext>
            </a:extLst>
          </p:cNvPr>
          <p:cNvPicPr>
            <a:picLocks noChangeAspect="1"/>
          </p:cNvPicPr>
          <p:nvPr/>
        </p:nvPicPr>
        <p:blipFill>
          <a:blip r:embed="rId3"/>
          <a:stretch>
            <a:fillRect/>
          </a:stretch>
        </p:blipFill>
        <p:spPr>
          <a:xfrm>
            <a:off x="159437" y="1834303"/>
            <a:ext cx="3588361" cy="3291621"/>
          </a:xfrm>
          <a:prstGeom prst="rect">
            <a:avLst/>
          </a:prstGeom>
        </p:spPr>
      </p:pic>
    </p:spTree>
    <p:extLst>
      <p:ext uri="{BB962C8B-B14F-4D97-AF65-F5344CB8AC3E}">
        <p14:creationId xmlns:p14="http://schemas.microsoft.com/office/powerpoint/2010/main" val="408363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aphicFrame>
        <p:nvGraphicFramePr>
          <p:cNvPr id="7" name="Таблица 6"/>
          <p:cNvGraphicFramePr>
            <a:graphicFrameLocks noGrp="1"/>
          </p:cNvGraphicFramePr>
          <p:nvPr>
            <p:extLst>
              <p:ext uri="{D42A27DB-BD31-4B8C-83A1-F6EECF244321}">
                <p14:modId xmlns:p14="http://schemas.microsoft.com/office/powerpoint/2010/main" val="2339004408"/>
              </p:ext>
            </p:extLst>
          </p:nvPr>
        </p:nvGraphicFramePr>
        <p:xfrm>
          <a:off x="64692" y="584776"/>
          <a:ext cx="9019564" cy="6167446"/>
        </p:xfrm>
        <a:graphic>
          <a:graphicData uri="http://schemas.openxmlformats.org/drawingml/2006/table">
            <a:tbl>
              <a:tblPr firstRow="1" bandRow="1">
                <a:tableStyleId>{5C22544A-7EE6-4342-B048-85BDC9FD1C3A}</a:tableStyleId>
              </a:tblPr>
              <a:tblGrid>
                <a:gridCol w="1917547">
                  <a:extLst>
                    <a:ext uri="{9D8B030D-6E8A-4147-A177-3AD203B41FA5}">
                      <a16:colId xmlns:a16="http://schemas.microsoft.com/office/drawing/2014/main" xmlns="" val="20000"/>
                    </a:ext>
                  </a:extLst>
                </a:gridCol>
                <a:gridCol w="789113">
                  <a:extLst>
                    <a:ext uri="{9D8B030D-6E8A-4147-A177-3AD203B41FA5}">
                      <a16:colId xmlns:a16="http://schemas.microsoft.com/office/drawing/2014/main" xmlns="" val="20001"/>
                    </a:ext>
                  </a:extLst>
                </a:gridCol>
                <a:gridCol w="789113">
                  <a:extLst>
                    <a:ext uri="{9D8B030D-6E8A-4147-A177-3AD203B41FA5}">
                      <a16:colId xmlns:a16="http://schemas.microsoft.com/office/drawing/2014/main" xmlns="" val="20002"/>
                    </a:ext>
                  </a:extLst>
                </a:gridCol>
                <a:gridCol w="789113">
                  <a:extLst>
                    <a:ext uri="{9D8B030D-6E8A-4147-A177-3AD203B41FA5}">
                      <a16:colId xmlns:a16="http://schemas.microsoft.com/office/drawing/2014/main" xmlns="" val="20003"/>
                    </a:ext>
                  </a:extLst>
                </a:gridCol>
                <a:gridCol w="789113">
                  <a:extLst>
                    <a:ext uri="{9D8B030D-6E8A-4147-A177-3AD203B41FA5}">
                      <a16:colId xmlns:a16="http://schemas.microsoft.com/office/drawing/2014/main" xmlns="" val="20004"/>
                    </a:ext>
                  </a:extLst>
                </a:gridCol>
                <a:gridCol w="789113">
                  <a:extLst>
                    <a:ext uri="{9D8B030D-6E8A-4147-A177-3AD203B41FA5}">
                      <a16:colId xmlns:a16="http://schemas.microsoft.com/office/drawing/2014/main" xmlns="" val="20005"/>
                    </a:ext>
                  </a:extLst>
                </a:gridCol>
                <a:gridCol w="789113">
                  <a:extLst>
                    <a:ext uri="{9D8B030D-6E8A-4147-A177-3AD203B41FA5}">
                      <a16:colId xmlns:a16="http://schemas.microsoft.com/office/drawing/2014/main" xmlns="" val="20006"/>
                    </a:ext>
                  </a:extLst>
                </a:gridCol>
                <a:gridCol w="789113">
                  <a:extLst>
                    <a:ext uri="{9D8B030D-6E8A-4147-A177-3AD203B41FA5}">
                      <a16:colId xmlns:a16="http://schemas.microsoft.com/office/drawing/2014/main" xmlns="" val="20007"/>
                    </a:ext>
                  </a:extLst>
                </a:gridCol>
                <a:gridCol w="789113">
                  <a:extLst>
                    <a:ext uri="{9D8B030D-6E8A-4147-A177-3AD203B41FA5}">
                      <a16:colId xmlns:a16="http://schemas.microsoft.com/office/drawing/2014/main" xmlns="" val="20008"/>
                    </a:ext>
                  </a:extLst>
                </a:gridCol>
                <a:gridCol w="789113">
                  <a:extLst>
                    <a:ext uri="{9D8B030D-6E8A-4147-A177-3AD203B41FA5}">
                      <a16:colId xmlns:a16="http://schemas.microsoft.com/office/drawing/2014/main" xmlns="" val="20009"/>
                    </a:ext>
                  </a:extLst>
                </a:gridCol>
              </a:tblGrid>
              <a:tr h="1755074">
                <a:tc>
                  <a:txBody>
                    <a:bodyPr/>
                    <a:lstStyle/>
                    <a:p>
                      <a:pPr>
                        <a:tabLst/>
                      </a:pPr>
                      <a:endParaRPr lang="ru-RU" sz="1600" dirty="0"/>
                    </a:p>
                  </a:txBody>
                  <a:tcPr/>
                </a:tc>
                <a:tc>
                  <a:txBody>
                    <a:bodyPr/>
                    <a:lstStyle/>
                    <a:p>
                      <a:r>
                        <a:rPr lang="ru-RU" sz="1600" b="0" dirty="0"/>
                        <a:t>Линейка</a:t>
                      </a:r>
                    </a:p>
                  </a:txBody>
                  <a:tcPr vert="vert270" anchor="ctr"/>
                </a:tc>
                <a:tc>
                  <a:txBody>
                    <a:bodyPr/>
                    <a:lstStyle/>
                    <a:p>
                      <a:r>
                        <a:rPr lang="ru-RU" sz="1600" b="0" dirty="0"/>
                        <a:t>Калькулятор</a:t>
                      </a:r>
                    </a:p>
                  </a:txBody>
                  <a:tcPr vert="vert270" anchor="ctr"/>
                </a:tc>
                <a:tc>
                  <a:txBody>
                    <a:bodyPr/>
                    <a:lstStyle/>
                    <a:p>
                      <a:r>
                        <a:rPr lang="ru-RU" sz="1600" b="0" dirty="0"/>
                        <a:t>Устройство воспроизведения аудиозаписи</a:t>
                      </a:r>
                    </a:p>
                  </a:txBody>
                  <a:tcPr vert="vert270" anchor="ctr"/>
                </a:tc>
                <a:tc>
                  <a:txBody>
                    <a:bodyPr/>
                    <a:lstStyle/>
                    <a:p>
                      <a:r>
                        <a:rPr lang="ru-RU" sz="1600" b="0" dirty="0"/>
                        <a:t>Компьютерная техника + ПО</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Географические атласы </a:t>
                      </a:r>
                      <a:br>
                        <a:rPr lang="ru-RU" sz="1600" b="0" dirty="0"/>
                      </a:br>
                      <a:r>
                        <a:rPr lang="ru-RU" sz="1600" b="0" dirty="0"/>
                        <a:t>за 7-9 класса</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Тексты произведений, сборники лирики</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Орфографический словарь</a:t>
                      </a:r>
                    </a:p>
                  </a:txBody>
                  <a:tcPr vert="vert270" anchor="ctr"/>
                </a:tc>
                <a:tc>
                  <a:txBody>
                    <a:bodyPr/>
                    <a:lstStyle/>
                    <a:p>
                      <a:r>
                        <a:rPr lang="ru-RU" sz="1600" b="0" dirty="0"/>
                        <a:t>Справочные материалы по предмету</a:t>
                      </a:r>
                    </a:p>
                  </a:txBody>
                  <a:tcPr vert="vert270" anchor="ctr"/>
                </a:tc>
                <a:tc>
                  <a:txBody>
                    <a:bodyPr/>
                    <a:lstStyle/>
                    <a:p>
                      <a:r>
                        <a:rPr lang="ru-RU" sz="1600" b="0" dirty="0"/>
                        <a:t>Лабораторное оборудование</a:t>
                      </a:r>
                    </a:p>
                  </a:txBody>
                  <a:tcPr vert="vert270" anchor="ctr"/>
                </a:tc>
                <a:extLst>
                  <a:ext uri="{0D108BD9-81ED-4DB2-BD59-A6C34878D82A}">
                    <a16:rowId xmlns:a16="http://schemas.microsoft.com/office/drawing/2014/main" xmlns="" val="10000"/>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dk1"/>
                          </a:solidFill>
                          <a:latin typeface="+mn-lt"/>
                          <a:ea typeface="+mn-ea"/>
                          <a:cs typeface="+mn-cs"/>
                        </a:rPr>
                        <a:t>Русский язык</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1"/>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dk1"/>
                          </a:solidFill>
                          <a:latin typeface="+mn-lt"/>
                          <a:ea typeface="+mn-ea"/>
                          <a:cs typeface="+mn-cs"/>
                        </a:rPr>
                        <a:t>Математика</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r>
                        <a:rPr lang="ru-RU" sz="1800" b="1" dirty="0"/>
                        <a:t>+ </a:t>
                      </a:r>
                      <a:br>
                        <a:rPr lang="ru-RU" sz="1800" b="1" dirty="0"/>
                      </a:br>
                      <a:r>
                        <a:rPr lang="ru-RU" sz="1200" b="0" dirty="0"/>
                        <a:t>(в КИМ)</a:t>
                      </a:r>
                      <a:endParaRPr lang="ru-RU" sz="2000" b="0" dirty="0"/>
                    </a:p>
                  </a:txBody>
                  <a:tcPr anchor="ctr"/>
                </a:tc>
                <a:tc>
                  <a:txBody>
                    <a:bodyPr/>
                    <a:lstStyle/>
                    <a:p>
                      <a:pPr algn="ctr"/>
                      <a:endParaRPr lang="ru-RU" sz="2400" b="0" dirty="0"/>
                    </a:p>
                  </a:txBody>
                  <a:tcPr anchor="ctr"/>
                </a:tc>
                <a:extLst>
                  <a:ext uri="{0D108BD9-81ED-4DB2-BD59-A6C34878D82A}">
                    <a16:rowId xmlns:a16="http://schemas.microsoft.com/office/drawing/2014/main" xmlns="" val="10002"/>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Биология</a:t>
                      </a:r>
                    </a:p>
                  </a:txBody>
                  <a:tcP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extLst>
                  <a:ext uri="{0D108BD9-81ED-4DB2-BD59-A6C34878D82A}">
                    <a16:rowId xmlns:a16="http://schemas.microsoft.com/office/drawing/2014/main" xmlns="" val="10003"/>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География</a:t>
                      </a:r>
                    </a:p>
                  </a:txBody>
                  <a:tcP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endParaRPr lang="ru-RU" sz="1800" b="1" dirty="0"/>
                    </a:p>
                  </a:txBody>
                  <a:tcPr anchor="ctr"/>
                </a:tc>
                <a:extLst>
                  <a:ext uri="{0D108BD9-81ED-4DB2-BD59-A6C34878D82A}">
                    <a16:rowId xmlns:a16="http://schemas.microsoft.com/office/drawing/2014/main" xmlns="" val="10004"/>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Информатика</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5"/>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История</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6"/>
                  </a:ext>
                </a:extLst>
              </a:tr>
              <a:tr h="389012">
                <a:tc>
                  <a:txBody>
                    <a:bodyPr/>
                    <a:lstStyle/>
                    <a:p>
                      <a:pPr>
                        <a:lnSpc>
                          <a:spcPct val="114000"/>
                        </a:lnSpc>
                      </a:pPr>
                      <a:r>
                        <a:rPr lang="ru-RU" sz="1600" kern="1200" dirty="0">
                          <a:solidFill>
                            <a:schemeClr val="dk1"/>
                          </a:solidFill>
                          <a:latin typeface="+mn-lt"/>
                          <a:ea typeface="+mn-ea"/>
                          <a:cs typeface="+mn-cs"/>
                        </a:rPr>
                        <a:t>Литература</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7"/>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Обществознание</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8"/>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Физика</a:t>
                      </a:r>
                    </a:p>
                  </a:txBody>
                  <a:tcP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extLst>
                  <a:ext uri="{0D108BD9-81ED-4DB2-BD59-A6C34878D82A}">
                    <a16:rowId xmlns:a16="http://schemas.microsoft.com/office/drawing/2014/main" xmlns="" val="10009"/>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Химия</a:t>
                      </a:r>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p>
                      <a:pPr algn="ctr"/>
                      <a:r>
                        <a:rPr lang="ru-RU" sz="1200" b="0" dirty="0"/>
                        <a:t>(в КИМ)</a:t>
                      </a:r>
                      <a:endParaRPr lang="ru-RU" sz="2000" b="0" dirty="0"/>
                    </a:p>
                  </a:txBody>
                  <a:tcPr anchor="ctr"/>
                </a:tc>
                <a:tc>
                  <a:txBody>
                    <a:bodyPr/>
                    <a:lstStyle/>
                    <a:p>
                      <a:pPr algn="ctr"/>
                      <a:r>
                        <a:rPr lang="ru-RU" sz="1800" b="1" dirty="0"/>
                        <a:t>+</a:t>
                      </a:r>
                    </a:p>
                  </a:txBody>
                  <a:tcPr anchor="ctr"/>
                </a:tc>
                <a:extLst>
                  <a:ext uri="{0D108BD9-81ED-4DB2-BD59-A6C34878D82A}">
                    <a16:rowId xmlns:a16="http://schemas.microsoft.com/office/drawing/2014/main" xmlns="" val="10010"/>
                  </a:ext>
                </a:extLst>
              </a:tr>
              <a:tr h="356925">
                <a:tc>
                  <a:txBody>
                    <a:bodyPr/>
                    <a:lstStyle/>
                    <a:p>
                      <a:r>
                        <a:rPr lang="ru-RU" sz="1600" kern="1200" dirty="0">
                          <a:solidFill>
                            <a:schemeClr val="dk1"/>
                          </a:solidFill>
                          <a:latin typeface="+mn-lt"/>
                          <a:ea typeface="+mn-ea"/>
                          <a:cs typeface="+mn-cs"/>
                        </a:rPr>
                        <a:t>Иностранные языки</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900606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7902FF-C0C4-E45D-78FB-FE13C38123C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0A62ADFD-EE81-F419-6B04-941DDA4FD8B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8F0F0E67-DEA7-B2ED-C951-4D883E50AA18}"/>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37BAFDBC-E7E8-890A-480C-2F9A85CF6F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113DBDB2-0200-17D9-113B-1AFD139D095D}"/>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4A3A6A19-AC18-EC93-EB97-55D6827FE11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F2622F15-1054-60F5-19AA-D97866FC221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885CE0D8-44FC-321C-1AA3-201821628386}"/>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62E2596A-2825-FBFB-296C-C8E14DFEBA1B}"/>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1CFE9D32-FB61-0FF9-EFC3-849690233428}"/>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60FE12E0-F18B-6F27-CB6D-6B424CDC8530}"/>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30E2F285-9A9D-41E9-E5A1-B34865693E1E}"/>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820062A8-596D-6682-0631-6207BBB763E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67CD8759-EE52-246D-D705-5114683A6975}"/>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D8EF46A4-CC87-9A1A-829D-4299076EDBC3}"/>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BF462CD6-CB39-4ADC-E1C4-7B7F2672C5C2}"/>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3A6DD4BD-5337-7567-D40F-DFC4640B42E5}"/>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33164E3-E983-EA61-A419-DFEF0C7C2846}"/>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6A493940-7398-EFC6-A6B2-55A8BAF0E4E0}"/>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EE23BBF2-9E25-0F22-6A0E-4DD4FFB73144}"/>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3BDF3036-0E0C-9E66-27C4-94200D4E487B}"/>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30" name="Рисунок 29">
            <a:extLst>
              <a:ext uri="{FF2B5EF4-FFF2-40B4-BE49-F238E27FC236}">
                <a16:creationId xmlns:a16="http://schemas.microsoft.com/office/drawing/2014/main" xmlns="" id="{DE5A0CBF-17F6-6094-1CBC-E34A26A6DD5F}"/>
              </a:ext>
            </a:extLst>
          </p:cNvPr>
          <p:cNvPicPr>
            <a:picLocks noChangeAspect="1"/>
          </p:cNvPicPr>
          <p:nvPr/>
        </p:nvPicPr>
        <p:blipFill>
          <a:blip r:embed="rId3"/>
          <a:stretch>
            <a:fillRect/>
          </a:stretch>
        </p:blipFill>
        <p:spPr>
          <a:xfrm>
            <a:off x="5073851" y="1785968"/>
            <a:ext cx="3877822" cy="3557145"/>
          </a:xfrm>
          <a:prstGeom prst="rect">
            <a:avLst/>
          </a:prstGeom>
        </p:spPr>
      </p:pic>
      <p:pic>
        <p:nvPicPr>
          <p:cNvPr id="3" name="Рисунок 2">
            <a:extLst>
              <a:ext uri="{FF2B5EF4-FFF2-40B4-BE49-F238E27FC236}">
                <a16:creationId xmlns:a16="http://schemas.microsoft.com/office/drawing/2014/main" xmlns="" id="{68320D6D-7E89-5EAE-725D-F153B68362EF}"/>
              </a:ext>
            </a:extLst>
          </p:cNvPr>
          <p:cNvPicPr>
            <a:picLocks noChangeAspect="1"/>
          </p:cNvPicPr>
          <p:nvPr/>
        </p:nvPicPr>
        <p:blipFill>
          <a:blip r:embed="rId4"/>
          <a:stretch>
            <a:fillRect/>
          </a:stretch>
        </p:blipFill>
        <p:spPr>
          <a:xfrm>
            <a:off x="192327" y="1963391"/>
            <a:ext cx="4586685" cy="3291621"/>
          </a:xfrm>
          <a:prstGeom prst="rect">
            <a:avLst/>
          </a:prstGeom>
        </p:spPr>
      </p:pic>
      <p:sp>
        <p:nvSpPr>
          <p:cNvPr id="4" name="Прямоугольник 3">
            <a:extLst>
              <a:ext uri="{FF2B5EF4-FFF2-40B4-BE49-F238E27FC236}">
                <a16:creationId xmlns:a16="http://schemas.microsoft.com/office/drawing/2014/main" xmlns="" id="{ECC15B09-D327-160A-AF35-6F107AABB956}"/>
              </a:ext>
            </a:extLst>
          </p:cNvPr>
          <p:cNvSpPr/>
          <p:nvPr/>
        </p:nvSpPr>
        <p:spPr>
          <a:xfrm>
            <a:off x="222741" y="5354587"/>
            <a:ext cx="8698517" cy="1323439"/>
          </a:xfrm>
          <a:prstGeom prst="rect">
            <a:avLst/>
          </a:prstGeom>
          <a:ln w="19050">
            <a:solidFill>
              <a:srgbClr val="C00000"/>
            </a:solidFill>
          </a:ln>
        </p:spPr>
        <p:txBody>
          <a:bodyPr wrap="square">
            <a:spAutoFit/>
          </a:bodyPr>
          <a:lstStyle/>
          <a:p>
            <a:pPr algn="just"/>
            <a:r>
              <a:rPr lang="ru-RU" sz="2000" dirty="0"/>
              <a:t>При обнаружении расхождений сведений в формах, необходимо выявить причину и исправить ее до отправки материалов в РЦОИ. В случае невозможности устранения причины расхождения сведений, нарушение фиксируется актом в свободной форме и визируется руководителем ППЭ.</a:t>
            </a:r>
          </a:p>
        </p:txBody>
      </p:sp>
    </p:spTree>
    <p:extLst>
      <p:ext uri="{BB962C8B-B14F-4D97-AF65-F5344CB8AC3E}">
        <p14:creationId xmlns:p14="http://schemas.microsoft.com/office/powerpoint/2010/main" val="210004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CFAA01-28FA-0F4A-D7EE-BA028C18064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58C5E01-56E3-2FFC-C30D-FD3C37035D9A}"/>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1726A7B8-9E62-AB43-A735-A01CDE180CF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98E3ADE4-1742-6831-F61E-B3583D52A9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0E6DDA2E-F127-F8DE-DB17-0AE00C2F8B9F}"/>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D445AD94-183C-27F9-AEA8-3759C569E91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16DBD406-04A5-FE24-AFF7-722AFD093D6B}"/>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25A28FE4-5B24-1AF6-5C12-030226C94E7E}"/>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0DC01E41-8790-B842-7526-E1D0065826B7}"/>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CC406B92-9CAA-6A29-9AB9-4AB546C87625}"/>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EB46D681-E8D8-B8D4-B88B-156A2488ABA7}"/>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9086870D-C940-B4CB-CEAC-DDE680C5A891}"/>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DA469FB7-B58C-C023-02F0-10DD040280A8}"/>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7515E68-FE80-8B55-FE1D-B54F8711F030}"/>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F22F5109-24FF-5F01-4F6D-F3C047A4F010}"/>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EF5778A2-1828-3375-8A20-2D1CE3D0DDC4}"/>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C39FBECE-D23C-2FA8-A173-325B833F45FF}"/>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EA772AF3-E970-514D-ED8F-05BF897590D9}"/>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801346A5-753E-802A-24B9-D94B9A742EA1}"/>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8E84B2C2-423C-E0BA-402B-D0A73701BFD8}"/>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81A754C1-1FC5-B018-4D0E-D1AD5079FE74}"/>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Содержимое 2">
            <a:extLst>
              <a:ext uri="{FF2B5EF4-FFF2-40B4-BE49-F238E27FC236}">
                <a16:creationId xmlns:a16="http://schemas.microsoft.com/office/drawing/2014/main" xmlns="" id="{CEE8FCB4-FD36-ABE2-715B-F97423ED964F}"/>
              </a:ext>
            </a:extLst>
          </p:cNvPr>
          <p:cNvSpPr txBox="1">
            <a:spLocks/>
          </p:cNvSpPr>
          <p:nvPr/>
        </p:nvSpPr>
        <p:spPr>
          <a:xfrm>
            <a:off x="258193" y="1899196"/>
            <a:ext cx="8424936" cy="2506639"/>
          </a:xfrm>
          <a:prstGeom prst="rect">
            <a:avLst/>
          </a:prstGeom>
        </p:spPr>
        <p:txBody>
          <a:bodyPr>
            <a:normAutofit lnSpcReduction="10000"/>
          </a:bodyPr>
          <a:lstStyle/>
          <a:p>
            <a:pPr marL="91440" marR="0" lvl="0" indent="-91440" algn="just" defTabSz="914400" rtl="0" eaLnBrk="1" fontAlgn="auto" latinLnBrk="0" hangingPunct="1">
              <a:spcAft>
                <a:spcPts val="1200"/>
              </a:spcAft>
              <a:buClr>
                <a:schemeClr val="accent1"/>
              </a:buClr>
              <a:buSzPct val="100000"/>
              <a:buFont typeface="Calibri" panose="020F0502020204030204" pitchFamily="34" charset="0"/>
              <a:buChar char=" "/>
              <a:tabLst/>
              <a:defRPr/>
            </a:pPr>
            <a:r>
              <a:rPr kumimoji="0" lang="ru-RU" sz="2000" b="1" i="0" u="none" strike="noStrike" kern="1200" cap="none" spc="0" normalizeH="0" baseline="0" noProof="0" dirty="0">
                <a:ln>
                  <a:noFill/>
                </a:ln>
                <a:effectLst/>
                <a:uLnTx/>
                <a:uFillTx/>
                <a:latin typeface="+mn-lt"/>
                <a:ea typeface="+mn-ea"/>
                <a:cs typeface="+mn-cs"/>
              </a:rPr>
              <a:t>Технический специалист </a:t>
            </a:r>
            <a:r>
              <a:rPr kumimoji="0" lang="ru-RU" sz="2000" i="0" u="none" strike="noStrike" kern="1200" cap="none" spc="0" normalizeH="0" baseline="0" noProof="0" dirty="0">
                <a:ln>
                  <a:noFill/>
                </a:ln>
                <a:effectLst/>
                <a:uLnTx/>
                <a:uFillTx/>
                <a:latin typeface="+mn-lt"/>
                <a:ea typeface="+mn-ea"/>
                <a:cs typeface="+mn-cs"/>
              </a:rPr>
              <a:t>архивирует корневую папку из аудитории </a:t>
            </a:r>
            <a:br>
              <a:rPr kumimoji="0" lang="ru-RU" sz="2000" i="0" u="none" strike="noStrike" kern="1200" cap="none" spc="0" normalizeH="0" baseline="0" noProof="0" dirty="0">
                <a:ln>
                  <a:noFill/>
                </a:ln>
                <a:effectLst/>
                <a:uLnTx/>
                <a:uFillTx/>
                <a:latin typeface="+mn-lt"/>
                <a:ea typeface="+mn-ea"/>
                <a:cs typeface="+mn-cs"/>
              </a:rPr>
            </a:br>
            <a:r>
              <a:rPr kumimoji="0" lang="ru-RU" sz="2000" i="0" u="none" strike="noStrike" kern="1200" cap="none" spc="0" normalizeH="0" baseline="0" noProof="0" dirty="0">
                <a:ln>
                  <a:noFill/>
                </a:ln>
                <a:effectLst/>
                <a:uLnTx/>
                <a:uFillTx/>
                <a:latin typeface="+mn-lt"/>
                <a:ea typeface="+mn-ea"/>
                <a:cs typeface="+mn-cs"/>
              </a:rPr>
              <a:t>с именем</a:t>
            </a:r>
            <a:r>
              <a:rPr kumimoji="0" lang="ru-RU" sz="2000" b="0" i="0" u="none" strike="noStrike" kern="1200" cap="none" spc="0" normalizeH="0" baseline="0" noProof="0" dirty="0">
                <a:ln>
                  <a:noFill/>
                </a:ln>
                <a:effectLst/>
                <a:uLnTx/>
                <a:uFillTx/>
                <a:latin typeface="+mn-lt"/>
                <a:ea typeface="+mn-ea"/>
                <a:cs typeface="+mn-cs"/>
              </a:rPr>
              <a:t>, например,</a:t>
            </a:r>
            <a:r>
              <a:rPr kumimoji="0" lang="ru-RU" sz="2000" b="1" i="0" u="none" strike="noStrike" kern="1200" cap="none" spc="0" normalizeH="0" baseline="0" noProof="0" dirty="0">
                <a:ln>
                  <a:noFill/>
                </a:ln>
                <a:effectLst/>
                <a:uLnTx/>
                <a:uFillTx/>
                <a:latin typeface="+mn-lt"/>
                <a:ea typeface="+mn-ea"/>
                <a:cs typeface="+mn-cs"/>
              </a:rPr>
              <a:t> </a:t>
            </a:r>
            <a:endParaRPr kumimoji="0" lang="ru-RU" sz="2000" b="0" i="0" u="none" strike="noStrike" kern="1200" cap="none" spc="0" normalizeH="0" baseline="0" noProof="0" dirty="0">
              <a:ln>
                <a:noFill/>
              </a:ln>
              <a:effectLst/>
              <a:uLnTx/>
              <a:uFillTx/>
              <a:latin typeface="+mn-lt"/>
              <a:ea typeface="+mn-ea"/>
              <a:cs typeface="+mn-cs"/>
            </a:endParaRPr>
          </a:p>
          <a:p>
            <a:pPr marL="91440" marR="0" lvl="0" indent="-91440" algn="just" defTabSz="914400" rtl="0" eaLnBrk="1" fontAlgn="auto" latinLnBrk="0" hangingPunct="1">
              <a:spcAft>
                <a:spcPts val="1200"/>
              </a:spcAft>
              <a:buClr>
                <a:schemeClr val="accent1"/>
              </a:buClr>
              <a:buSzPct val="100000"/>
              <a:buFont typeface="Calibri" panose="020F0502020204030204" pitchFamily="34" charset="0"/>
              <a:buChar char=" "/>
              <a:tabLst/>
              <a:defRPr/>
            </a:pPr>
            <a:r>
              <a:rPr kumimoji="0" lang="en-US" sz="2000" b="1" i="0" u="none" strike="noStrike" kern="1200" cap="none" spc="0" normalizeH="0" baseline="0" noProof="0" dirty="0">
                <a:ln>
                  <a:noFill/>
                </a:ln>
                <a:effectLst/>
                <a:uLnTx/>
                <a:uFillTx/>
                <a:latin typeface="+mn-lt"/>
                <a:ea typeface="+mn-ea"/>
                <a:cs typeface="+mn-cs"/>
              </a:rPr>
              <a:t>OGE</a:t>
            </a:r>
            <a:r>
              <a:rPr kumimoji="0" lang="ru-RU" sz="2000" b="1" i="0" u="none" strike="noStrike" kern="1200" cap="none" spc="0" normalizeH="0" baseline="0" noProof="0" dirty="0">
                <a:ln>
                  <a:noFill/>
                </a:ln>
                <a:effectLst/>
                <a:uLnTx/>
                <a:uFillTx/>
                <a:latin typeface="+mn-lt"/>
                <a:ea typeface="+mn-ea"/>
                <a:cs typeface="+mn-cs"/>
              </a:rPr>
              <a:t>_2101_0001_20</a:t>
            </a:r>
            <a:r>
              <a:rPr kumimoji="0" lang="en-US" sz="2000" b="1" i="0" u="none" strike="noStrike" kern="1200" cap="none" spc="0" normalizeH="0" baseline="0" noProof="0" dirty="0">
                <a:ln>
                  <a:noFill/>
                </a:ln>
                <a:effectLst/>
                <a:uLnTx/>
                <a:uFillTx/>
                <a:latin typeface="+mn-lt"/>
                <a:ea typeface="+mn-ea"/>
                <a:cs typeface="+mn-cs"/>
              </a:rPr>
              <a:t>2</a:t>
            </a:r>
            <a:r>
              <a:rPr kumimoji="0" lang="ru-RU" sz="2000" b="1" i="0" u="none" strike="noStrike" kern="1200" cap="none" spc="0" normalizeH="0" baseline="0" noProof="0" dirty="0">
                <a:ln>
                  <a:noFill/>
                </a:ln>
                <a:effectLst/>
                <a:uLnTx/>
                <a:uFillTx/>
                <a:latin typeface="+mn-lt"/>
                <a:ea typeface="+mn-ea"/>
                <a:cs typeface="+mn-cs"/>
              </a:rPr>
              <a:t>5.0</a:t>
            </a:r>
            <a:r>
              <a:rPr kumimoji="0" lang="en-US" sz="2000" b="1" i="0" u="none" strike="noStrike" kern="1200" cap="none" spc="0" normalizeH="0" baseline="0" noProof="0" dirty="0">
                <a:ln>
                  <a:noFill/>
                </a:ln>
                <a:effectLst/>
                <a:uLnTx/>
                <a:uFillTx/>
                <a:latin typeface="+mn-lt"/>
                <a:ea typeface="+mn-ea"/>
                <a:cs typeface="+mn-cs"/>
              </a:rPr>
              <a:t>5</a:t>
            </a:r>
            <a:r>
              <a:rPr kumimoji="0" lang="ru-RU" sz="2000" b="1" i="0" u="none" strike="noStrike" kern="1200" cap="none" spc="0" normalizeH="0" baseline="0" noProof="0" dirty="0">
                <a:ln>
                  <a:noFill/>
                </a:ln>
                <a:effectLst/>
                <a:uLnTx/>
                <a:uFillTx/>
                <a:latin typeface="+mn-lt"/>
                <a:ea typeface="+mn-ea"/>
                <a:cs typeface="+mn-cs"/>
              </a:rPr>
              <a:t>.26_Информатика_</a:t>
            </a:r>
            <a:r>
              <a:rPr kumimoji="0" lang="en-US" sz="2000" b="1" i="0" u="none" strike="noStrike" kern="1200" cap="none" spc="0" normalizeH="0" baseline="0" noProof="0" dirty="0">
                <a:ln>
                  <a:noFill/>
                </a:ln>
                <a:effectLst/>
                <a:uLnTx/>
                <a:uFillTx/>
                <a:latin typeface="+mn-lt"/>
                <a:ea typeface="+mn-ea"/>
                <a:cs typeface="+mn-cs"/>
              </a:rPr>
              <a:t>P</a:t>
            </a:r>
            <a:r>
              <a:rPr kumimoji="0" lang="ru-RU" sz="2000" b="1" i="0" u="none" strike="noStrike" kern="1200" cap="none" spc="0" normalizeH="0" baseline="0" noProof="0" dirty="0">
                <a:ln>
                  <a:noFill/>
                </a:ln>
                <a:effectLst/>
                <a:uLnTx/>
                <a:uFillTx/>
                <a:latin typeface="+mn-lt"/>
                <a:ea typeface="+mn-ea"/>
                <a:cs typeface="+mn-cs"/>
              </a:rPr>
              <a:t>.</a:t>
            </a:r>
            <a:r>
              <a:rPr kumimoji="0" lang="en-US" sz="2000" b="1" i="0" u="none" strike="noStrike" kern="1200" cap="none" spc="0" normalizeH="0" baseline="0" noProof="0" dirty="0">
                <a:ln>
                  <a:noFill/>
                </a:ln>
                <a:effectLst/>
                <a:uLnTx/>
                <a:uFillTx/>
                <a:latin typeface="+mn-lt"/>
                <a:ea typeface="+mn-ea"/>
                <a:cs typeface="+mn-cs"/>
              </a:rPr>
              <a:t>zip</a:t>
            </a:r>
            <a:endParaRPr kumimoji="0" lang="ru-RU" sz="2000" b="1" i="0" u="none" strike="noStrike" kern="1200" cap="none" spc="0" normalizeH="0" baseline="0" noProof="0" dirty="0">
              <a:ln>
                <a:noFill/>
              </a:ln>
              <a:effectLst/>
              <a:uLnTx/>
              <a:uFillTx/>
              <a:latin typeface="+mn-lt"/>
              <a:ea typeface="+mn-ea"/>
              <a:cs typeface="+mn-cs"/>
            </a:endParaRPr>
          </a:p>
          <a:p>
            <a:pPr marL="91440" marR="0" lvl="0" indent="-91440" algn="just" defTabSz="914400" rtl="0" eaLnBrk="1" fontAlgn="auto" latinLnBrk="0" hangingPunct="1">
              <a:buClr>
                <a:schemeClr val="accent1"/>
              </a:buClr>
              <a:buSzPct val="100000"/>
              <a:buFont typeface="Calibri" panose="020F0502020204030204" pitchFamily="34" charset="0"/>
              <a:buChar char=" "/>
              <a:tabLst/>
              <a:defRPr/>
            </a:pPr>
            <a:r>
              <a:rPr kumimoji="0" lang="ru-RU" sz="2000" b="0" i="0" u="none" strike="noStrike" kern="1200" cap="none" spc="0" normalizeH="0" baseline="0" noProof="0" dirty="0">
                <a:ln>
                  <a:noFill/>
                </a:ln>
                <a:effectLst/>
                <a:uLnTx/>
                <a:uFillTx/>
                <a:latin typeface="+mn-lt"/>
                <a:ea typeface="+mn-ea"/>
                <a:cs typeface="+mn-cs"/>
              </a:rPr>
              <a:t>где 2101 – номер ППЭ, </a:t>
            </a:r>
          </a:p>
          <a:p>
            <a:pPr marL="91440" marR="0" lvl="0" indent="-91440" algn="just" defTabSz="914400" rtl="0" eaLnBrk="1" fontAlgn="auto" latinLnBrk="0" hangingPunct="1">
              <a:buClr>
                <a:schemeClr val="accent1"/>
              </a:buClr>
              <a:buSzPct val="100000"/>
              <a:buFont typeface="Calibri" panose="020F0502020204030204" pitchFamily="34" charset="0"/>
              <a:buChar char=" "/>
              <a:tabLst/>
              <a:defRPr/>
            </a:pPr>
            <a:r>
              <a:rPr kumimoji="0" lang="ru-RU" sz="2000" b="0" i="0" u="none" strike="noStrike" kern="1200" cap="none" spc="0" normalizeH="0" baseline="0" noProof="0" dirty="0">
                <a:ln>
                  <a:noFill/>
                </a:ln>
                <a:effectLst/>
                <a:uLnTx/>
                <a:uFillTx/>
                <a:latin typeface="+mn-lt"/>
                <a:ea typeface="+mn-ea"/>
                <a:cs typeface="+mn-cs"/>
              </a:rPr>
              <a:t>0001 – номер аудитории, </a:t>
            </a:r>
          </a:p>
          <a:p>
            <a:pPr marL="91440" marR="0" lvl="0" indent="-91440" algn="just" defTabSz="914400" rtl="0" eaLnBrk="1" fontAlgn="auto" latinLnBrk="0" hangingPunct="1">
              <a:buClr>
                <a:schemeClr val="accent1"/>
              </a:buClr>
              <a:buSzPct val="100000"/>
              <a:buFont typeface="Calibri" panose="020F0502020204030204" pitchFamily="34" charset="0"/>
              <a:buChar char=" "/>
              <a:tabLst/>
              <a:defRPr/>
            </a:pPr>
            <a:r>
              <a:rPr kumimoji="0" lang="ru-RU" sz="2000" b="0" i="0" u="none" strike="noStrike" kern="1200" cap="none" spc="0" normalizeH="0" baseline="0" noProof="0" dirty="0">
                <a:ln>
                  <a:noFill/>
                </a:ln>
                <a:effectLst/>
                <a:uLnTx/>
                <a:uFillTx/>
                <a:latin typeface="+mn-lt"/>
                <a:ea typeface="+mn-ea"/>
                <a:cs typeface="+mn-cs"/>
              </a:rPr>
              <a:t>20</a:t>
            </a:r>
            <a:r>
              <a:rPr kumimoji="0" lang="en-US" sz="2000" b="0" i="0" u="none" strike="noStrike" kern="1200" cap="none" spc="0" normalizeH="0" baseline="0" noProof="0" dirty="0">
                <a:ln>
                  <a:noFill/>
                </a:ln>
                <a:effectLst/>
                <a:uLnTx/>
                <a:uFillTx/>
                <a:latin typeface="+mn-lt"/>
                <a:ea typeface="+mn-ea"/>
                <a:cs typeface="+mn-cs"/>
              </a:rPr>
              <a:t>2</a:t>
            </a:r>
            <a:r>
              <a:rPr kumimoji="0" lang="ru-RU" sz="2000" b="0" i="0" u="none" strike="noStrike" kern="1200" cap="none" spc="0" normalizeH="0" baseline="0" noProof="0" dirty="0">
                <a:ln>
                  <a:noFill/>
                </a:ln>
                <a:effectLst/>
                <a:uLnTx/>
                <a:uFillTx/>
                <a:latin typeface="+mn-lt"/>
                <a:ea typeface="+mn-ea"/>
                <a:cs typeface="+mn-cs"/>
              </a:rPr>
              <a:t>5.0</a:t>
            </a:r>
            <a:r>
              <a:rPr kumimoji="0" lang="en-US" sz="2000" b="0" i="0" u="none" strike="noStrike" kern="1200" cap="none" spc="0" normalizeH="0" baseline="0" noProof="0" dirty="0">
                <a:ln>
                  <a:noFill/>
                </a:ln>
                <a:effectLst/>
                <a:uLnTx/>
                <a:uFillTx/>
                <a:latin typeface="+mn-lt"/>
                <a:ea typeface="+mn-ea"/>
                <a:cs typeface="+mn-cs"/>
              </a:rPr>
              <a:t>5</a:t>
            </a:r>
            <a:r>
              <a:rPr kumimoji="0" lang="ru-RU" sz="2000" b="0" i="0" u="none" strike="noStrike" kern="1200" cap="none" spc="0" normalizeH="0" baseline="0" noProof="0" dirty="0">
                <a:ln>
                  <a:noFill/>
                </a:ln>
                <a:effectLst/>
                <a:uLnTx/>
                <a:uFillTx/>
                <a:latin typeface="+mn-lt"/>
                <a:ea typeface="+mn-ea"/>
                <a:cs typeface="+mn-cs"/>
              </a:rPr>
              <a:t>.</a:t>
            </a:r>
            <a:r>
              <a:rPr kumimoji="0" lang="en-US" sz="2000" b="0" i="0" u="none" strike="noStrike" kern="1200" cap="none" spc="0" normalizeH="0" baseline="0" noProof="0" dirty="0">
                <a:ln>
                  <a:noFill/>
                </a:ln>
                <a:effectLst/>
                <a:uLnTx/>
                <a:uFillTx/>
                <a:latin typeface="+mn-lt"/>
                <a:ea typeface="+mn-ea"/>
                <a:cs typeface="+mn-cs"/>
              </a:rPr>
              <a:t>2</a:t>
            </a:r>
            <a:r>
              <a:rPr kumimoji="0" lang="ru-RU" sz="2000" b="0" i="0" u="none" strike="noStrike" kern="1200" cap="none" spc="0" normalizeH="0" baseline="0" noProof="0" dirty="0">
                <a:ln>
                  <a:noFill/>
                </a:ln>
                <a:effectLst/>
                <a:uLnTx/>
                <a:uFillTx/>
                <a:latin typeface="+mn-lt"/>
                <a:ea typeface="+mn-ea"/>
                <a:cs typeface="+mn-cs"/>
              </a:rPr>
              <a:t>6 – дата проведения экзамена по информатике (в формате ГГГГ.ММ.ДД).</a:t>
            </a:r>
          </a:p>
        </p:txBody>
      </p:sp>
      <p:pic>
        <p:nvPicPr>
          <p:cNvPr id="3" name="Picture 1" descr="C:\Users\Татьяна\Desktop\Снимок.PNG">
            <a:extLst>
              <a:ext uri="{FF2B5EF4-FFF2-40B4-BE49-F238E27FC236}">
                <a16:creationId xmlns:a16="http://schemas.microsoft.com/office/drawing/2014/main" xmlns="" id="{02E81398-1AA8-F66C-6E8C-6570DFA36771}"/>
              </a:ext>
            </a:extLst>
          </p:cNvPr>
          <p:cNvPicPr>
            <a:picLocks noChangeAspect="1" noChangeArrowheads="1"/>
          </p:cNvPicPr>
          <p:nvPr/>
        </p:nvPicPr>
        <p:blipFill>
          <a:blip r:embed="rId3" cstate="print"/>
          <a:srcRect l="18767" t="19554" r="65781" b="22938"/>
          <a:stretch/>
        </p:blipFill>
        <p:spPr bwMode="auto">
          <a:xfrm>
            <a:off x="1466312" y="5133441"/>
            <a:ext cx="1114832" cy="1027019"/>
          </a:xfrm>
          <a:prstGeom prst="rect">
            <a:avLst/>
          </a:prstGeom>
          <a:noFill/>
        </p:spPr>
      </p:pic>
      <p:sp>
        <p:nvSpPr>
          <p:cNvPr id="4" name="TextBox 3">
            <a:extLst>
              <a:ext uri="{FF2B5EF4-FFF2-40B4-BE49-F238E27FC236}">
                <a16:creationId xmlns:a16="http://schemas.microsoft.com/office/drawing/2014/main" xmlns="" id="{D74BC05D-6762-4379-25CC-C934F69F8AA7}"/>
              </a:ext>
            </a:extLst>
          </p:cNvPr>
          <p:cNvSpPr txBox="1"/>
          <p:nvPr/>
        </p:nvSpPr>
        <p:spPr>
          <a:xfrm>
            <a:off x="77316" y="4674830"/>
            <a:ext cx="4494684" cy="338554"/>
          </a:xfrm>
          <a:prstGeom prst="rect">
            <a:avLst/>
          </a:prstGeom>
          <a:solidFill>
            <a:schemeClr val="bg1"/>
          </a:solidFill>
          <a:ln>
            <a:solidFill>
              <a:schemeClr val="bg1"/>
            </a:solidFill>
          </a:ln>
        </p:spPr>
        <p:txBody>
          <a:bodyPr wrap="square" rtlCol="0">
            <a:spAutoFit/>
          </a:bodyPr>
          <a:lstStyle/>
          <a:p>
            <a:r>
              <a:rPr lang="en-US" sz="1600" b="1" dirty="0"/>
              <a:t>OGE</a:t>
            </a:r>
            <a:r>
              <a:rPr lang="ru-RU" sz="1600" b="1" dirty="0"/>
              <a:t>_2101_0001_20</a:t>
            </a:r>
            <a:r>
              <a:rPr lang="en-US" sz="1600" b="1" dirty="0"/>
              <a:t>2</a:t>
            </a:r>
            <a:r>
              <a:rPr lang="ru-RU" sz="1600" b="1" dirty="0"/>
              <a:t>5.0</a:t>
            </a:r>
            <a:r>
              <a:rPr lang="en-US" sz="1600" b="1" dirty="0"/>
              <a:t>5</a:t>
            </a:r>
            <a:r>
              <a:rPr lang="ru-RU" sz="1600" b="1" dirty="0"/>
              <a:t>.26_Информатика_</a:t>
            </a:r>
            <a:r>
              <a:rPr lang="en-US" sz="1600" b="1" dirty="0"/>
              <a:t>P</a:t>
            </a:r>
            <a:r>
              <a:rPr lang="ru-RU" sz="1600" b="1" dirty="0"/>
              <a:t>.</a:t>
            </a:r>
            <a:r>
              <a:rPr lang="en-US" sz="1600" b="1" dirty="0"/>
              <a:t>zip</a:t>
            </a:r>
            <a:endParaRPr lang="ru-RU" sz="1600" dirty="0"/>
          </a:p>
        </p:txBody>
      </p:sp>
      <p:sp>
        <p:nvSpPr>
          <p:cNvPr id="5" name="TextBox 4">
            <a:extLst>
              <a:ext uri="{FF2B5EF4-FFF2-40B4-BE49-F238E27FC236}">
                <a16:creationId xmlns:a16="http://schemas.microsoft.com/office/drawing/2014/main" xmlns="" id="{DD86CE23-5B27-BACD-D116-3DEC0B6BB592}"/>
              </a:ext>
            </a:extLst>
          </p:cNvPr>
          <p:cNvSpPr txBox="1"/>
          <p:nvPr/>
        </p:nvSpPr>
        <p:spPr>
          <a:xfrm>
            <a:off x="5424438" y="4804561"/>
            <a:ext cx="1644912" cy="338554"/>
          </a:xfrm>
          <a:prstGeom prst="rect">
            <a:avLst/>
          </a:prstGeom>
          <a:noFill/>
          <a:ln>
            <a:noFill/>
          </a:ln>
        </p:spPr>
        <p:txBody>
          <a:bodyPr wrap="square" rtlCol="0">
            <a:spAutoFit/>
          </a:bodyPr>
          <a:lstStyle/>
          <a:p>
            <a:pPr algn="ctr"/>
            <a:r>
              <a:rPr lang="ru-RU" sz="1600" b="1" dirty="0">
                <a:solidFill>
                  <a:schemeClr val="tx1">
                    <a:lumMod val="75000"/>
                    <a:lumOff val="25000"/>
                  </a:schemeClr>
                </a:solidFill>
              </a:rPr>
              <a:t>1234567890123</a:t>
            </a:r>
            <a:endParaRPr lang="ru-RU" sz="1600" dirty="0"/>
          </a:p>
        </p:txBody>
      </p:sp>
      <p:pic>
        <p:nvPicPr>
          <p:cNvPr id="6" name="Picture 1" descr="C:\Users\Татьяна\Desktop\Снимок.PNG">
            <a:extLst>
              <a:ext uri="{FF2B5EF4-FFF2-40B4-BE49-F238E27FC236}">
                <a16:creationId xmlns:a16="http://schemas.microsoft.com/office/drawing/2014/main" xmlns="" id="{FE598ABD-B4E9-C32B-F992-9F9C7372585B}"/>
              </a:ext>
            </a:extLst>
          </p:cNvPr>
          <p:cNvPicPr>
            <a:picLocks noChangeAspect="1" noChangeArrowheads="1"/>
          </p:cNvPicPr>
          <p:nvPr/>
        </p:nvPicPr>
        <p:blipFill>
          <a:blip r:embed="rId3" cstate="print"/>
          <a:srcRect l="72354" r="20705"/>
          <a:stretch/>
        </p:blipFill>
        <p:spPr bwMode="auto">
          <a:xfrm>
            <a:off x="6943214" y="4583158"/>
            <a:ext cx="575255" cy="2257425"/>
          </a:xfrm>
          <a:prstGeom prst="rect">
            <a:avLst/>
          </a:prstGeom>
          <a:noFill/>
        </p:spPr>
      </p:pic>
      <p:sp>
        <p:nvSpPr>
          <p:cNvPr id="7" name="TextBox 6">
            <a:extLst>
              <a:ext uri="{FF2B5EF4-FFF2-40B4-BE49-F238E27FC236}">
                <a16:creationId xmlns:a16="http://schemas.microsoft.com/office/drawing/2014/main" xmlns="" id="{FA1A5EE3-5ED7-C470-239D-9CAD7F60325A}"/>
              </a:ext>
            </a:extLst>
          </p:cNvPr>
          <p:cNvSpPr txBox="1"/>
          <p:nvPr/>
        </p:nvSpPr>
        <p:spPr>
          <a:xfrm>
            <a:off x="5406559" y="5556051"/>
            <a:ext cx="1644912" cy="338554"/>
          </a:xfrm>
          <a:prstGeom prst="rect">
            <a:avLst/>
          </a:prstGeom>
          <a:noFill/>
          <a:ln>
            <a:noFill/>
          </a:ln>
        </p:spPr>
        <p:txBody>
          <a:bodyPr wrap="square" rtlCol="0">
            <a:spAutoFit/>
          </a:bodyPr>
          <a:lstStyle/>
          <a:p>
            <a:pPr algn="ctr"/>
            <a:r>
              <a:rPr lang="ru-RU" sz="1600" b="1" dirty="0">
                <a:solidFill>
                  <a:schemeClr val="tx1">
                    <a:lumMod val="75000"/>
                    <a:lumOff val="25000"/>
                  </a:schemeClr>
                </a:solidFill>
              </a:rPr>
              <a:t>1234567890124</a:t>
            </a:r>
            <a:endParaRPr lang="ru-RU" sz="1600" dirty="0"/>
          </a:p>
        </p:txBody>
      </p:sp>
      <p:sp>
        <p:nvSpPr>
          <p:cNvPr id="8" name="TextBox 7">
            <a:extLst>
              <a:ext uri="{FF2B5EF4-FFF2-40B4-BE49-F238E27FC236}">
                <a16:creationId xmlns:a16="http://schemas.microsoft.com/office/drawing/2014/main" xmlns="" id="{81CA04B9-F45C-8C03-BF4F-2CC2C9CF3791}"/>
              </a:ext>
            </a:extLst>
          </p:cNvPr>
          <p:cNvSpPr txBox="1"/>
          <p:nvPr/>
        </p:nvSpPr>
        <p:spPr>
          <a:xfrm>
            <a:off x="5442318" y="6307542"/>
            <a:ext cx="1644912" cy="338554"/>
          </a:xfrm>
          <a:prstGeom prst="rect">
            <a:avLst/>
          </a:prstGeom>
          <a:noFill/>
          <a:ln>
            <a:noFill/>
          </a:ln>
        </p:spPr>
        <p:txBody>
          <a:bodyPr wrap="square" rtlCol="0">
            <a:spAutoFit/>
          </a:bodyPr>
          <a:lstStyle/>
          <a:p>
            <a:pPr algn="ctr"/>
            <a:r>
              <a:rPr lang="ru-RU" sz="1600" b="1" dirty="0">
                <a:solidFill>
                  <a:schemeClr val="tx1">
                    <a:lumMod val="75000"/>
                    <a:lumOff val="25000"/>
                  </a:schemeClr>
                </a:solidFill>
              </a:rPr>
              <a:t>1234567890125</a:t>
            </a:r>
            <a:endParaRPr lang="ru-RU" sz="1600" dirty="0"/>
          </a:p>
        </p:txBody>
      </p:sp>
      <p:pic>
        <p:nvPicPr>
          <p:cNvPr id="22" name="Рисунок 21">
            <a:extLst>
              <a:ext uri="{FF2B5EF4-FFF2-40B4-BE49-F238E27FC236}">
                <a16:creationId xmlns:a16="http://schemas.microsoft.com/office/drawing/2014/main" xmlns="" id="{4898207F-F0A3-F541-F265-18D2A34B7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060" y="4775838"/>
            <a:ext cx="412200" cy="396000"/>
          </a:xfrm>
          <a:prstGeom prst="rect">
            <a:avLst/>
          </a:prstGeom>
        </p:spPr>
      </p:pic>
      <p:pic>
        <p:nvPicPr>
          <p:cNvPr id="23" name="Picture 1" descr="C:\Users\Татьяна\Desktop\Снимок.PNG">
            <a:extLst>
              <a:ext uri="{FF2B5EF4-FFF2-40B4-BE49-F238E27FC236}">
                <a16:creationId xmlns:a16="http://schemas.microsoft.com/office/drawing/2014/main" xmlns="" id="{2E34ACDF-BF4C-EA00-E94C-9C17C14B912B}"/>
              </a:ext>
            </a:extLst>
          </p:cNvPr>
          <p:cNvPicPr>
            <a:picLocks noChangeAspect="1" noChangeArrowheads="1"/>
          </p:cNvPicPr>
          <p:nvPr/>
        </p:nvPicPr>
        <p:blipFill>
          <a:blip r:embed="rId3" cstate="print"/>
          <a:srcRect l="80634" r="5458"/>
          <a:stretch/>
        </p:blipFill>
        <p:spPr bwMode="auto">
          <a:xfrm>
            <a:off x="8027723" y="4548027"/>
            <a:ext cx="1152789" cy="2257425"/>
          </a:xfrm>
          <a:prstGeom prst="rect">
            <a:avLst/>
          </a:prstGeom>
          <a:noFill/>
        </p:spPr>
      </p:pic>
      <p:pic>
        <p:nvPicPr>
          <p:cNvPr id="24" name="Рисунок 23">
            <a:extLst>
              <a:ext uri="{FF2B5EF4-FFF2-40B4-BE49-F238E27FC236}">
                <a16:creationId xmlns:a16="http://schemas.microsoft.com/office/drawing/2014/main" xmlns="" id="{76BC47EB-C9AF-2D1A-6556-B162B6060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060" y="6208059"/>
            <a:ext cx="412200" cy="396000"/>
          </a:xfrm>
          <a:prstGeom prst="rect">
            <a:avLst/>
          </a:prstGeom>
        </p:spPr>
      </p:pic>
      <p:pic>
        <p:nvPicPr>
          <p:cNvPr id="26" name="Рисунок 25">
            <a:extLst>
              <a:ext uri="{FF2B5EF4-FFF2-40B4-BE49-F238E27FC236}">
                <a16:creationId xmlns:a16="http://schemas.microsoft.com/office/drawing/2014/main" xmlns="" id="{C92AF02C-9B39-BBAB-BF73-C34A97B69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182" y="5493312"/>
            <a:ext cx="468000" cy="468000"/>
          </a:xfrm>
          <a:prstGeom prst="rect">
            <a:avLst/>
          </a:prstGeom>
        </p:spPr>
      </p:pic>
      <p:pic>
        <p:nvPicPr>
          <p:cNvPr id="9" name="Picture 1" descr="C:\Users\Татьяна\Desktop\Снимок.PNG">
            <a:extLst>
              <a:ext uri="{FF2B5EF4-FFF2-40B4-BE49-F238E27FC236}">
                <a16:creationId xmlns:a16="http://schemas.microsoft.com/office/drawing/2014/main" xmlns="" id="{844739D8-80AD-AC8D-BE1E-EDBE0C21CF76}"/>
              </a:ext>
            </a:extLst>
          </p:cNvPr>
          <p:cNvPicPr>
            <a:picLocks noChangeAspect="1" noChangeArrowheads="1"/>
          </p:cNvPicPr>
          <p:nvPr/>
        </p:nvPicPr>
        <p:blipFill>
          <a:blip r:embed="rId3" cstate="print"/>
          <a:srcRect l="53208" r="41312"/>
          <a:stretch/>
        </p:blipFill>
        <p:spPr bwMode="auto">
          <a:xfrm>
            <a:off x="5051217" y="4520177"/>
            <a:ext cx="501664" cy="2266024"/>
          </a:xfrm>
          <a:prstGeom prst="rect">
            <a:avLst/>
          </a:prstGeom>
          <a:noFill/>
        </p:spPr>
      </p:pic>
      <p:pic>
        <p:nvPicPr>
          <p:cNvPr id="11" name="Picture 1" descr="C:\Users\Татьяна\Desktop\Снимок.PNG">
            <a:extLst>
              <a:ext uri="{FF2B5EF4-FFF2-40B4-BE49-F238E27FC236}">
                <a16:creationId xmlns:a16="http://schemas.microsoft.com/office/drawing/2014/main" xmlns="" id="{AB693E54-3B48-C8D4-2871-9A92F00AF220}"/>
              </a:ext>
            </a:extLst>
          </p:cNvPr>
          <p:cNvPicPr>
            <a:picLocks noChangeAspect="1" noChangeArrowheads="1"/>
          </p:cNvPicPr>
          <p:nvPr/>
        </p:nvPicPr>
        <p:blipFill>
          <a:blip r:embed="rId3" cstate="print"/>
          <a:srcRect l="53294" t="35913" r="40942" b="31830"/>
          <a:stretch/>
        </p:blipFill>
        <p:spPr bwMode="auto">
          <a:xfrm>
            <a:off x="3707904" y="5017088"/>
            <a:ext cx="825521" cy="1143372"/>
          </a:xfrm>
          <a:prstGeom prst="rect">
            <a:avLst/>
          </a:prstGeom>
          <a:noFill/>
        </p:spPr>
      </p:pic>
      <p:cxnSp>
        <p:nvCxnSpPr>
          <p:cNvPr id="25" name="Прямая со стрелкой 24">
            <a:extLst>
              <a:ext uri="{FF2B5EF4-FFF2-40B4-BE49-F238E27FC236}">
                <a16:creationId xmlns:a16="http://schemas.microsoft.com/office/drawing/2014/main" xmlns="" id="{8C66927D-0AAC-6A2F-9F49-6D8429552672}"/>
              </a:ext>
            </a:extLst>
          </p:cNvPr>
          <p:cNvCxnSpPr/>
          <p:nvPr/>
        </p:nvCxnSpPr>
        <p:spPr>
          <a:xfrm flipH="1">
            <a:off x="4572000" y="4958449"/>
            <a:ext cx="479217" cy="53486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xmlns="" id="{22251CB8-F3DF-113A-4C75-305293F47C5C}"/>
              </a:ext>
            </a:extLst>
          </p:cNvPr>
          <p:cNvCxnSpPr>
            <a:cxnSpLocks/>
          </p:cNvCxnSpPr>
          <p:nvPr/>
        </p:nvCxnSpPr>
        <p:spPr>
          <a:xfrm flipH="1" flipV="1">
            <a:off x="4572000" y="5872325"/>
            <a:ext cx="479217" cy="53486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xmlns="" id="{A34629E9-4F98-3FBF-259D-244A2220D75F}"/>
              </a:ext>
            </a:extLst>
          </p:cNvPr>
          <p:cNvCxnSpPr>
            <a:cxnSpLocks/>
          </p:cNvCxnSpPr>
          <p:nvPr/>
        </p:nvCxnSpPr>
        <p:spPr>
          <a:xfrm flipH="1">
            <a:off x="4608056" y="5676739"/>
            <a:ext cx="468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xmlns="" id="{2BEE9B05-910A-801A-BBD6-0E510152FBB7}"/>
              </a:ext>
            </a:extLst>
          </p:cNvPr>
          <p:cNvCxnSpPr>
            <a:cxnSpLocks/>
          </p:cNvCxnSpPr>
          <p:nvPr/>
        </p:nvCxnSpPr>
        <p:spPr>
          <a:xfrm flipH="1">
            <a:off x="2768004" y="5585969"/>
            <a:ext cx="933602"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976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3A8C73-BA75-4860-FFBB-A9AF630712C3}"/>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F6BDA72-9023-6AD8-5DB2-5F4370E9129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A617389-ABB9-2273-01D9-5C6403538198}"/>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50CDEB1-096B-4B93-321D-27DB9665D1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7EB431DE-24BB-E279-06C2-E1A9EC497B8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644168F4-F6F9-191A-5B1D-863FE793DD20}"/>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11DDA0CA-0C9A-BE7D-0E84-9401E591E936}"/>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51EA660A-2E31-5121-7CFF-8581BD0E6407}"/>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4DA44334-7851-3A28-2E22-1DFC51D9C2C4}"/>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71D110A2-C541-9308-556C-1074B60D1D7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01157D5B-BD6B-D6A6-A59A-1730E21929D7}"/>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12DBDEEF-5EB5-960B-21B6-214A1A05FA12}"/>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1EF78CE7-761F-A5EB-2BBF-405E4B411D55}"/>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CC0717D0-45A6-F947-32A6-0013FCC0CD33}"/>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F537CAA7-1991-4832-8585-2E3615FC6105}"/>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ECE85860-1011-C5F9-4249-636E17E73B19}"/>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DC0FE292-8E23-96F7-22CC-108E32E3092B}"/>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C4E4093-BB5C-5818-A609-03831EF3EF10}"/>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7B3B2372-93F5-CB2D-A053-DF4966D085F9}"/>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E17AFB65-C101-0AB8-A6F3-6331C60A64DF}"/>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33A63D21-A7B8-0E32-3490-2C332E3BE8C0}"/>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9" name="Содержимое 2">
            <a:extLst>
              <a:ext uri="{FF2B5EF4-FFF2-40B4-BE49-F238E27FC236}">
                <a16:creationId xmlns:a16="http://schemas.microsoft.com/office/drawing/2014/main" xmlns="" id="{F1B32DF5-A33C-88E3-4DEE-5797B77BB091}"/>
              </a:ext>
            </a:extLst>
          </p:cNvPr>
          <p:cNvSpPr txBox="1">
            <a:spLocks/>
          </p:cNvSpPr>
          <p:nvPr/>
        </p:nvSpPr>
        <p:spPr>
          <a:xfrm>
            <a:off x="379802" y="1798281"/>
            <a:ext cx="8302387" cy="3070879"/>
          </a:xfrm>
          <a:prstGeom prst="rect">
            <a:avLst/>
          </a:prstGeom>
        </p:spPr>
        <p:txBody>
          <a:bodyPr vert="horz" lIns="0" tIns="45720" rIns="0" bIns="45720" rtlCol="0">
            <a:normAutofit/>
          </a:bodyPr>
          <a:lstStyle/>
          <a:p>
            <a:pPr marL="342900" marR="0" lvl="1" indent="-342900" algn="just" defTabSz="914400" rtl="0" eaLnBrk="1" fontAlgn="auto" latinLnBrk="0" hangingPunct="1">
              <a:lnSpc>
                <a:spcPct val="90000"/>
              </a:lnSpc>
              <a:spcBef>
                <a:spcPts val="200"/>
              </a:spcBef>
              <a:spcAft>
                <a:spcPts val="400"/>
              </a:spcAft>
              <a:buSzTx/>
              <a:buFont typeface="Wingdings" panose="05000000000000000000" pitchFamily="2" charset="2"/>
              <a:buChar char="ü"/>
              <a:tabLst/>
              <a:defRPr/>
            </a:pPr>
            <a:r>
              <a:rPr kumimoji="0" lang="ru-RU" sz="2000" b="0" i="0" u="none" strike="noStrike" kern="1200" cap="none" spc="0" normalizeH="0" baseline="0" noProof="0" dirty="0">
                <a:ln>
                  <a:noFill/>
                </a:ln>
                <a:effectLst/>
                <a:uLnTx/>
                <a:uFillTx/>
                <a:latin typeface="+mn-lt"/>
                <a:ea typeface="+mn-ea"/>
                <a:cs typeface="+mn-cs"/>
              </a:rPr>
              <a:t>Носитель информации запечатывается в пакет с остальными экзаменационными материалами. Технический специалист сдает флешку с файлами руководителю ППЭ. </a:t>
            </a:r>
          </a:p>
          <a:p>
            <a:pPr marL="342900" marR="0" lvl="1" indent="-342900" algn="just" defTabSz="914400" rtl="0" eaLnBrk="1" fontAlgn="auto" latinLnBrk="0" hangingPunct="1">
              <a:lnSpc>
                <a:spcPct val="90000"/>
              </a:lnSpc>
              <a:spcBef>
                <a:spcPts val="200"/>
              </a:spcBef>
              <a:spcAft>
                <a:spcPts val="400"/>
              </a:spcAft>
              <a:buSzTx/>
              <a:buFont typeface="Wingdings" panose="05000000000000000000" pitchFamily="2" charset="2"/>
              <a:buChar char="ü"/>
              <a:tabLst/>
              <a:defRPr/>
            </a:pPr>
            <a:r>
              <a:rPr kumimoji="0" lang="ru-RU" sz="2000" b="0" i="0" u="none" strike="noStrike" kern="1200" cap="none" spc="0" normalizeH="0" baseline="0" noProof="0" dirty="0">
                <a:ln>
                  <a:noFill/>
                </a:ln>
                <a:effectLst/>
                <a:uLnTx/>
                <a:uFillTx/>
                <a:latin typeface="+mn-lt"/>
                <a:ea typeface="+mn-ea"/>
                <a:cs typeface="+mn-cs"/>
              </a:rPr>
              <a:t>Носитель информации хранится в месте, определенном ОИВ, до 1 марта года, следующего за годом проведения экзамена.</a:t>
            </a:r>
          </a:p>
          <a:p>
            <a:pPr marL="342900" lvl="1" indent="-342900" algn="just">
              <a:lnSpc>
                <a:spcPct val="90000"/>
              </a:lnSpc>
              <a:spcBef>
                <a:spcPts val="200"/>
              </a:spcBef>
              <a:spcAft>
                <a:spcPts val="400"/>
              </a:spcAft>
              <a:buFont typeface="Wingdings" panose="05000000000000000000" pitchFamily="2" charset="2"/>
              <a:buChar char="ü"/>
              <a:defRPr/>
            </a:pPr>
            <a:r>
              <a:rPr lang="ru-RU" sz="2000" dirty="0"/>
              <a:t>После получения всех материалов из аудиторий руководитель ППЭ, на основании заполненных форм ИКТ 5.1 и ИКТ 5.2, заполняет и визирует форму ИКТ 5.3 «Акт выполнения практических заданий по информатике в ППЭ» отображающую количественные показатели по аудиториям и ППЭ в целом.</a:t>
            </a:r>
            <a:endParaRPr kumimoji="0" lang="ru-RU" sz="2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31515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3C06E9-1FEB-F636-72FF-96E28E7E8C71}"/>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A928F4ED-2C17-C7C6-32B0-99A53F346645}"/>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D79EC13-D8AE-F013-E57B-31ACB4553794}"/>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7027002D-92BC-FD84-9FAA-DECBDC8B99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AC9D74F9-936D-99E1-F979-F2863C5E5FA1}"/>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2B478087-825F-11DE-1EA8-3F2F8C1951CB}"/>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135F3004-77FB-B9FD-F7BC-CEFEB4DEA5C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2606C37E-93AF-BBF3-6978-589846D4AD28}"/>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FCF14B5B-9466-2C5A-1415-B4C2ECBF7F0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21EB3A32-CD92-1773-36FF-104FF8BBCE1E}"/>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0B4901F7-1E3C-4D43-C143-050D0A571E04}"/>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4E6988A3-70DD-C867-9C38-E3A5B185C221}"/>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30DC224A-F171-81AE-A89B-FC31DBBE03FB}"/>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4D874E6-7899-CD24-D648-A7BEF2FFD285}"/>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D908D95-5AA1-8A89-6358-09E81BA7D86B}"/>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21ADDFBC-B40E-21A0-C9AD-503B636212F9}"/>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57CB2A92-6B0C-6F9B-ABF7-E6BEED8DFA69}"/>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85DF6B8-1871-2119-0573-F0218DFB11E6}"/>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8D420F50-B58E-6D73-2A85-6E24598CD265}"/>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8340FDB8-84B5-DAA9-EA4C-8665857AF4FE}"/>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5D120740-09CC-14DC-7FDD-62C5ABE8F04D}"/>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TextBox 1">
            <a:extLst>
              <a:ext uri="{FF2B5EF4-FFF2-40B4-BE49-F238E27FC236}">
                <a16:creationId xmlns:a16="http://schemas.microsoft.com/office/drawing/2014/main" xmlns="" id="{BF9A4AFB-090F-8EAA-1F37-BABCE72DB299}"/>
              </a:ext>
            </a:extLst>
          </p:cNvPr>
          <p:cNvSpPr txBox="1"/>
          <p:nvPr/>
        </p:nvSpPr>
        <p:spPr>
          <a:xfrm>
            <a:off x="5003540" y="1628800"/>
            <a:ext cx="3384884" cy="707886"/>
          </a:xfrm>
          <a:prstGeom prst="rect">
            <a:avLst/>
          </a:prstGeom>
          <a:noFill/>
        </p:spPr>
        <p:txBody>
          <a:bodyPr wrap="square" rtlCol="0">
            <a:spAutoFit/>
          </a:bodyPr>
          <a:lstStyle/>
          <a:p>
            <a:r>
              <a:rPr lang="ru-RU" sz="2000" b="1" dirty="0"/>
              <a:t>Форму ИКТ 5.3 заполняет руководитель ППЭ</a:t>
            </a:r>
          </a:p>
        </p:txBody>
      </p:sp>
      <p:pic>
        <p:nvPicPr>
          <p:cNvPr id="4" name="Рисунок 3">
            <a:extLst>
              <a:ext uri="{FF2B5EF4-FFF2-40B4-BE49-F238E27FC236}">
                <a16:creationId xmlns:a16="http://schemas.microsoft.com/office/drawing/2014/main" xmlns="" id="{6BC4F765-F47D-1FEC-889D-B8AA03EE0CD4}"/>
              </a:ext>
            </a:extLst>
          </p:cNvPr>
          <p:cNvPicPr>
            <a:picLocks noChangeAspect="1"/>
          </p:cNvPicPr>
          <p:nvPr/>
        </p:nvPicPr>
        <p:blipFill>
          <a:blip r:embed="rId3"/>
          <a:stretch>
            <a:fillRect/>
          </a:stretch>
        </p:blipFill>
        <p:spPr>
          <a:xfrm>
            <a:off x="395089" y="1460339"/>
            <a:ext cx="3601667" cy="5317451"/>
          </a:xfrm>
          <a:prstGeom prst="rect">
            <a:avLst/>
          </a:prstGeom>
          <a:ln>
            <a:solidFill>
              <a:schemeClr val="tx1"/>
            </a:solidFill>
          </a:ln>
        </p:spPr>
      </p:pic>
    </p:spTree>
    <p:extLst>
      <p:ext uri="{BB962C8B-B14F-4D97-AF65-F5344CB8AC3E}">
        <p14:creationId xmlns:p14="http://schemas.microsoft.com/office/powerpoint/2010/main" val="3470541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EBC075F-01D7-8C40-B3F9-6B625976C68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8F7CD73-18C3-E225-D432-85557847BCD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2DD5637-DE00-0F7A-B1F6-11E909462D9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184114D-C04A-C6A8-12D4-50239CF65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 name="Заголовок 1">
            <a:extLst>
              <a:ext uri="{FF2B5EF4-FFF2-40B4-BE49-F238E27FC236}">
                <a16:creationId xmlns:a16="http://schemas.microsoft.com/office/drawing/2014/main" xmlns="" id="{0C6813F6-44C8-058A-4CC7-07C360775983}"/>
              </a:ext>
            </a:extLst>
          </p:cNvPr>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5" name="Объект 2">
            <a:extLst>
              <a:ext uri="{FF2B5EF4-FFF2-40B4-BE49-F238E27FC236}">
                <a16:creationId xmlns:a16="http://schemas.microsoft.com/office/drawing/2014/main" xmlns="" id="{A2F803D2-5AEB-5A62-8AAF-9A8B5A8ABEB2}"/>
              </a:ext>
            </a:extLst>
          </p:cNvPr>
          <p:cNvSpPr txBox="1">
            <a:spLocks/>
          </p:cNvSpPr>
          <p:nvPr/>
        </p:nvSpPr>
        <p:spPr>
          <a:xfrm>
            <a:off x="9525" y="1435303"/>
            <a:ext cx="4634475" cy="300180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57175">
              <a:buFont typeface="+mj-lt"/>
              <a:buAutoNum type="arabicPeriod"/>
            </a:pPr>
            <a:r>
              <a:rPr lang="ru-RU" sz="2000" dirty="0"/>
              <a:t>Выявлено расхождение количества файлов в архиве и количества файлов, отмеченных в формах. </a:t>
            </a:r>
          </a:p>
          <a:p>
            <a:pPr marL="271463" indent="-257175">
              <a:buFont typeface="+mj-lt"/>
              <a:buAutoNum type="arabicPeriod"/>
            </a:pPr>
            <a:r>
              <a:rPr lang="ru-RU" sz="2000" dirty="0">
                <a:ea typeface="Calibri"/>
                <a:cs typeface="Times New Roman"/>
              </a:rPr>
              <a:t>На проверку отправлены не файлы с ответами участников, а ярлыки/ссылки на файлы </a:t>
            </a:r>
          </a:p>
          <a:p>
            <a:pPr marL="271463" indent="-257175">
              <a:buFont typeface="+mj-lt"/>
              <a:buAutoNum type="arabicPeriod"/>
            </a:pPr>
            <a:r>
              <a:rPr lang="ru-RU" sz="2000" dirty="0"/>
              <a:t>В задании с 13.1 на титульном листе презентации указана фамилия участника.</a:t>
            </a:r>
          </a:p>
          <a:p>
            <a:pPr>
              <a:buFont typeface="+mj-lt"/>
              <a:buAutoNum type="arabicPeriod"/>
            </a:pPr>
            <a:endParaRPr lang="ru-RU" sz="2000" dirty="0"/>
          </a:p>
        </p:txBody>
      </p:sp>
      <p:sp>
        <p:nvSpPr>
          <p:cNvPr id="8" name="Объект 2">
            <a:extLst>
              <a:ext uri="{FF2B5EF4-FFF2-40B4-BE49-F238E27FC236}">
                <a16:creationId xmlns:a16="http://schemas.microsoft.com/office/drawing/2014/main" xmlns="" id="{FEEE9C77-3885-5131-F6D7-4AF88F51F10D}"/>
              </a:ext>
            </a:extLst>
          </p:cNvPr>
          <p:cNvSpPr txBox="1">
            <a:spLocks/>
          </p:cNvSpPr>
          <p:nvPr/>
        </p:nvSpPr>
        <p:spPr>
          <a:xfrm>
            <a:off x="4716016" y="1461870"/>
            <a:ext cx="4435462" cy="5396130"/>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4288" indent="0">
              <a:spcBef>
                <a:spcPts val="0"/>
              </a:spcBef>
              <a:buNone/>
            </a:pPr>
            <a:r>
              <a:rPr lang="ru-RU" sz="1500" u="sng" dirty="0">
                <a:ea typeface="Calibri"/>
                <a:cs typeface="Times New Roman"/>
              </a:rPr>
              <a:t>На этапе приема файлов у участника</a:t>
            </a:r>
          </a:p>
          <a:p>
            <a:pPr marL="14288" indent="0">
              <a:spcBef>
                <a:spcPts val="0"/>
              </a:spcBef>
              <a:buNone/>
            </a:pPr>
            <a:r>
              <a:rPr lang="ru-RU" sz="1500" dirty="0">
                <a:ea typeface="Calibri"/>
                <a:cs typeface="Times New Roman"/>
              </a:rPr>
              <a:t>Организатор должен проверить соответствие сдаваемых участником файлов с поставленными отметками в форме ИКТ 5.1 (3 файла показал – 3 отметки «Х» в форме поставил, 2 файла – 2 отметки, 1 файл – 1 отметка, нет файлов – пустые клетки в форме).</a:t>
            </a:r>
          </a:p>
          <a:p>
            <a:pPr marL="14288" indent="0">
              <a:spcBef>
                <a:spcPts val="0"/>
              </a:spcBef>
              <a:buNone/>
            </a:pPr>
            <a:r>
              <a:rPr lang="ru-RU" sz="1500" u="sng" dirty="0">
                <a:ea typeface="Calibri"/>
                <a:cs typeface="Times New Roman"/>
              </a:rPr>
              <a:t>На этапе сбора файлов</a:t>
            </a:r>
            <a:r>
              <a:rPr lang="ru-RU" sz="1500" dirty="0">
                <a:ea typeface="Calibri"/>
                <a:cs typeface="Times New Roman"/>
              </a:rPr>
              <a:t> (после завершения экзамена всеми участниками)</a:t>
            </a:r>
          </a:p>
          <a:p>
            <a:pPr marL="14288" indent="0">
              <a:spcBef>
                <a:spcPts val="0"/>
              </a:spcBef>
              <a:buNone/>
            </a:pPr>
            <a:r>
              <a:rPr lang="ru-RU" sz="1500" dirty="0">
                <a:ea typeface="Calibri"/>
                <a:cs typeface="Times New Roman"/>
              </a:rPr>
              <a:t>После того как все файлы собраны на электронный носитель, технический специалист заполняет форму ИКТ 5.2 (не по форме ИКТ 5.1, а по количеству собранных файлов!). Далее необходимо обязательно сверить формы 5.1 и 5.2. Расхождений по количеству файлов не должно быть.</a:t>
            </a:r>
          </a:p>
          <a:p>
            <a:pPr marL="14288" indent="0">
              <a:spcBef>
                <a:spcPts val="0"/>
              </a:spcBef>
              <a:buNone/>
            </a:pPr>
            <a:r>
              <a:rPr lang="ru-RU" sz="1500" u="sng" dirty="0">
                <a:ea typeface="Calibri"/>
                <a:cs typeface="Times New Roman"/>
              </a:rPr>
              <a:t>Руководитель ППЭ/ технический специалист</a:t>
            </a:r>
          </a:p>
          <a:p>
            <a:pPr marL="14288" indent="0">
              <a:spcBef>
                <a:spcPts val="0"/>
              </a:spcBef>
              <a:buNone/>
            </a:pPr>
            <a:r>
              <a:rPr lang="ru-RU" sz="1500" dirty="0">
                <a:ea typeface="Calibri"/>
                <a:cs typeface="Times New Roman"/>
              </a:rPr>
              <a:t>Должны осуществить проверку количества файлов на электронном носителе и количества файлов в форме ИКТ 5.1 в ходе приемки экзаменационных материалов в штабе ППЭ из аудитории, а также проверить количество файлов, содержащихся во всех архивах, и итоговое количество файлов </a:t>
            </a:r>
            <a:br>
              <a:rPr lang="ru-RU" sz="1500" dirty="0">
                <a:ea typeface="Calibri"/>
                <a:cs typeface="Times New Roman"/>
              </a:rPr>
            </a:br>
            <a:r>
              <a:rPr lang="ru-RU" sz="1500" dirty="0">
                <a:ea typeface="Calibri"/>
                <a:cs typeface="Times New Roman"/>
              </a:rPr>
              <a:t>в ППЭ, посчитанное в форме ИКТ 5.3.</a:t>
            </a:r>
          </a:p>
          <a:p>
            <a:endParaRPr lang="ru-RU" dirty="0"/>
          </a:p>
          <a:p>
            <a:endParaRPr lang="ru-RU" dirty="0"/>
          </a:p>
        </p:txBody>
      </p:sp>
      <p:sp>
        <p:nvSpPr>
          <p:cNvPr id="9" name="Заголовок 1">
            <a:extLst>
              <a:ext uri="{FF2B5EF4-FFF2-40B4-BE49-F238E27FC236}">
                <a16:creationId xmlns:a16="http://schemas.microsoft.com/office/drawing/2014/main" xmlns="" id="{D2F3CC93-173A-8FFD-FBA2-C93567C83C7A}"/>
              </a:ext>
            </a:extLst>
          </p:cNvPr>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11" name="Прямоугольник 10">
            <a:extLst>
              <a:ext uri="{FF2B5EF4-FFF2-40B4-BE49-F238E27FC236}">
                <a16:creationId xmlns:a16="http://schemas.microsoft.com/office/drawing/2014/main" xmlns="" id="{90FB30B4-394D-8974-46E5-87A131795EA2}"/>
              </a:ext>
            </a:extLst>
          </p:cNvPr>
          <p:cNvSpPr/>
          <p:nvPr/>
        </p:nvSpPr>
        <p:spPr>
          <a:xfrm>
            <a:off x="4644008" y="908720"/>
            <a:ext cx="72000" cy="58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3186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rcRect l="31586" t="313" r="33387" b="53"/>
          <a:stretch>
            <a:fillRect/>
          </a:stretch>
        </p:blipFill>
        <p:spPr>
          <a:xfrm>
            <a:off x="-108520" y="585208"/>
            <a:ext cx="3314514" cy="6272793"/>
          </a:xfrm>
          <a:custGeom>
            <a:avLst/>
            <a:gdLst>
              <a:gd name="connsiteX0" fmla="*/ 0 w 3314514"/>
              <a:gd name="connsiteY0" fmla="*/ 0 h 6272793"/>
              <a:gd name="connsiteX1" fmla="*/ 17661 w 3314514"/>
              <a:gd name="connsiteY1" fmla="*/ 447 h 6272793"/>
              <a:gd name="connsiteX2" fmla="*/ 3314514 w 3314514"/>
              <a:gd name="connsiteY2" fmla="*/ 3471637 h 6272793"/>
              <a:gd name="connsiteX3" fmla="*/ 2121269 w 3314514"/>
              <a:gd name="connsiteY3" fmla="*/ 6092949 h 6272793"/>
              <a:gd name="connsiteX4" fmla="*/ 1894504 w 3314514"/>
              <a:gd name="connsiteY4" fmla="*/ 6272793 h 6272793"/>
              <a:gd name="connsiteX5" fmla="*/ 0 w 3314514"/>
              <a:gd name="connsiteY5" fmla="*/ 6272793 h 62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3">
                <a:moveTo>
                  <a:pt x="0" y="0"/>
                </a:moveTo>
                <a:lnTo>
                  <a:pt x="17661" y="447"/>
                </a:lnTo>
                <a:cubicBezTo>
                  <a:pt x="1854123" y="93537"/>
                  <a:pt x="3314514" y="1612041"/>
                  <a:pt x="3314514" y="3471637"/>
                </a:cubicBezTo>
                <a:cubicBezTo>
                  <a:pt x="3314514" y="4517660"/>
                  <a:pt x="2852437" y="5455759"/>
                  <a:pt x="2121269" y="6092949"/>
                </a:cubicBezTo>
                <a:lnTo>
                  <a:pt x="1894504" y="6272793"/>
                </a:lnTo>
                <a:lnTo>
                  <a:pt x="0" y="6272793"/>
                </a:lnTo>
                <a:close/>
              </a:path>
            </a:pathLst>
          </a:custGeom>
        </p:spPr>
      </p:pic>
      <p:graphicFrame>
        <p:nvGraphicFramePr>
          <p:cNvPr id="21" name="Схема 20"/>
          <p:cNvGraphicFramePr/>
          <p:nvPr>
            <p:extLst>
              <p:ext uri="{D42A27DB-BD31-4B8C-83A1-F6EECF244321}">
                <p14:modId xmlns:p14="http://schemas.microsoft.com/office/powerpoint/2010/main" val="4237715573"/>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DE26C276-F75A-D205-9E0D-7BF6DEDCBBB2}"/>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Русский язык</a:t>
            </a:r>
          </a:p>
        </p:txBody>
      </p:sp>
      <p:sp>
        <p:nvSpPr>
          <p:cNvPr id="3" name="Прямоугольник 2">
            <a:extLst>
              <a:ext uri="{FF2B5EF4-FFF2-40B4-BE49-F238E27FC236}">
                <a16:creationId xmlns:a16="http://schemas.microsoft.com/office/drawing/2014/main" xmlns="" id="{55885E71-5089-3E1D-03C1-2486E6B9C66F}"/>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ADF964C6-C25F-4D33-2B3F-C79A46327BDE}"/>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CF59A9CD-43CC-5E73-4241-5187D139C9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6" name="Рисунок 5">
            <a:extLst>
              <a:ext uri="{FF2B5EF4-FFF2-40B4-BE49-F238E27FC236}">
                <a16:creationId xmlns:a16="http://schemas.microsoft.com/office/drawing/2014/main" xmlns="" id="{E4380BAE-764F-4321-C565-3BF117C0BE6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3387" y="3000266"/>
            <a:ext cx="900000" cy="900000"/>
          </a:xfrm>
          <a:prstGeom prst="rect">
            <a:avLst/>
          </a:prstGeom>
        </p:spPr>
      </p:pic>
      <p:pic>
        <p:nvPicPr>
          <p:cNvPr id="8" name="Рисунок 7">
            <a:extLst>
              <a:ext uri="{FF2B5EF4-FFF2-40B4-BE49-F238E27FC236}">
                <a16:creationId xmlns:a16="http://schemas.microsoft.com/office/drawing/2014/main" xmlns="" id="{54CA6D8B-A503-E6CE-5ACA-1E356420F531}"/>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7893" y="1770948"/>
            <a:ext cx="900000" cy="900000"/>
          </a:xfrm>
          <a:prstGeom prst="rect">
            <a:avLst/>
          </a:prstGeom>
        </p:spPr>
      </p:pic>
      <p:pic>
        <p:nvPicPr>
          <p:cNvPr id="9" name="Рисунок 8">
            <a:extLst>
              <a:ext uri="{FF2B5EF4-FFF2-40B4-BE49-F238E27FC236}">
                <a16:creationId xmlns:a16="http://schemas.microsoft.com/office/drawing/2014/main" xmlns="" id="{A758EA78-A95C-FD1E-546A-B35E3C921166}"/>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06121" y="5400218"/>
            <a:ext cx="972000" cy="972000"/>
          </a:xfrm>
          <a:prstGeom prst="rect">
            <a:avLst/>
          </a:prstGeom>
        </p:spPr>
      </p:pic>
      <p:pic>
        <p:nvPicPr>
          <p:cNvPr id="11" name="Рисунок 10">
            <a:extLst>
              <a:ext uri="{FF2B5EF4-FFF2-40B4-BE49-F238E27FC236}">
                <a16:creationId xmlns:a16="http://schemas.microsoft.com/office/drawing/2014/main" xmlns="" id="{0132C6E0-B2E3-B142-AD3C-813FA0AB8412}"/>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3175" y="4231721"/>
            <a:ext cx="864000" cy="864000"/>
          </a:xfrm>
          <a:prstGeom prst="rect">
            <a:avLst/>
          </a:prstGeom>
        </p:spPr>
      </p:pic>
    </p:spTree>
    <p:extLst>
      <p:ext uri="{BB962C8B-B14F-4D97-AF65-F5344CB8AC3E}">
        <p14:creationId xmlns:p14="http://schemas.microsoft.com/office/powerpoint/2010/main" val="1186107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D162B4-41F1-1D5E-9BE0-829A0706BCE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524717D-268E-BFE0-A44D-EEBF9D82D265}"/>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31DC6ECC-69A0-212E-1775-2785652A886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124FC9A-C398-FFEE-F743-D4C38AD8C0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0836AE54-1C8F-EC76-B0E5-18F0C5AE4588}"/>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E6D8E311-4455-91C2-6E03-68BE794966F7}"/>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3FAC68A6-8084-DE4C-FED4-AD75AC8CC255}"/>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CC6F26E5-F5C3-DFF0-AB1E-9D9487A9B195}"/>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DBE9F7D2-156B-4CDB-E152-58A81DC9B97C}"/>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7E95839B-C96F-0FE8-E448-20CDD16C0C66}"/>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0056B100-1283-890A-9354-10B50518D0A0}"/>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3571C22F-6739-A25E-A362-D57192FDCD4E}"/>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B3AC5088-D0C2-310B-CC09-F1B076C11B3E}"/>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C88209FA-8C4C-214B-7358-CBE073C107B4}"/>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962AFDDE-84EA-C3C1-9C4C-FBD3577E55E5}"/>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5810E1A9-1B07-30D5-8453-7DC0CD0ECE57}"/>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0251EF78-B99F-22B7-6F77-D87C998D1540}"/>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0B120638-A138-3C61-0CF8-1A03836959C4}"/>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3405A5BE-2C21-E3F4-8AE4-9B19D7BF9755}"/>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009BDBB1-0F96-E42C-F834-A62D8A5F201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CC9361A7-0303-3AD3-F0BA-5F3A3E2A48C8}"/>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41" name="Содержимое 2">
            <a:extLst>
              <a:ext uri="{FF2B5EF4-FFF2-40B4-BE49-F238E27FC236}">
                <a16:creationId xmlns:a16="http://schemas.microsoft.com/office/drawing/2014/main" xmlns="" id="{13F6B2BC-A932-64E1-BCC6-8FABBB174D76}"/>
              </a:ext>
            </a:extLst>
          </p:cNvPr>
          <p:cNvSpPr txBox="1">
            <a:spLocks/>
          </p:cNvSpPr>
          <p:nvPr/>
        </p:nvSpPr>
        <p:spPr>
          <a:xfrm>
            <a:off x="576000" y="1412776"/>
            <a:ext cx="7992000" cy="19442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6350">
              <a:buFont typeface="Arial" pitchFamily="34" charset="0"/>
              <a:buNone/>
            </a:pPr>
            <a:r>
              <a:rPr lang="ru-RU" sz="2000" b="1" dirty="0"/>
              <a:t>В каждой аудитории должны быть подготовлены:</a:t>
            </a:r>
          </a:p>
          <a:p>
            <a:pPr marL="269875" indent="-269875">
              <a:buFont typeface="Wingdings" pitchFamily="2" charset="2"/>
              <a:buChar char="ü"/>
            </a:pPr>
            <a:r>
              <a:rPr lang="ru-RU" sz="2000" dirty="0"/>
              <a:t>средство воспроизведения аудиозаписи, которое технический специалист должен настроить так, чтобы было слышно всем участникам ГИА;</a:t>
            </a:r>
          </a:p>
          <a:p>
            <a:pPr marL="269875" indent="-269875">
              <a:buFont typeface="Wingdings" pitchFamily="2" charset="2"/>
              <a:buChar char="ü"/>
            </a:pPr>
            <a:r>
              <a:rPr kumimoji="0" lang="ru-RU" sz="2000" i="0" u="none" strike="noStrike" kern="1200" cap="none" spc="0" normalizeH="0" baseline="0" noProof="0" dirty="0">
                <a:ln>
                  <a:noFill/>
                </a:ln>
                <a:effectLst/>
                <a:uLnTx/>
                <a:uFillTx/>
              </a:rPr>
              <a:t>орфографические </a:t>
            </a:r>
            <a:r>
              <a:rPr kumimoji="0" lang="ru-RU" sz="2000" i="0" u="none" strike="noStrike" kern="1200" cap="none" spc="0" normalizeH="0" baseline="0" noProof="0" dirty="0" smtClean="0">
                <a:ln>
                  <a:noFill/>
                </a:ln>
                <a:effectLst/>
                <a:uLnTx/>
                <a:uFillTx/>
              </a:rPr>
              <a:t>словари* </a:t>
            </a:r>
            <a:r>
              <a:rPr kumimoji="0" lang="ru-RU" sz="2000" i="0" u="none" strike="noStrike" kern="1200" cap="none" spc="0" normalizeH="0" baseline="0" noProof="0" dirty="0">
                <a:ln>
                  <a:noFill/>
                </a:ln>
                <a:effectLst/>
                <a:uLnTx/>
                <a:uFillTx/>
              </a:rPr>
              <a:t>для каждого участника</a:t>
            </a:r>
            <a:r>
              <a:rPr lang="ru-RU" sz="2000" dirty="0"/>
              <a:t>.</a:t>
            </a:r>
          </a:p>
        </p:txBody>
      </p:sp>
      <p:sp>
        <p:nvSpPr>
          <p:cNvPr id="43" name="TextBox 42">
            <a:extLst>
              <a:ext uri="{FF2B5EF4-FFF2-40B4-BE49-F238E27FC236}">
                <a16:creationId xmlns:a16="http://schemas.microsoft.com/office/drawing/2014/main" xmlns="" id="{74B627AB-18A8-4283-750B-011972F06023}"/>
              </a:ext>
            </a:extLst>
          </p:cNvPr>
          <p:cNvSpPr txBox="1"/>
          <p:nvPr/>
        </p:nvSpPr>
        <p:spPr>
          <a:xfrm>
            <a:off x="697433" y="3573016"/>
            <a:ext cx="7796829" cy="1323439"/>
          </a:xfrm>
          <a:prstGeom prst="rect">
            <a:avLst/>
          </a:prstGeom>
          <a:noFill/>
          <a:ln w="19050">
            <a:solidFill>
              <a:srgbClr val="C00000"/>
            </a:solidFill>
          </a:ln>
        </p:spPr>
        <p:txBody>
          <a:bodyPr wrap="square">
            <a:spAutoFit/>
          </a:bodyPr>
          <a:lstStyle/>
          <a:p>
            <a:pPr marL="0" indent="0" algn="just">
              <a:buNone/>
            </a:pPr>
            <a:r>
              <a:rPr kumimoji="0" lang="ru-RU" sz="2000" b="0" i="0" u="none" strike="noStrike" kern="1200" cap="none" spc="0" normalizeH="0" baseline="0" noProof="0" dirty="0">
                <a:ln>
                  <a:noFill/>
                </a:ln>
                <a:effectLst/>
                <a:uLnTx/>
                <a:uFillTx/>
              </a:rPr>
              <a:t>Словари предоставляются образовательной организацией, на базе которой организован ППЭ, либо образовательными организациями, обучающиеся которых сдают экзамен в ППЭ. </a:t>
            </a:r>
            <a:r>
              <a:rPr kumimoji="0" lang="ru-RU" sz="2000" b="1" i="0" u="none" strike="noStrike" kern="1200" cap="none" spc="0" normalizeH="0" baseline="0" noProof="0" dirty="0">
                <a:ln>
                  <a:noFill/>
                </a:ln>
                <a:effectLst/>
                <a:uLnTx/>
                <a:uFillTx/>
              </a:rPr>
              <a:t>Пользоваться личными орфографическими словарями участникам ОГЭ запрещается</a:t>
            </a:r>
            <a:r>
              <a:rPr lang="ru-RU" sz="2000" dirty="0"/>
              <a:t>.</a:t>
            </a:r>
          </a:p>
        </p:txBody>
      </p:sp>
      <p:sp>
        <p:nvSpPr>
          <p:cNvPr id="7" name="Прямоугольник 6"/>
          <p:cNvSpPr/>
          <p:nvPr/>
        </p:nvSpPr>
        <p:spPr>
          <a:xfrm>
            <a:off x="697433" y="5112479"/>
            <a:ext cx="7796829" cy="1569660"/>
          </a:xfrm>
          <a:prstGeom prst="rect">
            <a:avLst/>
          </a:prstGeom>
        </p:spPr>
        <p:txBody>
          <a:bodyPr wrap="square">
            <a:spAutoFit/>
          </a:bodyPr>
          <a:lstStyle/>
          <a:p>
            <a:r>
              <a:rPr lang="ru-RU" sz="2400" dirty="0" smtClean="0">
                <a:solidFill>
                  <a:srgbClr val="000000"/>
                </a:solidFill>
              </a:rPr>
              <a:t>*</a:t>
            </a:r>
            <a:r>
              <a:rPr lang="ru-RU" dirty="0" smtClean="0">
                <a:solidFill>
                  <a:srgbClr val="000000"/>
                </a:solidFill>
              </a:rPr>
              <a:t>Требования </a:t>
            </a:r>
            <a:r>
              <a:rPr lang="ru-RU" dirty="0">
                <a:solidFill>
                  <a:srgbClr val="000000"/>
                </a:solidFill>
              </a:rPr>
              <a:t>к орфографическому словарю, используемому на экзамене: </a:t>
            </a:r>
            <a:endParaRPr lang="ru-RU" dirty="0" smtClean="0">
              <a:solidFill>
                <a:srgbClr val="000000"/>
              </a:solidFill>
            </a:endParaRPr>
          </a:p>
          <a:p>
            <a:r>
              <a:rPr lang="ru-RU" dirty="0">
                <a:solidFill>
                  <a:srgbClr val="000000"/>
                </a:solidFill>
              </a:rPr>
              <a:t>п</a:t>
            </a:r>
            <a:r>
              <a:rPr lang="ru-RU" dirty="0" smtClean="0">
                <a:solidFill>
                  <a:srgbClr val="000000"/>
                </a:solidFill>
              </a:rPr>
              <a:t>озволяет </a:t>
            </a:r>
            <a:r>
              <a:rPr lang="ru-RU" dirty="0">
                <a:solidFill>
                  <a:srgbClr val="000000"/>
                </a:solidFill>
              </a:rPr>
              <a:t>устанавливать нормативное написание слов; </a:t>
            </a:r>
            <a:endParaRPr lang="ru-RU" dirty="0" smtClean="0">
              <a:solidFill>
                <a:srgbClr val="000000"/>
              </a:solidFill>
            </a:endParaRPr>
          </a:p>
          <a:p>
            <a:r>
              <a:rPr lang="ru-RU" dirty="0" smtClean="0">
                <a:solidFill>
                  <a:srgbClr val="000000"/>
                </a:solidFill>
              </a:rPr>
              <a:t>включает </a:t>
            </a:r>
            <a:r>
              <a:rPr lang="ru-RU" dirty="0">
                <a:solidFill>
                  <a:srgbClr val="000000"/>
                </a:solidFill>
              </a:rPr>
              <a:t>не менее 15 000 слов; </a:t>
            </a:r>
            <a:endParaRPr lang="ru-RU" dirty="0" smtClean="0">
              <a:solidFill>
                <a:srgbClr val="000000"/>
              </a:solidFill>
            </a:endParaRPr>
          </a:p>
          <a:p>
            <a:r>
              <a:rPr lang="ru-RU" dirty="0" smtClean="0">
                <a:solidFill>
                  <a:srgbClr val="000000"/>
                </a:solidFill>
              </a:rPr>
              <a:t>издан </a:t>
            </a:r>
            <a:r>
              <a:rPr lang="ru-RU" dirty="0">
                <a:solidFill>
                  <a:srgbClr val="000000"/>
                </a:solidFill>
              </a:rPr>
              <a:t>не ранее 2009 года; </a:t>
            </a:r>
            <a:endParaRPr lang="ru-RU" dirty="0" smtClean="0">
              <a:solidFill>
                <a:srgbClr val="000000"/>
              </a:solidFill>
            </a:endParaRPr>
          </a:p>
          <a:p>
            <a:r>
              <a:rPr lang="ru-RU" dirty="0" smtClean="0">
                <a:solidFill>
                  <a:srgbClr val="000000"/>
                </a:solidFill>
              </a:rPr>
              <a:t>может </a:t>
            </a:r>
            <a:r>
              <a:rPr lang="ru-RU" dirty="0">
                <a:solidFill>
                  <a:srgbClr val="000000"/>
                </a:solidFill>
              </a:rPr>
              <a:t>содержать список имён, важнейшие орфографические правила</a:t>
            </a:r>
            <a:r>
              <a:rPr lang="ru-RU" dirty="0" smtClean="0">
                <a:solidFill>
                  <a:srgbClr val="000000"/>
                </a:solidFill>
              </a:rPr>
              <a:t>.</a:t>
            </a:r>
            <a:endParaRPr lang="ru-RU" dirty="0"/>
          </a:p>
        </p:txBody>
      </p:sp>
    </p:spTree>
    <p:extLst>
      <p:ext uri="{BB962C8B-B14F-4D97-AF65-F5344CB8AC3E}">
        <p14:creationId xmlns:p14="http://schemas.microsoft.com/office/powerpoint/2010/main" val="3863711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4E3CCB-910C-CF06-D301-A38FA7E23F0B}"/>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BE555AB-9367-CEFD-7D9E-49DDB0B649EA}"/>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148FA5D1-D9CD-AE4F-78FF-B259E5C458DB}"/>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19ABA780-2A33-D2E9-684B-9B29958C2A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D50C729A-6366-867D-CDFE-9A9780E8DDEE}"/>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D8F9A8D4-DC2F-EB3D-0F39-E59F7DF03A2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D8BA55FD-1624-4FF0-66A0-2C186275192C}"/>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D03DAF10-6310-F758-3020-A82A729A7D3C}"/>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89D11B40-4B81-6C87-D100-E3868546C113}"/>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E40DD4E-8BC0-7629-9ED1-3C9F2CAE2AB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D298FB14-5919-8D4C-540C-AFF91E9525E2}"/>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06589239-8EFD-45EA-B31B-2CF040D9412F}"/>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E6852BE7-1140-9528-3B2B-2FB0E3AC4976}"/>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BAEE7C05-9109-50B7-7085-9ED75D15746B}"/>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3900B9F3-C466-5E64-77D5-A173B53E7A91}"/>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B46E7F35-1765-2E60-D8E4-F7F129220C38}"/>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39CE103F-3F34-2D48-3FA6-266C7580321E}"/>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3ED0A8B4-4BF0-F75D-369C-C331B66C1702}"/>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39FCE98C-E3B8-354C-0AA0-12A287101414}"/>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C1CA516E-D6E7-64D1-EC1D-D2D5637BC03B}"/>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21156899-3F11-28E7-257B-4325009E6041}"/>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3" name="Содержимое 2">
            <a:extLst>
              <a:ext uri="{FF2B5EF4-FFF2-40B4-BE49-F238E27FC236}">
                <a16:creationId xmlns:a16="http://schemas.microsoft.com/office/drawing/2014/main" xmlns="" id="{9BB60F19-A1A5-6D35-9C74-6AD14423D732}"/>
              </a:ext>
            </a:extLst>
          </p:cNvPr>
          <p:cNvSpPr txBox="1">
            <a:spLocks/>
          </p:cNvSpPr>
          <p:nvPr/>
        </p:nvSpPr>
        <p:spPr>
          <a:xfrm>
            <a:off x="484933" y="1421979"/>
            <a:ext cx="7992000" cy="31321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день экзамена после расшифровки экзаменационных материалов </a:t>
            </a:r>
            <a:r>
              <a:rPr lang="ru-RU" sz="2000" b="1" dirty="0"/>
              <a:t>техническому специалисту</a:t>
            </a:r>
            <a:r>
              <a:rPr lang="ru-RU" sz="2000" dirty="0"/>
              <a:t> необходимо скопировать аудиофайл на все подготовленные носители информации. Носитель информации вкладывается в пакет с напечатанными индивидуальными комплектами для каждой аудитории. Далее пакеты запечатываются.</a:t>
            </a:r>
          </a:p>
          <a:p>
            <a:pPr marL="355600" lvl="2" indent="-355600" algn="just">
              <a:spcBef>
                <a:spcPts val="0"/>
              </a:spcBef>
              <a:spcAft>
                <a:spcPts val="1200"/>
              </a:spcAft>
              <a:buFont typeface="Wingdings" pitchFamily="2" charset="2"/>
              <a:buChar char="ü"/>
            </a:pPr>
            <a:r>
              <a:rPr lang="ru-RU" sz="2000" dirty="0"/>
              <a:t>В 10:00 </a:t>
            </a:r>
            <a:r>
              <a:rPr lang="ru-RU" sz="2000" dirty="0" smtClean="0"/>
              <a:t>вскрывается пакет с ЭМ, извлекается электронный носитель с аудиофайлом. После объявления начала экзамена в аудитории </a:t>
            </a:r>
            <a:r>
              <a:rPr lang="ru-RU" sz="2000" b="1" dirty="0" smtClean="0"/>
              <a:t>ответственный </a:t>
            </a:r>
            <a:r>
              <a:rPr lang="ru-RU" sz="2000" b="1" dirty="0"/>
              <a:t>организатор </a:t>
            </a:r>
            <a:r>
              <a:rPr lang="ru-RU" sz="2000" dirty="0"/>
              <a:t>запускает </a:t>
            </a:r>
            <a:r>
              <a:rPr lang="ru-RU" sz="2000" dirty="0" smtClean="0"/>
              <a:t>с электронного носителя аудиофайл </a:t>
            </a:r>
            <a:r>
              <a:rPr lang="ru-RU" sz="2000" dirty="0"/>
              <a:t>с текстом изложения. </a:t>
            </a:r>
          </a:p>
        </p:txBody>
      </p:sp>
      <p:sp>
        <p:nvSpPr>
          <p:cNvPr id="4" name="Содержимое 2">
            <a:extLst>
              <a:ext uri="{FF2B5EF4-FFF2-40B4-BE49-F238E27FC236}">
                <a16:creationId xmlns:a16="http://schemas.microsoft.com/office/drawing/2014/main" xmlns="" id="{F3827B76-2D61-8E63-DE06-74DBF40C2F5E}"/>
              </a:ext>
            </a:extLst>
          </p:cNvPr>
          <p:cNvSpPr txBox="1">
            <a:spLocks/>
          </p:cNvSpPr>
          <p:nvPr/>
        </p:nvSpPr>
        <p:spPr>
          <a:xfrm>
            <a:off x="899592" y="4576704"/>
            <a:ext cx="7577341" cy="1598097"/>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 продолжительность экзамена по русскому языку не включается время, выделенное на подготовительные мероприятия (инструктаж участников, выдача участникам ЭМ, заполнение регистрационных полей бланков, а также настройку необходимых технических средств, используемых при проведении экзамена).</a:t>
            </a:r>
          </a:p>
        </p:txBody>
      </p:sp>
    </p:spTree>
    <p:extLst>
      <p:ext uri="{BB962C8B-B14F-4D97-AF65-F5344CB8AC3E}">
        <p14:creationId xmlns:p14="http://schemas.microsoft.com/office/powerpoint/2010/main" val="2746629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0106E5-5696-490C-1DE7-7C2D463FFC49}"/>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7DA55EC-52CC-18D6-24AB-C872FADA0E6E}"/>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922F78D5-2B69-7234-3B91-992AF2869DC1}"/>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BCFFB44-B848-0BE6-016A-C69E6A9780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3E30BA92-3F69-2B13-1A1D-843E079D2CB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9D330E32-F1D7-5CD6-02C7-CBD15BE8E522}"/>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7DA35782-78BB-6E6B-85E2-67A6899FDF3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FDE46B8F-7C0B-9D14-3DF1-193E8BD2765E}"/>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10DB0594-D8D3-81E2-9CF9-56FF4D01D3B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AC91A214-BFF6-F2FD-CF63-0EACBE42FC3D}"/>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311C42A1-247C-F801-AAC2-0F8D8BFBF874}"/>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12BEDAFD-CFCB-D341-3ED0-F0FDF55419FF}"/>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147D8F17-A323-944C-DA4E-87D00559C7C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85721EDE-59A3-4CA7-AF18-41B4BA99A2FF}"/>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E3850C45-295A-DA41-D484-A78C5594395B}"/>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542090DF-C649-8762-3905-D3EF3E3647D1}"/>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0AA0A2E1-4891-C5B7-FA04-66A752FB7D8A}"/>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25B70C5B-78F1-4F2B-98AF-23924414CE87}"/>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07C10AD4-D8B7-6516-5C5A-D6D9B6FE19D4}"/>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608CB64F-F088-68BF-CB25-E9F5A8862B53}"/>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9DC767B1-4EDA-9A64-6C04-2FAEC62A0524}"/>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 name="Содержимое 2">
            <a:extLst>
              <a:ext uri="{FF2B5EF4-FFF2-40B4-BE49-F238E27FC236}">
                <a16:creationId xmlns:a16="http://schemas.microsoft.com/office/drawing/2014/main" xmlns="" id="{2B161B00-E735-7D25-C0B9-F59866DEC49E}"/>
              </a:ext>
            </a:extLst>
          </p:cNvPr>
          <p:cNvSpPr txBox="1">
            <a:spLocks/>
          </p:cNvSpPr>
          <p:nvPr/>
        </p:nvSpPr>
        <p:spPr>
          <a:xfrm>
            <a:off x="576000" y="1412776"/>
            <a:ext cx="7992000" cy="4968552"/>
          </a:xfrm>
          <a:prstGeom prst="rect">
            <a:avLst/>
          </a:prstGeom>
        </p:spPr>
        <p:txBody>
          <a:bodyPr vert="horz" lIns="0" tIns="45720" rIns="0" bIns="45720" rtlCol="0">
            <a:normAutofit/>
          </a:bodyPr>
          <a:lstStyle/>
          <a:p>
            <a:pPr marL="342900" indent="-342900" algn="just">
              <a:buFont typeface="Wingdings" panose="05000000000000000000" pitchFamily="2" charset="2"/>
              <a:buChar char="ü"/>
            </a:pPr>
            <a:r>
              <a:rPr lang="ru-RU" sz="2000" dirty="0"/>
              <a:t>Аудиозапись для прослушивания включается дважды с перерывом в 5-6 минут (</a:t>
            </a:r>
            <a:r>
              <a:rPr lang="ru-RU" sz="2000" b="1" dirty="0"/>
              <a:t>текст в аудиозаписи воспроизводится один раз</a:t>
            </a:r>
            <a:r>
              <a:rPr lang="ru-RU" sz="2000" dirty="0"/>
              <a:t>, поэтому после перерыва ответственный организатор запускает аудиофайл еще раз). Во время прослушивания участники могут делать записи в черновиках.</a:t>
            </a:r>
          </a:p>
          <a:p>
            <a:pPr marL="342900" indent="-342900" algn="just">
              <a:buFont typeface="Wingdings" panose="05000000000000000000" pitchFamily="2" charset="2"/>
              <a:buChar char="ü"/>
            </a:pPr>
            <a:r>
              <a:rPr lang="ru-RU" sz="2000" dirty="0"/>
              <a:t>После повторного прослушивания организатор в аудитории отключает средство воспроизведения аудиозаписи, участники приступают к написанию изложения.</a:t>
            </a:r>
          </a:p>
          <a:p>
            <a:pPr marL="342900" indent="-342900" algn="just">
              <a:buFont typeface="Wingdings" panose="05000000000000000000" pitchFamily="2" charset="2"/>
              <a:buChar char="ü"/>
            </a:pPr>
            <a:r>
              <a:rPr lang="ru-RU" sz="2000" dirty="0"/>
              <a:t>Допуск опоздавшего участника в аудиторию во время прослушивания аудиозаписи, не осуществляется. Персональное прослушивание соответствующей аудиозаписи для опоздавшего участника не проводится (за исключением случаев, когда в аудитории нет других участников).</a:t>
            </a:r>
          </a:p>
          <a:p>
            <a:endParaRPr lang="ru-RU" sz="2000" b="1" dirty="0"/>
          </a:p>
        </p:txBody>
      </p:sp>
    </p:spTree>
    <p:extLst>
      <p:ext uri="{BB962C8B-B14F-4D97-AF65-F5344CB8AC3E}">
        <p14:creationId xmlns:p14="http://schemas.microsoft.com/office/powerpoint/2010/main" val="2003357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FC6E4E-5CDA-2E50-619C-9664A8F88647}"/>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64E7C5E6-1358-65BF-CD78-8566C7E93578}"/>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4E4DD21A-B658-878A-B2C0-C0200221768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29E09DAC-CFA3-D1DE-F7E2-D31161C442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40" name="TextBox 39">
            <a:extLst>
              <a:ext uri="{FF2B5EF4-FFF2-40B4-BE49-F238E27FC236}">
                <a16:creationId xmlns:a16="http://schemas.microsoft.com/office/drawing/2014/main" xmlns="" id="{DA20AF48-3858-9609-F75E-9B386B5EC2F4}"/>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1" name="TextBox 40">
            <a:extLst>
              <a:ext uri="{FF2B5EF4-FFF2-40B4-BE49-F238E27FC236}">
                <a16:creationId xmlns:a16="http://schemas.microsoft.com/office/drawing/2014/main" xmlns="" id="{05544014-4BD8-1F2B-2527-09037A969280}"/>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2" name="TextBox 41">
            <a:extLst>
              <a:ext uri="{FF2B5EF4-FFF2-40B4-BE49-F238E27FC236}">
                <a16:creationId xmlns:a16="http://schemas.microsoft.com/office/drawing/2014/main" xmlns="" id="{9C2AC316-55F2-9090-14D1-711FC885462D}"/>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47" name="Группа 46">
            <a:extLst>
              <a:ext uri="{FF2B5EF4-FFF2-40B4-BE49-F238E27FC236}">
                <a16:creationId xmlns:a16="http://schemas.microsoft.com/office/drawing/2014/main" xmlns="" id="{338FAAD1-D8F4-470E-597D-41807C57EB76}"/>
              </a:ext>
            </a:extLst>
          </p:cNvPr>
          <p:cNvGrpSpPr/>
          <p:nvPr/>
        </p:nvGrpSpPr>
        <p:grpSpPr>
          <a:xfrm>
            <a:off x="1259631" y="795477"/>
            <a:ext cx="6773430" cy="576000"/>
            <a:chOff x="1259631" y="795477"/>
            <a:chExt cx="6773430" cy="576000"/>
          </a:xfrm>
        </p:grpSpPr>
        <p:sp>
          <p:nvSpPr>
            <p:cNvPr id="14" name="Овал 13">
              <a:extLst>
                <a:ext uri="{FF2B5EF4-FFF2-40B4-BE49-F238E27FC236}">
                  <a16:creationId xmlns:a16="http://schemas.microsoft.com/office/drawing/2014/main" xmlns="" id="{A552436C-01C7-C6B9-3E48-0549346FDFC2}"/>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FFCF7479-54F2-6F89-416A-C83C5D4C3DA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F7B50DA6-2DFB-A1C4-E037-758247EDAC0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665397CA-54B8-B3D3-24AA-FD1DE0E2AAB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83F49E5B-1BB9-2044-CEAC-F3589E98DC4C}"/>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B75A9D5-228F-781D-1F9F-CE7008098F3C}"/>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84DFBA2F-F6FD-550D-3A93-BFEFF29D4E0A}"/>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7604F01C-E282-5F43-C948-2A59655A7136}"/>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B62B1F32-BD46-DFEC-8E2E-86F45ADDA59C}"/>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0D78ABA8-61E8-9FB7-B258-59C3D623E8BE}"/>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F271869E-1667-FCA5-C06C-115A1FD38303}"/>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Полилиния: фигура 44">
              <a:extLst>
                <a:ext uri="{FF2B5EF4-FFF2-40B4-BE49-F238E27FC236}">
                  <a16:creationId xmlns:a16="http://schemas.microsoft.com/office/drawing/2014/main" xmlns="" id="{3CB8F0B8-68DB-3E7B-E5BF-2B33788FA384}"/>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Полилиния: фигура 45">
              <a:extLst>
                <a:ext uri="{FF2B5EF4-FFF2-40B4-BE49-F238E27FC236}">
                  <a16:creationId xmlns:a16="http://schemas.microsoft.com/office/drawing/2014/main" xmlns="" id="{8EC45BA3-FF7F-9093-5DAA-3DA5CE054364}"/>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 name="TextBox 2">
            <a:extLst>
              <a:ext uri="{FF2B5EF4-FFF2-40B4-BE49-F238E27FC236}">
                <a16:creationId xmlns:a16="http://schemas.microsoft.com/office/drawing/2014/main" xmlns="" id="{FFFF3143-FFD0-2282-0B02-0ADC37E3ADFB}"/>
              </a:ext>
            </a:extLst>
          </p:cNvPr>
          <p:cNvSpPr txBox="1"/>
          <p:nvPr/>
        </p:nvSpPr>
        <p:spPr>
          <a:xfrm>
            <a:off x="576000" y="1497558"/>
            <a:ext cx="7992000" cy="923330"/>
          </a:xfrm>
          <a:prstGeom prst="rect">
            <a:avLst/>
          </a:prstGeom>
          <a:noFill/>
        </p:spPr>
        <p:txBody>
          <a:bodyPr wrap="square">
            <a:spAutoFit/>
          </a:bodyPr>
          <a:lstStyle/>
          <a:p>
            <a:pPr marL="342900" lvl="1" indent="-342900" algn="just">
              <a:lnSpc>
                <a:spcPct val="90000"/>
              </a:lnSpc>
              <a:spcBef>
                <a:spcPts val="200"/>
              </a:spcBef>
              <a:spcAft>
                <a:spcPts val="400"/>
              </a:spcAft>
              <a:buFont typeface="Wingdings" panose="05000000000000000000" pitchFamily="2" charset="2"/>
              <a:buChar char="ü"/>
              <a:defRPr/>
            </a:pPr>
            <a:r>
              <a:rPr kumimoji="0" lang="ru-RU" sz="2000" b="0" i="0" u="none" strike="noStrike" kern="1200" cap="none" spc="0" normalizeH="0" baseline="0" noProof="0" dirty="0" smtClean="0">
                <a:ln>
                  <a:noFill/>
                </a:ln>
                <a:effectLst/>
                <a:uLnTx/>
                <a:uFillTx/>
                <a:latin typeface="+mn-lt"/>
                <a:ea typeface="+mn-ea"/>
                <a:cs typeface="+mn-cs"/>
              </a:rPr>
              <a:t>После завершения экзамена в аудитории носитель </a:t>
            </a:r>
            <a:r>
              <a:rPr kumimoji="0" lang="ru-RU" sz="2000" b="0" i="0" u="none" strike="noStrike" kern="1200" cap="none" spc="0" normalizeH="0" baseline="0" noProof="0" dirty="0">
                <a:ln>
                  <a:noFill/>
                </a:ln>
                <a:effectLst/>
                <a:uLnTx/>
                <a:uFillTx/>
                <a:latin typeface="+mn-lt"/>
                <a:ea typeface="+mn-ea"/>
                <a:cs typeface="+mn-cs"/>
              </a:rPr>
              <a:t>информации запечатывается в пакет с остальными экзаменационными материалами и сдается </a:t>
            </a:r>
            <a:r>
              <a:rPr lang="ru-RU" sz="2000" dirty="0"/>
              <a:t>руководителю ППЭ в штабе.</a:t>
            </a:r>
            <a:endParaRPr kumimoji="0" lang="ru-RU"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7563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p:cNvPicPr>
            <a:picLocks noChangeAspect="1"/>
          </p:cNvPicPr>
          <p:nvPr/>
        </p:nvPicPr>
        <p:blipFill>
          <a:blip r:embed="rId2">
            <a:extLst>
              <a:ext uri="{28A0092B-C50C-407E-A947-70E740481C1C}">
                <a14:useLocalDpi xmlns:a14="http://schemas.microsoft.com/office/drawing/2010/main" val="0"/>
              </a:ext>
            </a:extLst>
          </a:blip>
          <a:srcRect l="53680" r="17424" b="9"/>
          <a:stretch>
            <a:fillRect/>
          </a:stretch>
        </p:blipFill>
        <p:spPr>
          <a:xfrm>
            <a:off x="-108520" y="585752"/>
            <a:ext cx="3314514" cy="6272249"/>
          </a:xfrm>
          <a:custGeom>
            <a:avLst/>
            <a:gdLst>
              <a:gd name="connsiteX0" fmla="*/ 0 w 3314514"/>
              <a:gd name="connsiteY0" fmla="*/ 0 h 6272249"/>
              <a:gd name="connsiteX1" fmla="*/ 18949 w 3314514"/>
              <a:gd name="connsiteY1" fmla="*/ 0 h 6272249"/>
              <a:gd name="connsiteX2" fmla="*/ 188695 w 3314514"/>
              <a:gd name="connsiteY2" fmla="*/ 12773 h 6272249"/>
              <a:gd name="connsiteX3" fmla="*/ 3314514 w 3314514"/>
              <a:gd name="connsiteY3" fmla="*/ 3471093 h 6272249"/>
              <a:gd name="connsiteX4" fmla="*/ 2121269 w 3314514"/>
              <a:gd name="connsiteY4" fmla="*/ 6092405 h 6272249"/>
              <a:gd name="connsiteX5" fmla="*/ 1894504 w 3314514"/>
              <a:gd name="connsiteY5" fmla="*/ 6272249 h 6272249"/>
              <a:gd name="connsiteX6" fmla="*/ 0 w 3314514"/>
              <a:gd name="connsiteY6" fmla="*/ 6272249 h 62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514" h="6272249">
                <a:moveTo>
                  <a:pt x="0" y="0"/>
                </a:moveTo>
                <a:lnTo>
                  <a:pt x="18949" y="0"/>
                </a:lnTo>
                <a:lnTo>
                  <a:pt x="188695" y="12773"/>
                </a:lnTo>
                <a:cubicBezTo>
                  <a:pt x="1943971" y="188233"/>
                  <a:pt x="3314514" y="1669610"/>
                  <a:pt x="3314514" y="3471093"/>
                </a:cubicBezTo>
                <a:cubicBezTo>
                  <a:pt x="3314514" y="4517116"/>
                  <a:pt x="2852437" y="5455215"/>
                  <a:pt x="2121269" y="6092405"/>
                </a:cubicBezTo>
                <a:lnTo>
                  <a:pt x="1894504" y="6272249"/>
                </a:lnTo>
                <a:lnTo>
                  <a:pt x="0" y="6272249"/>
                </a:lnTo>
                <a:close/>
              </a:path>
            </a:pathLst>
          </a:custGeom>
        </p:spPr>
      </p:pic>
      <p:graphicFrame>
        <p:nvGraphicFramePr>
          <p:cNvPr id="21" name="Схема 20"/>
          <p:cNvGraphicFramePr/>
          <p:nvPr>
            <p:extLst>
              <p:ext uri="{D42A27DB-BD31-4B8C-83A1-F6EECF244321}">
                <p14:modId xmlns:p14="http://schemas.microsoft.com/office/powerpoint/2010/main" val="3883075635"/>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Рисунок 37"/>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1680" y="1709883"/>
            <a:ext cx="720000" cy="720000"/>
          </a:xfrm>
          <a:prstGeom prst="rect">
            <a:avLst/>
          </a:prstGeom>
        </p:spPr>
      </p:pic>
      <p:pic>
        <p:nvPicPr>
          <p:cNvPr id="39" name="Рисунок 3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2208" y="2704834"/>
            <a:ext cx="720000" cy="720000"/>
          </a:xfrm>
          <a:prstGeom prst="rect">
            <a:avLst/>
          </a:prstGeom>
        </p:spPr>
      </p:pic>
      <p:sp>
        <p:nvSpPr>
          <p:cNvPr id="2" name="Заголовок 1">
            <a:extLst>
              <a:ext uri="{FF2B5EF4-FFF2-40B4-BE49-F238E27FC236}">
                <a16:creationId xmlns:a16="http://schemas.microsoft.com/office/drawing/2014/main" xmlns="" id="{7C52BA1B-BBAE-DD4B-C744-A243D5B77857}"/>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Иностранные языки</a:t>
            </a:r>
          </a:p>
        </p:txBody>
      </p:sp>
      <p:sp>
        <p:nvSpPr>
          <p:cNvPr id="3" name="Прямоугольник 2">
            <a:extLst>
              <a:ext uri="{FF2B5EF4-FFF2-40B4-BE49-F238E27FC236}">
                <a16:creationId xmlns:a16="http://schemas.microsoft.com/office/drawing/2014/main" xmlns="" id="{FA011281-788B-C6A1-CEE0-D80EBC27DF8F}"/>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033817D8-A81D-BC39-4752-0F0F4704B74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E7472B3F-70CD-493F-F769-5FB6673DE29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15" name="Рисунок 14">
            <a:extLst>
              <a:ext uri="{FF2B5EF4-FFF2-40B4-BE49-F238E27FC236}">
                <a16:creationId xmlns:a16="http://schemas.microsoft.com/office/drawing/2014/main" xmlns="" id="{71A7AA78-4D8E-338E-907E-59C518C32E9C}"/>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4519" y="3633172"/>
            <a:ext cx="845682" cy="845682"/>
          </a:xfrm>
          <a:prstGeom prst="rect">
            <a:avLst/>
          </a:prstGeom>
        </p:spPr>
      </p:pic>
      <p:pic>
        <p:nvPicPr>
          <p:cNvPr id="16" name="Рисунок 15">
            <a:extLst>
              <a:ext uri="{FF2B5EF4-FFF2-40B4-BE49-F238E27FC236}">
                <a16:creationId xmlns:a16="http://schemas.microsoft.com/office/drawing/2014/main" xmlns="" id="{089033B1-4F2D-8F10-08CA-C7F897456D02}"/>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1909" y="4667658"/>
            <a:ext cx="720000" cy="720000"/>
          </a:xfrm>
          <a:prstGeom prst="rect">
            <a:avLst/>
          </a:prstGeom>
        </p:spPr>
      </p:pic>
      <p:pic>
        <p:nvPicPr>
          <p:cNvPr id="17" name="Рисунок 16">
            <a:extLst>
              <a:ext uri="{FF2B5EF4-FFF2-40B4-BE49-F238E27FC236}">
                <a16:creationId xmlns:a16="http://schemas.microsoft.com/office/drawing/2014/main" xmlns="" id="{3A5C3CCB-D69C-F9AD-6E24-59C2D86DC31C}"/>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2255" y="5671961"/>
            <a:ext cx="720000" cy="720000"/>
          </a:xfrm>
          <a:prstGeom prst="rect">
            <a:avLst/>
          </a:prstGeom>
        </p:spPr>
      </p:pic>
    </p:spTree>
    <p:extLst>
      <p:ext uri="{BB962C8B-B14F-4D97-AF65-F5344CB8AC3E}">
        <p14:creationId xmlns:p14="http://schemas.microsoft.com/office/powerpoint/2010/main" val="2253061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EF6A58-AF4C-BB20-FA45-99BE003D859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7568413-E180-85C1-15F3-5FA6CBB8FFA9}"/>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06C2130-29DE-2AB8-6FE4-8DF971E3F66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1105561E-053D-59D7-F839-815275E0B3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Заголовок 1">
            <a:extLst>
              <a:ext uri="{FF2B5EF4-FFF2-40B4-BE49-F238E27FC236}">
                <a16:creationId xmlns:a16="http://schemas.microsoft.com/office/drawing/2014/main" xmlns="" id="{7B27F490-D68A-3390-9B02-0B2B37E718AF}"/>
              </a:ext>
            </a:extLst>
          </p:cNvPr>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3" name="Объект 2">
            <a:extLst>
              <a:ext uri="{FF2B5EF4-FFF2-40B4-BE49-F238E27FC236}">
                <a16:creationId xmlns:a16="http://schemas.microsoft.com/office/drawing/2014/main" xmlns="" id="{FD2D0612-C8CF-1723-AFCC-570611BF4632}"/>
              </a:ext>
            </a:extLst>
          </p:cNvPr>
          <p:cNvSpPr txBox="1">
            <a:spLocks/>
          </p:cNvSpPr>
          <p:nvPr/>
        </p:nvSpPr>
        <p:spPr>
          <a:xfrm>
            <a:off x="9525" y="1435303"/>
            <a:ext cx="4634475" cy="2357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57175">
              <a:buFont typeface="+mj-lt"/>
              <a:buAutoNum type="arabicPeriod"/>
            </a:pPr>
            <a:r>
              <a:rPr lang="ru-RU" sz="1600"/>
              <a:t>Организаторы включают аудиозапись из демоверсии данного или прошлого года.</a:t>
            </a:r>
          </a:p>
          <a:p>
            <a:pPr marL="271463" indent="-257175">
              <a:buFont typeface="+mj-lt"/>
              <a:buAutoNum type="arabicPeriod"/>
            </a:pPr>
            <a:r>
              <a:rPr lang="ru-RU" sz="1600"/>
              <a:t>Организаторы включают аудиозапись в резервный день с текстом основного дня проведения экзамена.</a:t>
            </a:r>
          </a:p>
          <a:p>
            <a:pPr marL="271463" indent="-257175">
              <a:buFont typeface="+mj-lt"/>
              <a:buAutoNum type="arabicPeriod"/>
            </a:pPr>
            <a:r>
              <a:rPr lang="ru-RU" sz="1600"/>
              <a:t>Организаторы включают аудиозапись в дополнительный период (сентябрь) с текстом резервного дня основного этапа проведения экзамена. </a:t>
            </a:r>
          </a:p>
          <a:p>
            <a:pPr>
              <a:buFont typeface="+mj-lt"/>
              <a:buAutoNum type="arabicPeriod"/>
            </a:pPr>
            <a:endParaRPr lang="ru-RU" sz="2000" dirty="0"/>
          </a:p>
        </p:txBody>
      </p:sp>
      <p:sp>
        <p:nvSpPr>
          <p:cNvPr id="4" name="Стрелка вниз 3">
            <a:extLst>
              <a:ext uri="{FF2B5EF4-FFF2-40B4-BE49-F238E27FC236}">
                <a16:creationId xmlns:a16="http://schemas.microsoft.com/office/drawing/2014/main" xmlns="" id="{AF679C64-4145-798D-3043-2689B4C4DCE7}"/>
              </a:ext>
            </a:extLst>
          </p:cNvPr>
          <p:cNvSpPr/>
          <p:nvPr/>
        </p:nvSpPr>
        <p:spPr>
          <a:xfrm>
            <a:off x="1916922" y="3645024"/>
            <a:ext cx="925183" cy="835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5" name="TextBox 4">
            <a:extLst>
              <a:ext uri="{FF2B5EF4-FFF2-40B4-BE49-F238E27FC236}">
                <a16:creationId xmlns:a16="http://schemas.microsoft.com/office/drawing/2014/main" xmlns="" id="{80560992-8DD0-3B63-F9B1-6C96C2543E5F}"/>
              </a:ext>
            </a:extLst>
          </p:cNvPr>
          <p:cNvSpPr txBox="1"/>
          <p:nvPr/>
        </p:nvSpPr>
        <p:spPr>
          <a:xfrm>
            <a:off x="329164" y="4365104"/>
            <a:ext cx="4100698" cy="1200329"/>
          </a:xfrm>
          <a:prstGeom prst="rect">
            <a:avLst/>
          </a:prstGeom>
          <a:noFill/>
        </p:spPr>
        <p:txBody>
          <a:bodyPr wrap="square" rtlCol="0">
            <a:spAutoFit/>
          </a:bodyPr>
          <a:lstStyle/>
          <a:p>
            <a:pPr algn="ctr"/>
            <a:r>
              <a:rPr lang="ru-RU" dirty="0">
                <a:solidFill>
                  <a:srgbClr val="FF0000"/>
                </a:solidFill>
              </a:rPr>
              <a:t>Нарушение </a:t>
            </a:r>
            <a:br>
              <a:rPr lang="ru-RU" dirty="0">
                <a:solidFill>
                  <a:srgbClr val="FF0000"/>
                </a:solidFill>
              </a:rPr>
            </a:br>
            <a:r>
              <a:rPr lang="ru-RU" dirty="0">
                <a:solidFill>
                  <a:srgbClr val="FF0000"/>
                </a:solidFill>
              </a:rPr>
              <a:t>Порядка проведения ГИА-9 (п. 78)</a:t>
            </a:r>
          </a:p>
          <a:p>
            <a:pPr algn="ctr"/>
            <a:r>
              <a:rPr lang="ru-RU" dirty="0">
                <a:solidFill>
                  <a:srgbClr val="FF0000"/>
                </a:solidFill>
              </a:rPr>
              <a:t>Результаты участников по решению ГЭК могут быть аннулированы</a:t>
            </a:r>
          </a:p>
        </p:txBody>
      </p:sp>
      <p:sp>
        <p:nvSpPr>
          <p:cNvPr id="6" name="Заголовок 1">
            <a:extLst>
              <a:ext uri="{FF2B5EF4-FFF2-40B4-BE49-F238E27FC236}">
                <a16:creationId xmlns:a16="http://schemas.microsoft.com/office/drawing/2014/main" xmlns="" id="{494431A0-2680-2002-9435-7933FE5A14E3}"/>
              </a:ext>
            </a:extLst>
          </p:cNvPr>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7" name="Прямоугольник 6">
            <a:extLst>
              <a:ext uri="{FF2B5EF4-FFF2-40B4-BE49-F238E27FC236}">
                <a16:creationId xmlns:a16="http://schemas.microsoft.com/office/drawing/2014/main" xmlns="" id="{66679770-3C56-C7E2-9056-7E87C05E7967}"/>
              </a:ext>
            </a:extLst>
          </p:cNvPr>
          <p:cNvSpPr/>
          <p:nvPr/>
        </p:nvSpPr>
        <p:spPr>
          <a:xfrm>
            <a:off x="4626006" y="908720"/>
            <a:ext cx="90002" cy="4536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бъект 2">
            <a:extLst>
              <a:ext uri="{FF2B5EF4-FFF2-40B4-BE49-F238E27FC236}">
                <a16:creationId xmlns:a16="http://schemas.microsoft.com/office/drawing/2014/main" xmlns="" id="{A76348C0-8885-62F0-7A1B-83C8FD911E50}"/>
              </a:ext>
            </a:extLst>
          </p:cNvPr>
          <p:cNvSpPr txBox="1">
            <a:spLocks/>
          </p:cNvSpPr>
          <p:nvPr/>
        </p:nvSpPr>
        <p:spPr>
          <a:xfrm>
            <a:off x="4716016" y="1461870"/>
            <a:ext cx="4435462" cy="4608512"/>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sz="1800" dirty="0"/>
              <a:t>Технический специалист до начала экзамена в ППЭ во всех аудиториях для проведения экзамена по русскому языку должен подготовить рабочие столы ноутбуков или компьютеров, то есть рабочий стол должен быть чистым, никаких ярлыков на нем быть не должно.</a:t>
            </a:r>
          </a:p>
          <a:p>
            <a:r>
              <a:rPr lang="ru-RU" sz="1800" dirty="0"/>
              <a:t>Ответственный организатор  должен запустить аудиофайл с электронного носителя - флешки (не копируя его на рабочий стол ноутбука или компьютера).</a:t>
            </a:r>
            <a:endParaRPr lang="ru-RU" dirty="0"/>
          </a:p>
          <a:p>
            <a:pPr marL="14288" indent="0">
              <a:buNone/>
            </a:pPr>
            <a:endParaRPr lang="ru-RU" dirty="0"/>
          </a:p>
        </p:txBody>
      </p:sp>
    </p:spTree>
    <p:extLst>
      <p:ext uri="{BB962C8B-B14F-4D97-AF65-F5344CB8AC3E}">
        <p14:creationId xmlns:p14="http://schemas.microsoft.com/office/powerpoint/2010/main" val="938895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l="30290" r="30444" b="172"/>
          <a:stretch>
            <a:fillRect/>
          </a:stretch>
        </p:blipFill>
        <p:spPr>
          <a:xfrm>
            <a:off x="-108520" y="585208"/>
            <a:ext cx="3314514" cy="6272793"/>
          </a:xfrm>
          <a:custGeom>
            <a:avLst/>
            <a:gdLst>
              <a:gd name="connsiteX0" fmla="*/ 0 w 3314514"/>
              <a:gd name="connsiteY0" fmla="*/ 0 h 6272793"/>
              <a:gd name="connsiteX1" fmla="*/ 17661 w 3314514"/>
              <a:gd name="connsiteY1" fmla="*/ 447 h 6272793"/>
              <a:gd name="connsiteX2" fmla="*/ 3314514 w 3314514"/>
              <a:gd name="connsiteY2" fmla="*/ 3471637 h 6272793"/>
              <a:gd name="connsiteX3" fmla="*/ 2121269 w 3314514"/>
              <a:gd name="connsiteY3" fmla="*/ 6092949 h 6272793"/>
              <a:gd name="connsiteX4" fmla="*/ 1894504 w 3314514"/>
              <a:gd name="connsiteY4" fmla="*/ 6272793 h 6272793"/>
              <a:gd name="connsiteX5" fmla="*/ 0 w 3314514"/>
              <a:gd name="connsiteY5" fmla="*/ 6272793 h 62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3">
                <a:moveTo>
                  <a:pt x="0" y="0"/>
                </a:moveTo>
                <a:lnTo>
                  <a:pt x="17661" y="447"/>
                </a:lnTo>
                <a:cubicBezTo>
                  <a:pt x="1854123" y="93537"/>
                  <a:pt x="3314514" y="1612041"/>
                  <a:pt x="3314514" y="3471637"/>
                </a:cubicBezTo>
                <a:cubicBezTo>
                  <a:pt x="3314514" y="4517660"/>
                  <a:pt x="2852437" y="5455759"/>
                  <a:pt x="2121269" y="6092949"/>
                </a:cubicBezTo>
                <a:lnTo>
                  <a:pt x="1894504" y="6272793"/>
                </a:lnTo>
                <a:lnTo>
                  <a:pt x="0" y="6272793"/>
                </a:lnTo>
                <a:close/>
              </a:path>
            </a:pathLst>
          </a:custGeom>
        </p:spPr>
      </p:pic>
      <p:graphicFrame>
        <p:nvGraphicFramePr>
          <p:cNvPr id="21" name="Схема 20"/>
          <p:cNvGraphicFramePr/>
          <p:nvPr>
            <p:extLst>
              <p:ext uri="{D42A27DB-BD31-4B8C-83A1-F6EECF244321}">
                <p14:modId xmlns:p14="http://schemas.microsoft.com/office/powerpoint/2010/main" val="4272170292"/>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934AFA16-148B-F74F-657B-B95ABAAB47CF}"/>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Химия</a:t>
            </a:r>
          </a:p>
        </p:txBody>
      </p:sp>
      <p:sp>
        <p:nvSpPr>
          <p:cNvPr id="3" name="Прямоугольник 2">
            <a:extLst>
              <a:ext uri="{FF2B5EF4-FFF2-40B4-BE49-F238E27FC236}">
                <a16:creationId xmlns:a16="http://schemas.microsoft.com/office/drawing/2014/main" xmlns="" id="{44BF304E-F065-ACD2-92A8-62F1BF45D9DD}"/>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5A969057-7D62-6110-1E13-52AA270502DF}"/>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a:extLst>
              <a:ext uri="{FF2B5EF4-FFF2-40B4-BE49-F238E27FC236}">
                <a16:creationId xmlns:a16="http://schemas.microsoft.com/office/drawing/2014/main" xmlns="" id="{6B690C08-5A5D-96F1-FB89-BD046E2262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8" name="Рисунок 7">
            <a:extLst>
              <a:ext uri="{FF2B5EF4-FFF2-40B4-BE49-F238E27FC236}">
                <a16:creationId xmlns:a16="http://schemas.microsoft.com/office/drawing/2014/main" xmlns="" id="{78302B04-EFF5-7EAD-B576-65FDF1C6720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03840" y="1652864"/>
            <a:ext cx="648000" cy="648000"/>
          </a:xfrm>
          <a:prstGeom prst="rect">
            <a:avLst/>
          </a:prstGeom>
        </p:spPr>
      </p:pic>
      <p:pic>
        <p:nvPicPr>
          <p:cNvPr id="9" name="Рисунок 8">
            <a:extLst>
              <a:ext uri="{FF2B5EF4-FFF2-40B4-BE49-F238E27FC236}">
                <a16:creationId xmlns:a16="http://schemas.microsoft.com/office/drawing/2014/main" xmlns="" id="{B347FF71-BEB3-CF07-67AE-F027F7DA756B}"/>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98286" y="5817844"/>
            <a:ext cx="648000" cy="648000"/>
          </a:xfrm>
          <a:prstGeom prst="rect">
            <a:avLst/>
          </a:prstGeom>
        </p:spPr>
      </p:pic>
      <p:pic>
        <p:nvPicPr>
          <p:cNvPr id="12" name="Рисунок 11">
            <a:extLst>
              <a:ext uri="{FF2B5EF4-FFF2-40B4-BE49-F238E27FC236}">
                <a16:creationId xmlns:a16="http://schemas.microsoft.com/office/drawing/2014/main" xmlns="" id="{61D48AE5-9B2E-AB08-3F97-60AEF998C8B7}"/>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1509" y="3404068"/>
            <a:ext cx="481553" cy="481553"/>
          </a:xfrm>
          <a:prstGeom prst="rect">
            <a:avLst/>
          </a:prstGeom>
        </p:spPr>
      </p:pic>
      <p:pic>
        <p:nvPicPr>
          <p:cNvPr id="18" name="Рисунок 17">
            <a:extLst>
              <a:ext uri="{FF2B5EF4-FFF2-40B4-BE49-F238E27FC236}">
                <a16:creationId xmlns:a16="http://schemas.microsoft.com/office/drawing/2014/main" xmlns="" id="{102B37B1-19EB-FA41-61B6-B421DEB03C6C}"/>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54672" y="4977152"/>
            <a:ext cx="648000" cy="648000"/>
          </a:xfrm>
          <a:prstGeom prst="rect">
            <a:avLst/>
          </a:prstGeom>
        </p:spPr>
      </p:pic>
      <p:pic>
        <p:nvPicPr>
          <p:cNvPr id="20" name="Рисунок 19">
            <a:extLst>
              <a:ext uri="{FF2B5EF4-FFF2-40B4-BE49-F238E27FC236}">
                <a16:creationId xmlns:a16="http://schemas.microsoft.com/office/drawing/2014/main" xmlns="" id="{F4920A36-919B-6E8B-9ED4-AD3A0CF88798}"/>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1578" y="2459710"/>
            <a:ext cx="616998" cy="616998"/>
          </a:xfrm>
          <a:prstGeom prst="rect">
            <a:avLst/>
          </a:prstGeom>
        </p:spPr>
      </p:pic>
      <p:pic>
        <p:nvPicPr>
          <p:cNvPr id="23" name="Рисунок 22">
            <a:extLst>
              <a:ext uri="{FF2B5EF4-FFF2-40B4-BE49-F238E27FC236}">
                <a16:creationId xmlns:a16="http://schemas.microsoft.com/office/drawing/2014/main" xmlns="" id="{23404544-0A04-1629-E2AE-B6E0107A2A27}"/>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4162" y="4161180"/>
            <a:ext cx="612000" cy="612000"/>
          </a:xfrm>
          <a:prstGeom prst="rect">
            <a:avLst/>
          </a:prstGeom>
        </p:spPr>
      </p:pic>
    </p:spTree>
    <p:extLst>
      <p:ext uri="{BB962C8B-B14F-4D97-AF65-F5344CB8AC3E}">
        <p14:creationId xmlns:p14="http://schemas.microsoft.com/office/powerpoint/2010/main" val="255353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0" name="TextBox 29">
            <a:extLst>
              <a:ext uri="{FF2B5EF4-FFF2-40B4-BE49-F238E27FC236}">
                <a16:creationId xmlns:a16="http://schemas.microsoft.com/office/drawing/2014/main" xmlns="" id="{F5A02201-4CB6-10C7-0D8F-37CE16E4B75E}"/>
              </a:ext>
            </a:extLst>
          </p:cNvPr>
          <p:cNvSpPr txBox="1"/>
          <p:nvPr/>
        </p:nvSpPr>
        <p:spPr>
          <a:xfrm>
            <a:off x="476239" y="692696"/>
            <a:ext cx="8191522" cy="3785652"/>
          </a:xfrm>
          <a:prstGeom prst="rect">
            <a:avLst/>
          </a:prstGeom>
          <a:noFill/>
        </p:spPr>
        <p:txBody>
          <a:bodyPr wrap="square">
            <a:spAutoFit/>
          </a:bodyPr>
          <a:lstStyle/>
          <a:p>
            <a:pPr algn="ctr">
              <a:spcAft>
                <a:spcPts val="1200"/>
              </a:spcAft>
            </a:pPr>
            <a:r>
              <a:rPr lang="ru-RU" sz="2800" b="1" dirty="0">
                <a:latin typeface="+mj-lt"/>
                <a:ea typeface="+mj-ea"/>
                <a:cs typeface="+mj-cs"/>
              </a:rPr>
              <a:t>Главное изменение в КИМ </a:t>
            </a:r>
            <a:endParaRPr lang="ru-RU" sz="2800" b="1" dirty="0" smtClean="0">
              <a:latin typeface="+mj-lt"/>
              <a:ea typeface="+mj-ea"/>
              <a:cs typeface="+mj-cs"/>
            </a:endParaRPr>
          </a:p>
          <a:p>
            <a:pPr indent="457200" algn="just">
              <a:spcAft>
                <a:spcPts val="1200"/>
              </a:spcAft>
            </a:pPr>
            <a:r>
              <a:rPr lang="ru-RU" sz="2400" dirty="0" smtClean="0"/>
              <a:t>С 2025 года изменена </a:t>
            </a:r>
            <a:r>
              <a:rPr lang="ru-RU" sz="2400" dirty="0"/>
              <a:t>модель задания </a:t>
            </a:r>
            <a:r>
              <a:rPr lang="ru-RU" sz="2400" dirty="0" smtClean="0"/>
              <a:t>23, предусматривающего </a:t>
            </a:r>
            <a:r>
              <a:rPr lang="ru-RU" sz="2400" dirty="0"/>
              <a:t>выполнение химического эксперимента. Экзаменуемым предстоит провести 4 опыта, позволяющих распознать вещества в двух пробирках под номерами. Результаты выполнения задания оформляются в табличной форме. </a:t>
            </a:r>
            <a:endParaRPr lang="ru-RU" sz="2400" dirty="0" smtClean="0"/>
          </a:p>
          <a:p>
            <a:pPr algn="ctr"/>
            <a:r>
              <a:rPr lang="ru-RU" sz="2400" b="1" dirty="0" smtClean="0">
                <a:solidFill>
                  <a:srgbClr val="FF0000"/>
                </a:solidFill>
              </a:rPr>
              <a:t>То есть оценивание </a:t>
            </a:r>
            <a:r>
              <a:rPr lang="ru-RU" sz="2400" b="1" dirty="0">
                <a:solidFill>
                  <a:srgbClr val="FF0000"/>
                </a:solidFill>
              </a:rPr>
              <a:t>экспертами в аудитории техники выполнения опытов в </a:t>
            </a:r>
            <a:r>
              <a:rPr lang="ru-RU" sz="2400" b="1" dirty="0" smtClean="0">
                <a:solidFill>
                  <a:srgbClr val="FF0000"/>
                </a:solidFill>
              </a:rPr>
              <a:t>2026 </a:t>
            </a:r>
            <a:r>
              <a:rPr lang="ru-RU" sz="2400" b="1" dirty="0">
                <a:solidFill>
                  <a:srgbClr val="FF0000"/>
                </a:solidFill>
              </a:rPr>
              <a:t>г. не предусмотрено.</a:t>
            </a:r>
          </a:p>
        </p:txBody>
      </p:sp>
    </p:spTree>
    <p:extLst>
      <p:ext uri="{BB962C8B-B14F-4D97-AF65-F5344CB8AC3E}">
        <p14:creationId xmlns:p14="http://schemas.microsoft.com/office/powerpoint/2010/main" val="407084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E1BE4B-A5E8-D977-30DB-C9F41D8D1756}"/>
            </a:ext>
          </a:extLst>
        </p:cNvPr>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27A8A0F-3CF0-8470-C13A-20BA6EEF29B2}"/>
              </a:ext>
            </a:extLst>
          </p:cNvPr>
          <p:cNvSpPr>
            <a:spLocks noGrp="1"/>
          </p:cNvSpPr>
          <p:nvPr>
            <p:ph type="title"/>
          </p:nvPr>
        </p:nvSpPr>
        <p:spPr>
          <a:xfrm>
            <a:off x="179512" y="1355576"/>
            <a:ext cx="8784976" cy="462036"/>
          </a:xfrm>
        </p:spPr>
        <p:txBody>
          <a:bodyPr>
            <a:normAutofit/>
          </a:bodyPr>
          <a:lstStyle/>
          <a:p>
            <a:pPr algn="l"/>
            <a:r>
              <a:rPr lang="ru-RU" sz="2000" b="1" dirty="0">
                <a:effectLst>
                  <a:outerShdw blurRad="38100" dist="38100" dir="2700000" algn="tl">
                    <a:srgbClr val="000000">
                      <a:alpha val="43137"/>
                    </a:srgbClr>
                  </a:outerShdw>
                </a:effectLst>
              </a:rPr>
              <a:t>1.</a:t>
            </a:r>
            <a:r>
              <a:rPr lang="ru-RU" sz="2000" dirty="0"/>
              <a:t> </a:t>
            </a:r>
            <a:r>
              <a:rPr lang="ru-RU" sz="2000" b="1" dirty="0"/>
              <a:t>ПОДГОТОВИТЬ АУДИТОРИИ ПРОВЕДЕНИЯ ЭКСПЕРИМЕНТА</a:t>
            </a:r>
            <a:endParaRPr lang="ru-RU" sz="2000" dirty="0"/>
          </a:p>
        </p:txBody>
      </p:sp>
      <p:sp>
        <p:nvSpPr>
          <p:cNvPr id="7" name="Прямоугольник 6">
            <a:extLst>
              <a:ext uri="{FF2B5EF4-FFF2-40B4-BE49-F238E27FC236}">
                <a16:creationId xmlns:a16="http://schemas.microsoft.com/office/drawing/2014/main" xmlns="" id="{289ACC0A-2997-6DC1-EEA1-FD890B82F9AD}"/>
              </a:ext>
            </a:extLst>
          </p:cNvPr>
          <p:cNvSpPr/>
          <p:nvPr/>
        </p:nvSpPr>
        <p:spPr>
          <a:xfrm>
            <a:off x="323528" y="1740044"/>
            <a:ext cx="8496944" cy="2862322"/>
          </a:xfrm>
          <a:prstGeom prst="rect">
            <a:avLst/>
          </a:prstGeom>
        </p:spPr>
        <p:txBody>
          <a:bodyPr wrap="square">
            <a:spAutoFit/>
          </a:bodyPr>
          <a:lstStyle/>
          <a:p>
            <a:pPr marL="457200" indent="-457200" algn="just">
              <a:buFont typeface="Wingdings" panose="05000000000000000000" pitchFamily="2" charset="2"/>
              <a:buChar char="q"/>
            </a:pPr>
            <a:r>
              <a:rPr lang="ru-RU" sz="2000" dirty="0">
                <a:solidFill>
                  <a:prstClr val="black"/>
                </a:solidFill>
              </a:rPr>
              <a:t>Все аудитории, в которых планируется проводить ОГЭ по химии должны соответствовать требованиям СанПиН к кабинетам химии.</a:t>
            </a:r>
          </a:p>
          <a:p>
            <a:pPr marL="457200" indent="-457200" algn="just">
              <a:buFont typeface="Wingdings" panose="05000000000000000000" pitchFamily="2" charset="2"/>
              <a:buChar char="q"/>
            </a:pPr>
            <a:r>
              <a:rPr lang="ru-RU" sz="2000" dirty="0">
                <a:solidFill>
                  <a:prstClr val="black"/>
                </a:solidFill>
              </a:rPr>
              <a:t>В каждой аудитории должны присутствовать:</a:t>
            </a:r>
          </a:p>
          <a:p>
            <a:pPr marL="804863" indent="-342900" algn="just">
              <a:buFont typeface="Wingdings" panose="05000000000000000000" pitchFamily="2" charset="2"/>
              <a:buChar char="Ø"/>
              <a:tabLst>
                <a:tab pos="715963" algn="l"/>
              </a:tabLst>
            </a:pPr>
            <a:r>
              <a:rPr lang="ru-RU" sz="2000" dirty="0">
                <a:solidFill>
                  <a:prstClr val="black"/>
                </a:solidFill>
              </a:rPr>
              <a:t>2 организатора в аудитории (не специалисты по химии)</a:t>
            </a:r>
          </a:p>
          <a:p>
            <a:pPr marL="804863" indent="-342900" algn="just">
              <a:buFont typeface="Wingdings" panose="05000000000000000000" pitchFamily="2" charset="2"/>
              <a:buChar char="Ø"/>
              <a:tabLst>
                <a:tab pos="715963" algn="l"/>
              </a:tabLst>
            </a:pPr>
            <a:r>
              <a:rPr lang="ru-RU" sz="2000" dirty="0">
                <a:solidFill>
                  <a:prstClr val="black"/>
                </a:solidFill>
              </a:rPr>
              <a:t>специалист по инструктажу и лабораторным работам (лаборант).</a:t>
            </a:r>
          </a:p>
          <a:p>
            <a:pPr marL="444500" indent="-444500" algn="just">
              <a:buFont typeface="Wingdings" panose="05000000000000000000" pitchFamily="2" charset="2"/>
              <a:buChar char="q"/>
            </a:pPr>
            <a:r>
              <a:rPr lang="ru-RU" sz="2000" dirty="0"/>
              <a:t>Рекомендуемая схема организации экзамена предполагает </a:t>
            </a:r>
            <a:r>
              <a:rPr lang="ru-RU" sz="2000" b="1" dirty="0"/>
              <a:t>выделение</a:t>
            </a:r>
            <a:r>
              <a:rPr lang="ru-RU" sz="2000" dirty="0"/>
              <a:t> в аудитории </a:t>
            </a:r>
            <a:r>
              <a:rPr lang="ru-RU" sz="2000" b="1" dirty="0"/>
              <a:t>отдельных столов</a:t>
            </a:r>
            <a:r>
              <a:rPr lang="ru-RU" sz="2000" dirty="0"/>
              <a:t>, на которых будут размещены индивидуальные комплекты (для минимизации переноса лабораторного оборудования и химических реактивов).</a:t>
            </a:r>
            <a:endParaRPr lang="ru-RU" sz="2000" dirty="0">
              <a:solidFill>
                <a:prstClr val="black"/>
              </a:solidFill>
            </a:endParaRPr>
          </a:p>
        </p:txBody>
      </p:sp>
      <p:sp>
        <p:nvSpPr>
          <p:cNvPr id="9" name="Прямоугольник 8">
            <a:extLst>
              <a:ext uri="{FF2B5EF4-FFF2-40B4-BE49-F238E27FC236}">
                <a16:creationId xmlns:a16="http://schemas.microsoft.com/office/drawing/2014/main" xmlns="" id="{E794EFA1-7F3E-FC89-0DCD-6504F85F265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D25F8234-BC2B-BD90-FC0D-2213E50CDD8B}"/>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a:extLst>
              <a:ext uri="{FF2B5EF4-FFF2-40B4-BE49-F238E27FC236}">
                <a16:creationId xmlns:a16="http://schemas.microsoft.com/office/drawing/2014/main" xmlns="" id="{228675D9-3BD7-B3D4-2A8B-99839CE61D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39A79FFC-1355-8991-D9EC-167F6294980C}"/>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599CF2A9-886F-6B16-8CDB-6B537155ECC1}"/>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4BE8EF66-D626-BAFC-FEBA-208784000C15}"/>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Овал 7">
              <a:extLst>
                <a:ext uri="{FF2B5EF4-FFF2-40B4-BE49-F238E27FC236}">
                  <a16:creationId xmlns:a16="http://schemas.microsoft.com/office/drawing/2014/main" xmlns="" id="{C2EA9D36-D7DE-2E61-89E8-71E1DCA0ACC2}"/>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C4CAF899-8257-0779-CD91-FF46C2A7D10E}"/>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EBF80CA1-7456-4442-8BEC-FF5F0A598CE7}"/>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A315E560-C5EC-CB36-E33C-A26340813669}"/>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Круг: прозрачная заливка 14">
              <a:extLst>
                <a:ext uri="{FF2B5EF4-FFF2-40B4-BE49-F238E27FC236}">
                  <a16:creationId xmlns:a16="http://schemas.microsoft.com/office/drawing/2014/main" xmlns="" id="{8E24F311-DFFE-FD7D-25BD-E2040F43A4EA}"/>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B87527B7-7382-954D-ADBA-4047DDFFD679}"/>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F8F33D64-6A51-92BA-8867-EDD677D193A4}"/>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4A8FC28E-E650-0068-5201-3C9DDD5503C4}"/>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2F7A2200-0BE4-E071-37EE-7CDFCBC68889}"/>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200B0020-57F9-ABBE-E379-3E01507F48C3}"/>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BAD9DB1D-A096-EFEF-29E2-125DC786BF92}"/>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2" name="TextBox 21">
            <a:extLst>
              <a:ext uri="{FF2B5EF4-FFF2-40B4-BE49-F238E27FC236}">
                <a16:creationId xmlns:a16="http://schemas.microsoft.com/office/drawing/2014/main" xmlns="" id="{19CD8CF5-ACA3-8347-0DD9-F75AC97F179F}"/>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3" name="TextBox 22">
            <a:extLst>
              <a:ext uri="{FF2B5EF4-FFF2-40B4-BE49-F238E27FC236}">
                <a16:creationId xmlns:a16="http://schemas.microsoft.com/office/drawing/2014/main" xmlns="" id="{265C1D1B-FD0D-EFC7-8F4C-801411D454BA}"/>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24" name="TextBox 23">
            <a:extLst>
              <a:ext uri="{FF2B5EF4-FFF2-40B4-BE49-F238E27FC236}">
                <a16:creationId xmlns:a16="http://schemas.microsoft.com/office/drawing/2014/main" xmlns="" id="{1382B549-1E95-2143-5AA3-7B507B1A8529}"/>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62" name="Заголовок 1">
            <a:extLst>
              <a:ext uri="{FF2B5EF4-FFF2-40B4-BE49-F238E27FC236}">
                <a16:creationId xmlns:a16="http://schemas.microsoft.com/office/drawing/2014/main" xmlns="" id="{597FF29D-4F34-5362-443D-2092E9D396F7}"/>
              </a:ext>
            </a:extLst>
          </p:cNvPr>
          <p:cNvSpPr txBox="1">
            <a:spLocks/>
          </p:cNvSpPr>
          <p:nvPr/>
        </p:nvSpPr>
        <p:spPr>
          <a:xfrm>
            <a:off x="179512" y="4578420"/>
            <a:ext cx="8974013" cy="6507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3050" indent="-273050" algn="l"/>
            <a:r>
              <a:rPr lang="ru-RU" sz="2000" b="1" dirty="0">
                <a:effectLst>
                  <a:outerShdw blurRad="38100" dist="38100" dir="2700000" algn="tl">
                    <a:srgbClr val="000000">
                      <a:alpha val="43137"/>
                    </a:srgbClr>
                  </a:outerShdw>
                </a:effectLst>
              </a:rPr>
              <a:t>2.</a:t>
            </a:r>
            <a:r>
              <a:rPr lang="ru-RU" sz="2000" dirty="0"/>
              <a:t> </a:t>
            </a:r>
            <a:r>
              <a:rPr lang="ru-RU" sz="2000" b="1" dirty="0"/>
              <a:t>ПОДГОТОВИТЬ ВЕДОМОСТЬ ПРОВЕДЕНИЯ ИНСТРУКТАЖА </a:t>
            </a:r>
            <a:br>
              <a:rPr lang="ru-RU" sz="2000" b="1" dirty="0"/>
            </a:br>
            <a:r>
              <a:rPr lang="ru-RU" sz="2000" b="1" dirty="0"/>
              <a:t>И ИНСТРУКЦИЮ ПО ТЕХНИКЕ БЕЗОПАСНОСТИ </a:t>
            </a:r>
            <a:r>
              <a:rPr lang="ru-RU" sz="2000" dirty="0"/>
              <a:t>(ДЛЯ КАЖДОЙ АУДИТОРИИ)</a:t>
            </a:r>
          </a:p>
        </p:txBody>
      </p:sp>
      <p:sp>
        <p:nvSpPr>
          <p:cNvPr id="63" name="Прямоугольник 62">
            <a:extLst>
              <a:ext uri="{FF2B5EF4-FFF2-40B4-BE49-F238E27FC236}">
                <a16:creationId xmlns:a16="http://schemas.microsoft.com/office/drawing/2014/main" xmlns="" id="{FA8305E1-F831-EA40-BCE2-16B872D11B57}"/>
              </a:ext>
            </a:extLst>
          </p:cNvPr>
          <p:cNvSpPr/>
          <p:nvPr/>
        </p:nvSpPr>
        <p:spPr>
          <a:xfrm>
            <a:off x="784610" y="5229200"/>
            <a:ext cx="7826567" cy="1631216"/>
          </a:xfrm>
          <a:prstGeom prst="rect">
            <a:avLst/>
          </a:prstGeom>
        </p:spPr>
        <p:txBody>
          <a:bodyPr wrap="square">
            <a:spAutoFit/>
          </a:bodyPr>
          <a:lstStyle/>
          <a:p>
            <a:pPr marL="342900" indent="-342900" algn="just">
              <a:buFont typeface="Wingdings" panose="05000000000000000000" pitchFamily="2" charset="2"/>
              <a:buChar char="Ø"/>
            </a:pPr>
            <a:r>
              <a:rPr lang="ru-RU" sz="2000" dirty="0"/>
              <a:t>Ведомости для каждой аудитории будут напечатаны в день экзамена с остальными формами, включенными в файл рассадки. </a:t>
            </a:r>
          </a:p>
          <a:p>
            <a:pPr marL="342900" indent="-342900" algn="just">
              <a:buFont typeface="Wingdings" panose="05000000000000000000" pitchFamily="2" charset="2"/>
              <a:buChar char="Ø"/>
            </a:pPr>
            <a:r>
              <a:rPr lang="ru-RU" sz="2000" dirty="0"/>
              <a:t>Текст инструкции напечатать из спецификации контрольных измерительных материалов для проведения в </a:t>
            </a:r>
            <a:r>
              <a:rPr lang="ru-RU" sz="2000" dirty="0" smtClean="0"/>
              <a:t>2026 </a:t>
            </a:r>
            <a:r>
              <a:rPr lang="ru-RU" sz="2000" dirty="0"/>
              <a:t>году основного государственного экзамена по ХИМИИ</a:t>
            </a:r>
          </a:p>
        </p:txBody>
      </p:sp>
    </p:spTree>
    <p:extLst>
      <p:ext uri="{BB962C8B-B14F-4D97-AF65-F5344CB8AC3E}">
        <p14:creationId xmlns:p14="http://schemas.microsoft.com/office/powerpoint/2010/main" val="1732788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49876" y="1556792"/>
            <a:ext cx="8570596" cy="1492412"/>
          </a:xfrm>
          <a:ln>
            <a:noFill/>
          </a:ln>
        </p:spPr>
        <p:txBody>
          <a:bodyPr>
            <a:noAutofit/>
          </a:bodyPr>
          <a:lstStyle/>
          <a:p>
            <a:pPr algn="just"/>
            <a:r>
              <a:rPr lang="ru-RU" sz="2000" b="1"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3.</a:t>
            </a:r>
            <a:r>
              <a:rPr lang="ru-RU" sz="2000" b="1" dirty="0">
                <a:latin typeface="Calibri" panose="020F0502020204030204" pitchFamily="34" charset="0"/>
                <a:ea typeface="Cambria" panose="02040503050406030204" pitchFamily="18" charset="0"/>
                <a:cs typeface="Calibri" panose="020F0502020204030204" pitchFamily="34" charset="0"/>
              </a:rPr>
              <a:t> ПОДГОТОВИТЬ КОМПЛЕКТЫ ОБОРУДОВАНИЯ И РЕАКТИВОВ</a:t>
            </a:r>
            <a:r>
              <a:rPr lang="ru-RU" sz="2000" dirty="0">
                <a:latin typeface="Calibri" panose="020F0502020204030204" pitchFamily="34" charset="0"/>
                <a:ea typeface="Cambria" panose="02040503050406030204" pitchFamily="18" charset="0"/>
                <a:cs typeface="Calibri" panose="020F0502020204030204" pitchFamily="34" charset="0"/>
              </a:rPr>
              <a:t/>
            </a:r>
            <a:br>
              <a:rPr lang="ru-RU" sz="2000" dirty="0">
                <a:latin typeface="Calibri" panose="020F0502020204030204" pitchFamily="34" charset="0"/>
                <a:ea typeface="Cambria" panose="02040503050406030204" pitchFamily="18" charset="0"/>
                <a:cs typeface="Calibri" panose="020F0502020204030204" pitchFamily="34" charset="0"/>
              </a:rPr>
            </a:br>
            <a:r>
              <a:rPr lang="ru-RU" sz="2000" dirty="0">
                <a:latin typeface="Calibri" panose="020F0502020204030204" pitchFamily="34" charset="0"/>
                <a:ea typeface="Cambria" panose="02040503050406030204" pitchFamily="18" charset="0"/>
                <a:cs typeface="Calibri" panose="020F0502020204030204" pitchFamily="34" charset="0"/>
              </a:rPr>
              <a:t>В спецификации </a:t>
            </a:r>
            <a:r>
              <a:rPr lang="ru-RU" sz="2000" dirty="0" smtClean="0">
                <a:latin typeface="Calibri" panose="020F0502020204030204" pitchFamily="34" charset="0"/>
                <a:ea typeface="Cambria" panose="02040503050406030204" pitchFamily="18" charset="0"/>
                <a:cs typeface="Calibri" panose="020F0502020204030204" pitchFamily="34" charset="0"/>
              </a:rPr>
              <a:t>к демоверсии представлены: набор оборудования для комплекта участника, </a:t>
            </a:r>
            <a:r>
              <a:rPr lang="ru-RU" sz="2000" dirty="0">
                <a:latin typeface="Calibri" panose="020F0502020204030204" pitchFamily="34" charset="0"/>
                <a:ea typeface="Cambria" panose="02040503050406030204" pitchFamily="18" charset="0"/>
                <a:cs typeface="Calibri" panose="020F0502020204030204" pitchFamily="34" charset="0"/>
              </a:rPr>
              <a:t>минимальный набор оборудования в ППЭ для подготовки комплектов </a:t>
            </a:r>
            <a:r>
              <a:rPr lang="ru-RU" sz="2000" dirty="0" smtClean="0">
                <a:latin typeface="Calibri" panose="020F0502020204030204" pitchFamily="34" charset="0"/>
                <a:ea typeface="Cambria" panose="02040503050406030204" pitchFamily="18" charset="0"/>
                <a:cs typeface="Calibri" panose="020F0502020204030204" pitchFamily="34" charset="0"/>
              </a:rPr>
              <a:t>реактивов, 8 комплектов </a:t>
            </a:r>
            <a:r>
              <a:rPr lang="ru-RU" sz="2000" dirty="0">
                <a:latin typeface="Calibri" panose="020F0502020204030204" pitchFamily="34" charset="0"/>
                <a:ea typeface="Cambria" panose="02040503050406030204" pitchFamily="18" charset="0"/>
                <a:cs typeface="Calibri" panose="020F0502020204030204" pitchFamily="34" charset="0"/>
              </a:rPr>
              <a:t>реактивов, общий перечень веществ для составления </a:t>
            </a:r>
            <a:r>
              <a:rPr lang="ru-RU" sz="2000" dirty="0" smtClean="0">
                <a:latin typeface="Calibri" panose="020F0502020204030204" pitchFamily="34" charset="0"/>
                <a:ea typeface="Cambria" panose="02040503050406030204" pitchFamily="18" charset="0"/>
                <a:cs typeface="Calibri" panose="020F0502020204030204" pitchFamily="34" charset="0"/>
              </a:rPr>
              <a:t>комплектов.</a:t>
            </a:r>
            <a:endParaRPr lang="ru-RU" sz="2000" dirty="0">
              <a:latin typeface="Calibri" panose="020F0502020204030204" pitchFamily="34" charset="0"/>
              <a:ea typeface="Cambria" panose="02040503050406030204" pitchFamily="18" charset="0"/>
              <a:cs typeface="Calibri" panose="020F0502020204030204" pitchFamily="34" charset="0"/>
            </a:endParaRPr>
          </a:p>
        </p:txBody>
      </p:sp>
      <p:sp>
        <p:nvSpPr>
          <p:cNvPr id="27" name="Прямая соединительная линия 26">
            <a:extLst>
              <a:ext uri="{FF2B5EF4-FFF2-40B4-BE49-F238E27FC236}">
                <a16:creationId xmlns:a16="http://schemas.microsoft.com/office/drawing/2014/main" xmlns="" id="{E1D8A82C-1EF3-3439-93DB-8AC3698FE250}"/>
              </a:ext>
            </a:extLst>
          </p:cNvPr>
          <p:cNvSpPr/>
          <p:nvPr/>
        </p:nvSpPr>
        <p:spPr>
          <a:xfrm>
            <a:off x="219045" y="3212976"/>
            <a:ext cx="6443153" cy="0"/>
          </a:xfrm>
          <a:prstGeom prst="lin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Полилиния: фигура 27">
            <a:extLst>
              <a:ext uri="{FF2B5EF4-FFF2-40B4-BE49-F238E27FC236}">
                <a16:creationId xmlns:a16="http://schemas.microsoft.com/office/drawing/2014/main" xmlns="" id="{4D4AD216-EE97-788A-52F5-D1CC0076A2EE}"/>
              </a:ext>
            </a:extLst>
          </p:cNvPr>
          <p:cNvSpPr/>
          <p:nvPr/>
        </p:nvSpPr>
        <p:spPr>
          <a:xfrm>
            <a:off x="87830" y="3140967"/>
            <a:ext cx="1315818" cy="3744417"/>
          </a:xfrm>
          <a:custGeom>
            <a:avLst/>
            <a:gdLst>
              <a:gd name="connsiteX0" fmla="*/ 0 w 1027786"/>
              <a:gd name="connsiteY0" fmla="*/ 0 h 4104456"/>
              <a:gd name="connsiteX1" fmla="*/ 1027786 w 1027786"/>
              <a:gd name="connsiteY1" fmla="*/ 0 h 4104456"/>
              <a:gd name="connsiteX2" fmla="*/ 1027786 w 1027786"/>
              <a:gd name="connsiteY2" fmla="*/ 4104456 h 4104456"/>
              <a:gd name="connsiteX3" fmla="*/ 0 w 1027786"/>
              <a:gd name="connsiteY3" fmla="*/ 4104456 h 4104456"/>
              <a:gd name="connsiteX4" fmla="*/ 0 w 1027786"/>
              <a:gd name="connsiteY4" fmla="*/ 0 h 410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86" h="4104456">
                <a:moveTo>
                  <a:pt x="0" y="0"/>
                </a:moveTo>
                <a:lnTo>
                  <a:pt x="1027786" y="0"/>
                </a:lnTo>
                <a:lnTo>
                  <a:pt x="1027786" y="4104456"/>
                </a:lnTo>
                <a:lnTo>
                  <a:pt x="0" y="4104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ru-RU" sz="2000" kern="1200" dirty="0"/>
              <a:t>За 1-2 дня </a:t>
            </a:r>
            <a:r>
              <a:rPr lang="ru-RU" sz="2000" b="1" kern="1200" dirty="0"/>
              <a:t>специалист по </a:t>
            </a:r>
            <a:r>
              <a:rPr lang="ru-RU" sz="2000" b="1" kern="1200" dirty="0" smtClean="0"/>
              <a:t>инструктажу </a:t>
            </a:r>
            <a:r>
              <a:rPr lang="ru-RU" sz="2000" kern="1200" dirty="0"/>
              <a:t>готовит комплекты лабораторного </a:t>
            </a:r>
            <a:r>
              <a:rPr lang="ru-RU" sz="2000" kern="1200" dirty="0" smtClean="0"/>
              <a:t>оборудования</a:t>
            </a:r>
            <a:br>
              <a:rPr lang="ru-RU" sz="2000" kern="1200" dirty="0" smtClean="0"/>
            </a:br>
            <a:r>
              <a:rPr lang="ru-RU" sz="2000" kern="1200" dirty="0" smtClean="0"/>
              <a:t>ДЛЯ ЭТОГО:</a:t>
            </a:r>
            <a:endParaRPr lang="ru-RU" sz="2000" kern="1200" dirty="0"/>
          </a:p>
        </p:txBody>
      </p:sp>
      <p:sp>
        <p:nvSpPr>
          <p:cNvPr id="29" name="Полилиния: фигура 28">
            <a:extLst>
              <a:ext uri="{FF2B5EF4-FFF2-40B4-BE49-F238E27FC236}">
                <a16:creationId xmlns:a16="http://schemas.microsoft.com/office/drawing/2014/main" xmlns="" id="{431DB824-C2A5-B9BA-AEFE-F1539FC322FA}"/>
              </a:ext>
            </a:extLst>
          </p:cNvPr>
          <p:cNvSpPr/>
          <p:nvPr/>
        </p:nvSpPr>
        <p:spPr>
          <a:xfrm>
            <a:off x="1246831" y="3184712"/>
            <a:ext cx="5594841" cy="1092636"/>
          </a:xfrm>
          <a:custGeom>
            <a:avLst/>
            <a:gdLst>
              <a:gd name="connsiteX0" fmla="*/ 0 w 5057875"/>
              <a:gd name="connsiteY0" fmla="*/ 0 h 964988"/>
              <a:gd name="connsiteX1" fmla="*/ 5057875 w 5057875"/>
              <a:gd name="connsiteY1" fmla="*/ 0 h 964988"/>
              <a:gd name="connsiteX2" fmla="*/ 5057875 w 5057875"/>
              <a:gd name="connsiteY2" fmla="*/ 964988 h 964988"/>
              <a:gd name="connsiteX3" fmla="*/ 0 w 5057875"/>
              <a:gd name="connsiteY3" fmla="*/ 964988 h 964988"/>
              <a:gd name="connsiteX4" fmla="*/ 0 w 5057875"/>
              <a:gd name="connsiteY4" fmla="*/ 0 h 9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875" h="964988">
                <a:moveTo>
                  <a:pt x="0" y="0"/>
                </a:moveTo>
                <a:lnTo>
                  <a:pt x="5057875" y="0"/>
                </a:lnTo>
                <a:lnTo>
                  <a:pt x="5057875" y="964988"/>
                </a:lnTo>
                <a:lnTo>
                  <a:pt x="0" y="964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1600" dirty="0" smtClean="0"/>
              <a:t>За 3 дня до экзамена в разделе «Документация» руководитель ППЭ получает информацию о номере комплекта реактивов (на каждую дату будет использоваться только 1 из 8 комплектов). В каждом комплекте 15 реактивов</a:t>
            </a:r>
            <a:endParaRPr lang="ru-RU" sz="1600" kern="1200" dirty="0"/>
          </a:p>
        </p:txBody>
      </p:sp>
      <p:sp>
        <p:nvSpPr>
          <p:cNvPr id="31" name="Полилиния: фигура 30">
            <a:extLst>
              <a:ext uri="{FF2B5EF4-FFF2-40B4-BE49-F238E27FC236}">
                <a16:creationId xmlns:a16="http://schemas.microsoft.com/office/drawing/2014/main" xmlns="" id="{AD5A7DA3-B0B7-6CBC-CFCD-D08630D72B59}"/>
              </a:ext>
            </a:extLst>
          </p:cNvPr>
          <p:cNvSpPr/>
          <p:nvPr/>
        </p:nvSpPr>
        <p:spPr>
          <a:xfrm>
            <a:off x="1259173" y="5982203"/>
            <a:ext cx="5582499" cy="699514"/>
          </a:xfrm>
          <a:custGeom>
            <a:avLst/>
            <a:gdLst>
              <a:gd name="connsiteX0" fmla="*/ 0 w 5057875"/>
              <a:gd name="connsiteY0" fmla="*/ 0 h 964988"/>
              <a:gd name="connsiteX1" fmla="*/ 5057875 w 5057875"/>
              <a:gd name="connsiteY1" fmla="*/ 0 h 964988"/>
              <a:gd name="connsiteX2" fmla="*/ 5057875 w 5057875"/>
              <a:gd name="connsiteY2" fmla="*/ 964988 h 964988"/>
              <a:gd name="connsiteX3" fmla="*/ 0 w 5057875"/>
              <a:gd name="connsiteY3" fmla="*/ 964988 h 964988"/>
              <a:gd name="connsiteX4" fmla="*/ 0 w 5057875"/>
              <a:gd name="connsiteY4" fmla="*/ 0 h 9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875" h="964988">
                <a:moveTo>
                  <a:pt x="0" y="0"/>
                </a:moveTo>
                <a:lnTo>
                  <a:pt x="5057875" y="0"/>
                </a:lnTo>
                <a:lnTo>
                  <a:pt x="5057875" y="964988"/>
                </a:lnTo>
                <a:lnTo>
                  <a:pt x="0" y="964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defTabSz="889000">
              <a:lnSpc>
                <a:spcPct val="90000"/>
              </a:lnSpc>
              <a:spcBef>
                <a:spcPct val="0"/>
              </a:spcBef>
              <a:spcAft>
                <a:spcPct val="35000"/>
              </a:spcAft>
            </a:pPr>
            <a:r>
              <a:rPr lang="ru-RU" sz="1600" dirty="0"/>
              <a:t>Надписи на склянках с веществами (</a:t>
            </a:r>
            <a:r>
              <a:rPr lang="ru-RU" sz="1600" dirty="0" smtClean="0"/>
              <a:t>формула) должны </a:t>
            </a:r>
            <a:r>
              <a:rPr lang="ru-RU" sz="1600" dirty="0"/>
              <a:t>полностью соответствовать перечню реактивов, который указан в условии задания.</a:t>
            </a:r>
            <a:endParaRPr lang="ru-RU" sz="1600" kern="1200" dirty="0"/>
          </a:p>
        </p:txBody>
      </p:sp>
      <p:sp>
        <p:nvSpPr>
          <p:cNvPr id="32" name="Прямая соединительная линия 31">
            <a:extLst>
              <a:ext uri="{FF2B5EF4-FFF2-40B4-BE49-F238E27FC236}">
                <a16:creationId xmlns:a16="http://schemas.microsoft.com/office/drawing/2014/main" xmlns="" id="{E0E8C916-4690-1FE2-9CC6-95AD36B7E5EC}"/>
              </a:ext>
            </a:extLst>
          </p:cNvPr>
          <p:cNvSpPr/>
          <p:nvPr/>
        </p:nvSpPr>
        <p:spPr>
          <a:xfrm>
            <a:off x="1246831" y="5085184"/>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4" name="Прямая соединительная линия 33">
            <a:extLst>
              <a:ext uri="{FF2B5EF4-FFF2-40B4-BE49-F238E27FC236}">
                <a16:creationId xmlns:a16="http://schemas.microsoft.com/office/drawing/2014/main" xmlns="" id="{143D5AFF-FA85-A1E5-7251-C2D1EE2B9C97}"/>
              </a:ext>
            </a:extLst>
          </p:cNvPr>
          <p:cNvSpPr/>
          <p:nvPr/>
        </p:nvSpPr>
        <p:spPr>
          <a:xfrm>
            <a:off x="1246830" y="4221088"/>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6" name="Прямая соединительная линия 35">
            <a:extLst>
              <a:ext uri="{FF2B5EF4-FFF2-40B4-BE49-F238E27FC236}">
                <a16:creationId xmlns:a16="http://schemas.microsoft.com/office/drawing/2014/main" xmlns="" id="{851C7401-F8D1-8DFF-CF15-42FE45907783}"/>
              </a:ext>
            </a:extLst>
          </p:cNvPr>
          <p:cNvSpPr/>
          <p:nvPr/>
        </p:nvSpPr>
        <p:spPr>
          <a:xfrm>
            <a:off x="1246831" y="6740614"/>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5109" y="3853192"/>
            <a:ext cx="2506140" cy="1460531"/>
          </a:xfrm>
          <a:prstGeom prst="rect">
            <a:avLst/>
          </a:prstGeom>
        </p:spPr>
      </p:pic>
      <p:sp>
        <p:nvSpPr>
          <p:cNvPr id="10" name="Прямоугольник 9"/>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3" name="Группа 2">
            <a:extLst>
              <a:ext uri="{FF2B5EF4-FFF2-40B4-BE49-F238E27FC236}">
                <a16:creationId xmlns:a16="http://schemas.microsoft.com/office/drawing/2014/main" xmlns="" id="{753B22CB-D744-0A6C-9767-FE4669F965EA}"/>
              </a:ext>
            </a:extLst>
          </p:cNvPr>
          <p:cNvGrpSpPr/>
          <p:nvPr/>
        </p:nvGrpSpPr>
        <p:grpSpPr>
          <a:xfrm>
            <a:off x="1259632" y="795477"/>
            <a:ext cx="6773429" cy="576000"/>
            <a:chOff x="993948" y="4526863"/>
            <a:chExt cx="6787922" cy="576000"/>
          </a:xfrm>
        </p:grpSpPr>
        <p:sp>
          <p:nvSpPr>
            <p:cNvPr id="4" name="Круг: прозрачная заливка 3">
              <a:extLst>
                <a:ext uri="{FF2B5EF4-FFF2-40B4-BE49-F238E27FC236}">
                  <a16:creationId xmlns:a16="http://schemas.microsoft.com/office/drawing/2014/main" xmlns="" id="{BCC41959-DD0B-AA74-FC7A-C53CBD28D1F7}"/>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2D9A6BAB-0829-E86E-D761-EA6FB06CB67E}"/>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Овал 8">
              <a:extLst>
                <a:ext uri="{FF2B5EF4-FFF2-40B4-BE49-F238E27FC236}">
                  <a16:creationId xmlns:a16="http://schemas.microsoft.com/office/drawing/2014/main" xmlns="" id="{ED538894-4606-8B6E-50D6-F3CFC3A79D6C}"/>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794F6800-A9C1-D2CB-ECA9-7AEC2726A700}"/>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1124C63-A0A5-729C-2DB6-B6032752B9CD}"/>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4BA7B062-EF35-FA86-2882-49CFE31A6993}"/>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628C7A10-8B6F-0991-222E-AEE39E17377D}"/>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6BD8C836-AB23-0B4A-C5DE-57306C1CFB07}"/>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A11D9BF9-B8FC-0577-4285-4B26576A0515}"/>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487C4AE-A8E3-DCE1-EAA8-141EB1873B0F}"/>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068D4FB3-4022-2F3C-4335-AC43E7447D68}"/>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BF75CC9-FEEC-76A8-2069-9E4BDE4FC139}"/>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5BEEAFB0-0F52-690B-B2B0-A7C09302A396}"/>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3" name="TextBox 22">
            <a:extLst>
              <a:ext uri="{FF2B5EF4-FFF2-40B4-BE49-F238E27FC236}">
                <a16:creationId xmlns:a16="http://schemas.microsoft.com/office/drawing/2014/main" xmlns="" id="{E8ADE979-B531-B122-882E-1CF4213CB2C1}"/>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4" name="TextBox 23">
            <a:extLst>
              <a:ext uri="{FF2B5EF4-FFF2-40B4-BE49-F238E27FC236}">
                <a16:creationId xmlns:a16="http://schemas.microsoft.com/office/drawing/2014/main" xmlns="" id="{86CC51EE-DED2-D22A-1422-D91857EB4DDD}"/>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25" name="TextBox 24">
            <a:extLst>
              <a:ext uri="{FF2B5EF4-FFF2-40B4-BE49-F238E27FC236}">
                <a16:creationId xmlns:a16="http://schemas.microsoft.com/office/drawing/2014/main" xmlns="" id="{CB17432D-0126-5041-D2EE-76988B3DACC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35" name="Полилиния: фигура 28">
            <a:extLst>
              <a:ext uri="{FF2B5EF4-FFF2-40B4-BE49-F238E27FC236}">
                <a16:creationId xmlns:a16="http://schemas.microsoft.com/office/drawing/2014/main" xmlns="" id="{431DB824-C2A5-B9BA-AEFE-F1539FC322FA}"/>
              </a:ext>
            </a:extLst>
          </p:cNvPr>
          <p:cNvSpPr/>
          <p:nvPr/>
        </p:nvSpPr>
        <p:spPr>
          <a:xfrm>
            <a:off x="1259633" y="5064673"/>
            <a:ext cx="5263830" cy="956615"/>
          </a:xfrm>
          <a:custGeom>
            <a:avLst/>
            <a:gdLst>
              <a:gd name="connsiteX0" fmla="*/ 0 w 5057875"/>
              <a:gd name="connsiteY0" fmla="*/ 0 h 964988"/>
              <a:gd name="connsiteX1" fmla="*/ 5057875 w 5057875"/>
              <a:gd name="connsiteY1" fmla="*/ 0 h 964988"/>
              <a:gd name="connsiteX2" fmla="*/ 5057875 w 5057875"/>
              <a:gd name="connsiteY2" fmla="*/ 964988 h 964988"/>
              <a:gd name="connsiteX3" fmla="*/ 0 w 5057875"/>
              <a:gd name="connsiteY3" fmla="*/ 964988 h 964988"/>
              <a:gd name="connsiteX4" fmla="*/ 0 w 5057875"/>
              <a:gd name="connsiteY4" fmla="*/ 0 h 9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875" h="964988">
                <a:moveTo>
                  <a:pt x="0" y="0"/>
                </a:moveTo>
                <a:lnTo>
                  <a:pt x="5057875" y="0"/>
                </a:lnTo>
                <a:lnTo>
                  <a:pt x="5057875" y="964988"/>
                </a:lnTo>
                <a:lnTo>
                  <a:pt x="0" y="964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1600" dirty="0" smtClean="0"/>
              <a:t>В разделе «Документация» публикуется таблица </a:t>
            </a:r>
            <a:r>
              <a:rPr lang="en-US" sz="1600" dirty="0" smtClean="0"/>
              <a:t>ID </a:t>
            </a:r>
            <a:r>
              <a:rPr lang="ru-RU" sz="1600" dirty="0" smtClean="0"/>
              <a:t>растворов для пар определяемых веществ (эта таблица актуальна на весь период). Каждая пара зашифрована кодом от С</a:t>
            </a:r>
            <a:r>
              <a:rPr lang="en-US" sz="1600" dirty="0" smtClean="0"/>
              <a:t>H1 </a:t>
            </a:r>
            <a:r>
              <a:rPr lang="ru-RU" sz="1600" dirty="0" smtClean="0"/>
              <a:t>до С</a:t>
            </a:r>
            <a:r>
              <a:rPr lang="en-US" sz="1600" dirty="0" smtClean="0"/>
              <a:t>H</a:t>
            </a:r>
            <a:r>
              <a:rPr lang="ru-RU" sz="1600" dirty="0" smtClean="0"/>
              <a:t>75.</a:t>
            </a:r>
            <a:endParaRPr lang="ru-RU" sz="1600" kern="1200" dirty="0"/>
          </a:p>
        </p:txBody>
      </p:sp>
      <p:sp>
        <p:nvSpPr>
          <p:cNvPr id="38" name="Прямая соединительная линия 37">
            <a:extLst>
              <a:ext uri="{FF2B5EF4-FFF2-40B4-BE49-F238E27FC236}">
                <a16:creationId xmlns:a16="http://schemas.microsoft.com/office/drawing/2014/main" xmlns="" id="{E0E8C916-4690-1FE2-9CC6-95AD36B7E5EC}"/>
              </a:ext>
            </a:extLst>
          </p:cNvPr>
          <p:cNvSpPr/>
          <p:nvPr/>
        </p:nvSpPr>
        <p:spPr>
          <a:xfrm>
            <a:off x="1259632" y="6021288"/>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2" name="Полилиния: фигура 28">
            <a:extLst>
              <a:ext uri="{FF2B5EF4-FFF2-40B4-BE49-F238E27FC236}">
                <a16:creationId xmlns:a16="http://schemas.microsoft.com/office/drawing/2014/main" xmlns="" id="{431DB824-C2A5-B9BA-AEFE-F1539FC322FA}"/>
              </a:ext>
            </a:extLst>
          </p:cNvPr>
          <p:cNvSpPr/>
          <p:nvPr/>
        </p:nvSpPr>
        <p:spPr>
          <a:xfrm>
            <a:off x="1240772" y="4221088"/>
            <a:ext cx="5687211" cy="784688"/>
          </a:xfrm>
          <a:custGeom>
            <a:avLst/>
            <a:gdLst>
              <a:gd name="connsiteX0" fmla="*/ 0 w 5057875"/>
              <a:gd name="connsiteY0" fmla="*/ 0 h 964988"/>
              <a:gd name="connsiteX1" fmla="*/ 5057875 w 5057875"/>
              <a:gd name="connsiteY1" fmla="*/ 0 h 964988"/>
              <a:gd name="connsiteX2" fmla="*/ 5057875 w 5057875"/>
              <a:gd name="connsiteY2" fmla="*/ 964988 h 964988"/>
              <a:gd name="connsiteX3" fmla="*/ 0 w 5057875"/>
              <a:gd name="connsiteY3" fmla="*/ 964988 h 964988"/>
              <a:gd name="connsiteX4" fmla="*/ 0 w 5057875"/>
              <a:gd name="connsiteY4" fmla="*/ 0 h 9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875" h="964988">
                <a:moveTo>
                  <a:pt x="0" y="0"/>
                </a:moveTo>
                <a:lnTo>
                  <a:pt x="5057875" y="0"/>
                </a:lnTo>
                <a:lnTo>
                  <a:pt x="5057875" y="964988"/>
                </a:lnTo>
                <a:lnTo>
                  <a:pt x="0" y="964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1600" b="1" kern="1200" dirty="0" smtClean="0"/>
              <a:t>Конкретные 5 реактивов из </a:t>
            </a:r>
            <a:r>
              <a:rPr lang="ru-RU" sz="1600" b="1" dirty="0" smtClean="0"/>
              <a:t>указанного комплекта </a:t>
            </a:r>
            <a:r>
              <a:rPr lang="ru-RU" sz="1600" b="1" kern="1200" dirty="0" smtClean="0"/>
              <a:t>будут известны только на экзамене </a:t>
            </a:r>
            <a:r>
              <a:rPr lang="ru-RU" sz="1600" kern="1200" dirty="0" smtClean="0"/>
              <a:t>(записаны в </a:t>
            </a:r>
            <a:r>
              <a:rPr lang="ru-RU" sz="1600" kern="1200" dirty="0" err="1" smtClean="0"/>
              <a:t>КИМе</a:t>
            </a:r>
            <a:r>
              <a:rPr lang="ru-RU" sz="1600" kern="1200" dirty="0" smtClean="0"/>
              <a:t> </a:t>
            </a:r>
            <a:r>
              <a:rPr lang="ru-RU" sz="1600" kern="1200" smtClean="0"/>
              <a:t>у участника) </a:t>
            </a:r>
            <a:endParaRPr lang="ru-RU" sz="1600" kern="1200" dirty="0"/>
          </a:p>
        </p:txBody>
      </p:sp>
    </p:spTree>
    <p:extLst>
      <p:ext uri="{BB962C8B-B14F-4D97-AF65-F5344CB8AC3E}">
        <p14:creationId xmlns:p14="http://schemas.microsoft.com/office/powerpoint/2010/main" val="1754786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7845" y="2492896"/>
            <a:ext cx="8484707" cy="1163449"/>
          </a:xfrm>
        </p:spPr>
        <p:txBody>
          <a:bodyPr>
            <a:normAutofit/>
          </a:bodyPr>
          <a:lstStyle/>
          <a:p>
            <a:pPr marL="185738" indent="-157163"/>
            <a:r>
              <a:rPr lang="ru-RU" sz="2000" dirty="0"/>
              <a:t>периодическая система химических элементов Д.И. Менделеева;</a:t>
            </a:r>
          </a:p>
          <a:p>
            <a:pPr marL="185738" indent="-157163"/>
            <a:r>
              <a:rPr lang="ru-RU" sz="2000" dirty="0"/>
              <a:t>таблица растворимости солей, кислот и оснований в воде;</a:t>
            </a:r>
          </a:p>
          <a:p>
            <a:pPr marL="185738" indent="-157163"/>
            <a:r>
              <a:rPr lang="ru-RU" sz="2000" dirty="0"/>
              <a:t>электрохимический ряд напряжений металлов</a:t>
            </a:r>
          </a:p>
          <a:p>
            <a:endParaRPr lang="ru-RU" sz="2000" dirty="0"/>
          </a:p>
        </p:txBody>
      </p:sp>
      <p:sp>
        <p:nvSpPr>
          <p:cNvPr id="7" name="Заголовок 1"/>
          <p:cNvSpPr txBox="1">
            <a:spLocks/>
          </p:cNvSpPr>
          <p:nvPr/>
        </p:nvSpPr>
        <p:spPr>
          <a:xfrm>
            <a:off x="363278" y="1628800"/>
            <a:ext cx="8313178" cy="7930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effectLst>
                  <a:outerShdw blurRad="38100" dist="38100" dir="2700000" algn="tl">
                    <a:srgbClr val="000000">
                      <a:alpha val="43137"/>
                    </a:srgbClr>
                  </a:outerShdw>
                </a:effectLst>
              </a:rPr>
              <a:t>4.</a:t>
            </a:r>
            <a:r>
              <a:rPr lang="ru-RU" sz="2000" dirty="0"/>
              <a:t> </a:t>
            </a:r>
            <a:r>
              <a:rPr lang="ru-RU" sz="2000" b="1" dirty="0"/>
              <a:t>ДОПОЛНИТЕЛЬНЫЕ МАТЕРИАЛЫ ПО ХИМИИ БУДУТ НАПЕЧАТАНЫ В ДЕНЬ ЭКЗАМЕНА ВМЕСТЕ С </a:t>
            </a:r>
            <a:r>
              <a:rPr lang="ru-RU" sz="2000" b="1" dirty="0" smtClean="0"/>
              <a:t>КИМ </a:t>
            </a:r>
            <a:r>
              <a:rPr lang="ru-RU" sz="2000" dirty="0" smtClean="0"/>
              <a:t>(их заранее не готовим)</a:t>
            </a:r>
            <a:endParaRPr lang="ru-RU" sz="2000" dirty="0"/>
          </a:p>
        </p:txBody>
      </p:sp>
      <p:pic>
        <p:nvPicPr>
          <p:cNvPr id="10" name="Рисунок 9"/>
          <p:cNvPicPr>
            <a:picLocks noChangeAspect="1"/>
          </p:cNvPicPr>
          <p:nvPr/>
        </p:nvPicPr>
        <p:blipFill>
          <a:blip r:embed="rId2" cstate="print"/>
          <a:stretch>
            <a:fillRect/>
          </a:stretch>
        </p:blipFill>
        <p:spPr>
          <a:xfrm>
            <a:off x="562655" y="4016362"/>
            <a:ext cx="2804005" cy="2028367"/>
          </a:xfrm>
          <a:prstGeom prst="rect">
            <a:avLst/>
          </a:prstGeom>
          <a:ln>
            <a:solidFill>
              <a:schemeClr val="tx1"/>
            </a:solid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3" cstate="print"/>
          <a:stretch>
            <a:fillRect/>
          </a:stretch>
        </p:blipFill>
        <p:spPr>
          <a:xfrm>
            <a:off x="1766418" y="4435643"/>
            <a:ext cx="2790692" cy="1729661"/>
          </a:xfrm>
          <a:prstGeom prst="rect">
            <a:avLst/>
          </a:prstGeom>
          <a:ln>
            <a:solidFill>
              <a:schemeClr val="tx1"/>
            </a:solidFill>
          </a:ln>
          <a:effectLst>
            <a:outerShdw blurRad="292100" dist="139700" dir="2700000" algn="tl" rotWithShape="0">
              <a:srgbClr val="333333">
                <a:alpha val="65000"/>
              </a:srgbClr>
            </a:outerShdw>
          </a:effectLst>
        </p:spPr>
      </p:pic>
      <p:sp>
        <p:nvSpPr>
          <p:cNvPr id="12" name="Правая фигурная скобка 11"/>
          <p:cNvSpPr/>
          <p:nvPr/>
        </p:nvSpPr>
        <p:spPr>
          <a:xfrm>
            <a:off x="5131417" y="4072903"/>
            <a:ext cx="288032" cy="2052000"/>
          </a:xfrm>
          <a:prstGeom prst="rightBrace">
            <a:avLst>
              <a:gd name="adj1" fmla="val 40953"/>
              <a:gd name="adj2" fmla="val 4869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13" name="Объект 1"/>
          <p:cNvSpPr txBox="1">
            <a:spLocks/>
          </p:cNvSpPr>
          <p:nvPr/>
        </p:nvSpPr>
        <p:spPr>
          <a:xfrm>
            <a:off x="5264573" y="4448820"/>
            <a:ext cx="2907827" cy="1163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 indent="0" algn="ctr">
              <a:buNone/>
            </a:pPr>
            <a:r>
              <a:rPr lang="ru-RU" sz="2200" dirty="0">
                <a:solidFill>
                  <a:srgbClr val="FF0000"/>
                </a:solidFill>
              </a:rPr>
              <a:t>СПРАВОЧНЫЕ МАТЕРИАЛЫ ВКЛЮЧЕНЫ В КИМ!</a:t>
            </a:r>
            <a:endParaRPr lang="ru-RU" sz="2200" dirty="0"/>
          </a:p>
        </p:txBody>
      </p:sp>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6" name="Рисунок 15"/>
          <p:cNvPicPr>
            <a:picLocks noChangeAspect="1"/>
          </p:cNvPicPr>
          <p:nvPr/>
        </p:nvPicPr>
        <p:blipFill rotWithShape="1">
          <a:blip r:embed="rId4"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45" name="Группа 44">
            <a:extLst>
              <a:ext uri="{FF2B5EF4-FFF2-40B4-BE49-F238E27FC236}">
                <a16:creationId xmlns:a16="http://schemas.microsoft.com/office/drawing/2014/main" xmlns="" id="{8195D161-BCF6-0EB9-BED7-F32AADB653BB}"/>
              </a:ext>
            </a:extLst>
          </p:cNvPr>
          <p:cNvGrpSpPr/>
          <p:nvPr/>
        </p:nvGrpSpPr>
        <p:grpSpPr>
          <a:xfrm>
            <a:off x="1259632" y="795477"/>
            <a:ext cx="6773429" cy="576000"/>
            <a:chOff x="993948" y="4526863"/>
            <a:chExt cx="6787922" cy="576000"/>
          </a:xfrm>
        </p:grpSpPr>
        <p:sp>
          <p:nvSpPr>
            <p:cNvPr id="46" name="Круг: прозрачная заливка 45">
              <a:extLst>
                <a:ext uri="{FF2B5EF4-FFF2-40B4-BE49-F238E27FC236}">
                  <a16:creationId xmlns:a16="http://schemas.microsoft.com/office/drawing/2014/main" xmlns="" id="{E93B9030-6E43-63B4-F485-4DDABD16A80B}"/>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Овал 46">
              <a:extLst>
                <a:ext uri="{FF2B5EF4-FFF2-40B4-BE49-F238E27FC236}">
                  <a16:creationId xmlns:a16="http://schemas.microsoft.com/office/drawing/2014/main" xmlns="" id="{2A7BA76A-A452-2D7C-B954-280C95653507}"/>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Овал 47">
              <a:extLst>
                <a:ext uri="{FF2B5EF4-FFF2-40B4-BE49-F238E27FC236}">
                  <a16:creationId xmlns:a16="http://schemas.microsoft.com/office/drawing/2014/main" xmlns="" id="{3887E9F5-ECAF-BDB2-8E93-75B0D5BAB0B9}"/>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Овал 48">
              <a:extLst>
                <a:ext uri="{FF2B5EF4-FFF2-40B4-BE49-F238E27FC236}">
                  <a16:creationId xmlns:a16="http://schemas.microsoft.com/office/drawing/2014/main" xmlns="" id="{05D54944-E652-5C4A-F3AD-20CBB0724E9D}"/>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Овал 49">
              <a:extLst>
                <a:ext uri="{FF2B5EF4-FFF2-40B4-BE49-F238E27FC236}">
                  <a16:creationId xmlns:a16="http://schemas.microsoft.com/office/drawing/2014/main" xmlns="" id="{0FEE9F70-4257-EE41-6EC0-D6E427E384D3}"/>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Овал 50">
              <a:extLst>
                <a:ext uri="{FF2B5EF4-FFF2-40B4-BE49-F238E27FC236}">
                  <a16:creationId xmlns:a16="http://schemas.microsoft.com/office/drawing/2014/main" xmlns="" id="{6F9F7ED7-F4C4-4E1F-33A9-950EBFF59220}"/>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Круг: прозрачная заливка 51">
              <a:extLst>
                <a:ext uri="{FF2B5EF4-FFF2-40B4-BE49-F238E27FC236}">
                  <a16:creationId xmlns:a16="http://schemas.microsoft.com/office/drawing/2014/main" xmlns="" id="{670BA2ED-E1C1-7307-703E-C6A1B8CACD9A}"/>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Овал 52">
              <a:extLst>
                <a:ext uri="{FF2B5EF4-FFF2-40B4-BE49-F238E27FC236}">
                  <a16:creationId xmlns:a16="http://schemas.microsoft.com/office/drawing/2014/main" xmlns="" id="{2DC8EDB1-DABF-3BBB-FBEF-53E764ED4742}"/>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Овал 53">
              <a:extLst>
                <a:ext uri="{FF2B5EF4-FFF2-40B4-BE49-F238E27FC236}">
                  <a16:creationId xmlns:a16="http://schemas.microsoft.com/office/drawing/2014/main" xmlns="" id="{D20EF321-C868-8BF9-B744-DCF428515157}"/>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Овал 54">
              <a:extLst>
                <a:ext uri="{FF2B5EF4-FFF2-40B4-BE49-F238E27FC236}">
                  <a16:creationId xmlns:a16="http://schemas.microsoft.com/office/drawing/2014/main" xmlns="" id="{5A52D831-C308-5D77-7EDB-617D7F4FBB3A}"/>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Овал 55">
              <a:extLst>
                <a:ext uri="{FF2B5EF4-FFF2-40B4-BE49-F238E27FC236}">
                  <a16:creationId xmlns:a16="http://schemas.microsoft.com/office/drawing/2014/main" xmlns="" id="{20661391-984F-C2A9-2865-7B904132CA55}"/>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Овал 56">
              <a:extLst>
                <a:ext uri="{FF2B5EF4-FFF2-40B4-BE49-F238E27FC236}">
                  <a16:creationId xmlns:a16="http://schemas.microsoft.com/office/drawing/2014/main" xmlns="" id="{E63CB070-3E1E-72AF-EB16-80287A595295}"/>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Круг: прозрачная заливка 57">
              <a:extLst>
                <a:ext uri="{FF2B5EF4-FFF2-40B4-BE49-F238E27FC236}">
                  <a16:creationId xmlns:a16="http://schemas.microsoft.com/office/drawing/2014/main" xmlns="" id="{B34AE49A-48BF-6DDE-218A-4305FD460185}"/>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9" name="TextBox 58">
            <a:extLst>
              <a:ext uri="{FF2B5EF4-FFF2-40B4-BE49-F238E27FC236}">
                <a16:creationId xmlns:a16="http://schemas.microsoft.com/office/drawing/2014/main" xmlns="" id="{1CB9B9CF-B5B4-C4AC-7DAB-131D74183FC6}"/>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60" name="TextBox 59">
            <a:extLst>
              <a:ext uri="{FF2B5EF4-FFF2-40B4-BE49-F238E27FC236}">
                <a16:creationId xmlns:a16="http://schemas.microsoft.com/office/drawing/2014/main" xmlns="" id="{76B5E754-24B1-0123-A7CE-4143D68E3A99}"/>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61" name="TextBox 60">
            <a:extLst>
              <a:ext uri="{FF2B5EF4-FFF2-40B4-BE49-F238E27FC236}">
                <a16:creationId xmlns:a16="http://schemas.microsoft.com/office/drawing/2014/main" xmlns="" id="{0FACA0D2-CA06-78A5-1CD0-D8376547505A}"/>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657981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6716" y="1513607"/>
            <a:ext cx="8013190" cy="1938992"/>
          </a:xfrm>
          <a:prstGeom prst="rect">
            <a:avLst/>
          </a:prstGeom>
        </p:spPr>
        <p:txBody>
          <a:bodyPr wrap="square">
            <a:spAutoFit/>
          </a:bodyPr>
          <a:lstStyle/>
          <a:p>
            <a:pPr indent="457200" algn="just"/>
            <a:r>
              <a:rPr lang="ru-RU" sz="2000" dirty="0"/>
              <a:t>Перед началом экзаменационной работы специалист по проведению инструктажа и обеспечению лабораторных работ (специалист по химии) проводит инструктаж участников по технике безопасности при обращении с лабораторным оборудованием и реактивами под подпись каждого участника экзамена в специальной ведомости.</a:t>
            </a:r>
          </a:p>
        </p:txBody>
      </p:sp>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 name="TextBox 2">
            <a:extLst>
              <a:ext uri="{FF2B5EF4-FFF2-40B4-BE49-F238E27FC236}">
                <a16:creationId xmlns:a16="http://schemas.microsoft.com/office/drawing/2014/main" xmlns="" id="{DD168A3B-E07B-B11A-0E03-9EACFB1CC6F5}"/>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 name="TextBox 3">
            <a:extLst>
              <a:ext uri="{FF2B5EF4-FFF2-40B4-BE49-F238E27FC236}">
                <a16:creationId xmlns:a16="http://schemas.microsoft.com/office/drawing/2014/main" xmlns="" id="{EB405A29-2C95-644A-5820-747FEEBEECDA}"/>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5" name="TextBox 4">
            <a:extLst>
              <a:ext uri="{FF2B5EF4-FFF2-40B4-BE49-F238E27FC236}">
                <a16:creationId xmlns:a16="http://schemas.microsoft.com/office/drawing/2014/main" xmlns="" id="{CA3F063B-940A-8A1C-3896-D7B78C66D5A9}"/>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6" name="Группа 5">
            <a:extLst>
              <a:ext uri="{FF2B5EF4-FFF2-40B4-BE49-F238E27FC236}">
                <a16:creationId xmlns:a16="http://schemas.microsoft.com/office/drawing/2014/main" xmlns="" id="{CACFEC0E-B0A4-8F4E-4A91-6BCDBE4944EF}"/>
              </a:ext>
            </a:extLst>
          </p:cNvPr>
          <p:cNvGrpSpPr/>
          <p:nvPr/>
        </p:nvGrpSpPr>
        <p:grpSpPr>
          <a:xfrm>
            <a:off x="1259632" y="789145"/>
            <a:ext cx="6773429" cy="576000"/>
            <a:chOff x="1259632" y="795477"/>
            <a:chExt cx="6773429" cy="576000"/>
          </a:xfrm>
        </p:grpSpPr>
        <p:sp>
          <p:nvSpPr>
            <p:cNvPr id="10" name="Овал 9">
              <a:extLst>
                <a:ext uri="{FF2B5EF4-FFF2-40B4-BE49-F238E27FC236}">
                  <a16:creationId xmlns:a16="http://schemas.microsoft.com/office/drawing/2014/main" xmlns="" id="{3BE0FA1C-4B7B-30FC-B645-C392E5D08387}"/>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ADE1808-689F-F44B-2D9F-1D430F188699}"/>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0A3F2380-4496-F47E-5048-552968C8A019}"/>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8C8D1A3B-F71F-DDFB-B79D-99E0DF3DD0B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73A8F0AA-B0BD-2B2B-70A2-54939DADB603}"/>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Круг: прозрачная заливка 18">
              <a:extLst>
                <a:ext uri="{FF2B5EF4-FFF2-40B4-BE49-F238E27FC236}">
                  <a16:creationId xmlns:a16="http://schemas.microsoft.com/office/drawing/2014/main" xmlns="" id="{D0D96D2B-FC53-035B-4FD9-76314CFACBD7}"/>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E8AF5D7B-9114-493A-4BAA-DB32E0F7408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EB95F465-E981-46BF-C517-9D32C94BA9CA}"/>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81AF8588-1526-9D83-E41F-A434F6298AC0}"/>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2BADC229-BAF5-E0C5-053B-7E40CB698A7D}"/>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C9D3A504-001E-10CE-A6BC-1DD591F8BEE8}"/>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Круг: прозрачная заливка 24">
              <a:extLst>
                <a:ext uri="{FF2B5EF4-FFF2-40B4-BE49-F238E27FC236}">
                  <a16:creationId xmlns:a16="http://schemas.microsoft.com/office/drawing/2014/main" xmlns="" id="{A4655188-1547-9C13-7DD6-9C2BCC41C9FE}"/>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Полилиния: фигура 25">
              <a:extLst>
                <a:ext uri="{FF2B5EF4-FFF2-40B4-BE49-F238E27FC236}">
                  <a16:creationId xmlns:a16="http://schemas.microsoft.com/office/drawing/2014/main" xmlns="" id="{2152DAB2-9EC4-FED2-CA1E-AE14274E5CBD}"/>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pic>
        <p:nvPicPr>
          <p:cNvPr id="27" name="Рисунок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29" y="3571066"/>
            <a:ext cx="6081830" cy="3314318"/>
          </a:xfrm>
          <a:prstGeom prst="rect">
            <a:avLst/>
          </a:prstGeom>
        </p:spPr>
      </p:pic>
      <p:sp>
        <p:nvSpPr>
          <p:cNvPr id="28" name="Прямоугольник 27"/>
          <p:cNvSpPr/>
          <p:nvPr/>
        </p:nvSpPr>
        <p:spPr>
          <a:xfrm>
            <a:off x="5815175" y="4122695"/>
            <a:ext cx="3162112" cy="1631216"/>
          </a:xfrm>
          <a:prstGeom prst="rect">
            <a:avLst/>
          </a:prstGeom>
        </p:spPr>
        <p:txBody>
          <a:bodyPr wrap="square">
            <a:spAutoFit/>
          </a:bodyPr>
          <a:lstStyle/>
          <a:p>
            <a:pPr algn="just"/>
            <a:r>
              <a:rPr lang="ru-RU" sz="2000" b="1" dirty="0">
                <a:solidFill>
                  <a:srgbClr val="C00000"/>
                </a:solidFill>
              </a:rPr>
              <a:t>К выполнению задания 23 не допускаются участники экзамена, не прошедшие инструктаж по технике безопасности!</a:t>
            </a:r>
          </a:p>
        </p:txBody>
      </p:sp>
    </p:spTree>
    <p:extLst>
      <p:ext uri="{BB962C8B-B14F-4D97-AF65-F5344CB8AC3E}">
        <p14:creationId xmlns:p14="http://schemas.microsoft.com/office/powerpoint/2010/main" val="2050011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Загнутый угол 52"/>
          <p:cNvSpPr/>
          <p:nvPr/>
        </p:nvSpPr>
        <p:spPr>
          <a:xfrm>
            <a:off x="250934" y="2924944"/>
            <a:ext cx="8497530" cy="3528392"/>
          </a:xfrm>
          <a:prstGeom prst="foldedCorner">
            <a:avLst/>
          </a:prstGeom>
          <a:solidFill>
            <a:schemeClr val="accent5">
              <a:lumMod val="20000"/>
              <a:lumOff val="8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xmlns="" id="{5E20227F-A36E-8C93-ED46-65EF486FB95D}"/>
              </a:ext>
            </a:extLst>
          </p:cNvPr>
          <p:cNvSpPr txBox="1"/>
          <p:nvPr/>
        </p:nvSpPr>
        <p:spPr>
          <a:xfrm>
            <a:off x="250934" y="1486525"/>
            <a:ext cx="8642008" cy="923330"/>
          </a:xfrm>
          <a:prstGeom prst="rect">
            <a:avLst/>
          </a:prstGeom>
          <a:noFill/>
        </p:spPr>
        <p:txBody>
          <a:bodyPr wrap="square">
            <a:spAutoFit/>
          </a:bodyPr>
          <a:lstStyle/>
          <a:p>
            <a:pPr marL="285750" indent="-285750">
              <a:buFont typeface="Wingdings" panose="05000000000000000000" pitchFamily="2" charset="2"/>
              <a:buChar char="ü"/>
            </a:pPr>
            <a:r>
              <a:rPr lang="ru-RU" dirty="0"/>
              <a:t>Для выполнения химических экспериментов, участник сообщает организатору в аудитории о своей готовности</a:t>
            </a:r>
            <a:r>
              <a:rPr lang="ru-RU" dirty="0" smtClean="0"/>
              <a:t>. Специалист по инструктажу готовит комплект для участника.</a:t>
            </a:r>
            <a:endParaRPr lang="ru-RU" dirty="0"/>
          </a:p>
        </p:txBody>
      </p:sp>
      <p:sp>
        <p:nvSpPr>
          <p:cNvPr id="5" name="Прямоугольник 4"/>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B72C22EB-09F0-676A-7228-CAC380661F93}"/>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8" name="TextBox 7">
            <a:extLst>
              <a:ext uri="{FF2B5EF4-FFF2-40B4-BE49-F238E27FC236}">
                <a16:creationId xmlns:a16="http://schemas.microsoft.com/office/drawing/2014/main" xmlns="" id="{9F1CA3DA-2A1D-3C58-3A89-CE72F73CF975}"/>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9" name="TextBox 8">
            <a:extLst>
              <a:ext uri="{FF2B5EF4-FFF2-40B4-BE49-F238E27FC236}">
                <a16:creationId xmlns:a16="http://schemas.microsoft.com/office/drawing/2014/main" xmlns="" id="{AD12201A-9F26-537B-E160-DF493626A8EA}"/>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0" name="Группа 9">
            <a:extLst>
              <a:ext uri="{FF2B5EF4-FFF2-40B4-BE49-F238E27FC236}">
                <a16:creationId xmlns:a16="http://schemas.microsoft.com/office/drawing/2014/main" xmlns="" id="{C9C82AB3-6850-997D-07E1-747953066E82}"/>
              </a:ext>
            </a:extLst>
          </p:cNvPr>
          <p:cNvGrpSpPr/>
          <p:nvPr/>
        </p:nvGrpSpPr>
        <p:grpSpPr>
          <a:xfrm>
            <a:off x="1259632" y="789145"/>
            <a:ext cx="6773429" cy="576000"/>
            <a:chOff x="1259632" y="795477"/>
            <a:chExt cx="6773429" cy="576000"/>
          </a:xfrm>
        </p:grpSpPr>
        <p:sp>
          <p:nvSpPr>
            <p:cNvPr id="11" name="Овал 10">
              <a:extLst>
                <a:ext uri="{FF2B5EF4-FFF2-40B4-BE49-F238E27FC236}">
                  <a16:creationId xmlns:a16="http://schemas.microsoft.com/office/drawing/2014/main" xmlns="" id="{756469C1-939C-4B84-E15B-9B7B5056E26A}"/>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18F3CAB2-2D94-4495-E538-1A01E289D9DC}"/>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3DDF530A-69FA-006A-6AD0-0CEC22FF5916}"/>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E29B61A-ED90-E44F-84DC-D024771D230E}"/>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3FE72230-A454-EED4-85B9-64FDC83D3651}"/>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03B0CAA1-D02F-619A-4400-6BBA789A1541}"/>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E57B859-9C30-DE88-3F8E-A56E6E454AD5}"/>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7E42424B-EF9A-C6D7-FC79-22958B5EC2E3}"/>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F6EB134-800F-3ABB-6FF2-D4F0B9A1FD24}"/>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14656C06-913E-3718-519A-A939B7EF6AED}"/>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4160C7B-6EEE-08E3-8DBA-A6AB988125B5}"/>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A3DEEB6A-9655-BDAA-5ACB-25185773DDCF}"/>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8CBB5492-4997-0385-584B-2C17F287DA3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graphicFrame>
        <p:nvGraphicFramePr>
          <p:cNvPr id="39" name="Таблица 38"/>
          <p:cNvGraphicFramePr>
            <a:graphicFrameLocks noGrp="1"/>
          </p:cNvGraphicFramePr>
          <p:nvPr>
            <p:extLst>
              <p:ext uri="{D42A27DB-BD31-4B8C-83A1-F6EECF244321}">
                <p14:modId xmlns:p14="http://schemas.microsoft.com/office/powerpoint/2010/main" val="4086511748"/>
              </p:ext>
            </p:extLst>
          </p:nvPr>
        </p:nvGraphicFramePr>
        <p:xfrm>
          <a:off x="547562" y="3425405"/>
          <a:ext cx="7946700" cy="1334283"/>
        </p:xfrm>
        <a:graphic>
          <a:graphicData uri="http://schemas.openxmlformats.org/drawingml/2006/table">
            <a:tbl>
              <a:tblPr firstRow="1" bandRow="1"/>
              <a:tblGrid>
                <a:gridCol w="1986675"/>
                <a:gridCol w="1986675"/>
                <a:gridCol w="1986675"/>
                <a:gridCol w="1986675"/>
              </a:tblGrid>
              <a:tr h="1334283">
                <a:tc>
                  <a:txBody>
                    <a:bodyPr/>
                    <a:lstStyle/>
                    <a:p>
                      <a:pPr algn="ctr"/>
                      <a:r>
                        <a:rPr lang="ru-RU" sz="2000" i="0" dirty="0" smtClean="0">
                          <a:solidFill>
                            <a:schemeClr val="tx1"/>
                          </a:solidFill>
                        </a:rPr>
                        <a:t>№ КИМ</a:t>
                      </a:r>
                    </a:p>
                    <a:p>
                      <a:pPr algn="ctr"/>
                      <a:endParaRPr lang="ru-RU" sz="2000" i="0" dirty="0" smtClean="0">
                        <a:solidFill>
                          <a:schemeClr val="tx1"/>
                        </a:solidFill>
                      </a:endParaRPr>
                    </a:p>
                    <a:p>
                      <a:pPr algn="ctr"/>
                      <a:endParaRPr lang="ru-RU" sz="2000" i="0" dirty="0">
                        <a:solidFill>
                          <a:schemeClr val="tx1"/>
                        </a:solidFill>
                      </a:endParaRPr>
                    </a:p>
                  </a:txBody>
                  <a:tcPr/>
                </a:tc>
                <a:tc>
                  <a:txBody>
                    <a:bodyPr/>
                    <a:lstStyle/>
                    <a:p>
                      <a:pPr algn="ctr"/>
                      <a:r>
                        <a:rPr lang="ru-RU" sz="2000" dirty="0" smtClean="0"/>
                        <a:t>№ комплекта реактивов</a:t>
                      </a:r>
                    </a:p>
                    <a:p>
                      <a:pPr algn="ctr"/>
                      <a:r>
                        <a:rPr lang="ru-RU" sz="2000" b="1" dirty="0" smtClean="0"/>
                        <a:t>8</a:t>
                      </a:r>
                      <a:endParaRPr lang="ru-RU" sz="2000" b="1" dirty="0"/>
                    </a:p>
                  </a:txBody>
                  <a:tcPr/>
                </a:tc>
                <a:tc>
                  <a:txBody>
                    <a:bodyPr/>
                    <a:lstStyle/>
                    <a:p>
                      <a:pPr algn="ctr"/>
                      <a:r>
                        <a:rPr lang="en-US" sz="2000" dirty="0" smtClean="0"/>
                        <a:t>ID </a:t>
                      </a:r>
                      <a:r>
                        <a:rPr lang="ru-RU" sz="2000" dirty="0" smtClean="0"/>
                        <a:t>растворов</a:t>
                      </a:r>
                    </a:p>
                    <a:p>
                      <a:pPr algn="ctr"/>
                      <a:endParaRPr lang="ru-RU" sz="2000" dirty="0" smtClean="0"/>
                    </a:p>
                    <a:p>
                      <a:pPr algn="ctr"/>
                      <a:r>
                        <a:rPr lang="en-US" sz="2000" b="1" dirty="0" smtClean="0"/>
                        <a:t>CH1</a:t>
                      </a:r>
                      <a:endParaRPr lang="ru-RU" sz="2000" b="1" dirty="0" smtClean="0"/>
                    </a:p>
                    <a:p>
                      <a:pPr algn="ctr"/>
                      <a:endParaRPr lang="ru-RU" sz="2000" dirty="0"/>
                    </a:p>
                  </a:txBody>
                  <a:tcPr/>
                </a:tc>
                <a:tc>
                  <a:txBody>
                    <a:bodyPr/>
                    <a:lstStyle/>
                    <a:p>
                      <a:pPr algn="ctr"/>
                      <a:r>
                        <a:rPr lang="ru-RU" sz="1800" dirty="0" smtClean="0"/>
                        <a:t>№ места</a:t>
                      </a:r>
                    </a:p>
                    <a:p>
                      <a:pPr algn="ctr"/>
                      <a:endParaRPr lang="ru-RU" dirty="0" smtClean="0"/>
                    </a:p>
                    <a:p>
                      <a:pPr algn="ctr"/>
                      <a:r>
                        <a:rPr lang="ru-RU" sz="2000" i="1" dirty="0" smtClean="0">
                          <a:solidFill>
                            <a:srgbClr val="275791"/>
                          </a:solidFill>
                        </a:rPr>
                        <a:t>А1</a:t>
                      </a:r>
                    </a:p>
                    <a:p>
                      <a:pPr algn="ctr"/>
                      <a:endParaRPr lang="ru-RU" sz="1800" dirty="0"/>
                    </a:p>
                  </a:txBody>
                  <a:tcPr anchor="ctr"/>
                </a:tc>
              </a:tr>
            </a:tbl>
          </a:graphicData>
        </a:graphic>
      </p:graphicFrame>
      <p:sp>
        <p:nvSpPr>
          <p:cNvPr id="52" name="Прямоугольник 51"/>
          <p:cNvSpPr/>
          <p:nvPr/>
        </p:nvSpPr>
        <p:spPr>
          <a:xfrm>
            <a:off x="521118" y="4776469"/>
            <a:ext cx="5854038" cy="646331"/>
          </a:xfrm>
          <a:prstGeom prst="rect">
            <a:avLst/>
          </a:prstGeom>
        </p:spPr>
        <p:txBody>
          <a:bodyPr wrap="none">
            <a:spAutoFit/>
          </a:bodyPr>
          <a:lstStyle/>
          <a:p>
            <a:r>
              <a:rPr lang="ru-RU" dirty="0" smtClean="0"/>
              <a:t>Определяемые вещества: № 1, № 2</a:t>
            </a:r>
          </a:p>
          <a:p>
            <a:r>
              <a:rPr lang="ru-RU" dirty="0" smtClean="0"/>
              <a:t>Известные вещества: вещество 1, </a:t>
            </a:r>
            <a:r>
              <a:rPr lang="ru-RU" dirty="0"/>
              <a:t>вещество </a:t>
            </a:r>
            <a:r>
              <a:rPr lang="ru-RU" dirty="0" smtClean="0"/>
              <a:t>2, </a:t>
            </a:r>
            <a:r>
              <a:rPr lang="ru-RU" dirty="0"/>
              <a:t>вещество 3</a:t>
            </a:r>
          </a:p>
        </p:txBody>
      </p:sp>
      <p:sp>
        <p:nvSpPr>
          <p:cNvPr id="54" name="Прямоугольник 53"/>
          <p:cNvSpPr/>
          <p:nvPr/>
        </p:nvSpPr>
        <p:spPr>
          <a:xfrm>
            <a:off x="2090199" y="2355524"/>
            <a:ext cx="4572000" cy="590931"/>
          </a:xfrm>
          <a:prstGeom prst="rect">
            <a:avLst/>
          </a:prstGeom>
        </p:spPr>
        <p:txBody>
          <a:bodyPr>
            <a:spAutoFit/>
          </a:bodyPr>
          <a:lstStyle/>
          <a:p>
            <a:pPr lvl="0" algn="ctr" defTabSz="889000">
              <a:lnSpc>
                <a:spcPct val="90000"/>
              </a:lnSpc>
              <a:spcBef>
                <a:spcPct val="0"/>
              </a:spcBef>
              <a:spcAft>
                <a:spcPct val="35000"/>
              </a:spcAft>
            </a:pPr>
            <a:r>
              <a:rPr lang="ru-RU" b="1" dirty="0">
                <a:solidFill>
                  <a:srgbClr val="275791"/>
                </a:solidFill>
              </a:rPr>
              <a:t>Такая таблица входит в состав КИМ каждого </a:t>
            </a:r>
            <a:r>
              <a:rPr lang="ru-RU" b="1" dirty="0" smtClean="0">
                <a:solidFill>
                  <a:srgbClr val="275791"/>
                </a:solidFill>
              </a:rPr>
              <a:t>участника по химии</a:t>
            </a:r>
            <a:endParaRPr lang="ru-RU" b="1" dirty="0">
              <a:solidFill>
                <a:srgbClr val="275791"/>
              </a:solidFill>
            </a:endParaRPr>
          </a:p>
        </p:txBody>
      </p:sp>
    </p:spTree>
    <p:extLst>
      <p:ext uri="{BB962C8B-B14F-4D97-AF65-F5344CB8AC3E}">
        <p14:creationId xmlns:p14="http://schemas.microsoft.com/office/powerpoint/2010/main" val="581470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5E20227F-A36E-8C93-ED46-65EF486FB95D}"/>
              </a:ext>
            </a:extLst>
          </p:cNvPr>
          <p:cNvSpPr txBox="1"/>
          <p:nvPr/>
        </p:nvSpPr>
        <p:spPr>
          <a:xfrm>
            <a:off x="250934" y="1486525"/>
            <a:ext cx="8642008" cy="923330"/>
          </a:xfrm>
          <a:prstGeom prst="rect">
            <a:avLst/>
          </a:prstGeom>
          <a:noFill/>
        </p:spPr>
        <p:txBody>
          <a:bodyPr wrap="square">
            <a:spAutoFit/>
          </a:bodyPr>
          <a:lstStyle/>
          <a:p>
            <a:pPr marL="285750" indent="-285750">
              <a:buFont typeface="Wingdings" panose="05000000000000000000" pitchFamily="2" charset="2"/>
              <a:buChar char="ü"/>
            </a:pPr>
            <a:r>
              <a:rPr lang="ru-RU" dirty="0"/>
              <a:t>Для выполнения химических экспериментов, участник сообщает организатору в аудитории о своей готовности</a:t>
            </a:r>
            <a:r>
              <a:rPr lang="ru-RU" dirty="0" smtClean="0"/>
              <a:t>. Специалист по инструктажу готовит комплект для участника.</a:t>
            </a:r>
            <a:endParaRPr lang="ru-RU" dirty="0"/>
          </a:p>
        </p:txBody>
      </p:sp>
      <p:sp>
        <p:nvSpPr>
          <p:cNvPr id="5" name="Прямоугольник 4"/>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B72C22EB-09F0-676A-7228-CAC380661F93}"/>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8" name="TextBox 7">
            <a:extLst>
              <a:ext uri="{FF2B5EF4-FFF2-40B4-BE49-F238E27FC236}">
                <a16:creationId xmlns:a16="http://schemas.microsoft.com/office/drawing/2014/main" xmlns="" id="{9F1CA3DA-2A1D-3C58-3A89-CE72F73CF975}"/>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9" name="TextBox 8">
            <a:extLst>
              <a:ext uri="{FF2B5EF4-FFF2-40B4-BE49-F238E27FC236}">
                <a16:creationId xmlns:a16="http://schemas.microsoft.com/office/drawing/2014/main" xmlns="" id="{AD12201A-9F26-537B-E160-DF493626A8EA}"/>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0" name="Группа 9">
            <a:extLst>
              <a:ext uri="{FF2B5EF4-FFF2-40B4-BE49-F238E27FC236}">
                <a16:creationId xmlns:a16="http://schemas.microsoft.com/office/drawing/2014/main" xmlns="" id="{C9C82AB3-6850-997D-07E1-747953066E82}"/>
              </a:ext>
            </a:extLst>
          </p:cNvPr>
          <p:cNvGrpSpPr/>
          <p:nvPr/>
        </p:nvGrpSpPr>
        <p:grpSpPr>
          <a:xfrm>
            <a:off x="1259632" y="789145"/>
            <a:ext cx="6773429" cy="576000"/>
            <a:chOff x="1259632" y="795477"/>
            <a:chExt cx="6773429" cy="576000"/>
          </a:xfrm>
        </p:grpSpPr>
        <p:sp>
          <p:nvSpPr>
            <p:cNvPr id="11" name="Овал 10">
              <a:extLst>
                <a:ext uri="{FF2B5EF4-FFF2-40B4-BE49-F238E27FC236}">
                  <a16:creationId xmlns:a16="http://schemas.microsoft.com/office/drawing/2014/main" xmlns="" id="{756469C1-939C-4B84-E15B-9B7B5056E26A}"/>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18F3CAB2-2D94-4495-E538-1A01E289D9DC}"/>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3DDF530A-69FA-006A-6AD0-0CEC22FF5916}"/>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E29B61A-ED90-E44F-84DC-D024771D230E}"/>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3FE72230-A454-EED4-85B9-64FDC83D3651}"/>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03B0CAA1-D02F-619A-4400-6BBA789A1541}"/>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E57B859-9C30-DE88-3F8E-A56E6E454AD5}"/>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7E42424B-EF9A-C6D7-FC79-22958B5EC2E3}"/>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F6EB134-800F-3ABB-6FF2-D4F0B9A1FD24}"/>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14656C06-913E-3718-519A-A939B7EF6AED}"/>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4160C7B-6EEE-08E3-8DBA-A6AB988125B5}"/>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A3DEEB6A-9655-BDAA-5ACB-25185773DDCF}"/>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8CBB5492-4997-0385-584B-2C17F287DA3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pic>
        <p:nvPicPr>
          <p:cNvPr id="24" name="Рисунок 23"/>
          <p:cNvPicPr>
            <a:picLocks noChangeAspect="1"/>
          </p:cNvPicPr>
          <p:nvPr/>
        </p:nvPicPr>
        <p:blipFill>
          <a:blip r:embed="rId3"/>
          <a:stretch>
            <a:fillRect/>
          </a:stretch>
        </p:blipFill>
        <p:spPr>
          <a:xfrm flipH="1">
            <a:off x="6663361" y="3343458"/>
            <a:ext cx="759582" cy="1564511"/>
          </a:xfrm>
          <a:prstGeom prst="rect">
            <a:avLst/>
          </a:prstGeom>
        </p:spPr>
      </p:pic>
      <p:pic>
        <p:nvPicPr>
          <p:cNvPr id="27" name="Рисунок 26"/>
          <p:cNvPicPr>
            <a:picLocks noChangeAspect="1"/>
          </p:cNvPicPr>
          <p:nvPr/>
        </p:nvPicPr>
        <p:blipFill>
          <a:blip r:embed="rId3"/>
          <a:stretch>
            <a:fillRect/>
          </a:stretch>
        </p:blipFill>
        <p:spPr>
          <a:xfrm flipH="1">
            <a:off x="7284206" y="3343458"/>
            <a:ext cx="759582" cy="1564511"/>
          </a:xfrm>
          <a:prstGeom prst="rect">
            <a:avLst/>
          </a:prstGeom>
        </p:spPr>
      </p:pic>
      <p:pic>
        <p:nvPicPr>
          <p:cNvPr id="28" name="Рисунок 27"/>
          <p:cNvPicPr>
            <a:picLocks noChangeAspect="1"/>
          </p:cNvPicPr>
          <p:nvPr/>
        </p:nvPicPr>
        <p:blipFill>
          <a:blip r:embed="rId3"/>
          <a:stretch>
            <a:fillRect/>
          </a:stretch>
        </p:blipFill>
        <p:spPr>
          <a:xfrm flipH="1">
            <a:off x="7976754" y="3343458"/>
            <a:ext cx="759582" cy="1564511"/>
          </a:xfrm>
          <a:prstGeom prst="rect">
            <a:avLst/>
          </a:prstGeom>
        </p:spPr>
      </p:pic>
      <p:pic>
        <p:nvPicPr>
          <p:cNvPr id="29" name="Рисунок 28"/>
          <p:cNvPicPr>
            <a:picLocks noChangeAspect="1"/>
          </p:cNvPicPr>
          <p:nvPr/>
        </p:nvPicPr>
        <p:blipFill>
          <a:blip r:embed="rId3"/>
          <a:stretch>
            <a:fillRect/>
          </a:stretch>
        </p:blipFill>
        <p:spPr>
          <a:xfrm flipH="1">
            <a:off x="6956142" y="5001782"/>
            <a:ext cx="759582" cy="1564511"/>
          </a:xfrm>
          <a:prstGeom prst="rect">
            <a:avLst/>
          </a:prstGeom>
        </p:spPr>
      </p:pic>
      <p:pic>
        <p:nvPicPr>
          <p:cNvPr id="30" name="Рисунок 29"/>
          <p:cNvPicPr>
            <a:picLocks noChangeAspect="1"/>
          </p:cNvPicPr>
          <p:nvPr/>
        </p:nvPicPr>
        <p:blipFill>
          <a:blip r:embed="rId3"/>
          <a:stretch>
            <a:fillRect/>
          </a:stretch>
        </p:blipFill>
        <p:spPr>
          <a:xfrm flipH="1">
            <a:off x="7715724" y="5001782"/>
            <a:ext cx="759582" cy="1564511"/>
          </a:xfrm>
          <a:prstGeom prst="rect">
            <a:avLst/>
          </a:prstGeom>
        </p:spPr>
      </p:pic>
      <p:sp>
        <p:nvSpPr>
          <p:cNvPr id="31" name="Прямоугольник 30"/>
          <p:cNvSpPr/>
          <p:nvPr/>
        </p:nvSpPr>
        <p:spPr>
          <a:xfrm>
            <a:off x="6504648" y="3284984"/>
            <a:ext cx="2294508" cy="3276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rot="16200000">
            <a:off x="7743188" y="4088702"/>
            <a:ext cx="1188000" cy="338554"/>
          </a:xfrm>
          <a:prstGeom prst="rect">
            <a:avLst/>
          </a:prstGeom>
          <a:noFill/>
        </p:spPr>
        <p:txBody>
          <a:bodyPr wrap="square" rtlCol="0">
            <a:spAutoFit/>
          </a:bodyPr>
          <a:lstStyle/>
          <a:p>
            <a:pPr algn="ctr"/>
            <a:r>
              <a:rPr lang="ru-RU" sz="1400" b="1" dirty="0" smtClean="0">
                <a:solidFill>
                  <a:schemeClr val="tx2"/>
                </a:solidFill>
              </a:rPr>
              <a:t>ВЕЩЕСТВО </a:t>
            </a:r>
            <a:r>
              <a:rPr lang="ru-RU" sz="1600" b="1" dirty="0" smtClean="0">
                <a:solidFill>
                  <a:schemeClr val="tx2"/>
                </a:solidFill>
              </a:rPr>
              <a:t>3</a:t>
            </a:r>
          </a:p>
        </p:txBody>
      </p:sp>
      <p:sp>
        <p:nvSpPr>
          <p:cNvPr id="35" name="TextBox 34"/>
          <p:cNvSpPr txBox="1"/>
          <p:nvPr/>
        </p:nvSpPr>
        <p:spPr>
          <a:xfrm rot="16200000">
            <a:off x="7064918" y="4088701"/>
            <a:ext cx="1188000" cy="338554"/>
          </a:xfrm>
          <a:prstGeom prst="rect">
            <a:avLst/>
          </a:prstGeom>
          <a:noFill/>
        </p:spPr>
        <p:txBody>
          <a:bodyPr wrap="square" rtlCol="0">
            <a:spAutoFit/>
          </a:bodyPr>
          <a:lstStyle/>
          <a:p>
            <a:pPr algn="ctr"/>
            <a:r>
              <a:rPr lang="ru-RU" sz="1400" b="1" dirty="0" smtClean="0">
                <a:solidFill>
                  <a:schemeClr val="tx2"/>
                </a:solidFill>
              </a:rPr>
              <a:t>ВЕЩЕСТВО </a:t>
            </a:r>
            <a:r>
              <a:rPr lang="ru-RU" sz="1600" b="1" dirty="0" smtClean="0">
                <a:solidFill>
                  <a:schemeClr val="tx2"/>
                </a:solidFill>
              </a:rPr>
              <a:t>2</a:t>
            </a:r>
          </a:p>
        </p:txBody>
      </p:sp>
      <p:sp>
        <p:nvSpPr>
          <p:cNvPr id="36" name="TextBox 35"/>
          <p:cNvSpPr txBox="1"/>
          <p:nvPr/>
        </p:nvSpPr>
        <p:spPr>
          <a:xfrm rot="16200000">
            <a:off x="6407636" y="4088701"/>
            <a:ext cx="1188000" cy="338554"/>
          </a:xfrm>
          <a:prstGeom prst="rect">
            <a:avLst/>
          </a:prstGeom>
          <a:noFill/>
        </p:spPr>
        <p:txBody>
          <a:bodyPr wrap="square" rtlCol="0">
            <a:spAutoFit/>
          </a:bodyPr>
          <a:lstStyle/>
          <a:p>
            <a:pPr algn="ctr"/>
            <a:r>
              <a:rPr lang="ru-RU" sz="1400" b="1" dirty="0" smtClean="0">
                <a:solidFill>
                  <a:schemeClr val="tx2"/>
                </a:solidFill>
              </a:rPr>
              <a:t>ВЕЩЕСТВО </a:t>
            </a:r>
            <a:r>
              <a:rPr lang="ru-RU" sz="1600" b="1" dirty="0" smtClean="0">
                <a:solidFill>
                  <a:schemeClr val="tx2"/>
                </a:solidFill>
              </a:rPr>
              <a:t>1</a:t>
            </a:r>
          </a:p>
        </p:txBody>
      </p:sp>
      <p:sp>
        <p:nvSpPr>
          <p:cNvPr id="37" name="TextBox 36"/>
          <p:cNvSpPr txBox="1"/>
          <p:nvPr/>
        </p:nvSpPr>
        <p:spPr>
          <a:xfrm rot="16200000">
            <a:off x="6677785" y="5771978"/>
            <a:ext cx="1272108" cy="307777"/>
          </a:xfrm>
          <a:prstGeom prst="rect">
            <a:avLst/>
          </a:prstGeom>
          <a:noFill/>
        </p:spPr>
        <p:txBody>
          <a:bodyPr wrap="square" rtlCol="0">
            <a:spAutoFit/>
          </a:bodyPr>
          <a:lstStyle/>
          <a:p>
            <a:pPr algn="ctr"/>
            <a:r>
              <a:rPr lang="ru-RU" sz="1200" b="1" dirty="0" smtClean="0">
                <a:solidFill>
                  <a:srgbClr val="C00000"/>
                </a:solidFill>
              </a:rPr>
              <a:t>ВЕЩЕСТВО </a:t>
            </a:r>
            <a:r>
              <a:rPr lang="ru-RU" sz="1400" b="1" dirty="0" smtClean="0">
                <a:solidFill>
                  <a:srgbClr val="C00000"/>
                </a:solidFill>
              </a:rPr>
              <a:t>№ </a:t>
            </a:r>
            <a:r>
              <a:rPr lang="en-US" sz="1400" b="1" dirty="0" smtClean="0">
                <a:solidFill>
                  <a:srgbClr val="C00000"/>
                </a:solidFill>
              </a:rPr>
              <a:t>1</a:t>
            </a:r>
            <a:endParaRPr lang="ru-RU" sz="1400" b="1" dirty="0" smtClean="0">
              <a:solidFill>
                <a:srgbClr val="C00000"/>
              </a:solidFill>
            </a:endParaRPr>
          </a:p>
        </p:txBody>
      </p:sp>
      <p:graphicFrame>
        <p:nvGraphicFramePr>
          <p:cNvPr id="39" name="Таблица 38"/>
          <p:cNvGraphicFramePr>
            <a:graphicFrameLocks noGrp="1"/>
          </p:cNvGraphicFramePr>
          <p:nvPr>
            <p:extLst>
              <p:ext uri="{D42A27DB-BD31-4B8C-83A1-F6EECF244321}">
                <p14:modId xmlns:p14="http://schemas.microsoft.com/office/powerpoint/2010/main" val="474459678"/>
              </p:ext>
            </p:extLst>
          </p:nvPr>
        </p:nvGraphicFramePr>
        <p:xfrm>
          <a:off x="250934" y="2969716"/>
          <a:ext cx="5561165" cy="1334283"/>
        </p:xfrm>
        <a:graphic>
          <a:graphicData uri="http://schemas.openxmlformats.org/drawingml/2006/table">
            <a:tbl>
              <a:tblPr firstRow="1" bandRow="1"/>
              <a:tblGrid>
                <a:gridCol w="1152714"/>
                <a:gridCol w="2973195"/>
                <a:gridCol w="1435256"/>
              </a:tblGrid>
              <a:tr h="1334283">
                <a:tc>
                  <a:txBody>
                    <a:bodyPr/>
                    <a:lstStyle/>
                    <a:p>
                      <a:pPr algn="ctr"/>
                      <a:r>
                        <a:rPr lang="ru-RU" sz="2000" dirty="0" smtClean="0"/>
                        <a:t>№ места</a:t>
                      </a:r>
                    </a:p>
                    <a:p>
                      <a:pPr algn="ctr"/>
                      <a:endParaRPr lang="ru-RU" dirty="0" smtClean="0"/>
                    </a:p>
                    <a:p>
                      <a:pPr algn="ctr"/>
                      <a:r>
                        <a:rPr lang="ru-RU" sz="2400" i="1" dirty="0" smtClean="0">
                          <a:solidFill>
                            <a:srgbClr val="275791"/>
                          </a:solidFill>
                        </a:rPr>
                        <a:t>А1</a:t>
                      </a:r>
                      <a:endParaRPr lang="ru-RU" sz="2400" i="1" dirty="0">
                        <a:solidFill>
                          <a:srgbClr val="275791"/>
                        </a:solidFill>
                      </a:endParaRPr>
                    </a:p>
                  </a:txBody>
                  <a:tcPr/>
                </a:tc>
                <a:tc>
                  <a:txBody>
                    <a:bodyPr/>
                    <a:lstStyle/>
                    <a:p>
                      <a:pPr algn="ctr"/>
                      <a:r>
                        <a:rPr lang="en-US" sz="2000" dirty="0" smtClean="0"/>
                        <a:t>ID </a:t>
                      </a:r>
                      <a:r>
                        <a:rPr lang="ru-RU" sz="2000" dirty="0" smtClean="0"/>
                        <a:t>растворов</a:t>
                      </a:r>
                    </a:p>
                    <a:p>
                      <a:pPr algn="ctr"/>
                      <a:endParaRPr lang="ru-RU" sz="2000" dirty="0" smtClean="0"/>
                    </a:p>
                    <a:p>
                      <a:pPr algn="ctr"/>
                      <a:r>
                        <a:rPr lang="en-US" sz="2000" dirty="0" smtClean="0"/>
                        <a:t>CH1</a:t>
                      </a:r>
                      <a:endParaRPr lang="ru-RU" sz="2000" dirty="0"/>
                    </a:p>
                  </a:txBody>
                  <a:tcPr/>
                </a:tc>
                <a:tc>
                  <a:txBody>
                    <a:bodyPr/>
                    <a:lstStyle/>
                    <a:p>
                      <a:pPr algn="ctr"/>
                      <a:r>
                        <a:rPr lang="ru-RU" sz="1800" dirty="0" smtClean="0"/>
                        <a:t>вещество</a:t>
                      </a:r>
                      <a:r>
                        <a:rPr lang="ru-RU" sz="1800" baseline="0" dirty="0" smtClean="0"/>
                        <a:t> 1 вещество 2 вещество 3</a:t>
                      </a:r>
                      <a:endParaRPr lang="ru-RU" sz="1800" dirty="0"/>
                    </a:p>
                  </a:txBody>
                  <a:tcPr anchor="ctr"/>
                </a:tc>
              </a:tr>
            </a:tbl>
          </a:graphicData>
        </a:graphic>
      </p:graphicFrame>
      <p:sp>
        <p:nvSpPr>
          <p:cNvPr id="40" name="Стрелка вправо 39"/>
          <p:cNvSpPr/>
          <p:nvPr/>
        </p:nvSpPr>
        <p:spPr>
          <a:xfrm rot="10800000" flipH="1">
            <a:off x="5812099" y="3440394"/>
            <a:ext cx="680185" cy="348646"/>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2" name="Полилиния: фигура 27">
            <a:extLst>
              <a:ext uri="{FF2B5EF4-FFF2-40B4-BE49-F238E27FC236}">
                <a16:creationId xmlns:a16="http://schemas.microsoft.com/office/drawing/2014/main" xmlns="" id="{4D4AD216-EE97-788A-52F5-D1CC0076A2EE}"/>
              </a:ext>
            </a:extLst>
          </p:cNvPr>
          <p:cNvSpPr/>
          <p:nvPr/>
        </p:nvSpPr>
        <p:spPr>
          <a:xfrm>
            <a:off x="323527" y="4329648"/>
            <a:ext cx="1355795" cy="2051680"/>
          </a:xfrm>
          <a:custGeom>
            <a:avLst/>
            <a:gdLst>
              <a:gd name="connsiteX0" fmla="*/ 0 w 1027786"/>
              <a:gd name="connsiteY0" fmla="*/ 0 h 4104456"/>
              <a:gd name="connsiteX1" fmla="*/ 1027786 w 1027786"/>
              <a:gd name="connsiteY1" fmla="*/ 0 h 4104456"/>
              <a:gd name="connsiteX2" fmla="*/ 1027786 w 1027786"/>
              <a:gd name="connsiteY2" fmla="*/ 4104456 h 4104456"/>
              <a:gd name="connsiteX3" fmla="*/ 0 w 1027786"/>
              <a:gd name="connsiteY3" fmla="*/ 4104456 h 4104456"/>
              <a:gd name="connsiteX4" fmla="*/ 0 w 1027786"/>
              <a:gd name="connsiteY4" fmla="*/ 0 h 410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86" h="4104456">
                <a:moveTo>
                  <a:pt x="0" y="0"/>
                </a:moveTo>
                <a:lnTo>
                  <a:pt x="1027786" y="0"/>
                </a:lnTo>
                <a:lnTo>
                  <a:pt x="1027786" y="4104456"/>
                </a:lnTo>
                <a:lnTo>
                  <a:pt x="0" y="4104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ru-RU" sz="1400" kern="1200" dirty="0" smtClean="0">
                <a:solidFill>
                  <a:schemeClr val="tx1"/>
                </a:solidFill>
              </a:rPr>
              <a:t>организатор вписывает место участника в таблицу и передает лист специалисту по инструктажу для подготовки комплекта</a:t>
            </a:r>
            <a:endParaRPr lang="ru-RU" sz="1400" kern="1200" dirty="0">
              <a:solidFill>
                <a:schemeClr val="tx1"/>
              </a:solidFill>
            </a:endParaRPr>
          </a:p>
        </p:txBody>
      </p:sp>
      <p:sp>
        <p:nvSpPr>
          <p:cNvPr id="43" name="Выгнутая вниз стрелка 42"/>
          <p:cNvSpPr/>
          <p:nvPr/>
        </p:nvSpPr>
        <p:spPr>
          <a:xfrm rot="5663257" flipH="1">
            <a:off x="-394224" y="4421325"/>
            <a:ext cx="1264088" cy="453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6" name="Полилиния: фигура 27">
            <a:extLst>
              <a:ext uri="{FF2B5EF4-FFF2-40B4-BE49-F238E27FC236}">
                <a16:creationId xmlns:a16="http://schemas.microsoft.com/office/drawing/2014/main" xmlns="" id="{4D4AD216-EE97-788A-52F5-D1CC0076A2EE}"/>
              </a:ext>
            </a:extLst>
          </p:cNvPr>
          <p:cNvSpPr/>
          <p:nvPr/>
        </p:nvSpPr>
        <p:spPr>
          <a:xfrm>
            <a:off x="1687695" y="4329648"/>
            <a:ext cx="2670038" cy="1931701"/>
          </a:xfrm>
          <a:custGeom>
            <a:avLst/>
            <a:gdLst>
              <a:gd name="connsiteX0" fmla="*/ 0 w 1027786"/>
              <a:gd name="connsiteY0" fmla="*/ 0 h 4104456"/>
              <a:gd name="connsiteX1" fmla="*/ 1027786 w 1027786"/>
              <a:gd name="connsiteY1" fmla="*/ 0 h 4104456"/>
              <a:gd name="connsiteX2" fmla="*/ 1027786 w 1027786"/>
              <a:gd name="connsiteY2" fmla="*/ 4104456 h 4104456"/>
              <a:gd name="connsiteX3" fmla="*/ 0 w 1027786"/>
              <a:gd name="connsiteY3" fmla="*/ 4104456 h 4104456"/>
              <a:gd name="connsiteX4" fmla="*/ 0 w 1027786"/>
              <a:gd name="connsiteY4" fmla="*/ 0 h 410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86" h="4104456">
                <a:moveTo>
                  <a:pt x="0" y="0"/>
                </a:moveTo>
                <a:lnTo>
                  <a:pt x="1027786" y="0"/>
                </a:lnTo>
                <a:lnTo>
                  <a:pt x="1027786" y="4104456"/>
                </a:lnTo>
                <a:lnTo>
                  <a:pt x="0" y="4104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ru-RU" sz="1400" kern="1200" dirty="0" smtClean="0">
                <a:solidFill>
                  <a:schemeClr val="tx1"/>
                </a:solidFill>
              </a:rPr>
              <a:t>используя специальную таблицу, специалист по инструктажу узнает, какие вещества №1</a:t>
            </a:r>
            <a:r>
              <a:rPr lang="en-US" sz="1400" kern="1200" dirty="0" smtClean="0">
                <a:solidFill>
                  <a:schemeClr val="tx1"/>
                </a:solidFill>
              </a:rPr>
              <a:t> </a:t>
            </a:r>
            <a:r>
              <a:rPr lang="ru-RU" sz="1400" kern="1200" dirty="0" smtClean="0">
                <a:solidFill>
                  <a:schemeClr val="tx1"/>
                </a:solidFill>
              </a:rPr>
              <a:t>и №2</a:t>
            </a:r>
            <a:r>
              <a:rPr lang="en-US" sz="1400" kern="1200" dirty="0" smtClean="0">
                <a:solidFill>
                  <a:schemeClr val="tx1"/>
                </a:solidFill>
              </a:rPr>
              <a:t> </a:t>
            </a:r>
            <a:r>
              <a:rPr lang="ru-RU" sz="1400" kern="1200" dirty="0" smtClean="0">
                <a:solidFill>
                  <a:schemeClr val="tx1"/>
                </a:solidFill>
              </a:rPr>
              <a:t>соответствует указанному коду и подготавливает их в пробирках с этикеткой №1</a:t>
            </a:r>
            <a:r>
              <a:rPr lang="en-US" sz="1400" kern="1200" dirty="0" smtClean="0">
                <a:solidFill>
                  <a:schemeClr val="tx1"/>
                </a:solidFill>
              </a:rPr>
              <a:t> </a:t>
            </a:r>
            <a:r>
              <a:rPr lang="ru-RU" sz="1400" kern="1200" dirty="0" smtClean="0">
                <a:solidFill>
                  <a:schemeClr val="tx1"/>
                </a:solidFill>
              </a:rPr>
              <a:t>и</a:t>
            </a:r>
            <a:r>
              <a:rPr lang="en-US" sz="1400" kern="1200" dirty="0" smtClean="0">
                <a:solidFill>
                  <a:schemeClr val="tx1"/>
                </a:solidFill>
              </a:rPr>
              <a:t> </a:t>
            </a:r>
            <a:r>
              <a:rPr lang="ru-RU" sz="1400" kern="1200" dirty="0" smtClean="0">
                <a:solidFill>
                  <a:schemeClr val="tx1"/>
                </a:solidFill>
              </a:rPr>
              <a:t>№2</a:t>
            </a:r>
            <a:r>
              <a:rPr lang="en-US" sz="1400" kern="1200" dirty="0" smtClean="0">
                <a:solidFill>
                  <a:schemeClr val="tx1"/>
                </a:solidFill>
              </a:rPr>
              <a:t> </a:t>
            </a:r>
            <a:r>
              <a:rPr lang="ru-RU" sz="1400" kern="1200" dirty="0" smtClean="0">
                <a:solidFill>
                  <a:schemeClr val="tx1"/>
                </a:solidFill>
              </a:rPr>
              <a:t/>
            </a:r>
            <a:br>
              <a:rPr lang="ru-RU" sz="1400" kern="1200" dirty="0" smtClean="0">
                <a:solidFill>
                  <a:schemeClr val="tx1"/>
                </a:solidFill>
              </a:rPr>
            </a:br>
            <a:r>
              <a:rPr lang="ru-RU" sz="1400" b="1" kern="1200" dirty="0" smtClean="0">
                <a:solidFill>
                  <a:srgbClr val="C00000"/>
                </a:solidFill>
              </a:rPr>
              <a:t>(участник не должен знать, какое вещество в какой пробирке приготовлено) </a:t>
            </a:r>
            <a:endParaRPr lang="ru-RU" sz="1400" b="1" kern="1200" dirty="0">
              <a:solidFill>
                <a:srgbClr val="C00000"/>
              </a:solidFill>
            </a:endParaRPr>
          </a:p>
        </p:txBody>
      </p:sp>
      <p:sp>
        <p:nvSpPr>
          <p:cNvPr id="47" name="Полилиния: фигура 27">
            <a:extLst>
              <a:ext uri="{FF2B5EF4-FFF2-40B4-BE49-F238E27FC236}">
                <a16:creationId xmlns:a16="http://schemas.microsoft.com/office/drawing/2014/main" xmlns="" id="{4D4AD216-EE97-788A-52F5-D1CC0076A2EE}"/>
              </a:ext>
            </a:extLst>
          </p:cNvPr>
          <p:cNvSpPr/>
          <p:nvPr/>
        </p:nvSpPr>
        <p:spPr>
          <a:xfrm>
            <a:off x="4669719" y="4953219"/>
            <a:ext cx="1089122" cy="586287"/>
          </a:xfrm>
          <a:custGeom>
            <a:avLst/>
            <a:gdLst>
              <a:gd name="connsiteX0" fmla="*/ 0 w 1027786"/>
              <a:gd name="connsiteY0" fmla="*/ 0 h 4104456"/>
              <a:gd name="connsiteX1" fmla="*/ 1027786 w 1027786"/>
              <a:gd name="connsiteY1" fmla="*/ 0 h 4104456"/>
              <a:gd name="connsiteX2" fmla="*/ 1027786 w 1027786"/>
              <a:gd name="connsiteY2" fmla="*/ 4104456 h 4104456"/>
              <a:gd name="connsiteX3" fmla="*/ 0 w 1027786"/>
              <a:gd name="connsiteY3" fmla="*/ 4104456 h 4104456"/>
              <a:gd name="connsiteX4" fmla="*/ 0 w 1027786"/>
              <a:gd name="connsiteY4" fmla="*/ 0 h 410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86" h="4104456">
                <a:moveTo>
                  <a:pt x="0" y="0"/>
                </a:moveTo>
                <a:lnTo>
                  <a:pt x="1027786" y="0"/>
                </a:lnTo>
                <a:lnTo>
                  <a:pt x="1027786" y="4104456"/>
                </a:lnTo>
                <a:lnTo>
                  <a:pt x="0" y="4104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ru-RU" sz="1400" kern="1200" dirty="0" smtClean="0">
                <a:solidFill>
                  <a:schemeClr val="tx1"/>
                </a:solidFill>
              </a:rPr>
              <a:t>известные </a:t>
            </a:r>
            <a:r>
              <a:rPr lang="ru-RU" sz="1400" dirty="0" smtClean="0">
                <a:solidFill>
                  <a:schemeClr val="tx1"/>
                </a:solidFill>
              </a:rPr>
              <a:t>вещества</a:t>
            </a:r>
            <a:endParaRPr lang="ru-RU" sz="1400" kern="1200" dirty="0">
              <a:solidFill>
                <a:schemeClr val="tx1"/>
              </a:solidFill>
            </a:endParaRPr>
          </a:p>
        </p:txBody>
      </p:sp>
      <p:sp>
        <p:nvSpPr>
          <p:cNvPr id="48" name="Выгнутая вниз стрелка 47"/>
          <p:cNvSpPr/>
          <p:nvPr/>
        </p:nvSpPr>
        <p:spPr>
          <a:xfrm rot="15936743">
            <a:off x="5194003" y="4421325"/>
            <a:ext cx="1264088" cy="453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Полилиния: фигура 27">
            <a:extLst>
              <a:ext uri="{FF2B5EF4-FFF2-40B4-BE49-F238E27FC236}">
                <a16:creationId xmlns:a16="http://schemas.microsoft.com/office/drawing/2014/main" xmlns="" id="{4D4AD216-EE97-788A-52F5-D1CC0076A2EE}"/>
              </a:ext>
            </a:extLst>
          </p:cNvPr>
          <p:cNvSpPr/>
          <p:nvPr/>
        </p:nvSpPr>
        <p:spPr>
          <a:xfrm rot="5400000">
            <a:off x="7162915" y="1363295"/>
            <a:ext cx="887831" cy="2859005"/>
          </a:xfrm>
          <a:custGeom>
            <a:avLst/>
            <a:gdLst>
              <a:gd name="connsiteX0" fmla="*/ 0 w 1027786"/>
              <a:gd name="connsiteY0" fmla="*/ 0 h 4104456"/>
              <a:gd name="connsiteX1" fmla="*/ 1027786 w 1027786"/>
              <a:gd name="connsiteY1" fmla="*/ 0 h 4104456"/>
              <a:gd name="connsiteX2" fmla="*/ 1027786 w 1027786"/>
              <a:gd name="connsiteY2" fmla="*/ 4104456 h 4104456"/>
              <a:gd name="connsiteX3" fmla="*/ 0 w 1027786"/>
              <a:gd name="connsiteY3" fmla="*/ 4104456 h 4104456"/>
              <a:gd name="connsiteX4" fmla="*/ 0 w 1027786"/>
              <a:gd name="connsiteY4" fmla="*/ 0 h 410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86" h="4104456">
                <a:moveTo>
                  <a:pt x="0" y="0"/>
                </a:moveTo>
                <a:lnTo>
                  <a:pt x="1027786" y="0"/>
                </a:lnTo>
                <a:lnTo>
                  <a:pt x="1027786" y="4104456"/>
                </a:lnTo>
                <a:lnTo>
                  <a:pt x="0" y="4104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ru-RU" sz="2000" b="1" kern="1200" dirty="0" smtClean="0">
                <a:solidFill>
                  <a:srgbClr val="275791"/>
                </a:solidFill>
              </a:rPr>
              <a:t>Комплект реактивов для участника, сидящего на месте А1</a:t>
            </a:r>
            <a:endParaRPr lang="ru-RU" sz="2000" b="1" kern="1200" dirty="0">
              <a:solidFill>
                <a:srgbClr val="275791"/>
              </a:solidFill>
            </a:endParaRPr>
          </a:p>
        </p:txBody>
      </p:sp>
      <p:sp>
        <p:nvSpPr>
          <p:cNvPr id="51" name="TextBox 50"/>
          <p:cNvSpPr txBox="1"/>
          <p:nvPr/>
        </p:nvSpPr>
        <p:spPr>
          <a:xfrm rot="16200000">
            <a:off x="7457352" y="5771979"/>
            <a:ext cx="1272108" cy="307777"/>
          </a:xfrm>
          <a:prstGeom prst="rect">
            <a:avLst/>
          </a:prstGeom>
          <a:noFill/>
        </p:spPr>
        <p:txBody>
          <a:bodyPr wrap="square" rtlCol="0">
            <a:spAutoFit/>
          </a:bodyPr>
          <a:lstStyle/>
          <a:p>
            <a:pPr algn="ctr"/>
            <a:r>
              <a:rPr lang="ru-RU" sz="1200" b="1" dirty="0" smtClean="0">
                <a:solidFill>
                  <a:srgbClr val="C00000"/>
                </a:solidFill>
              </a:rPr>
              <a:t>ВЕЩЕСТВО </a:t>
            </a:r>
            <a:r>
              <a:rPr lang="ru-RU" sz="1400" b="1" dirty="0" smtClean="0">
                <a:solidFill>
                  <a:srgbClr val="C00000"/>
                </a:solidFill>
              </a:rPr>
              <a:t>№ 2</a:t>
            </a:r>
          </a:p>
        </p:txBody>
      </p:sp>
    </p:spTree>
    <p:extLst>
      <p:ext uri="{BB962C8B-B14F-4D97-AF65-F5344CB8AC3E}">
        <p14:creationId xmlns:p14="http://schemas.microsoft.com/office/powerpoint/2010/main" val="865237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B72C22EB-09F0-676A-7228-CAC380661F93}"/>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8" name="TextBox 7">
            <a:extLst>
              <a:ext uri="{FF2B5EF4-FFF2-40B4-BE49-F238E27FC236}">
                <a16:creationId xmlns:a16="http://schemas.microsoft.com/office/drawing/2014/main" xmlns="" id="{9F1CA3DA-2A1D-3C58-3A89-CE72F73CF975}"/>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9" name="TextBox 8">
            <a:extLst>
              <a:ext uri="{FF2B5EF4-FFF2-40B4-BE49-F238E27FC236}">
                <a16:creationId xmlns:a16="http://schemas.microsoft.com/office/drawing/2014/main" xmlns="" id="{AD12201A-9F26-537B-E160-DF493626A8EA}"/>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0" name="Группа 9">
            <a:extLst>
              <a:ext uri="{FF2B5EF4-FFF2-40B4-BE49-F238E27FC236}">
                <a16:creationId xmlns:a16="http://schemas.microsoft.com/office/drawing/2014/main" xmlns="" id="{C9C82AB3-6850-997D-07E1-747953066E82}"/>
              </a:ext>
            </a:extLst>
          </p:cNvPr>
          <p:cNvGrpSpPr/>
          <p:nvPr/>
        </p:nvGrpSpPr>
        <p:grpSpPr>
          <a:xfrm>
            <a:off x="1259632" y="789145"/>
            <a:ext cx="6773429" cy="576000"/>
            <a:chOff x="1259632" y="795477"/>
            <a:chExt cx="6773429" cy="576000"/>
          </a:xfrm>
        </p:grpSpPr>
        <p:sp>
          <p:nvSpPr>
            <p:cNvPr id="11" name="Овал 10">
              <a:extLst>
                <a:ext uri="{FF2B5EF4-FFF2-40B4-BE49-F238E27FC236}">
                  <a16:creationId xmlns:a16="http://schemas.microsoft.com/office/drawing/2014/main" xmlns="" id="{756469C1-939C-4B84-E15B-9B7B5056E26A}"/>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18F3CAB2-2D94-4495-E538-1A01E289D9DC}"/>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3DDF530A-69FA-006A-6AD0-0CEC22FF5916}"/>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E29B61A-ED90-E44F-84DC-D024771D230E}"/>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3FE72230-A454-EED4-85B9-64FDC83D3651}"/>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03B0CAA1-D02F-619A-4400-6BBA789A1541}"/>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E57B859-9C30-DE88-3F8E-A56E6E454AD5}"/>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7E42424B-EF9A-C6D7-FC79-22958B5EC2E3}"/>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F6EB134-800F-3ABB-6FF2-D4F0B9A1FD24}"/>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14656C06-913E-3718-519A-A939B7EF6AED}"/>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4160C7B-6EEE-08E3-8DBA-A6AB988125B5}"/>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A3DEEB6A-9655-BDAA-5ACB-25185773DDCF}"/>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8CBB5492-4997-0385-584B-2C17F287DA3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7" name="TextBox 26">
            <a:extLst>
              <a:ext uri="{FF2B5EF4-FFF2-40B4-BE49-F238E27FC236}">
                <a16:creationId xmlns:a16="http://schemas.microsoft.com/office/drawing/2014/main" xmlns="" id="{5E20227F-A36E-8C93-ED46-65EF486FB95D}"/>
              </a:ext>
            </a:extLst>
          </p:cNvPr>
          <p:cNvSpPr txBox="1"/>
          <p:nvPr/>
        </p:nvSpPr>
        <p:spPr>
          <a:xfrm>
            <a:off x="250934" y="1486525"/>
            <a:ext cx="8642008" cy="1200329"/>
          </a:xfrm>
          <a:prstGeom prst="rect">
            <a:avLst/>
          </a:prstGeom>
          <a:noFill/>
        </p:spPr>
        <p:txBody>
          <a:bodyPr wrap="square">
            <a:spAutoFit/>
          </a:bodyPr>
          <a:lstStyle/>
          <a:p>
            <a:pPr marL="285750" indent="-285750">
              <a:buFont typeface="Wingdings" panose="05000000000000000000" pitchFamily="2" charset="2"/>
              <a:buChar char="ü"/>
            </a:pPr>
            <a:r>
              <a:rPr lang="ru-RU" dirty="0"/>
              <a:t>Участники экзамена по указанию организатора в аудитории подходят к одному из столов с лабораторным оборудованием (при необходимости с собой они могут взять черновик с записями) и приступают к проведению химических экспериментов.</a:t>
            </a:r>
          </a:p>
        </p:txBody>
      </p:sp>
      <p:sp>
        <p:nvSpPr>
          <p:cNvPr id="28" name="TextBox 27">
            <a:extLst>
              <a:ext uri="{FF2B5EF4-FFF2-40B4-BE49-F238E27FC236}">
                <a16:creationId xmlns:a16="http://schemas.microsoft.com/office/drawing/2014/main" xmlns="" id="{934E449C-5E76-B137-8924-E7E26981D86C}"/>
              </a:ext>
            </a:extLst>
          </p:cNvPr>
          <p:cNvSpPr txBox="1"/>
          <p:nvPr/>
        </p:nvSpPr>
        <p:spPr>
          <a:xfrm>
            <a:off x="953556" y="4493438"/>
            <a:ext cx="7738687" cy="1815882"/>
          </a:xfrm>
          <a:prstGeom prst="rect">
            <a:avLst/>
          </a:prstGeom>
          <a:noFill/>
        </p:spPr>
        <p:txBody>
          <a:bodyPr wrap="square">
            <a:spAutoFit/>
          </a:bodyPr>
          <a:lstStyle/>
          <a:p>
            <a:pPr algn="ctr"/>
            <a:r>
              <a:rPr lang="ru-RU" sz="2800" b="1" dirty="0"/>
              <a:t>В ситуации, когда разлит или рассыпан химический реактив, уборку реактива проводит специалист по проведению инструктажа и обеспечению лабораторных работ</a:t>
            </a:r>
          </a:p>
        </p:txBody>
      </p:sp>
      <p:pic>
        <p:nvPicPr>
          <p:cNvPr id="29" name="Рисунок 1">
            <a:extLst>
              <a:ext uri="{FF2B5EF4-FFF2-40B4-BE49-F238E27FC236}">
                <a16:creationId xmlns:a16="http://schemas.microsoft.com/office/drawing/2014/main" xmlns="" id="{F32DC452-5FE1-A28A-AE95-643CCEFE8F42}"/>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234718" y="4643746"/>
            <a:ext cx="1439303" cy="163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5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Таблица 38">
            <a:extLst>
              <a:ext uri="{FF2B5EF4-FFF2-40B4-BE49-F238E27FC236}">
                <a16:creationId xmlns:a16="http://schemas.microsoft.com/office/drawing/2014/main" xmlns="" id="{44D06FD7-101C-6009-ECCB-2C331C2A4767}"/>
              </a:ext>
            </a:extLst>
          </p:cNvPr>
          <p:cNvGraphicFramePr>
            <a:graphicFrameLocks noGrp="1"/>
          </p:cNvGraphicFramePr>
          <p:nvPr>
            <p:extLst>
              <p:ext uri="{D42A27DB-BD31-4B8C-83A1-F6EECF244321}">
                <p14:modId xmlns:p14="http://schemas.microsoft.com/office/powerpoint/2010/main" val="1832804852"/>
              </p:ext>
            </p:extLst>
          </p:nvPr>
        </p:nvGraphicFramePr>
        <p:xfrm>
          <a:off x="251520" y="2228791"/>
          <a:ext cx="8568952" cy="3936513"/>
        </p:xfrm>
        <a:graphic>
          <a:graphicData uri="http://schemas.openxmlformats.org/drawingml/2006/table">
            <a:tbl>
              <a:tblPr firstRow="1" bandRow="1"/>
              <a:tblGrid>
                <a:gridCol w="4284476">
                  <a:extLst>
                    <a:ext uri="{9D8B030D-6E8A-4147-A177-3AD203B41FA5}">
                      <a16:colId xmlns:a16="http://schemas.microsoft.com/office/drawing/2014/main" xmlns="" val="1011104090"/>
                    </a:ext>
                  </a:extLst>
                </a:gridCol>
                <a:gridCol w="4284476">
                  <a:extLst>
                    <a:ext uri="{9D8B030D-6E8A-4147-A177-3AD203B41FA5}">
                      <a16:colId xmlns:a16="http://schemas.microsoft.com/office/drawing/2014/main" xmlns="" val="2866836609"/>
                    </a:ext>
                  </a:extLst>
                </a:gridCol>
              </a:tblGrid>
              <a:tr h="2207259">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58432396"/>
                  </a:ext>
                </a:extLst>
              </a:tr>
              <a:tr h="1729254">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502227752"/>
                  </a:ext>
                </a:extLst>
              </a:tr>
            </a:tbl>
          </a:graphicData>
        </a:graphic>
      </p:graphicFrame>
      <p:sp>
        <p:nvSpPr>
          <p:cNvPr id="18" name="Прямоугольник 17"/>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DB70E08A-0FD5-080B-4C6D-966D3F418792}"/>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89E62D08-98D8-E6A2-6980-1490312783B8}"/>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B5B25429-0875-4C92-2366-27C8872EEB90}"/>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303E4459-1347-3226-8313-0948D7477315}"/>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3872BA3E-AAC5-F72C-2E2E-7F24610D2F90}"/>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C17C2D9E-83A1-41FB-F8DF-06CC52B72B93}"/>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07528AF5-2DFB-401D-9B77-0104D5F7196B}"/>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2DEFDD2D-7061-DDBE-A522-481502423A03}"/>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01EE5AFB-8DF2-A658-B44B-5D1FDEC0648D}"/>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34648152-9AFF-D757-5852-D782F1B250B6}"/>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8A43953A-AA83-E400-CB56-F35D31039562}"/>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56C7B462-0790-690C-F8DC-05C50DBC2B83}"/>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07D48075-6770-F33D-12F7-9F5B58E99633}"/>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E8745A4E-5DC5-212A-0379-E33ABC4A5C73}"/>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7E26F15A-F51C-95CA-60B4-830CBE9CDE52}"/>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B690C0E0-5C84-F99D-38D7-38A3826A22C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B92531E2-C14C-B840-1C73-A6893CD41AEF}"/>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31" name="TextBox 30">
            <a:extLst>
              <a:ext uri="{FF2B5EF4-FFF2-40B4-BE49-F238E27FC236}">
                <a16:creationId xmlns:a16="http://schemas.microsoft.com/office/drawing/2014/main" xmlns="" id="{7167D700-6436-7C5A-5000-265F619D85B9}"/>
              </a:ext>
            </a:extLst>
          </p:cNvPr>
          <p:cNvSpPr txBox="1"/>
          <p:nvPr/>
        </p:nvSpPr>
        <p:spPr>
          <a:xfrm>
            <a:off x="500489" y="5050688"/>
            <a:ext cx="8286821" cy="707886"/>
          </a:xfrm>
          <a:prstGeom prst="rect">
            <a:avLst/>
          </a:prstGeom>
          <a:noFill/>
        </p:spPr>
        <p:txBody>
          <a:bodyPr wrap="square" rtlCol="0">
            <a:spAutoFit/>
          </a:bodyPr>
          <a:lstStyle/>
          <a:p>
            <a:pPr algn="ctr"/>
            <a:r>
              <a:rPr lang="ru-RU" sz="2000" dirty="0"/>
              <a:t>Оборудуется 4-я рабочими станциями (компьютер с установленной станцией записи устных ответов и гарнитура с микрофоном). </a:t>
            </a:r>
          </a:p>
        </p:txBody>
      </p:sp>
      <p:sp>
        <p:nvSpPr>
          <p:cNvPr id="34" name="TextBox 33">
            <a:extLst>
              <a:ext uri="{FF2B5EF4-FFF2-40B4-BE49-F238E27FC236}">
                <a16:creationId xmlns:a16="http://schemas.microsoft.com/office/drawing/2014/main" xmlns="" id="{0AA85A46-0C56-3172-D227-598492B7674B}"/>
              </a:ext>
            </a:extLst>
          </p:cNvPr>
          <p:cNvSpPr txBox="1"/>
          <p:nvPr/>
        </p:nvSpPr>
        <p:spPr>
          <a:xfrm rot="5400000">
            <a:off x="4233196" y="2851078"/>
            <a:ext cx="553998" cy="3673963"/>
          </a:xfrm>
          <a:prstGeom prst="rect">
            <a:avLst/>
          </a:prstGeom>
          <a:noFill/>
        </p:spPr>
        <p:txBody>
          <a:bodyPr vert="vert270" wrap="square" rtlCol="0">
            <a:spAutoFit/>
          </a:bodyPr>
          <a:lstStyle/>
          <a:p>
            <a:pPr algn="ctr"/>
            <a:r>
              <a:rPr lang="ru-RU" sz="2400" b="1" dirty="0">
                <a:solidFill>
                  <a:srgbClr val="275791"/>
                </a:solidFill>
              </a:rPr>
              <a:t>Аудитория устной части</a:t>
            </a:r>
          </a:p>
        </p:txBody>
      </p:sp>
      <p:sp>
        <p:nvSpPr>
          <p:cNvPr id="35" name="TextBox 34">
            <a:extLst>
              <a:ext uri="{FF2B5EF4-FFF2-40B4-BE49-F238E27FC236}">
                <a16:creationId xmlns:a16="http://schemas.microsoft.com/office/drawing/2014/main" xmlns="" id="{A5B52CFE-5F3B-2BA4-F796-34026AAE5923}"/>
              </a:ext>
            </a:extLst>
          </p:cNvPr>
          <p:cNvSpPr txBox="1"/>
          <p:nvPr/>
        </p:nvSpPr>
        <p:spPr>
          <a:xfrm>
            <a:off x="323528" y="2764263"/>
            <a:ext cx="4135072" cy="1631216"/>
          </a:xfrm>
          <a:prstGeom prst="rect">
            <a:avLst/>
          </a:prstGeom>
          <a:noFill/>
        </p:spPr>
        <p:txBody>
          <a:bodyPr wrap="square" rtlCol="0">
            <a:spAutoFit/>
          </a:bodyPr>
          <a:lstStyle/>
          <a:p>
            <a:pPr algn="ctr"/>
            <a:r>
              <a:rPr lang="ru-RU" sz="2000" dirty="0"/>
              <a:t>Оборудуется средством воспроизведения аудиозаписи, которое технический специалист должен настроить так, чтобы было слышно всем участникам ГИА</a:t>
            </a:r>
          </a:p>
        </p:txBody>
      </p:sp>
      <p:sp>
        <p:nvSpPr>
          <p:cNvPr id="36" name="TextBox 35">
            <a:extLst>
              <a:ext uri="{FF2B5EF4-FFF2-40B4-BE49-F238E27FC236}">
                <a16:creationId xmlns:a16="http://schemas.microsoft.com/office/drawing/2014/main" xmlns="" id="{3BF27080-8D60-61F5-174C-0BAD67B06723}"/>
              </a:ext>
            </a:extLst>
          </p:cNvPr>
          <p:cNvSpPr txBox="1"/>
          <p:nvPr/>
        </p:nvSpPr>
        <p:spPr>
          <a:xfrm rot="5400000">
            <a:off x="2083165" y="326787"/>
            <a:ext cx="553998" cy="4320480"/>
          </a:xfrm>
          <a:prstGeom prst="rect">
            <a:avLst/>
          </a:prstGeom>
          <a:noFill/>
        </p:spPr>
        <p:txBody>
          <a:bodyPr vert="vert270" wrap="square" rtlCol="0">
            <a:spAutoFit/>
          </a:bodyPr>
          <a:lstStyle/>
          <a:p>
            <a:pPr algn="ctr"/>
            <a:r>
              <a:rPr lang="ru-RU" sz="2400" b="1" dirty="0">
                <a:solidFill>
                  <a:srgbClr val="275791"/>
                </a:solidFill>
              </a:rPr>
              <a:t>Аудитория письменной части</a:t>
            </a:r>
          </a:p>
        </p:txBody>
      </p:sp>
      <p:sp>
        <p:nvSpPr>
          <p:cNvPr id="37" name="TextBox 36">
            <a:extLst>
              <a:ext uri="{FF2B5EF4-FFF2-40B4-BE49-F238E27FC236}">
                <a16:creationId xmlns:a16="http://schemas.microsoft.com/office/drawing/2014/main" xmlns="" id="{3E846F08-4EB8-0D04-23F7-7093D18E8EAF}"/>
              </a:ext>
            </a:extLst>
          </p:cNvPr>
          <p:cNvSpPr txBox="1"/>
          <p:nvPr/>
        </p:nvSpPr>
        <p:spPr>
          <a:xfrm>
            <a:off x="5259954" y="2716826"/>
            <a:ext cx="2903505" cy="1323439"/>
          </a:xfrm>
          <a:prstGeom prst="rect">
            <a:avLst/>
          </a:prstGeom>
          <a:noFill/>
        </p:spPr>
        <p:txBody>
          <a:bodyPr wrap="square" rtlCol="0">
            <a:spAutoFit/>
          </a:bodyPr>
          <a:lstStyle/>
          <a:p>
            <a:pPr algn="ctr"/>
            <a:r>
              <a:rPr lang="ru-RU" sz="2000" dirty="0"/>
              <a:t>Дополнительное оборудование для аудитории не требуется</a:t>
            </a:r>
          </a:p>
          <a:p>
            <a:pPr algn="ctr"/>
            <a:endParaRPr lang="ru-RU" sz="2000" dirty="0"/>
          </a:p>
        </p:txBody>
      </p:sp>
      <p:sp>
        <p:nvSpPr>
          <p:cNvPr id="38" name="TextBox 37">
            <a:extLst>
              <a:ext uri="{FF2B5EF4-FFF2-40B4-BE49-F238E27FC236}">
                <a16:creationId xmlns:a16="http://schemas.microsoft.com/office/drawing/2014/main" xmlns="" id="{A390D88F-3E70-0AF7-0E6F-85CD123D8650}"/>
              </a:ext>
            </a:extLst>
          </p:cNvPr>
          <p:cNvSpPr txBox="1"/>
          <p:nvPr/>
        </p:nvSpPr>
        <p:spPr>
          <a:xfrm rot="5400000">
            <a:off x="6430762" y="851865"/>
            <a:ext cx="553998" cy="3263409"/>
          </a:xfrm>
          <a:prstGeom prst="rect">
            <a:avLst/>
          </a:prstGeom>
          <a:noFill/>
        </p:spPr>
        <p:txBody>
          <a:bodyPr vert="vert270" wrap="square" rtlCol="0">
            <a:spAutoFit/>
          </a:bodyPr>
          <a:lstStyle/>
          <a:p>
            <a:pPr algn="ctr"/>
            <a:r>
              <a:rPr lang="ru-RU" sz="2400" b="1" dirty="0">
                <a:solidFill>
                  <a:srgbClr val="275791"/>
                </a:solidFill>
              </a:rPr>
              <a:t>Аудитория подготовки</a:t>
            </a:r>
          </a:p>
        </p:txBody>
      </p:sp>
      <p:sp>
        <p:nvSpPr>
          <p:cNvPr id="41" name="Заголовок 1">
            <a:extLst>
              <a:ext uri="{FF2B5EF4-FFF2-40B4-BE49-F238E27FC236}">
                <a16:creationId xmlns:a16="http://schemas.microsoft.com/office/drawing/2014/main" xmlns="" id="{AEB7BC23-BE51-3868-4383-1F512A17E00A}"/>
              </a:ext>
            </a:extLst>
          </p:cNvPr>
          <p:cNvSpPr txBox="1">
            <a:spLocks/>
          </p:cNvSpPr>
          <p:nvPr/>
        </p:nvSpPr>
        <p:spPr>
          <a:xfrm>
            <a:off x="199924" y="1588373"/>
            <a:ext cx="7540428" cy="62412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a:effectLst>
                  <a:outerShdw blurRad="38100" dist="38100" dir="2700000" algn="tl">
                    <a:srgbClr val="000000">
                      <a:alpha val="43137"/>
                    </a:srgbClr>
                  </a:outerShdw>
                </a:effectLst>
              </a:rPr>
              <a:t>1.</a:t>
            </a:r>
            <a:r>
              <a:rPr lang="ru-RU" sz="2200" dirty="0"/>
              <a:t> </a:t>
            </a:r>
            <a:r>
              <a:rPr lang="ru-RU" sz="2200" b="1" dirty="0"/>
              <a:t>На каждую группу участников (не более 16 человек) готовится по 3 аудитории:</a:t>
            </a:r>
            <a:endParaRPr lang="ru-RU" sz="2200" dirty="0"/>
          </a:p>
        </p:txBody>
      </p:sp>
      <p:sp>
        <p:nvSpPr>
          <p:cNvPr id="43" name="TextBox 42">
            <a:extLst>
              <a:ext uri="{FF2B5EF4-FFF2-40B4-BE49-F238E27FC236}">
                <a16:creationId xmlns:a16="http://schemas.microsoft.com/office/drawing/2014/main" xmlns="" id="{5BA8C061-3F27-1C0F-8A45-0983142001F4}"/>
              </a:ext>
            </a:extLst>
          </p:cNvPr>
          <p:cNvSpPr txBox="1"/>
          <p:nvPr/>
        </p:nvSpPr>
        <p:spPr>
          <a:xfrm>
            <a:off x="199924" y="6300759"/>
            <a:ext cx="8568952" cy="400110"/>
          </a:xfrm>
          <a:prstGeom prst="rect">
            <a:avLst/>
          </a:prstGeom>
          <a:noFill/>
        </p:spPr>
        <p:txBody>
          <a:bodyPr wrap="square">
            <a:spAutoFit/>
          </a:bodyPr>
          <a:lstStyle/>
          <a:p>
            <a:pPr marL="342900" lvl="2" indent="-342900">
              <a:spcBef>
                <a:spcPts val="0"/>
              </a:spcBef>
              <a:spcAft>
                <a:spcPts val="1200"/>
              </a:spcAft>
              <a:buFont typeface="Wingdings" panose="05000000000000000000" pitchFamily="2" charset="2"/>
              <a:buChar char="ü"/>
            </a:pPr>
            <a:r>
              <a:rPr lang="ru-RU" sz="2000" dirty="0"/>
              <a:t>В каждой аудитории должно присутствовать не менее 2 организаторов. </a:t>
            </a:r>
          </a:p>
        </p:txBody>
      </p:sp>
    </p:spTree>
    <p:extLst>
      <p:ext uri="{BB962C8B-B14F-4D97-AF65-F5344CB8AC3E}">
        <p14:creationId xmlns:p14="http://schemas.microsoft.com/office/powerpoint/2010/main" val="2144053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l="37015" t="591" r="27861"/>
          <a:stretch>
            <a:fillRect/>
          </a:stretch>
        </p:blipFill>
        <p:spPr>
          <a:xfrm>
            <a:off x="-108520" y="585208"/>
            <a:ext cx="3314514" cy="6253810"/>
          </a:xfrm>
          <a:custGeom>
            <a:avLst/>
            <a:gdLst>
              <a:gd name="connsiteX0" fmla="*/ 0 w 3314514"/>
              <a:gd name="connsiteY0" fmla="*/ 0 h 6253810"/>
              <a:gd name="connsiteX1" fmla="*/ 17661 w 3314514"/>
              <a:gd name="connsiteY1" fmla="*/ 447 h 6253810"/>
              <a:gd name="connsiteX2" fmla="*/ 3314514 w 3314514"/>
              <a:gd name="connsiteY2" fmla="*/ 3471637 h 6253810"/>
              <a:gd name="connsiteX3" fmla="*/ 2121269 w 3314514"/>
              <a:gd name="connsiteY3" fmla="*/ 6092949 h 6253810"/>
              <a:gd name="connsiteX4" fmla="*/ 1918440 w 3314514"/>
              <a:gd name="connsiteY4" fmla="*/ 6253810 h 6253810"/>
              <a:gd name="connsiteX5" fmla="*/ 0 w 3314514"/>
              <a:gd name="connsiteY5" fmla="*/ 6253810 h 625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53810">
                <a:moveTo>
                  <a:pt x="0" y="0"/>
                </a:moveTo>
                <a:lnTo>
                  <a:pt x="17661" y="447"/>
                </a:lnTo>
                <a:cubicBezTo>
                  <a:pt x="1854123" y="93537"/>
                  <a:pt x="3314514" y="1612041"/>
                  <a:pt x="3314514" y="3471637"/>
                </a:cubicBezTo>
                <a:cubicBezTo>
                  <a:pt x="3314514" y="4517660"/>
                  <a:pt x="2852437" y="5455759"/>
                  <a:pt x="2121269" y="6092949"/>
                </a:cubicBezTo>
                <a:lnTo>
                  <a:pt x="1918440" y="6253810"/>
                </a:lnTo>
                <a:lnTo>
                  <a:pt x="0" y="6253810"/>
                </a:lnTo>
                <a:close/>
              </a:path>
            </a:pathLst>
          </a:custGeom>
        </p:spPr>
      </p:pic>
      <p:graphicFrame>
        <p:nvGraphicFramePr>
          <p:cNvPr id="21" name="Схема 20"/>
          <p:cNvGraphicFramePr/>
          <p:nvPr>
            <p:extLst>
              <p:ext uri="{D42A27DB-BD31-4B8C-83A1-F6EECF244321}">
                <p14:modId xmlns:p14="http://schemas.microsoft.com/office/powerpoint/2010/main" val="3657065335"/>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93AC3BB3-C226-CB6B-7A3C-99FBC0A9FB35}"/>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Физика</a:t>
            </a:r>
          </a:p>
        </p:txBody>
      </p:sp>
      <p:sp>
        <p:nvSpPr>
          <p:cNvPr id="3" name="Прямоугольник 2">
            <a:extLst>
              <a:ext uri="{FF2B5EF4-FFF2-40B4-BE49-F238E27FC236}">
                <a16:creationId xmlns:a16="http://schemas.microsoft.com/office/drawing/2014/main" xmlns="" id="{1F9DDC28-0733-F9BC-BACE-316B336B4D0B}"/>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DBA78D62-3367-981E-2ED5-F0E1BFD6CA0C}"/>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91D5318F-9EB6-C99D-5E9F-4C2AEB763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8" name="Рисунок 7">
            <a:extLst>
              <a:ext uri="{FF2B5EF4-FFF2-40B4-BE49-F238E27FC236}">
                <a16:creationId xmlns:a16="http://schemas.microsoft.com/office/drawing/2014/main" xmlns="" id="{F935AD15-BC41-BB94-09DE-B1C384758F4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5697" y="1711521"/>
            <a:ext cx="720000" cy="720000"/>
          </a:xfrm>
          <a:prstGeom prst="rect">
            <a:avLst/>
          </a:prstGeom>
        </p:spPr>
      </p:pic>
      <p:pic>
        <p:nvPicPr>
          <p:cNvPr id="9" name="Рисунок 8">
            <a:extLst>
              <a:ext uri="{FF2B5EF4-FFF2-40B4-BE49-F238E27FC236}">
                <a16:creationId xmlns:a16="http://schemas.microsoft.com/office/drawing/2014/main" xmlns="" id="{1A826D07-F708-C0E3-5B75-A384C7FDC7E8}"/>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67744" y="5635969"/>
            <a:ext cx="828000" cy="828000"/>
          </a:xfrm>
          <a:prstGeom prst="rect">
            <a:avLst/>
          </a:prstGeom>
        </p:spPr>
      </p:pic>
      <p:pic>
        <p:nvPicPr>
          <p:cNvPr id="11" name="Рисунок 10">
            <a:extLst>
              <a:ext uri="{FF2B5EF4-FFF2-40B4-BE49-F238E27FC236}">
                <a16:creationId xmlns:a16="http://schemas.microsoft.com/office/drawing/2014/main" xmlns="" id="{4C9EE69D-D12A-C871-48C6-9EE60879926C}"/>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7151" y="3683693"/>
            <a:ext cx="657528" cy="657528"/>
          </a:xfrm>
          <a:prstGeom prst="rect">
            <a:avLst/>
          </a:prstGeom>
        </p:spPr>
      </p:pic>
      <p:pic>
        <p:nvPicPr>
          <p:cNvPr id="13" name="Рисунок 12">
            <a:extLst>
              <a:ext uri="{FF2B5EF4-FFF2-40B4-BE49-F238E27FC236}">
                <a16:creationId xmlns:a16="http://schemas.microsoft.com/office/drawing/2014/main" xmlns="" id="{00D08510-8A4E-25A3-7C27-3B87D4F62145}"/>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2626" y="2610987"/>
            <a:ext cx="828001" cy="828001"/>
          </a:xfrm>
          <a:prstGeom prst="rect">
            <a:avLst/>
          </a:prstGeom>
        </p:spPr>
      </p:pic>
      <p:pic>
        <p:nvPicPr>
          <p:cNvPr id="15" name="Рисунок 14">
            <a:extLst>
              <a:ext uri="{FF2B5EF4-FFF2-40B4-BE49-F238E27FC236}">
                <a16:creationId xmlns:a16="http://schemas.microsoft.com/office/drawing/2014/main" xmlns="" id="{02AC8667-32FE-79A9-FEEE-EE21467F1AE0}"/>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2626" y="4689123"/>
            <a:ext cx="709903" cy="709903"/>
          </a:xfrm>
          <a:prstGeom prst="rect">
            <a:avLst/>
          </a:prstGeom>
        </p:spPr>
      </p:pic>
    </p:spTree>
    <p:extLst>
      <p:ext uri="{BB962C8B-B14F-4D97-AF65-F5344CB8AC3E}">
        <p14:creationId xmlns:p14="http://schemas.microsoft.com/office/powerpoint/2010/main" val="3129957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395536" y="2016066"/>
            <a:ext cx="8352928" cy="6208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dirty="0"/>
              <a:t>В спецификации представлен перечень комплектов оборудования.</a:t>
            </a:r>
          </a:p>
        </p:txBody>
      </p:sp>
      <p:sp>
        <p:nvSpPr>
          <p:cNvPr id="12" name="Заголовок 1"/>
          <p:cNvSpPr txBox="1">
            <a:spLocks/>
          </p:cNvSpPr>
          <p:nvPr/>
        </p:nvSpPr>
        <p:spPr>
          <a:xfrm>
            <a:off x="97761" y="1556792"/>
            <a:ext cx="8784976" cy="4620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a:effectLst>
                  <a:outerShdw blurRad="38100" dist="38100" dir="2700000" algn="tl">
                    <a:srgbClr val="000000">
                      <a:alpha val="43137"/>
                    </a:srgbClr>
                  </a:outerShdw>
                </a:effectLst>
              </a:rPr>
              <a:t>1.</a:t>
            </a:r>
            <a:r>
              <a:rPr lang="ru-RU" sz="2200" dirty="0"/>
              <a:t> </a:t>
            </a:r>
            <a:r>
              <a:rPr lang="ru-RU" sz="2200" b="1" dirty="0"/>
              <a:t>ПОДГОТОВИТЬ КОМПЛЕКТЫ ОБОРУДОВАНИЯ</a:t>
            </a:r>
            <a:endParaRPr lang="ru-RU" sz="2200" dirty="0"/>
          </a:p>
        </p:txBody>
      </p:sp>
      <p:graphicFrame>
        <p:nvGraphicFramePr>
          <p:cNvPr id="13" name="Схема 12"/>
          <p:cNvGraphicFramePr/>
          <p:nvPr/>
        </p:nvGraphicFramePr>
        <p:xfrm>
          <a:off x="305736" y="2647379"/>
          <a:ext cx="881941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p:cNvPicPr>
            <a:picLocks noChangeAspect="1"/>
          </p:cNvPicPr>
          <p:nvPr/>
        </p:nvPicPr>
        <p:blipFill rotWithShape="1">
          <a:blip r:embed="rId7"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3EEB2D6D-0F6D-A8E2-6A9E-D2E96CE3E555}"/>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58B789AC-BDA7-6DC0-E5B0-80E755F85065}"/>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1622C01A-482D-62D9-34EB-9D818976EB7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717F9705-60A1-D069-5228-9AE2E0B9DF84}"/>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Овал 8">
              <a:extLst>
                <a:ext uri="{FF2B5EF4-FFF2-40B4-BE49-F238E27FC236}">
                  <a16:creationId xmlns:a16="http://schemas.microsoft.com/office/drawing/2014/main" xmlns="" id="{BA76C9D4-BD6D-458E-90B8-5D41731B2027}"/>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BEA96C1F-999C-6674-5A50-7DE9480FBAA1}"/>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0333D2F2-550C-33B3-C76F-E7CE9B23DBA1}"/>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BA959AC6-FB7F-99EE-44B6-3E2D47BAEDE9}"/>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45D14D1F-0349-EDD9-C3AB-43BD1CB3850A}"/>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319C6AA2-9DFF-D783-521E-8CAF5447D8B8}"/>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C2FCA0BD-397A-8066-B0EE-240B4D7F80B8}"/>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67D9C7F4-0AAC-B8A4-4A58-0BD2435BB011}"/>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78330587-880D-4BAD-89DD-01FF4826DBAA}"/>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6ADFD210-8C5E-8904-1AD5-B0EEF387BAEF}"/>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3" name="TextBox 22">
            <a:extLst>
              <a:ext uri="{FF2B5EF4-FFF2-40B4-BE49-F238E27FC236}">
                <a16:creationId xmlns:a16="http://schemas.microsoft.com/office/drawing/2014/main" xmlns="" id="{9DA93776-6146-AD49-2EF3-9D4C0A97BA29}"/>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4" name="TextBox 23">
            <a:extLst>
              <a:ext uri="{FF2B5EF4-FFF2-40B4-BE49-F238E27FC236}">
                <a16:creationId xmlns:a16="http://schemas.microsoft.com/office/drawing/2014/main" xmlns="" id="{C5CBB716-5B42-417B-35C4-1FB8A80221CD}"/>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25" name="TextBox 24">
            <a:extLst>
              <a:ext uri="{FF2B5EF4-FFF2-40B4-BE49-F238E27FC236}">
                <a16:creationId xmlns:a16="http://schemas.microsoft.com/office/drawing/2014/main" xmlns="" id="{85FB6FFF-C174-F093-2FFB-3C0F1B81C000}"/>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698475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79511" y="692696"/>
            <a:ext cx="8974013" cy="993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3050" indent="-273050" algn="l"/>
            <a:r>
              <a:rPr lang="ru-RU" sz="2000" b="1" dirty="0">
                <a:effectLst>
                  <a:outerShdw blurRad="38100" dist="38100" dir="2700000" algn="tl">
                    <a:srgbClr val="000000">
                      <a:alpha val="43137"/>
                    </a:srgbClr>
                  </a:outerShdw>
                </a:effectLst>
              </a:rPr>
              <a:t>2.</a:t>
            </a:r>
            <a:r>
              <a:rPr lang="ru-RU" sz="2000" dirty="0"/>
              <a:t> </a:t>
            </a:r>
            <a:r>
              <a:rPr lang="ru-RU" sz="2000" b="1" dirty="0"/>
              <a:t>ПОДГОТОВИТЬ ВЕДОМОСТЬ О ПРОВЕДЕНИИ ИНСТРУКТАЖА </a:t>
            </a:r>
            <a:br>
              <a:rPr lang="ru-RU" sz="2000" b="1" dirty="0"/>
            </a:br>
            <a:r>
              <a:rPr lang="ru-RU" sz="2000" b="1" dirty="0"/>
              <a:t>И ИНСТРУКЦИЮ ПО ТЕХНИКЕ БЕЗОПАСНОСТИ </a:t>
            </a:r>
            <a:r>
              <a:rPr lang="ru-RU" sz="2000" dirty="0"/>
              <a:t>(ДЛЯ КАЖДОЙ АУДИТОРИИ)</a:t>
            </a:r>
          </a:p>
        </p:txBody>
      </p:sp>
      <p:sp>
        <p:nvSpPr>
          <p:cNvPr id="8" name="Прямоугольник 7"/>
          <p:cNvSpPr/>
          <p:nvPr/>
        </p:nvSpPr>
        <p:spPr>
          <a:xfrm>
            <a:off x="467544" y="1785010"/>
            <a:ext cx="8208912" cy="707886"/>
          </a:xfrm>
          <a:prstGeom prst="rect">
            <a:avLst/>
          </a:prstGeom>
        </p:spPr>
        <p:txBody>
          <a:bodyPr wrap="square">
            <a:spAutoFit/>
          </a:bodyPr>
          <a:lstStyle/>
          <a:p>
            <a:pPr algn="just"/>
            <a:r>
              <a:rPr lang="ru-RU" sz="2000" dirty="0"/>
              <a:t>В спецификации представлена инструкция по правилам безопасности труда для учащихся при проведении экзамена в кабинете физики.</a:t>
            </a:r>
          </a:p>
        </p:txBody>
      </p:sp>
      <p:sp>
        <p:nvSpPr>
          <p:cNvPr id="15" name="Прямоугольник 14"/>
          <p:cNvSpPr/>
          <p:nvPr/>
        </p:nvSpPr>
        <p:spPr>
          <a:xfrm>
            <a:off x="467544" y="3857438"/>
            <a:ext cx="8208912" cy="1938992"/>
          </a:xfrm>
          <a:prstGeom prst="rect">
            <a:avLst/>
          </a:prstGeom>
        </p:spPr>
        <p:txBody>
          <a:bodyPr wrap="square">
            <a:spAutoFit/>
          </a:bodyPr>
          <a:lstStyle/>
          <a:p>
            <a:pPr algn="just"/>
            <a:r>
              <a:rPr lang="ru-RU" sz="2000" dirty="0"/>
              <a:t>Перед началом выполнения заданий экзаменационной работы специалист по проведению инструктажа и обеспечению лабораторных работ (специалист по физике) проводит инструктаж участников по технике безопасности при проведении экзамена в кабинете физики под подпись каждого участника экзамена в специально предусмотренной ведомости. </a:t>
            </a:r>
          </a:p>
        </p:txBody>
      </p:sp>
      <p:sp>
        <p:nvSpPr>
          <p:cNvPr id="10" name="Прямоугольник 9"/>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71278C74-9F29-8642-DCB7-E4BC5BA0D249}"/>
              </a:ext>
            </a:extLst>
          </p:cNvPr>
          <p:cNvSpPr txBox="1"/>
          <p:nvPr/>
        </p:nvSpPr>
        <p:spPr>
          <a:xfrm>
            <a:off x="755576" y="292934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 name="TextBox 2">
            <a:extLst>
              <a:ext uri="{FF2B5EF4-FFF2-40B4-BE49-F238E27FC236}">
                <a16:creationId xmlns:a16="http://schemas.microsoft.com/office/drawing/2014/main" xmlns="" id="{51DD6CB6-0390-0159-DE3B-943D26611220}"/>
              </a:ext>
            </a:extLst>
          </p:cNvPr>
          <p:cNvSpPr txBox="1"/>
          <p:nvPr/>
        </p:nvSpPr>
        <p:spPr>
          <a:xfrm>
            <a:off x="3941810" y="292494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 name="TextBox 3">
            <a:extLst>
              <a:ext uri="{FF2B5EF4-FFF2-40B4-BE49-F238E27FC236}">
                <a16:creationId xmlns:a16="http://schemas.microsoft.com/office/drawing/2014/main" xmlns="" id="{61EE6D5A-DE6A-F208-C084-9D21D6D9A043}"/>
              </a:ext>
            </a:extLst>
          </p:cNvPr>
          <p:cNvSpPr txBox="1"/>
          <p:nvPr/>
        </p:nvSpPr>
        <p:spPr>
          <a:xfrm>
            <a:off x="6982095" y="292494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5" name="Группа 4">
            <a:extLst>
              <a:ext uri="{FF2B5EF4-FFF2-40B4-BE49-F238E27FC236}">
                <a16:creationId xmlns:a16="http://schemas.microsoft.com/office/drawing/2014/main" xmlns="" id="{B7EBC460-B8C6-F256-9D05-A54783302F52}"/>
              </a:ext>
            </a:extLst>
          </p:cNvPr>
          <p:cNvGrpSpPr/>
          <p:nvPr/>
        </p:nvGrpSpPr>
        <p:grpSpPr>
          <a:xfrm>
            <a:off x="1259632" y="3213535"/>
            <a:ext cx="6773429" cy="576000"/>
            <a:chOff x="1259632" y="795477"/>
            <a:chExt cx="6773429" cy="576000"/>
          </a:xfrm>
        </p:grpSpPr>
        <p:sp>
          <p:nvSpPr>
            <p:cNvPr id="6" name="Овал 5">
              <a:extLst>
                <a:ext uri="{FF2B5EF4-FFF2-40B4-BE49-F238E27FC236}">
                  <a16:creationId xmlns:a16="http://schemas.microsoft.com/office/drawing/2014/main" xmlns="" id="{B9A57996-3FA3-9A72-2A22-3EC18D8D9BA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Овал 8">
              <a:extLst>
                <a:ext uri="{FF2B5EF4-FFF2-40B4-BE49-F238E27FC236}">
                  <a16:creationId xmlns:a16="http://schemas.microsoft.com/office/drawing/2014/main" xmlns="" id="{624D3DEC-C650-CFBC-EE8A-707A04DA4D6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DE2CD865-9C98-3376-14ED-71C1FEAE0328}"/>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8D21EF7-4940-F8CC-7EE0-E1FADD51C2A5}"/>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0422D1A3-880A-029C-07DA-E9B443EDF089}"/>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Круг: прозрачная заливка 17">
              <a:extLst>
                <a:ext uri="{FF2B5EF4-FFF2-40B4-BE49-F238E27FC236}">
                  <a16:creationId xmlns:a16="http://schemas.microsoft.com/office/drawing/2014/main" xmlns="" id="{857EEE7E-ABA9-ECA0-6057-9F5EE4D31F8D}"/>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3CAA80E-4F8D-3C42-4A2D-14FC071980A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764A2548-32D6-2C89-D31D-B908FE525129}"/>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4D20AF57-8DB8-F0BC-6F14-458C55FB3C5D}"/>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0D0F41C2-D5D1-E1D1-5131-A41895DCA529}"/>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62607D08-70C2-F568-60FC-034C871E0A95}"/>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Круг: прозрачная заливка 23">
              <a:extLst>
                <a:ext uri="{FF2B5EF4-FFF2-40B4-BE49-F238E27FC236}">
                  <a16:creationId xmlns:a16="http://schemas.microsoft.com/office/drawing/2014/main" xmlns="" id="{6EAAAF0E-1640-370A-3846-1277AE318F21}"/>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Полилиния: фигура 24">
              <a:extLst>
                <a:ext uri="{FF2B5EF4-FFF2-40B4-BE49-F238E27FC236}">
                  <a16:creationId xmlns:a16="http://schemas.microsoft.com/office/drawing/2014/main" xmlns="" id="{3E6D7EFF-93E4-D89E-A757-E8C87281F0F1}"/>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Tree>
    <p:extLst>
      <p:ext uri="{BB962C8B-B14F-4D97-AF65-F5344CB8AC3E}">
        <p14:creationId xmlns:p14="http://schemas.microsoft.com/office/powerpoint/2010/main" val="2733362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81525" y="760859"/>
            <a:ext cx="4382963" cy="1754326"/>
          </a:xfrm>
          <a:prstGeom prst="rect">
            <a:avLst/>
          </a:prstGeom>
          <a:noFill/>
        </p:spPr>
        <p:txBody>
          <a:bodyPr wrap="square" rtlCol="0">
            <a:spAutoFit/>
          </a:bodyPr>
          <a:lstStyle/>
          <a:p>
            <a:pPr algn="just"/>
            <a:r>
              <a:rPr lang="ru-RU" dirty="0"/>
              <a:t>В комплект каждого участника экзамена входит </a:t>
            </a:r>
            <a:r>
              <a:rPr lang="ru-RU" b="1" dirty="0"/>
              <a:t>Дополнительный бланк ответов № 2</a:t>
            </a:r>
            <a:r>
              <a:rPr lang="ru-RU" dirty="0"/>
              <a:t> (далее – специальный Бланк по физике). Он нужен для описания изменений характеристик комплекта лабораторного оборудования.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68747"/>
            <a:ext cx="4082200" cy="5839206"/>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xmlns="" id="{7D4B258F-626E-C26E-DC3E-7245BB5FE961}"/>
              </a:ext>
            </a:extLst>
          </p:cNvPr>
          <p:cNvSpPr txBox="1"/>
          <p:nvPr/>
        </p:nvSpPr>
        <p:spPr>
          <a:xfrm>
            <a:off x="4581525" y="3327153"/>
            <a:ext cx="4392488" cy="2031325"/>
          </a:xfrm>
          <a:prstGeom prst="rect">
            <a:avLst/>
          </a:prstGeom>
          <a:noFill/>
          <a:ln>
            <a:solidFill>
              <a:srgbClr val="C00000"/>
            </a:solidFill>
          </a:ln>
        </p:spPr>
        <p:txBody>
          <a:bodyPr wrap="square">
            <a:spAutoFit/>
          </a:bodyPr>
          <a:lstStyle/>
          <a:p>
            <a:pPr algn="just"/>
            <a:r>
              <a:rPr lang="ru-RU" b="1" dirty="0">
                <a:solidFill>
                  <a:srgbClr val="C00000"/>
                </a:solidFill>
              </a:rPr>
              <a:t>ВНИМАНИЕ!!!</a:t>
            </a:r>
          </a:p>
          <a:p>
            <a:pPr algn="just"/>
            <a:r>
              <a:rPr lang="ru-RU" dirty="0"/>
              <a:t>Организаторам необходимо </a:t>
            </a:r>
            <a:r>
              <a:rPr lang="ru-RU" b="1" dirty="0"/>
              <a:t>прикрепить каждый специальный бланк по физике к соответствующему комплекту каждого участника</a:t>
            </a:r>
            <a:r>
              <a:rPr lang="ru-RU" dirty="0"/>
              <a:t> (стандартный алгоритм прикрепления дополнительного бланка ответов)</a:t>
            </a:r>
          </a:p>
        </p:txBody>
      </p:sp>
      <p:sp>
        <p:nvSpPr>
          <p:cNvPr id="8" name="Прямоугольник 7"/>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3021359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18B4DD-11B1-DB25-A39F-C29F304A7C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267C4CA3-F255-FF83-C334-325146786D34}"/>
              </a:ext>
            </a:extLst>
          </p:cNvPr>
          <p:cNvSpPr txBox="1"/>
          <p:nvPr/>
        </p:nvSpPr>
        <p:spPr>
          <a:xfrm>
            <a:off x="164539" y="4293096"/>
            <a:ext cx="8568952" cy="2246769"/>
          </a:xfrm>
          <a:prstGeom prst="rect">
            <a:avLst/>
          </a:prstGeom>
          <a:noFill/>
        </p:spPr>
        <p:txBody>
          <a:bodyPr wrap="square">
            <a:spAutoFit/>
          </a:bodyPr>
          <a:lstStyle/>
          <a:p>
            <a:pPr indent="355600" algn="just"/>
            <a:r>
              <a:rPr lang="ru-RU" sz="2000" dirty="0"/>
              <a:t>13-значный номер из специального бланка по физике нужно вписать в соответствующее поле бланка ответов № 2 (лист2). </a:t>
            </a:r>
          </a:p>
          <a:p>
            <a:pPr indent="355600" algn="just"/>
            <a:r>
              <a:rPr lang="ru-RU" sz="2000" dirty="0"/>
              <a:t>Указать номер листа специального бланка по физике (это всегда будет лист 3).</a:t>
            </a:r>
          </a:p>
          <a:p>
            <a:pPr indent="355600" algn="just"/>
            <a:r>
              <a:rPr lang="ru-RU" sz="2000" dirty="0"/>
              <a:t>Если участник запросил дополнительный бланк для ответов на задания, то организатор 13-значный номер дополнительного бланка вписывает в специальное поле специального бланка ответов по физике!</a:t>
            </a:r>
          </a:p>
        </p:txBody>
      </p:sp>
      <p:pic>
        <p:nvPicPr>
          <p:cNvPr id="2049" name="Рисунок 46">
            <a:extLst>
              <a:ext uri="{FF2B5EF4-FFF2-40B4-BE49-F238E27FC236}">
                <a16:creationId xmlns:a16="http://schemas.microsoft.com/office/drawing/2014/main" xmlns="" id="{E7D627D3-7246-8CEA-5346-869AC67B1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19" y="620688"/>
            <a:ext cx="8797212" cy="368069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2532805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811" y="1484784"/>
            <a:ext cx="8424936" cy="1754326"/>
          </a:xfrm>
          <a:prstGeom prst="rect">
            <a:avLst/>
          </a:prstGeom>
          <a:noFill/>
        </p:spPr>
        <p:txBody>
          <a:bodyPr wrap="square" rtlCol="0">
            <a:spAutoFit/>
          </a:bodyPr>
          <a:lstStyle/>
          <a:p>
            <a:pPr algn="just"/>
            <a:r>
              <a:rPr lang="ru-RU" b="1" dirty="0"/>
              <a:t>Специальные Бланки по физике заполняются специалистом по физике </a:t>
            </a:r>
            <a:r>
              <a:rPr lang="ru-RU" dirty="0"/>
              <a:t>после сдачи экзаменационных материалов участником экзамена и в случае, если этот участник экзамена выполнял экспериментальное задание № 17. Заполнение осуществляется в соответствии с характеристикой лабораторного оборудования, полученной в ходе подготовки комплектов. При этом наименование комплекта не указывается, а указываются только параметры оборудования</a:t>
            </a:r>
          </a:p>
        </p:txBody>
      </p:sp>
      <p:sp>
        <p:nvSpPr>
          <p:cNvPr id="6" name="TextBox 5"/>
          <p:cNvSpPr txBox="1"/>
          <p:nvPr/>
        </p:nvSpPr>
        <p:spPr>
          <a:xfrm>
            <a:off x="328811" y="3186842"/>
            <a:ext cx="8424936" cy="1754326"/>
          </a:xfrm>
          <a:prstGeom prst="rect">
            <a:avLst/>
          </a:prstGeom>
          <a:noFill/>
        </p:spPr>
        <p:txBody>
          <a:bodyPr wrap="square" rtlCol="0">
            <a:spAutoFit/>
          </a:bodyPr>
          <a:lstStyle/>
          <a:p>
            <a:pPr algn="just"/>
            <a:r>
              <a:rPr lang="ru-RU" b="1" dirty="0"/>
              <a:t>После завершения экзамена в аудитории</a:t>
            </a:r>
            <a:r>
              <a:rPr lang="ru-RU" dirty="0"/>
              <a:t> каждый специальный Бланк по физике, полученный от участника, кладется за основным Бланком ответов № 2 (или за Дополнительным бланком ответов № 2 при его наличии). Собранный таким образом комплект бланков упаковывается в файл (отдельно от Бланков ответов № 1) и запечатывается в пакет вместе с Бланками ответов № 1.</a:t>
            </a:r>
          </a:p>
          <a:p>
            <a:pPr algn="just"/>
            <a:endParaRPr lang="ru-RU"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t="15870" r="67182" b="14420"/>
          <a:stretch/>
        </p:blipFill>
        <p:spPr>
          <a:xfrm>
            <a:off x="1351313" y="4917324"/>
            <a:ext cx="2631343" cy="1897807"/>
          </a:xfrm>
          <a:prstGeom prst="rect">
            <a:avLst/>
          </a:prstGeom>
        </p:spPr>
      </p:pic>
      <p:pic>
        <p:nvPicPr>
          <p:cNvPr id="2" name="Рисунок 1">
            <a:extLst>
              <a:ext uri="{FF2B5EF4-FFF2-40B4-BE49-F238E27FC236}">
                <a16:creationId xmlns:a16="http://schemas.microsoft.com/office/drawing/2014/main" xmlns="" id="{8DC72E73-82BC-407C-81BD-41A5698B56DC}"/>
              </a:ext>
            </a:extLst>
          </p:cNvPr>
          <p:cNvPicPr>
            <a:picLocks noChangeAspect="1"/>
          </p:cNvPicPr>
          <p:nvPr/>
        </p:nvPicPr>
        <p:blipFill>
          <a:blip r:embed="rId3"/>
          <a:stretch>
            <a:fillRect/>
          </a:stretch>
        </p:blipFill>
        <p:spPr>
          <a:xfrm>
            <a:off x="4168407" y="4645357"/>
            <a:ext cx="4519709" cy="2169774"/>
          </a:xfrm>
          <a:prstGeom prst="rect">
            <a:avLst/>
          </a:prstGeom>
        </p:spPr>
      </p:pic>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 name="TextBox 2">
            <a:extLst>
              <a:ext uri="{FF2B5EF4-FFF2-40B4-BE49-F238E27FC236}">
                <a16:creationId xmlns:a16="http://schemas.microsoft.com/office/drawing/2014/main" xmlns="" id="{B691946D-3A8B-845D-F720-194BE330B28A}"/>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 name="TextBox 3">
            <a:extLst>
              <a:ext uri="{FF2B5EF4-FFF2-40B4-BE49-F238E27FC236}">
                <a16:creationId xmlns:a16="http://schemas.microsoft.com/office/drawing/2014/main" xmlns="" id="{4CEE589A-9F39-7B5F-B321-E2DE8763423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7" name="TextBox 6">
            <a:extLst>
              <a:ext uri="{FF2B5EF4-FFF2-40B4-BE49-F238E27FC236}">
                <a16:creationId xmlns:a16="http://schemas.microsoft.com/office/drawing/2014/main" xmlns="" id="{60BEC269-68CA-952A-0E4A-7C5C5625FAC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2" name="Группа 11">
            <a:extLst>
              <a:ext uri="{FF2B5EF4-FFF2-40B4-BE49-F238E27FC236}">
                <a16:creationId xmlns:a16="http://schemas.microsoft.com/office/drawing/2014/main" xmlns="" id="{C0ECAB96-93AE-F539-4A79-A8F5431C2C20}"/>
              </a:ext>
            </a:extLst>
          </p:cNvPr>
          <p:cNvGrpSpPr/>
          <p:nvPr/>
        </p:nvGrpSpPr>
        <p:grpSpPr>
          <a:xfrm>
            <a:off x="1259631" y="795477"/>
            <a:ext cx="6773430" cy="576000"/>
            <a:chOff x="1259631" y="795477"/>
            <a:chExt cx="6773430" cy="576000"/>
          </a:xfrm>
        </p:grpSpPr>
        <p:sp>
          <p:nvSpPr>
            <p:cNvPr id="13" name="Овал 12">
              <a:extLst>
                <a:ext uri="{FF2B5EF4-FFF2-40B4-BE49-F238E27FC236}">
                  <a16:creationId xmlns:a16="http://schemas.microsoft.com/office/drawing/2014/main" xmlns="" id="{99233C26-FBBE-9DD7-7007-E4A4D98FE87A}"/>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1964DF99-0CD1-2189-6BAE-0FB2F7CF7D2E}"/>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67FE928B-57AC-A447-B859-F2CD0ED2EAD3}"/>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68BC942B-7BDA-BE88-3161-331C4FFB2E20}"/>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F648DEE6-8B1B-9558-2A5F-9B9279738872}"/>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8002C305-CE06-E010-128D-B26D36C21962}"/>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AE2B29DE-713F-94E3-E5B5-0222ED644819}"/>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3DE51289-DEC5-DCBA-F525-25A00F2A967C}"/>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9DE448A-9F34-B3F3-BE39-FC2ADB02459E}"/>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6D17CCD1-D990-A660-59A8-489E6A111C38}"/>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Круг: прозрачная заливка 22">
              <a:extLst>
                <a:ext uri="{FF2B5EF4-FFF2-40B4-BE49-F238E27FC236}">
                  <a16:creationId xmlns:a16="http://schemas.microsoft.com/office/drawing/2014/main" xmlns="" id="{0F809C28-6235-CFE5-ECE4-50C179546F77}"/>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Полилиния: фигура 23">
              <a:extLst>
                <a:ext uri="{FF2B5EF4-FFF2-40B4-BE49-F238E27FC236}">
                  <a16:creationId xmlns:a16="http://schemas.microsoft.com/office/drawing/2014/main" xmlns="" id="{F8B0B8B0-E041-A5C5-BC1C-C94F9A5649D3}"/>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Полилиния: фигура 24">
              <a:extLst>
                <a:ext uri="{FF2B5EF4-FFF2-40B4-BE49-F238E27FC236}">
                  <a16:creationId xmlns:a16="http://schemas.microsoft.com/office/drawing/2014/main" xmlns="" id="{1AE18B08-1550-8100-61EB-43D23D2CBCDD}"/>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963517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563" y="1509752"/>
            <a:ext cx="8640959" cy="1631216"/>
          </a:xfrm>
          <a:prstGeom prst="rect">
            <a:avLst/>
          </a:prstGeom>
          <a:noFill/>
        </p:spPr>
        <p:txBody>
          <a:bodyPr wrap="square" rtlCol="0">
            <a:spAutoFit/>
          </a:bodyPr>
          <a:lstStyle/>
          <a:p>
            <a:pPr algn="just"/>
            <a:r>
              <a:rPr lang="ru-RU" sz="2000" dirty="0"/>
              <a:t>При заполнении машиночитаемой формы ППЭ-13-02 (а также форм ППЭ-05-02, 13-01 и др.) необходимо вместе с использованными Дополнительными бланками № 2 посчитать специальные Бланки по физике в поле «Количество полученных доп. Бланков ответов № 2»</a:t>
            </a:r>
          </a:p>
          <a:p>
            <a:pPr algn="just"/>
            <a:endParaRPr lang="ru-RU" sz="2000" dirty="0"/>
          </a:p>
        </p:txBody>
      </p:sp>
      <p:pic>
        <p:nvPicPr>
          <p:cNvPr id="1026" name="Picture 2"/>
          <p:cNvPicPr>
            <a:picLocks noChangeAspect="1" noChangeArrowheads="1"/>
          </p:cNvPicPr>
          <p:nvPr/>
        </p:nvPicPr>
        <p:blipFill>
          <a:blip r:embed="rId2" cstate="print"/>
          <a:srcRect/>
          <a:stretch>
            <a:fillRect/>
          </a:stretch>
        </p:blipFill>
        <p:spPr bwMode="auto">
          <a:xfrm>
            <a:off x="110504" y="3284984"/>
            <a:ext cx="8907473" cy="2376264"/>
          </a:xfrm>
          <a:prstGeom prst="rect">
            <a:avLst/>
          </a:prstGeom>
          <a:noFill/>
          <a:ln w="9525">
            <a:noFill/>
            <a:miter lim="800000"/>
            <a:headEnd/>
            <a:tailEnd/>
          </a:ln>
        </p:spPr>
      </p:pic>
      <p:sp>
        <p:nvSpPr>
          <p:cNvPr id="5" name="Скругленная прямоугольная выноска 4"/>
          <p:cNvSpPr/>
          <p:nvPr/>
        </p:nvSpPr>
        <p:spPr>
          <a:xfrm>
            <a:off x="179512" y="5805264"/>
            <a:ext cx="2160240" cy="576064"/>
          </a:xfrm>
          <a:prstGeom prst="wedgeRoundRectCallout">
            <a:avLst>
              <a:gd name="adj1" fmla="val 79117"/>
              <a:gd name="adj2" fmla="val -190385"/>
              <a:gd name="adj3" fmla="val 16667"/>
            </a:avLst>
          </a:prstGeom>
          <a:solidFill>
            <a:srgbClr val="C00000">
              <a:alpha val="29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C00000"/>
                </a:solidFill>
                <a:effectLst>
                  <a:outerShdw blurRad="38100" dist="38100" dir="2700000" algn="tl">
                    <a:srgbClr val="000000">
                      <a:alpha val="43137"/>
                    </a:srgbClr>
                  </a:outerShdw>
                </a:effectLst>
              </a:rPr>
              <a:t>Учтены специальные Бланки по физике</a:t>
            </a:r>
          </a:p>
        </p:txBody>
      </p:sp>
      <p:sp>
        <p:nvSpPr>
          <p:cNvPr id="8" name="Прямоугольник 7"/>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15DE0503-24DC-6DA9-8F67-915F6DE3B3C8}"/>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 name="TextBox 2">
            <a:extLst>
              <a:ext uri="{FF2B5EF4-FFF2-40B4-BE49-F238E27FC236}">
                <a16:creationId xmlns:a16="http://schemas.microsoft.com/office/drawing/2014/main" xmlns="" id="{D9642F6E-8DE0-50FF-8C53-DE4C014FBDB9}"/>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 name="TextBox 3">
            <a:extLst>
              <a:ext uri="{FF2B5EF4-FFF2-40B4-BE49-F238E27FC236}">
                <a16:creationId xmlns:a16="http://schemas.microsoft.com/office/drawing/2014/main" xmlns="" id="{7FB62984-474E-8F79-5E35-ADDA663C472B}"/>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7" name="Группа 6">
            <a:extLst>
              <a:ext uri="{FF2B5EF4-FFF2-40B4-BE49-F238E27FC236}">
                <a16:creationId xmlns:a16="http://schemas.microsoft.com/office/drawing/2014/main" xmlns="" id="{6FEBC3FA-E10A-A157-E155-80B1DAEC6CDC}"/>
              </a:ext>
            </a:extLst>
          </p:cNvPr>
          <p:cNvGrpSpPr/>
          <p:nvPr/>
        </p:nvGrpSpPr>
        <p:grpSpPr>
          <a:xfrm>
            <a:off x="1259631" y="795477"/>
            <a:ext cx="6773430" cy="576000"/>
            <a:chOff x="1259631" y="795477"/>
            <a:chExt cx="6773430" cy="576000"/>
          </a:xfrm>
        </p:grpSpPr>
        <p:sp>
          <p:nvSpPr>
            <p:cNvPr id="11" name="Овал 10">
              <a:extLst>
                <a:ext uri="{FF2B5EF4-FFF2-40B4-BE49-F238E27FC236}">
                  <a16:creationId xmlns:a16="http://schemas.microsoft.com/office/drawing/2014/main" xmlns="" id="{1A4295C1-7FE5-B492-ED7D-365906ECD917}"/>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2624E420-6D0A-0E1C-7433-9A24E7B899F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8F2F1F66-6FA5-30E6-F167-8B8EBF02C5EF}"/>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00D3064-1E6A-721F-1435-6A610DDDBB0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43E89AFB-6CF7-D29F-7BDB-D22F7FFE6B19}"/>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E95C5463-6090-08E1-7B88-FD5D49F06F21}"/>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392F855-FECF-2BFD-6D1A-51B789A722A6}"/>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90029B01-CD8F-F6EE-423C-5E574B2F04DA}"/>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757A9FEA-B856-EA08-5A79-9D6DC3CFE3DB}"/>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0F8FD653-E39A-2C32-5169-51545CF5AAFB}"/>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AE744EAF-FEDB-D5C1-BCA0-35B084DE0B11}"/>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Полилиния: фигура 21">
              <a:extLst>
                <a:ext uri="{FF2B5EF4-FFF2-40B4-BE49-F238E27FC236}">
                  <a16:creationId xmlns:a16="http://schemas.microsoft.com/office/drawing/2014/main" xmlns="" id="{BB1B584B-C956-B033-E664-7700A93F7818}"/>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A7133377-D3D4-81D2-EC13-B0BDD6F04CBE}"/>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891969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3" name="Объект 2"/>
          <p:cNvSpPr>
            <a:spLocks noGrp="1"/>
          </p:cNvSpPr>
          <p:nvPr>
            <p:ph idx="1"/>
          </p:nvPr>
        </p:nvSpPr>
        <p:spPr>
          <a:xfrm>
            <a:off x="9525" y="1435303"/>
            <a:ext cx="4634475" cy="4441969"/>
          </a:xfrm>
        </p:spPr>
        <p:txBody>
          <a:bodyPr>
            <a:noAutofit/>
          </a:bodyPr>
          <a:lstStyle/>
          <a:p>
            <a:pPr marL="271463" indent="-257175">
              <a:buFont typeface="+mj-lt"/>
              <a:buAutoNum type="arabicPeriod"/>
            </a:pPr>
            <a:r>
              <a:rPr lang="ru-RU" sz="2000" dirty="0"/>
              <a:t>Специальные дополнительные бланки № 2 по физике с комплектами лабораторного оборудования заполнялись непосредственно участником, несмотря на то, что этот бланк заполняется специалистом по проведению инструктажа и обеспечению лабораторных работ по физике</a:t>
            </a:r>
          </a:p>
          <a:p>
            <a:pPr marL="271463" indent="-257175">
              <a:buFont typeface="+mj-lt"/>
              <a:buAutoNum type="arabicPeriod"/>
            </a:pPr>
            <a:r>
              <a:rPr lang="ru-RU" sz="2000" dirty="0"/>
              <a:t>В ряде работ решение задания № 17 оформлено в дополнительном бланке ответов № 2 по физике, и не могло быть проверено экспертами</a:t>
            </a:r>
          </a:p>
          <a:p>
            <a:pPr marL="271463" indent="-257175">
              <a:buFont typeface="+mj-lt"/>
              <a:buAutoNum type="arabicPeriod"/>
            </a:pPr>
            <a:endParaRPr lang="ru-RU" sz="2000" dirty="0"/>
          </a:p>
          <a:p>
            <a:pPr>
              <a:buFont typeface="+mj-lt"/>
              <a:buAutoNum type="arabicPeriod"/>
            </a:pPr>
            <a:endParaRPr lang="ru-RU" sz="2000" dirty="0"/>
          </a:p>
        </p:txBody>
      </p:sp>
      <p:sp>
        <p:nvSpPr>
          <p:cNvPr id="8" name="Объект 2"/>
          <p:cNvSpPr txBox="1">
            <a:spLocks/>
          </p:cNvSpPr>
          <p:nvPr/>
        </p:nvSpPr>
        <p:spPr>
          <a:xfrm>
            <a:off x="4716016" y="1461870"/>
            <a:ext cx="4435462" cy="4991466"/>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4288" indent="0">
              <a:spcBef>
                <a:spcPts val="0"/>
              </a:spcBef>
              <a:buNone/>
            </a:pPr>
            <a:r>
              <a:rPr lang="ru-RU" dirty="0">
                <a:ea typeface="Calibri"/>
                <a:cs typeface="Times New Roman"/>
              </a:rPr>
              <a:t>Строго использовать инструкцию, подготовленную председателем ПК, для </a:t>
            </a:r>
            <a:r>
              <a:rPr lang="ru-RU" dirty="0"/>
              <a:t>специалистов по проведению инструктажа и обеспечению лабораторных работ по физике</a:t>
            </a:r>
          </a:p>
          <a:p>
            <a:endParaRPr lang="ru-RU" dirty="0"/>
          </a:p>
        </p:txBody>
      </p:sp>
      <p:sp>
        <p:nvSpPr>
          <p:cNvPr id="10" name="Заголовок 1"/>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11" name="Прямоугольник 10"/>
          <p:cNvSpPr/>
          <p:nvPr/>
        </p:nvSpPr>
        <p:spPr>
          <a:xfrm>
            <a:off x="4644008" y="908720"/>
            <a:ext cx="72000" cy="58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омой 11">
            <a:hlinkClick r:id="rId2" action="ppaction://hlinksldjump" highlightClick="1"/>
          </p:cNvPr>
          <p:cNvSpPr/>
          <p:nvPr/>
        </p:nvSpPr>
        <p:spPr>
          <a:xfrm>
            <a:off x="8620440" y="6403273"/>
            <a:ext cx="335700" cy="335700"/>
          </a:xfrm>
          <a:prstGeom prst="actionButtonHome">
            <a:avLst/>
          </a:prstGeom>
          <a:ln w="3175">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3620139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rcRect l="39059" r="31227" b="138"/>
          <a:stretch>
            <a:fillRect/>
          </a:stretch>
        </p:blipFill>
        <p:spPr>
          <a:xfrm>
            <a:off x="-108520" y="591433"/>
            <a:ext cx="3314514" cy="6266568"/>
          </a:xfrm>
          <a:custGeom>
            <a:avLst/>
            <a:gdLst>
              <a:gd name="connsiteX0" fmla="*/ 0 w 3314514"/>
              <a:gd name="connsiteY0" fmla="*/ 0 h 6266568"/>
              <a:gd name="connsiteX1" fmla="*/ 94446 w 3314514"/>
              <a:gd name="connsiteY1" fmla="*/ 0 h 6266568"/>
              <a:gd name="connsiteX2" fmla="*/ 188695 w 3314514"/>
              <a:gd name="connsiteY2" fmla="*/ 7092 h 6266568"/>
              <a:gd name="connsiteX3" fmla="*/ 3314514 w 3314514"/>
              <a:gd name="connsiteY3" fmla="*/ 3465412 h 6266568"/>
              <a:gd name="connsiteX4" fmla="*/ 2121269 w 3314514"/>
              <a:gd name="connsiteY4" fmla="*/ 6086724 h 6266568"/>
              <a:gd name="connsiteX5" fmla="*/ 1894504 w 3314514"/>
              <a:gd name="connsiteY5" fmla="*/ 6266568 h 6266568"/>
              <a:gd name="connsiteX6" fmla="*/ 0 w 3314514"/>
              <a:gd name="connsiteY6" fmla="*/ 6266568 h 626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514" h="6266568">
                <a:moveTo>
                  <a:pt x="0" y="0"/>
                </a:moveTo>
                <a:lnTo>
                  <a:pt x="94446" y="0"/>
                </a:lnTo>
                <a:lnTo>
                  <a:pt x="188695" y="7092"/>
                </a:lnTo>
                <a:cubicBezTo>
                  <a:pt x="1943971" y="182552"/>
                  <a:pt x="3314514" y="1663929"/>
                  <a:pt x="3314514" y="3465412"/>
                </a:cubicBezTo>
                <a:cubicBezTo>
                  <a:pt x="3314514" y="4511435"/>
                  <a:pt x="2852437" y="5449534"/>
                  <a:pt x="2121269" y="6086724"/>
                </a:cubicBezTo>
                <a:lnTo>
                  <a:pt x="1894504" y="6266568"/>
                </a:lnTo>
                <a:lnTo>
                  <a:pt x="0" y="6266568"/>
                </a:lnTo>
                <a:close/>
              </a:path>
            </a:pathLst>
          </a:custGeom>
        </p:spPr>
      </p:pic>
      <p:sp>
        <p:nvSpPr>
          <p:cNvPr id="11" name="Арка 10">
            <a:extLst>
              <a:ext uri="{FF2B5EF4-FFF2-40B4-BE49-F238E27FC236}">
                <a16:creationId xmlns:a16="http://schemas.microsoft.com/office/drawing/2014/main" xmlns="" id="{71D72E88-5DA9-023C-D29A-DAEEF351CBFF}"/>
              </a:ext>
            </a:extLst>
          </p:cNvPr>
          <p:cNvSpPr/>
          <p:nvPr/>
        </p:nvSpPr>
        <p:spPr>
          <a:xfrm>
            <a:off x="-3783564" y="497817"/>
            <a:ext cx="7118054" cy="7118054"/>
          </a:xfrm>
          <a:prstGeom prst="blockArc">
            <a:avLst>
              <a:gd name="adj1" fmla="val 18900000"/>
              <a:gd name="adj2" fmla="val 2700000"/>
              <a:gd name="adj3" fmla="val 30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Полилиния: фигура 11">
            <a:extLst>
              <a:ext uri="{FF2B5EF4-FFF2-40B4-BE49-F238E27FC236}">
                <a16:creationId xmlns:a16="http://schemas.microsoft.com/office/drawing/2014/main" xmlns="" id="{096C8B47-4918-CE5A-AB00-5AFB7F4603DD}"/>
              </a:ext>
            </a:extLst>
          </p:cNvPr>
          <p:cNvSpPr/>
          <p:nvPr/>
        </p:nvSpPr>
        <p:spPr>
          <a:xfrm>
            <a:off x="2791751" y="1819327"/>
            <a:ext cx="5951609" cy="813526"/>
          </a:xfrm>
          <a:custGeom>
            <a:avLst/>
            <a:gdLst>
              <a:gd name="connsiteX0" fmla="*/ 0 w 6145544"/>
              <a:gd name="connsiteY0" fmla="*/ 0 h 813526"/>
              <a:gd name="connsiteX1" fmla="*/ 6145544 w 6145544"/>
              <a:gd name="connsiteY1" fmla="*/ 0 h 813526"/>
              <a:gd name="connsiteX2" fmla="*/ 6145544 w 6145544"/>
              <a:gd name="connsiteY2" fmla="*/ 813526 h 813526"/>
              <a:gd name="connsiteX3" fmla="*/ 0 w 6145544"/>
              <a:gd name="connsiteY3" fmla="*/ 813526 h 813526"/>
              <a:gd name="connsiteX4" fmla="*/ 0 w 6145544"/>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5544" h="813526">
                <a:moveTo>
                  <a:pt x="0" y="0"/>
                </a:moveTo>
                <a:lnTo>
                  <a:pt x="6145544" y="0"/>
                </a:lnTo>
                <a:lnTo>
                  <a:pt x="6145544"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8260" rIns="48260" bIns="48260" numCol="1" spcCol="1270" anchor="ctr" anchorCtr="0">
            <a:noAutofit/>
          </a:bodyPr>
          <a:lstStyle/>
          <a:p>
            <a:pPr marL="0" lvl="0" indent="0" algn="l" defTabSz="844550">
              <a:lnSpc>
                <a:spcPct val="90000"/>
              </a:lnSpc>
              <a:spcBef>
                <a:spcPct val="0"/>
              </a:spcBef>
              <a:spcAft>
                <a:spcPct val="35000"/>
              </a:spcAft>
              <a:buNone/>
            </a:pPr>
            <a:r>
              <a:rPr lang="ru-RU" sz="1900" b="0" kern="1200" dirty="0"/>
              <a:t>Продолжительность экзамена 3 часа 55 минут </a:t>
            </a:r>
            <a:br>
              <a:rPr lang="ru-RU" sz="1900" b="0" kern="1200" dirty="0"/>
            </a:br>
            <a:r>
              <a:rPr lang="ru-RU" sz="1900" b="0" kern="1200" dirty="0"/>
              <a:t>(235 минут)</a:t>
            </a:r>
            <a:endParaRPr lang="ru-RU" sz="1900" kern="1200" dirty="0"/>
          </a:p>
        </p:txBody>
      </p:sp>
      <p:sp>
        <p:nvSpPr>
          <p:cNvPr id="13" name="Овал 12">
            <a:extLst>
              <a:ext uri="{FF2B5EF4-FFF2-40B4-BE49-F238E27FC236}">
                <a16:creationId xmlns:a16="http://schemas.microsoft.com/office/drawing/2014/main" xmlns="" id="{843CF96D-192E-4F36-25E2-D39234F1026A}"/>
              </a:ext>
            </a:extLst>
          </p:cNvPr>
          <p:cNvSpPr/>
          <p:nvPr/>
        </p:nvSpPr>
        <p:spPr>
          <a:xfrm>
            <a:off x="2283296" y="1717637"/>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Полилиния: фигура 13">
            <a:extLst>
              <a:ext uri="{FF2B5EF4-FFF2-40B4-BE49-F238E27FC236}">
                <a16:creationId xmlns:a16="http://schemas.microsoft.com/office/drawing/2014/main" xmlns="" id="{F8730605-2C2B-6EBE-A378-E10978B5DA69}"/>
              </a:ext>
            </a:extLst>
          </p:cNvPr>
          <p:cNvSpPr/>
          <p:nvPr/>
        </p:nvSpPr>
        <p:spPr>
          <a:xfrm>
            <a:off x="3064230" y="2882619"/>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8260" rIns="48260" bIns="48260" numCol="1" spcCol="1270" anchor="ctr" anchorCtr="0">
            <a:noAutofit/>
          </a:bodyPr>
          <a:lstStyle/>
          <a:p>
            <a:pPr defTabSz="844550">
              <a:lnSpc>
                <a:spcPct val="90000"/>
              </a:lnSpc>
              <a:spcBef>
                <a:spcPct val="0"/>
              </a:spcBef>
              <a:spcAft>
                <a:spcPct val="35000"/>
              </a:spcAft>
            </a:pPr>
            <a:r>
              <a:rPr lang="ru-RU" sz="1900" b="0" kern="1200" dirty="0">
                <a:latin typeface="+mn-lt"/>
              </a:rPr>
              <a:t>Для каждого участника в аудитории должны быть подготовлены орфографические словари</a:t>
            </a:r>
            <a:endParaRPr lang="ru-RU" sz="1900" kern="1200" dirty="0"/>
          </a:p>
        </p:txBody>
      </p:sp>
      <p:sp>
        <p:nvSpPr>
          <p:cNvPr id="15" name="Овал 14">
            <a:extLst>
              <a:ext uri="{FF2B5EF4-FFF2-40B4-BE49-F238E27FC236}">
                <a16:creationId xmlns:a16="http://schemas.microsoft.com/office/drawing/2014/main" xmlns="" id="{18E029BE-E70C-F025-5154-4C7CCB44DA2B}"/>
              </a:ext>
            </a:extLst>
          </p:cNvPr>
          <p:cNvSpPr/>
          <p:nvPr/>
        </p:nvSpPr>
        <p:spPr>
          <a:xfrm>
            <a:off x="2555776" y="2780928"/>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Полилиния: фигура 15">
            <a:extLst>
              <a:ext uri="{FF2B5EF4-FFF2-40B4-BE49-F238E27FC236}">
                <a16:creationId xmlns:a16="http://schemas.microsoft.com/office/drawing/2014/main" xmlns="" id="{8FBBCBD0-0B92-4F5E-C56F-324225835ABC}"/>
              </a:ext>
            </a:extLst>
          </p:cNvPr>
          <p:cNvSpPr/>
          <p:nvPr/>
        </p:nvSpPr>
        <p:spPr>
          <a:xfrm>
            <a:off x="3064230" y="3953943"/>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8260" rIns="48260" bIns="48260" numCol="1" spcCol="1270" anchor="ctr" anchorCtr="0">
            <a:noAutofit/>
          </a:bodyPr>
          <a:lstStyle/>
          <a:p>
            <a:pPr defTabSz="844550">
              <a:lnSpc>
                <a:spcPct val="90000"/>
              </a:lnSpc>
              <a:spcBef>
                <a:spcPct val="0"/>
              </a:spcBef>
              <a:spcAft>
                <a:spcPct val="35000"/>
              </a:spcAft>
            </a:pPr>
            <a:r>
              <a:rPr lang="ru-RU" sz="1900" kern="1200" dirty="0"/>
              <a:t>Разрешено использовать сборники лирики и полные тексты художественных произведений</a:t>
            </a:r>
          </a:p>
        </p:txBody>
      </p:sp>
      <p:sp>
        <p:nvSpPr>
          <p:cNvPr id="17" name="Овал 16">
            <a:extLst>
              <a:ext uri="{FF2B5EF4-FFF2-40B4-BE49-F238E27FC236}">
                <a16:creationId xmlns:a16="http://schemas.microsoft.com/office/drawing/2014/main" xmlns="" id="{761BDFF9-97CF-82FB-2294-862554245731}"/>
              </a:ext>
            </a:extLst>
          </p:cNvPr>
          <p:cNvSpPr/>
          <p:nvPr/>
        </p:nvSpPr>
        <p:spPr>
          <a:xfrm>
            <a:off x="2555776" y="3852252"/>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Заголовок 1">
            <a:extLst>
              <a:ext uri="{FF2B5EF4-FFF2-40B4-BE49-F238E27FC236}">
                <a16:creationId xmlns:a16="http://schemas.microsoft.com/office/drawing/2014/main" xmlns="" id="{54B8550C-1CAD-0421-B2B0-B0D2CCDBCA3E}"/>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Литература</a:t>
            </a:r>
          </a:p>
        </p:txBody>
      </p:sp>
      <p:sp>
        <p:nvSpPr>
          <p:cNvPr id="3" name="Прямоугольник 2">
            <a:extLst>
              <a:ext uri="{FF2B5EF4-FFF2-40B4-BE49-F238E27FC236}">
                <a16:creationId xmlns:a16="http://schemas.microsoft.com/office/drawing/2014/main" xmlns="" id="{1FDB2F37-BFEE-7EA7-D1FF-E501CB6DF6F5}"/>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B634C51B-F68B-EF35-3BE0-F2DA1745B225}"/>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a:extLst>
              <a:ext uri="{FF2B5EF4-FFF2-40B4-BE49-F238E27FC236}">
                <a16:creationId xmlns:a16="http://schemas.microsoft.com/office/drawing/2014/main" xmlns="" id="{82C017A3-CC3F-C010-42D8-9511310A68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7" name="Рисунок 6">
            <a:extLst>
              <a:ext uri="{FF2B5EF4-FFF2-40B4-BE49-F238E27FC236}">
                <a16:creationId xmlns:a16="http://schemas.microsoft.com/office/drawing/2014/main" xmlns="" id="{DCD75CBC-9200-84DA-C43F-D09FB977AFF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81519" y="3876274"/>
            <a:ext cx="972000" cy="972000"/>
          </a:xfrm>
          <a:prstGeom prst="rect">
            <a:avLst/>
          </a:prstGeom>
        </p:spPr>
      </p:pic>
      <p:pic>
        <p:nvPicPr>
          <p:cNvPr id="8" name="Рисунок 7">
            <a:extLst>
              <a:ext uri="{FF2B5EF4-FFF2-40B4-BE49-F238E27FC236}">
                <a16:creationId xmlns:a16="http://schemas.microsoft.com/office/drawing/2014/main" xmlns="" id="{F1B34D94-355C-5E7E-B24B-D3FDECF9BEC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81519" y="2796423"/>
            <a:ext cx="972000" cy="972000"/>
          </a:xfrm>
          <a:prstGeom prst="rect">
            <a:avLst/>
          </a:prstGeom>
        </p:spPr>
      </p:pic>
      <p:pic>
        <p:nvPicPr>
          <p:cNvPr id="9" name="Рисунок 8">
            <a:extLst>
              <a:ext uri="{FF2B5EF4-FFF2-40B4-BE49-F238E27FC236}">
                <a16:creationId xmlns:a16="http://schemas.microsoft.com/office/drawing/2014/main" xmlns="" id="{03468883-4CA8-D3BD-C196-CA625999505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7893" y="1770948"/>
            <a:ext cx="900000" cy="900000"/>
          </a:xfrm>
          <a:prstGeom prst="rect">
            <a:avLst/>
          </a:prstGeom>
        </p:spPr>
      </p:pic>
      <p:sp>
        <p:nvSpPr>
          <p:cNvPr id="22" name="TextBox 21">
            <a:extLst>
              <a:ext uri="{FF2B5EF4-FFF2-40B4-BE49-F238E27FC236}">
                <a16:creationId xmlns:a16="http://schemas.microsoft.com/office/drawing/2014/main" xmlns="" id="{D802A28B-2BAA-A386-D6F7-0C8B0FE6B264}"/>
              </a:ext>
            </a:extLst>
          </p:cNvPr>
          <p:cNvSpPr txBox="1"/>
          <p:nvPr/>
        </p:nvSpPr>
        <p:spPr>
          <a:xfrm>
            <a:off x="3179860" y="4780726"/>
            <a:ext cx="5679130" cy="892552"/>
          </a:xfrm>
          <a:prstGeom prst="rect">
            <a:avLst/>
          </a:prstGeom>
          <a:noFill/>
        </p:spPr>
        <p:txBody>
          <a:bodyPr wrap="square">
            <a:spAutoFit/>
          </a:bodyPr>
          <a:lstStyle/>
          <a:p>
            <a:pPr marL="171450" indent="-171450">
              <a:buFont typeface="Wingdings" panose="05000000000000000000" pitchFamily="2" charset="2"/>
              <a:buChar char="Ø"/>
            </a:pPr>
            <a:r>
              <a:rPr lang="ru-RU" sz="1300" dirty="0"/>
              <a:t>Художественные произведения/сборники лирики предоставляются ОО, на базе которой организован ППЭ, либо ОО, обучающиеся которых сдают экзамен в ППЭ. </a:t>
            </a:r>
            <a:r>
              <a:rPr lang="ru-RU" sz="1300" b="1" dirty="0">
                <a:solidFill>
                  <a:srgbClr val="C00000"/>
                </a:solidFill>
              </a:rPr>
              <a:t>Пользоваться личными художественными произведения, а также сборниками лирики участникам ОГЭ запрещается.</a:t>
            </a:r>
          </a:p>
        </p:txBody>
      </p:sp>
      <p:sp>
        <p:nvSpPr>
          <p:cNvPr id="23" name="TextBox 22">
            <a:extLst>
              <a:ext uri="{FF2B5EF4-FFF2-40B4-BE49-F238E27FC236}">
                <a16:creationId xmlns:a16="http://schemas.microsoft.com/office/drawing/2014/main" xmlns="" id="{61DCFC44-29DD-C339-36F8-3EDE32061CF0}"/>
              </a:ext>
            </a:extLst>
          </p:cNvPr>
          <p:cNvSpPr txBox="1"/>
          <p:nvPr/>
        </p:nvSpPr>
        <p:spPr>
          <a:xfrm>
            <a:off x="2836055" y="5676799"/>
            <a:ext cx="6307945" cy="692497"/>
          </a:xfrm>
          <a:prstGeom prst="rect">
            <a:avLst/>
          </a:prstGeom>
          <a:noFill/>
        </p:spPr>
        <p:txBody>
          <a:bodyPr wrap="square">
            <a:spAutoFit/>
          </a:bodyPr>
          <a:lstStyle/>
          <a:p>
            <a:pPr marL="171450" indent="-171450">
              <a:buFont typeface="Wingdings" panose="05000000000000000000" pitchFamily="2" charset="2"/>
              <a:buChar char="Ø"/>
            </a:pPr>
            <a:r>
              <a:rPr lang="ru-RU" sz="1300" dirty="0"/>
              <a:t>При проведении экзамена необходимо подготовить книги в нескольких экземплярах для каждой аудитории. Книги следует подготовить так, чтобы отсутствовала возможность работать с комментариями и вступительными статьями. </a:t>
            </a:r>
          </a:p>
        </p:txBody>
      </p:sp>
      <p:sp>
        <p:nvSpPr>
          <p:cNvPr id="24" name="TextBox 23">
            <a:extLst>
              <a:ext uri="{FF2B5EF4-FFF2-40B4-BE49-F238E27FC236}">
                <a16:creationId xmlns:a16="http://schemas.microsoft.com/office/drawing/2014/main" xmlns="" id="{48585B99-ED9A-C7A0-00A0-17610577DB53}"/>
              </a:ext>
            </a:extLst>
          </p:cNvPr>
          <p:cNvSpPr txBox="1"/>
          <p:nvPr/>
        </p:nvSpPr>
        <p:spPr>
          <a:xfrm>
            <a:off x="2337892" y="6365536"/>
            <a:ext cx="6806107" cy="492443"/>
          </a:xfrm>
          <a:prstGeom prst="rect">
            <a:avLst/>
          </a:prstGeom>
          <a:noFill/>
        </p:spPr>
        <p:txBody>
          <a:bodyPr wrap="square">
            <a:spAutoFit/>
          </a:bodyPr>
          <a:lstStyle/>
          <a:p>
            <a:pPr marL="171450" indent="-171450">
              <a:buFont typeface="Wingdings" panose="05000000000000000000" pitchFamily="2" charset="2"/>
              <a:buChar char="Ø"/>
            </a:pPr>
            <a:r>
              <a:rPr lang="ru-RU" sz="1300" dirty="0"/>
              <a:t>Художественные произведения/сборники лирики не предоставляются индивидуально каждому участнику. Участники экзамена работают с ними за отдельными столами.</a:t>
            </a:r>
          </a:p>
        </p:txBody>
      </p:sp>
    </p:spTree>
    <p:extLst>
      <p:ext uri="{BB962C8B-B14F-4D97-AF65-F5344CB8AC3E}">
        <p14:creationId xmlns:p14="http://schemas.microsoft.com/office/powerpoint/2010/main" val="2322450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l="51076" t="443" r="16045"/>
          <a:stretch>
            <a:fillRect/>
          </a:stretch>
        </p:blipFill>
        <p:spPr>
          <a:xfrm>
            <a:off x="-108520" y="585208"/>
            <a:ext cx="3314514" cy="6272792"/>
          </a:xfrm>
          <a:custGeom>
            <a:avLst/>
            <a:gdLst>
              <a:gd name="connsiteX0" fmla="*/ 0 w 3314514"/>
              <a:gd name="connsiteY0" fmla="*/ 0 h 6272792"/>
              <a:gd name="connsiteX1" fmla="*/ 17661 w 3314514"/>
              <a:gd name="connsiteY1" fmla="*/ 447 h 6272792"/>
              <a:gd name="connsiteX2" fmla="*/ 3314514 w 3314514"/>
              <a:gd name="connsiteY2" fmla="*/ 3471637 h 6272792"/>
              <a:gd name="connsiteX3" fmla="*/ 2121269 w 3314514"/>
              <a:gd name="connsiteY3" fmla="*/ 6092949 h 6272792"/>
              <a:gd name="connsiteX4" fmla="*/ 1894506 w 3314514"/>
              <a:gd name="connsiteY4" fmla="*/ 6272792 h 6272792"/>
              <a:gd name="connsiteX5" fmla="*/ 0 w 3314514"/>
              <a:gd name="connsiteY5" fmla="*/ 6272792 h 627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2">
                <a:moveTo>
                  <a:pt x="0" y="0"/>
                </a:moveTo>
                <a:lnTo>
                  <a:pt x="17661" y="447"/>
                </a:lnTo>
                <a:cubicBezTo>
                  <a:pt x="1854123" y="93537"/>
                  <a:pt x="3314514" y="1612041"/>
                  <a:pt x="3314514" y="3471637"/>
                </a:cubicBezTo>
                <a:cubicBezTo>
                  <a:pt x="3314514" y="4517660"/>
                  <a:pt x="2852437" y="5455759"/>
                  <a:pt x="2121269" y="6092949"/>
                </a:cubicBezTo>
                <a:lnTo>
                  <a:pt x="1894506" y="6272792"/>
                </a:lnTo>
                <a:lnTo>
                  <a:pt x="0" y="6272792"/>
                </a:lnTo>
                <a:close/>
              </a:path>
            </a:pathLst>
          </a:custGeom>
        </p:spPr>
      </p:pic>
      <p:sp>
        <p:nvSpPr>
          <p:cNvPr id="11" name="Арка 10">
            <a:extLst>
              <a:ext uri="{FF2B5EF4-FFF2-40B4-BE49-F238E27FC236}">
                <a16:creationId xmlns:a16="http://schemas.microsoft.com/office/drawing/2014/main" xmlns="" id="{12920E7E-191E-468C-5AA5-F6DE0A98832B}"/>
              </a:ext>
            </a:extLst>
          </p:cNvPr>
          <p:cNvSpPr/>
          <p:nvPr/>
        </p:nvSpPr>
        <p:spPr>
          <a:xfrm>
            <a:off x="-3783564" y="497817"/>
            <a:ext cx="7118054" cy="7118054"/>
          </a:xfrm>
          <a:prstGeom prst="blockArc">
            <a:avLst>
              <a:gd name="adj1" fmla="val 18900000"/>
              <a:gd name="adj2" fmla="val 2700000"/>
              <a:gd name="adj3" fmla="val 30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Полилиния: фигура 11">
            <a:extLst>
              <a:ext uri="{FF2B5EF4-FFF2-40B4-BE49-F238E27FC236}">
                <a16:creationId xmlns:a16="http://schemas.microsoft.com/office/drawing/2014/main" xmlns="" id="{E53415CB-0075-4CB9-C494-E55E3FCFFEDD}"/>
              </a:ext>
            </a:extLst>
          </p:cNvPr>
          <p:cNvSpPr/>
          <p:nvPr/>
        </p:nvSpPr>
        <p:spPr>
          <a:xfrm>
            <a:off x="2791751" y="1819327"/>
            <a:ext cx="6028721" cy="813526"/>
          </a:xfrm>
          <a:custGeom>
            <a:avLst/>
            <a:gdLst>
              <a:gd name="connsiteX0" fmla="*/ 0 w 6145544"/>
              <a:gd name="connsiteY0" fmla="*/ 0 h 813526"/>
              <a:gd name="connsiteX1" fmla="*/ 6145544 w 6145544"/>
              <a:gd name="connsiteY1" fmla="*/ 0 h 813526"/>
              <a:gd name="connsiteX2" fmla="*/ 6145544 w 6145544"/>
              <a:gd name="connsiteY2" fmla="*/ 813526 h 813526"/>
              <a:gd name="connsiteX3" fmla="*/ 0 w 6145544"/>
              <a:gd name="connsiteY3" fmla="*/ 813526 h 813526"/>
              <a:gd name="connsiteX4" fmla="*/ 0 w 6145544"/>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5544" h="813526">
                <a:moveTo>
                  <a:pt x="0" y="0"/>
                </a:moveTo>
                <a:lnTo>
                  <a:pt x="6145544" y="0"/>
                </a:lnTo>
                <a:lnTo>
                  <a:pt x="6145544"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3180" rIns="43180" bIns="43180" numCol="1" spcCol="1270" anchor="ctr" anchorCtr="0">
            <a:noAutofit/>
          </a:bodyPr>
          <a:lstStyle/>
          <a:p>
            <a:pPr marL="0" lvl="0" indent="0" algn="l" defTabSz="755650">
              <a:lnSpc>
                <a:spcPct val="90000"/>
              </a:lnSpc>
              <a:spcBef>
                <a:spcPct val="0"/>
              </a:spcBef>
              <a:spcAft>
                <a:spcPct val="35000"/>
              </a:spcAft>
              <a:buNone/>
            </a:pPr>
            <a:r>
              <a:rPr lang="ru-RU" sz="1700" b="0" kern="1200" dirty="0"/>
              <a:t>Продолжительность экзамена 2 часа 30 минут </a:t>
            </a:r>
            <a:br>
              <a:rPr lang="ru-RU" sz="1700" b="0" kern="1200" dirty="0"/>
            </a:br>
            <a:r>
              <a:rPr lang="ru-RU" sz="1700" b="0" kern="1200" dirty="0"/>
              <a:t>(150 минут)</a:t>
            </a:r>
            <a:endParaRPr lang="ru-RU" sz="1700" kern="1200" dirty="0"/>
          </a:p>
        </p:txBody>
      </p:sp>
      <p:sp>
        <p:nvSpPr>
          <p:cNvPr id="13" name="Овал 12">
            <a:extLst>
              <a:ext uri="{FF2B5EF4-FFF2-40B4-BE49-F238E27FC236}">
                <a16:creationId xmlns:a16="http://schemas.microsoft.com/office/drawing/2014/main" xmlns="" id="{5FE0457B-6DDE-554D-FBB9-D1AFB67D99FB}"/>
              </a:ext>
            </a:extLst>
          </p:cNvPr>
          <p:cNvSpPr/>
          <p:nvPr/>
        </p:nvSpPr>
        <p:spPr>
          <a:xfrm>
            <a:off x="2283296" y="1717637"/>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Полилиния: фигура 13">
            <a:extLst>
              <a:ext uri="{FF2B5EF4-FFF2-40B4-BE49-F238E27FC236}">
                <a16:creationId xmlns:a16="http://schemas.microsoft.com/office/drawing/2014/main" xmlns="" id="{923B162B-9EFD-BEDB-1543-9C56087D4115}"/>
              </a:ext>
            </a:extLst>
          </p:cNvPr>
          <p:cNvSpPr/>
          <p:nvPr/>
        </p:nvSpPr>
        <p:spPr>
          <a:xfrm>
            <a:off x="3141342" y="2837727"/>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Для каждого участника должны быть подготовлены географические атласы для 7 - 9 классов</a:t>
            </a:r>
          </a:p>
        </p:txBody>
      </p:sp>
      <p:sp>
        <p:nvSpPr>
          <p:cNvPr id="15" name="Овал 14">
            <a:extLst>
              <a:ext uri="{FF2B5EF4-FFF2-40B4-BE49-F238E27FC236}">
                <a16:creationId xmlns:a16="http://schemas.microsoft.com/office/drawing/2014/main" xmlns="" id="{C8488102-4C58-526B-53B1-58F64905B46E}"/>
              </a:ext>
            </a:extLst>
          </p:cNvPr>
          <p:cNvSpPr/>
          <p:nvPr/>
        </p:nvSpPr>
        <p:spPr>
          <a:xfrm>
            <a:off x="2632888" y="2736036"/>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Полилиния: фигура 15">
            <a:extLst>
              <a:ext uri="{FF2B5EF4-FFF2-40B4-BE49-F238E27FC236}">
                <a16:creationId xmlns:a16="http://schemas.microsoft.com/office/drawing/2014/main" xmlns="" id="{383562DE-4701-1E2F-703D-55B1A1F98F5C}"/>
              </a:ext>
            </a:extLst>
          </p:cNvPr>
          <p:cNvSpPr/>
          <p:nvPr/>
        </p:nvSpPr>
        <p:spPr>
          <a:xfrm>
            <a:off x="3141342" y="3902055"/>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latin typeface="+mn-lt"/>
              </a:rPr>
              <a:t>Участники могут взять линейку и непрограммируемый калькулятор</a:t>
            </a:r>
          </a:p>
        </p:txBody>
      </p:sp>
      <p:sp>
        <p:nvSpPr>
          <p:cNvPr id="17" name="Овал 16">
            <a:extLst>
              <a:ext uri="{FF2B5EF4-FFF2-40B4-BE49-F238E27FC236}">
                <a16:creationId xmlns:a16="http://schemas.microsoft.com/office/drawing/2014/main" xmlns="" id="{92781B8C-8139-0F35-093D-78DA144E3A66}"/>
              </a:ext>
            </a:extLst>
          </p:cNvPr>
          <p:cNvSpPr/>
          <p:nvPr/>
        </p:nvSpPr>
        <p:spPr>
          <a:xfrm>
            <a:off x="2716598" y="3789040"/>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Заголовок 1">
            <a:extLst>
              <a:ext uri="{FF2B5EF4-FFF2-40B4-BE49-F238E27FC236}">
                <a16:creationId xmlns:a16="http://schemas.microsoft.com/office/drawing/2014/main" xmlns="" id="{6913F4C5-67A2-3DC2-58E4-A4C837F36280}"/>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География</a:t>
            </a:r>
          </a:p>
        </p:txBody>
      </p:sp>
      <p:sp>
        <p:nvSpPr>
          <p:cNvPr id="3" name="Прямоугольник 2">
            <a:extLst>
              <a:ext uri="{FF2B5EF4-FFF2-40B4-BE49-F238E27FC236}">
                <a16:creationId xmlns:a16="http://schemas.microsoft.com/office/drawing/2014/main" xmlns="" id="{3232F18C-EA50-3764-0506-0A150C829D89}"/>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F9C3006E-C4A1-3D9B-13EA-F9AE79F1DAB8}"/>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a:extLst>
              <a:ext uri="{FF2B5EF4-FFF2-40B4-BE49-F238E27FC236}">
                <a16:creationId xmlns:a16="http://schemas.microsoft.com/office/drawing/2014/main" xmlns="" id="{77A7A756-638F-0AD4-BD24-F7416BE530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7" name="Рисунок 6">
            <a:extLst>
              <a:ext uri="{FF2B5EF4-FFF2-40B4-BE49-F238E27FC236}">
                <a16:creationId xmlns:a16="http://schemas.microsoft.com/office/drawing/2014/main" xmlns="" id="{7AC2695B-5D39-44C8-07D8-F19FC9DAD3C6}"/>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42341" y="3813062"/>
            <a:ext cx="972000" cy="972000"/>
          </a:xfrm>
          <a:prstGeom prst="rect">
            <a:avLst/>
          </a:prstGeom>
        </p:spPr>
      </p:pic>
      <p:pic>
        <p:nvPicPr>
          <p:cNvPr id="8" name="Рисунок 7">
            <a:extLst>
              <a:ext uri="{FF2B5EF4-FFF2-40B4-BE49-F238E27FC236}">
                <a16:creationId xmlns:a16="http://schemas.microsoft.com/office/drawing/2014/main" xmlns="" id="{57918C53-ED12-4001-6A78-B70534C49ED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58631" y="2751531"/>
            <a:ext cx="972000" cy="972000"/>
          </a:xfrm>
          <a:prstGeom prst="rect">
            <a:avLst/>
          </a:prstGeom>
        </p:spPr>
      </p:pic>
      <p:pic>
        <p:nvPicPr>
          <p:cNvPr id="9" name="Рисунок 8">
            <a:extLst>
              <a:ext uri="{FF2B5EF4-FFF2-40B4-BE49-F238E27FC236}">
                <a16:creationId xmlns:a16="http://schemas.microsoft.com/office/drawing/2014/main" xmlns="" id="{4BED1346-1B1A-5AB8-FE75-80B53C6C1FF0}"/>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7893" y="1770948"/>
            <a:ext cx="900000" cy="900000"/>
          </a:xfrm>
          <a:prstGeom prst="rect">
            <a:avLst/>
          </a:prstGeom>
        </p:spPr>
      </p:pic>
      <p:sp>
        <p:nvSpPr>
          <p:cNvPr id="20" name="TextBox 19">
            <a:extLst>
              <a:ext uri="{FF2B5EF4-FFF2-40B4-BE49-F238E27FC236}">
                <a16:creationId xmlns:a16="http://schemas.microsoft.com/office/drawing/2014/main" xmlns="" id="{04D96154-803B-B612-7748-C7AFEF9F1026}"/>
              </a:ext>
            </a:extLst>
          </p:cNvPr>
          <p:cNvSpPr txBox="1"/>
          <p:nvPr/>
        </p:nvSpPr>
        <p:spPr>
          <a:xfrm>
            <a:off x="3179860" y="4780726"/>
            <a:ext cx="5679130" cy="1154162"/>
          </a:xfrm>
          <a:prstGeom prst="rect">
            <a:avLst/>
          </a:prstGeom>
          <a:noFill/>
        </p:spPr>
        <p:txBody>
          <a:bodyPr wrap="square">
            <a:spAutoFit/>
          </a:bodyPr>
          <a:lstStyle/>
          <a:p>
            <a:pPr marL="171450" indent="-171450">
              <a:buFont typeface="Wingdings" panose="05000000000000000000" pitchFamily="2" charset="2"/>
              <a:buChar char="Ø"/>
            </a:pPr>
            <a:r>
              <a:rPr lang="ru-RU" sz="1400" dirty="0"/>
              <a:t>Географические атласы</a:t>
            </a:r>
            <a:r>
              <a:rPr lang="ru-RU" sz="1300" dirty="0"/>
              <a:t> предоставляются ОО, на базе которой организован ППЭ, либо ОО, обучающиеся которых сдают экзамен в ППЭ. </a:t>
            </a:r>
            <a:r>
              <a:rPr lang="ru-RU" sz="1300" b="1" dirty="0">
                <a:solidFill>
                  <a:srgbClr val="C00000"/>
                </a:solidFill>
              </a:rPr>
              <a:t>Пользоваться личными </a:t>
            </a:r>
            <a:r>
              <a:rPr lang="ru-RU" sz="1400" b="1" dirty="0">
                <a:solidFill>
                  <a:srgbClr val="C00000"/>
                </a:solidFill>
              </a:rPr>
              <a:t>географическими атласами</a:t>
            </a:r>
            <a:r>
              <a:rPr lang="ru-RU" sz="1300" b="1" dirty="0">
                <a:solidFill>
                  <a:srgbClr val="C00000"/>
                </a:solidFill>
              </a:rPr>
              <a:t> участникам ОГЭ запрещается </a:t>
            </a:r>
            <a:r>
              <a:rPr lang="ru-RU" sz="1400" b="1" dirty="0">
                <a:solidFill>
                  <a:srgbClr val="C00000"/>
                </a:solidFill>
              </a:rPr>
              <a:t>в целях недопущения нарушения Порядка в части использования справочных материалов, письменных заметок и др</a:t>
            </a:r>
            <a:r>
              <a:rPr lang="ru-RU" sz="1300" b="1" dirty="0">
                <a:solidFill>
                  <a:srgbClr val="C00000"/>
                </a:solidFill>
              </a:rPr>
              <a:t>.</a:t>
            </a:r>
          </a:p>
        </p:txBody>
      </p:sp>
      <p:sp>
        <p:nvSpPr>
          <p:cNvPr id="24" name="TextBox 23">
            <a:extLst>
              <a:ext uri="{FF2B5EF4-FFF2-40B4-BE49-F238E27FC236}">
                <a16:creationId xmlns:a16="http://schemas.microsoft.com/office/drawing/2014/main" xmlns="" id="{598FBBF8-A855-7B87-00AA-A93E8EDCD842}"/>
              </a:ext>
            </a:extLst>
          </p:cNvPr>
          <p:cNvSpPr txBox="1"/>
          <p:nvPr/>
        </p:nvSpPr>
        <p:spPr>
          <a:xfrm>
            <a:off x="2794843" y="5930116"/>
            <a:ext cx="5679130" cy="523220"/>
          </a:xfrm>
          <a:prstGeom prst="rect">
            <a:avLst/>
          </a:prstGeom>
          <a:noFill/>
        </p:spPr>
        <p:txBody>
          <a:bodyPr wrap="square">
            <a:spAutoFit/>
          </a:bodyPr>
          <a:lstStyle/>
          <a:p>
            <a:pPr marL="171450" indent="-171450">
              <a:buFont typeface="Wingdings" panose="05000000000000000000" pitchFamily="2" charset="2"/>
              <a:buChar char="Ø"/>
            </a:pPr>
            <a:r>
              <a:rPr lang="ru-RU" sz="1400" dirty="0"/>
              <a:t>Год издания используемых географических атласов не должен превышать 5 лет от текущего года</a:t>
            </a:r>
            <a:endParaRPr lang="ru-RU" sz="1300" b="1" dirty="0">
              <a:solidFill>
                <a:srgbClr val="C00000"/>
              </a:solidFill>
            </a:endParaRPr>
          </a:p>
        </p:txBody>
      </p:sp>
    </p:spTree>
    <p:extLst>
      <p:ext uri="{BB962C8B-B14F-4D97-AF65-F5344CB8AC3E}">
        <p14:creationId xmlns:p14="http://schemas.microsoft.com/office/powerpoint/2010/main" val="304237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7C3233-4075-0199-36DE-432AFF0A8652}"/>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A2B30EC3-FD34-0C99-5FE1-614017911ECF}"/>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7D489051-75C0-1226-6FA3-805B88986D0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B25B930C-500E-ECFF-F218-71D2F3A0BC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72F520CF-33CA-AF85-93A0-090ECAF8857F}"/>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7BA0DED2-F761-AFCD-8D4E-955AD592C43D}"/>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7ACC501F-CD3C-BBD9-21A8-1F9465275786}"/>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F9E930D4-A482-3C90-C264-5706F4AF7629}"/>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0940B963-C07F-0823-723F-8EDFBDEB5EA0}"/>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188818B4-7DEF-5B73-45D6-AD81047553C2}"/>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9B3D36DF-4CCE-5208-3B34-6A9D2E47BC2C}"/>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83571DC0-35AE-312F-C665-750BCD069B46}"/>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CAD3F4B2-B2A9-7719-ED22-CF5C5170F41D}"/>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A1364701-7D93-6117-2DE2-69DAFE73BF44}"/>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99C80779-3F9F-E60B-B508-90E88020A95E}"/>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2762CB2E-4312-9353-95FB-132EA3099E31}"/>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F85CDE17-D6ED-8A04-3C9E-A250BE31179C}"/>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43485D3E-BB44-BC11-20B5-74A0C54C519A}"/>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4423BC03-C795-7C3A-8AB6-5A2029C0DD5E}"/>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1FED84A8-6297-F687-CC47-C14496BC167A}"/>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EEB3D8D5-2EDB-EBF5-95D2-7EF118DF2501}"/>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41" name="Заголовок 1">
            <a:extLst>
              <a:ext uri="{FF2B5EF4-FFF2-40B4-BE49-F238E27FC236}">
                <a16:creationId xmlns:a16="http://schemas.microsoft.com/office/drawing/2014/main" xmlns="" id="{6D02E53A-5EBD-09A6-ECBD-6F761788997F}"/>
              </a:ext>
            </a:extLst>
          </p:cNvPr>
          <p:cNvSpPr txBox="1">
            <a:spLocks/>
          </p:cNvSpPr>
          <p:nvPr/>
        </p:nvSpPr>
        <p:spPr>
          <a:xfrm>
            <a:off x="484934" y="1580356"/>
            <a:ext cx="8263530" cy="36488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b="1" dirty="0">
                <a:latin typeface="Calibri" panose="020F0502020204030204" pitchFamily="34" charset="0"/>
                <a:cs typeface="Calibri" panose="020F0502020204030204" pitchFamily="34" charset="0"/>
              </a:rPr>
              <a:t>2. Не позднее, чем за сутки до проведения экзамена, технический специалист в присутствии руководителя ППЭ проводит проверку готовности техники</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проверяет подключение гарнитуры к  станциям записи устных ответов,</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проверяет настройки системного времени, </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выполняет тестовую аудиозапись на каждой станции и оценивает ее качество,</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загружает зашифрованный КИМ на все станции и выполняет предварительные настройки (внесение кода ППЭ и номера аудитории).</a:t>
            </a:r>
          </a:p>
        </p:txBody>
      </p:sp>
    </p:spTree>
    <p:extLst>
      <p:ext uri="{BB962C8B-B14F-4D97-AF65-F5344CB8AC3E}">
        <p14:creationId xmlns:p14="http://schemas.microsoft.com/office/powerpoint/2010/main" val="3525534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Заголовок 1"/>
          <p:cNvSpPr txBox="1">
            <a:spLocks/>
          </p:cNvSpPr>
          <p:nvPr/>
        </p:nvSpPr>
        <p:spPr>
          <a:xfrm>
            <a:off x="3175" y="260648"/>
            <a:ext cx="9150350" cy="1012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a:ea typeface="Calibri"/>
                <a:cs typeface="Times New Roman"/>
              </a:rPr>
              <a:t>Программируемый и непрограммируемый калькуляторы</a:t>
            </a:r>
            <a:endParaRPr lang="ru-RU" sz="3600" b="1" dirty="0">
              <a:effectLst>
                <a:outerShdw blurRad="38100" dist="38100" dir="2700000" algn="tl">
                  <a:srgbClr val="000000">
                    <a:alpha val="43137"/>
                  </a:srgbClr>
                </a:outerShdw>
              </a:effectLst>
            </a:endParaRPr>
          </a:p>
        </p:txBody>
      </p:sp>
      <p:sp>
        <p:nvSpPr>
          <p:cNvPr id="10" name="Объект 2"/>
          <p:cNvSpPr txBox="1">
            <a:spLocks/>
          </p:cNvSpPr>
          <p:nvPr/>
        </p:nvSpPr>
        <p:spPr>
          <a:xfrm>
            <a:off x="179512" y="1482409"/>
            <a:ext cx="8280920" cy="1874583"/>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just">
              <a:spcBef>
                <a:spcPts val="0"/>
              </a:spcBef>
              <a:buNone/>
            </a:pPr>
            <a:r>
              <a:rPr lang="ru-RU" sz="2400" b="1" dirty="0">
                <a:ea typeface="Calibri"/>
                <a:cs typeface="Times New Roman"/>
              </a:rPr>
              <a:t>Непрограммируемый калькулятор </a:t>
            </a:r>
            <a:r>
              <a:rPr lang="ru-RU" sz="1800" dirty="0"/>
              <a:t>обеспечивает выполнение арифметических вычислений (сложение, вычитание, умножение, деление, извлечение корня) и вычисление тригонометрических функций (</a:t>
            </a:r>
            <a:r>
              <a:rPr lang="ru-RU" sz="1800" dirty="0" err="1"/>
              <a:t>sin</a:t>
            </a:r>
            <a:r>
              <a:rPr lang="ru-RU" sz="1800" dirty="0"/>
              <a:t>, </a:t>
            </a:r>
            <a:r>
              <a:rPr lang="ru-RU" sz="1800" dirty="0" err="1"/>
              <a:t>cos</a:t>
            </a:r>
            <a:r>
              <a:rPr lang="ru-RU" sz="1800" dirty="0"/>
              <a:t>, </a:t>
            </a:r>
            <a:r>
              <a:rPr lang="ru-RU" sz="1800" dirty="0" err="1"/>
              <a:t>tg</a:t>
            </a:r>
            <a:r>
              <a:rPr lang="ru-RU" sz="1800" dirty="0"/>
              <a:t>, </a:t>
            </a:r>
            <a:r>
              <a:rPr lang="ru-RU" sz="1800" dirty="0" err="1"/>
              <a:t>ctg</a:t>
            </a:r>
            <a:r>
              <a:rPr lang="ru-RU" sz="1800" dirty="0"/>
              <a:t>, </a:t>
            </a:r>
            <a:r>
              <a:rPr lang="ru-RU" sz="1800" dirty="0" err="1"/>
              <a:t>arcsin</a:t>
            </a:r>
            <a:r>
              <a:rPr lang="ru-RU" sz="1800" dirty="0"/>
              <a:t>, </a:t>
            </a:r>
            <a:r>
              <a:rPr lang="ru-RU" sz="1800" dirty="0" err="1"/>
              <a:t>arccos</a:t>
            </a:r>
            <a:r>
              <a:rPr lang="ru-RU" sz="1800" dirty="0"/>
              <a:t>, </a:t>
            </a:r>
            <a:r>
              <a:rPr lang="ru-RU" sz="1800" dirty="0" err="1"/>
              <a:t>arctg</a:t>
            </a:r>
            <a:r>
              <a:rPr lang="ru-RU" sz="1800" dirty="0"/>
              <a:t>), а также не осуществляющими функции средства связи, хранилища базы данных и не имеющими доступа к сетям передачи данных (в том числе к </a:t>
            </a:r>
            <a:r>
              <a:rPr lang="ru-RU" sz="1800"/>
              <a:t>сети «Интернет»)</a:t>
            </a:r>
            <a:endParaRPr lang="ru-RU" sz="1800" b="1" dirty="0"/>
          </a:p>
          <a:p>
            <a:pPr marL="14288" indent="0">
              <a:spcBef>
                <a:spcPts val="0"/>
              </a:spcBef>
              <a:buNone/>
            </a:pPr>
            <a:endParaRPr lang="ru-RU" sz="1200" dirty="0">
              <a:ea typeface="Calibri"/>
              <a:cs typeface="Times New Roman"/>
            </a:endParaRPr>
          </a:p>
          <a:p>
            <a:endParaRPr lang="ru-RU" sz="1800" dirty="0"/>
          </a:p>
          <a:p>
            <a:endParaRPr lang="ru-RU" sz="1800" dirty="0"/>
          </a:p>
        </p:txBody>
      </p:sp>
      <p:sp>
        <p:nvSpPr>
          <p:cNvPr id="14" name="Заголовок 1"/>
          <p:cNvSpPr>
            <a:spLocks noGrp="1"/>
          </p:cNvSpPr>
          <p:nvPr>
            <p:ph type="title"/>
          </p:nvPr>
        </p:nvSpPr>
        <p:spPr>
          <a:xfrm>
            <a:off x="185862" y="5740400"/>
            <a:ext cx="8784975" cy="1054712"/>
          </a:xfrm>
          <a:solidFill>
            <a:srgbClr val="C00000">
              <a:alpha val="10000"/>
            </a:srgbClr>
          </a:solidFill>
          <a:ln>
            <a:solidFill>
              <a:schemeClr val="accent2"/>
            </a:solidFill>
          </a:ln>
        </p:spPr>
        <p:txBody>
          <a:bodyPr>
            <a:noAutofit/>
          </a:bodyPr>
          <a:lstStyle/>
          <a:p>
            <a:pPr algn="l"/>
            <a:r>
              <a:rPr lang="ru-RU" sz="1800" u="sng" dirty="0"/>
              <a:t>На экзамене по географии и биологии </a:t>
            </a:r>
            <a:r>
              <a:rPr lang="ru-RU" sz="1800" dirty="0"/>
              <a:t>соответствие калькулятора проверяет организатор в аудитории</a:t>
            </a:r>
            <a:br>
              <a:rPr lang="ru-RU" sz="1800" dirty="0"/>
            </a:br>
            <a:r>
              <a:rPr lang="ru-RU" sz="1800" u="sng" dirty="0"/>
              <a:t>На экзамене по физике и химии</a:t>
            </a:r>
            <a:r>
              <a:rPr lang="ru-RU" sz="1800" dirty="0"/>
              <a:t> соответствие калькулятора может проверить специалист по проведению инструктажа и обеспечению лабораторных работ</a:t>
            </a:r>
          </a:p>
        </p:txBody>
      </p:sp>
      <p:sp>
        <p:nvSpPr>
          <p:cNvPr id="15" name="Объект 2"/>
          <p:cNvSpPr txBox="1">
            <a:spLocks/>
          </p:cNvSpPr>
          <p:nvPr/>
        </p:nvSpPr>
        <p:spPr>
          <a:xfrm>
            <a:off x="163237" y="3140968"/>
            <a:ext cx="5620519" cy="2592288"/>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4288" indent="0">
              <a:buNone/>
            </a:pPr>
            <a:r>
              <a:rPr lang="ru-RU" sz="2400" b="1" dirty="0">
                <a:ea typeface="Calibri"/>
                <a:cs typeface="Times New Roman"/>
              </a:rPr>
              <a:t>В названии модели программируемого калькулятора </a:t>
            </a:r>
            <a:r>
              <a:rPr lang="ru-RU" sz="1800" dirty="0"/>
              <a:t>может присутствовать буква P, указывающая на то, что калькулятор программируемый.</a:t>
            </a:r>
          </a:p>
          <a:p>
            <a:pPr marL="14288" indent="0">
              <a:buNone/>
            </a:pPr>
            <a:r>
              <a:rPr lang="ru-RU" sz="1800" dirty="0"/>
              <a:t>Например, SR - просто научный (S -</a:t>
            </a:r>
            <a:r>
              <a:rPr lang="ru-RU" sz="1800" dirty="0" err="1"/>
              <a:t>Scientific</a:t>
            </a:r>
            <a:r>
              <a:rPr lang="ru-RU" sz="1800" dirty="0"/>
              <a:t>), а SRP - научный и программируемый.</a:t>
            </a:r>
          </a:p>
          <a:p>
            <a:pPr marL="14288" indent="0">
              <a:buNone/>
            </a:pPr>
            <a:r>
              <a:rPr lang="ru-RU" sz="1800" dirty="0"/>
              <a:t>Также на корпусе программируемого калькулятора может быть написано </a:t>
            </a:r>
            <a:r>
              <a:rPr lang="ru-RU" sz="1800" b="1" dirty="0" err="1"/>
              <a:t>Programmable</a:t>
            </a:r>
            <a:endParaRPr lang="ru-RU" sz="1200" dirty="0">
              <a:ea typeface="Calibri"/>
              <a:cs typeface="Times New Roman"/>
            </a:endParaRPr>
          </a:p>
          <a:p>
            <a:endParaRPr lang="ru-RU" sz="1800" u="sng" dirty="0"/>
          </a:p>
          <a:p>
            <a:endParaRPr lang="ru-RU" sz="18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648" y="3026619"/>
            <a:ext cx="1425203" cy="2638041"/>
          </a:xfrm>
          <a:prstGeom prst="rect">
            <a:avLst/>
          </a:prstGeom>
        </p:spPr>
      </p:pic>
      <p:sp>
        <p:nvSpPr>
          <p:cNvPr id="5" name="Стрелка вправо 4"/>
          <p:cNvSpPr/>
          <p:nvPr/>
        </p:nvSpPr>
        <p:spPr>
          <a:xfrm>
            <a:off x="5767480" y="3356991"/>
            <a:ext cx="820744" cy="81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562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55761-4218-30F3-EE6C-6567B39DFF62}"/>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8EEC3EC3-07BF-FA3B-89A8-33BA7E2FD9FE}"/>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5B49B9E-8D9C-FB25-5304-2BE04A1CC4A3}"/>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9CB96C0-22F7-2211-56AC-4406A0BF95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9B3C6984-1E76-2BF6-B86B-DF2F0357CABE}"/>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DE22BF77-0564-E269-F825-896E17A2A212}"/>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0681BBFF-5409-5D01-4E91-200159ADC18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A2F8A890-EBB4-68B4-8810-34C2F583E202}"/>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EDFFF671-6F49-D675-6883-C41A46371552}"/>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3618E467-9C4E-90E9-BBA4-59495E1B4A7B}"/>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D6852BE-DF10-D882-283D-380A937A8A81}"/>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E658F1DA-13D1-7698-F23B-9D2B57D776B5}"/>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427CBD3F-0523-C9C5-03C9-D4ED44CE03DB}"/>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B54A696D-92C3-546E-8DA3-CCECE131DEA1}"/>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185F8D65-520D-D509-F072-CCE830B58939}"/>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92BED9E2-453A-DF6D-B173-469641DFCF97}"/>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37EB1E85-696D-93E2-DB35-0AAD108E5FB2}"/>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1AA62F80-FD66-5CCD-A158-28513439F3A8}"/>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6BA32F54-EAF0-B86E-0BD2-6478FB91B50E}"/>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C6343A08-49BC-F052-4433-6DCA8D1646B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279B9ED6-5834-DCBD-2EF7-43C6DFF34B5A}"/>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7" name="Заголовок 1">
            <a:extLst>
              <a:ext uri="{FF2B5EF4-FFF2-40B4-BE49-F238E27FC236}">
                <a16:creationId xmlns:a16="http://schemas.microsoft.com/office/drawing/2014/main" xmlns="" id="{60EA9264-0210-8A17-3160-3830860E3150}"/>
              </a:ext>
            </a:extLst>
          </p:cNvPr>
          <p:cNvSpPr>
            <a:spLocks noGrp="1"/>
          </p:cNvSpPr>
          <p:nvPr>
            <p:ph type="title"/>
          </p:nvPr>
        </p:nvSpPr>
        <p:spPr>
          <a:xfrm>
            <a:off x="309216" y="1660295"/>
            <a:ext cx="8373616" cy="428628"/>
          </a:xfrm>
        </p:spPr>
        <p:txBody>
          <a:bodyPr>
            <a:normAutofit/>
          </a:bodyPr>
          <a:lstStyle/>
          <a:p>
            <a:pPr lvl="1" algn="l" rtl="0">
              <a:spcBef>
                <a:spcPct val="0"/>
              </a:spcBef>
            </a:pPr>
            <a:r>
              <a:rPr lang="ru-RU" sz="2200" b="1" kern="1200" dirty="0">
                <a:solidFill>
                  <a:schemeClr val="tx1"/>
                </a:solidFill>
                <a:effectLst>
                  <a:outerShdw blurRad="38100" dist="38100" dir="2700000" algn="tl">
                    <a:srgbClr val="000000">
                      <a:alpha val="43137"/>
                    </a:srgbClr>
                  </a:outerShdw>
                </a:effectLst>
                <a:latin typeface="+mj-lt"/>
                <a:ea typeface="+mj-ea"/>
                <a:cs typeface="+mj-cs"/>
              </a:rPr>
              <a:t>3. </a:t>
            </a:r>
            <a:r>
              <a:rPr lang="ru-RU" sz="2200" b="1" kern="1200" dirty="0">
                <a:solidFill>
                  <a:schemeClr val="tx1"/>
                </a:solidFill>
                <a:latin typeface="+mj-lt"/>
                <a:ea typeface="+mj-ea"/>
                <a:cs typeface="+mj-cs"/>
              </a:rPr>
              <a:t>Руководитель ППЭ готовит:      </a:t>
            </a:r>
          </a:p>
        </p:txBody>
      </p:sp>
      <p:sp>
        <p:nvSpPr>
          <p:cNvPr id="10" name="TextBox 9">
            <a:extLst>
              <a:ext uri="{FF2B5EF4-FFF2-40B4-BE49-F238E27FC236}">
                <a16:creationId xmlns:a16="http://schemas.microsoft.com/office/drawing/2014/main" xmlns="" id="{CD293636-66D3-9FF8-60CA-AD82416F1B8C}"/>
              </a:ext>
            </a:extLst>
          </p:cNvPr>
          <p:cNvSpPr txBox="1"/>
          <p:nvPr/>
        </p:nvSpPr>
        <p:spPr>
          <a:xfrm>
            <a:off x="344400" y="2214216"/>
            <a:ext cx="8044023"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ru-RU" sz="2000" dirty="0"/>
              <a:t>на каждую аудиторию </a:t>
            </a:r>
            <a:r>
              <a:rPr lang="ru-RU" sz="2000" b="1" dirty="0"/>
              <a:t>письменной части</a:t>
            </a:r>
            <a:r>
              <a:rPr lang="ru-RU" sz="2000" dirty="0"/>
              <a:t> – 1 электронный носитель информации </a:t>
            </a:r>
            <a:r>
              <a:rPr lang="ru-RU" sz="2000" dirty="0" smtClean="0"/>
              <a:t>для </a:t>
            </a:r>
            <a:r>
              <a:rPr lang="ru-RU" sz="2000" dirty="0"/>
              <a:t>аудиозаписи «Задания по аудированию»;</a:t>
            </a:r>
          </a:p>
          <a:p>
            <a:pPr marL="342900" indent="-342900">
              <a:spcAft>
                <a:spcPts val="1200"/>
              </a:spcAft>
              <a:buFont typeface="Wingdings" panose="05000000000000000000" pitchFamily="2" charset="2"/>
              <a:buChar char="ü"/>
            </a:pPr>
            <a:r>
              <a:rPr lang="ru-RU" sz="2000" dirty="0"/>
              <a:t>на каждую аудиторию </a:t>
            </a:r>
            <a:r>
              <a:rPr lang="ru-RU" sz="2000" b="1" dirty="0"/>
              <a:t>устной части</a:t>
            </a:r>
            <a:r>
              <a:rPr lang="ru-RU" sz="2000" dirty="0"/>
              <a:t> –  1 электронный носитель информации </a:t>
            </a:r>
            <a:r>
              <a:rPr lang="ru-RU" sz="2000" dirty="0" smtClean="0"/>
              <a:t>для </a:t>
            </a:r>
            <a:r>
              <a:rPr lang="ru-RU" sz="2000" dirty="0"/>
              <a:t>записи ответов участников</a:t>
            </a:r>
          </a:p>
          <a:p>
            <a:pPr marL="342900" indent="-342900">
              <a:spcAft>
                <a:spcPts val="1200"/>
              </a:spcAft>
              <a:buFont typeface="Wingdings" panose="05000000000000000000" pitchFamily="2" charset="2"/>
              <a:buChar char="ü"/>
            </a:pPr>
            <a:r>
              <a:rPr lang="ru-RU" sz="2000" dirty="0"/>
              <a:t>1 электронной носитель для записи ключа доступа к КИМ </a:t>
            </a:r>
          </a:p>
          <a:p>
            <a:pPr>
              <a:spcAft>
                <a:spcPts val="1200"/>
              </a:spcAft>
            </a:pPr>
            <a:endParaRPr lang="ru-RU" sz="2000" dirty="0"/>
          </a:p>
        </p:txBody>
      </p:sp>
    </p:spTree>
    <p:extLst>
      <p:ext uri="{BB962C8B-B14F-4D97-AF65-F5344CB8AC3E}">
        <p14:creationId xmlns:p14="http://schemas.microsoft.com/office/powerpoint/2010/main" val="382764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072BE1-4BF5-5CA0-EF69-A4DCAA369D9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B1922617-04D9-BBDB-525B-36BFB04752C4}"/>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65B1CCA6-DE0C-F88D-3D48-A3B8FA2AE91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B532F2EA-7F9E-D9A8-06C4-5468F06B43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F89FD84F-AC4C-2090-723F-8575DF6C6A7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8C3C6541-E990-2A70-D005-4F3E8286ED6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40053B79-DEC2-6633-47F8-AC91DE83D977}"/>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83348332-F73B-B8F5-E4C9-9173507BB365}"/>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9230AB12-0675-A594-4220-6B2637AA7BA5}"/>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774C75D-9566-89E7-5776-1864E2D5070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BB6E89E6-9B04-F5CC-DF9F-92374AAC9D3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B7F1CBD1-7A8C-1115-DC82-C89D319576A0}"/>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FA99951-8BF4-B838-C5E9-47E0ECCD5AD8}"/>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1A3A4CA6-9A3F-9B7E-A24B-DC6E2A5D12E5}"/>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2A0823DE-88CC-2FB8-71A2-9D2561FECCBB}"/>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CE52666-098F-A0DF-424E-B3A1128675CE}"/>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8173A252-2193-6025-DE3A-40A3CEB974AF}"/>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C32E18EF-2C1E-C04F-ECC4-F23ECFDB55AC}"/>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FC263B0D-9232-1CDE-C538-5E7C7E636C08}"/>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BE987DC9-D759-37B0-1640-CABB82CB89FC}"/>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FC5350CB-50A5-7537-91E2-85173733796E}"/>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5" name="Содержимое 2">
            <a:extLst>
              <a:ext uri="{FF2B5EF4-FFF2-40B4-BE49-F238E27FC236}">
                <a16:creationId xmlns:a16="http://schemas.microsoft.com/office/drawing/2014/main" xmlns="" id="{02FD063E-1DA7-8018-D801-D0DBEC0D4F98}"/>
              </a:ext>
            </a:extLst>
          </p:cNvPr>
          <p:cNvSpPr txBox="1">
            <a:spLocks/>
          </p:cNvSpPr>
          <p:nvPr/>
        </p:nvSpPr>
        <p:spPr>
          <a:xfrm>
            <a:off x="484933" y="1598516"/>
            <a:ext cx="7992000" cy="33426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день экзамена после расшифровки экзаменационных материалов </a:t>
            </a:r>
            <a:r>
              <a:rPr lang="ru-RU" sz="2000" b="1" dirty="0"/>
              <a:t>техническому специалисту</a:t>
            </a:r>
            <a:r>
              <a:rPr lang="ru-RU" sz="2000" dirty="0"/>
              <a:t> необходимо скопировать аудиофайл на все подготовленные носители информации для аудиторий письменной части. </a:t>
            </a:r>
          </a:p>
          <a:p>
            <a:pPr marL="355600" lvl="2" indent="-355600" algn="just">
              <a:spcBef>
                <a:spcPts val="0"/>
              </a:spcBef>
              <a:spcAft>
                <a:spcPts val="1200"/>
              </a:spcAft>
              <a:buFont typeface="Wingdings" pitchFamily="2" charset="2"/>
              <a:buChar char="ü"/>
            </a:pPr>
            <a:r>
              <a:rPr lang="ru-RU" sz="2000" dirty="0"/>
              <a:t>Технический специалист скачивает ключ доступа к КИМ и записывает на </a:t>
            </a:r>
            <a:r>
              <a:rPr lang="ru-RU" sz="2000" dirty="0" err="1"/>
              <a:t>флеш</a:t>
            </a:r>
            <a:r>
              <a:rPr lang="ru-RU" sz="2000" dirty="0"/>
              <a:t>-накопитель. </a:t>
            </a:r>
          </a:p>
        </p:txBody>
      </p:sp>
    </p:spTree>
    <p:extLst>
      <p:ext uri="{BB962C8B-B14F-4D97-AF65-F5344CB8AC3E}">
        <p14:creationId xmlns:p14="http://schemas.microsoft.com/office/powerpoint/2010/main" val="26333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EBB762-8DB3-D992-77CF-3DA720D448D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1241349E-C80C-1857-EF47-303EAFE28A37}"/>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3221FD85-2F2D-2BAF-D79E-804D25ECC97F}"/>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0B027BEB-64A5-44E9-8EC8-70E8B2C4E1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A9DE5B46-0C33-E31C-4193-9B2F2A0D6C23}"/>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02CA2375-C237-531A-7B58-794E2BDA71B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838D80B9-7680-3D76-D4B3-8D8069FCC945}"/>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91BF8D03-16A6-46A3-FC1B-AA8A3B8A8E98}"/>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F5819439-B7A0-D30E-F2F6-4314A8B6BA4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DA22C62D-A795-E988-1FED-BC2D612EF311}"/>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25E2BAC4-11FA-7176-5963-517F5F2BC7ED}"/>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BF4D21BF-89B9-ADD6-C9F2-D6FAD67063BC}"/>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139F7EBB-DF23-C208-EC2F-0506CD102292}"/>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5E009BE5-EE4F-5DE2-9E83-68AB2DD43353}"/>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7FA327BE-998A-2B48-76E2-B7C659E3D24E}"/>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AB1051A3-F2D3-DEE3-9A09-1034A61B3B5E}"/>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ACB2351C-07E6-0031-2FB3-304F254389F2}"/>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5716FC7E-0ABA-50B7-D339-3D93B99CE549}"/>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C2544F64-63C2-9247-F506-373BCDA449BE}"/>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515F5CDF-0C5C-17FB-C4D1-441BD9B52678}"/>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2C826C95-2127-BAD0-F5BE-A01F58CC8937}"/>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 name="Шестиугольник 1">
            <a:extLst>
              <a:ext uri="{FF2B5EF4-FFF2-40B4-BE49-F238E27FC236}">
                <a16:creationId xmlns:a16="http://schemas.microsoft.com/office/drawing/2014/main" xmlns="" id="{782F0E43-D5F1-2EE8-0145-729CE4B26E7E}"/>
              </a:ext>
            </a:extLst>
          </p:cNvPr>
          <p:cNvSpPr/>
          <p:nvPr/>
        </p:nvSpPr>
        <p:spPr>
          <a:xfrm>
            <a:off x="423043" y="4263926"/>
            <a:ext cx="3636000" cy="2304000"/>
          </a:xfrm>
          <a:prstGeom prst="hexagon">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аудитория письменной </a:t>
            </a:r>
            <a:r>
              <a:rPr lang="ru-RU" sz="2400" b="1" dirty="0" smtClean="0">
                <a:solidFill>
                  <a:schemeClr val="tx1"/>
                </a:solidFill>
              </a:rPr>
              <a:t>части</a:t>
            </a:r>
          </a:p>
          <a:p>
            <a:pPr algn="ctr"/>
            <a:r>
              <a:rPr lang="ru-RU" sz="1700" i="1" dirty="0" smtClean="0">
                <a:solidFill>
                  <a:schemeClr val="tx1"/>
                </a:solidFill>
              </a:rPr>
              <a:t>индивидуальные </a:t>
            </a:r>
            <a:r>
              <a:rPr lang="ru-RU" sz="1700" i="1" dirty="0">
                <a:solidFill>
                  <a:schemeClr val="tx1"/>
                </a:solidFill>
              </a:rPr>
              <a:t>комплекты и электронный носитель с аудиофайлом </a:t>
            </a:r>
            <a:r>
              <a:rPr lang="ru-RU" sz="1700" i="1" dirty="0" smtClean="0">
                <a:solidFill>
                  <a:schemeClr val="tx1"/>
                </a:solidFill>
              </a:rPr>
              <a:t>к заданию </a:t>
            </a:r>
            <a:r>
              <a:rPr lang="ru-RU" sz="1700" i="1" dirty="0">
                <a:solidFill>
                  <a:schemeClr val="tx1"/>
                </a:solidFill>
              </a:rPr>
              <a:t>по </a:t>
            </a:r>
            <a:r>
              <a:rPr lang="ru-RU" sz="1700" i="1" dirty="0" err="1" smtClean="0">
                <a:solidFill>
                  <a:schemeClr val="tx1"/>
                </a:solidFill>
              </a:rPr>
              <a:t>аудированию</a:t>
            </a:r>
            <a:endParaRPr lang="ru-RU" sz="1700" i="1" dirty="0">
              <a:solidFill>
                <a:schemeClr val="tx1"/>
              </a:solidFill>
            </a:endParaRPr>
          </a:p>
        </p:txBody>
      </p:sp>
      <p:sp>
        <p:nvSpPr>
          <p:cNvPr id="3" name="Шестиугольник 2">
            <a:extLst>
              <a:ext uri="{FF2B5EF4-FFF2-40B4-BE49-F238E27FC236}">
                <a16:creationId xmlns:a16="http://schemas.microsoft.com/office/drawing/2014/main" xmlns="" id="{9E104647-A6C9-AED3-9B99-D822D641F037}"/>
              </a:ext>
            </a:extLst>
          </p:cNvPr>
          <p:cNvSpPr/>
          <p:nvPr/>
        </p:nvSpPr>
        <p:spPr>
          <a:xfrm>
            <a:off x="5261796" y="4263926"/>
            <a:ext cx="3636000" cy="2304000"/>
          </a:xfrm>
          <a:prstGeom prst="hexagon">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ru-RU" sz="2400" b="1" dirty="0">
                <a:solidFill>
                  <a:schemeClr val="tx1"/>
                </a:solidFill>
              </a:rPr>
              <a:t>аудитория </a:t>
            </a:r>
            <a:r>
              <a:rPr lang="ru-RU" sz="2400" b="1" dirty="0" smtClean="0">
                <a:solidFill>
                  <a:schemeClr val="tx1"/>
                </a:solidFill>
              </a:rPr>
              <a:t>ожидания</a:t>
            </a:r>
          </a:p>
          <a:p>
            <a:pPr algn="ctr"/>
            <a:endParaRPr lang="ru-RU" b="1" dirty="0">
              <a:solidFill>
                <a:schemeClr val="tx1"/>
              </a:solidFill>
            </a:endParaRPr>
          </a:p>
          <a:p>
            <a:pPr algn="ctr"/>
            <a:r>
              <a:rPr lang="ru-RU" sz="1700" i="1" dirty="0" smtClean="0">
                <a:solidFill>
                  <a:schemeClr val="tx1"/>
                </a:solidFill>
              </a:rPr>
              <a:t>комплект </a:t>
            </a:r>
            <a:r>
              <a:rPr lang="ru-RU" sz="1700" i="1" dirty="0">
                <a:solidFill>
                  <a:schemeClr val="tx1"/>
                </a:solidFill>
              </a:rPr>
              <a:t>бланков для сдачи устной части</a:t>
            </a:r>
          </a:p>
        </p:txBody>
      </p:sp>
      <p:sp>
        <p:nvSpPr>
          <p:cNvPr id="7" name="TextBox 6">
            <a:extLst>
              <a:ext uri="{FF2B5EF4-FFF2-40B4-BE49-F238E27FC236}">
                <a16:creationId xmlns:a16="http://schemas.microsoft.com/office/drawing/2014/main" xmlns="" id="{8A966B7E-F9F3-42D8-103E-3AAC697BDD7B}"/>
              </a:ext>
            </a:extLst>
          </p:cNvPr>
          <p:cNvSpPr txBox="1"/>
          <p:nvPr/>
        </p:nvSpPr>
        <p:spPr>
          <a:xfrm>
            <a:off x="287524" y="1533709"/>
            <a:ext cx="8568952" cy="707886"/>
          </a:xfrm>
          <a:prstGeom prst="rect">
            <a:avLst/>
          </a:prstGeom>
          <a:noFill/>
        </p:spPr>
        <p:txBody>
          <a:bodyPr wrap="square" rtlCol="0">
            <a:spAutoFit/>
          </a:bodyPr>
          <a:lstStyle/>
          <a:p>
            <a:r>
              <a:rPr lang="ru-RU" sz="2000" dirty="0"/>
              <a:t>Руководитель ППЭ комплектует и упаковывает экзаменационных материалов в штабе ППЭ</a:t>
            </a:r>
          </a:p>
        </p:txBody>
      </p:sp>
      <p:pic>
        <p:nvPicPr>
          <p:cNvPr id="26" name="Picture 2" descr="C:\Users\Tanya\Desktop\unname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500" b="84115" l="13086" r="90039">
                        <a14:foregroundMark x1="55469" y1="22656" x2="24023" y2="48177"/>
                        <a14:foregroundMark x1="24023" y1="49479" x2="23242" y2="50781"/>
                        <a14:foregroundMark x1="23438" y1="50781" x2="21875" y2="52604"/>
                        <a14:foregroundMark x1="21875" y1="52604" x2="21484" y2="56771"/>
                        <a14:foregroundMark x1="21289" y1="56771" x2="21289" y2="56771"/>
                        <a14:foregroundMark x1="21484" y1="57292" x2="10938" y2="67969"/>
                        <a14:foregroundMark x1="10938" y1="67969" x2="10938" y2="76563"/>
                        <a14:foregroundMark x1="11133" y1="75260" x2="27734" y2="85156"/>
                        <a14:foregroundMark x1="56250" y1="22656" x2="67773" y2="13802"/>
                        <a14:foregroundMark x1="85742" y1="18490" x2="88867" y2="23438"/>
                        <a14:foregroundMark x1="87500" y1="22656" x2="89453" y2="25521"/>
                        <a14:foregroundMark x1="88867" y1="24479" x2="90039" y2="31250"/>
                        <a14:foregroundMark x1="89648" y1="29167" x2="88867" y2="35938"/>
                        <a14:foregroundMark x1="88867" y1="35938" x2="51367" y2="73438"/>
                      </a14:backgroundRemoval>
                    </a14:imgEffect>
                  </a14:imgLayer>
                </a14:imgProps>
              </a:ext>
              <a:ext uri="{28A0092B-C50C-407E-A947-70E740481C1C}">
                <a14:useLocalDpi xmlns:a14="http://schemas.microsoft.com/office/drawing/2010/main" val="0"/>
              </a:ext>
            </a:extLst>
          </a:blip>
          <a:srcRect l="10235" t="12989" r="9264" b="14678"/>
          <a:stretch/>
        </p:blipFill>
        <p:spPr bwMode="auto">
          <a:xfrm>
            <a:off x="940905" y="3493442"/>
            <a:ext cx="741566" cy="4997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Группа 3"/>
          <p:cNvGrpSpPr/>
          <p:nvPr/>
        </p:nvGrpSpPr>
        <p:grpSpPr>
          <a:xfrm>
            <a:off x="2267517" y="2274382"/>
            <a:ext cx="1329415" cy="1718811"/>
            <a:chOff x="2162465" y="2502277"/>
            <a:chExt cx="1329415" cy="1718811"/>
          </a:xfrm>
        </p:grpSpPr>
        <p:sp>
          <p:nvSpPr>
            <p:cNvPr id="27" name="Прямоугольник 26"/>
            <p:cNvSpPr/>
            <p:nvPr/>
          </p:nvSpPr>
          <p:spPr>
            <a:xfrm>
              <a:off x="2460523" y="2870753"/>
              <a:ext cx="1031357" cy="13503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9" name="Прямоугольник 28"/>
            <p:cNvSpPr/>
            <p:nvPr/>
          </p:nvSpPr>
          <p:spPr>
            <a:xfrm>
              <a:off x="2316507" y="2726737"/>
              <a:ext cx="1031357" cy="13503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0" name="Прямоугольник 29"/>
            <p:cNvSpPr/>
            <p:nvPr/>
          </p:nvSpPr>
          <p:spPr>
            <a:xfrm>
              <a:off x="2162465" y="2601975"/>
              <a:ext cx="1031357" cy="13503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TextBox 27"/>
            <p:cNvSpPr txBox="1"/>
            <p:nvPr/>
          </p:nvSpPr>
          <p:spPr>
            <a:xfrm rot="18164812">
              <a:off x="1905073" y="3057875"/>
              <a:ext cx="1695972" cy="584775"/>
            </a:xfrm>
            <a:prstGeom prst="rect">
              <a:avLst/>
            </a:prstGeom>
            <a:noFill/>
          </p:spPr>
          <p:txBody>
            <a:bodyPr wrap="square" rtlCol="0">
              <a:spAutoFit/>
            </a:bodyPr>
            <a:lstStyle/>
            <a:p>
              <a:pPr algn="ctr"/>
              <a:r>
                <a:rPr lang="ru-RU" sz="1600" dirty="0" smtClean="0">
                  <a:solidFill>
                    <a:prstClr val="black"/>
                  </a:solidFill>
                </a:rPr>
                <a:t>Индивидуальные комплекты</a:t>
              </a:r>
              <a:endParaRPr lang="ru-RU" sz="1600" dirty="0">
                <a:solidFill>
                  <a:prstClr val="black"/>
                </a:solidFill>
              </a:endParaRPr>
            </a:p>
          </p:txBody>
        </p:sp>
      </p:grpSp>
      <p:grpSp>
        <p:nvGrpSpPr>
          <p:cNvPr id="41" name="Группа 40"/>
          <p:cNvGrpSpPr/>
          <p:nvPr/>
        </p:nvGrpSpPr>
        <p:grpSpPr>
          <a:xfrm>
            <a:off x="6334136" y="2243121"/>
            <a:ext cx="1329415" cy="1718811"/>
            <a:chOff x="2162465" y="2502277"/>
            <a:chExt cx="1329415" cy="1718811"/>
          </a:xfrm>
        </p:grpSpPr>
        <p:sp>
          <p:nvSpPr>
            <p:cNvPr id="42" name="Прямоугольник 41"/>
            <p:cNvSpPr/>
            <p:nvPr/>
          </p:nvSpPr>
          <p:spPr>
            <a:xfrm>
              <a:off x="2460523" y="2870753"/>
              <a:ext cx="1031357" cy="13503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5" name="Прямоугольник 44"/>
            <p:cNvSpPr/>
            <p:nvPr/>
          </p:nvSpPr>
          <p:spPr>
            <a:xfrm>
              <a:off x="2316507" y="2726737"/>
              <a:ext cx="1031357" cy="13503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6" name="Прямоугольник 45"/>
            <p:cNvSpPr/>
            <p:nvPr/>
          </p:nvSpPr>
          <p:spPr>
            <a:xfrm>
              <a:off x="2162465" y="2601975"/>
              <a:ext cx="1031357" cy="13503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7" name="TextBox 46"/>
            <p:cNvSpPr txBox="1"/>
            <p:nvPr/>
          </p:nvSpPr>
          <p:spPr>
            <a:xfrm rot="18164812">
              <a:off x="1905073" y="3057875"/>
              <a:ext cx="1695972" cy="584775"/>
            </a:xfrm>
            <a:prstGeom prst="rect">
              <a:avLst/>
            </a:prstGeom>
            <a:noFill/>
          </p:spPr>
          <p:txBody>
            <a:bodyPr wrap="square" rtlCol="0">
              <a:spAutoFit/>
            </a:bodyPr>
            <a:lstStyle/>
            <a:p>
              <a:pPr algn="ctr"/>
              <a:r>
                <a:rPr lang="ru-RU" sz="1600" dirty="0" smtClean="0">
                  <a:solidFill>
                    <a:prstClr val="black"/>
                  </a:solidFill>
                </a:rPr>
                <a:t>Индивидуальные комплекты</a:t>
              </a:r>
              <a:endParaRPr lang="ru-RU" sz="1600" dirty="0">
                <a:solidFill>
                  <a:prstClr val="black"/>
                </a:solidFill>
              </a:endParaRPr>
            </a:p>
          </p:txBody>
        </p:sp>
      </p:grpSp>
      <p:sp>
        <p:nvSpPr>
          <p:cNvPr id="48" name="Стрелка вправо 47"/>
          <p:cNvSpPr/>
          <p:nvPr/>
        </p:nvSpPr>
        <p:spPr>
          <a:xfrm rot="5400000">
            <a:off x="1097112" y="4090384"/>
            <a:ext cx="485955" cy="291573"/>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9" name="Стрелка вправо 48"/>
          <p:cNvSpPr/>
          <p:nvPr/>
        </p:nvSpPr>
        <p:spPr>
          <a:xfrm rot="16200000" flipH="1">
            <a:off x="2844707" y="4104653"/>
            <a:ext cx="485955" cy="291573"/>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0" name="Стрелка вправо 49"/>
          <p:cNvSpPr/>
          <p:nvPr/>
        </p:nvSpPr>
        <p:spPr>
          <a:xfrm rot="16200000" flipH="1">
            <a:off x="6923081" y="4071481"/>
            <a:ext cx="485955" cy="291573"/>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8280688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6638</TotalTime>
  <Words>4581</Words>
  <Application>Microsoft Office PowerPoint</Application>
  <PresentationFormat>Экран (4:3)</PresentationFormat>
  <Paragraphs>537</Paragraphs>
  <Slides>60</Slides>
  <Notes>0</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60</vt:i4>
      </vt:variant>
    </vt:vector>
  </HeadingPairs>
  <TitlesOfParts>
    <vt:vector size="67" baseType="lpstr">
      <vt:lpstr>Aharoni</vt:lpstr>
      <vt:lpstr>Arial</vt:lpstr>
      <vt:lpstr>Calibri</vt:lpstr>
      <vt:lpstr>Cambria</vt:lpstr>
      <vt:lpstr>Times New Roman</vt:lpstr>
      <vt:lpstr>Wingdings</vt:lpstr>
      <vt:lpstr>Тема Office</vt:lpstr>
      <vt:lpstr>Презентация PowerPoint</vt:lpstr>
      <vt:lpstr>Особенности подготовки  и проведения ОГЭ по отдельным предметам</vt:lpstr>
      <vt:lpstr>Презентация PowerPoint</vt:lpstr>
      <vt:lpstr>Иностранные языки</vt:lpstr>
      <vt:lpstr>Презентация PowerPoint</vt:lpstr>
      <vt:lpstr>Презентация PowerPoint</vt:lpstr>
      <vt:lpstr>3. Руководитель ППЭ готовит: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чтение вслух небольшого текста (время на подготовку – 1,5 минуты, время выполнения задания – 2 минуты);    участие в условном диалоге-расспросе (вопросы диалога записаны на аудионоситель, время ответа на каждый вопрос не более 40 секунд);   монологическое высказывание на определенную тему с опорой на план (время на подготовку – 1,5 минуты, время выполнения задания – 2 минуты).</vt:lpstr>
      <vt:lpstr>Презентация PowerPoint</vt:lpstr>
      <vt:lpstr>Технический специалист завершает экзамен в ПО рабочего места участника (станция записи устных ответов)</vt:lpstr>
      <vt:lpstr>Из опыта работы</vt:lpstr>
      <vt:lpstr>Информатика</vt:lpstr>
      <vt:lpstr>1. Подготовить аудитории к экзамену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опыта работы</vt:lpstr>
      <vt:lpstr>Русский язык</vt:lpstr>
      <vt:lpstr>Презентация PowerPoint</vt:lpstr>
      <vt:lpstr>Презентация PowerPoint</vt:lpstr>
      <vt:lpstr>Презентация PowerPoint</vt:lpstr>
      <vt:lpstr>Презентация PowerPoint</vt:lpstr>
      <vt:lpstr>Из опыта работы</vt:lpstr>
      <vt:lpstr>Химия</vt:lpstr>
      <vt:lpstr>Презентация PowerPoint</vt:lpstr>
      <vt:lpstr>1. ПОДГОТОВИТЬ АУДИТОРИИ ПРОВЕДЕНИЯ ЭКСПЕРИМЕНТА</vt:lpstr>
      <vt:lpstr>3. ПОДГОТОВИТЬ КОМПЛЕКТЫ ОБОРУДОВАНИЯ И РЕАКТИВОВ В спецификации к демоверсии представлены: набор оборудования для комплекта участника, минимальный набор оборудования в ППЭ для подготовки комплектов реактивов, 8 комплектов реактивов, общий перечень веществ для составления комплектов.</vt:lpstr>
      <vt:lpstr>Презентация PowerPoint</vt:lpstr>
      <vt:lpstr>Презентация PowerPoint</vt:lpstr>
      <vt:lpstr>Презентация PowerPoint</vt:lpstr>
      <vt:lpstr>Презентация PowerPoint</vt:lpstr>
      <vt:lpstr>Презентация PowerPoint</vt:lpstr>
      <vt:lpstr>Физика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опыта работы</vt:lpstr>
      <vt:lpstr>Литература</vt:lpstr>
      <vt:lpstr>География</vt:lpstr>
      <vt:lpstr>На экзамене по географии и биологии соответствие калькулятора проверяет организатор в аудитории На экзамене по физике и химии соответствие калькулятора может проверить специалист по проведению инструктажа и обеспечению лабораторных работ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mishka</dc:creator>
  <cp:lastModifiedBy>Печерина Татьяна Дмитриевна</cp:lastModifiedBy>
  <cp:revision>595</cp:revision>
  <dcterms:created xsi:type="dcterms:W3CDTF">2019-02-05T06:53:12Z</dcterms:created>
  <dcterms:modified xsi:type="dcterms:W3CDTF">2026-01-23T09:11:26Z</dcterms:modified>
</cp:coreProperties>
</file>