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1"/>
  </p:sldMasterIdLst>
  <p:sldIdLst>
    <p:sldId id="256" r:id="rId2"/>
    <p:sldId id="259" r:id="rId3"/>
    <p:sldId id="291" r:id="rId4"/>
    <p:sldId id="300" r:id="rId5"/>
    <p:sldId id="312" r:id="rId6"/>
    <p:sldId id="309" r:id="rId7"/>
    <p:sldId id="310" r:id="rId8"/>
    <p:sldId id="311" r:id="rId9"/>
    <p:sldId id="307" r:id="rId10"/>
    <p:sldId id="294" r:id="rId11"/>
    <p:sldId id="298" r:id="rId12"/>
    <p:sldId id="315" r:id="rId13"/>
    <p:sldId id="290" r:id="rId14"/>
    <p:sldId id="306" r:id="rId15"/>
    <p:sldId id="280" r:id="rId16"/>
    <p:sldId id="314" r:id="rId17"/>
    <p:sldId id="313" r:id="rId18"/>
    <p:sldId id="30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6A06EAC-F378-4B08-836A-F0827A8092B7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AE1BA5B-9597-4F50-A28A-60C950F2998F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89506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6EAC-F378-4B08-836A-F0827A8092B7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BA5B-9597-4F50-A28A-60C950F29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625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6EAC-F378-4B08-836A-F0827A8092B7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BA5B-9597-4F50-A28A-60C950F29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061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6EAC-F378-4B08-836A-F0827A8092B7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BA5B-9597-4F50-A28A-60C950F29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26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6A06EAC-F378-4B08-836A-F0827A8092B7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AE1BA5B-9597-4F50-A28A-60C950F2998F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93799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6EAC-F378-4B08-836A-F0827A8092B7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BA5B-9597-4F50-A28A-60C950F29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8274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6EAC-F378-4B08-836A-F0827A8092B7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BA5B-9597-4F50-A28A-60C950F29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394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6EAC-F378-4B08-836A-F0827A8092B7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BA5B-9597-4F50-A28A-60C950F29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368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6EAC-F378-4B08-836A-F0827A8092B7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BA5B-9597-4F50-A28A-60C950F29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680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F6A06EAC-F378-4B08-836A-F0827A8092B7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AE1BA5B-9597-4F50-A28A-60C950F2998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0951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F6A06EAC-F378-4B08-836A-F0827A8092B7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AE1BA5B-9597-4F50-A28A-60C950F29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88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6A06EAC-F378-4B08-836A-F0827A8092B7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AE1BA5B-9597-4F50-A28A-60C950F2998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1905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113692"/>
          </a:xfrm>
        </p:spPr>
        <p:txBody>
          <a:bodyPr/>
          <a:lstStyle/>
          <a:p>
            <a:r>
              <a:rPr lang="ru-RU" sz="4800" dirty="0"/>
              <a:t>КДР6: КАК меняется читательская грамотность шестиклассников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Чабан Татьяна Юрьевна</a:t>
            </a:r>
          </a:p>
          <a:p>
            <a:r>
              <a:rPr lang="ru-RU" dirty="0"/>
              <a:t>КГКСУ «Центр оценки качества образования»,2026</a:t>
            </a:r>
          </a:p>
        </p:txBody>
      </p:sp>
    </p:spTree>
    <p:extLst>
      <p:ext uri="{BB962C8B-B14F-4D97-AF65-F5344CB8AC3E}">
        <p14:creationId xmlns:p14="http://schemas.microsoft.com/office/powerpoint/2010/main" val="1228828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166255"/>
            <a:ext cx="10178322" cy="954207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ТУДНОСТИ. ПЕРЕХОД НА ПОВЫШЕННЫЙ УРОВЕНЬ. ДЕФИЦИТ САМОСТОЯТЕЛЬНОСТИ И КРИТИЧНОСТИ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F0B005B-B538-4C14-84CE-4925D3FB46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418" t="21517" r="26065" b="14784"/>
          <a:stretch/>
        </p:blipFill>
        <p:spPr>
          <a:xfrm>
            <a:off x="1251678" y="1328280"/>
            <a:ext cx="6525491" cy="53634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0D30B8-9C22-4A07-AB2C-6F2A05D45D78}"/>
              </a:ext>
            </a:extLst>
          </p:cNvPr>
          <p:cNvSpPr txBox="1"/>
          <p:nvPr/>
        </p:nvSpPr>
        <p:spPr>
          <a:xfrm>
            <a:off x="8083296" y="1510145"/>
            <a:ext cx="3438144" cy="4884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Самые частые неверные ответы:</a:t>
            </a:r>
            <a:r>
              <a:rPr lang="ru-RU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Часть, анатомия. Часть, рассечение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Атом.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Преобладание подобных ответов говорит о преобладающей установке на произведение,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алгоритмизированности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действий ученика на уроках русского языка и страшной редукции самостоятельности и творчества.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002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492114"/>
            <a:ext cx="10178322" cy="588542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ТРУДНОСТИ. ПЕРЕХОД НА ПОВЫШЕННЫЙ УРОВЕНЬ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D4205AE-7FEF-4991-AB98-17AB514EEC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27" t="29283" r="24887" b="12507"/>
          <a:stretch/>
        </p:blipFill>
        <p:spPr>
          <a:xfrm>
            <a:off x="1079400" y="1255392"/>
            <a:ext cx="7985087" cy="5514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B8D4B8-D0B1-4141-B6E5-028969688595}"/>
              </a:ext>
            </a:extLst>
          </p:cNvPr>
          <p:cNvSpPr txBox="1"/>
          <p:nvPr/>
        </p:nvSpPr>
        <p:spPr>
          <a:xfrm>
            <a:off x="9064487" y="1550504"/>
            <a:ext cx="27769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Если готового ответа  в тексте нет, то ученики придумывают его (в данном случае выбор на основе текста), переосмысляют текст (внося свои смыслы и  предпочтения).</a:t>
            </a:r>
          </a:p>
        </p:txBody>
      </p:sp>
    </p:spTree>
    <p:extLst>
      <p:ext uri="{BB962C8B-B14F-4D97-AF65-F5344CB8AC3E}">
        <p14:creationId xmlns:p14="http://schemas.microsoft.com/office/powerpoint/2010/main" val="3066669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77A7A2-5E59-4EC8-9375-DD6DF7D3D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6"/>
            <a:ext cx="10178322" cy="492258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FFC000"/>
                </a:solidFill>
              </a:rPr>
              <a:t>Что делать?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8E7516-DCB3-4448-A445-A06852755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930" y="1086678"/>
            <a:ext cx="10330070" cy="5963479"/>
          </a:xfrm>
        </p:spPr>
        <p:txBody>
          <a:bodyPr>
            <a:normAutofit fontScale="62500" lnSpcReduction="20000"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В шестом классе работу с текстом все еще не следует подменять исключительно устным объяснением.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Одной из самых важных проблем остается плохое понимание заданий. Не стоит на уроках самому учителю пояснять сложные формулировки заданий, очень важно продолжать выстраивать специальную работу: просить учеников читать задания самостоятельно, переформулировать их своими словами, объяснять друг другу непонятное; составлять задания для одноклассников и придумывать к ним письменные формулировки.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В течение многих лет КДР6 фиксирует, что в большинстве своем шестиклассники воспринимают текст формально и фрагментарно, не обнаруживают причинно-следственные связи, не видят логических переходов, не обращают внимания на иллюстрации, плохо работают со сносками и записями в скобках; не проверяют свою работу, не сопоставляют вопрос с полученным ответом.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Поэтому нужно просить учеников пересказывать своими словами ключевые фрагменты текста, прежде всего определения и законы; переводить прочитанное на математический или другой «предметный» язык (например, записывать формулу, составлять модель, рисунок); искать соответствие между иллюстрациями и фрагментами текста учебника; подбирать свои примеры, сопоставлять разные тексты об одном и том же объекте, сравнивая разные формулировки.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Можно давать задания на поиск терминов, данных и т.п. в условиях «зашумления», когда информацию надо осознанно отбирать и интерпретировать; можно просить ребят составлять задания с «зашумлением», чтобы они более критично относились к текстам.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Необходимо продолжать учить шестиклассников перечитывать полученное, проверять, на тот ли вопрос дан ответ.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Все предложенные действия можно выполнять в группах, что обеспечит большему числу учеников возможность высказаться и выслушать друг друга, сотрудничество учеников – это и есть пространство обучения.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071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B50F73-93C4-A087-9D3F-70E9E6406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424" y="521039"/>
            <a:ext cx="10178322" cy="713402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Что делать?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E84155-0B9B-6D63-AB05-66D744B16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427" y="1234441"/>
            <a:ext cx="10178322" cy="510252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условия успеха при работе с текстом на уроках: </a:t>
            </a:r>
          </a:p>
          <a:p>
            <a:pPr marL="0" indent="0" algn="just">
              <a:buNone/>
            </a:pP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понимание того, что работа над чтением и пониманием – это прямая работа на предметный результат;</a:t>
            </a:r>
          </a:p>
          <a:p>
            <a:pPr algn="just">
              <a:buFontTx/>
              <a:buChar char="-"/>
            </a:pP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обсуждение того, что действительно вызывает вопросы, удивление и расхождение в понимании;</a:t>
            </a:r>
          </a:p>
          <a:p>
            <a:pPr algn="just">
              <a:buFontTx/>
              <a:buChar char="-"/>
            </a:pPr>
            <a:r>
              <a:rPr lang="ru-RU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совместный разбор деталей, неявных элементов текста, подробностей описания объектов с комментариями, почему они важны;</a:t>
            </a:r>
            <a:endParaRPr lang="ru-RU" sz="2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непонимания, неточного понимания для самого ученика – прежде всего, чтобы он для себя принял этот вызов;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присутствие на уроке текстов не только «школьного круга» (учебники, энциклопедии). Нужно обсуждать рекламу, статьи в Сети, интернет-форумы (связанные с предметной областью), представлять противоречивые мнения. Основная задача – дать ученику увидеть, что обсуждаемые вопросы напрямую касаются его жизни. Обсуждение, дискуссия заставляют вдумываться в суть идей, выделять ключевую информацию, перепроверять себя; понять: Интернет не всегда прав, ИИ не всегда прав; помогают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оценивать объективность информации, находить ошибки, которые допускают журналисты, блогеры и пр., определять авторскую позицию, различать факты и мнения;</a:t>
            </a:r>
            <a:endParaRPr lang="ru-RU" sz="2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создавать ситуации необходимости использовать прочитанное в новых задачах и ситуациях.</a:t>
            </a:r>
          </a:p>
          <a:p>
            <a:pPr marL="0" indent="0" algn="just">
              <a:buNone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237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3404B6-AD89-4FF9-B59F-2D149E86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Для получения объективных данных КДР БЫЛА СФОРМИРОВАНА представительная ВЫБОРКА из 1075 учащихся из 8 разных территорий. РЕЗУЛЬТАТЫ ПО ВЫБОРКЕ И «НЕВЫБОРКЕ» по ряду позиций существенно расходятся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7026EE2-9AA0-49DF-84D3-2C3AEB28AF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048" t="31493" r="6358" b="18697"/>
          <a:stretch/>
        </p:blipFill>
        <p:spPr>
          <a:xfrm>
            <a:off x="1251678" y="1874517"/>
            <a:ext cx="9622921" cy="476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05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71016" y="907961"/>
            <a:ext cx="10771632" cy="960596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АБСОЛЮТНЫЕ ЧЕМПИОНЫ КДР6 </a:t>
            </a:r>
            <a:br>
              <a:rPr lang="ru-RU" sz="3000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ru-RU" sz="3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на контролируемой выборке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9AE59DB-14B3-4E47-B784-60340EBE0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МАОУ СШ № 152 г. Красноярск, ученица 6 «В» </a:t>
            </a:r>
          </a:p>
          <a:p>
            <a:pPr marL="0" indent="0">
              <a:buNone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МБОУ СШ № 94 г. Красноярск, ученик 6 «Д»</a:t>
            </a:r>
          </a:p>
          <a:p>
            <a:pPr marL="0" indent="0">
              <a:buNone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МАОУ СШ № 152 г. Красноярск, ученик 6 «А»</a:t>
            </a:r>
          </a:p>
          <a:p>
            <a:pPr marL="0" indent="0">
              <a:buNone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МБОУ СШ № 6 г. Ачинск, ученик 6 «Г» </a:t>
            </a:r>
          </a:p>
          <a:p>
            <a:pPr marL="0" indent="0">
              <a:buNone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МБОУ СОШ № 2 г. Бородино, ученица 6 «Б» </a:t>
            </a:r>
          </a:p>
          <a:p>
            <a:pPr marL="0" indent="0">
              <a:buNone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МАОУ СШ № 152 г. Красноярск, ученик 6 «В»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2660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A93B7-5D57-4C95-9738-A8F8620AD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199527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C000"/>
                </a:solidFill>
              </a:rPr>
              <a:t>Средний процент выполнения одинаковых блоков заданий в разные годы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2D71FF2-1775-49B2-ABCD-CADB9AC7CC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741559"/>
              </p:ext>
            </p:extLst>
          </p:nvPr>
        </p:nvGraphicFramePr>
        <p:xfrm>
          <a:off x="1251678" y="1581912"/>
          <a:ext cx="8039652" cy="4492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52">
                  <a:extLst>
                    <a:ext uri="{9D8B030D-6E8A-4147-A177-3AD203B41FA5}">
                      <a16:colId xmlns:a16="http://schemas.microsoft.com/office/drawing/2014/main" val="40045554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7750139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7794334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82710399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253644650"/>
                    </a:ext>
                  </a:extLst>
                </a:gridCol>
              </a:tblGrid>
              <a:tr h="89849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МАТЕМА-ТИКА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ЕСТЕСТВО-ЗНАНИЕ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78098"/>
                  </a:ext>
                </a:extLst>
              </a:tr>
              <a:tr h="89849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51%</a:t>
                      </a: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49%</a:t>
                      </a: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43%</a:t>
                      </a: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val="3535394328"/>
                  </a:ext>
                </a:extLst>
              </a:tr>
              <a:tr h="89849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36%</a:t>
                      </a: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43%</a:t>
                      </a: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42%</a:t>
                      </a: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val="934810404"/>
                  </a:ext>
                </a:extLst>
              </a:tr>
              <a:tr h="89849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34% </a:t>
                      </a: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44%</a:t>
                      </a: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43%</a:t>
                      </a: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47%</a:t>
                      </a: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val="1300758987"/>
                  </a:ext>
                </a:extLst>
              </a:tr>
              <a:tr h="89849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36%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41%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45%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56%</a:t>
                      </a: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3018419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7887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AD5CF-1B24-46FD-8C7F-1087E0382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3559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C000"/>
                </a:solidFill>
              </a:rPr>
              <a:t>Как меняется </a:t>
            </a:r>
            <a:r>
              <a:rPr lang="ru-RU" sz="3200" dirty="0" err="1">
                <a:solidFill>
                  <a:srgbClr val="FFC000"/>
                </a:solidFill>
              </a:rPr>
              <a:t>читаТельскАя</a:t>
            </a:r>
            <a:r>
              <a:rPr lang="ru-RU" sz="3200" dirty="0">
                <a:solidFill>
                  <a:srgbClr val="FFC000"/>
                </a:solidFill>
              </a:rPr>
              <a:t> грамотность шестиклассников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3C929E-0515-412F-9F11-BADA14C277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25688" r="6250" b="25978"/>
          <a:stretch/>
        </p:blipFill>
        <p:spPr>
          <a:xfrm>
            <a:off x="1550504" y="1619665"/>
            <a:ext cx="9879496" cy="523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83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ru-RU" sz="4000" dirty="0">
                <a:solidFill>
                  <a:schemeClr val="accent1"/>
                </a:solidFill>
              </a:rPr>
            </a:br>
            <a:r>
              <a:rPr lang="ru-RU" sz="4000" dirty="0" err="1">
                <a:solidFill>
                  <a:schemeClr val="accent1"/>
                </a:solidFill>
              </a:rPr>
              <a:t>СпАСИБО</a:t>
            </a:r>
            <a:r>
              <a:rPr lang="ru-RU" sz="4000" dirty="0">
                <a:solidFill>
                  <a:schemeClr val="accent1"/>
                </a:solidFill>
              </a:rPr>
              <a:t> ЗА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400" dirty="0"/>
              <a:t>С вопросами и предложениями можно обращаться в </a:t>
            </a:r>
          </a:p>
          <a:p>
            <a:pPr marL="0" indent="0" algn="just">
              <a:buNone/>
            </a:pPr>
            <a:r>
              <a:rPr lang="ru-RU" sz="2400" b="1" dirty="0"/>
              <a:t>отдел мониторинга качества образования</a:t>
            </a:r>
            <a:r>
              <a:rPr lang="ru-RU" sz="2400" dirty="0"/>
              <a:t>: 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b="1" dirty="0"/>
              <a:t>                                       тел. 8 (391) 218-03-99, доб. 5</a:t>
            </a:r>
          </a:p>
          <a:p>
            <a:pPr marL="0" indent="0" algn="ctr">
              <a:buNone/>
            </a:pPr>
            <a:endParaRPr lang="ru-RU" sz="2400" b="1" dirty="0"/>
          </a:p>
          <a:p>
            <a:pPr marL="0" indent="0" algn="ctr">
              <a:buNone/>
            </a:pPr>
            <a:r>
              <a:rPr lang="en-US" sz="2400" b="1" dirty="0"/>
              <a:t>E-mail</a:t>
            </a:r>
            <a:r>
              <a:rPr lang="ru-RU" sz="2400" b="1" dirty="0"/>
              <a:t>: </a:t>
            </a:r>
            <a:r>
              <a:rPr lang="en-US" sz="2400" b="1" dirty="0"/>
              <a:t>osipova@coko24.ru</a:t>
            </a:r>
            <a:endParaRPr lang="ru-RU" sz="2400" b="1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98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7" y="382386"/>
            <a:ext cx="8639297" cy="63803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ОБЩИЕ ИТОГИ: </a:t>
            </a:r>
            <a:r>
              <a:rPr lang="ru-RU" sz="32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НачнЕМ</a:t>
            </a:r>
            <a:r>
              <a:rPr lang="ru-RU" sz="3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с хорошего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392978" y="1605223"/>
            <a:ext cx="98652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2025 году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шестиклассников продемонстрировали читательскую грамотность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способность понимать разнообразные письменные тексты для личных целей и в целях, важных для общества, в том числе  способность учиться на основе текстов. Из них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52% работают с текстом достаточно свободно и уверенно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базовом или повышенном уровне).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32FD7F-9853-4C87-B5BD-8CD0D8676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05" r="15909" b="24202"/>
          <a:stretch/>
        </p:blipFill>
        <p:spPr>
          <a:xfrm>
            <a:off x="933806" y="3182162"/>
            <a:ext cx="10449812" cy="287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20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4830" y="492113"/>
            <a:ext cx="10178322" cy="532015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ЧТО </a:t>
            </a:r>
            <a:r>
              <a:rPr lang="ru-RU" sz="36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ПОЛУЧается</a:t>
            </a:r>
            <a:r>
              <a:rPr lang="ru-RU" sz="3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524000"/>
            <a:ext cx="10178322" cy="4355593"/>
          </a:xfrm>
        </p:spPr>
        <p:txBody>
          <a:bodyPr/>
          <a:lstStyle/>
          <a:p>
            <a:pPr algn="just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Средний процент выполнения 46%</a:t>
            </a:r>
          </a:p>
          <a:p>
            <a:pPr algn="just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78% шестиклассников продемонстрировали читательскую грамотность</a:t>
            </a:r>
          </a:p>
          <a:p>
            <a:pPr algn="just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Мальчики не слишком уступают девочкам (разница 2,5%)</a:t>
            </a:r>
          </a:p>
          <a:p>
            <a:pPr algn="just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Всего одно здание выполнили менее 15% участников</a:t>
            </a:r>
          </a:p>
          <a:p>
            <a:pPr algn="just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Ученики неплохо справляются с поиском информации</a:t>
            </a:r>
          </a:p>
          <a:p>
            <a:pPr algn="just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Шестиклассники выполняют треть заданий третьей группы. С некоторыми заданиями на применение сведений из текста, перенос на новую ситуацию  справляются более половины участников</a:t>
            </a:r>
          </a:p>
          <a:p>
            <a:pPr marL="0" indent="0">
              <a:buNone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416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456962"/>
            <a:ext cx="10178322" cy="632599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ЧТО </a:t>
            </a:r>
            <a:r>
              <a:rPr lang="ru-RU" sz="32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ПОЛУЧается</a:t>
            </a:r>
            <a:r>
              <a:rPr lang="ru-RU" sz="3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: извлечение информации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1944710" y="5588348"/>
            <a:ext cx="4997003" cy="236591"/>
          </a:xfrm>
          <a:custGeom>
            <a:avLst/>
            <a:gdLst>
              <a:gd name="connsiteX0" fmla="*/ 0 w 4997003"/>
              <a:gd name="connsiteY0" fmla="*/ 116993 h 236591"/>
              <a:gd name="connsiteX1" fmla="*/ 64394 w 4997003"/>
              <a:gd name="connsiteY1" fmla="*/ 104114 h 236591"/>
              <a:gd name="connsiteX2" fmla="*/ 103031 w 4997003"/>
              <a:gd name="connsiteY2" fmla="*/ 91235 h 236591"/>
              <a:gd name="connsiteX3" fmla="*/ 618186 w 4997003"/>
              <a:gd name="connsiteY3" fmla="*/ 104114 h 236591"/>
              <a:gd name="connsiteX4" fmla="*/ 734096 w 4997003"/>
              <a:gd name="connsiteY4" fmla="*/ 129872 h 236591"/>
              <a:gd name="connsiteX5" fmla="*/ 772732 w 4997003"/>
              <a:gd name="connsiteY5" fmla="*/ 142751 h 236591"/>
              <a:gd name="connsiteX6" fmla="*/ 862884 w 4997003"/>
              <a:gd name="connsiteY6" fmla="*/ 155629 h 236591"/>
              <a:gd name="connsiteX7" fmla="*/ 927279 w 4997003"/>
              <a:gd name="connsiteY7" fmla="*/ 168508 h 236591"/>
              <a:gd name="connsiteX8" fmla="*/ 965915 w 4997003"/>
              <a:gd name="connsiteY8" fmla="*/ 181387 h 236591"/>
              <a:gd name="connsiteX9" fmla="*/ 1120462 w 4997003"/>
              <a:gd name="connsiteY9" fmla="*/ 207145 h 236591"/>
              <a:gd name="connsiteX10" fmla="*/ 1287887 w 4997003"/>
              <a:gd name="connsiteY10" fmla="*/ 207145 h 236591"/>
              <a:gd name="connsiteX11" fmla="*/ 1365160 w 4997003"/>
              <a:gd name="connsiteY11" fmla="*/ 194266 h 236591"/>
              <a:gd name="connsiteX12" fmla="*/ 1403797 w 4997003"/>
              <a:gd name="connsiteY12" fmla="*/ 181387 h 236591"/>
              <a:gd name="connsiteX13" fmla="*/ 1481070 w 4997003"/>
              <a:gd name="connsiteY13" fmla="*/ 168508 h 236591"/>
              <a:gd name="connsiteX14" fmla="*/ 1609859 w 4997003"/>
              <a:gd name="connsiteY14" fmla="*/ 129872 h 236591"/>
              <a:gd name="connsiteX15" fmla="*/ 1712890 w 4997003"/>
              <a:gd name="connsiteY15" fmla="*/ 116993 h 236591"/>
              <a:gd name="connsiteX16" fmla="*/ 4829577 w 4997003"/>
              <a:gd name="connsiteY16" fmla="*/ 91235 h 236591"/>
              <a:gd name="connsiteX17" fmla="*/ 4919729 w 4997003"/>
              <a:gd name="connsiteY17" fmla="*/ 65477 h 236591"/>
              <a:gd name="connsiteX18" fmla="*/ 4997003 w 4997003"/>
              <a:gd name="connsiteY18" fmla="*/ 39720 h 23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997003" h="236591">
                <a:moveTo>
                  <a:pt x="0" y="116993"/>
                </a:moveTo>
                <a:cubicBezTo>
                  <a:pt x="21465" y="112700"/>
                  <a:pt x="43158" y="109423"/>
                  <a:pt x="64394" y="104114"/>
                </a:cubicBezTo>
                <a:cubicBezTo>
                  <a:pt x="77564" y="100821"/>
                  <a:pt x="89455" y="91235"/>
                  <a:pt x="103031" y="91235"/>
                </a:cubicBezTo>
                <a:cubicBezTo>
                  <a:pt x="274803" y="91235"/>
                  <a:pt x="446468" y="99821"/>
                  <a:pt x="618186" y="104114"/>
                </a:cubicBezTo>
                <a:cubicBezTo>
                  <a:pt x="705161" y="133106"/>
                  <a:pt x="598100" y="99650"/>
                  <a:pt x="734096" y="129872"/>
                </a:cubicBezTo>
                <a:cubicBezTo>
                  <a:pt x="747348" y="132817"/>
                  <a:pt x="759420" y="140089"/>
                  <a:pt x="772732" y="142751"/>
                </a:cubicBezTo>
                <a:cubicBezTo>
                  <a:pt x="802498" y="148704"/>
                  <a:pt x="832941" y="150639"/>
                  <a:pt x="862884" y="155629"/>
                </a:cubicBezTo>
                <a:cubicBezTo>
                  <a:pt x="884476" y="159228"/>
                  <a:pt x="906043" y="163199"/>
                  <a:pt x="927279" y="168508"/>
                </a:cubicBezTo>
                <a:cubicBezTo>
                  <a:pt x="940449" y="171801"/>
                  <a:pt x="952603" y="178725"/>
                  <a:pt x="965915" y="181387"/>
                </a:cubicBezTo>
                <a:cubicBezTo>
                  <a:pt x="1017127" y="191630"/>
                  <a:pt x="1068946" y="198559"/>
                  <a:pt x="1120462" y="207145"/>
                </a:cubicBezTo>
                <a:cubicBezTo>
                  <a:pt x="1197561" y="258545"/>
                  <a:pt x="1138162" y="232100"/>
                  <a:pt x="1287887" y="207145"/>
                </a:cubicBezTo>
                <a:cubicBezTo>
                  <a:pt x="1313645" y="202852"/>
                  <a:pt x="1339669" y="199931"/>
                  <a:pt x="1365160" y="194266"/>
                </a:cubicBezTo>
                <a:cubicBezTo>
                  <a:pt x="1378412" y="191321"/>
                  <a:pt x="1390545" y="184332"/>
                  <a:pt x="1403797" y="181387"/>
                </a:cubicBezTo>
                <a:cubicBezTo>
                  <a:pt x="1429288" y="175722"/>
                  <a:pt x="1455737" y="174841"/>
                  <a:pt x="1481070" y="168508"/>
                </a:cubicBezTo>
                <a:cubicBezTo>
                  <a:pt x="1549760" y="151336"/>
                  <a:pt x="1548546" y="140091"/>
                  <a:pt x="1609859" y="129872"/>
                </a:cubicBezTo>
                <a:cubicBezTo>
                  <a:pt x="1643999" y="124182"/>
                  <a:pt x="1678546" y="121286"/>
                  <a:pt x="1712890" y="116993"/>
                </a:cubicBezTo>
                <a:cubicBezTo>
                  <a:pt x="2720800" y="-134989"/>
                  <a:pt x="3790681" y="99821"/>
                  <a:pt x="4829577" y="91235"/>
                </a:cubicBezTo>
                <a:cubicBezTo>
                  <a:pt x="4850310" y="91064"/>
                  <a:pt x="4898011" y="71682"/>
                  <a:pt x="4919729" y="65477"/>
                </a:cubicBezTo>
                <a:cubicBezTo>
                  <a:pt x="4990699" y="45200"/>
                  <a:pt x="4949913" y="63263"/>
                  <a:pt x="4997003" y="3972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3A0827-3A07-49FB-98A2-5731415D8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83" t="31517" r="12225" b="15570"/>
          <a:stretch/>
        </p:blipFill>
        <p:spPr>
          <a:xfrm>
            <a:off x="945254" y="978408"/>
            <a:ext cx="8812696" cy="553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02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40242-795E-43DE-8737-6A940F610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23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C000"/>
                </a:solidFill>
              </a:rPr>
              <a:t>Обратная сторона медали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EEA59D-B1D1-42B2-B8AE-EC49AB61A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69775"/>
            <a:ext cx="10178322" cy="42098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Даже в сильнейшей группе (повышенный уровень) 7% допустили ошибку в извлечении сведений (ИСТОРИЯ, задание 2). А для истории факты – основа предметных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3048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9982FA-0A32-4799-849B-A31480751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65145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C000"/>
                </a:solidFill>
              </a:rPr>
              <a:t>Что ПОЛУЧАЕТСЯ: СОПРОТИВЛЕНИЕ СТЕРЕОТИПАМ</a:t>
            </a:r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8C031D0C-344E-4D61-B912-510EEEDBB9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2761162"/>
              </p:ext>
            </p:extLst>
          </p:nvPr>
        </p:nvGraphicFramePr>
        <p:xfrm>
          <a:off x="1251679" y="1298713"/>
          <a:ext cx="10178322" cy="2277000"/>
        </p:xfrm>
        <a:graphic>
          <a:graphicData uri="http://schemas.openxmlformats.org/drawingml/2006/table">
            <a:tbl>
              <a:tblPr firstRow="1" firstCol="1" bandRow="1"/>
              <a:tblGrid>
                <a:gridCol w="10178322">
                  <a:extLst>
                    <a:ext uri="{9D8B030D-6E8A-4147-A177-3AD203B41FA5}">
                      <a16:colId xmlns:a16="http://schemas.microsoft.com/office/drawing/2014/main" val="2596168042"/>
                    </a:ext>
                  </a:extLst>
                </a:gridCol>
              </a:tblGrid>
              <a:tr h="2277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Фрагмент текста: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 «Ферма» (от латинского слова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firmus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‘прочный’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) -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это конструкция, которая состоит из скреплённых стержней, брусьев, балок и не меняет свою форму, даже если скреплена шарнирами».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5.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Что означает слово «ферма» в переводе на русский язык? Запиши ответ в виде одного слова.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Ответ: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прочный (прочность).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целом справились 69%.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64% учеников с пороговым уровнем справились с заданием.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В группе шестиклассников с недостаточным уровнем только 44% верных ответов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973942"/>
                  </a:ext>
                </a:extLst>
              </a:tr>
            </a:tbl>
          </a:graphicData>
        </a:graphic>
      </p:graphicFrame>
      <p:sp>
        <p:nvSpPr>
          <p:cNvPr id="15" name="Rectangle 4">
            <a:extLst>
              <a:ext uri="{FF2B5EF4-FFF2-40B4-BE49-F238E27FC236}">
                <a16:creationId xmlns:a16="http://schemas.microsoft.com/office/drawing/2014/main" id="{D3D751E9-4282-4886-9735-35CFE63EC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25444" y="-310153"/>
            <a:ext cx="16317444" cy="767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6FF41F3-C6EC-45EA-AC14-3F8747E230F1}"/>
              </a:ext>
            </a:extLst>
          </p:cNvPr>
          <p:cNvSpPr/>
          <p:nvPr/>
        </p:nvSpPr>
        <p:spPr>
          <a:xfrm>
            <a:off x="1251678" y="3930555"/>
            <a:ext cx="10178322" cy="2556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Нужная информация явная, но дана в скобках. Для многих это уже препятствие. Среди неверных ответов были: 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соединение, конструкция, решетка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(самостоятельное осмысление понятия «ферма» на основе текста)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а также </a:t>
            </a: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форма, грядка, скот (стереотип, известное вместо нового)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В чем сложности? Ребята отвечают не на вопрос задания о переводе слова на русский язык, а на свой вопрос: «Что такое ферма?» При этом часть шестиклассников никак не связывают свой ответ с текстом, имея в виду ферму как сельскохозяйственное предприятие (отсюда ответы «грядка», «скот»). Стоит обратить внимание на самопроверку выполненных заданий и формирование контроля своих действий (о чем спрашивается? на какой вопрос получен ответ?).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082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7B2B78-A7D0-43E5-838C-E1243BAAC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551893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C000"/>
                </a:solidFill>
              </a:rPr>
              <a:t>Что ПОЛУЧАЕТСЯ: ПЕРЕНОС В РЕАЛЬНОСТЬ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CE6A0D-BAAA-49B9-94EC-53602627971B}"/>
              </a:ext>
            </a:extLst>
          </p:cNvPr>
          <p:cNvSpPr txBox="1"/>
          <p:nvPr/>
        </p:nvSpPr>
        <p:spPr>
          <a:xfrm>
            <a:off x="1311966" y="1391478"/>
            <a:ext cx="50288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Соединяя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единую конструкцию, вы создаёте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фе́рму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Ферма (от латинского слова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firmus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‘прочный’) – это конструкция, которая состоит из скреплённых стержней, брусьев, балок и не меняет свою форму, даже если скреплена шарнирами. Обычно фермы соединены между собой таким образом, что образуют решётки.</a:t>
            </a:r>
          </a:p>
          <a:p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7.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Обведи номера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рисунков,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которых присутствуют ферменные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         </a:t>
            </a:r>
          </a:p>
          <a:p>
            <a:r>
              <a:rPr lang="ru-RU" dirty="0">
                <a:latin typeface="Arial Narrow" panose="020B0606020202030204" pitchFamily="34" charset="0"/>
              </a:rPr>
              <a:t>Справились полностью (2 балла) 45%,</a:t>
            </a:r>
          </a:p>
          <a:p>
            <a:r>
              <a:rPr lang="ru-RU" dirty="0">
                <a:latin typeface="Arial Narrow" panose="020B0606020202030204" pitchFamily="34" charset="0"/>
              </a:rPr>
              <a:t>Отметили два верных ответа из трех (1 балл) 33%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1463CF4-F001-4AE2-8150-74BCF4AEA2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616" t="21201" r="24595" b="7267"/>
          <a:stretch/>
        </p:blipFill>
        <p:spPr>
          <a:xfrm>
            <a:off x="6340839" y="1131096"/>
            <a:ext cx="5671727" cy="44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11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7B2B78-A7D0-43E5-838C-E1243BAAC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551893"/>
          </a:xfrm>
        </p:spPr>
        <p:txBody>
          <a:bodyPr>
            <a:normAutofit fontScale="90000"/>
          </a:bodyPr>
          <a:lstStyle/>
          <a:p>
            <a:r>
              <a:rPr lang="ru-RU" sz="3300" dirty="0">
                <a:solidFill>
                  <a:srgbClr val="FFC000"/>
                </a:solidFill>
              </a:rPr>
              <a:t>Что ПОЛУЧАЕТСЯ. ВИДИМ СВЯЗИ (БАЗОВЫЙ УРОВЕНЬ)</a:t>
            </a:r>
            <a:endParaRPr lang="ru-RU" sz="33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9A8DDC-D959-4CC6-A11D-BDB88E38A8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18" t="28388" r="25590" b="23290"/>
          <a:stretch/>
        </p:blipFill>
        <p:spPr>
          <a:xfrm>
            <a:off x="1251678" y="854746"/>
            <a:ext cx="8276635" cy="48168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83E6F1-3049-433F-AA34-9FD545141438}"/>
              </a:ext>
            </a:extLst>
          </p:cNvPr>
          <p:cNvSpPr txBox="1"/>
          <p:nvPr/>
        </p:nvSpPr>
        <p:spPr>
          <a:xfrm>
            <a:off x="1099930" y="5671614"/>
            <a:ext cx="10147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позволяет примерить на себя роль ученых, исследующих неизвестную болезнь, стать участником этого научного детектива, делая выводы из известных фактов и выстраивая научно обоснованную гипотезу. При этом ученик может опираться как на читательские, так и на базовые логические и исследовательские действия.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184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6E610F-372B-422C-BB3D-FFD14B27D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595" y="3002243"/>
            <a:ext cx="4724809" cy="85351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61CDA2-18F0-4A98-B739-1388C8C67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0098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C000"/>
                </a:solidFill>
              </a:rPr>
              <a:t>Трудности. ПЕРЕХОД НА БАЗОВЫЙ УРОВЕНЬ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C1D0EE4-FAEB-4F8C-8335-1D1F995C55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7311" t="40006" r="25424" b="14641"/>
          <a:stretch/>
        </p:blipFill>
        <p:spPr>
          <a:xfrm>
            <a:off x="3562983" y="880106"/>
            <a:ext cx="7928354" cy="42771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6B9841-69B1-4C91-B627-516D62DD84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674" t="33325" r="53913" b="38738"/>
          <a:stretch/>
        </p:blipFill>
        <p:spPr>
          <a:xfrm>
            <a:off x="952304" y="1297682"/>
            <a:ext cx="2610679" cy="19149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290420-4CCD-4837-8EC2-15BBB277E610}"/>
              </a:ext>
            </a:extLst>
          </p:cNvPr>
          <p:cNvSpPr txBox="1"/>
          <p:nvPr/>
        </p:nvSpPr>
        <p:spPr>
          <a:xfrm>
            <a:off x="952304" y="5131500"/>
            <a:ext cx="10907187" cy="148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Среди учеников с базовым уровнем грамотности это задание успешно выполняет 53%. А среди учеников с недостаточным уровнем – всего 15%. Чтобы их грамотность росла, нужно обучать ребят понимать задания, учить их перефразировать («одинаковые отрезки» – «равные отрезки» – «равные части веревки»); учить находить в  тексте информацию, данную в явном виде, подчеркивая искомое. Необходимо анализировать представленные чертежи, рисунки и сопоставлять модель с частью текста. Обязательно нужен этап предъявления и обсуждения своего ответа в малой группе.</a:t>
            </a:r>
            <a:endParaRPr lang="ru-RU" sz="1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962271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2130</TotalTime>
  <Words>1440</Words>
  <Application>Microsoft Office PowerPoint</Application>
  <PresentationFormat>Широкоэкранный</PresentationFormat>
  <Paragraphs>110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Arial Narrow</vt:lpstr>
      <vt:lpstr>Calibri</vt:lpstr>
      <vt:lpstr>Corbel</vt:lpstr>
      <vt:lpstr>Gill Sans MT</vt:lpstr>
      <vt:lpstr>Impact</vt:lpstr>
      <vt:lpstr>Times New Roman</vt:lpstr>
      <vt:lpstr>Badge</vt:lpstr>
      <vt:lpstr>КДР6: КАК меняется читательская грамотность шестиклассников</vt:lpstr>
      <vt:lpstr>ОБЩИЕ ИТОГИ: НачнЕМ с хорошего</vt:lpstr>
      <vt:lpstr>ЧТО ПОЛУЧается?</vt:lpstr>
      <vt:lpstr>ЧТО ПОЛУЧается: извлечение информации</vt:lpstr>
      <vt:lpstr>Обратная сторона медали</vt:lpstr>
      <vt:lpstr>Что ПОЛУЧАЕТСЯ: СОПРОТИВЛЕНИЕ СТЕРЕОТИПАМ</vt:lpstr>
      <vt:lpstr>Что ПОЛУЧАЕТСЯ: ПЕРЕНОС В РЕАЛЬНОСТЬ</vt:lpstr>
      <vt:lpstr>Что ПОЛУЧАЕТСЯ. ВИДИМ СВЯЗИ (БАЗОВЫЙ УРОВЕНЬ)</vt:lpstr>
      <vt:lpstr>Трудности. ПЕРЕХОД НА БАЗОВЫЙ УРОВЕНЬ</vt:lpstr>
      <vt:lpstr>ТУДНОСТИ. ПЕРЕХОД НА ПОВЫШЕННЫЙ УРОВЕНЬ. ДЕФИЦИТ САМОСТОЯТЕЛЬНОСТИ И КРИТИЧНОСТИ</vt:lpstr>
      <vt:lpstr>ТРУДНОСТИ. ПЕРЕХОД НА ПОВЫШЕННЫЙ УРОВЕНЬ</vt:lpstr>
      <vt:lpstr>Что делать? </vt:lpstr>
      <vt:lpstr>Что делать?</vt:lpstr>
      <vt:lpstr>Для получения объективных данных КДР БЫЛА СФОРМИРОВАНА представительная ВЫБОРКА из 1075 учащихся из 8 разных территорий. РЕЗУЛЬТАТЫ ПО ВЫБОРКЕ И «НЕВЫБОРКЕ» по ряду позиций существенно расходятся</vt:lpstr>
      <vt:lpstr>АБСОЛЮТНЫЕ ЧЕМПИОНЫ КДР6  на контролируемой выборке</vt:lpstr>
      <vt:lpstr>Средний процент выполнения одинаковых блоков заданий в разные годы</vt:lpstr>
      <vt:lpstr>Как меняется читаТельскАя грамотность шестиклассников</vt:lpstr>
      <vt:lpstr> 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КДР4: задачи, проблемы, достижения</dc:title>
  <dc:creator>Чабан Татьяна Юрьевна</dc:creator>
  <cp:lastModifiedBy>Чабан Татьяна Юрьевна</cp:lastModifiedBy>
  <cp:revision>238</cp:revision>
  <dcterms:created xsi:type="dcterms:W3CDTF">2024-05-14T07:23:09Z</dcterms:created>
  <dcterms:modified xsi:type="dcterms:W3CDTF">2026-05-04T05:52:55Z</dcterms:modified>
</cp:coreProperties>
</file>