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</p:sldMasterIdLst>
  <p:sldIdLst>
    <p:sldId id="256" r:id="rId2"/>
    <p:sldId id="292" r:id="rId3"/>
    <p:sldId id="259" r:id="rId4"/>
    <p:sldId id="307" r:id="rId5"/>
    <p:sldId id="291" r:id="rId6"/>
    <p:sldId id="308" r:id="rId7"/>
    <p:sldId id="309" r:id="rId8"/>
    <p:sldId id="310" r:id="rId9"/>
    <p:sldId id="311" r:id="rId10"/>
    <p:sldId id="312" r:id="rId11"/>
    <p:sldId id="298" r:id="rId12"/>
    <p:sldId id="313" r:id="rId13"/>
    <p:sldId id="290" r:id="rId14"/>
    <p:sldId id="315" r:id="rId15"/>
    <p:sldId id="316" r:id="rId16"/>
    <p:sldId id="280" r:id="rId17"/>
    <p:sldId id="306" r:id="rId18"/>
    <p:sldId id="273" r:id="rId19"/>
    <p:sldId id="30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6A06EAC-F378-4B08-836A-F0827A8092B7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AE1BA5B-9597-4F50-A28A-60C950F2998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9506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6EAC-F378-4B08-836A-F0827A8092B7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BA5B-9597-4F50-A28A-60C950F29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625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6EAC-F378-4B08-836A-F0827A8092B7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BA5B-9597-4F50-A28A-60C950F29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061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6EAC-F378-4B08-836A-F0827A8092B7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BA5B-9597-4F50-A28A-60C950F29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26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6A06EAC-F378-4B08-836A-F0827A8092B7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AE1BA5B-9597-4F50-A28A-60C950F2998F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93799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6EAC-F378-4B08-836A-F0827A8092B7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BA5B-9597-4F50-A28A-60C950F29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8274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6EAC-F378-4B08-836A-F0827A8092B7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BA5B-9597-4F50-A28A-60C950F29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394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6EAC-F378-4B08-836A-F0827A8092B7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BA5B-9597-4F50-A28A-60C950F29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368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6EAC-F378-4B08-836A-F0827A8092B7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BA5B-9597-4F50-A28A-60C950F29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68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F6A06EAC-F378-4B08-836A-F0827A8092B7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AE1BA5B-9597-4F50-A28A-60C950F299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0951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F6A06EAC-F378-4B08-836A-F0827A8092B7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AE1BA5B-9597-4F50-A28A-60C950F29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88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6A06EAC-F378-4B08-836A-F0827A8092B7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AE1BA5B-9597-4F50-A28A-60C950F2998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1905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395069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400" dirty="0"/>
              <a:t>Чем удивили результаты КДР4 2026 года?</a:t>
            </a:r>
            <a:r>
              <a:rPr lang="ru-RU" dirty="0"/>
              <a:t> </a:t>
            </a:r>
            <a:br>
              <a:rPr lang="ru-RU" dirty="0"/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Чабан Татьяна Юрьевна</a:t>
            </a:r>
          </a:p>
          <a:p>
            <a:r>
              <a:rPr lang="ru-RU" dirty="0"/>
              <a:t>КГКСУ «Центр оценки качества образования</a:t>
            </a:r>
            <a:r>
              <a:rPr lang="ru-RU"/>
              <a:t>», 2026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8828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4830" y="492113"/>
            <a:ext cx="10178322" cy="950459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Анализ достижений: ЧТЕНИЕ ТЕКСТА И КАРТЫ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17961A-11E0-486A-A7CE-645043941EF6}"/>
              </a:ext>
            </a:extLst>
          </p:cNvPr>
          <p:cNvSpPr txBox="1"/>
          <p:nvPr/>
        </p:nvSpPr>
        <p:spPr>
          <a:xfrm>
            <a:off x="8130168" y="1897181"/>
            <a:ext cx="2999232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Ученики часто не замечают, как противоречат сами себе.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A7F76-6F94-4E48-AF4D-8437503A6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966" y="1157812"/>
            <a:ext cx="6052450" cy="540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04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7190" y="345809"/>
            <a:ext cx="2525192" cy="1144663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«перенос» </a:t>
            </a:r>
            <a:br>
              <a:rPr lang="ru-RU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ru-RU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на новую </a:t>
            </a:r>
            <a:br>
              <a:rPr lang="ru-RU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ru-RU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ситуацию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0FD0DF-99CB-44F9-8B4D-82A0AC747F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38" t="23848" r="27501" b="12467"/>
          <a:stretch/>
        </p:blipFill>
        <p:spPr>
          <a:xfrm>
            <a:off x="4716419" y="278296"/>
            <a:ext cx="7088820" cy="62285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0DD7B7-3778-4D26-8314-6C92B7B77FE8}"/>
              </a:ext>
            </a:extLst>
          </p:cNvPr>
          <p:cNvSpPr txBox="1"/>
          <p:nvPr/>
        </p:nvSpPr>
        <p:spPr>
          <a:xfrm>
            <a:off x="1251679" y="2093843"/>
            <a:ext cx="3320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25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…если плавно покачивать или крутить деревянный грузик под игрушкой, курочки начнут клевать зерно (рисунок 3)…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4FD016-9ADA-4B71-9E4C-90637E1BE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190" y="3415996"/>
            <a:ext cx="2830257" cy="299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69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15D736-379A-4894-8B29-475C4D178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42" y="1526843"/>
            <a:ext cx="10716247" cy="14320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17840F-CE61-4C1C-A574-2997EA7E84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892"/>
          <a:stretch/>
        </p:blipFill>
        <p:spPr>
          <a:xfrm>
            <a:off x="1245705" y="544251"/>
            <a:ext cx="10287754" cy="82072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5CD1CD-12A7-4AFB-994E-AB41D27C3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748" y="3120762"/>
            <a:ext cx="9541565" cy="339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14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B50F73-93C4-A087-9D3F-70E9E6406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424" y="521039"/>
            <a:ext cx="10178322" cy="552387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Что делать?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E84155-0B9B-6D63-AB05-66D744B16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922" y="1234441"/>
            <a:ext cx="10760764" cy="529888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Ключевые условия успеха при работе с текстом на уроках: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– обсуждение того, что действительно вызывает вопросы, удивление и расхождение в понимании;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– создание пространства обучения и пространства предъявления;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– сотрудничество детей; возможность читать и обсуждать всем, дать ученику возможность в реальной коммуникации увидеть, понятен ли другим его ответ, убедителен или нет.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Лучшим итогом любой проведённой работы будет не простое сообщение баллов, а специально организованный разбор и обсуждение частых ошибок, когда их можно увидеть, понять и исправить.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Среди управленческих действий на уровне школы необходимы передача информации о читательской грамотности выпускников начальной школы следующей ступени и решения о формах поддержки групп учеников с разным уровнем грамотности, прежде всего учеников, имеющих недостаточный и пониженный уровень.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Со стороны муниципалитета нужна помощь узких специалистов и методистов.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237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B50F73-93C4-A087-9D3F-70E9E6406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424" y="521039"/>
            <a:ext cx="10178322" cy="713402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Точки внимания при </a:t>
            </a:r>
            <a:r>
              <a:rPr lang="ru-RU" sz="40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пОдготовке</a:t>
            </a:r>
            <a:endParaRPr lang="ru-RU" sz="40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E84155-0B9B-6D63-AB05-66D744B16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5424" y="1352550"/>
            <a:ext cx="10178322" cy="5315715"/>
          </a:xfrm>
        </p:spPr>
        <p:txBody>
          <a:bodyPr>
            <a:normAutofit lnSpcReduction="10000"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Чтение задания.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Нужно просить учеников рассказывать своими словами, как они поняли, что требуется сделать: выписать один пример, два примера, обвести стрелку и т.д.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Опора на текст.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Многие, даже сильные ученики, дают ответ на открытое задание, не перечитывая текст,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–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исходя из своего опыта, собственных рассуждений, из того, что зацепило при первом восприятии. И здесь обязательно нужно ввести правило – </a:t>
            </a:r>
            <a:r>
              <a:rPr lang="ru-RU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найди в тексте, что про это говорится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на что твой ответ опирается. Со временем это вырастает в самоконтроль.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Искать информацию в разных частях текста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не останавливаясь на первой найденной единице. Специально учить просматривать начало, конец текста или отрывка, заголовок, подписи к рисункам, сноски и т.д. – и потом соединять найденные сведения в общую картину.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Отметить,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что ученики чаще всего искажают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–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возможно, это имена героев, географические названия, даты и т.п.,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–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специально над этим поработать, в том числе в игровой форме, показав ученику как особую задачу. </a:t>
            </a:r>
            <a:endParaRPr lang="ru-RU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15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33765-7A93-788F-9798-6AE6B430E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8A91E-9F02-5FE4-7396-40DE6478E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424" y="521039"/>
            <a:ext cx="10178322" cy="713402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Что делать?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D4F59C-25CE-1149-A1F4-40FAB7260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5424" y="1565745"/>
            <a:ext cx="10178322" cy="5102520"/>
          </a:xfrm>
        </p:spPr>
        <p:txBody>
          <a:bodyPr>
            <a:norm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Одна из ключевых задач – формирование способности к переносу знания с одной ситуации на другую. В основе способности к такому переносу лежат базовые логические умения – делать выводы и обобщения, проводить аналогии. Не развивая мышление учеников, серьёзных результатов в функциональной грамотности добиться невозможно.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Очень важно чаще давать детям возможность читать вслух, читать друг для друга – в группах, в ходе дискуссии, выражая самим чтением смыслы, которые нужно в тексте увидеть.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502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71016" y="907961"/>
            <a:ext cx="10771632" cy="628231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АБСОЛЮТНЫЕ ЧЕМПИОНЫ (20 баллов из 20 возможных)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688925"/>
              </p:ext>
            </p:extLst>
          </p:nvPr>
        </p:nvGraphicFramePr>
        <p:xfrm>
          <a:off x="2551434" y="1905816"/>
          <a:ext cx="7744710" cy="2394464"/>
        </p:xfrm>
        <a:graphic>
          <a:graphicData uri="http://schemas.openxmlformats.org/drawingml/2006/table">
            <a:tbl>
              <a:tblPr firstRow="1" firstCol="1" bandRow="1"/>
              <a:tblGrid>
                <a:gridCol w="4654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3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1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МАОУ СШ № 8 г. Красноярска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ученица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4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СОШ № 3 имени Героя Советского Союза Н.П. Шикунова г. Боготола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ученица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МАОУ СШ № 134 г. Красноярска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ученики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4А и 4Г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660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933807-CC35-4913-AB12-89BF22D76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56085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2A1A00">
                    <a:lumMod val="50000"/>
                    <a:lumOff val="50000"/>
                  </a:srgbClr>
                </a:solidFill>
              </a:rPr>
              <a:t>Основные результаты КДР4 по читательской грамотности (выборка и не выборка)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9DBF31C-C0C4-4ECF-AE4A-4B6BDB870E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510" t="31731" r="13179" b="24945"/>
          <a:stretch/>
        </p:blipFill>
        <p:spPr>
          <a:xfrm>
            <a:off x="993913" y="1616765"/>
            <a:ext cx="10668000" cy="461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34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519545"/>
            <a:ext cx="10178322" cy="738077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ЕЩЕ РАЗ ОБ ОЦЕНКЕ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573026"/>
            <a:ext cx="10129234" cy="359333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Можно ли засчитать КДР как промежуточную аттестацию для перехода в 5-й класс? </a:t>
            </a:r>
            <a:r>
              <a:rPr lang="ru-RU" dirty="0">
                <a:solidFill>
                  <a:srgbClr val="FF0000"/>
                </a:solidFill>
              </a:rPr>
              <a:t>Нет.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Вопросы подразумевают несколько вариантов ответа. Ребенок дал близкий по смыслу ответ, не совпадающий с образцом,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–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уже не засчитывать? </a:t>
            </a:r>
            <a:r>
              <a:rPr lang="ru-RU" dirty="0">
                <a:solidFill>
                  <a:srgbClr val="FF0000"/>
                </a:solidFill>
              </a:rPr>
              <a:t>Если по смыслу верно, засчитывать! Но если мысль выражена неясно, проверяющий не должен совершать мыслительную работу за ребенка.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Если в школе некоторые показатели выполнения КДР4 значительно превышают средние региональные и муниципальные, всегда ли данный факт указывает на необъективность проведения процедуры или проверки работ учеников? </a:t>
            </a:r>
            <a:r>
              <a:rPr lang="ru-RU" dirty="0">
                <a:solidFill>
                  <a:srgbClr val="FF0000"/>
                </a:solidFill>
              </a:rPr>
              <a:t>Нет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566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ru-RU" sz="4000" dirty="0">
                <a:solidFill>
                  <a:schemeClr val="accent1"/>
                </a:solidFill>
              </a:rPr>
            </a:br>
            <a:r>
              <a:rPr lang="ru-RU" sz="4000" dirty="0" err="1">
                <a:solidFill>
                  <a:schemeClr val="accent1"/>
                </a:solidFill>
              </a:rPr>
              <a:t>СпАСИБО</a:t>
            </a:r>
            <a:r>
              <a:rPr lang="ru-RU" sz="4000" dirty="0">
                <a:solidFill>
                  <a:schemeClr val="accent1"/>
                </a:solidFill>
              </a:rPr>
              <a:t>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Вопросы и предложения, касающиеся краевой диагностической работы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 читательской грамотности </a:t>
            </a:r>
            <a:r>
              <a:rPr lang="ru-RU" sz="2400">
                <a:solidFill>
                  <a:schemeClr val="tx1">
                    <a:lumMod val="75000"/>
                    <a:lumOff val="25000"/>
                  </a:schemeClr>
                </a:solidFill>
              </a:rPr>
              <a:t>в 4-м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классе, можно направлять в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ОТДЕЛ МОНИТОРИНГА КАЧЕСТВА ОБРАЗОВАНИЯ КГКСУ ЦОКО: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тел. (391)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218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-0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3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-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9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9, доб.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 5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e-mail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osipova@coko24.ru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98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4313"/>
            <a:ext cx="10178322" cy="556591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ОСОБЕННОСТИ РАБОТЫ 2026 </a:t>
            </a:r>
            <a:r>
              <a:rPr lang="ru-RU" sz="32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ГОда</a:t>
            </a:r>
            <a:endParaRPr lang="ru-RU" sz="32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9930" y="1033670"/>
            <a:ext cx="10421510" cy="560566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Работа состоит из двух независимых блоков, опирающихся на разные тексты: один блок посвящен реке Енисей и освоению русскими людьми Енисейской Сибири, а другой – народным промыслам и изобретательству. </a:t>
            </a:r>
          </a:p>
          <a:p>
            <a:pPr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Работа спроектирована «на вырост».</a:t>
            </a:r>
          </a:p>
          <a:p>
            <a:pPr lvl="0"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Как и в 2025 году, КДР4 имеет «инженерный уклон», ее можно использовать в обычном учебном процессе, чтобы инициировать и поддерживать интерес к народным промыслам, изобретательству, конструированию.</a:t>
            </a:r>
          </a:p>
          <a:p>
            <a:pPr lvl="0"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Некоторые типы вопросов включены в работу впервые, например, вопросы о понимании механизма игрушки. </a:t>
            </a:r>
          </a:p>
          <a:p>
            <a:pPr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Работа требует понимания контекстного значения слов, поиска явной и неявной информации, различения верной и искаженной информации, перепроверки своего понимания, умения делать выводы и умений, которые являются ядром функциональности: способности воспринимать новое знание, в том числе сопротивляясь стереотипам, и переносить полученные знания, выводы на новый круг ситуаций. </a:t>
            </a:r>
          </a:p>
          <a:p>
            <a:pPr marL="0" indent="0" algn="just">
              <a:buNone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66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1434" y="363765"/>
            <a:ext cx="8639297" cy="96933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анализ достижений: Ожидаемое 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392978" y="1605223"/>
            <a:ext cx="98652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В 2026 году </a:t>
            </a:r>
            <a:r>
              <a:rPr lang="en-US" sz="2000" b="1" dirty="0">
                <a:solidFill>
                  <a:srgbClr val="2A1A00">
                    <a:lumMod val="50000"/>
                    <a:lumOff val="50000"/>
                  </a:srgbClr>
                </a:solidFill>
                <a:cs typeface="Times New Roman" panose="02020603050405020304" pitchFamily="18" charset="0"/>
              </a:rPr>
              <a:t>8</a:t>
            </a:r>
            <a:r>
              <a:rPr lang="ru-RU" sz="2000" b="1" dirty="0">
                <a:solidFill>
                  <a:srgbClr val="2A1A00">
                    <a:lumMod val="50000"/>
                    <a:lumOff val="50000"/>
                  </a:srgbClr>
                </a:solidFill>
                <a:cs typeface="Times New Roman" panose="02020603050405020304" pitchFamily="18" charset="0"/>
              </a:rPr>
              <a:t>3</a:t>
            </a:r>
            <a:r>
              <a:rPr lang="en-US" sz="2000" b="1" dirty="0">
                <a:solidFill>
                  <a:srgbClr val="2A1A00">
                    <a:lumMod val="50000"/>
                    <a:lumOff val="50000"/>
                  </a:srgbClr>
                </a:solidFill>
                <a:cs typeface="Times New Roman" panose="02020603050405020304" pitchFamily="18" charset="0"/>
              </a:rPr>
              <a:t>% </a:t>
            </a:r>
            <a:r>
              <a:rPr lang="ru-RU" sz="2000" b="1" dirty="0">
                <a:solidFill>
                  <a:srgbClr val="2A1A00">
                    <a:lumMod val="50000"/>
                    <a:lumOff val="50000"/>
                  </a:srgbClr>
                </a:solidFill>
                <a:cs typeface="Times New Roman" panose="02020603050405020304" pitchFamily="18" charset="0"/>
              </a:rPr>
              <a:t>четвероклассников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продемонстрировали читательскую грамотность – способность понимать и использовать разнообразные письменные тексты для личных целей и в целях, важных для общества, в том числе способность учиться на основе текстов.</a:t>
            </a: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5942F4-20DD-484A-B8A1-F61F9E9EA6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41" t="57777" r="13165" b="24098"/>
          <a:stretch/>
        </p:blipFill>
        <p:spPr>
          <a:xfrm>
            <a:off x="1643270" y="2849732"/>
            <a:ext cx="9250017" cy="20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2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B816B-F7A8-4B31-9ABA-53CFA159C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76572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2A1A00">
                    <a:lumMod val="50000"/>
                    <a:lumOff val="50000"/>
                  </a:srgbClr>
                </a:solidFill>
              </a:rPr>
              <a:t>анализ достижений: </a:t>
            </a:r>
            <a:br>
              <a:rPr lang="ru-RU" sz="3200" dirty="0">
                <a:solidFill>
                  <a:srgbClr val="2A1A00">
                    <a:lumMod val="50000"/>
                    <a:lumOff val="50000"/>
                  </a:srgbClr>
                </a:solidFill>
              </a:rPr>
            </a:br>
            <a:r>
              <a:rPr lang="ru-RU" sz="3200" dirty="0">
                <a:solidFill>
                  <a:srgbClr val="2A1A00">
                    <a:lumMod val="50000"/>
                    <a:lumOff val="50000"/>
                  </a:srgbClr>
                </a:solidFill>
              </a:rPr>
              <a:t>Ожидаемое и неожиданное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69C945-D444-4A5F-B2B3-23583D94A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256" y="1457739"/>
            <a:ext cx="10999433" cy="5115339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Мальчики в успешности выполнения всей работы почти не уступали девочкам (разница составила менее 2%). 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 девочки, в свою очередь, не уступали мальчикам в выполнении заданий «конструкторского» типа – в понимании и объяснении механизма работы старинных народных игрушек.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Самый низкий результат выполнения задания – 16%.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Примерно с половиной заданий справилась б</a:t>
            </a:r>
            <a:r>
              <a:rPr lang="ru-RU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льшая часть четвероклассников. 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Впервые зафиксирован столь малый разрыв в успешности выполнения заданий на разные группы читательских умений: средний процент выполнения заданий на поиск информации     (1-я группа) – 63%, на анализ, интерпретацию (2-я группа) – 56%, на оценку и применение (3-я группа) – 52%. Особо </a:t>
            </a:r>
            <a:r>
              <a:rPr lang="ru-RU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отметим достаточно высокую успешность в выполнении заданий на 3-ю группу читательских умений.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Четвероклассники готовы браться за новые, непривычные задачи, иногда олимпиадной сложности. И даже ученики с минимальным (пониженным) уровнем читательской грамотности демонстрируют при этом значимые достижения.  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106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4830" y="492113"/>
            <a:ext cx="10178322" cy="532015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Анализ достижений: неожиданное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106424"/>
            <a:ext cx="10178322" cy="4773169"/>
          </a:xfrm>
        </p:spPr>
        <p:txBody>
          <a:bodyPr/>
          <a:lstStyle/>
          <a:p>
            <a:pPr marL="0" indent="0"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8258BF-9D18-460B-80B2-C78AA69AF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045" y="1373217"/>
            <a:ext cx="10343955" cy="458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16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4830" y="492113"/>
            <a:ext cx="10178322" cy="532015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Анализ достижений: «удивление Наоборот»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106424"/>
            <a:ext cx="10178322" cy="4773169"/>
          </a:xfrm>
        </p:spPr>
        <p:txBody>
          <a:bodyPr/>
          <a:lstStyle/>
          <a:p>
            <a:pPr marL="0" indent="0"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A06CC3-A835-4B64-8EDC-FAA9CE83D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994" y="1206443"/>
            <a:ext cx="9236011" cy="532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7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504" y="392281"/>
            <a:ext cx="2955887" cy="310072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Переход на базовый уровень:</a:t>
            </a:r>
            <a:br>
              <a:rPr lang="ru-RU" sz="2800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ru-RU" sz="2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Работа </a:t>
            </a:r>
            <a:br>
              <a:rPr lang="ru-RU" sz="2800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ru-RU" sz="2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со словом И </a:t>
            </a:r>
            <a:br>
              <a:rPr lang="ru-RU" sz="2800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ru-RU" sz="2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инерцией стереотипа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CD908E-F01F-47B3-9442-391B9F6E11EC}"/>
              </a:ext>
            </a:extLst>
          </p:cNvPr>
          <p:cNvSpPr txBox="1"/>
          <p:nvPr/>
        </p:nvSpPr>
        <p:spPr>
          <a:xfrm>
            <a:off x="1150799" y="3694176"/>
            <a:ext cx="23056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Каждый пятый четвероклассник объясняет  значение слова, игнорируя контекст.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C501A7-FEAD-452B-B1C2-2CFD2D703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432" y="378022"/>
            <a:ext cx="7918157" cy="602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26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4830" y="492113"/>
            <a:ext cx="10178322" cy="1336687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Анализ достижений: </a:t>
            </a:r>
            <a:br>
              <a:rPr lang="ru-RU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ru-RU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Так ли ПРОСТ ПРОСТОй ПОИсК?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828800"/>
            <a:ext cx="10178322" cy="4050793"/>
          </a:xfrm>
        </p:spPr>
        <p:txBody>
          <a:bodyPr/>
          <a:lstStyle/>
          <a:p>
            <a:pPr marL="0" indent="0"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D7BB62-8338-492E-8CCE-6667202FC66E}"/>
              </a:ext>
            </a:extLst>
          </p:cNvPr>
          <p:cNvSpPr txBox="1"/>
          <p:nvPr/>
        </p:nvSpPr>
        <p:spPr>
          <a:xfrm>
            <a:off x="1425885" y="5552661"/>
            <a:ext cx="961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39%</a:t>
            </a:r>
            <a:r>
              <a:rPr lang="ru-RU" dirty="0"/>
              <a:t> </a:t>
            </a:r>
            <a:r>
              <a:rPr lang="ru-RU" b="1" dirty="0"/>
              <a:t>ответов</a:t>
            </a:r>
            <a:r>
              <a:rPr lang="ru-RU" dirty="0"/>
              <a:t>: в Красное, в Красноярское, в Кызыл, в Сорок Енисеев, в Байкал, в устье и т.д.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9D986A-8C8A-4801-92AA-2056B41E2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076" y="1683026"/>
            <a:ext cx="8811847" cy="382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94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4830" y="492113"/>
            <a:ext cx="10178322" cy="950459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Анализ достижений: ЧТЕНИЕ ТЕКСТА И КАРТЫ, Переход на повышенный уровень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5B469A-EE91-4648-A1F2-62DB98B938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30" t="24529" r="22391" b="19216"/>
          <a:stretch/>
        </p:blipFill>
        <p:spPr>
          <a:xfrm>
            <a:off x="1059654" y="1634853"/>
            <a:ext cx="7935397" cy="49233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17961A-11E0-486A-A7CE-645043941EF6}"/>
              </a:ext>
            </a:extLst>
          </p:cNvPr>
          <p:cNvSpPr txBox="1"/>
          <p:nvPr/>
        </p:nvSpPr>
        <p:spPr>
          <a:xfrm>
            <a:off x="9077346" y="2326948"/>
            <a:ext cx="2727557" cy="2007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Среди учеников с повышенным уровнем ЧГ полностью с заданием справились 64%, во всех других группах – меньше 10%.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50164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1867</TotalTime>
  <Words>1143</Words>
  <Application>Microsoft Office PowerPoint</Application>
  <PresentationFormat>Широкоэкранный</PresentationFormat>
  <Paragraphs>72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Arial</vt:lpstr>
      <vt:lpstr>Arial Narrow</vt:lpstr>
      <vt:lpstr>Bahnschrift</vt:lpstr>
      <vt:lpstr>Calibri</vt:lpstr>
      <vt:lpstr>Corbel</vt:lpstr>
      <vt:lpstr>Gill Sans MT</vt:lpstr>
      <vt:lpstr>Impact</vt:lpstr>
      <vt:lpstr>Symbol</vt:lpstr>
      <vt:lpstr>Times New Roman</vt:lpstr>
      <vt:lpstr>Wingdings</vt:lpstr>
      <vt:lpstr>Badge</vt:lpstr>
      <vt:lpstr>Чем удивили результаты КДР4 2026 года?  </vt:lpstr>
      <vt:lpstr>ОСОБЕННОСТИ РАБОТЫ 2026 ГОда</vt:lpstr>
      <vt:lpstr>анализ достижений: Ожидаемое </vt:lpstr>
      <vt:lpstr>анализ достижений:  Ожидаемое и неожиданное</vt:lpstr>
      <vt:lpstr>Анализ достижений: неожиданное</vt:lpstr>
      <vt:lpstr>Анализ достижений: «удивление Наоборот»</vt:lpstr>
      <vt:lpstr>Переход на базовый уровень: Работа  со словом И  инерцией стереотипа</vt:lpstr>
      <vt:lpstr>Анализ достижений:  Так ли ПРОСТ ПРОСТОй ПОИсК?</vt:lpstr>
      <vt:lpstr>Анализ достижений: ЧТЕНИЕ ТЕКСТА И КАРТЫ, Переход на повышенный уровень</vt:lpstr>
      <vt:lpstr>Анализ достижений: ЧТЕНИЕ ТЕКСТА И КАРТЫ</vt:lpstr>
      <vt:lpstr>«перенос»  на новую  ситуацию</vt:lpstr>
      <vt:lpstr>Презентация PowerPoint</vt:lpstr>
      <vt:lpstr>Что делать?</vt:lpstr>
      <vt:lpstr>Точки внимания при пОдготовке</vt:lpstr>
      <vt:lpstr>Что делать?</vt:lpstr>
      <vt:lpstr>АБСОЛЮТНЫЕ ЧЕМПИОНЫ (20 баллов из 20 возможных)</vt:lpstr>
      <vt:lpstr>Основные результаты КДР4 по читательской грамотности (выборка и не выборка)</vt:lpstr>
      <vt:lpstr>ЕЩЕ РАЗ ОБ ОЦЕНКЕ</vt:lpstr>
      <vt:lpstr> 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КДР4: задачи, проблемы, достижения</dc:title>
  <dc:creator>Чабан Татьяна Юрьевна</dc:creator>
  <cp:lastModifiedBy>Осипова Татьяна Степановна</cp:lastModifiedBy>
  <cp:revision>212</cp:revision>
  <dcterms:created xsi:type="dcterms:W3CDTF">2024-05-14T07:23:09Z</dcterms:created>
  <dcterms:modified xsi:type="dcterms:W3CDTF">2026-05-27T02:07:21Z</dcterms:modified>
</cp:coreProperties>
</file>