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63" r:id="rId4"/>
    <p:sldId id="257" r:id="rId5"/>
    <p:sldId id="258" r:id="rId6"/>
    <p:sldId id="259" r:id="rId7"/>
    <p:sldId id="260" r:id="rId8"/>
    <p:sldId id="261" r:id="rId9"/>
    <p:sldId id="262" r:id="rId10"/>
    <p:sldId id="280" r:id="rId11"/>
    <p:sldId id="281" r:id="rId12"/>
    <p:sldId id="282" r:id="rId13"/>
    <p:sldId id="279" r:id="rId14"/>
    <p:sldId id="265" r:id="rId15"/>
    <p:sldId id="266" r:id="rId16"/>
    <p:sldId id="267" r:id="rId17"/>
    <p:sldId id="268" r:id="rId18"/>
    <p:sldId id="269" r:id="rId19"/>
    <p:sldId id="270" r:id="rId20"/>
    <p:sldId id="273" r:id="rId21"/>
    <p:sldId id="274" r:id="rId22"/>
    <p:sldId id="275" r:id="rId23"/>
    <p:sldId id="276" r:id="rId24"/>
    <p:sldId id="277" r:id="rId25"/>
    <p:sldId id="278" r:id="rId2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0000"/>
    <a:srgbClr val="89AAD3"/>
    <a:srgbClr val="A6BF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46"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503285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558041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95286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2965496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160106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801901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9F9D1EDC-A2B1-4467-8D3F-4DFD9B83CAD8}"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21834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9F9D1EDC-A2B1-4467-8D3F-4DFD9B83CAD8}" type="datetimeFigureOut">
              <a:rPr lang="uk-UA" smtClean="0"/>
              <a:t>20.11.2025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635784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9F9D1EDC-A2B1-4467-8D3F-4DFD9B83CAD8}" type="datetimeFigureOut">
              <a:rPr lang="uk-UA" smtClean="0"/>
              <a:t>20.11.2025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1235159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F9D1EDC-A2B1-4467-8D3F-4DFD9B83CAD8}" type="datetimeFigureOut">
              <a:rPr lang="uk-UA" smtClean="0"/>
              <a:t>20.11.2025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251291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F9D1EDC-A2B1-4467-8D3F-4DFD9B83CAD8}"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2093366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0877894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F9D1EDC-A2B1-4467-8D3F-4DFD9B83CAD8}"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39162493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5986998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12570F2-E200-4629-A09A-B32E2C0D788B}" type="slidenum">
              <a:rPr lang="uk-UA" smtClean="0"/>
              <a:t>‹#›</a:t>
            </a:fld>
            <a:endParaRPr lang="uk-UA"/>
          </a:p>
        </p:txBody>
      </p:sp>
    </p:spTree>
    <p:extLst>
      <p:ext uri="{BB962C8B-B14F-4D97-AF65-F5344CB8AC3E}">
        <p14:creationId xmlns:p14="http://schemas.microsoft.com/office/powerpoint/2010/main" val="4066487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05840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394AC259-EBD3-4477-8ED1-9C4E8D32F78F}"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451749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394AC259-EBD3-4477-8ED1-9C4E8D32F78F}" type="datetimeFigureOut">
              <a:rPr lang="uk-UA" smtClean="0"/>
              <a:t>20.11.2025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3252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394AC259-EBD3-4477-8ED1-9C4E8D32F78F}" type="datetimeFigureOut">
              <a:rPr lang="uk-UA" smtClean="0"/>
              <a:t>20.11.2025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429694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4AC259-EBD3-4477-8ED1-9C4E8D32F78F}" type="datetimeFigureOut">
              <a:rPr lang="uk-UA" smtClean="0"/>
              <a:t>20.11.2025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1854304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94AC259-EBD3-4477-8ED1-9C4E8D32F78F}"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487431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94AC259-EBD3-4477-8ED1-9C4E8D32F78F}" type="datetimeFigureOut">
              <a:rPr lang="uk-UA" smtClean="0"/>
              <a:t>20.11.2025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C52C2C70-2A90-47DD-B4C7-2A4AE87F3363}" type="slidenum">
              <a:rPr lang="uk-UA" smtClean="0"/>
              <a:t>‹#›</a:t>
            </a:fld>
            <a:endParaRPr lang="uk-UA"/>
          </a:p>
        </p:txBody>
      </p:sp>
    </p:spTree>
    <p:extLst>
      <p:ext uri="{BB962C8B-B14F-4D97-AF65-F5344CB8AC3E}">
        <p14:creationId xmlns:p14="http://schemas.microsoft.com/office/powerpoint/2010/main" val="364257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121"/>
            <a:ext cx="9144000" cy="6851879"/>
          </a:xfrm>
          <a:prstGeom prst="rect">
            <a:avLst/>
          </a:prstGeom>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AC259-EBD3-4477-8ED1-9C4E8D32F78F}" type="datetimeFigureOut">
              <a:rPr lang="uk-UA" smtClean="0"/>
              <a:t>20.11.2025</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C2C70-2A90-47DD-B4C7-2A4AE87F3363}" type="slidenum">
              <a:rPr lang="uk-UA" smtClean="0"/>
              <a:t>‹#›</a:t>
            </a:fld>
            <a:endParaRPr lang="uk-UA"/>
          </a:p>
        </p:txBody>
      </p:sp>
    </p:spTree>
    <p:extLst>
      <p:ext uri="{BB962C8B-B14F-4D97-AF65-F5344CB8AC3E}">
        <p14:creationId xmlns:p14="http://schemas.microsoft.com/office/powerpoint/2010/main" val="3991074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5772"/>
            <a:ext cx="9143999" cy="6852227"/>
          </a:xfrm>
          <a:prstGeom prst="rect">
            <a:avLst/>
          </a:prstGeom>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D1EDC-A2B1-4467-8D3F-4DFD9B83CAD8}" type="datetimeFigureOut">
              <a:rPr lang="uk-UA" smtClean="0"/>
              <a:t>20.11.2025</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570F2-E200-4629-A09A-B32E2C0D788B}" type="slidenum">
              <a:rPr lang="uk-UA" smtClean="0"/>
              <a:t>‹#›</a:t>
            </a:fld>
            <a:endParaRPr lang="uk-UA"/>
          </a:p>
        </p:txBody>
      </p:sp>
    </p:spTree>
    <p:extLst>
      <p:ext uri="{BB962C8B-B14F-4D97-AF65-F5344CB8AC3E}">
        <p14:creationId xmlns:p14="http://schemas.microsoft.com/office/powerpoint/2010/main" val="3085398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352928" cy="2304256"/>
          </a:xfrm>
        </p:spPr>
        <p:txBody>
          <a:bodyPr>
            <a:noAutofit/>
          </a:bodyPr>
          <a:lstStyle/>
          <a:p>
            <a:r>
              <a:rPr lang="ru-RU" sz="40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Анализ результатов ОГЭ-2025</a:t>
            </a:r>
            <a:br>
              <a:rPr lang="en-US" sz="40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br>
            <a:r>
              <a:rPr lang="ru-RU" sz="40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 по обществознанию</a:t>
            </a:r>
            <a:br>
              <a:rPr lang="en-US" sz="40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br>
            <a:r>
              <a:rPr lang="ru-RU" sz="40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 в Красноярском крае</a:t>
            </a:r>
            <a:endParaRPr lang="uk-UA" sz="6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Заголовок 1"/>
          <p:cNvSpPr txBox="1">
            <a:spLocks/>
          </p:cNvSpPr>
          <p:nvPr/>
        </p:nvSpPr>
        <p:spPr>
          <a:xfrm>
            <a:off x="3275856" y="5229201"/>
            <a:ext cx="6048672" cy="1296144"/>
          </a:xfrm>
          <a:prstGeom prst="rect">
            <a:avLst/>
          </a:prstGeom>
        </p:spPr>
        <p:txBody>
          <a:bodyPr vert="horz" lIns="91440" tIns="45720" rIns="91440" bIns="45720" rtlCol="0" anchor="ct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24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Подготовила заместитель председателя </a:t>
            </a:r>
          </a:p>
          <a:p>
            <a:pPr algn="l"/>
            <a:r>
              <a:rPr lang="ru-RU" sz="24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предметной комиссии </a:t>
            </a:r>
          </a:p>
          <a:p>
            <a:pPr algn="l"/>
            <a:r>
              <a:rPr lang="ru-RU" sz="24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Попова Антонина Александровна</a:t>
            </a:r>
            <a:endParaRPr lang="uk-UA" sz="24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endParaRPr>
          </a:p>
        </p:txBody>
      </p:sp>
    </p:spTree>
    <p:extLst>
      <p:ext uri="{BB962C8B-B14F-4D97-AF65-F5344CB8AC3E}">
        <p14:creationId xmlns:p14="http://schemas.microsoft.com/office/powerpoint/2010/main" val="3342364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72F78-281C-F1F4-B66C-9FAC037FD309}"/>
            </a:ext>
          </a:extLst>
        </p:cNvPr>
        <p:cNvGrpSpPr/>
        <p:nvPr/>
      </p:nvGrpSpPr>
      <p:grpSpPr>
        <a:xfrm>
          <a:off x="0" y="0"/>
          <a:ext cx="0" cy="0"/>
          <a:chOff x="0" y="0"/>
          <a:chExt cx="0" cy="0"/>
        </a:xfrm>
      </p:grpSpPr>
      <p:pic>
        <p:nvPicPr>
          <p:cNvPr id="6" name="Рисунок 5">
            <a:extLst>
              <a:ext uri="{FF2B5EF4-FFF2-40B4-BE49-F238E27FC236}">
                <a16:creationId xmlns:a16="http://schemas.microsoft.com/office/drawing/2014/main" id="{B2B7DF09-3E93-AE28-0F53-87072F725BF1}"/>
              </a:ext>
            </a:extLst>
          </p:cNvPr>
          <p:cNvPicPr>
            <a:picLocks noChangeAspect="1"/>
          </p:cNvPicPr>
          <p:nvPr/>
        </p:nvPicPr>
        <p:blipFill>
          <a:blip r:embed="rId2"/>
          <a:stretch>
            <a:fillRect/>
          </a:stretch>
        </p:blipFill>
        <p:spPr>
          <a:xfrm>
            <a:off x="44700" y="20081"/>
            <a:ext cx="9114310" cy="823031"/>
          </a:xfrm>
          <a:prstGeom prst="rect">
            <a:avLst/>
          </a:prstGeom>
        </p:spPr>
      </p:pic>
      <p:sp>
        <p:nvSpPr>
          <p:cNvPr id="10" name="TextBox 9">
            <a:extLst>
              <a:ext uri="{FF2B5EF4-FFF2-40B4-BE49-F238E27FC236}">
                <a16:creationId xmlns:a16="http://schemas.microsoft.com/office/drawing/2014/main" id="{6BE6C125-9FDD-876E-D804-C5DA7325C7D5}"/>
              </a:ext>
            </a:extLst>
          </p:cNvPr>
          <p:cNvSpPr txBox="1"/>
          <p:nvPr/>
        </p:nvSpPr>
        <p:spPr>
          <a:xfrm>
            <a:off x="374034" y="1412776"/>
            <a:ext cx="8784976" cy="267765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ru-RU" sz="2400" b="1" i="0" u="none" strike="noStrike" kern="1200" cap="none" spc="0" normalizeH="0" baseline="0" noProof="0" dirty="0">
                <a:ln>
                  <a:noFill/>
                </a:ln>
                <a:solidFill>
                  <a:srgbClr val="C00000"/>
                </a:solidFill>
                <a:effectLst/>
                <a:uLnTx/>
                <a:uFillTx/>
                <a:latin typeface="Calibri"/>
                <a:ea typeface="+mn-ea"/>
                <a:cs typeface="+mn-cs"/>
              </a:rPr>
              <a:t>Задание 19 </a:t>
            </a:r>
            <a:r>
              <a:rPr kumimoji="0" lang="ru-RU" sz="2400" b="1" i="0" u="none" strike="noStrike" kern="1200" cap="none" spc="0" normalizeH="0" baseline="0" noProof="0" dirty="0">
                <a:ln>
                  <a:noFill/>
                </a:ln>
                <a:effectLst/>
                <a:uLnTx/>
                <a:uFillTx/>
                <a:latin typeface="Calibri"/>
                <a:ea typeface="+mn-ea"/>
                <a:cs typeface="+mn-cs"/>
              </a:rPr>
              <a:t>проверяет умение сравнивать (в том числе устанавливать основания для сравнения) деятельность людей, социальные объекты, явления, процессы в различных сферах общественной жизни, их элементы и основные функции. 31,56% сдающих, получивших «2» за экзамен, справились с ним. Остальные группы выпускников допустили гораздо меньше ошибок.</a:t>
            </a:r>
          </a:p>
        </p:txBody>
      </p:sp>
    </p:spTree>
    <p:extLst>
      <p:ext uri="{BB962C8B-B14F-4D97-AF65-F5344CB8AC3E}">
        <p14:creationId xmlns:p14="http://schemas.microsoft.com/office/powerpoint/2010/main" val="4243060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A5723-0972-4AD1-66AC-5139996163EA}"/>
            </a:ext>
          </a:extLst>
        </p:cNvPr>
        <p:cNvGrpSpPr/>
        <p:nvPr/>
      </p:nvGrpSpPr>
      <p:grpSpPr>
        <a:xfrm>
          <a:off x="0" y="0"/>
          <a:ext cx="0" cy="0"/>
          <a:chOff x="0" y="0"/>
          <a:chExt cx="0" cy="0"/>
        </a:xfrm>
      </p:grpSpPr>
      <p:pic>
        <p:nvPicPr>
          <p:cNvPr id="6" name="Рисунок 5">
            <a:extLst>
              <a:ext uri="{FF2B5EF4-FFF2-40B4-BE49-F238E27FC236}">
                <a16:creationId xmlns:a16="http://schemas.microsoft.com/office/drawing/2014/main" id="{D4D39C80-AAE5-D838-936A-4C101385423F}"/>
              </a:ext>
            </a:extLst>
          </p:cNvPr>
          <p:cNvPicPr>
            <a:picLocks noChangeAspect="1"/>
          </p:cNvPicPr>
          <p:nvPr/>
        </p:nvPicPr>
        <p:blipFill>
          <a:blip r:embed="rId2"/>
          <a:stretch>
            <a:fillRect/>
          </a:stretch>
        </p:blipFill>
        <p:spPr>
          <a:xfrm>
            <a:off x="44700" y="20081"/>
            <a:ext cx="9114310" cy="823031"/>
          </a:xfrm>
          <a:prstGeom prst="rect">
            <a:avLst/>
          </a:prstGeom>
        </p:spPr>
      </p:pic>
      <p:sp>
        <p:nvSpPr>
          <p:cNvPr id="10" name="TextBox 9">
            <a:extLst>
              <a:ext uri="{FF2B5EF4-FFF2-40B4-BE49-F238E27FC236}">
                <a16:creationId xmlns:a16="http://schemas.microsoft.com/office/drawing/2014/main" id="{1D473155-EDF4-68A2-12F9-EFC43E23396B}"/>
              </a:ext>
            </a:extLst>
          </p:cNvPr>
          <p:cNvSpPr txBox="1"/>
          <p:nvPr/>
        </p:nvSpPr>
        <p:spPr>
          <a:xfrm>
            <a:off x="374034" y="1412776"/>
            <a:ext cx="8784976" cy="378565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ru-RU" sz="2400" b="1" i="0" u="none" strike="noStrike" kern="1200" cap="none" spc="0" normalizeH="0" baseline="0" noProof="0" dirty="0">
                <a:ln>
                  <a:noFill/>
                </a:ln>
                <a:solidFill>
                  <a:srgbClr val="C00000"/>
                </a:solidFill>
                <a:effectLst/>
                <a:uLnTx/>
                <a:uFillTx/>
                <a:latin typeface="Calibri"/>
                <a:ea typeface="+mn-ea"/>
                <a:cs typeface="+mn-cs"/>
              </a:rPr>
              <a:t>Задание № 20 </a:t>
            </a:r>
            <a:r>
              <a:rPr kumimoji="0" lang="ru-RU" sz="2400" b="1" i="0" u="none" strike="noStrike" kern="1200" cap="none" spc="0" normalizeH="0" baseline="0" noProof="0" dirty="0">
                <a:ln>
                  <a:noFill/>
                </a:ln>
                <a:effectLst/>
                <a:uLnTx/>
                <a:uFillTx/>
                <a:latin typeface="Calibri"/>
                <a:ea typeface="+mn-ea"/>
                <a:cs typeface="+mn-cs"/>
              </a:rPr>
              <a:t>проверяет умение характеризовать традиционные российские духовно-нравственные ценности; государство как социальный институт, умение устанавливать и объяснять взаимосвязи социальных объектов, явлений, процессов в различных сферах общественной жизни, их элементов и основных функций. Средний процент выполнения этого задания составил 78,03%. Также хуже всех справились с этим заданием сдающие, получившие отметку «2» - их всего 24,49% участников. Остальных В остальных группах сдающих – 77-98%%.</a:t>
            </a:r>
          </a:p>
        </p:txBody>
      </p:sp>
    </p:spTree>
    <p:extLst>
      <p:ext uri="{BB962C8B-B14F-4D97-AF65-F5344CB8AC3E}">
        <p14:creationId xmlns:p14="http://schemas.microsoft.com/office/powerpoint/2010/main" val="943138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03718-D4D2-4AEB-25A3-FE1C9542C2BB}"/>
            </a:ext>
          </a:extLst>
        </p:cNvPr>
        <p:cNvGrpSpPr/>
        <p:nvPr/>
      </p:nvGrpSpPr>
      <p:grpSpPr>
        <a:xfrm>
          <a:off x="0" y="0"/>
          <a:ext cx="0" cy="0"/>
          <a:chOff x="0" y="0"/>
          <a:chExt cx="0" cy="0"/>
        </a:xfrm>
      </p:grpSpPr>
      <p:sp>
        <p:nvSpPr>
          <p:cNvPr id="3" name="Объект 2">
            <a:extLst>
              <a:ext uri="{FF2B5EF4-FFF2-40B4-BE49-F238E27FC236}">
                <a16:creationId xmlns:a16="http://schemas.microsoft.com/office/drawing/2014/main" id="{E508C89D-027C-F7BB-3B94-ECC914FCC21C}"/>
              </a:ext>
            </a:extLst>
          </p:cNvPr>
          <p:cNvSpPr>
            <a:spLocks noGrp="1"/>
          </p:cNvSpPr>
          <p:nvPr>
            <p:ph idx="1"/>
          </p:nvPr>
        </p:nvSpPr>
        <p:spPr>
          <a:xfrm>
            <a:off x="251520" y="1196752"/>
            <a:ext cx="8435280" cy="5328592"/>
          </a:xfrm>
        </p:spPr>
        <p:txBody>
          <a:bodyPr>
            <a:normAutofit/>
          </a:bodyPr>
          <a:lstStyle/>
          <a:p>
            <a:pPr marL="0" indent="0">
              <a:buNone/>
            </a:pPr>
            <a:r>
              <a:rPr lang="ru-RU" sz="2400" b="1" dirty="0"/>
              <a:t>Наиболее трудными являются </a:t>
            </a:r>
            <a:r>
              <a:rPr lang="ru-RU" sz="2400" b="1" u="sng" dirty="0"/>
              <a:t>задания с развернутым ответом </a:t>
            </a:r>
          </a:p>
          <a:p>
            <a:pPr marL="0" indent="0">
              <a:buNone/>
            </a:pPr>
            <a:r>
              <a:rPr lang="ru-RU" sz="2400" b="1" dirty="0">
                <a:solidFill>
                  <a:srgbClr val="BB0000"/>
                </a:solidFill>
              </a:rPr>
              <a:t>Задание № 1 </a:t>
            </a:r>
            <a:r>
              <a:rPr lang="ru-RU" sz="2400" b="1" dirty="0"/>
              <a:t>– </a:t>
            </a:r>
            <a:r>
              <a:rPr lang="ru-RU" sz="2400" b="1" dirty="0">
                <a:solidFill>
                  <a:srgbClr val="002060"/>
                </a:solidFill>
              </a:rPr>
              <a:t>часть участников экзамена не смогли совершить базовые логические действия с понятиями (выявлять и характеризовать существенные признаки объектов, явлений), выбрать на основе существенного признака 2 лишних термина из списка. Также часть сдающих экзамен показала недостаточную сформированность умения сравнивать социальные объекты по заданному признаку. Повышенный уровень сложности. </a:t>
            </a:r>
          </a:p>
          <a:p>
            <a:pPr marL="0" indent="0">
              <a:buNone/>
            </a:pPr>
            <a:r>
              <a:rPr lang="ru-RU" sz="2400" b="1" dirty="0"/>
              <a:t>Процент выполнения - 49,61%. </a:t>
            </a:r>
          </a:p>
        </p:txBody>
      </p:sp>
      <p:pic>
        <p:nvPicPr>
          <p:cNvPr id="4" name="Рисунок 3">
            <a:extLst>
              <a:ext uri="{FF2B5EF4-FFF2-40B4-BE49-F238E27FC236}">
                <a16:creationId xmlns:a16="http://schemas.microsoft.com/office/drawing/2014/main" id="{A58DD500-981F-B977-B627-14EC6C73F18D}"/>
              </a:ext>
            </a:extLst>
          </p:cNvPr>
          <p:cNvPicPr>
            <a:picLocks noChangeAspect="1"/>
          </p:cNvPicPr>
          <p:nvPr/>
        </p:nvPicPr>
        <p:blipFill>
          <a:blip r:embed="rId2"/>
          <a:stretch>
            <a:fillRect/>
          </a:stretch>
        </p:blipFill>
        <p:spPr>
          <a:xfrm>
            <a:off x="29690" y="116632"/>
            <a:ext cx="9114310" cy="823031"/>
          </a:xfrm>
          <a:prstGeom prst="rect">
            <a:avLst/>
          </a:prstGeom>
        </p:spPr>
      </p:pic>
    </p:spTree>
    <p:extLst>
      <p:ext uri="{BB962C8B-B14F-4D97-AF65-F5344CB8AC3E}">
        <p14:creationId xmlns:p14="http://schemas.microsoft.com/office/powerpoint/2010/main" val="2012237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908720"/>
            <a:ext cx="8435280" cy="5616624"/>
          </a:xfrm>
        </p:spPr>
        <p:txBody>
          <a:bodyPr>
            <a:normAutofit fontScale="62500" lnSpcReduction="20000"/>
          </a:bodyPr>
          <a:lstStyle/>
          <a:p>
            <a:pPr marL="0" indent="0">
              <a:buNone/>
            </a:pPr>
            <a:r>
              <a:rPr lang="ru-RU" sz="3400" b="1" dirty="0">
                <a:solidFill>
                  <a:srgbClr val="BB0000"/>
                </a:solidFill>
              </a:rPr>
              <a:t>Задание № 5 </a:t>
            </a:r>
            <a:r>
              <a:rPr lang="ru-RU" sz="3400" b="1" dirty="0"/>
              <a:t>требует указания изображенного на фото общественного явления и ответа на ряд вопросов, связанных с данным явлением, объяснений. Задание оценивается 3 баллами (базовый уровень сложности), при отсутствии ответа на первый вопрос ставится 0 баллов. Многочисленными были работы с неправильным ответом на первый вопрос, то есть значительное количество участников экзамена не смогли определить общественное явление или его тип (вид) по фотоизображению. Кроме того, неверными были ответы на последующие вопросы задания, или они вообще отсутствовали, или были некорректными, неверными. Вероятные причины – недостаточная работа на уроках с фотоизображениями, недостаточное количество заданий подобного типа в учебниках.</a:t>
            </a:r>
          </a:p>
          <a:p>
            <a:pPr marL="0" indent="0">
              <a:buNone/>
            </a:pPr>
            <a:r>
              <a:rPr lang="ru-RU" b="1" dirty="0">
                <a:solidFill>
                  <a:srgbClr val="002060"/>
                </a:solidFill>
              </a:rPr>
              <a:t>Многие участники ОГЭ не смогли выявить и охарактеризовать существенные признаки явления по фотоизображению, что показывает несформированность базовых логических действий (выявлять и характеризовать существенные признаки явлений). Также продемонстрирована недостаточная способность работы с информацией - выбирать, анализировать, систематизировать и интерпретировать информацию различных видов, соотносить её с собственными знаниями.</a:t>
            </a:r>
          </a:p>
          <a:p>
            <a:pPr marL="0" indent="0">
              <a:buNone/>
            </a:pPr>
            <a:r>
              <a:rPr lang="ru-RU" b="1" dirty="0"/>
              <a:t>Средний процент выполнения в 2025 году составил 28,34%. </a:t>
            </a:r>
          </a:p>
        </p:txBody>
      </p:sp>
      <p:pic>
        <p:nvPicPr>
          <p:cNvPr id="6" name="Рисунок 5">
            <a:extLst>
              <a:ext uri="{FF2B5EF4-FFF2-40B4-BE49-F238E27FC236}">
                <a16:creationId xmlns:a16="http://schemas.microsoft.com/office/drawing/2014/main" id="{56BF8514-61A4-22A1-95E4-96D124C5A112}"/>
              </a:ext>
            </a:extLst>
          </p:cNvPr>
          <p:cNvPicPr>
            <a:picLocks noChangeAspect="1"/>
          </p:cNvPicPr>
          <p:nvPr/>
        </p:nvPicPr>
        <p:blipFill>
          <a:blip r:embed="rId2"/>
          <a:stretch>
            <a:fillRect/>
          </a:stretch>
        </p:blipFill>
        <p:spPr>
          <a:xfrm>
            <a:off x="107504" y="188640"/>
            <a:ext cx="9114310" cy="823031"/>
          </a:xfrm>
          <a:prstGeom prst="rect">
            <a:avLst/>
          </a:prstGeom>
        </p:spPr>
      </p:pic>
    </p:spTree>
    <p:extLst>
      <p:ext uri="{BB962C8B-B14F-4D97-AF65-F5344CB8AC3E}">
        <p14:creationId xmlns:p14="http://schemas.microsoft.com/office/powerpoint/2010/main" val="273900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856984" cy="634082"/>
          </a:xfrm>
        </p:spPr>
        <p:txBody>
          <a:bodyPr>
            <a:normAutofit/>
          </a:bodyPr>
          <a:lstStyle/>
          <a:p>
            <a:r>
              <a:rPr lang="ru-RU" sz="2900" b="1" cap="all" dirty="0">
                <a:ln w="0"/>
                <a:solidFill>
                  <a:srgbClr val="002060"/>
                </a:solidFill>
                <a:effectLst>
                  <a:reflection blurRad="12700" stA="50000" endPos="50000" dist="5000" dir="5400000" sy="-100000" rotWithShape="0"/>
                </a:effectLst>
              </a:rPr>
              <a:t>Содержательный анализ выполнения заданий</a:t>
            </a:r>
          </a:p>
        </p:txBody>
      </p:sp>
      <p:sp>
        <p:nvSpPr>
          <p:cNvPr id="3" name="Объект 2"/>
          <p:cNvSpPr>
            <a:spLocks noGrp="1"/>
          </p:cNvSpPr>
          <p:nvPr>
            <p:ph idx="1"/>
          </p:nvPr>
        </p:nvSpPr>
        <p:spPr>
          <a:xfrm>
            <a:off x="215516" y="634082"/>
            <a:ext cx="8784976" cy="6107286"/>
          </a:xfrm>
        </p:spPr>
        <p:txBody>
          <a:bodyPr>
            <a:normAutofit fontScale="62500" lnSpcReduction="20000"/>
          </a:bodyPr>
          <a:lstStyle/>
          <a:p>
            <a:pPr marL="0" indent="0">
              <a:buNone/>
            </a:pPr>
            <a:r>
              <a:rPr lang="ru-RU" sz="2600" b="1" dirty="0">
                <a:solidFill>
                  <a:srgbClr val="BB0000"/>
                </a:solidFill>
              </a:rPr>
              <a:t>Задание № 6 </a:t>
            </a:r>
            <a:r>
              <a:rPr lang="ru-RU" sz="2600" b="1" dirty="0"/>
              <a:t>в модели прошлых лет требовало ответа на 2 вопроса (как правило, об опасности ситуации для личных финансов, о небезопасных действиях и о том, как поступить в данной ситуации). В 2025 году в вариантах ОГЭ было значительно больше заданий новой модели, в которых необходимо было ответить на несколько вопросов -  о бюджете семьи, об уровне доходов семьи, о небезопасных действиях в определенной финансовой ситуации, о недостатках определенного вида банковского вклада, об оценке ситуации с точки зрения достижения финансовой цели. Задание оценивается 2 баллами, базовый уровень сложности. С заданиями первой, традиционной модели участники в основном справились. А вот к заданиям второй, новой, модели многие не приступали или давали неправильные ответы. Кроме того, в одном из вариантов в критериях было указание не засчитывать ответ на второй вопрос, если дан неверный ответ на первый вопрос. Предполагаемые причины снижения качества выполнения данного задания – невнимательное отношение сдающих к ситуации, описанной в задании, отсутствие тренинга при подготовке, недостаточная отработка понятий «семейный бюджет», «виды семейного бюджета», «виды вкладов», «достоинства и недостатки видов вкладов».</a:t>
            </a:r>
          </a:p>
          <a:p>
            <a:pPr marL="0" indent="0">
              <a:buNone/>
            </a:pPr>
            <a:r>
              <a:rPr lang="ru-RU" sz="2600" b="1" dirty="0">
                <a:solidFill>
                  <a:srgbClr val="002060"/>
                </a:solidFill>
              </a:rPr>
              <a:t>В 2025 году больше участников экзамена продемонстрировали недостаточную сформированность умения оценивать поведение других людей с точки зрения их соответствия экономической рациональности (включая вопросы, связанные с личными финансами и предпринимательской деятельностью, для оценки рисков осуществления финансовых мошенничеств, применения недобросовестных практик); недостаточный  опыт использования полученных знаний, включая основы финансовой грамотности, в практической деятельности, в повседневной жизни для реализации и защиты прав человека и гражданина, прав потребителя (в том числе потребителя финансовых услуг); для анализа потребления домашнего хозяйства. Ошибки при выполнении данного задания показывают несформированность базовых логических действий - с учётом предложенной задачи выявлять закономерности и противоречия в рассматриваемых фактах, самостоятельно выбирать способ решения учебной задачи; базовых исследовательских действий - прогнозировать возможное дальнейшее развитие процессов, событий и их последствия в аналогичных или сходных ситуациях; умения работать с информацией - оценивать надёжность информации.</a:t>
            </a:r>
          </a:p>
          <a:p>
            <a:pPr marL="0" indent="0">
              <a:buNone/>
            </a:pPr>
            <a:r>
              <a:rPr lang="ru-RU" sz="2600" b="1" dirty="0"/>
              <a:t>Средний процент выполнения в 2025 году составил 42,01%. </a:t>
            </a:r>
          </a:p>
          <a:p>
            <a:pPr marL="0" indent="0">
              <a:buNone/>
            </a:pPr>
            <a:endParaRPr lang="ru-RU" sz="2400" b="1" dirty="0"/>
          </a:p>
        </p:txBody>
      </p:sp>
    </p:spTree>
    <p:extLst>
      <p:ext uri="{BB962C8B-B14F-4D97-AF65-F5344CB8AC3E}">
        <p14:creationId xmlns:p14="http://schemas.microsoft.com/office/powerpoint/2010/main" val="2463658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341"/>
            <a:ext cx="8856984" cy="634082"/>
          </a:xfrm>
        </p:spPr>
        <p:txBody>
          <a:bodyPr>
            <a:normAutofit/>
          </a:bodyPr>
          <a:lstStyle/>
          <a:p>
            <a:r>
              <a:rPr lang="ru-RU" sz="2900" b="1" cap="all" dirty="0">
                <a:ln w="0"/>
                <a:solidFill>
                  <a:srgbClr val="002060"/>
                </a:solidFill>
                <a:effectLst>
                  <a:reflection blurRad="12700" stA="50000" endPos="50000" dist="5000" dir="5400000" sy="-100000" rotWithShape="0"/>
                </a:effectLst>
              </a:rPr>
              <a:t>Содержательный анализ выполнения заданий</a:t>
            </a:r>
          </a:p>
        </p:txBody>
      </p:sp>
      <p:sp>
        <p:nvSpPr>
          <p:cNvPr id="3" name="Объект 2"/>
          <p:cNvSpPr>
            <a:spLocks noGrp="1"/>
          </p:cNvSpPr>
          <p:nvPr>
            <p:ph idx="1"/>
          </p:nvPr>
        </p:nvSpPr>
        <p:spPr>
          <a:xfrm>
            <a:off x="0" y="548680"/>
            <a:ext cx="9036496" cy="6307979"/>
          </a:xfrm>
        </p:spPr>
        <p:txBody>
          <a:bodyPr>
            <a:noAutofit/>
          </a:bodyPr>
          <a:lstStyle/>
          <a:p>
            <a:pPr marL="0" indent="0" algn="just">
              <a:spcAft>
                <a:spcPts val="0"/>
              </a:spcAft>
              <a:buNone/>
            </a:pPr>
            <a:r>
              <a:rPr lang="ru-RU" sz="2000" b="1" dirty="0">
                <a:solidFill>
                  <a:srgbClr val="BB0000"/>
                </a:solidFill>
              </a:rPr>
              <a:t>Задание № 12 </a:t>
            </a:r>
            <a:r>
              <a:rPr lang="ru-RU" sz="1600" b="1" dirty="0"/>
              <a:t>направлено на поиск социальной информации на основе диаграммы и объяснение полученных данных. Требуется сделать выводы о сходстве и различиях в ответах групп опрошенных и привести объяснение каждого вывода. Задание оценивается 4 баллами, повышенный уровень сложности. Это задание вызвало значительные трудности у экзаменуемых. Определенная часть участников ОГЭ находят сходство в ответах групп опрощенных и корректно записывают вывод о нем. Корректно сформулировать различие может гораздо меньшая доля участников. И очень небольшая часть экзаменуемых выстраивает правильные предположения, объясняющие сходство и различия. Распространенными были некорректные интерпретации условий задания: вместо указания долей, процентов опрошенных писали об их количестве, числе; вместо анализа результатов опроса писали о голосовании. Предположения зачастую формулировались без учета особенностей опроса, групп опрошенных. Возможная причина –– невнимательное прочтение задания, недостаточная работа с результатами опросов на уроках, недостаточный жизненный опыт участников экзамена.</a:t>
            </a:r>
          </a:p>
          <a:p>
            <a:pPr marL="0" indent="0" algn="just">
              <a:spcAft>
                <a:spcPts val="0"/>
              </a:spcAft>
              <a:buNone/>
            </a:pPr>
            <a:r>
              <a:rPr lang="ru-RU" sz="1600" b="1" dirty="0">
                <a:solidFill>
                  <a:srgbClr val="002060"/>
                </a:solidFill>
              </a:rPr>
              <a:t>Часть участников экзамена не могут самостоятельно формулировать обобщения и выводы по результатам изучения диаграммы, выдвигать предположения о сделанных выводах, что свидетельствует о несформированности базовых логических действий (делать выводы с использованием дедуктивных и индуктивных умозаключений, формулировать гипотезы). Ошибки, допущенные в этом задании, свидетельствуют о недостаточно сформированных умениях устанавливать и объяснять взаимосвязи социальных объектов, явлений, процессов в различных сферах общественной жизни, их элементов и основных функций, что в предметной области показывает недостаточное развитие социального кругозора.</a:t>
            </a:r>
          </a:p>
          <a:p>
            <a:pPr marL="0" indent="0" algn="just">
              <a:spcAft>
                <a:spcPts val="0"/>
              </a:spcAft>
              <a:buNone/>
            </a:pPr>
            <a:r>
              <a:rPr lang="ru-RU" sz="1600" b="1" dirty="0"/>
              <a:t>Средний процент выполнения - 26,24%.</a:t>
            </a:r>
            <a:endParaRPr lang="ru-RU" sz="2000" b="1" dirty="0"/>
          </a:p>
        </p:txBody>
      </p:sp>
    </p:spTree>
    <p:extLst>
      <p:ext uri="{BB962C8B-B14F-4D97-AF65-F5344CB8AC3E}">
        <p14:creationId xmlns:p14="http://schemas.microsoft.com/office/powerpoint/2010/main" val="2752339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341"/>
            <a:ext cx="8856984" cy="634082"/>
          </a:xfrm>
        </p:spPr>
        <p:txBody>
          <a:bodyPr>
            <a:normAutofit/>
          </a:bodyPr>
          <a:lstStyle/>
          <a:p>
            <a:r>
              <a:rPr lang="ru-RU" sz="2900" b="1" cap="all" dirty="0">
                <a:ln w="0"/>
                <a:solidFill>
                  <a:srgbClr val="002060"/>
                </a:solidFill>
                <a:effectLst>
                  <a:reflection blurRad="12700" stA="50000" endPos="50000" dist="5000" dir="5400000" sy="-100000" rotWithShape="0"/>
                </a:effectLst>
              </a:rPr>
              <a:t>Содержательный анализ выполнения заданий</a:t>
            </a:r>
          </a:p>
        </p:txBody>
      </p:sp>
      <p:sp>
        <p:nvSpPr>
          <p:cNvPr id="3" name="Объект 2"/>
          <p:cNvSpPr>
            <a:spLocks noGrp="1"/>
          </p:cNvSpPr>
          <p:nvPr>
            <p:ph idx="1"/>
          </p:nvPr>
        </p:nvSpPr>
        <p:spPr>
          <a:xfrm>
            <a:off x="269775" y="635422"/>
            <a:ext cx="8856984" cy="5961929"/>
          </a:xfrm>
        </p:spPr>
        <p:txBody>
          <a:bodyPr>
            <a:noAutofit/>
          </a:bodyPr>
          <a:lstStyle/>
          <a:p>
            <a:pPr marL="0" indent="0" algn="just">
              <a:spcAft>
                <a:spcPts val="0"/>
              </a:spcAft>
              <a:buNone/>
            </a:pPr>
            <a:r>
              <a:rPr lang="ru-RU" sz="2000" b="1" dirty="0">
                <a:solidFill>
                  <a:srgbClr val="BB0000"/>
                </a:solidFill>
              </a:rPr>
              <a:t>Задание № 22, </a:t>
            </a:r>
            <a:r>
              <a:rPr lang="ru-RU" sz="2000" b="1" dirty="0"/>
              <a:t>предполагает выделение информации из текста в соответствии с заданными требованиями. Оценивается 2 баллами (базовый уровень сложности). Участники экзамена не выполняют требования по количеству элементов ответа, приводят их меньше. Причина – экзаменуемые невнимательно читают задание, не знакомы с критериями оценивания. С данным заданием плохо справились в основном слабо мотивированные и теоретически слабо подготовленные участники, так как данное задание все же требует знания ключевых обществоведческих понятий.</a:t>
            </a:r>
          </a:p>
          <a:p>
            <a:pPr marL="0" indent="0" algn="just">
              <a:spcAft>
                <a:spcPts val="0"/>
              </a:spcAft>
              <a:buNone/>
            </a:pPr>
            <a:endParaRPr lang="ru-RU" sz="2000" b="1" dirty="0">
              <a:solidFill>
                <a:srgbClr val="002060"/>
              </a:solidFill>
            </a:endParaRPr>
          </a:p>
          <a:p>
            <a:pPr marL="0" indent="0" algn="just">
              <a:spcAft>
                <a:spcPts val="0"/>
              </a:spcAft>
              <a:buNone/>
            </a:pPr>
            <a:r>
              <a:rPr lang="ru-RU" sz="2000" b="1" dirty="0">
                <a:solidFill>
                  <a:srgbClr val="002060"/>
                </a:solidFill>
              </a:rPr>
              <a:t>Часть участников экзамена затруднились с отбором информации из источника по заданным вопросам (критериям), что свидетельствует о несформированности умений работать с информацией (применять различные методы, инструменты и запросы при поиске и отборе информации из заданных источников, выбирать, систематизировать информацию). </a:t>
            </a:r>
          </a:p>
          <a:p>
            <a:pPr marL="0" indent="0" algn="just">
              <a:spcAft>
                <a:spcPts val="0"/>
              </a:spcAft>
              <a:buNone/>
            </a:pPr>
            <a:endParaRPr lang="ru-RU" sz="2000" b="1" dirty="0"/>
          </a:p>
          <a:p>
            <a:pPr marL="0" indent="0" algn="just">
              <a:spcAft>
                <a:spcPts val="0"/>
              </a:spcAft>
              <a:buNone/>
            </a:pPr>
            <a:r>
              <a:rPr lang="ru-RU" sz="2000" b="1" dirty="0"/>
              <a:t>Средний процент выполнения в 2025 году составил 44,24%. </a:t>
            </a:r>
          </a:p>
        </p:txBody>
      </p:sp>
    </p:spTree>
    <p:extLst>
      <p:ext uri="{BB962C8B-B14F-4D97-AF65-F5344CB8AC3E}">
        <p14:creationId xmlns:p14="http://schemas.microsoft.com/office/powerpoint/2010/main" val="1985406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341"/>
            <a:ext cx="8856984" cy="475331"/>
          </a:xfrm>
        </p:spPr>
        <p:txBody>
          <a:bodyPr>
            <a:normAutofit fontScale="90000"/>
          </a:bodyPr>
          <a:lstStyle/>
          <a:p>
            <a:r>
              <a:rPr lang="ru-RU" sz="2900" b="1" cap="all" dirty="0">
                <a:ln w="0"/>
                <a:solidFill>
                  <a:srgbClr val="002060"/>
                </a:solidFill>
                <a:effectLst>
                  <a:reflection blurRad="12700" stA="50000" endPos="50000" dist="5000" dir="5400000" sy="-100000" rotWithShape="0"/>
                </a:effectLst>
              </a:rPr>
              <a:t>Содержательный анализ выполнения заданий</a:t>
            </a:r>
          </a:p>
        </p:txBody>
      </p:sp>
      <p:sp>
        <p:nvSpPr>
          <p:cNvPr id="3" name="Объект 2"/>
          <p:cNvSpPr>
            <a:spLocks noGrp="1"/>
          </p:cNvSpPr>
          <p:nvPr>
            <p:ph idx="1"/>
          </p:nvPr>
        </p:nvSpPr>
        <p:spPr>
          <a:xfrm>
            <a:off x="53752" y="491073"/>
            <a:ext cx="9036496" cy="6192688"/>
          </a:xfrm>
        </p:spPr>
        <p:txBody>
          <a:bodyPr>
            <a:noAutofit/>
          </a:bodyPr>
          <a:lstStyle/>
          <a:p>
            <a:pPr marL="0" indent="0" algn="just">
              <a:spcAft>
                <a:spcPts val="0"/>
              </a:spcAft>
              <a:buNone/>
            </a:pPr>
            <a:r>
              <a:rPr lang="ru-RU" sz="1700" b="1" dirty="0">
                <a:solidFill>
                  <a:srgbClr val="BB0000"/>
                </a:solidFill>
              </a:rPr>
              <a:t>Задание № 23 </a:t>
            </a:r>
            <a:r>
              <a:rPr lang="ru-RU" sz="1700" b="1" dirty="0"/>
              <a:t>проверяет умение приводить примеры, моделировать ситуации деятельности людей, социальных объектов, явлений, процессов в разных сферах. Оценивается 3 баллами, высокий уровень сложности. В ответах также часто не выполняется требование по количеству элементов ответа (например, вместо 3 примеров приводится 1–2). Участники ОГЭ не могут подобрать адекватные примеры, пояснения, аргументы. Зачастую пример не иллюстрирует приведенную в задании мысль автора. Вместо конкретных примеров приводятся объяснения, общие положения, фрагменты текста. Таким образом, имеет место непонимание различия между пояснением и примером, невнимательное прочтение задания, незнание критериев оценивания. Предполагаемые причины: на уроках, во внеурочной деятельности недостаточное внимание уделяется связи теоретических положений с тем, как они реализуются в повседневной жизни.</a:t>
            </a:r>
          </a:p>
          <a:p>
            <a:pPr marL="0" indent="0" algn="just">
              <a:spcAft>
                <a:spcPts val="0"/>
              </a:spcAft>
              <a:buNone/>
            </a:pPr>
            <a:r>
              <a:rPr lang="ru-RU" sz="1700" b="1" dirty="0">
                <a:solidFill>
                  <a:srgbClr val="002060"/>
                </a:solidFill>
              </a:rPr>
              <a:t>Таким образом, недостаточно сформировано предметное умение приводить примеры (в том числе моделировать ситуации) деятельности людей, социальных объектов, явлений, процессов определённого типа в различных сферах общественной жизни, их структурных элементов и проявлений основных функций. Также выявлены недостаточно сформированные умения выявлять и характеризовать существенные признаки объектов (явлений), делать выводы с использованием дедуктивных и индуктивных умозаключений, умозаключений по аналогии, формулировать гипотезы о взаимосвязях (базовые логические действия). Недостаточно сформировано умение устанавливать и объяснять взаимосвязи социальных объектов, явлений, процессов в различных сферах общественной жизни, их элементов и основных функций. </a:t>
            </a:r>
          </a:p>
          <a:p>
            <a:pPr marL="0" indent="0" algn="just">
              <a:spcAft>
                <a:spcPts val="0"/>
              </a:spcAft>
              <a:buNone/>
            </a:pPr>
            <a:r>
              <a:rPr lang="ru-RU" sz="1700" b="1" dirty="0"/>
              <a:t>Средний процент выполнения задания № 23 высокого уровня сложности составил 14,62%. </a:t>
            </a:r>
          </a:p>
        </p:txBody>
      </p:sp>
    </p:spTree>
    <p:extLst>
      <p:ext uri="{BB962C8B-B14F-4D97-AF65-F5344CB8AC3E}">
        <p14:creationId xmlns:p14="http://schemas.microsoft.com/office/powerpoint/2010/main" val="1966753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341"/>
            <a:ext cx="8856984" cy="634082"/>
          </a:xfrm>
        </p:spPr>
        <p:txBody>
          <a:bodyPr>
            <a:normAutofit/>
          </a:bodyPr>
          <a:lstStyle/>
          <a:p>
            <a:r>
              <a:rPr lang="ru-RU" sz="2900" b="1" cap="all" dirty="0">
                <a:ln w="0"/>
                <a:solidFill>
                  <a:srgbClr val="002060"/>
                </a:solidFill>
                <a:effectLst>
                  <a:reflection blurRad="12700" stA="50000" endPos="50000" dist="5000" dir="5400000" sy="-100000" rotWithShape="0"/>
                </a:effectLst>
              </a:rPr>
              <a:t>Содержательный анализ выполнения заданий</a:t>
            </a:r>
          </a:p>
        </p:txBody>
      </p:sp>
      <p:sp>
        <p:nvSpPr>
          <p:cNvPr id="3" name="Объект 2"/>
          <p:cNvSpPr>
            <a:spLocks noGrp="1"/>
          </p:cNvSpPr>
          <p:nvPr>
            <p:ph idx="1"/>
          </p:nvPr>
        </p:nvSpPr>
        <p:spPr>
          <a:xfrm>
            <a:off x="53752" y="635423"/>
            <a:ext cx="9036496" cy="6381328"/>
          </a:xfrm>
        </p:spPr>
        <p:txBody>
          <a:bodyPr>
            <a:noAutofit/>
          </a:bodyPr>
          <a:lstStyle/>
          <a:p>
            <a:pPr marL="0" indent="0" algn="just">
              <a:spcAft>
                <a:spcPts val="0"/>
              </a:spcAft>
              <a:buNone/>
            </a:pPr>
            <a:r>
              <a:rPr lang="ru-RU" sz="1700" b="1" dirty="0">
                <a:solidFill>
                  <a:srgbClr val="BB0000"/>
                </a:solidFill>
              </a:rPr>
              <a:t>В задании № 24 </a:t>
            </a:r>
            <a:r>
              <a:rPr lang="ru-RU" sz="1700" b="1" dirty="0"/>
              <a:t>требуется показать умение использовать полученные знания для объяснения сущности, взаимосвязей явлений, процессов социальной действительности, привести аргументы. Оценивается 2 баллами, высокий уровень сложности.  Аргументы, пояснения нередко формулируются в виде 1–2 слов, не демонстрирующих мысли. Далеко не всегда приводятся собственные обоснования, вместо них часто некорректно цитируется текст. Предпринимаются попытки в качестве ответа на разные задания приводить одни и те же части текста без выделения нужных элементов.  Зачастую участники экзамена приводят рассуждения общего характера.  Вероятными причинами данных ошибок являются: невнимательное прочтение формулировки задания, недостаточное понимание особенностей аргумента в отличие от примера, незнание критериев оценивания данного задания.</a:t>
            </a:r>
          </a:p>
          <a:p>
            <a:pPr marL="0" indent="0" algn="just">
              <a:spcAft>
                <a:spcPts val="0"/>
              </a:spcAft>
              <a:buNone/>
            </a:pPr>
            <a:r>
              <a:rPr lang="ru-RU" sz="1700" b="1" dirty="0"/>
              <a:t>Не сформированы умения выявлять причинно-следственные связи между явлениями и процессами, делать выводы, умозаключения, так как значительная часть участников экзамена просто не сформулировали собственных аргументов, объяснений. Также на основе анализа выполнения данного задания можно сделать вывод о несформированности базовых исследовательских действий, так как часть участников не смогли провести небольшое исследование по установлению особенностей объекта изучения, причинно-следственных связей и зависимостей объектов между собой. Также продемонстрировано недостаточно сформированное умение выбирать, анализировать, систематизировать и интерпретировать информацию различных видов и форм представления; находить сходные аргументы (подтверждающие или опровергающие одну и ту же идею, версию).</a:t>
            </a:r>
          </a:p>
          <a:p>
            <a:pPr marL="0" indent="0" algn="just">
              <a:spcAft>
                <a:spcPts val="0"/>
              </a:spcAft>
              <a:buNone/>
            </a:pPr>
            <a:r>
              <a:rPr lang="ru-RU" sz="1700" b="1" dirty="0"/>
              <a:t>Средний процент выполнения - 27,88%</a:t>
            </a:r>
          </a:p>
        </p:txBody>
      </p:sp>
    </p:spTree>
    <p:extLst>
      <p:ext uri="{BB962C8B-B14F-4D97-AF65-F5344CB8AC3E}">
        <p14:creationId xmlns:p14="http://schemas.microsoft.com/office/powerpoint/2010/main" val="3384467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341"/>
            <a:ext cx="9144000" cy="475331"/>
          </a:xfrm>
        </p:spPr>
        <p:txBody>
          <a:bodyPr>
            <a:noAutofit/>
          </a:bodyPr>
          <a:lstStyle/>
          <a:p>
            <a:r>
              <a:rPr lang="ru-RU" sz="2000" b="1" cap="all" dirty="0">
                <a:ln w="0"/>
                <a:solidFill>
                  <a:srgbClr val="002060"/>
                </a:solidFill>
                <a:effectLst>
                  <a:reflection blurRad="12700" stA="50000" endPos="50000" dist="5000" dir="5400000" sy="-100000" rotWithShape="0"/>
                </a:effectLst>
              </a:rPr>
              <a:t>Выводы об итогах анализа выполнения заданий, групп заданий</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049165078"/>
              </p:ext>
            </p:extLst>
          </p:nvPr>
        </p:nvGraphicFramePr>
        <p:xfrm>
          <a:off x="0" y="476672"/>
          <a:ext cx="9143999" cy="6381328"/>
        </p:xfrm>
        <a:graphic>
          <a:graphicData uri="http://schemas.openxmlformats.org/drawingml/2006/table">
            <a:tbl>
              <a:tblPr firstRow="1" bandRow="1">
                <a:tableStyleId>{5C22544A-7EE6-4342-B048-85BDC9FD1C3A}</a:tableStyleId>
              </a:tblPr>
              <a:tblGrid>
                <a:gridCol w="4312089">
                  <a:extLst>
                    <a:ext uri="{9D8B030D-6E8A-4147-A177-3AD203B41FA5}">
                      <a16:colId xmlns:a16="http://schemas.microsoft.com/office/drawing/2014/main" val="20000"/>
                    </a:ext>
                  </a:extLst>
                </a:gridCol>
                <a:gridCol w="4831910">
                  <a:extLst>
                    <a:ext uri="{9D8B030D-6E8A-4147-A177-3AD203B41FA5}">
                      <a16:colId xmlns:a16="http://schemas.microsoft.com/office/drawing/2014/main" val="20001"/>
                    </a:ext>
                  </a:extLst>
                </a:gridCol>
              </a:tblGrid>
              <a:tr h="3535601">
                <a:tc>
                  <a:txBody>
                    <a:bodyPr/>
                    <a:lstStyle/>
                    <a:p>
                      <a:r>
                        <a:rPr lang="ru-RU" sz="1600" dirty="0"/>
                        <a:t>В целом освоены следующие </a:t>
                      </a:r>
                    </a:p>
                    <a:p>
                      <a:r>
                        <a:rPr lang="ru-RU" sz="1600" u="sng" dirty="0"/>
                        <a:t>элементы содержания:</a:t>
                      </a:r>
                    </a:p>
                    <a:p>
                      <a:pPr marL="0" indent="0"/>
                      <a:r>
                        <a:rPr lang="ru-RU" sz="1600" dirty="0"/>
                        <a:t>•Банковский вклад</a:t>
                      </a:r>
                    </a:p>
                    <a:p>
                      <a:pPr marL="0" indent="0"/>
                      <a:r>
                        <a:rPr lang="ru-RU" sz="1600" dirty="0"/>
                        <a:t>•Участники экономической деятельности (потребитель, покупатель, продавец)</a:t>
                      </a:r>
                    </a:p>
                    <a:p>
                      <a:pPr marL="0" indent="0"/>
                      <a:r>
                        <a:rPr lang="ru-RU" sz="1600" dirty="0"/>
                        <a:t>•Профессия</a:t>
                      </a:r>
                    </a:p>
                    <a:p>
                      <a:pPr marL="0" indent="0"/>
                      <a:r>
                        <a:rPr lang="ru-RU" sz="1600" dirty="0"/>
                        <a:t>•Заработная плата</a:t>
                      </a:r>
                    </a:p>
                    <a:p>
                      <a:pPr marL="0" indent="0"/>
                      <a:r>
                        <a:rPr lang="ru-RU" sz="1600" dirty="0"/>
                        <a:t>•Общение, его роль</a:t>
                      </a:r>
                    </a:p>
                    <a:p>
                      <a:pPr marL="0" indent="0"/>
                      <a:r>
                        <a:rPr lang="ru-RU" sz="1600" dirty="0"/>
                        <a:t>•Сфера общественной жизни</a:t>
                      </a:r>
                    </a:p>
                    <a:p>
                      <a:pPr marL="0" indent="0"/>
                      <a:r>
                        <a:rPr lang="ru-RU" sz="1600" dirty="0"/>
                        <a:t>•Понимание важности образования</a:t>
                      </a:r>
                    </a:p>
                    <a:p>
                      <a:pPr marL="0" indent="0"/>
                      <a:r>
                        <a:rPr lang="ru-RU" sz="1600" dirty="0"/>
                        <a:t>•Понимание опасности разных видов мошенничества для личных финансов</a:t>
                      </a:r>
                    </a:p>
                    <a:p>
                      <a:pPr marL="0" indent="0"/>
                      <a:r>
                        <a:rPr lang="ru-RU" sz="1600" dirty="0"/>
                        <a:t>•Уважительное отношение к труду, здоровому образу жизни</a:t>
                      </a:r>
                    </a:p>
                  </a:txBody>
                  <a:tcPr/>
                </a:tc>
                <a:tc>
                  <a:txBody>
                    <a:bodyPr/>
                    <a:lstStyle/>
                    <a:p>
                      <a:r>
                        <a:rPr lang="ru-RU" sz="1600" dirty="0"/>
                        <a:t>Нельзя считать достаточным освоение следующих </a:t>
                      </a:r>
                      <a:r>
                        <a:rPr lang="ru-RU" sz="1600" u="sng" dirty="0"/>
                        <a:t>элементов содержания:</a:t>
                      </a:r>
                    </a:p>
                    <a:p>
                      <a:r>
                        <a:rPr lang="ru-RU" sz="1600" dirty="0"/>
                        <a:t>•Характеристики видов банковских вкладов</a:t>
                      </a:r>
                    </a:p>
                    <a:p>
                      <a:r>
                        <a:rPr lang="ru-RU" sz="1600" dirty="0"/>
                        <a:t>•Понятия «страта», «этнос»</a:t>
                      </a:r>
                    </a:p>
                    <a:p>
                      <a:r>
                        <a:rPr lang="ru-RU" sz="1600" dirty="0"/>
                        <a:t>•Понятия «наука», «образование»</a:t>
                      </a:r>
                    </a:p>
                    <a:p>
                      <a:r>
                        <a:rPr lang="ru-RU" sz="1600" dirty="0"/>
                        <a:t>•Труд как фактор производства</a:t>
                      </a:r>
                    </a:p>
                    <a:p>
                      <a:r>
                        <a:rPr lang="ru-RU" sz="1600" dirty="0"/>
                        <a:t>•Типы межличностных отношений (в частности, деловые)</a:t>
                      </a:r>
                    </a:p>
                    <a:p>
                      <a:r>
                        <a:rPr lang="ru-RU" sz="1600" dirty="0"/>
                        <a:t>•Экономические функции домохозяйства</a:t>
                      </a:r>
                    </a:p>
                    <a:p>
                      <a:r>
                        <a:rPr lang="ru-RU" sz="1600" dirty="0"/>
                        <a:t>•Ресурсы власти</a:t>
                      </a:r>
                    </a:p>
                    <a:p>
                      <a:r>
                        <a:rPr lang="ru-RU" sz="1600" dirty="0"/>
                        <a:t>•Трудовой договор</a:t>
                      </a:r>
                    </a:p>
                    <a:p>
                      <a:r>
                        <a:rPr lang="ru-RU" sz="1600" dirty="0"/>
                        <a:t>•Испытательный срок при приеме на работу</a:t>
                      </a:r>
                    </a:p>
                    <a:p>
                      <a:r>
                        <a:rPr lang="ru-RU" sz="1600" dirty="0"/>
                        <a:t>•Тип семьи по составу;</a:t>
                      </a:r>
                    </a:p>
                  </a:txBody>
                  <a:tcPr/>
                </a:tc>
                <a:extLst>
                  <a:ext uri="{0D108BD9-81ED-4DB2-BD59-A6C34878D82A}">
                    <a16:rowId xmlns:a16="http://schemas.microsoft.com/office/drawing/2014/main" val="10000"/>
                  </a:ext>
                </a:extLst>
              </a:tr>
              <a:tr h="2845727">
                <a:tc>
                  <a:txBody>
                    <a:bodyPr/>
                    <a:lstStyle/>
                    <a:p>
                      <a:r>
                        <a:rPr lang="ru-RU" sz="1600" u="sng" dirty="0"/>
                        <a:t>умения:</a:t>
                      </a:r>
                    </a:p>
                    <a:p>
                      <a:r>
                        <a:rPr lang="ru-RU" sz="1600" dirty="0"/>
                        <a:t>характеризовать отдельные понятия; извлекать социальную информацию по заданной теме из различных источников, критически ее оценивать; оценивать поведение людей с точки зрения экономической рациональности, моральных, правовых норм; умение сравнивать; умение соотносить понятие со сферой общественной жизни; умение составлять план; смысловое чтение.</a:t>
                      </a:r>
                    </a:p>
                    <a:p>
                      <a:endParaRPr lang="ru-RU" sz="1600" dirty="0"/>
                    </a:p>
                  </a:txBody>
                  <a:tcPr/>
                </a:tc>
                <a:tc>
                  <a:txBody>
                    <a:bodyPr/>
                    <a:lstStyle/>
                    <a:p>
                      <a:r>
                        <a:rPr lang="ru-RU" sz="1600" u="sng" dirty="0"/>
                        <a:t>умения:</a:t>
                      </a:r>
                    </a:p>
                    <a:p>
                      <a:r>
                        <a:rPr lang="ru-RU" sz="1600" dirty="0"/>
                        <a:t>Выявлять и характеризовать существенные признаки понятий, использовать полученные знания для объяснений сущности явлений, взаимосвязей социальной действительности, систематизировать, обобщать, конкретизировать, соотносить с собственными знаниями и опытом, выявлять причинно-следственные связи, прогнозировать; приводить примеры, моделировать ситуации; аргументировать; владение приемами поиска информации по фотоизображению.</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827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4482"/>
            <a:ext cx="8229600" cy="778098"/>
          </a:xfrm>
        </p:spPr>
        <p:txBody>
          <a:bodyPr>
            <a:normAutofit fontScale="90000"/>
          </a:bodyPr>
          <a:lstStyle/>
          <a:p>
            <a:r>
              <a:rPr lang="ru-RU" sz="2900" b="1" cap="all" dirty="0">
                <a:ln w="0"/>
                <a:solidFill>
                  <a:srgbClr val="002060"/>
                </a:solidFill>
                <a:effectLst>
                  <a:reflection blurRad="12700" stA="50000" endPos="50000" dist="5000" dir="5400000" sy="-100000" rotWithShape="0"/>
                </a:effectLst>
              </a:rPr>
              <a:t>ВЫВОДЫ о характере результатов ОГЭ по предмету в 2025 году и в динамике</a:t>
            </a:r>
          </a:p>
        </p:txBody>
      </p:sp>
      <p:sp>
        <p:nvSpPr>
          <p:cNvPr id="3" name="Объект 2"/>
          <p:cNvSpPr>
            <a:spLocks noGrp="1"/>
          </p:cNvSpPr>
          <p:nvPr>
            <p:ph idx="1"/>
          </p:nvPr>
        </p:nvSpPr>
        <p:spPr>
          <a:xfrm>
            <a:off x="179512" y="980728"/>
            <a:ext cx="8784976" cy="5760640"/>
          </a:xfrm>
        </p:spPr>
        <p:txBody>
          <a:bodyPr>
            <a:normAutofit fontScale="92500"/>
          </a:bodyPr>
          <a:lstStyle/>
          <a:p>
            <a:r>
              <a:rPr lang="ru-RU" b="1" dirty="0">
                <a:effectLst>
                  <a:outerShdw blurRad="38100" dist="38100" dir="2700000" algn="tl">
                    <a:srgbClr val="000000">
                      <a:alpha val="43137"/>
                    </a:srgbClr>
                  </a:outerShdw>
                </a:effectLst>
              </a:rPr>
              <a:t>Увеличение доли участников, получивших неудовлетворительную отметку: </a:t>
            </a:r>
          </a:p>
          <a:p>
            <a:pPr marL="0" indent="0">
              <a:buNone/>
            </a:pPr>
            <a:r>
              <a:rPr lang="ru-RU" b="1" dirty="0">
                <a:effectLst>
                  <a:outerShdw blurRad="38100" dist="38100" dir="2700000" algn="tl">
                    <a:srgbClr val="000000">
                      <a:alpha val="43137"/>
                    </a:srgbClr>
                  </a:outerShdw>
                </a:effectLst>
              </a:rPr>
              <a:t>2023 год – </a:t>
            </a:r>
            <a:r>
              <a:rPr lang="ru-RU" b="1" dirty="0">
                <a:solidFill>
                  <a:srgbClr val="C00000"/>
                </a:solidFill>
                <a:effectLst>
                  <a:outerShdw blurRad="38100" dist="38100" dir="2700000" algn="tl">
                    <a:srgbClr val="000000">
                      <a:alpha val="43137"/>
                    </a:srgbClr>
                  </a:outerShdw>
                </a:effectLst>
              </a:rPr>
              <a:t>4,84%</a:t>
            </a:r>
            <a:r>
              <a:rPr lang="ru-RU" b="1" dirty="0">
                <a:effectLst>
                  <a:outerShdw blurRad="38100" dist="38100" dir="2700000" algn="tl">
                    <a:srgbClr val="000000">
                      <a:alpha val="43137"/>
                    </a:srgbClr>
                  </a:outerShdw>
                </a:effectLst>
              </a:rPr>
              <a:t>, 2024 год – </a:t>
            </a:r>
            <a:r>
              <a:rPr lang="ru-RU" b="1" dirty="0">
                <a:solidFill>
                  <a:srgbClr val="C00000"/>
                </a:solidFill>
                <a:effectLst>
                  <a:outerShdw blurRad="38100" dist="38100" dir="2700000" algn="tl">
                    <a:srgbClr val="000000">
                      <a:alpha val="43137"/>
                    </a:srgbClr>
                  </a:outerShdw>
                </a:effectLst>
              </a:rPr>
              <a:t>5,72%</a:t>
            </a:r>
            <a:r>
              <a:rPr lang="ru-RU" b="1" dirty="0">
                <a:effectLst>
                  <a:outerShdw blurRad="38100" dist="38100" dir="2700000" algn="tl">
                    <a:srgbClr val="000000">
                      <a:alpha val="43137"/>
                    </a:srgbClr>
                  </a:outerShdw>
                </a:effectLst>
              </a:rPr>
              <a:t>, 2025 год - </a:t>
            </a:r>
            <a:r>
              <a:rPr lang="ru-RU" b="1" dirty="0">
                <a:solidFill>
                  <a:srgbClr val="C00000"/>
                </a:solidFill>
                <a:effectLst>
                  <a:outerShdw blurRad="38100" dist="38100" dir="2700000" algn="tl">
                    <a:srgbClr val="000000">
                      <a:alpha val="43137"/>
                    </a:srgbClr>
                  </a:outerShdw>
                </a:effectLst>
              </a:rPr>
              <a:t>8,50%</a:t>
            </a:r>
            <a:r>
              <a:rPr lang="ru-RU" b="1" dirty="0">
                <a:effectLst>
                  <a:outerShdw blurRad="38100" dist="38100" dir="2700000" algn="tl">
                    <a:srgbClr val="000000">
                      <a:alpha val="43137"/>
                    </a:srgbClr>
                  </a:outerShdw>
                </a:effectLst>
              </a:rPr>
              <a:t>.  </a:t>
            </a:r>
          </a:p>
          <a:p>
            <a:r>
              <a:rPr lang="ru-RU" b="1" dirty="0">
                <a:effectLst>
                  <a:outerShdw blurRad="38100" dist="38100" dir="2700000" algn="tl">
                    <a:srgbClr val="000000">
                      <a:alpha val="43137"/>
                    </a:srgbClr>
                  </a:outerShdw>
                </a:effectLst>
              </a:rPr>
              <a:t>В 2025 году увеличился процент получивших «3» по сравнению с 2023 годом – с 55,04% до 63,82%, по сравнению в 2024 годом – с 59,41% до 63,82%.</a:t>
            </a:r>
          </a:p>
          <a:p>
            <a:r>
              <a:rPr lang="ru-RU" b="1" dirty="0">
                <a:effectLst>
                  <a:outerShdw blurRad="38100" dist="38100" dir="2700000" algn="tl">
                    <a:srgbClr val="000000">
                      <a:alpha val="43137"/>
                    </a:srgbClr>
                  </a:outerShdw>
                </a:effectLst>
              </a:rPr>
              <a:t>Уменьшилась доля получивших отметку «4» – с </a:t>
            </a:r>
            <a:r>
              <a:rPr lang="ru-RU" b="1" dirty="0">
                <a:solidFill>
                  <a:srgbClr val="C00000"/>
                </a:solidFill>
                <a:effectLst>
                  <a:outerShdw blurRad="38100" dist="38100" dir="2700000" algn="tl">
                    <a:srgbClr val="000000">
                      <a:alpha val="43137"/>
                    </a:srgbClr>
                  </a:outerShdw>
                </a:effectLst>
              </a:rPr>
              <a:t>35,86%</a:t>
            </a:r>
            <a:r>
              <a:rPr lang="ru-RU" b="1" dirty="0">
                <a:effectLst>
                  <a:outerShdw blurRad="38100" dist="38100" dir="2700000" algn="tl">
                    <a:srgbClr val="000000">
                      <a:alpha val="43137"/>
                    </a:srgbClr>
                  </a:outerShdw>
                </a:effectLst>
              </a:rPr>
              <a:t> в 2023 году и до </a:t>
            </a:r>
            <a:r>
              <a:rPr lang="ru-RU" b="1" dirty="0">
                <a:solidFill>
                  <a:srgbClr val="C00000"/>
                </a:solidFill>
                <a:effectLst>
                  <a:outerShdw blurRad="38100" dist="38100" dir="2700000" algn="tl">
                    <a:srgbClr val="000000">
                      <a:alpha val="43137"/>
                    </a:srgbClr>
                  </a:outerShdw>
                </a:effectLst>
              </a:rPr>
              <a:t>25,00%</a:t>
            </a:r>
            <a:r>
              <a:rPr lang="ru-RU" b="1" dirty="0">
                <a:effectLst>
                  <a:outerShdw blurRad="38100" dist="38100" dir="2700000" algn="tl">
                    <a:srgbClr val="000000">
                      <a:alpha val="43137"/>
                    </a:srgbClr>
                  </a:outerShdw>
                </a:effectLst>
              </a:rPr>
              <a:t> в 2025 году. </a:t>
            </a:r>
          </a:p>
          <a:p>
            <a:r>
              <a:rPr lang="ru-RU" b="1" dirty="0">
                <a:effectLst>
                  <a:outerShdw blurRad="38100" dist="38100" dir="2700000" algn="tl">
                    <a:srgbClr val="000000">
                      <a:alpha val="43137"/>
                    </a:srgbClr>
                  </a:outerShdw>
                </a:effectLst>
              </a:rPr>
              <a:t>Доля получивших отметку «5» также снижается:</a:t>
            </a:r>
          </a:p>
          <a:p>
            <a:pPr marL="0" indent="0">
              <a:buNone/>
            </a:pPr>
            <a:r>
              <a:rPr lang="ru-RU" b="1" dirty="0">
                <a:effectLst>
                  <a:outerShdw blurRad="38100" dist="38100" dir="2700000" algn="tl">
                    <a:srgbClr val="000000">
                      <a:alpha val="43137"/>
                    </a:srgbClr>
                  </a:outerShdw>
                </a:effectLst>
              </a:rPr>
              <a:t>2023 год – </a:t>
            </a:r>
            <a:r>
              <a:rPr lang="ru-RU" b="1" dirty="0">
                <a:solidFill>
                  <a:srgbClr val="C00000"/>
                </a:solidFill>
                <a:effectLst>
                  <a:outerShdw blurRad="38100" dist="38100" dir="2700000" algn="tl">
                    <a:srgbClr val="000000">
                      <a:alpha val="43137"/>
                    </a:srgbClr>
                  </a:outerShdw>
                </a:effectLst>
              </a:rPr>
              <a:t>4,26%</a:t>
            </a:r>
            <a:r>
              <a:rPr lang="ru-RU" b="1" dirty="0">
                <a:effectLst>
                  <a:outerShdw blurRad="38100" dist="38100" dir="2700000" algn="tl">
                    <a:srgbClr val="000000">
                      <a:alpha val="43137"/>
                    </a:srgbClr>
                  </a:outerShdw>
                </a:effectLst>
              </a:rPr>
              <a:t>, 2024 год – </a:t>
            </a:r>
            <a:r>
              <a:rPr lang="ru-RU" b="1" dirty="0">
                <a:solidFill>
                  <a:srgbClr val="C00000"/>
                </a:solidFill>
                <a:effectLst>
                  <a:outerShdw blurRad="38100" dist="38100" dir="2700000" algn="tl">
                    <a:srgbClr val="000000">
                      <a:alpha val="43137"/>
                    </a:srgbClr>
                  </a:outerShdw>
                </a:effectLst>
              </a:rPr>
              <a:t>2,98%</a:t>
            </a:r>
            <a:r>
              <a:rPr lang="ru-RU" b="1" dirty="0">
                <a:effectLst>
                  <a:outerShdw blurRad="38100" dist="38100" dir="2700000" algn="tl">
                    <a:srgbClr val="000000">
                      <a:alpha val="43137"/>
                    </a:srgbClr>
                  </a:outerShdw>
                </a:effectLst>
              </a:rPr>
              <a:t>, 2025 год - </a:t>
            </a:r>
            <a:r>
              <a:rPr lang="ru-RU" b="1" dirty="0">
                <a:solidFill>
                  <a:srgbClr val="C00000"/>
                </a:solidFill>
                <a:effectLst>
                  <a:outerShdw blurRad="38100" dist="38100" dir="2700000" algn="tl">
                    <a:srgbClr val="000000">
                      <a:alpha val="43137"/>
                    </a:srgbClr>
                  </a:outerShdw>
                </a:effectLst>
              </a:rPr>
              <a:t>2,69%</a:t>
            </a:r>
            <a:r>
              <a:rPr lang="ru-RU" b="1" dirty="0">
                <a:effectLst>
                  <a:outerShdw blurRad="38100" dist="38100" dir="2700000" algn="tl">
                    <a:srgbClr val="000000">
                      <a:alpha val="43137"/>
                    </a:srgbClr>
                  </a:outerShdw>
                </a:effectLst>
              </a:rPr>
              <a:t>. </a:t>
            </a:r>
          </a:p>
          <a:p>
            <a:endParaRPr lang="ru-RU" dirty="0"/>
          </a:p>
        </p:txBody>
      </p:sp>
    </p:spTree>
    <p:extLst>
      <p:ext uri="{BB962C8B-B14F-4D97-AF65-F5344CB8AC3E}">
        <p14:creationId xmlns:p14="http://schemas.microsoft.com/office/powerpoint/2010/main" val="4098516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101" y="116632"/>
            <a:ext cx="8878441" cy="399181"/>
          </a:xfrm>
        </p:spPr>
        <p:txBody>
          <a:bodyPr>
            <a:normAutofit/>
          </a:bodyPr>
          <a:lstStyle/>
          <a:p>
            <a:r>
              <a:rPr lang="ru-RU" sz="2000" b="1" cap="all" dirty="0">
                <a:ln w="0"/>
                <a:solidFill>
                  <a:srgbClr val="002060"/>
                </a:solidFill>
                <a:effectLst>
                  <a:reflection blurRad="12700" stA="50000" endPos="50000" dist="5000" dir="5400000" sy="-100000" rotWithShape="0"/>
                </a:effectLst>
              </a:rPr>
              <a:t>Выводы о вероятных причинах затруднений и типичных ошибок </a:t>
            </a:r>
          </a:p>
        </p:txBody>
      </p:sp>
      <p:sp>
        <p:nvSpPr>
          <p:cNvPr id="3" name="Объект 2"/>
          <p:cNvSpPr>
            <a:spLocks noGrp="1"/>
          </p:cNvSpPr>
          <p:nvPr>
            <p:ph idx="1"/>
          </p:nvPr>
        </p:nvSpPr>
        <p:spPr>
          <a:xfrm>
            <a:off x="158055" y="620688"/>
            <a:ext cx="8878441" cy="6120680"/>
          </a:xfrm>
        </p:spPr>
        <p:txBody>
          <a:bodyPr>
            <a:normAutofit fontScale="62500" lnSpcReduction="20000"/>
          </a:bodyPr>
          <a:lstStyle/>
          <a:p>
            <a:pPr marL="88900" indent="-88900"/>
            <a:r>
              <a:rPr lang="ru-RU" b="1" dirty="0"/>
              <a:t>Одной из вероятных причин затруднений выполнения задания № 6 стал стандартизированный подход при подготовке. Значительная часть выпускников дают шаблонный ответ о мошенничестве, не учитывая особенности ситуации, приведенной в задании. </a:t>
            </a:r>
          </a:p>
          <a:p>
            <a:pPr marL="88900" indent="-88900"/>
            <a:r>
              <a:rPr lang="ru-RU" b="1" dirty="0"/>
              <a:t>Предполагаемой причиной затруднений с выполнением задания №5 является недостаточная работа с фотоизображениями на уроках и недостаточное отражение подобных заданий в учебниках.</a:t>
            </a:r>
          </a:p>
          <a:p>
            <a:pPr marL="88900" indent="-88900"/>
            <a:r>
              <a:rPr lang="ru-RU" b="1" dirty="0"/>
              <a:t>Также еще не отработана методика и уделяется недостаточно времени для работы на уроке с данными диаграммы и извлечения социальной информации из такого источника (задание № 12). Выпускникам явно не хватает продуктивного социального опыта, кругозора, чтобы корректно составлять предположения о сходстве и различии ответов групп опрошенных.</a:t>
            </a:r>
          </a:p>
          <a:p>
            <a:pPr marL="88900" indent="-88900"/>
            <a:r>
              <a:rPr lang="ru-RU" b="1" dirty="0"/>
              <a:t>Наиболее распространенный в крае УМК не дает возможности в полной мере формировать необходимые предметные и метапредметные умения из-за несовременного методического аппарата.</a:t>
            </a:r>
          </a:p>
          <a:p>
            <a:pPr marL="88900" indent="-88900"/>
            <a:r>
              <a:rPr lang="ru-RU" b="1" dirty="0"/>
              <a:t>По-прежнему  в учебном плане отводится 1 час в неделю на урок по обществознанию, что явно недостаточно в условиях возросших требований к выпускникам.</a:t>
            </a:r>
          </a:p>
          <a:p>
            <a:pPr marL="88900" indent="-88900"/>
            <a:r>
              <a:rPr lang="ru-RU" b="1" dirty="0"/>
              <a:t>Чувствуется недостаточность работы с основными документами, регламентирующими ОГЭ: демонстрационный вариант КИМ, спецификация и кодификатор. Часть учащихся плохо представляют себе критерии оценивания заданий.</a:t>
            </a:r>
          </a:p>
          <a:p>
            <a:endParaRPr lang="ru-RU" dirty="0"/>
          </a:p>
        </p:txBody>
      </p:sp>
    </p:spTree>
    <p:extLst>
      <p:ext uri="{BB962C8B-B14F-4D97-AF65-F5344CB8AC3E}">
        <p14:creationId xmlns:p14="http://schemas.microsoft.com/office/powerpoint/2010/main" val="2563234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76064"/>
          </a:xfrm>
        </p:spPr>
        <p:txBody>
          <a:bodyPr>
            <a:normAutofit/>
          </a:bodyPr>
          <a:lstStyle/>
          <a:p>
            <a:r>
              <a:rPr lang="ru-RU" sz="2800" b="1" cap="all" dirty="0">
                <a:ln w="0"/>
                <a:solidFill>
                  <a:srgbClr val="002060"/>
                </a:solidFill>
                <a:effectLst>
                  <a:reflection blurRad="12700" stA="50000" endPos="50000" dist="5000" dir="5400000" sy="-100000" rotWithShape="0"/>
                </a:effectLst>
              </a:rPr>
              <a:t>РЕКОМЕНДАЦИИ</a:t>
            </a:r>
          </a:p>
        </p:txBody>
      </p:sp>
      <p:sp>
        <p:nvSpPr>
          <p:cNvPr id="3" name="Объект 2"/>
          <p:cNvSpPr>
            <a:spLocks noGrp="1"/>
          </p:cNvSpPr>
          <p:nvPr>
            <p:ph idx="1"/>
          </p:nvPr>
        </p:nvSpPr>
        <p:spPr>
          <a:xfrm>
            <a:off x="0" y="548680"/>
            <a:ext cx="9036496" cy="6192688"/>
          </a:xfrm>
        </p:spPr>
        <p:txBody>
          <a:bodyPr>
            <a:normAutofit fontScale="25000" lnSpcReduction="20000"/>
          </a:bodyPr>
          <a:lstStyle/>
          <a:p>
            <a:pPr marL="88900" indent="-88900"/>
            <a:r>
              <a:rPr lang="ru-RU" sz="5600" b="1" dirty="0"/>
              <a:t>Четко структурировать учебный материал с позиций доступности, системности и последовательности при планировании учебного процесса по обществознанию. Как показал анализ задания № 1, часть участников экзамена не знают признаков понятий по темам «Наука», «Образование», «Социальная структура общества», «Этнос и нация». Организовать систематическую работу с открытым банком заданий ФИПИ, в частности, с новой моделью задания №6 по темам «Домохозяйство и его роль в экономике», «Бюджет семьи», «Типы семьи».</a:t>
            </a:r>
          </a:p>
          <a:p>
            <a:pPr marL="88900" indent="-88900"/>
            <a:r>
              <a:rPr lang="ru-RU" sz="5600" b="1" dirty="0"/>
              <a:t>Усиливать практическую направленность изучаемого материала, применение теоретических знаний в проектной деятельности; систематически организовывать работу по актуализации и закреплению изученного, в частности, по теме «Банковские услуги, предоставляемые гражданам».</a:t>
            </a:r>
          </a:p>
          <a:p>
            <a:pPr marL="88900" indent="-88900"/>
            <a:r>
              <a:rPr lang="ru-RU" sz="5600" b="1" dirty="0"/>
              <a:t>Ограничить применение шаблонного подхода при подготовке к экзамену, ориентировать учеников на осмысленное выполнение заданий (в частности, задания № 6), внимательное изучение условия задания.</a:t>
            </a:r>
          </a:p>
          <a:p>
            <a:pPr marL="88900" indent="-88900"/>
            <a:r>
              <a:rPr lang="ru-RU" sz="5600" b="1" dirty="0"/>
              <a:t>Систематически использовать задания, направленные на выявление межпредметных связей и формирование метапредметных результатов по темам «Трудовой договор», «Государство», «Власть».</a:t>
            </a:r>
          </a:p>
          <a:p>
            <a:pPr marL="88900" indent="-88900"/>
            <a:r>
              <a:rPr lang="ru-RU" sz="5600" b="1" dirty="0"/>
              <a:t>Способствовать развитию у обучающихся коммуникативных и познавательных умений: внимательного чтения учебного текста, последовательного и четкого изложения мыслей, тщательного обоснования и формулирования суждений, оформления выводов. В частности, систематически уделять внимание работе над выводами о различиях между теми или иными общественными явлениями и процессами, так как анализ задания № 12 выявил пробелы в этом направлении.</a:t>
            </a:r>
          </a:p>
          <a:p>
            <a:pPr marL="88900" indent="-88900"/>
            <a:r>
              <a:rPr lang="ru-RU" sz="5600" b="1" dirty="0"/>
              <a:t>Содействовать развитию у обучающихся умений самостоятельной работы: поиска социальной информации, ее обобщения, представления в наглядной форме, самостоятельного поиска путей решения проблемы (задания); анализа, сравнения, синтеза, установления причинно-следственных связей, объяснения используемых алгоритмов, исходя из понимания сущности общественных  процессов и явлений, выявления и формулировки закономерностей. Как показал анализ выполнения заданий № 21–24, значительная часть участников ОГЭ затрудняются с поиском информации, ее осмыслением, установлением причинно-следственных связей на основе текста социальной тематики по разным разделам курса, формулированием объяснений, выводов, аргументов. </a:t>
            </a:r>
          </a:p>
          <a:p>
            <a:pPr marL="88900" indent="-88900"/>
            <a:r>
              <a:rPr lang="ru-RU" sz="5600" b="1" dirty="0"/>
              <a:t>Обязательно предоставлять ученикам возможность выполнять тренировочные задания по типу заданий ОГЭ по всем разделам курса обществознания.</a:t>
            </a:r>
          </a:p>
          <a:p>
            <a:pPr marL="88900" indent="-88900"/>
            <a:r>
              <a:rPr lang="ru-RU" sz="5600" b="1" dirty="0"/>
              <a:t>Использовать информационно-коммуникативные технологии (применять обучающие, тренинговые электронные учебные ресурсы для изучения, закрепления и контроля предметных и метапредметных результатов по обществознанию). Рекомендуемые направления – качества гражданина, моральные качества личности, презумпция невиновности. Анализ выполнения задания № 23 выявил значительные сложности с приведением примеров, моделированием социальных ситуаций по этим направлениям.</a:t>
            </a:r>
          </a:p>
          <a:p>
            <a:endParaRPr lang="ru-RU" sz="4000" b="1" dirty="0"/>
          </a:p>
          <a:p>
            <a:endParaRPr lang="ru-RU" dirty="0"/>
          </a:p>
        </p:txBody>
      </p:sp>
    </p:spTree>
    <p:extLst>
      <p:ext uri="{BB962C8B-B14F-4D97-AF65-F5344CB8AC3E}">
        <p14:creationId xmlns:p14="http://schemas.microsoft.com/office/powerpoint/2010/main" val="2143392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576064"/>
          </a:xfrm>
        </p:spPr>
        <p:txBody>
          <a:bodyPr>
            <a:normAutofit/>
          </a:bodyPr>
          <a:lstStyle/>
          <a:p>
            <a:r>
              <a:rPr lang="ru-RU" sz="2800" b="1" cap="all" dirty="0">
                <a:ln w="0"/>
                <a:solidFill>
                  <a:srgbClr val="002060"/>
                </a:solidFill>
                <a:effectLst>
                  <a:reflection blurRad="12700" stA="50000" endPos="50000" dist="5000" dir="5400000" sy="-100000" rotWithShape="0"/>
                </a:effectLst>
              </a:rPr>
              <a:t>РЕКОМЕНДАЦИИ</a:t>
            </a:r>
          </a:p>
        </p:txBody>
      </p:sp>
      <p:sp>
        <p:nvSpPr>
          <p:cNvPr id="3" name="Объект 2"/>
          <p:cNvSpPr>
            <a:spLocks noGrp="1"/>
          </p:cNvSpPr>
          <p:nvPr>
            <p:ph idx="1"/>
          </p:nvPr>
        </p:nvSpPr>
        <p:spPr>
          <a:xfrm>
            <a:off x="0" y="548680"/>
            <a:ext cx="9036496" cy="6192688"/>
          </a:xfrm>
        </p:spPr>
        <p:txBody>
          <a:bodyPr>
            <a:normAutofit fontScale="32500" lnSpcReduction="20000"/>
          </a:bodyPr>
          <a:lstStyle/>
          <a:p>
            <a:pPr marL="179388" indent="-179388"/>
            <a:r>
              <a:rPr lang="ru-RU" sz="4300" b="1" dirty="0"/>
              <a:t>Применять технологию критического мышления, способствующую развитию у обучающихся способности выявлять пробелы в своих знаниях, находить новые пути решения обществоведческих задач, оценивать необходимость полученной информации для своей деятельности, объективно оценивать собственные способности и способности окружающих. Как показал анализ выполнения задания № 12, значительная часть экзаменуемых затруднились с объяснением позиций групп опрошенных.</a:t>
            </a:r>
          </a:p>
          <a:p>
            <a:pPr marL="179388" indent="-179388"/>
            <a:r>
              <a:rPr lang="ru-RU" sz="4300" b="1" dirty="0"/>
              <a:t>Применять технологию проблемного обучения. Учитель создает условия для постановки учебной проблемы, представления проблемной ситуации. Обучающиеся самостоятельно или частично самостоятельно находят пути ее решения. Данная технология применима в групповых и индивидуальных формах обучения, в проектной деятельности и способствует формированию умений, проверяемых в заданиях № 6, 12, 23, 24.</a:t>
            </a:r>
          </a:p>
          <a:p>
            <a:pPr marL="179388" indent="-179388"/>
            <a:r>
              <a:rPr lang="ru-RU" sz="4300" b="1" dirty="0"/>
              <a:t>Применять технологию дифференцированного обучения, предоставляющую возможности для развития потенциальных способностей обучающихся с разным уровнем подготовки по обществознанию. </a:t>
            </a:r>
          </a:p>
          <a:p>
            <a:pPr marL="179388" indent="-179388"/>
            <a:r>
              <a:rPr lang="ru-RU" sz="4300" b="1" dirty="0"/>
              <a:t>Проводить систематический мониторинг освоения обучающимися учебного материала по темам «Межличностные отношения», «Ресурсы власти», «Стороны трудовых отношений, их права и обязанности», «Финансовое мошенничество», использовать разнообразные способы контроля, своевременно корректировать выявленную недостаточность освоения элементов содержания по названным и другим темам.</a:t>
            </a:r>
          </a:p>
          <a:p>
            <a:pPr marL="179388" indent="-179388"/>
            <a:r>
              <a:rPr lang="ru-RU" sz="4300" b="1" dirty="0"/>
              <a:t>Анализировать типичные ошибки учеников, выявленные в экзаменационных работах ОГЭ по обществознанию, и принимать меры по недопущению их повторения (включать в содержание индивидуальных и групповых занятий, консультаций, элективных учебных курсов и т.д.). Организовать систематическую работу с фотоизображениями по темам «Межличностные отношения», «Виды экономической деятельности», «Виды семьи», «Факторы производства», «Духовная культура».</a:t>
            </a:r>
          </a:p>
          <a:p>
            <a:pPr marL="179388" indent="-179388"/>
            <a:r>
              <a:rPr lang="ru-RU" sz="4300" b="1" dirty="0"/>
              <a:t>Знакомить обучающихся с демонстрационным вариантом, спецификацией, кодификатором, открытым банком заданий, по обществознанию на сайте ФИПИ.</a:t>
            </a:r>
          </a:p>
          <a:p>
            <a:pPr marL="179388" indent="-179388"/>
            <a:r>
              <a:rPr lang="ru-RU" sz="4300" b="1" dirty="0"/>
              <a:t>При выборе сборников заданий ОГЭ ориентироваться на наиболее актуальные учебно-методические издания, рекомендованные ФИПИ.</a:t>
            </a:r>
          </a:p>
          <a:p>
            <a:pPr marL="179388" indent="-179388"/>
            <a:r>
              <a:rPr lang="ru-RU" sz="4300" b="1" dirty="0"/>
              <a:t>Изучить и обсудить методический отчет председателя краевой предметной комиссии ОГЭ по обществознанию, размещенный на сайте КГКСУ «Центр оценки качества образования».</a:t>
            </a:r>
          </a:p>
          <a:p>
            <a:pPr marL="179388" indent="-179388"/>
            <a:r>
              <a:rPr lang="ru-RU" sz="4300" b="1" dirty="0"/>
              <a:t>Регулярно обсуждать на заседаниях методических объединений учителей обществознания аналитические и методические материалы, демонстрационный вариант, спецификацию и кодификатор КИМ ОГЭ 2026 года по обществознанию, размещенные на сайте ФИПИ.</a:t>
            </a:r>
          </a:p>
          <a:p>
            <a:pPr marL="179388" indent="-179388"/>
            <a:r>
              <a:rPr lang="ru-RU" sz="4300" b="1" dirty="0"/>
              <a:t>Участвовать в мероприятиях районного и краевого уровней, посвященных проблематике ОГЭ и распространению педагогического опыта, обеспечивающего повышение уровня подготовленности выпускников к ГИА.</a:t>
            </a:r>
          </a:p>
          <a:p>
            <a:endParaRPr lang="ru-RU" dirty="0"/>
          </a:p>
        </p:txBody>
      </p:sp>
    </p:spTree>
    <p:extLst>
      <p:ext uri="{BB962C8B-B14F-4D97-AF65-F5344CB8AC3E}">
        <p14:creationId xmlns:p14="http://schemas.microsoft.com/office/powerpoint/2010/main" val="1399968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4624"/>
            <a:ext cx="8229600" cy="432048"/>
          </a:xfrm>
        </p:spPr>
        <p:txBody>
          <a:bodyPr>
            <a:normAutofit fontScale="90000"/>
          </a:bodyPr>
          <a:lstStyle/>
          <a:p>
            <a:r>
              <a:rPr lang="ru-RU" sz="2800" b="1" cap="all" dirty="0">
                <a:ln w="0"/>
                <a:solidFill>
                  <a:srgbClr val="002060"/>
                </a:solidFill>
                <a:effectLst>
                  <a:reflection blurRad="12700" stA="50000" endPos="50000" dist="5000" dir="5400000" sy="-100000" rotWithShape="0"/>
                </a:effectLst>
              </a:rPr>
              <a:t>РЕКОМЕНДАЦИИ</a:t>
            </a:r>
            <a:br>
              <a:rPr lang="ru-RU" sz="2800" b="1" cap="all" dirty="0">
                <a:ln w="0"/>
                <a:solidFill>
                  <a:srgbClr val="002060"/>
                </a:solidFill>
                <a:effectLst>
                  <a:reflection blurRad="12700" stA="50000" endPos="50000" dist="5000" dir="5400000" sy="-100000" rotWithShape="0"/>
                </a:effectLst>
              </a:rPr>
            </a:br>
            <a:r>
              <a:rPr lang="ru-RU" sz="1200" b="1" cap="all" dirty="0">
                <a:ln w="0"/>
                <a:solidFill>
                  <a:srgbClr val="FF0000"/>
                </a:solidFill>
                <a:effectLst>
                  <a:reflection blurRad="12700" stA="50000" endPos="50000" dist="5000" dir="5400000" sy="-100000" rotWithShape="0"/>
                </a:effectLst>
              </a:rPr>
              <a:t>по организации дифференцированного обучения школьников с разным уровнем предметной подготовки</a:t>
            </a:r>
          </a:p>
        </p:txBody>
      </p:sp>
      <p:sp>
        <p:nvSpPr>
          <p:cNvPr id="3" name="Объект 2"/>
          <p:cNvSpPr>
            <a:spLocks noGrp="1"/>
          </p:cNvSpPr>
          <p:nvPr>
            <p:ph idx="1"/>
          </p:nvPr>
        </p:nvSpPr>
        <p:spPr>
          <a:xfrm>
            <a:off x="0" y="548680"/>
            <a:ext cx="9144000" cy="6192688"/>
          </a:xfrm>
        </p:spPr>
        <p:txBody>
          <a:bodyPr>
            <a:normAutofit fontScale="25000" lnSpcReduction="20000"/>
          </a:bodyPr>
          <a:lstStyle/>
          <a:p>
            <a:pPr marL="85725" indent="-85725">
              <a:lnSpc>
                <a:spcPct val="120000"/>
              </a:lnSpc>
            </a:pPr>
            <a:r>
              <a:rPr lang="ru-RU" sz="4800" b="1" dirty="0"/>
              <a:t>Проводить диагностику уровня знаний обучающихся (например, в начале 9 класса), на ее основе для учащихся с разным уровнем подготовки разработать стратегию подготовки к экзамену. </a:t>
            </a:r>
          </a:p>
          <a:p>
            <a:pPr marL="85725" indent="-85725">
              <a:lnSpc>
                <a:spcPct val="120000"/>
              </a:lnSpc>
            </a:pPr>
            <a:r>
              <a:rPr lang="ru-RU" sz="4800" b="1" dirty="0"/>
              <a:t>При составлении текстов входных и итоговых контрольных работ использовать актуальные сборники тестовых заданий, изданных на федеральном уровне, открытый банк заданий ФИПИ.</a:t>
            </a:r>
          </a:p>
          <a:p>
            <a:pPr marL="85725" indent="-85725">
              <a:lnSpc>
                <a:spcPct val="120000"/>
              </a:lnSpc>
            </a:pPr>
            <a:r>
              <a:rPr lang="ru-RU" sz="4800" b="1" dirty="0"/>
              <a:t>На основании результатов входной диагностики составить индивидуальные планы подготовки к ОГЭ по обществознанию, в которые включить примерные даты изучения и повторения основных тем, отработки разных типов заданий ОГЭ.</a:t>
            </a:r>
          </a:p>
          <a:p>
            <a:pPr marL="85725" indent="-85725">
              <a:lnSpc>
                <a:spcPct val="120000"/>
              </a:lnSpc>
            </a:pPr>
            <a:r>
              <a:rPr lang="ru-RU" sz="4800" b="1" dirty="0"/>
              <a:t>Для учащихся с низким уровнем подготовки рекомендуется: составление более подробного плана подготовки к экзамену, предусматривающего повторение базового материала курса обществознания с последующим систематическим изучением нового материала; использование при отработке материала учителем разнообразных по форме и по уровню сложности заданий с требованием подробной фиксации и объяснения промежуточных действий в предлагаемом решении. Для поддержки участников, которые могут получить на экзамене отрицательную отметку, необходимо проводить систематический мониторинг освоения учебного материала по основным элементам содержания, вызвавшим затруднения у участников экзамена по обществознанию в 2025 году. Применять разноуровневые диагностические и тренировочные дидактические материалы базового, повышенного и высокого уровней сложности, обеспечивающие возможность продвижения обучающихся по основным элементам содержания.</a:t>
            </a:r>
          </a:p>
          <a:p>
            <a:pPr marL="85725" indent="-85725">
              <a:lnSpc>
                <a:spcPct val="120000"/>
              </a:lnSpc>
            </a:pPr>
            <a:r>
              <a:rPr lang="ru-RU" sz="4800" b="1" dirty="0"/>
              <a:t>По возможности проводить предметные элективные курсы по обществознанию по разделам кодификатора: «Человек в экономических отношениях», «Гражданин и государство», «Человек в политическом измерении», «Человек как участник правовых отношений. Основы российского права».</a:t>
            </a:r>
          </a:p>
          <a:p>
            <a:pPr marL="85725" indent="-85725">
              <a:lnSpc>
                <a:spcPct val="120000"/>
              </a:lnSpc>
            </a:pPr>
            <a:r>
              <a:rPr lang="ru-RU" sz="4800" b="1" dirty="0"/>
              <a:t>При возможности следует проводить для родителей обучающихся индивидуальные и групповые консультации по успешному освоению образовательной программы по обществознанию.</a:t>
            </a:r>
          </a:p>
          <a:p>
            <a:pPr marL="85725" indent="-85725">
              <a:lnSpc>
                <a:spcPct val="120000"/>
              </a:lnSpc>
            </a:pPr>
            <a:r>
              <a:rPr lang="ru-RU" sz="4800" b="1" dirty="0"/>
              <a:t>Учащимся со средним уровнем подготовки рекомендуется предлагать задания, направленные на отработку и применение знаний и умений в обновленной ситуации, а также задания, предусматривающие работу с информацией, представленной в различных формах (схема, таблица, диаграмма, фото и др.) с последующим ответом на вопросы к ним; а также задания, обеспечивающие приведение в систему предметных знаний и умений по разделам: «Человек в экономических отношениях», «Гражданин и государство», «Человек в политическом измерении», «Человек как участник правовых отношений. Основы российского права»; развивающие необходимые метапредметные умения.</a:t>
            </a:r>
          </a:p>
          <a:p>
            <a:pPr marL="85725" indent="-85725">
              <a:lnSpc>
                <a:spcPct val="120000"/>
              </a:lnSpc>
            </a:pPr>
            <a:r>
              <a:rPr lang="ru-RU" sz="4800" b="1" dirty="0"/>
              <a:t>Для учащихся с высоким уровнем подготовки рекомендуется проводить отработку заданий повышенного и высокого уровней сложности (№ 12, 23, 24), а также предлагать задания, выходящие за рамки форматов и моделей, встречающихся в КИМ ОГЭ, что способствует формированию навыков исследовательской и творческой деятельности; акцентировать внимание на необходимости рационального распределения времени в процессе выполнения экзаменационной работы, необходимости тщательного анализа условия задания и выбора верной последовательности действий при его решении; отработать оформление развернутого ответа.</a:t>
            </a:r>
          </a:p>
          <a:p>
            <a:pPr marL="85725" indent="-85725">
              <a:lnSpc>
                <a:spcPct val="120000"/>
              </a:lnSpc>
            </a:pPr>
            <a:endParaRPr lang="ru-RU" sz="4800" b="1" dirty="0"/>
          </a:p>
        </p:txBody>
      </p:sp>
    </p:spTree>
    <p:extLst>
      <p:ext uri="{BB962C8B-B14F-4D97-AF65-F5344CB8AC3E}">
        <p14:creationId xmlns:p14="http://schemas.microsoft.com/office/powerpoint/2010/main" val="3475471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916832"/>
            <a:ext cx="8013576" cy="1872207"/>
          </a:xfrm>
        </p:spPr>
        <p:txBody>
          <a:bodyPr>
            <a:noAutofit/>
          </a:bodyPr>
          <a:lstStyle/>
          <a:p>
            <a:pPr marL="0" indent="0" algn="ctr">
              <a:buNone/>
            </a:pPr>
            <a:r>
              <a:rPr lang="ru-RU" sz="4400" b="1" dirty="0">
                <a:solidFill>
                  <a:srgbClr val="FF0000"/>
                </a:solidFill>
                <a:effectLst>
                  <a:outerShdw blurRad="38100" dist="38100" dir="2700000" algn="tl">
                    <a:srgbClr val="000000">
                      <a:alpha val="43137"/>
                    </a:srgbClr>
                  </a:outerShdw>
                </a:effectLst>
              </a:rPr>
              <a:t>Благодарю за внимание</a:t>
            </a:r>
          </a:p>
        </p:txBody>
      </p:sp>
    </p:spTree>
    <p:extLst>
      <p:ext uri="{BB962C8B-B14F-4D97-AF65-F5344CB8AC3E}">
        <p14:creationId xmlns:p14="http://schemas.microsoft.com/office/powerpoint/2010/main" val="4081507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42193"/>
            <a:ext cx="9144000" cy="794519"/>
          </a:xfrm>
        </p:spPr>
        <p:txBody>
          <a:bodyPr>
            <a:noAutofit/>
          </a:bodyPr>
          <a:lstStyle/>
          <a:p>
            <a:pPr>
              <a:spcAft>
                <a:spcPts val="0"/>
              </a:spcAft>
            </a:pPr>
            <a:r>
              <a:rPr lang="ru-RU" sz="2400" b="1" cap="all" dirty="0">
                <a:ln w="0"/>
                <a:solidFill>
                  <a:srgbClr val="002060"/>
                </a:solidFill>
                <a:effectLst>
                  <a:outerShdw blurRad="38100" dist="38100" dir="2700000" algn="tl">
                    <a:srgbClr val="000000">
                      <a:alpha val="43137"/>
                    </a:srgbClr>
                  </a:outerShdw>
                  <a:reflection blurRad="12700" stA="50000" endPos="50000" dist="5000" dir="5400000" sy="-100000" rotWithShape="0"/>
                </a:effectLst>
              </a:rPr>
              <a:t>Содержательный анализ выполнения заданий КИМ ОГЭ</a:t>
            </a:r>
          </a:p>
        </p:txBody>
      </p:sp>
      <p:sp>
        <p:nvSpPr>
          <p:cNvPr id="17" name="Text Box 14"/>
          <p:cNvSpPr txBox="1">
            <a:spLocks noChangeArrowheads="1"/>
          </p:cNvSpPr>
          <p:nvPr/>
        </p:nvSpPr>
        <p:spPr bwMode="gray">
          <a:xfrm>
            <a:off x="891240" y="4415632"/>
            <a:ext cx="601448" cy="338554"/>
          </a:xfrm>
          <a:prstGeom prst="rect">
            <a:avLst/>
          </a:prstGeom>
          <a:noFill/>
          <a:ln w="9525" algn="ctr">
            <a:noFill/>
            <a:miter lim="800000"/>
            <a:headEnd/>
            <a:tailEnd/>
          </a:ln>
          <a:effectLst/>
        </p:spPr>
        <p:txBody>
          <a:bodyPr wrap="none">
            <a:spAutoFit/>
          </a:bodyPr>
          <a:lstStyle/>
          <a:p>
            <a:pPr algn="ctr"/>
            <a:r>
              <a:rPr lang="en-US" sz="1600" dirty="0">
                <a:solidFill>
                  <a:srgbClr val="FEFEFE"/>
                </a:solidFill>
              </a:rPr>
              <a:t>200</a:t>
            </a:r>
            <a:r>
              <a:rPr lang="ru-RU" sz="1600" dirty="0">
                <a:solidFill>
                  <a:srgbClr val="FEFEFE"/>
                </a:solidFill>
              </a:rPr>
              <a:t>8</a:t>
            </a:r>
            <a:endParaRPr lang="en-US" sz="1600" dirty="0">
              <a:solidFill>
                <a:srgbClr val="FEFEFE"/>
              </a:solidFill>
            </a:endParaRPr>
          </a:p>
        </p:txBody>
      </p:sp>
      <p:sp>
        <p:nvSpPr>
          <p:cNvPr id="18" name="Text Box 15"/>
          <p:cNvSpPr txBox="1">
            <a:spLocks noChangeArrowheads="1"/>
          </p:cNvSpPr>
          <p:nvPr/>
        </p:nvSpPr>
        <p:spPr bwMode="gray">
          <a:xfrm>
            <a:off x="1681815" y="4415632"/>
            <a:ext cx="601448" cy="338554"/>
          </a:xfrm>
          <a:prstGeom prst="rect">
            <a:avLst/>
          </a:prstGeom>
          <a:noFill/>
          <a:ln w="9525" algn="ctr">
            <a:noFill/>
            <a:miter lim="800000"/>
            <a:headEnd/>
            <a:tailEnd/>
          </a:ln>
          <a:effectLst/>
        </p:spPr>
        <p:txBody>
          <a:bodyPr wrap="none">
            <a:spAutoFit/>
          </a:bodyPr>
          <a:lstStyle/>
          <a:p>
            <a:pPr algn="ctr"/>
            <a:r>
              <a:rPr lang="en-US" sz="1600" dirty="0">
                <a:solidFill>
                  <a:srgbClr val="FEFEFE"/>
                </a:solidFill>
              </a:rPr>
              <a:t>200</a:t>
            </a:r>
            <a:r>
              <a:rPr lang="ru-RU" sz="1600" dirty="0">
                <a:solidFill>
                  <a:srgbClr val="FEFEFE"/>
                </a:solidFill>
              </a:rPr>
              <a:t>9</a:t>
            </a:r>
            <a:endParaRPr lang="en-US" sz="1600" dirty="0">
              <a:solidFill>
                <a:srgbClr val="FEFEFE"/>
              </a:solidFill>
            </a:endParaRPr>
          </a:p>
        </p:txBody>
      </p:sp>
      <p:sp>
        <p:nvSpPr>
          <p:cNvPr id="19" name="Text Box 16"/>
          <p:cNvSpPr txBox="1">
            <a:spLocks noChangeArrowheads="1"/>
          </p:cNvSpPr>
          <p:nvPr/>
        </p:nvSpPr>
        <p:spPr bwMode="gray">
          <a:xfrm>
            <a:off x="2462865" y="4415632"/>
            <a:ext cx="601448" cy="338554"/>
          </a:xfrm>
          <a:prstGeom prst="rect">
            <a:avLst/>
          </a:prstGeom>
          <a:noFill/>
          <a:ln w="9525" algn="ctr">
            <a:noFill/>
            <a:miter lim="800000"/>
            <a:headEnd/>
            <a:tailEnd/>
          </a:ln>
          <a:effectLst/>
        </p:spPr>
        <p:txBody>
          <a:bodyPr wrap="none">
            <a:spAutoFit/>
          </a:bodyPr>
          <a:lstStyle/>
          <a:p>
            <a:pPr algn="ctr"/>
            <a:r>
              <a:rPr lang="en-US" sz="1600" dirty="0">
                <a:solidFill>
                  <a:srgbClr val="FEFEFE"/>
                </a:solidFill>
              </a:rPr>
              <a:t>20</a:t>
            </a:r>
            <a:r>
              <a:rPr lang="ru-RU" sz="1600" dirty="0">
                <a:solidFill>
                  <a:srgbClr val="FEFEFE"/>
                </a:solidFill>
              </a:rPr>
              <a:t>10</a:t>
            </a:r>
            <a:endParaRPr lang="en-US" sz="1600" dirty="0">
              <a:solidFill>
                <a:srgbClr val="FEFEFE"/>
              </a:solidFill>
            </a:endParaRPr>
          </a:p>
        </p:txBody>
      </p:sp>
      <p:sp>
        <p:nvSpPr>
          <p:cNvPr id="20" name="Text Box 17"/>
          <p:cNvSpPr txBox="1">
            <a:spLocks noChangeArrowheads="1"/>
          </p:cNvSpPr>
          <p:nvPr/>
        </p:nvSpPr>
        <p:spPr bwMode="gray">
          <a:xfrm>
            <a:off x="3320114" y="4415632"/>
            <a:ext cx="601448" cy="338554"/>
          </a:xfrm>
          <a:prstGeom prst="rect">
            <a:avLst/>
          </a:prstGeom>
          <a:noFill/>
          <a:ln w="9525" algn="ctr">
            <a:noFill/>
            <a:miter lim="800000"/>
            <a:headEnd/>
            <a:tailEnd/>
          </a:ln>
          <a:effectLst/>
        </p:spPr>
        <p:txBody>
          <a:bodyPr wrap="none">
            <a:spAutoFit/>
          </a:bodyPr>
          <a:lstStyle/>
          <a:p>
            <a:pPr algn="ctr"/>
            <a:r>
              <a:rPr lang="en-US" sz="1600" dirty="0">
                <a:solidFill>
                  <a:srgbClr val="FEFEFE"/>
                </a:solidFill>
              </a:rPr>
              <a:t>20</a:t>
            </a:r>
            <a:r>
              <a:rPr lang="ru-RU" sz="1600" dirty="0">
                <a:solidFill>
                  <a:srgbClr val="FEFEFE"/>
                </a:solidFill>
              </a:rPr>
              <a:t>11</a:t>
            </a:r>
            <a:endParaRPr lang="en-US" sz="1600" dirty="0">
              <a:solidFill>
                <a:srgbClr val="FEFEFE"/>
              </a:solidFill>
            </a:endParaRPr>
          </a:p>
        </p:txBody>
      </p:sp>
      <p:sp>
        <p:nvSpPr>
          <p:cNvPr id="21" name="Text Box 18"/>
          <p:cNvSpPr txBox="1">
            <a:spLocks noChangeArrowheads="1"/>
          </p:cNvSpPr>
          <p:nvPr/>
        </p:nvSpPr>
        <p:spPr bwMode="black">
          <a:xfrm>
            <a:off x="966539" y="3471069"/>
            <a:ext cx="438150" cy="366713"/>
          </a:xfrm>
          <a:prstGeom prst="rect">
            <a:avLst/>
          </a:prstGeom>
          <a:noFill/>
          <a:ln w="9525" algn="ctr">
            <a:noFill/>
            <a:miter lim="800000"/>
            <a:headEnd/>
            <a:tailEnd/>
          </a:ln>
          <a:effectLst/>
        </p:spPr>
        <p:txBody>
          <a:bodyPr wrap="none">
            <a:spAutoFit/>
          </a:bodyPr>
          <a:lstStyle/>
          <a:p>
            <a:pPr algn="ctr"/>
            <a:r>
              <a:rPr lang="en-US">
                <a:solidFill>
                  <a:srgbClr val="FEFEFE"/>
                </a:solidFill>
              </a:rPr>
              <a:t>30</a:t>
            </a:r>
          </a:p>
        </p:txBody>
      </p:sp>
      <p:sp>
        <p:nvSpPr>
          <p:cNvPr id="22" name="Text Box 19"/>
          <p:cNvSpPr txBox="1">
            <a:spLocks noChangeArrowheads="1"/>
          </p:cNvSpPr>
          <p:nvPr/>
        </p:nvSpPr>
        <p:spPr bwMode="black">
          <a:xfrm>
            <a:off x="1766639" y="2966244"/>
            <a:ext cx="438150" cy="366713"/>
          </a:xfrm>
          <a:prstGeom prst="rect">
            <a:avLst/>
          </a:prstGeom>
          <a:noFill/>
          <a:ln w="9525" algn="ctr">
            <a:noFill/>
            <a:miter lim="800000"/>
            <a:headEnd/>
            <a:tailEnd/>
          </a:ln>
          <a:effectLst/>
        </p:spPr>
        <p:txBody>
          <a:bodyPr wrap="none">
            <a:spAutoFit/>
          </a:bodyPr>
          <a:lstStyle/>
          <a:p>
            <a:pPr algn="ctr"/>
            <a:r>
              <a:rPr lang="en-US">
                <a:solidFill>
                  <a:srgbClr val="FEFEFE"/>
                </a:solidFill>
              </a:rPr>
              <a:t>50</a:t>
            </a:r>
          </a:p>
        </p:txBody>
      </p:sp>
      <p:sp>
        <p:nvSpPr>
          <p:cNvPr id="23" name="Text Box 20"/>
          <p:cNvSpPr txBox="1">
            <a:spLocks noChangeArrowheads="1"/>
          </p:cNvSpPr>
          <p:nvPr/>
        </p:nvSpPr>
        <p:spPr bwMode="black">
          <a:xfrm>
            <a:off x="2538164" y="2499519"/>
            <a:ext cx="438150" cy="366713"/>
          </a:xfrm>
          <a:prstGeom prst="rect">
            <a:avLst/>
          </a:prstGeom>
          <a:noFill/>
          <a:ln w="9525" algn="ctr">
            <a:noFill/>
            <a:miter lim="800000"/>
            <a:headEnd/>
            <a:tailEnd/>
          </a:ln>
          <a:effectLst/>
        </p:spPr>
        <p:txBody>
          <a:bodyPr wrap="none">
            <a:spAutoFit/>
          </a:bodyPr>
          <a:lstStyle/>
          <a:p>
            <a:pPr algn="ctr"/>
            <a:r>
              <a:rPr lang="en-US">
                <a:solidFill>
                  <a:srgbClr val="FEFEFE"/>
                </a:solidFill>
              </a:rPr>
              <a:t>70</a:t>
            </a:r>
          </a:p>
        </p:txBody>
      </p:sp>
      <p:sp>
        <p:nvSpPr>
          <p:cNvPr id="24" name="Text Box 21"/>
          <p:cNvSpPr txBox="1">
            <a:spLocks noChangeArrowheads="1"/>
          </p:cNvSpPr>
          <p:nvPr/>
        </p:nvSpPr>
        <p:spPr bwMode="black">
          <a:xfrm>
            <a:off x="3293814" y="1356519"/>
            <a:ext cx="565150" cy="366713"/>
          </a:xfrm>
          <a:prstGeom prst="rect">
            <a:avLst/>
          </a:prstGeom>
          <a:noFill/>
          <a:ln w="9525" algn="ctr">
            <a:noFill/>
            <a:miter lim="800000"/>
            <a:headEnd/>
            <a:tailEnd/>
          </a:ln>
          <a:effectLst/>
        </p:spPr>
        <p:txBody>
          <a:bodyPr wrap="none">
            <a:spAutoFit/>
          </a:bodyPr>
          <a:lstStyle/>
          <a:p>
            <a:pPr algn="ctr"/>
            <a:r>
              <a:rPr lang="en-US" dirty="0">
                <a:solidFill>
                  <a:srgbClr val="FEFEFE"/>
                </a:solidFill>
              </a:rPr>
              <a:t>120</a:t>
            </a:r>
          </a:p>
        </p:txBody>
      </p:sp>
      <p:cxnSp>
        <p:nvCxnSpPr>
          <p:cNvPr id="3" name="Прямая соединительная линия 2"/>
          <p:cNvCxnSpPr/>
          <p:nvPr/>
        </p:nvCxnSpPr>
        <p:spPr>
          <a:xfrm>
            <a:off x="0" y="836712"/>
            <a:ext cx="6758880" cy="0"/>
          </a:xfrm>
          <a:prstGeom prst="line">
            <a:avLst/>
          </a:prstGeom>
        </p:spPr>
        <p:style>
          <a:lnRef idx="3">
            <a:schemeClr val="accent6"/>
          </a:lnRef>
          <a:fillRef idx="0">
            <a:schemeClr val="accent6"/>
          </a:fillRef>
          <a:effectRef idx="2">
            <a:schemeClr val="accent6"/>
          </a:effectRef>
          <a:fontRef idx="minor">
            <a:schemeClr val="tx1"/>
          </a:fontRef>
        </p:style>
      </p:cxnSp>
      <p:sp>
        <p:nvSpPr>
          <p:cNvPr id="5" name="Прямоугольник 4"/>
          <p:cNvSpPr/>
          <p:nvPr/>
        </p:nvSpPr>
        <p:spPr>
          <a:xfrm>
            <a:off x="179512" y="1070799"/>
            <a:ext cx="8424936" cy="4893647"/>
          </a:xfrm>
          <a:prstGeom prst="rect">
            <a:avLst/>
          </a:prstGeom>
        </p:spPr>
        <p:txBody>
          <a:bodyPr wrap="square">
            <a:spAutoFit/>
          </a:bodyPr>
          <a:lstStyle/>
          <a:p>
            <a:pPr indent="431800" algn="just">
              <a:spcAft>
                <a:spcPts val="0"/>
              </a:spcAft>
            </a:pPr>
            <a:r>
              <a:rPr lang="ru-RU" sz="2400" b="1" dirty="0"/>
              <a:t>Средний процент выполнения </a:t>
            </a:r>
            <a:r>
              <a:rPr lang="ru-RU" sz="2400" b="1" i="1" u="sng" dirty="0"/>
              <a:t>заданий с кратким ответом </a:t>
            </a:r>
            <a:r>
              <a:rPr lang="ru-RU" sz="2400" b="1" dirty="0"/>
              <a:t>колеблется в пределах 69–89%, что свидетельствует о том, что с такими заданиями участники в целом справляются. </a:t>
            </a:r>
          </a:p>
          <a:p>
            <a:pPr indent="431800" algn="just">
              <a:spcAft>
                <a:spcPts val="0"/>
              </a:spcAft>
            </a:pPr>
            <a:r>
              <a:rPr lang="ru-RU" sz="2400" b="1" dirty="0">
                <a:solidFill>
                  <a:srgbClr val="C00000"/>
                </a:solidFill>
              </a:rPr>
              <a:t>Задания №№ 2-4</a:t>
            </a:r>
            <a:r>
              <a:rPr lang="ru-RU" sz="2400" b="1" dirty="0"/>
              <a:t> проверяют знания по темам «Человек и его социальное окружение», «Общество, в котором мы живём. Человек в современном изменяющемся мире» и «Человек в мире культуры». Доля учащихся, выполнивших данные задания, в группе получивших за экзамен отметку «2», составляет более 45%. У остальных категорий групп участников доля выполнивших эти задания – более 80%. То есть в целом вышеуказанные темы освоены на достаточном уровне.</a:t>
            </a:r>
          </a:p>
        </p:txBody>
      </p:sp>
    </p:spTree>
    <p:extLst>
      <p:ext uri="{BB962C8B-B14F-4D97-AF65-F5344CB8AC3E}">
        <p14:creationId xmlns:p14="http://schemas.microsoft.com/office/powerpoint/2010/main" val="973796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008" y="116632"/>
            <a:ext cx="8999984" cy="634082"/>
          </a:xfrm>
        </p:spPr>
        <p:txBody>
          <a:bodyPr>
            <a:normAutofit fontScale="90000"/>
          </a:bodyPr>
          <a:lstStyle/>
          <a:p>
            <a:r>
              <a:rPr lang="ru-RU" sz="2800" b="1" cap="all" dirty="0">
                <a:ln w="0"/>
                <a:solidFill>
                  <a:srgbClr val="002060"/>
                </a:solidFill>
                <a:effectLst>
                  <a:reflection blurRad="12700" stA="50000" endPos="50000" dist="5000" dir="5400000" sy="-100000" rotWithShape="0"/>
                </a:effectLst>
              </a:rPr>
              <a:t>Содержательный анализ выполнения заданий КИМ ОГЭ</a:t>
            </a:r>
            <a:endParaRPr lang="ru-RU" dirty="0"/>
          </a:p>
        </p:txBody>
      </p:sp>
      <p:sp>
        <p:nvSpPr>
          <p:cNvPr id="8" name="TextBox 7">
            <a:extLst>
              <a:ext uri="{FF2B5EF4-FFF2-40B4-BE49-F238E27FC236}">
                <a16:creationId xmlns:a16="http://schemas.microsoft.com/office/drawing/2014/main" id="{C9CE518F-79F2-4DF4-5E26-F8807982F8E4}"/>
              </a:ext>
            </a:extLst>
          </p:cNvPr>
          <p:cNvSpPr txBox="1"/>
          <p:nvPr/>
        </p:nvSpPr>
        <p:spPr>
          <a:xfrm>
            <a:off x="575048" y="836712"/>
            <a:ext cx="8568952" cy="4832092"/>
          </a:xfrm>
          <a:prstGeom prst="rect">
            <a:avLst/>
          </a:prstGeom>
          <a:noFill/>
        </p:spPr>
        <p:txBody>
          <a:bodyPr wrap="square">
            <a:spAutoFit/>
          </a:bodyPr>
          <a:lstStyle/>
          <a:p>
            <a:r>
              <a:rPr lang="ru-RU" sz="2800" b="1" dirty="0">
                <a:solidFill>
                  <a:srgbClr val="C00000"/>
                </a:solidFill>
              </a:rPr>
              <a:t>Задания №№ 7-9 </a:t>
            </a:r>
            <a:r>
              <a:rPr lang="ru-RU" sz="2800" b="1" dirty="0"/>
              <a:t>проверяют тему «Человек в экономических отношениях». 80-99%% частников, получивших за экзамен «3», «4», «5», успешно справляются с заданиями по данной теме. У выпускников, имеющих отрицательную отметку, процент выполнения этих заданий составляет 43-51%%. В целом эти показатели говорят об усвоении знаний об экономических явлениях, умении устанавливать связи социальных явлений, решать практические задачи, отражающие типичные социальные взаимодействия.</a:t>
            </a:r>
          </a:p>
        </p:txBody>
      </p:sp>
    </p:spTree>
    <p:extLst>
      <p:ext uri="{BB962C8B-B14F-4D97-AF65-F5344CB8AC3E}">
        <p14:creationId xmlns:p14="http://schemas.microsoft.com/office/powerpoint/2010/main" val="4027304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018264A7-A30D-0696-6D00-C362EA3DAD17}"/>
              </a:ext>
            </a:extLst>
          </p:cNvPr>
          <p:cNvPicPr>
            <a:picLocks noChangeAspect="1"/>
          </p:cNvPicPr>
          <p:nvPr/>
        </p:nvPicPr>
        <p:blipFill>
          <a:blip r:embed="rId2"/>
          <a:stretch>
            <a:fillRect/>
          </a:stretch>
        </p:blipFill>
        <p:spPr>
          <a:xfrm>
            <a:off x="38424" y="116632"/>
            <a:ext cx="9108213" cy="823031"/>
          </a:xfrm>
          <a:prstGeom prst="rect">
            <a:avLst/>
          </a:prstGeom>
        </p:spPr>
      </p:pic>
      <p:sp>
        <p:nvSpPr>
          <p:cNvPr id="13" name="TextBox 12">
            <a:extLst>
              <a:ext uri="{FF2B5EF4-FFF2-40B4-BE49-F238E27FC236}">
                <a16:creationId xmlns:a16="http://schemas.microsoft.com/office/drawing/2014/main" id="{88F7EA21-8D1A-0D80-FA64-50194B98BD67}"/>
              </a:ext>
            </a:extLst>
          </p:cNvPr>
          <p:cNvSpPr txBox="1"/>
          <p:nvPr/>
        </p:nvSpPr>
        <p:spPr>
          <a:xfrm>
            <a:off x="539552" y="1124744"/>
            <a:ext cx="8352928" cy="4154984"/>
          </a:xfrm>
          <a:prstGeom prst="rect">
            <a:avLst/>
          </a:prstGeom>
          <a:noFill/>
        </p:spPr>
        <p:txBody>
          <a:bodyPr wrap="square">
            <a:spAutoFit/>
          </a:bodyPr>
          <a:lstStyle/>
          <a:p>
            <a:r>
              <a:rPr lang="ru-RU" sz="2400" b="1" dirty="0">
                <a:solidFill>
                  <a:srgbClr val="C00000"/>
                </a:solidFill>
              </a:rPr>
              <a:t>Задания №№ 10,11 </a:t>
            </a:r>
            <a:r>
              <a:rPr lang="ru-RU" sz="2400" b="1" dirty="0"/>
              <a:t>проверяют знания по теме «Человек в системе социальных отношений. Социальные ценности и нормы». Задание №11 выпускники выполняют чуть хуже, чем задание № 10: те, кто сдал экзамен на «3», «4», «5», - процент выполнения от 79 до 97%%. То есть хорошо и удовлетворительно подготовленные участники на достаточном уровне усвоили знания о семье, социальных нормах, традиционных российских духовно-нравственных ценностях и демонстрируют в этих заданиях умения решать познавательные задачи и устанавливать взаимосвязи социальных объектов.</a:t>
            </a:r>
          </a:p>
        </p:txBody>
      </p:sp>
    </p:spTree>
    <p:extLst>
      <p:ext uri="{BB962C8B-B14F-4D97-AF65-F5344CB8AC3E}">
        <p14:creationId xmlns:p14="http://schemas.microsoft.com/office/powerpoint/2010/main" val="2204935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268760"/>
            <a:ext cx="8640960" cy="4525963"/>
          </a:xfrm>
        </p:spPr>
        <p:txBody>
          <a:bodyPr>
            <a:normAutofit/>
          </a:bodyPr>
          <a:lstStyle/>
          <a:p>
            <a:pPr marL="0" indent="0">
              <a:buNone/>
            </a:pPr>
            <a:r>
              <a:rPr lang="ru-RU" sz="2800" b="1" dirty="0">
                <a:solidFill>
                  <a:srgbClr val="C00000"/>
                </a:solidFill>
              </a:rPr>
              <a:t>Задания №№ 13,14 </a:t>
            </a:r>
            <a:r>
              <a:rPr lang="ru-RU" sz="2800" b="1" dirty="0"/>
              <a:t>проверяют тему «Человек в политическом измерении». Процент выполнения данных заданий несколько ниже. У получивших отметку «2» он равен 34,07% за задание 13, и 31,86% за задание 14. </a:t>
            </a:r>
          </a:p>
          <a:p>
            <a:pPr marL="0" indent="0">
              <a:buNone/>
            </a:pPr>
            <a:r>
              <a:rPr lang="ru-RU" sz="2800" b="1" dirty="0"/>
              <a:t>Хорошо справились с данными заданиями получившие отметки «4» и «5» - их более 90% участников.</a:t>
            </a:r>
            <a:endParaRPr lang="ru-RU" dirty="0"/>
          </a:p>
        </p:txBody>
      </p:sp>
      <p:pic>
        <p:nvPicPr>
          <p:cNvPr id="2" name="Рисунок 1">
            <a:extLst>
              <a:ext uri="{FF2B5EF4-FFF2-40B4-BE49-F238E27FC236}">
                <a16:creationId xmlns:a16="http://schemas.microsoft.com/office/drawing/2014/main" id="{3D7107C4-51CD-0DD1-02FE-58C11B9B21C7}"/>
              </a:ext>
            </a:extLst>
          </p:cNvPr>
          <p:cNvPicPr>
            <a:picLocks noChangeAspect="1"/>
          </p:cNvPicPr>
          <p:nvPr/>
        </p:nvPicPr>
        <p:blipFill>
          <a:blip r:embed="rId2"/>
          <a:stretch>
            <a:fillRect/>
          </a:stretch>
        </p:blipFill>
        <p:spPr>
          <a:xfrm>
            <a:off x="35787" y="116632"/>
            <a:ext cx="9108213" cy="823031"/>
          </a:xfrm>
          <a:prstGeom prst="rect">
            <a:avLst/>
          </a:prstGeom>
        </p:spPr>
      </p:pic>
    </p:spTree>
    <p:extLst>
      <p:ext uri="{BB962C8B-B14F-4D97-AF65-F5344CB8AC3E}">
        <p14:creationId xmlns:p14="http://schemas.microsoft.com/office/powerpoint/2010/main" val="3466537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7016389D-B175-1A2A-BB07-F50BCBE48C5C}"/>
              </a:ext>
            </a:extLst>
          </p:cNvPr>
          <p:cNvPicPr>
            <a:picLocks noChangeAspect="1"/>
          </p:cNvPicPr>
          <p:nvPr/>
        </p:nvPicPr>
        <p:blipFill>
          <a:blip r:embed="rId2"/>
          <a:stretch>
            <a:fillRect/>
          </a:stretch>
        </p:blipFill>
        <p:spPr>
          <a:xfrm>
            <a:off x="179512" y="116632"/>
            <a:ext cx="9108213" cy="823031"/>
          </a:xfrm>
          <a:prstGeom prst="rect">
            <a:avLst/>
          </a:prstGeom>
        </p:spPr>
      </p:pic>
      <p:sp>
        <p:nvSpPr>
          <p:cNvPr id="5" name="TextBox 4">
            <a:extLst>
              <a:ext uri="{FF2B5EF4-FFF2-40B4-BE49-F238E27FC236}">
                <a16:creationId xmlns:a16="http://schemas.microsoft.com/office/drawing/2014/main" id="{305C8B90-BA83-6AAC-E07B-E2C2240E859C}"/>
              </a:ext>
            </a:extLst>
          </p:cNvPr>
          <p:cNvSpPr txBox="1"/>
          <p:nvPr/>
        </p:nvSpPr>
        <p:spPr>
          <a:xfrm>
            <a:off x="323528" y="939663"/>
            <a:ext cx="8280920" cy="3913059"/>
          </a:xfrm>
          <a:prstGeom prst="rect">
            <a:avLst/>
          </a:prstGeom>
          <a:noFill/>
        </p:spPr>
        <p:txBody>
          <a:bodyPr wrap="square">
            <a:spAutoFit/>
          </a:bodyPr>
          <a:lstStyle/>
          <a:p>
            <a:pPr>
              <a:lnSpc>
                <a:spcPct val="150000"/>
              </a:lnSpc>
            </a:pPr>
            <a:r>
              <a:rPr lang="ru-RU" sz="2400" b="1" dirty="0">
                <a:solidFill>
                  <a:srgbClr val="C00000"/>
                </a:solidFill>
              </a:rPr>
              <a:t>Задание № 15 </a:t>
            </a:r>
            <a:r>
              <a:rPr lang="ru-RU" sz="2400" b="1" dirty="0"/>
              <a:t>может охватывать все разделы курса обществознания и проверяет умение классифицировать социальные объекты разных сфер общественной жизни. С этим заданием хорошо справились большинство сдающих (82-98%% участников в разных группах). </a:t>
            </a:r>
          </a:p>
          <a:p>
            <a:pPr>
              <a:lnSpc>
                <a:spcPct val="150000"/>
              </a:lnSpc>
            </a:pPr>
            <a:r>
              <a:rPr lang="ru-RU" sz="2400" b="1" dirty="0"/>
              <a:t>Успешно выполнили данное задание получившие за экзамен «2» – 38,1% участников.</a:t>
            </a:r>
          </a:p>
        </p:txBody>
      </p:sp>
    </p:spTree>
    <p:extLst>
      <p:ext uri="{BB962C8B-B14F-4D97-AF65-F5344CB8AC3E}">
        <p14:creationId xmlns:p14="http://schemas.microsoft.com/office/powerpoint/2010/main" val="2584164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4B2CCF9F-226F-8809-6A66-C501A26BBDBA}"/>
              </a:ext>
            </a:extLst>
          </p:cNvPr>
          <p:cNvPicPr>
            <a:picLocks noChangeAspect="1"/>
          </p:cNvPicPr>
          <p:nvPr/>
        </p:nvPicPr>
        <p:blipFill>
          <a:blip r:embed="rId2"/>
          <a:stretch>
            <a:fillRect/>
          </a:stretch>
        </p:blipFill>
        <p:spPr>
          <a:xfrm>
            <a:off x="44700" y="20081"/>
            <a:ext cx="9114310" cy="823031"/>
          </a:xfrm>
          <a:prstGeom prst="rect">
            <a:avLst/>
          </a:prstGeom>
        </p:spPr>
      </p:pic>
      <p:sp>
        <p:nvSpPr>
          <p:cNvPr id="10" name="TextBox 9">
            <a:extLst>
              <a:ext uri="{FF2B5EF4-FFF2-40B4-BE49-F238E27FC236}">
                <a16:creationId xmlns:a16="http://schemas.microsoft.com/office/drawing/2014/main" id="{14B5C3BD-354E-A89A-E7BC-552DDA2EA913}"/>
              </a:ext>
            </a:extLst>
          </p:cNvPr>
          <p:cNvSpPr txBox="1"/>
          <p:nvPr/>
        </p:nvSpPr>
        <p:spPr>
          <a:xfrm>
            <a:off x="179512" y="751344"/>
            <a:ext cx="8784976" cy="4893647"/>
          </a:xfrm>
          <a:prstGeom prst="rect">
            <a:avLst/>
          </a:prstGeom>
          <a:noFill/>
        </p:spPr>
        <p:txBody>
          <a:bodyPr wrap="square">
            <a:spAutoFit/>
          </a:bodyPr>
          <a:lstStyle/>
          <a:p>
            <a:pPr>
              <a:spcBef>
                <a:spcPct val="20000"/>
              </a:spcBef>
            </a:pPr>
            <a:r>
              <a:rPr lang="ru-RU" sz="2400" b="1" dirty="0">
                <a:solidFill>
                  <a:srgbClr val="C00000"/>
                </a:solidFill>
              </a:rPr>
              <a:t>Задание № 16 </a:t>
            </a:r>
            <a:r>
              <a:rPr lang="ru-RU" sz="2400" b="1" dirty="0"/>
              <a:t>проверяет систему знаний и их применение по теме «Гражданин и государство», об основах конституционного строя и организации государственной власти в Российской Федерации, правовом статусе гражданина Российской Федерации (в том числе несовершеннолетнего); противодействии коррупции в Российской Федерации, обеспечении безопасности личности, общества и государства, в том числе от терроризма и экстремизма. Средний процент выполнения этого задания ниже и составляет 69,14%. Всего 29,35% выпускников, получивших отметку «2» за экзамен, справились с этим заданием. В остальных группах сдающих – от 68 до 92%% участников. Таким образом, есть определенные проблемы со знанием Конституции РФ.</a:t>
            </a:r>
          </a:p>
        </p:txBody>
      </p:sp>
    </p:spTree>
    <p:extLst>
      <p:ext uri="{BB962C8B-B14F-4D97-AF65-F5344CB8AC3E}">
        <p14:creationId xmlns:p14="http://schemas.microsoft.com/office/powerpoint/2010/main" val="1617382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1CC7B-9A72-946A-2369-844834E02F30}"/>
            </a:ext>
          </a:extLst>
        </p:cNvPr>
        <p:cNvGrpSpPr/>
        <p:nvPr/>
      </p:nvGrpSpPr>
      <p:grpSpPr>
        <a:xfrm>
          <a:off x="0" y="0"/>
          <a:ext cx="0" cy="0"/>
          <a:chOff x="0" y="0"/>
          <a:chExt cx="0" cy="0"/>
        </a:xfrm>
      </p:grpSpPr>
      <p:pic>
        <p:nvPicPr>
          <p:cNvPr id="6" name="Рисунок 5">
            <a:extLst>
              <a:ext uri="{FF2B5EF4-FFF2-40B4-BE49-F238E27FC236}">
                <a16:creationId xmlns:a16="http://schemas.microsoft.com/office/drawing/2014/main" id="{5A68C630-E89B-6829-4F65-CD7C7A3D6C67}"/>
              </a:ext>
            </a:extLst>
          </p:cNvPr>
          <p:cNvPicPr>
            <a:picLocks noChangeAspect="1"/>
          </p:cNvPicPr>
          <p:nvPr/>
        </p:nvPicPr>
        <p:blipFill>
          <a:blip r:embed="rId2"/>
          <a:stretch>
            <a:fillRect/>
          </a:stretch>
        </p:blipFill>
        <p:spPr>
          <a:xfrm>
            <a:off x="44700" y="20081"/>
            <a:ext cx="9114310" cy="823031"/>
          </a:xfrm>
          <a:prstGeom prst="rect">
            <a:avLst/>
          </a:prstGeom>
        </p:spPr>
      </p:pic>
      <p:sp>
        <p:nvSpPr>
          <p:cNvPr id="10" name="TextBox 9">
            <a:extLst>
              <a:ext uri="{FF2B5EF4-FFF2-40B4-BE49-F238E27FC236}">
                <a16:creationId xmlns:a16="http://schemas.microsoft.com/office/drawing/2014/main" id="{E282D48B-4254-53B8-1AED-BF166FF8B1E5}"/>
              </a:ext>
            </a:extLst>
          </p:cNvPr>
          <p:cNvSpPr txBox="1"/>
          <p:nvPr/>
        </p:nvSpPr>
        <p:spPr>
          <a:xfrm>
            <a:off x="374034" y="1412776"/>
            <a:ext cx="8784976" cy="3046988"/>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ru-RU" sz="2400" b="1" i="0" u="none" strike="noStrike" kern="1200" cap="none" spc="0" normalizeH="0" baseline="0" noProof="0" dirty="0">
                <a:ln>
                  <a:noFill/>
                </a:ln>
                <a:solidFill>
                  <a:srgbClr val="C00000"/>
                </a:solidFill>
                <a:effectLst/>
                <a:uLnTx/>
                <a:uFillTx/>
                <a:latin typeface="Calibri"/>
                <a:ea typeface="+mn-ea"/>
                <a:cs typeface="+mn-cs"/>
              </a:rPr>
              <a:t>Задания 17,18 </a:t>
            </a:r>
            <a:r>
              <a:rPr kumimoji="0" lang="ru-RU" sz="2400" b="1" i="0" u="none" strike="noStrike" kern="1200" cap="none" spc="0" normalizeH="0" baseline="0" noProof="0" dirty="0">
                <a:ln>
                  <a:noFill/>
                </a:ln>
                <a:effectLst/>
                <a:uLnTx/>
                <a:uFillTx/>
                <a:latin typeface="Calibri"/>
                <a:ea typeface="+mn-ea"/>
                <a:cs typeface="+mn-cs"/>
              </a:rPr>
              <a:t>проверяют знания по теме «Человек как участник правовых отношений. Основы российского права». Средний процент выполнения этих заданий также ниже и составляет 72,52% и 78,56% соответственно. 35-39%% сдавших экзамен на «2» выполняют данные задания. Остальные группы выпускников – 71-95%%. Таким образом, ошибок при выполнении заданий на знание основ российского права больше, чем в других темах.</a:t>
            </a:r>
          </a:p>
        </p:txBody>
      </p:sp>
    </p:spTree>
    <p:extLst>
      <p:ext uri="{BB962C8B-B14F-4D97-AF65-F5344CB8AC3E}">
        <p14:creationId xmlns:p14="http://schemas.microsoft.com/office/powerpoint/2010/main" val="18408478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6115</TotalTime>
  <Words>3960</Words>
  <Application>Microsoft Office PowerPoint</Application>
  <PresentationFormat>Экран (4:3)</PresentationFormat>
  <Paragraphs>125</Paragraphs>
  <Slides>24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2</vt:i4>
      </vt:variant>
      <vt:variant>
        <vt:lpstr>Заголовки слайдов</vt:lpstr>
      </vt:variant>
      <vt:variant>
        <vt:i4>24</vt:i4>
      </vt:variant>
    </vt:vector>
  </HeadingPairs>
  <TitlesOfParts>
    <vt:vector size="28" baseType="lpstr">
      <vt:lpstr>Arial</vt:lpstr>
      <vt:lpstr>Calibri</vt:lpstr>
      <vt:lpstr>Тема Office</vt:lpstr>
      <vt:lpstr>Специальное оформление</vt:lpstr>
      <vt:lpstr>Анализ результатов ОГЭ-2025  по обществознанию  в Красноярском крае</vt:lpstr>
      <vt:lpstr>ВЫВОДЫ о характере результатов ОГЭ по предмету в 2025 году и в динамике</vt:lpstr>
      <vt:lpstr>Содержательный анализ выполнения заданий КИМ ОГЭ</vt:lpstr>
      <vt:lpstr>Содержательный анализ выполнения заданий КИМ ОГЭ</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Содержательный анализ выполнения заданий</vt:lpstr>
      <vt:lpstr>Содержательный анализ выполнения заданий</vt:lpstr>
      <vt:lpstr>Содержательный анализ выполнения заданий</vt:lpstr>
      <vt:lpstr>Содержательный анализ выполнения заданий</vt:lpstr>
      <vt:lpstr>Содержательный анализ выполнения заданий</vt:lpstr>
      <vt:lpstr>Выводы об итогах анализа выполнения заданий, групп заданий</vt:lpstr>
      <vt:lpstr>Выводы о вероятных причинах затруднений и типичных ошибок </vt:lpstr>
      <vt:lpstr>РЕКОМЕНДАЦИИ</vt:lpstr>
      <vt:lpstr>РЕКОМЕНДАЦИИ</vt:lpstr>
      <vt:lpstr>РЕКОМЕНДАЦИИ по организации дифференцированного обучения школьников с разным уровнем предметной подготовки</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Павел</dc:creator>
  <cp:lastModifiedBy>Антонина Попова</cp:lastModifiedBy>
  <cp:revision>97</cp:revision>
  <dcterms:created xsi:type="dcterms:W3CDTF">2009-01-08T12:15:48Z</dcterms:created>
  <dcterms:modified xsi:type="dcterms:W3CDTF">2025-11-20T15:56:29Z</dcterms:modified>
</cp:coreProperties>
</file>