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5" r:id="rId2"/>
    <p:sldId id="401" r:id="rId3"/>
    <p:sldId id="383" r:id="rId4"/>
    <p:sldId id="387" r:id="rId5"/>
    <p:sldId id="400" r:id="rId6"/>
    <p:sldId id="390" r:id="rId7"/>
    <p:sldId id="399" r:id="rId8"/>
    <p:sldId id="394" r:id="rId9"/>
    <p:sldId id="398" r:id="rId10"/>
    <p:sldId id="388" r:id="rId11"/>
    <p:sldId id="393" r:id="rId12"/>
    <p:sldId id="380" r:id="rId13"/>
    <p:sldId id="391" r:id="rId14"/>
    <p:sldId id="382" r:id="rId15"/>
    <p:sldId id="392" r:id="rId16"/>
    <p:sldId id="397" r:id="rId17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70A"/>
    <a:srgbClr val="FF9B9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130" autoAdjust="0"/>
  </p:normalViewPr>
  <p:slideViewPr>
    <p:cSldViewPr>
      <p:cViewPr varScale="1">
        <p:scale>
          <a:sx n="93" d="100"/>
          <a:sy n="93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E7E4-A24D-41FF-BC99-1A5F142DB7EB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70D4-B294-4FA1-B0EA-386EE815F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4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372B-A16D-4B84-B85E-4029C9A777B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1222375"/>
            <a:ext cx="4398962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16441-8F82-4BDB-AC16-1A02C2D46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4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6441-8F82-4BDB-AC16-1A02C2D46A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5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6441-8F82-4BDB-AC16-1A02C2D46A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6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6725" y="2186861"/>
            <a:ext cx="82296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Индивидуальный комплект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экзаменационных материалов участника ГИА-9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Правила заполнения полей бланков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052736"/>
            <a:ext cx="8496944" cy="56166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Регистрационные поля всех бланков должны быть заполнены.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Символ метки («Х») в полях бланка регистрации не должен быть слишком толстым.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Допустимо использование только печатных букв согласно образцу.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 Буквы и цифры должны быть прописаны четко (иначе при автоматизированной обработке возможно неправильное распознавание символов!).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Каждое поле заполняется, начиная с первой позиции.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Если участник экзамена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marL="361950" indent="-271463"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rgbClr val="FF0000"/>
                </a:solidFill>
              </a:rPr>
              <a:t>ЗАПРЕЩЕНО!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делать в полях бланков, вне полей бланков или в полях, заполненных типографским способом, какие-либо записи и (или) пометки, не относящиеся к содержанию полей бланков;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использовать для заполнения бланков цветные ручки вместо черной,  карандаш, средства для исправления внесенной в бланки информации («замазку», «ластик» и др.). </a:t>
            </a:r>
          </a:p>
        </p:txBody>
      </p:sp>
    </p:spTree>
    <p:extLst>
      <p:ext uri="{BB962C8B-B14F-4D97-AF65-F5344CB8AC3E}">
        <p14:creationId xmlns:p14="http://schemas.microsoft.com/office/powerpoint/2010/main" val="22571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Правила заполнения полей бланков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014371"/>
            <a:ext cx="8496944" cy="12105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7325" indent="-187325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Все бланки заполняются </a:t>
            </a:r>
            <a:r>
              <a:rPr lang="ru-RU" sz="1900" dirty="0" err="1">
                <a:solidFill>
                  <a:schemeClr val="tx1"/>
                </a:solidFill>
              </a:rPr>
              <a:t>гелевой</a:t>
            </a:r>
            <a:r>
              <a:rPr lang="ru-RU" sz="1900" dirty="0">
                <a:solidFill>
                  <a:schemeClr val="tx1"/>
                </a:solidFill>
              </a:rPr>
              <a:t> ручкой черного цвета! 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174625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Исключить использование участниками ГИА-9 карандашей, шариковых ручек, ручек </a:t>
            </a:r>
            <a:r>
              <a:rPr lang="ru-RU" sz="1900" dirty="0">
                <a:solidFill>
                  <a:schemeClr val="tx1"/>
                </a:solidFill>
              </a:rPr>
              <a:t>другого цвета, плохо пишущих ручек (бледных или делающих пропуски в написании).</a:t>
            </a:r>
          </a:p>
        </p:txBody>
      </p:sp>
      <p:pic>
        <p:nvPicPr>
          <p:cNvPr id="6" name="Рисунок 5" descr="2.jpg"/>
          <p:cNvPicPr/>
          <p:nvPr/>
        </p:nvPicPr>
        <p:blipFill rotWithShape="1"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4412" r="52800" b="24815"/>
          <a:stretch/>
        </p:blipFill>
        <p:spPr bwMode="auto">
          <a:xfrm>
            <a:off x="2699792" y="2402635"/>
            <a:ext cx="3960440" cy="30514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511164"/>
            <a:ext cx="8496944" cy="10861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7" algn="just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1900" dirty="0">
                <a:solidFill>
                  <a:schemeClr val="tx1"/>
                </a:solidFill>
              </a:rPr>
              <a:t>Если в бланке ответ записан, например, шариковой ручкой с синими чернилами, то при сканировании изображение будет плохого качества, а текст – не читаемый. Эксперты такие работы проверить не смогут</a:t>
            </a: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95483" y="1053199"/>
            <a:ext cx="3957284" cy="5651411"/>
            <a:chOff x="3116577" y="2492896"/>
            <a:chExt cx="2924158" cy="4176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577" y="2492896"/>
              <a:ext cx="2924158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3322741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136967" y="3150884"/>
              <a:ext cx="1224137" cy="18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2041100001724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82778" y="1053199"/>
            <a:ext cx="3972658" cy="5651411"/>
            <a:chOff x="6100977" y="2499646"/>
            <a:chExt cx="2935519" cy="4176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977" y="2499646"/>
              <a:ext cx="2935519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6336280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103473" y="3144763"/>
              <a:ext cx="1224137" cy="18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2720390001002</a:t>
              </a:r>
              <a:endParaRPr lang="ru-RU" sz="1000" dirty="0">
                <a:latin typeface="+mj-lt"/>
              </a:endParaRPr>
            </a:p>
          </p:txBody>
        </p:sp>
      </p:grp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37317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Заполнение Бланка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№ 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062386" y="6021288"/>
            <a:ext cx="17580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Иванов Павел Сергеевич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100" i="1" dirty="0">
                <a:latin typeface="Calibri" pitchFamily="34" charset="0"/>
                <a:cs typeface="Calibri" pitchFamily="34" charset="0"/>
              </a:rPr>
              <a:t>Школа № 3</a:t>
            </a:r>
            <a:endParaRPr kumimoji="0" lang="ru-RU" sz="11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242514" y="1934250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Иванов Павел Сергеевич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 rot="5400000">
            <a:off x="4000143" y="3128365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Иванов Павел Сергеевич</a:t>
            </a:r>
          </a:p>
        </p:txBody>
      </p:sp>
      <p:sp>
        <p:nvSpPr>
          <p:cNvPr id="2" name="Знак запрета 1"/>
          <p:cNvSpPr/>
          <p:nvPr/>
        </p:nvSpPr>
        <p:spPr>
          <a:xfrm>
            <a:off x="6891338" y="5903399"/>
            <a:ext cx="636502" cy="636502"/>
          </a:xfrm>
          <a:prstGeom prst="noSmoking">
            <a:avLst>
              <a:gd name="adj" fmla="val 50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6266124" y="1961124"/>
            <a:ext cx="288911" cy="288911"/>
          </a:xfrm>
          <a:prstGeom prst="noSmoking">
            <a:avLst>
              <a:gd name="adj" fmla="val 50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4840110" y="2305486"/>
            <a:ext cx="288911" cy="288911"/>
          </a:xfrm>
          <a:prstGeom prst="noSmoking">
            <a:avLst>
              <a:gd name="adj" fmla="val 50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063" y="2332201"/>
            <a:ext cx="3505873" cy="39588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Односторонний бланк ответов № 2 (лист 1 и лист 2) предназначен для записи ответов на задания с развернутым ответом (строго в соответствии с требованиями инструкции к отдельным заданиям КИМ). </a:t>
            </a:r>
          </a:p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Записи  в бланке ответов № 2 делаются в соответствующей последовательности: сначала в лист 1, затем – в лист 2 и только на лицевой стороне,   оборотная  сторона листов бланка ответов № 2 НЕ ЗАПОЛНЯЕТСЯ!!! </a:t>
            </a:r>
          </a:p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 случае заполнения обоих листов бланка, участнику необходимо попросить дополнительный бланк ответов № 2.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9525" y="2860805"/>
            <a:ext cx="3528392" cy="294445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Категорически запрещается: </a:t>
            </a:r>
            <a:endParaRPr lang="ru-RU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делать в полях бланков, вне полей бланков или в полях, заполненных типографским способом, какие-либо записи и (или) пометки, не относящиеся к содержанию полей бланков; 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использовать для заполнения бланков иные письменные принадлежности, средства для исправления внесенной в бланки информации (корректирующую жидкость, ластик и др.)</a:t>
            </a: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заполнять оборотную сторону бланков ответов № 2</a:t>
            </a: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4" y="1484784"/>
            <a:ext cx="3716196" cy="529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44008" y="1484784"/>
            <a:ext cx="4176465" cy="954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Дополнительный бланк ответов № 2 имеет уникальный 13-значный номер,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бланк односторонний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3796" y="2337902"/>
            <a:ext cx="1008112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D04276-0378-A1DE-75F7-9434A03C8B25}"/>
              </a:ext>
            </a:extLst>
          </p:cNvPr>
          <p:cNvSpPr txBox="1"/>
          <p:nvPr/>
        </p:nvSpPr>
        <p:spPr>
          <a:xfrm rot="19440000" flipH="1">
            <a:off x="871658" y="5435487"/>
            <a:ext cx="3208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КОПИРОВАТЬ!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37317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Дополнительный бланк ответов № 2 участников ОГЭ</a:t>
            </a:r>
          </a:p>
        </p:txBody>
      </p:sp>
    </p:spTree>
    <p:extLst>
      <p:ext uri="{BB962C8B-B14F-4D97-AF65-F5344CB8AC3E}">
        <p14:creationId xmlns:p14="http://schemas.microsoft.com/office/powerpoint/2010/main" val="18487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90" y="1042070"/>
            <a:ext cx="3716196" cy="529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37317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Дополнительный бланк ответов № 2 участников ОГЭ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7876" y="4149080"/>
            <a:ext cx="35486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КОПИРОВАНИЕ ДБО №2 запрещено!</a:t>
            </a: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63" y="4169656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23728" y="1357842"/>
            <a:ext cx="1434592" cy="216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06032" y="1196752"/>
            <a:ext cx="292640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cs typeface="Times New Roman" panose="02020603050405020304" pitchFamily="18" charset="0"/>
              </a:rPr>
              <a:t>Участник самостоятельно заполняет указанные поля дополнительного бланка ответов № 2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cs typeface="Times New Roman" panose="02020603050405020304" pitchFamily="18" charset="0"/>
              </a:rPr>
              <a:t>Код региона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cs typeface="Times New Roman" panose="02020603050405020304" pitchFamily="18" charset="0"/>
              </a:rPr>
              <a:t>Код предмета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cs typeface="Times New Roman" panose="02020603050405020304" pitchFamily="18" charset="0"/>
              </a:rPr>
              <a:t>Название предмета</a:t>
            </a:r>
          </a:p>
          <a:p>
            <a:r>
              <a:rPr lang="ru-RU" sz="1200" i="1" dirty="0">
                <a:cs typeface="Times New Roman" panose="02020603050405020304" pitchFamily="18" charset="0"/>
              </a:rPr>
              <a:t>Внесенная информация должна соответствовать информации из бланка ответов № 2</a:t>
            </a:r>
          </a:p>
        </p:txBody>
      </p:sp>
      <p:cxnSp>
        <p:nvCxnSpPr>
          <p:cNvPr id="10" name="Прямая со стрелкой 9"/>
          <p:cNvCxnSpPr>
            <a:stCxn id="23" idx="1"/>
            <a:endCxn id="22" idx="3"/>
          </p:cNvCxnSpPr>
          <p:nvPr/>
        </p:nvCxnSpPr>
        <p:spPr>
          <a:xfrm flipH="1" flipV="1">
            <a:off x="3558320" y="1465842"/>
            <a:ext cx="2047712" cy="6080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7876" y="3140968"/>
            <a:ext cx="354862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cs typeface="Times New Roman" panose="02020603050405020304" pitchFamily="18" charset="0"/>
              </a:rPr>
              <a:t>Дополнительные бланки ответов № 2 не принимаются к оцениванию, если хотя бы  один из односторонних листов бланка ответов № 2 не заполнен!</a:t>
            </a:r>
          </a:p>
        </p:txBody>
      </p:sp>
      <p:pic>
        <p:nvPicPr>
          <p:cNvPr id="3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74226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D04276-0378-A1DE-75F7-9434A03C8B25}"/>
              </a:ext>
            </a:extLst>
          </p:cNvPr>
          <p:cNvSpPr txBox="1"/>
          <p:nvPr/>
        </p:nvSpPr>
        <p:spPr>
          <a:xfrm rot="19440000" flipH="1">
            <a:off x="1582871" y="4837849"/>
            <a:ext cx="3208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КОПИРОВАТЬ!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876" y="5013176"/>
            <a:ext cx="35714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Использование дополнительных бланков прошлого года </a:t>
            </a:r>
            <a:br>
              <a:rPr lang="ru-RU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(2023 год и ранее) </a:t>
            </a:r>
            <a:br>
              <a:rPr lang="ru-RU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запрещено</a:t>
            </a:r>
            <a:r>
              <a:rPr lang="ru-RU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23" y="5033752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/>
          <a:stretch/>
        </p:blipFill>
        <p:spPr>
          <a:xfrm>
            <a:off x="282303" y="1231048"/>
            <a:ext cx="4183012" cy="56949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5188" y="2358405"/>
            <a:ext cx="38894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Comic Sans MS" panose="030F0702030302020204" pitchFamily="66" charset="0"/>
              </a:rPr>
              <a:t>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ответом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1" y="-39717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37763"/>
            <a:ext cx="82296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Алгоритм прикрепления дополнительного бланка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ответов № 2 организатором в аудитории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1022" y="2420888"/>
            <a:ext cx="3779218" cy="4201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перед тем как выдать ДБО № 2 убедиться, что оба листа бланка ответов № 2 с лицевой стороны полностью заполнены; 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выдать участнику ДБО № 2;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в бланке ответов № 2 (лист2) в поле «Дополнительный бланк ответов № 2» вписать 13-значный номер штрих-кода ДБО № 2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в ДБО № 2 записать порядковый номер листа для ответа (в случае, если участник запросил первый лист дополнительного бланка, то номер этого листа – 3, последующие листы с номерами 4,5 и т.д.)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Следующий ДБО №2 прикрепляется аналогично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зафиксировать количество выданных дополнительных бланков ответов № 2 в форме ППЭ-05-02 «Протокол проведения ОГЭ в аудитории»;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200" i="1" dirty="0">
                <a:cs typeface="Times New Roman" panose="02020603050405020304" pitchFamily="18" charset="0"/>
              </a:rPr>
              <a:t>прописать номера выданных дополнительных бланков в форме ППЭ-12-03 «Ведомость использования дополнительных бланков ответов № 2»;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398" y="1210933"/>
            <a:ext cx="404784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cs typeface="Times New Roman" panose="02020603050405020304" pitchFamily="18" charset="0"/>
              </a:rPr>
              <a:t>Ответственность за прикрепление дополнительного бланка ответов № 2 несет организатор в аудитории.</a:t>
            </a:r>
          </a:p>
          <a:p>
            <a:pPr algn="ctr"/>
            <a:r>
              <a:rPr lang="ru-RU" sz="1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Невыполнение инструкции по заполнению бланков может привести к «потере» дополнительного бланка!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374731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66811" y="1764571"/>
            <a:ext cx="3482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>
                <a:solidFill>
                  <a:srgbClr val="FF0000"/>
                </a:solidFill>
                <a:latin typeface="Comic Sans MS" panose="030F0702030302020204" pitchFamily="66" charset="0"/>
              </a:rPr>
              <a:t>9780201379624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1103" y="2224974"/>
            <a:ext cx="864000" cy="8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7" y="2236021"/>
            <a:ext cx="4189986" cy="55589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60629" y="2773971"/>
            <a:ext cx="513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Стрелка углом 7"/>
          <p:cNvSpPr/>
          <p:nvPr/>
        </p:nvSpPr>
        <p:spPr>
          <a:xfrm rot="10800000" flipH="1" flipV="1">
            <a:off x="824356" y="1833556"/>
            <a:ext cx="576064" cy="1595444"/>
          </a:xfrm>
          <a:prstGeom prst="bentArrow">
            <a:avLst>
              <a:gd name="adj1" fmla="val 12080"/>
              <a:gd name="adj2" fmla="val 15771"/>
              <a:gd name="adj3" fmla="val 25000"/>
              <a:gd name="adj4" fmla="val 43750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5583" y="2782878"/>
            <a:ext cx="169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>
                <a:solidFill>
                  <a:srgbClr val="FF0000"/>
                </a:solidFill>
                <a:latin typeface="Comic Sans MS" panose="030F0702030302020204" pitchFamily="66" charset="0"/>
              </a:rPr>
              <a:t>9321456789654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011036" y="3793362"/>
            <a:ext cx="4189986" cy="5558916"/>
            <a:chOff x="1872308" y="3783837"/>
            <a:chExt cx="4189986" cy="5558916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872308" y="3783837"/>
              <a:ext cx="4189986" cy="5558916"/>
              <a:chOff x="988411" y="3794426"/>
              <a:chExt cx="4189986" cy="5558916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411" y="3794426"/>
                <a:ext cx="4189986" cy="5558916"/>
              </a:xfrm>
              <a:prstGeom prst="rect">
                <a:avLst/>
              </a:prstGeom>
            </p:spPr>
          </p:pic>
          <p:sp>
            <p:nvSpPr>
              <p:cNvPr id="35" name="Прямоугольник 34"/>
              <p:cNvSpPr/>
              <p:nvPr/>
            </p:nvSpPr>
            <p:spPr>
              <a:xfrm>
                <a:off x="1438520" y="4855413"/>
                <a:ext cx="864000" cy="69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95784" y="4797152"/>
              <a:ext cx="12240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spc="100" dirty="0">
                  <a:latin typeface="Book Antiqua" panose="02040602050305030304" pitchFamily="18" charset="0"/>
                </a:rPr>
                <a:t>9  321456  789654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29604" y="4332376"/>
            <a:ext cx="513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8" name="Овал 27"/>
          <p:cNvSpPr/>
          <p:nvPr/>
        </p:nvSpPr>
        <p:spPr>
          <a:xfrm>
            <a:off x="710157" y="4862384"/>
            <a:ext cx="2556000" cy="360000"/>
          </a:xfrm>
          <a:prstGeom prst="ellipse">
            <a:avLst/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9 321456 789654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1835696" y="2984432"/>
            <a:ext cx="144016" cy="1872000"/>
          </a:xfrm>
          <a:prstGeom prst="upArrow">
            <a:avLst>
              <a:gd name="adj1" fmla="val 42209"/>
              <a:gd name="adj2" fmla="val 92848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03" y="3303979"/>
            <a:ext cx="2556000" cy="360000"/>
          </a:xfrm>
          <a:prstGeom prst="ellipse">
            <a:avLst/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9 780201 379624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6116" y="2083117"/>
            <a:ext cx="4047842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cs typeface="Times New Roman" panose="02020603050405020304" pitchFamily="18" charset="0"/>
              </a:rPr>
              <a:t>ОРГАНИЗАТОР ДОЛЖЕН:</a:t>
            </a:r>
          </a:p>
        </p:txBody>
      </p:sp>
    </p:spTree>
    <p:extLst>
      <p:ext uri="{BB962C8B-B14F-4D97-AF65-F5344CB8AC3E}">
        <p14:creationId xmlns:p14="http://schemas.microsoft.com/office/powerpoint/2010/main" val="13815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5" grpId="0"/>
      <p:bldP spid="8" grpId="0" animBg="1"/>
      <p:bldP spid="29" grpId="0"/>
      <p:bldP spid="30" grpId="0"/>
      <p:bldP spid="28" grpId="0" animBg="1"/>
      <p:bldP spid="1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40" y="1484784"/>
            <a:ext cx="3501944" cy="5312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1" y="-39717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75446" y="2165514"/>
            <a:ext cx="1800000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9994" y="749301"/>
            <a:ext cx="81072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cs typeface="Times New Roman" panose="02020603050405020304" pitchFamily="18" charset="0"/>
              </a:rPr>
              <a:t>Ведомость 12-02 заполняет организатор, когда выдает ДБО №2, </a:t>
            </a:r>
            <a:r>
              <a:rPr lang="ru-RU" i="1" dirty="0" smtClean="0">
                <a:cs typeface="Times New Roman" panose="02020603050405020304" pitchFamily="18" charset="0"/>
              </a:rPr>
              <a:t>вписывая </a:t>
            </a:r>
            <a:r>
              <a:rPr lang="ru-RU" i="1" dirty="0">
                <a:cs typeface="Times New Roman" panose="02020603050405020304" pitchFamily="18" charset="0"/>
              </a:rPr>
              <a:t>13-значный номер штрих-кода ДБО № 2</a:t>
            </a:r>
          </a:p>
        </p:txBody>
      </p:sp>
    </p:spTree>
    <p:extLst>
      <p:ext uri="{BB962C8B-B14F-4D97-AF65-F5344CB8AC3E}">
        <p14:creationId xmlns:p14="http://schemas.microsoft.com/office/powerpoint/2010/main" val="39271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Индивидуальный комплект участника (ИК)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013129"/>
            <a:ext cx="5292588" cy="13681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Бланк ответов №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Бланк ответов № 2 (лист 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Бланк ответов № 2 (лист 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Контрольный измерительный материал (КИМ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Контрольный 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237" y="124424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все бланки черно-белые</a:t>
            </a:r>
            <a:r>
              <a:rPr lang="ru-RU" sz="2000" b="1" dirty="0">
                <a:solidFill>
                  <a:srgbClr val="FF0000"/>
                </a:solidFill>
              </a:rPr>
              <a:t>, односторонние </a:t>
            </a: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7036" y="2492736"/>
            <a:ext cx="2972796" cy="4176000"/>
            <a:chOff x="87036" y="2492736"/>
            <a:chExt cx="2972796" cy="4176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469" y="2492736"/>
              <a:ext cx="2929363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93378" y="3198118"/>
              <a:ext cx="72008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7036" y="3120007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</a:rPr>
                <a:t>2630114090017</a:t>
              </a:r>
              <a:endParaRPr lang="ru-RU" sz="1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094799" y="2499330"/>
            <a:ext cx="2956644" cy="4176000"/>
            <a:chOff x="3084091" y="2492896"/>
            <a:chExt cx="2956644" cy="4176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577" y="2492896"/>
              <a:ext cx="2924158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322741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84091" y="3120007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</a:rPr>
                <a:t>2041100001724</a:t>
              </a:r>
              <a:endParaRPr lang="ru-RU" sz="1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84168" y="2499646"/>
            <a:ext cx="2952328" cy="4176000"/>
            <a:chOff x="6084168" y="2499646"/>
            <a:chExt cx="2952328" cy="4176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0977" y="2499646"/>
              <a:ext cx="2935519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6336280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84168" y="3113410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</a:rPr>
                <a:t>2720390001002</a:t>
              </a:r>
              <a:endParaRPr lang="ru-RU" sz="10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782" y="4161756"/>
            <a:ext cx="2828996" cy="4048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324" y="4161756"/>
            <a:ext cx="4176000" cy="2916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311173" y="4161756"/>
            <a:ext cx="884563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00000001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32" y="990239"/>
            <a:ext cx="4040501" cy="57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 ответов № 1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781" y="1210953"/>
            <a:ext cx="3947262" cy="1281943"/>
          </a:xfrm>
          <a:prstGeom prst="rect">
            <a:avLst/>
          </a:prstGeom>
          <a:solidFill>
            <a:srgbClr val="FF9B9B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В КИМ и бланках используются штрих-коды и </a:t>
            </a:r>
            <a:r>
              <a:rPr lang="en-US" sz="1500" dirty="0">
                <a:solidFill>
                  <a:schemeClr val="tx1"/>
                </a:solidFill>
              </a:rPr>
              <a:t>QR</a:t>
            </a:r>
            <a:r>
              <a:rPr lang="ru-RU" sz="1500" dirty="0">
                <a:solidFill>
                  <a:schemeClr val="tx1"/>
                </a:solidFill>
              </a:rPr>
              <a:t>-код. </a:t>
            </a:r>
            <a:r>
              <a:rPr lang="ru-RU" sz="1500" b="1" dirty="0">
                <a:solidFill>
                  <a:schemeClr val="tx1"/>
                </a:solidFill>
              </a:rPr>
              <a:t>На каждом бланке содержится уникальный 13-значный номер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10276" y="1095614"/>
            <a:ext cx="576064" cy="5964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15297" y="1702056"/>
            <a:ext cx="1080120" cy="38672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2781" y="2837700"/>
            <a:ext cx="3909219" cy="1558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Учет количества заполненных полей «Замена ошибочных ответов», подтвержденных подписью организатора в соответствующем окне.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Если замены не проводились – поставить 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5" y="939191"/>
            <a:ext cx="588265" cy="545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588265" cy="54559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532440" y="1076158"/>
            <a:ext cx="271053" cy="104036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59402" y="6332562"/>
            <a:ext cx="809067" cy="392804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 flipV="1">
            <a:off x="7226771" y="6273656"/>
            <a:ext cx="1440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4591049" y="1564260"/>
            <a:ext cx="3509343" cy="4932000"/>
            <a:chOff x="6092159" y="2499646"/>
            <a:chExt cx="2944337" cy="4176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0977" y="2499646"/>
              <a:ext cx="2935519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336280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92159" y="3137461"/>
              <a:ext cx="1224137" cy="208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2720390001002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0634" y="1564259"/>
            <a:ext cx="3592408" cy="4932000"/>
            <a:chOff x="3084091" y="2492896"/>
            <a:chExt cx="2956644" cy="4176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577" y="2492896"/>
              <a:ext cx="2924158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322741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84091" y="3128072"/>
              <a:ext cx="1224137" cy="208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2041100001724</a:t>
              </a:r>
              <a:endParaRPr lang="ru-RU" sz="1000" dirty="0">
                <a:latin typeface="+mj-lt"/>
              </a:endParaRPr>
            </a:p>
          </p:txBody>
        </p:sp>
      </p:grp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36031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 ответов № 2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912" y="908720"/>
            <a:ext cx="6504999" cy="5665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Бланк ответов № 2 ОДНОСТОРОННИЙ и состоят из двух листов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5920" y="1719073"/>
            <a:ext cx="936000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79865" y="1706157"/>
            <a:ext cx="936000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63" y="2686297"/>
            <a:ext cx="3115679" cy="407855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51523" y="2655523"/>
            <a:ext cx="3132000" cy="41014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8433696" flipH="1">
            <a:off x="202854" y="4083293"/>
            <a:ext cx="5224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ОБОРОТНАЯ СТОРОНА БЛАНКА – ПУСТОЙ ЛИСТ! </a:t>
            </a:r>
            <a:br>
              <a:rPr lang="ru-RU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(без рамки и риверсов)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/>
              <a:t>Оборотная сторона не сканируется и не отправляется </a:t>
            </a:r>
            <a:br>
              <a:rPr lang="ru-RU" sz="1400" b="1" dirty="0"/>
            </a:br>
            <a:r>
              <a:rPr lang="ru-RU" sz="1400" b="1" dirty="0"/>
              <a:t>в РЦОИ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/>
              <a:t>Ответы на оборотной стороне писать нельзя! </a:t>
            </a:r>
          </a:p>
          <a:p>
            <a:pPr marL="285750" indent="-285750" algn="ctr">
              <a:buFont typeface="Wingdings" panose="05000000000000000000" pitchFamily="2" charset="2"/>
              <a:buChar char=""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2788249">
            <a:off x="4968227" y="6266586"/>
            <a:ext cx="720000" cy="361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2788249">
            <a:off x="642233" y="6266587"/>
            <a:ext cx="720000" cy="361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433696" flipH="1">
            <a:off x="4537083" y="4315656"/>
            <a:ext cx="5224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ОБОРОТНАЯ СТОРОНА БЛАНКА – ПУСТОЙ ЛИСТ! </a:t>
            </a:r>
            <a:br>
              <a:rPr lang="ru-RU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(без рамки и риверсов)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/>
              <a:t>Оборотная сторона не сканируется и не отправляется </a:t>
            </a:r>
            <a:br>
              <a:rPr lang="ru-RU" sz="1400" b="1" dirty="0"/>
            </a:br>
            <a:r>
              <a:rPr lang="ru-RU" sz="1400" b="1" dirty="0"/>
              <a:t>в РЦОИ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/>
              <a:t>Ответы на оборотной стороне писать нельзя! </a:t>
            </a:r>
          </a:p>
          <a:p>
            <a:pPr marL="285750" indent="-285750" algn="ctr">
              <a:buFont typeface="Wingdings" panose="05000000000000000000" pitchFamily="2" charset="2"/>
              <a:buChar char=""/>
            </a:pP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Индивидуальный комплект участника (ИК)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8" y="1231139"/>
            <a:ext cx="3747664" cy="5363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4283968" y="1231139"/>
            <a:ext cx="4608512" cy="37100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indent="182563" algn="just"/>
            <a:r>
              <a:rPr lang="ru-RU" b="1" dirty="0" smtClean="0">
                <a:solidFill>
                  <a:schemeClr val="tx1"/>
                </a:solidFill>
              </a:rPr>
              <a:t>С 2024 года контрольный лист считается частью индивидуального комплекта. </a:t>
            </a:r>
          </a:p>
          <a:p>
            <a:pPr indent="182563" algn="just"/>
            <a:r>
              <a:rPr lang="ru-RU" dirty="0" smtClean="0">
                <a:solidFill>
                  <a:schemeClr val="tx1"/>
                </a:solidFill>
              </a:rPr>
              <a:t>Контрольный лист печатается </a:t>
            </a:r>
            <a:r>
              <a:rPr lang="ru-RU" dirty="0">
                <a:solidFill>
                  <a:schemeClr val="tx1"/>
                </a:solidFill>
              </a:rPr>
              <a:t>в конце каждого </a:t>
            </a:r>
            <a:r>
              <a:rPr lang="ru-RU" dirty="0" smtClean="0">
                <a:solidFill>
                  <a:schemeClr val="tx1"/>
                </a:solidFill>
              </a:rPr>
              <a:t>индивидуального комплекта (после бланков и </a:t>
            </a:r>
            <a:r>
              <a:rPr lang="ru-RU" dirty="0" err="1" smtClean="0">
                <a:solidFill>
                  <a:schemeClr val="tx1"/>
                </a:solidFill>
              </a:rPr>
              <a:t>КИМа</a:t>
            </a:r>
            <a:r>
              <a:rPr lang="ru-RU" dirty="0" smtClean="0">
                <a:solidFill>
                  <a:schemeClr val="tx1"/>
                </a:solidFill>
              </a:rPr>
              <a:t>). При комплектации ИК по аудиториям контрольный лист не отделяется от комплекта!</a:t>
            </a:r>
          </a:p>
          <a:p>
            <a:pPr indent="182563" algn="just"/>
            <a:r>
              <a:rPr lang="ru-RU" dirty="0" smtClean="0">
                <a:solidFill>
                  <a:schemeClr val="tx1"/>
                </a:solidFill>
              </a:rPr>
              <a:t>Организаторы в аудитории должны использовать контрольный лист как разделитель при выдачи ИК участникам.</a:t>
            </a:r>
          </a:p>
          <a:p>
            <a:pPr indent="182563" algn="just"/>
            <a:r>
              <a:rPr lang="ru-RU" dirty="0" smtClean="0">
                <a:solidFill>
                  <a:schemeClr val="tx1"/>
                </a:solidFill>
              </a:rPr>
              <a:t>Участники экзамена должны использовать контрольный лист для проверки комплектности своего ИК.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07504" y="2391790"/>
            <a:ext cx="2972796" cy="4176000"/>
            <a:chOff x="87036" y="2492736"/>
            <a:chExt cx="2972796" cy="4176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469" y="2492736"/>
              <a:ext cx="2929363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393378" y="3198118"/>
              <a:ext cx="72008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7036" y="3120007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</a:rPr>
                <a:t>2630114090017</a:t>
              </a:r>
              <a:endParaRPr lang="ru-RU" sz="10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115" y="3645024"/>
            <a:ext cx="2828996" cy="40487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824797"/>
            <a:ext cx="4176000" cy="2916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64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целостности и комплектности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221" y="986389"/>
            <a:ext cx="8810608" cy="12140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На всех бланках 13-значные номера </a:t>
            </a:r>
            <a:r>
              <a:rPr lang="ru-RU" sz="2000" b="1" dirty="0">
                <a:solidFill>
                  <a:schemeClr val="tx1"/>
                </a:solidFill>
              </a:rPr>
              <a:t>разные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Перед </a:t>
            </a:r>
            <a:r>
              <a:rPr lang="ru-RU" sz="2000" dirty="0">
                <a:solidFill>
                  <a:schemeClr val="tx1"/>
                </a:solidFill>
              </a:rPr>
              <a:t>заполнением полей регистрации в бланке № 1 каждый участник должен проверить комплектность выданных </a:t>
            </a:r>
            <a:r>
              <a:rPr lang="ru-RU" sz="2000" dirty="0" smtClean="0">
                <a:solidFill>
                  <a:schemeClr val="tx1"/>
                </a:solidFill>
              </a:rPr>
              <a:t>материалов.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Это можно сделать по следующим правилам: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7EB1EE0-7376-4E6B-C492-D029A6F52DC2}"/>
              </a:ext>
            </a:extLst>
          </p:cNvPr>
          <p:cNvSpPr/>
          <p:nvPr/>
        </p:nvSpPr>
        <p:spPr>
          <a:xfrm>
            <a:off x="3291115" y="2311708"/>
            <a:ext cx="5695714" cy="12241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Бланк № 1 и КИМ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связаны контрольным листом</a:t>
            </a:r>
          </a:p>
          <a:p>
            <a:pPr marL="269875"/>
            <a:r>
              <a:rPr lang="ru-RU" dirty="0">
                <a:solidFill>
                  <a:schemeClr val="tx1"/>
                </a:solidFill>
              </a:rPr>
              <a:t>(в контрольном листе напечатан номер КИМа и </a:t>
            </a:r>
            <a:r>
              <a:rPr lang="ru-RU" dirty="0" smtClean="0">
                <a:solidFill>
                  <a:schemeClr val="tx1"/>
                </a:solidFill>
              </a:rPr>
              <a:t>номер </a:t>
            </a:r>
            <a:r>
              <a:rPr lang="ru-RU" dirty="0">
                <a:solidFill>
                  <a:schemeClr val="tx1"/>
                </a:solidFill>
              </a:rPr>
              <a:t>связанного с </a:t>
            </a:r>
            <a:r>
              <a:rPr lang="ru-RU" dirty="0" smtClean="0">
                <a:solidFill>
                  <a:schemeClr val="tx1"/>
                </a:solidFill>
              </a:rPr>
              <a:t>ним </a:t>
            </a:r>
            <a:r>
              <a:rPr lang="ru-RU" dirty="0">
                <a:solidFill>
                  <a:schemeClr val="tx1"/>
                </a:solidFill>
              </a:rPr>
              <a:t>Бланка № 1)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3647" y="3069318"/>
            <a:ext cx="864097" cy="144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27210" y="4318882"/>
            <a:ext cx="752670" cy="144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2D5C0A7B-4061-3134-CB62-E3F765B655CC}"/>
              </a:ext>
            </a:extLst>
          </p:cNvPr>
          <p:cNvCxnSpPr>
            <a:stCxn id="32" idx="1"/>
            <a:endCxn id="31" idx="3"/>
          </p:cNvCxnSpPr>
          <p:nvPr/>
        </p:nvCxnSpPr>
        <p:spPr>
          <a:xfrm flipH="1" flipV="1">
            <a:off x="1157744" y="3141318"/>
            <a:ext cx="2469466" cy="12495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291816" y="3817527"/>
            <a:ext cx="884563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00000001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90520" y="3861064"/>
            <a:ext cx="693648" cy="1440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03306" y="3973096"/>
            <a:ext cx="530670" cy="1440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2D5C0A7B-4061-3134-CB62-E3F765B655CC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4133976" y="3933064"/>
            <a:ext cx="1256544" cy="1120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971600" y="2564904"/>
            <a:ext cx="2956644" cy="4176000"/>
            <a:chOff x="3084091" y="2492896"/>
            <a:chExt cx="2956644" cy="4176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577" y="2492896"/>
              <a:ext cx="2924158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322741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84091" y="3120007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2041100001724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20072" y="2565220"/>
            <a:ext cx="2952328" cy="4176000"/>
            <a:chOff x="6084168" y="2499646"/>
            <a:chExt cx="2952328" cy="4176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0977" y="2499646"/>
              <a:ext cx="2935519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336280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84168" y="3113410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</a:rPr>
                <a:t>2720390001002</a:t>
              </a:r>
              <a:endParaRPr lang="ru-RU" sz="10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64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целостности и комплектности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CD422C3-B930-9118-8245-38B0611BAA67}"/>
              </a:ext>
            </a:extLst>
          </p:cNvPr>
          <p:cNvSpPr/>
          <p:nvPr/>
        </p:nvSpPr>
        <p:spPr>
          <a:xfrm>
            <a:off x="187155" y="1409355"/>
            <a:ext cx="8769689" cy="6938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638" indent="-274638"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Бланк № 2 </a:t>
            </a:r>
            <a:r>
              <a:rPr lang="ru-RU" b="1" dirty="0">
                <a:solidFill>
                  <a:schemeClr val="tx1"/>
                </a:solidFill>
              </a:rPr>
              <a:t>лист 1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Бланк </a:t>
            </a:r>
            <a:r>
              <a:rPr lang="ru-RU" dirty="0">
                <a:solidFill>
                  <a:schemeClr val="tx1"/>
                </a:solidFill>
              </a:rPr>
              <a:t>№ 2 </a:t>
            </a:r>
            <a:r>
              <a:rPr lang="ru-RU" b="1" dirty="0">
                <a:solidFill>
                  <a:schemeClr val="tx1"/>
                </a:solidFill>
              </a:rPr>
              <a:t>лист 2</a:t>
            </a:r>
            <a:r>
              <a:rPr lang="ru-RU" dirty="0">
                <a:solidFill>
                  <a:schemeClr val="tx1"/>
                </a:solidFill>
              </a:rPr>
              <a:t> связаны номером </a:t>
            </a:r>
          </a:p>
          <a:p>
            <a:pPr marL="269875"/>
            <a:r>
              <a:rPr lang="ru-RU" dirty="0">
                <a:solidFill>
                  <a:schemeClr val="tx1"/>
                </a:solidFill>
              </a:rPr>
              <a:t>(13-значный номер листа 2 автоматически впечатан в специальное поле на листе 1)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38076" y="2983002"/>
            <a:ext cx="1080000" cy="144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25424" y="3225538"/>
            <a:ext cx="1008000" cy="144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2D5C0A7B-4061-3134-CB62-E3F765B655CC}"/>
              </a:ext>
            </a:extLst>
          </p:cNvPr>
          <p:cNvCxnSpPr>
            <a:stCxn id="21" idx="1"/>
            <a:endCxn id="20" idx="3"/>
          </p:cNvCxnSpPr>
          <p:nvPr/>
        </p:nvCxnSpPr>
        <p:spPr>
          <a:xfrm flipH="1" flipV="1">
            <a:off x="3118076" y="3055002"/>
            <a:ext cx="2207348" cy="24253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целостности и комплектности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7036" y="2414442"/>
            <a:ext cx="2972796" cy="4176000"/>
            <a:chOff x="87036" y="2492736"/>
            <a:chExt cx="2972796" cy="4176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469" y="2492736"/>
              <a:ext cx="2929363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393378" y="3198118"/>
              <a:ext cx="72008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7036" y="3111298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latin typeface="+mj-lt"/>
                  <a:ea typeface="Calibri" panose="020F0502020204030204" pitchFamily="34" charset="0"/>
                </a:rPr>
                <a:t>2630114090017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4799" y="2421036"/>
            <a:ext cx="2956644" cy="4176000"/>
            <a:chOff x="3084091" y="2492896"/>
            <a:chExt cx="2956644" cy="4176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577" y="2492896"/>
              <a:ext cx="2924158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322741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84091" y="3120007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2041100001724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2421352"/>
            <a:ext cx="2952328" cy="4176000"/>
            <a:chOff x="6084168" y="2499646"/>
            <a:chExt cx="2952328" cy="4176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0977" y="2499646"/>
              <a:ext cx="2935519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336280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84168" y="3113410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2720390001002</a:t>
              </a:r>
              <a:endParaRPr lang="ru-RU" sz="1000" dirty="0">
                <a:latin typeface="+mj-lt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CD422C3-B930-9118-8245-38B0611BAA67}"/>
              </a:ext>
            </a:extLst>
          </p:cNvPr>
          <p:cNvSpPr/>
          <p:nvPr/>
        </p:nvSpPr>
        <p:spPr>
          <a:xfrm>
            <a:off x="187155" y="1409354"/>
            <a:ext cx="8849341" cy="80664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 startAt="3"/>
            </a:pPr>
            <a:r>
              <a:rPr lang="ru-RU" dirty="0">
                <a:solidFill>
                  <a:schemeClr val="tx1"/>
                </a:solidFill>
              </a:rPr>
              <a:t>Визуально </a:t>
            </a:r>
            <a:r>
              <a:rPr lang="ru-RU" b="1" dirty="0">
                <a:solidFill>
                  <a:schemeClr val="tx1"/>
                </a:solidFill>
              </a:rPr>
              <a:t>не возможно установить связь Бланка № 1 с Бланками № 2 </a:t>
            </a:r>
            <a:r>
              <a:rPr lang="ru-RU" dirty="0">
                <a:solidFill>
                  <a:schemeClr val="tx1"/>
                </a:solidFill>
              </a:rPr>
              <a:t>из одного комплекта. Поэтому запрещается изымать/заменять какие-либо листы из </a:t>
            </a:r>
            <a:r>
              <a:rPr lang="ru-RU" dirty="0" smtClean="0">
                <a:solidFill>
                  <a:schemeClr val="tx1"/>
                </a:solidFill>
              </a:rPr>
              <a:t>одного комплекта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18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целостности и комплектности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0707" y="1182690"/>
            <a:ext cx="8147248" cy="8908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Если при сверке номеров были выявлены </a:t>
            </a:r>
            <a:r>
              <a:rPr lang="ru-RU" dirty="0" smtClean="0">
                <a:solidFill>
                  <a:schemeClr val="tx1"/>
                </a:solidFill>
              </a:rPr>
              <a:t>несоответствия (</a:t>
            </a:r>
            <a:r>
              <a:rPr lang="ru-RU" b="1" dirty="0" smtClean="0">
                <a:solidFill>
                  <a:schemeClr val="tx1"/>
                </a:solidFill>
              </a:rPr>
              <a:t>«некомплект» бланков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организатор должен </a:t>
            </a:r>
            <a:r>
              <a:rPr lang="ru-RU" b="1" dirty="0">
                <a:solidFill>
                  <a:srgbClr val="FF0000"/>
                </a:solidFill>
              </a:rPr>
              <a:t>полностью заменить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индивидуальный </a:t>
            </a:r>
            <a:r>
              <a:rPr lang="ru-RU" dirty="0">
                <a:solidFill>
                  <a:schemeClr val="tx1"/>
                </a:solidFill>
              </a:rPr>
              <a:t>комплект на новый из числа резервных.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7036" y="2492736"/>
            <a:ext cx="2972796" cy="4176000"/>
            <a:chOff x="87036" y="2492736"/>
            <a:chExt cx="2972796" cy="4176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469" y="2492736"/>
              <a:ext cx="2929363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393378" y="3198118"/>
              <a:ext cx="72008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7036" y="3111298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2630114090018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4799" y="2499330"/>
            <a:ext cx="2956644" cy="4176000"/>
            <a:chOff x="3084091" y="2492896"/>
            <a:chExt cx="2956644" cy="4176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577" y="2492896"/>
              <a:ext cx="2924158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322741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84091" y="3120007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2041100001725</a:t>
              </a:r>
              <a:endParaRPr lang="ru-RU" sz="1000" dirty="0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2499646"/>
            <a:ext cx="2952328" cy="4176000"/>
            <a:chOff x="6084168" y="2499646"/>
            <a:chExt cx="2952328" cy="4176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0977" y="2499646"/>
              <a:ext cx="2935519" cy="4176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336280" y="3191768"/>
              <a:ext cx="756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84168" y="3113410"/>
              <a:ext cx="12241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>
                  <a:latin typeface="+mj-lt"/>
                  <a:ea typeface="Calibri" panose="020F0502020204030204" pitchFamily="34" charset="0"/>
                </a:rPr>
                <a:t>2720390001003</a:t>
              </a:r>
              <a:endParaRPr lang="ru-RU" sz="1000" dirty="0">
                <a:latin typeface="+mj-lt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24" y="4161756"/>
            <a:ext cx="4176000" cy="2916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311173" y="4161756"/>
            <a:ext cx="884563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00000002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738" y="4136699"/>
            <a:ext cx="2934251" cy="4167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898</Words>
  <Application>Microsoft Office PowerPoint</Application>
  <PresentationFormat>Экран (4:3)</PresentationFormat>
  <Paragraphs>135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mishka</dc:creator>
  <cp:lastModifiedBy>Печерина Татьяна Дмитриевна</cp:lastModifiedBy>
  <cp:revision>463</cp:revision>
  <cp:lastPrinted>2019-02-27T01:22:28Z</cp:lastPrinted>
  <dcterms:created xsi:type="dcterms:W3CDTF">2019-02-07T07:20:07Z</dcterms:created>
  <dcterms:modified xsi:type="dcterms:W3CDTF">2024-01-11T10:02:02Z</dcterms:modified>
</cp:coreProperties>
</file>