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15" r:id="rId2"/>
    <p:sldId id="258" r:id="rId3"/>
    <p:sldId id="259" r:id="rId4"/>
    <p:sldId id="444" r:id="rId5"/>
    <p:sldId id="445" r:id="rId6"/>
    <p:sldId id="287" r:id="rId7"/>
    <p:sldId id="446" r:id="rId8"/>
    <p:sldId id="473" r:id="rId9"/>
    <p:sldId id="303" r:id="rId10"/>
    <p:sldId id="271" r:id="rId11"/>
    <p:sldId id="302" r:id="rId12"/>
    <p:sldId id="278" r:id="rId13"/>
    <p:sldId id="276" r:id="rId14"/>
    <p:sldId id="273" r:id="rId15"/>
    <p:sldId id="338" r:id="rId16"/>
    <p:sldId id="336" r:id="rId17"/>
    <p:sldId id="443" r:id="rId18"/>
    <p:sldId id="471" r:id="rId19"/>
    <p:sldId id="470" r:id="rId20"/>
    <p:sldId id="269" r:id="rId21"/>
    <p:sldId id="447" r:id="rId22"/>
    <p:sldId id="469" r:id="rId23"/>
    <p:sldId id="449" r:id="rId24"/>
    <p:sldId id="448" r:id="rId25"/>
    <p:sldId id="456" r:id="rId26"/>
    <p:sldId id="452" r:id="rId27"/>
    <p:sldId id="294" r:id="rId28"/>
    <p:sldId id="450" r:id="rId29"/>
    <p:sldId id="451" r:id="rId30"/>
    <p:sldId id="460" r:id="rId31"/>
    <p:sldId id="453" r:id="rId32"/>
    <p:sldId id="454" r:id="rId33"/>
    <p:sldId id="461" r:id="rId34"/>
    <p:sldId id="457" r:id="rId35"/>
    <p:sldId id="459" r:id="rId36"/>
    <p:sldId id="462" r:id="rId37"/>
    <p:sldId id="458" r:id="rId38"/>
    <p:sldId id="464" r:id="rId39"/>
    <p:sldId id="296" r:id="rId40"/>
    <p:sldId id="466" r:id="rId41"/>
    <p:sldId id="465" r:id="rId42"/>
    <p:sldId id="472" r:id="rId43"/>
    <p:sldId id="467" r:id="rId44"/>
    <p:sldId id="376" r:id="rId45"/>
    <p:sldId id="438" r:id="rId46"/>
    <p:sldId id="298" r:id="rId47"/>
    <p:sldId id="468" r:id="rId4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B"/>
    <a:srgbClr val="0070C1"/>
    <a:srgbClr val="006600"/>
    <a:srgbClr val="D8670A"/>
    <a:srgbClr val="0071C2"/>
    <a:srgbClr val="D46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702" autoAdjust="0"/>
  </p:normalViewPr>
  <p:slideViewPr>
    <p:cSldViewPr>
      <p:cViewPr varScale="1">
        <p:scale>
          <a:sx n="77" d="100"/>
          <a:sy n="77" d="100"/>
        </p:scale>
        <p:origin x="108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BB888-501D-4A8F-8BB8-AF35716D9677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F7A44E6-3FD2-43A8-98AE-98B86FA87B70}">
      <dgm:prSet phldrT="[Текст]" custT="1"/>
      <dgm:spPr/>
      <dgm:t>
        <a:bodyPr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Федеральный уровень</a:t>
          </a:r>
        </a:p>
      </dgm:t>
    </dgm:pt>
    <dgm:pt modelId="{D97AB0C5-0A7A-489C-80A7-35DF3409B3B4}" type="parTrans" cxnId="{E47F9ED6-A8FD-41E1-BFE3-96AA3D807D5E}">
      <dgm:prSet/>
      <dgm:spPr/>
      <dgm:t>
        <a:bodyPr/>
        <a:lstStyle/>
        <a:p>
          <a:endParaRPr lang="ru-RU" sz="2800"/>
        </a:p>
      </dgm:t>
    </dgm:pt>
    <dgm:pt modelId="{AEEEE781-8C5E-4894-84E9-FA9AB5F869E2}" type="sibTrans" cxnId="{E47F9ED6-A8FD-41E1-BFE3-96AA3D807D5E}">
      <dgm:prSet/>
      <dgm:spPr/>
      <dgm:t>
        <a:bodyPr/>
        <a:lstStyle/>
        <a:p>
          <a:endParaRPr lang="ru-RU" sz="2800"/>
        </a:p>
      </dgm:t>
    </dgm:pt>
    <dgm:pt modelId="{6C4A442B-927E-4D85-9386-5E5F86B83DDB}">
      <dgm:prSet phldrT="[Текст]" custT="1"/>
      <dgm:spPr/>
      <dgm:t>
        <a:bodyPr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Региональный уровень</a:t>
          </a:r>
        </a:p>
      </dgm:t>
    </dgm:pt>
    <dgm:pt modelId="{4BED2D4D-3640-4153-AC9A-F89541771EEE}" type="parTrans" cxnId="{9BE05C6F-D71B-4B6E-8203-2BBF5BE7DA7F}">
      <dgm:prSet/>
      <dgm:spPr/>
      <dgm:t>
        <a:bodyPr/>
        <a:lstStyle/>
        <a:p>
          <a:endParaRPr lang="ru-RU" sz="2800"/>
        </a:p>
      </dgm:t>
    </dgm:pt>
    <dgm:pt modelId="{1BE1C672-1E90-4639-8B6B-95A867E05DF2}" type="sibTrans" cxnId="{9BE05C6F-D71B-4B6E-8203-2BBF5BE7DA7F}">
      <dgm:prSet/>
      <dgm:spPr/>
      <dgm:t>
        <a:bodyPr/>
        <a:lstStyle/>
        <a:p>
          <a:endParaRPr lang="ru-RU" sz="2800"/>
        </a:p>
      </dgm:t>
    </dgm:pt>
    <dgm:pt modelId="{C8922B73-DA0E-4A1E-8788-DC879E9A3EAC}">
      <dgm:prSet phldrT="[Текст]" custT="1"/>
      <dgm:spPr/>
      <dgm:t>
        <a:bodyPr/>
        <a:lstStyle/>
        <a:p>
          <a:r>
            <a:rPr lang="ru-RU" sz="2800" dirty="0">
              <a:latin typeface="+mn-lt"/>
              <a:cs typeface="Arial" panose="020B0604020202020204" pitchFamily="34" charset="0"/>
            </a:rPr>
            <a:t>Муниципальный уровень</a:t>
          </a:r>
        </a:p>
      </dgm:t>
    </dgm:pt>
    <dgm:pt modelId="{1B3B108B-2911-499A-BD27-D6298ABDA99D}" type="parTrans" cxnId="{BC1AD576-0C66-41D3-BB7E-CC29DB6D8646}">
      <dgm:prSet/>
      <dgm:spPr/>
      <dgm:t>
        <a:bodyPr/>
        <a:lstStyle/>
        <a:p>
          <a:endParaRPr lang="ru-RU" sz="2800"/>
        </a:p>
      </dgm:t>
    </dgm:pt>
    <dgm:pt modelId="{7B382647-E4F8-4E54-9D31-48830915B128}" type="sibTrans" cxnId="{BC1AD576-0C66-41D3-BB7E-CC29DB6D8646}">
      <dgm:prSet/>
      <dgm:spPr/>
      <dgm:t>
        <a:bodyPr/>
        <a:lstStyle/>
        <a:p>
          <a:endParaRPr lang="ru-RU" sz="2800"/>
        </a:p>
      </dgm:t>
    </dgm:pt>
    <dgm:pt modelId="{EADEFB88-F10E-4CEB-A0A5-EE34B748702D}" type="pres">
      <dgm:prSet presAssocID="{A53BB888-501D-4A8F-8BB8-AF35716D96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CE9B17A-4D99-4503-94FA-5A9EB2D2C50D}" type="pres">
      <dgm:prSet presAssocID="{A53BB888-501D-4A8F-8BB8-AF35716D9677}" presName="Name1" presStyleCnt="0"/>
      <dgm:spPr/>
    </dgm:pt>
    <dgm:pt modelId="{76BFE0BD-A6D1-44D6-BFC9-79D275C9D674}" type="pres">
      <dgm:prSet presAssocID="{A53BB888-501D-4A8F-8BB8-AF35716D9677}" presName="cycle" presStyleCnt="0"/>
      <dgm:spPr/>
    </dgm:pt>
    <dgm:pt modelId="{5EB5C948-79EA-4079-A0AF-0AD5B8CCCB50}" type="pres">
      <dgm:prSet presAssocID="{A53BB888-501D-4A8F-8BB8-AF35716D9677}" presName="srcNode" presStyleLbl="node1" presStyleIdx="0" presStyleCnt="3"/>
      <dgm:spPr/>
    </dgm:pt>
    <dgm:pt modelId="{575CBA64-5AC8-4CC3-B2E8-00865D9C6374}" type="pres">
      <dgm:prSet presAssocID="{A53BB888-501D-4A8F-8BB8-AF35716D9677}" presName="conn" presStyleLbl="parChTrans1D2" presStyleIdx="0" presStyleCnt="1"/>
      <dgm:spPr/>
      <dgm:t>
        <a:bodyPr/>
        <a:lstStyle/>
        <a:p>
          <a:endParaRPr lang="ru-RU"/>
        </a:p>
      </dgm:t>
    </dgm:pt>
    <dgm:pt modelId="{CE9FFE11-A34A-405F-B6ED-1AA729C6FED1}" type="pres">
      <dgm:prSet presAssocID="{A53BB888-501D-4A8F-8BB8-AF35716D9677}" presName="extraNode" presStyleLbl="node1" presStyleIdx="0" presStyleCnt="3"/>
      <dgm:spPr/>
    </dgm:pt>
    <dgm:pt modelId="{5E7FA049-E05D-4649-A7DF-EF9D72ECA50E}" type="pres">
      <dgm:prSet presAssocID="{A53BB888-501D-4A8F-8BB8-AF35716D9677}" presName="dstNode" presStyleLbl="node1" presStyleIdx="0" presStyleCnt="3"/>
      <dgm:spPr/>
    </dgm:pt>
    <dgm:pt modelId="{962836CB-ECE9-4F64-9CCA-F0428870654F}" type="pres">
      <dgm:prSet presAssocID="{9F7A44E6-3FD2-43A8-98AE-98B86FA87B7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16D83-6DE7-48D8-88F6-DBD35C9827FC}" type="pres">
      <dgm:prSet presAssocID="{9F7A44E6-3FD2-43A8-98AE-98B86FA87B70}" presName="accent_1" presStyleCnt="0"/>
      <dgm:spPr/>
    </dgm:pt>
    <dgm:pt modelId="{9A6DB23E-7941-46E8-A2F7-D7681AE01525}" type="pres">
      <dgm:prSet presAssocID="{9F7A44E6-3FD2-43A8-98AE-98B86FA87B70}" presName="accentRepeatNode" presStyleLbl="solidFgAcc1" presStyleIdx="0" presStyleCnt="3"/>
      <dgm:spPr>
        <a:solidFill>
          <a:srgbClr val="C00000"/>
        </a:solidFill>
      </dgm:spPr>
    </dgm:pt>
    <dgm:pt modelId="{E32BEF1E-C88D-4C8E-942C-B428793101B6}" type="pres">
      <dgm:prSet presAssocID="{6C4A442B-927E-4D85-9386-5E5F86B83DD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F5F49-0EB6-4EE3-A478-29124FD9DAD6}" type="pres">
      <dgm:prSet presAssocID="{6C4A442B-927E-4D85-9386-5E5F86B83DDB}" presName="accent_2" presStyleCnt="0"/>
      <dgm:spPr/>
    </dgm:pt>
    <dgm:pt modelId="{246CDB3B-5710-4578-A18F-7B3E66AA9A3D}" type="pres">
      <dgm:prSet presAssocID="{6C4A442B-927E-4D85-9386-5E5F86B83DDB}" presName="accentRepeatNode" presStyleLbl="solidFgAcc1" presStyleIdx="1" presStyleCnt="3"/>
      <dgm:spPr>
        <a:solidFill>
          <a:schemeClr val="accent1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C82536FA-C301-4A93-A42D-0D2A7129CCD1}" type="pres">
      <dgm:prSet presAssocID="{C8922B73-DA0E-4A1E-8788-DC879E9A3E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7131-5FFC-499A-81ED-4278FE7BC63F}" type="pres">
      <dgm:prSet presAssocID="{C8922B73-DA0E-4A1E-8788-DC879E9A3EAC}" presName="accent_3" presStyleCnt="0"/>
      <dgm:spPr/>
    </dgm:pt>
    <dgm:pt modelId="{0F96E4E3-6717-4317-AB02-4A7C79B84D47}" type="pres">
      <dgm:prSet presAssocID="{C8922B73-DA0E-4A1E-8788-DC879E9A3EAC}" presName="accentRepeatNode" presStyleLbl="solidFgAcc1" presStyleIdx="2" presStyleCnt="3"/>
      <dgm:spPr>
        <a:solidFill>
          <a:srgbClr val="92D050"/>
        </a:solidFill>
      </dgm:spPr>
    </dgm:pt>
  </dgm:ptLst>
  <dgm:cxnLst>
    <dgm:cxn modelId="{E47F9ED6-A8FD-41E1-BFE3-96AA3D807D5E}" srcId="{A53BB888-501D-4A8F-8BB8-AF35716D9677}" destId="{9F7A44E6-3FD2-43A8-98AE-98B86FA87B70}" srcOrd="0" destOrd="0" parTransId="{D97AB0C5-0A7A-489C-80A7-35DF3409B3B4}" sibTransId="{AEEEE781-8C5E-4894-84E9-FA9AB5F869E2}"/>
    <dgm:cxn modelId="{CC7A6E28-AC5F-4337-85F6-11D85CF22AA9}" type="presOf" srcId="{C8922B73-DA0E-4A1E-8788-DC879E9A3EAC}" destId="{C82536FA-C301-4A93-A42D-0D2A7129CCD1}" srcOrd="0" destOrd="0" presId="urn:microsoft.com/office/officeart/2008/layout/VerticalCurvedList"/>
    <dgm:cxn modelId="{629BBBA1-85E1-4721-9CB5-EF0984F8E7D4}" type="presOf" srcId="{9F7A44E6-3FD2-43A8-98AE-98B86FA87B70}" destId="{962836CB-ECE9-4F64-9CCA-F0428870654F}" srcOrd="0" destOrd="0" presId="urn:microsoft.com/office/officeart/2008/layout/VerticalCurvedList"/>
    <dgm:cxn modelId="{BC1AD576-0C66-41D3-BB7E-CC29DB6D8646}" srcId="{A53BB888-501D-4A8F-8BB8-AF35716D9677}" destId="{C8922B73-DA0E-4A1E-8788-DC879E9A3EAC}" srcOrd="2" destOrd="0" parTransId="{1B3B108B-2911-499A-BD27-D6298ABDA99D}" sibTransId="{7B382647-E4F8-4E54-9D31-48830915B128}"/>
    <dgm:cxn modelId="{9BE05C6F-D71B-4B6E-8203-2BBF5BE7DA7F}" srcId="{A53BB888-501D-4A8F-8BB8-AF35716D9677}" destId="{6C4A442B-927E-4D85-9386-5E5F86B83DDB}" srcOrd="1" destOrd="0" parTransId="{4BED2D4D-3640-4153-AC9A-F89541771EEE}" sibTransId="{1BE1C672-1E90-4639-8B6B-95A867E05DF2}"/>
    <dgm:cxn modelId="{6CE0C348-906F-4D6D-B077-A8759E5AAC8F}" type="presOf" srcId="{AEEEE781-8C5E-4894-84E9-FA9AB5F869E2}" destId="{575CBA64-5AC8-4CC3-B2E8-00865D9C6374}" srcOrd="0" destOrd="0" presId="urn:microsoft.com/office/officeart/2008/layout/VerticalCurvedList"/>
    <dgm:cxn modelId="{8B76925B-322F-484B-B8D1-788FCA857D1F}" type="presOf" srcId="{A53BB888-501D-4A8F-8BB8-AF35716D9677}" destId="{EADEFB88-F10E-4CEB-A0A5-EE34B748702D}" srcOrd="0" destOrd="0" presId="urn:microsoft.com/office/officeart/2008/layout/VerticalCurvedList"/>
    <dgm:cxn modelId="{E14E635D-127D-4D14-A724-B9BB79961DB6}" type="presOf" srcId="{6C4A442B-927E-4D85-9386-5E5F86B83DDB}" destId="{E32BEF1E-C88D-4C8E-942C-B428793101B6}" srcOrd="0" destOrd="0" presId="urn:microsoft.com/office/officeart/2008/layout/VerticalCurvedList"/>
    <dgm:cxn modelId="{12669573-42B9-415F-81D1-4AEBB29CAB2D}" type="presParOf" srcId="{EADEFB88-F10E-4CEB-A0A5-EE34B748702D}" destId="{CCE9B17A-4D99-4503-94FA-5A9EB2D2C50D}" srcOrd="0" destOrd="0" presId="urn:microsoft.com/office/officeart/2008/layout/VerticalCurvedList"/>
    <dgm:cxn modelId="{C11DC160-985D-41A8-865F-43D5687CF122}" type="presParOf" srcId="{CCE9B17A-4D99-4503-94FA-5A9EB2D2C50D}" destId="{76BFE0BD-A6D1-44D6-BFC9-79D275C9D674}" srcOrd="0" destOrd="0" presId="urn:microsoft.com/office/officeart/2008/layout/VerticalCurvedList"/>
    <dgm:cxn modelId="{9C74E410-2E8C-4D96-83D6-91985A64F7C3}" type="presParOf" srcId="{76BFE0BD-A6D1-44D6-BFC9-79D275C9D674}" destId="{5EB5C948-79EA-4079-A0AF-0AD5B8CCCB50}" srcOrd="0" destOrd="0" presId="urn:microsoft.com/office/officeart/2008/layout/VerticalCurvedList"/>
    <dgm:cxn modelId="{295CA788-D68D-4F35-814F-E933E1F16FC3}" type="presParOf" srcId="{76BFE0BD-A6D1-44D6-BFC9-79D275C9D674}" destId="{575CBA64-5AC8-4CC3-B2E8-00865D9C6374}" srcOrd="1" destOrd="0" presId="urn:microsoft.com/office/officeart/2008/layout/VerticalCurvedList"/>
    <dgm:cxn modelId="{81016DFA-C901-44B7-A6D7-7FA51305DDC4}" type="presParOf" srcId="{76BFE0BD-A6D1-44D6-BFC9-79D275C9D674}" destId="{CE9FFE11-A34A-405F-B6ED-1AA729C6FED1}" srcOrd="2" destOrd="0" presId="urn:microsoft.com/office/officeart/2008/layout/VerticalCurvedList"/>
    <dgm:cxn modelId="{AC1D9481-079A-4F28-AC13-3055F93E196A}" type="presParOf" srcId="{76BFE0BD-A6D1-44D6-BFC9-79D275C9D674}" destId="{5E7FA049-E05D-4649-A7DF-EF9D72ECA50E}" srcOrd="3" destOrd="0" presId="urn:microsoft.com/office/officeart/2008/layout/VerticalCurvedList"/>
    <dgm:cxn modelId="{04A02894-F221-4F4D-8A5E-4908BCDFE0FD}" type="presParOf" srcId="{CCE9B17A-4D99-4503-94FA-5A9EB2D2C50D}" destId="{962836CB-ECE9-4F64-9CCA-F0428870654F}" srcOrd="1" destOrd="0" presId="urn:microsoft.com/office/officeart/2008/layout/VerticalCurvedList"/>
    <dgm:cxn modelId="{1EAD3453-D5A2-46E2-8FF5-0950552B6AAE}" type="presParOf" srcId="{CCE9B17A-4D99-4503-94FA-5A9EB2D2C50D}" destId="{67616D83-6DE7-48D8-88F6-DBD35C9827FC}" srcOrd="2" destOrd="0" presId="urn:microsoft.com/office/officeart/2008/layout/VerticalCurvedList"/>
    <dgm:cxn modelId="{6745ABCA-5124-48E8-8DAE-52A987021AE3}" type="presParOf" srcId="{67616D83-6DE7-48D8-88F6-DBD35C9827FC}" destId="{9A6DB23E-7941-46E8-A2F7-D7681AE01525}" srcOrd="0" destOrd="0" presId="urn:microsoft.com/office/officeart/2008/layout/VerticalCurvedList"/>
    <dgm:cxn modelId="{E8CE1B94-0C39-4052-8912-135FC6F066F4}" type="presParOf" srcId="{CCE9B17A-4D99-4503-94FA-5A9EB2D2C50D}" destId="{E32BEF1E-C88D-4C8E-942C-B428793101B6}" srcOrd="3" destOrd="0" presId="urn:microsoft.com/office/officeart/2008/layout/VerticalCurvedList"/>
    <dgm:cxn modelId="{3D2644B5-7E4A-4190-897B-38EE6F8328F1}" type="presParOf" srcId="{CCE9B17A-4D99-4503-94FA-5A9EB2D2C50D}" destId="{523F5F49-0EB6-4EE3-A478-29124FD9DAD6}" srcOrd="4" destOrd="0" presId="urn:microsoft.com/office/officeart/2008/layout/VerticalCurvedList"/>
    <dgm:cxn modelId="{FB822ADE-4308-47F9-821D-4CDD838EB212}" type="presParOf" srcId="{523F5F49-0EB6-4EE3-A478-29124FD9DAD6}" destId="{246CDB3B-5710-4578-A18F-7B3E66AA9A3D}" srcOrd="0" destOrd="0" presId="urn:microsoft.com/office/officeart/2008/layout/VerticalCurvedList"/>
    <dgm:cxn modelId="{4B8C942E-3C1D-435E-B1C4-A2E0814A84D8}" type="presParOf" srcId="{CCE9B17A-4D99-4503-94FA-5A9EB2D2C50D}" destId="{C82536FA-C301-4A93-A42D-0D2A7129CCD1}" srcOrd="5" destOrd="0" presId="urn:microsoft.com/office/officeart/2008/layout/VerticalCurvedList"/>
    <dgm:cxn modelId="{18BE46AB-F55B-42E7-B5B0-26ADF704CF40}" type="presParOf" srcId="{CCE9B17A-4D99-4503-94FA-5A9EB2D2C50D}" destId="{7DF67131-5FFC-499A-81ED-4278FE7BC63F}" srcOrd="6" destOrd="0" presId="urn:microsoft.com/office/officeart/2008/layout/VerticalCurvedList"/>
    <dgm:cxn modelId="{48F1B1A3-9D2A-481E-A0EA-82E9CA46D306}" type="presParOf" srcId="{7DF67131-5FFC-499A-81ED-4278FE7BC63F}" destId="{0F96E4E3-6717-4317-AB02-4A7C79B84D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23C15-267D-4066-9464-8544DC8A26C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ED5FC70-C949-4199-878D-1F88BA1C82EE}">
      <dgm:prSet phldrT="[Текст]" custT="1"/>
      <dgm:spPr/>
      <dgm:t>
        <a:bodyPr anchor="b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/>
            <a:t>273-ФЗ</a:t>
          </a:r>
          <a:r>
            <a:rPr lang="ru-RU" sz="2800" b="1" dirty="0"/>
            <a:t> </a:t>
          </a:r>
          <a:r>
            <a:rPr lang="ru-RU" sz="1600" dirty="0"/>
            <a:t>Федеральный закон об образовании</a:t>
          </a:r>
        </a:p>
      </dgm:t>
    </dgm:pt>
    <dgm:pt modelId="{0D20E9AE-2391-4449-A36D-FE92D052EA4A}" type="parTrans" cxnId="{32580788-13AF-470B-808C-AD644CD7DBBA}">
      <dgm:prSet/>
      <dgm:spPr/>
      <dgm:t>
        <a:bodyPr/>
        <a:lstStyle/>
        <a:p>
          <a:endParaRPr lang="ru-RU"/>
        </a:p>
      </dgm:t>
    </dgm:pt>
    <dgm:pt modelId="{E120BB95-A380-4711-B7FD-BD22B6DDD8AB}" type="sibTrans" cxnId="{32580788-13AF-470B-808C-AD644CD7DBBA}">
      <dgm:prSet/>
      <dgm:spPr/>
      <dgm:t>
        <a:bodyPr/>
        <a:lstStyle/>
        <a:p>
          <a:endParaRPr lang="ru-RU"/>
        </a:p>
      </dgm:t>
    </dgm:pt>
    <dgm:pt modelId="{D57621E2-69D1-4EBC-A6B4-DFA9B960FE40}">
      <dgm:prSet phldrT="[Текст]" custT="1"/>
      <dgm:spPr/>
      <dgm:t>
        <a:bodyPr/>
        <a:lstStyle/>
        <a:p>
          <a:r>
            <a:rPr lang="ru-RU" sz="2300" b="1" dirty="0"/>
            <a:t>Порядок проведения ГИА-9</a:t>
          </a:r>
        </a:p>
      </dgm:t>
    </dgm:pt>
    <dgm:pt modelId="{B9832A95-7019-41ED-A8A9-BC08DAC0255E}" type="parTrans" cxnId="{A6E708D6-F728-4613-9C3B-DEECD3518583}">
      <dgm:prSet/>
      <dgm:spPr/>
      <dgm:t>
        <a:bodyPr/>
        <a:lstStyle/>
        <a:p>
          <a:endParaRPr lang="ru-RU"/>
        </a:p>
      </dgm:t>
    </dgm:pt>
    <dgm:pt modelId="{31BD7269-831B-45B0-91D8-44D3013C67BC}" type="sibTrans" cxnId="{A6E708D6-F728-4613-9C3B-DEECD3518583}">
      <dgm:prSet/>
      <dgm:spPr/>
      <dgm:t>
        <a:bodyPr/>
        <a:lstStyle/>
        <a:p>
          <a:endParaRPr lang="ru-RU"/>
        </a:p>
      </dgm:t>
    </dgm:pt>
    <dgm:pt modelId="{78D9F9DE-5182-4D61-89A5-77A70027D023}">
      <dgm:prSet phldrT="[Текст]" custT="1"/>
      <dgm:spPr/>
      <dgm:t>
        <a:bodyPr/>
        <a:lstStyle/>
        <a:p>
          <a:r>
            <a:rPr lang="ru-RU" sz="2400" b="1" dirty="0"/>
            <a:t>Приказ </a:t>
          </a:r>
          <a:br>
            <a:rPr lang="ru-RU" sz="2400" b="1" dirty="0"/>
          </a:br>
          <a:r>
            <a:rPr lang="ru-RU" sz="2400" b="1" dirty="0"/>
            <a:t>МО КК</a:t>
          </a:r>
        </a:p>
      </dgm:t>
    </dgm:pt>
    <dgm:pt modelId="{40524AC4-B77D-46AC-B3A6-7F4173F73106}" type="parTrans" cxnId="{A1BF530D-1933-4ED2-B139-168C8A948B0F}">
      <dgm:prSet/>
      <dgm:spPr/>
      <dgm:t>
        <a:bodyPr/>
        <a:lstStyle/>
        <a:p>
          <a:endParaRPr lang="ru-RU"/>
        </a:p>
      </dgm:t>
    </dgm:pt>
    <dgm:pt modelId="{7AB5F399-93CD-4F65-949F-469EC942C02F}" type="sibTrans" cxnId="{A1BF530D-1933-4ED2-B139-168C8A948B0F}">
      <dgm:prSet/>
      <dgm:spPr/>
      <dgm:t>
        <a:bodyPr/>
        <a:lstStyle/>
        <a:p>
          <a:endParaRPr lang="ru-RU"/>
        </a:p>
      </dgm:t>
    </dgm:pt>
    <dgm:pt modelId="{39F3D118-76F5-41C1-BDD0-EF38B9B517C2}" type="pres">
      <dgm:prSet presAssocID="{73E23C15-267D-4066-9464-8544DC8A26CB}" presName="Name0" presStyleCnt="0">
        <dgm:presLayoutVars>
          <dgm:dir/>
          <dgm:animLvl val="lvl"/>
          <dgm:resizeHandles val="exact"/>
        </dgm:presLayoutVars>
      </dgm:prSet>
      <dgm:spPr/>
    </dgm:pt>
    <dgm:pt modelId="{5753A82C-9B9E-44F9-B5F7-F5A4E78D2130}" type="pres">
      <dgm:prSet presAssocID="{BED5FC70-C949-4199-878D-1F88BA1C82EE}" presName="parTxOnly" presStyleLbl="node1" presStyleIdx="0" presStyleCnt="3" custLinFactNeighborX="-672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587DE-EABF-4A00-B378-BAB6692C94D9}" type="pres">
      <dgm:prSet presAssocID="{E120BB95-A380-4711-B7FD-BD22B6DDD8AB}" presName="parTxOnlySpace" presStyleCnt="0"/>
      <dgm:spPr/>
    </dgm:pt>
    <dgm:pt modelId="{1A5FCCCE-CC0E-4DB1-B8BA-1BF6B9BA3A12}" type="pres">
      <dgm:prSet presAssocID="{D57621E2-69D1-4EBC-A6B4-DFA9B960FE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1674A-7311-407E-A6F9-75F3F5B3B512}" type="pres">
      <dgm:prSet presAssocID="{31BD7269-831B-45B0-91D8-44D3013C67BC}" presName="parTxOnlySpace" presStyleCnt="0"/>
      <dgm:spPr/>
    </dgm:pt>
    <dgm:pt modelId="{1A1E5E56-DB3D-4993-9A07-E4221C422FB4}" type="pres">
      <dgm:prSet presAssocID="{78D9F9DE-5182-4D61-89A5-77A70027D02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7849A-AF63-4E0A-8BA9-CB16569D72D6}" type="presOf" srcId="{73E23C15-267D-4066-9464-8544DC8A26CB}" destId="{39F3D118-76F5-41C1-BDD0-EF38B9B517C2}" srcOrd="0" destOrd="0" presId="urn:microsoft.com/office/officeart/2005/8/layout/chevron1"/>
    <dgm:cxn modelId="{A6E708D6-F728-4613-9C3B-DEECD3518583}" srcId="{73E23C15-267D-4066-9464-8544DC8A26CB}" destId="{D57621E2-69D1-4EBC-A6B4-DFA9B960FE40}" srcOrd="1" destOrd="0" parTransId="{B9832A95-7019-41ED-A8A9-BC08DAC0255E}" sibTransId="{31BD7269-831B-45B0-91D8-44D3013C67BC}"/>
    <dgm:cxn modelId="{6304E359-1211-46CC-BCC1-03EC3C801B46}" type="presOf" srcId="{D57621E2-69D1-4EBC-A6B4-DFA9B960FE40}" destId="{1A5FCCCE-CC0E-4DB1-B8BA-1BF6B9BA3A12}" srcOrd="0" destOrd="0" presId="urn:microsoft.com/office/officeart/2005/8/layout/chevron1"/>
    <dgm:cxn modelId="{A53D2822-A2C0-4E93-888D-D949AD9A62A3}" type="presOf" srcId="{78D9F9DE-5182-4D61-89A5-77A70027D023}" destId="{1A1E5E56-DB3D-4993-9A07-E4221C422FB4}" srcOrd="0" destOrd="0" presId="urn:microsoft.com/office/officeart/2005/8/layout/chevron1"/>
    <dgm:cxn modelId="{75CED6B8-FBB9-4E00-8093-A608E18DEB2E}" type="presOf" srcId="{BED5FC70-C949-4199-878D-1F88BA1C82EE}" destId="{5753A82C-9B9E-44F9-B5F7-F5A4E78D2130}" srcOrd="0" destOrd="0" presId="urn:microsoft.com/office/officeart/2005/8/layout/chevron1"/>
    <dgm:cxn modelId="{32580788-13AF-470B-808C-AD644CD7DBBA}" srcId="{73E23C15-267D-4066-9464-8544DC8A26CB}" destId="{BED5FC70-C949-4199-878D-1F88BA1C82EE}" srcOrd="0" destOrd="0" parTransId="{0D20E9AE-2391-4449-A36D-FE92D052EA4A}" sibTransId="{E120BB95-A380-4711-B7FD-BD22B6DDD8AB}"/>
    <dgm:cxn modelId="{A1BF530D-1933-4ED2-B139-168C8A948B0F}" srcId="{73E23C15-267D-4066-9464-8544DC8A26CB}" destId="{78D9F9DE-5182-4D61-89A5-77A70027D023}" srcOrd="2" destOrd="0" parTransId="{40524AC4-B77D-46AC-B3A6-7F4173F73106}" sibTransId="{7AB5F399-93CD-4F65-949F-469EC942C02F}"/>
    <dgm:cxn modelId="{FDC82BFD-433D-4E6E-93C3-5A1FDF8FB2C2}" type="presParOf" srcId="{39F3D118-76F5-41C1-BDD0-EF38B9B517C2}" destId="{5753A82C-9B9E-44F9-B5F7-F5A4E78D2130}" srcOrd="0" destOrd="0" presId="urn:microsoft.com/office/officeart/2005/8/layout/chevron1"/>
    <dgm:cxn modelId="{EA6CF76A-4BD7-48C2-8287-08B5EDAA9DC4}" type="presParOf" srcId="{39F3D118-76F5-41C1-BDD0-EF38B9B517C2}" destId="{11A587DE-EABF-4A00-B378-BAB6692C94D9}" srcOrd="1" destOrd="0" presId="urn:microsoft.com/office/officeart/2005/8/layout/chevron1"/>
    <dgm:cxn modelId="{B9BE866D-EF10-4D13-BE01-E0C775F6B8C0}" type="presParOf" srcId="{39F3D118-76F5-41C1-BDD0-EF38B9B517C2}" destId="{1A5FCCCE-CC0E-4DB1-B8BA-1BF6B9BA3A12}" srcOrd="2" destOrd="0" presId="urn:microsoft.com/office/officeart/2005/8/layout/chevron1"/>
    <dgm:cxn modelId="{A88CF128-181B-42D3-991B-331C270A08AE}" type="presParOf" srcId="{39F3D118-76F5-41C1-BDD0-EF38B9B517C2}" destId="{CE71674A-7311-407E-A6F9-75F3F5B3B512}" srcOrd="3" destOrd="0" presId="urn:microsoft.com/office/officeart/2005/8/layout/chevron1"/>
    <dgm:cxn modelId="{1E04239D-A7F3-4034-A04B-6B74CAA0A4F4}" type="presParOf" srcId="{39F3D118-76F5-41C1-BDD0-EF38B9B517C2}" destId="{1A1E5E56-DB3D-4993-9A07-E4221C422F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F0EAA6-C307-4557-A84F-E71E1258FEFD}" type="doc">
      <dgm:prSet loTypeId="urn:microsoft.com/office/officeart/2005/8/layout/process5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EFEFC8-A878-44F2-8CDD-7DA5D1E2A9D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 проведению ГИА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ED14B4-D252-44A2-8D48-18B618C90D88}" type="parTrans" cxnId="{33B36CF8-40AA-40FE-9954-BA3903D6F4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E3B1-1448-48CC-8AA4-FD4C602EFE5F}" type="sibTrans" cxnId="{33B36CF8-40AA-40FE-9954-BA3903D6F4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C7BFD-71C7-4B76-A3A9-8339CB3E645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ППЭ</a:t>
          </a:r>
          <a:endParaRPr lang="ru-RU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90945F-8C6C-4A80-93E9-51F30210BFE8}" type="parTrans" cxnId="{59E8B855-7936-49EF-80B2-54307D78867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BEC03-7921-4E18-871A-0421C046B173}" type="sibTrans" cxnId="{59E8B855-7936-49EF-80B2-54307D78867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A6381-59F5-4E2E-A580-1B5E53B909F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 участников в аудиторию</a:t>
          </a:r>
        </a:p>
      </dgm:t>
    </dgm:pt>
    <dgm:pt modelId="{5396AC82-59D3-4A4A-8AD6-298CD7B00698}" type="parTrans" cxnId="{1E88C14D-84AC-4418-B9C8-2DF3D4EEDC3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70AD6-37F0-403E-A419-B2C4D094D79B}" type="sibTrans" cxnId="{1E88C14D-84AC-4418-B9C8-2DF3D4EEDC3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DFEF59-6DD2-44CF-8120-1B6A32A3FD5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аудитории</a:t>
          </a:r>
        </a:p>
      </dgm:t>
    </dgm:pt>
    <dgm:pt modelId="{939A08D5-3DB7-47C7-9B19-7E30AA26DFE4}" type="parTrans" cxnId="{B2A9B980-6A0D-402E-A022-D80C76E65D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187B2-7F0B-4D88-8600-73A10F092EAB}" type="sibTrans" cxnId="{B2A9B980-6A0D-402E-A022-D80C76E65D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14A482-560D-43E3-B9BB-579DFD08040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Завершение выполнения экзаменационной работы участниками</a:t>
          </a:r>
        </a:p>
      </dgm:t>
    </dgm:pt>
    <dgm:pt modelId="{2217A135-9A35-445F-9B7B-B5D6F8299751}" type="parTrans" cxnId="{15E356AF-6CCE-4D54-88EC-A847ACD6984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C1D88-BE7F-47A6-8417-C0CCEEB88E7B}" type="sibTrans" cxnId="{15E356AF-6CCE-4D54-88EC-A847ACD6984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D64EA-7272-4E74-B887-114DA283E4EE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Заполнение протокола, упаковка экзаменационных материалов и сдача их руководителю ППЭ</a:t>
          </a:r>
        </a:p>
      </dgm:t>
    </dgm:pt>
    <dgm:pt modelId="{FEFE4727-AE98-4AA7-80FD-D85D0342CCC1}" type="parTrans" cxnId="{2BEA7060-D1D3-4B55-B041-33422FFCFCF9}">
      <dgm:prSet/>
      <dgm:spPr/>
      <dgm:t>
        <a:bodyPr/>
        <a:lstStyle/>
        <a:p>
          <a:endParaRPr lang="ru-RU"/>
        </a:p>
      </dgm:t>
    </dgm:pt>
    <dgm:pt modelId="{E0EDF97F-5767-47F3-8695-A69B68448441}" type="sibTrans" cxnId="{2BEA7060-D1D3-4B55-B041-33422FFCFCF9}">
      <dgm:prSet/>
      <dgm:spPr/>
      <dgm:t>
        <a:bodyPr/>
        <a:lstStyle/>
        <a:p>
          <a:endParaRPr lang="ru-RU"/>
        </a:p>
      </dgm:t>
    </dgm:pt>
    <dgm:pt modelId="{07F81E9C-DDDD-4D78-9213-292BDA038C94}" type="pres">
      <dgm:prSet presAssocID="{48F0EAA6-C307-4557-A84F-E71E1258FE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D759B-D4E5-4E22-BDEA-F09C1E01C358}" type="pres">
      <dgm:prSet presAssocID="{DAEFEFC8-A878-44F2-8CDD-7DA5D1E2A9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A339-F928-486A-AB5D-8599B42243AE}" type="pres">
      <dgm:prSet presAssocID="{EBEFE3B1-1448-48CC-8AA4-FD4C602EFE5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EBBE918-2C76-4AC6-80BF-0A09324E741C}" type="pres">
      <dgm:prSet presAssocID="{EBEFE3B1-1448-48CC-8AA4-FD4C602EFE5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A84B75F-4FE9-43AD-852D-B5413667AA5F}" type="pres">
      <dgm:prSet presAssocID="{282C7BFD-71C7-4B76-A3A9-8339CB3E645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2B25D-CC52-4462-82A8-474DC3B40D73}" type="pres">
      <dgm:prSet presAssocID="{71FBEC03-7921-4E18-871A-0421C046B17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0ED2F87-F68D-48D9-92E5-07A1AD324905}" type="pres">
      <dgm:prSet presAssocID="{71FBEC03-7921-4E18-871A-0421C046B17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7A16E67-B652-4830-A2C5-816D990FFDDF}" type="pres">
      <dgm:prSet presAssocID="{CA2A6381-59F5-4E2E-A580-1B5E53B909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49633-FCCB-4022-9DBE-18BA01FB2F23}" type="pres">
      <dgm:prSet presAssocID="{E4970AD6-37F0-403E-A419-B2C4D094D79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AB65CB3-1AD0-44D5-AA83-A96A3CE3039A}" type="pres">
      <dgm:prSet presAssocID="{E4970AD6-37F0-403E-A419-B2C4D094D79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8B9B3C5-1C11-48ED-957D-7305C8D89BC4}" type="pres">
      <dgm:prSet presAssocID="{70DFEF59-6DD2-44CF-8120-1B6A32A3FD5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ED273-0B18-4DE9-BF73-23D11F15939E}" type="pres">
      <dgm:prSet presAssocID="{C50187B2-7F0B-4D88-8600-73A10F092EA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DBB98E8-38E1-43DA-9321-918F75B2C3ED}" type="pres">
      <dgm:prSet presAssocID="{C50187B2-7F0B-4D88-8600-73A10F092EA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2A8B215-BC7E-49D3-AA41-21BA54E807B1}" type="pres">
      <dgm:prSet presAssocID="{BE14A482-560D-43E3-B9BB-579DFD0804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343A8-C2AF-463C-AA5F-1276748D1833}" type="pres">
      <dgm:prSet presAssocID="{1D4C1D88-BE7F-47A6-8417-C0CCEEB88E7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56CEF6AF-CF15-4CCD-8252-4252D297D2AF}" type="pres">
      <dgm:prSet presAssocID="{1D4C1D88-BE7F-47A6-8417-C0CCEEB88E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04AFA7C-2C09-4D6F-AF60-603C74F8DFFE}" type="pres">
      <dgm:prSet presAssocID="{E07D64EA-7272-4E74-B887-114DA283E4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46F5A-2EB5-458E-AE5C-C8B052C47BF8}" type="presOf" srcId="{282C7BFD-71C7-4B76-A3A9-8339CB3E6457}" destId="{5A84B75F-4FE9-43AD-852D-B5413667AA5F}" srcOrd="0" destOrd="0" presId="urn:microsoft.com/office/officeart/2005/8/layout/process5"/>
    <dgm:cxn modelId="{420939B3-1863-41E8-89AB-D9CFBBD4B996}" type="presOf" srcId="{71FBEC03-7921-4E18-871A-0421C046B173}" destId="{9BE2B25D-CC52-4462-82A8-474DC3B40D73}" srcOrd="0" destOrd="0" presId="urn:microsoft.com/office/officeart/2005/8/layout/process5"/>
    <dgm:cxn modelId="{5CB55BC6-5880-4315-8236-79A59A8AAA75}" type="presOf" srcId="{EBEFE3B1-1448-48CC-8AA4-FD4C602EFE5F}" destId="{472EA339-F928-486A-AB5D-8599B42243AE}" srcOrd="0" destOrd="0" presId="urn:microsoft.com/office/officeart/2005/8/layout/process5"/>
    <dgm:cxn modelId="{D2CE5F40-BA98-44BA-8597-F92B0F1ADCE1}" type="presOf" srcId="{BE14A482-560D-43E3-B9BB-579DFD080404}" destId="{72A8B215-BC7E-49D3-AA41-21BA54E807B1}" srcOrd="0" destOrd="0" presId="urn:microsoft.com/office/officeart/2005/8/layout/process5"/>
    <dgm:cxn modelId="{15E356AF-6CCE-4D54-88EC-A847ACD6984D}" srcId="{48F0EAA6-C307-4557-A84F-E71E1258FEFD}" destId="{BE14A482-560D-43E3-B9BB-579DFD080404}" srcOrd="4" destOrd="0" parTransId="{2217A135-9A35-445F-9B7B-B5D6F8299751}" sibTransId="{1D4C1D88-BE7F-47A6-8417-C0CCEEB88E7B}"/>
    <dgm:cxn modelId="{B3E94C6F-CE9B-488A-B0AF-A4213B805277}" type="presOf" srcId="{CA2A6381-59F5-4E2E-A580-1B5E53B909F2}" destId="{B7A16E67-B652-4830-A2C5-816D990FFDDF}" srcOrd="0" destOrd="0" presId="urn:microsoft.com/office/officeart/2005/8/layout/process5"/>
    <dgm:cxn modelId="{E4B3522C-640A-408A-BA29-D834E81841B3}" type="presOf" srcId="{1D4C1D88-BE7F-47A6-8417-C0CCEEB88E7B}" destId="{56CEF6AF-CF15-4CCD-8252-4252D297D2AF}" srcOrd="1" destOrd="0" presId="urn:microsoft.com/office/officeart/2005/8/layout/process5"/>
    <dgm:cxn modelId="{59E8B855-7936-49EF-80B2-54307D78867C}" srcId="{48F0EAA6-C307-4557-A84F-E71E1258FEFD}" destId="{282C7BFD-71C7-4B76-A3A9-8339CB3E6457}" srcOrd="1" destOrd="0" parTransId="{9490945F-8C6C-4A80-93E9-51F30210BFE8}" sibTransId="{71FBEC03-7921-4E18-871A-0421C046B173}"/>
    <dgm:cxn modelId="{9B084E37-C37B-42D8-9743-B14EE5E6C70A}" type="presOf" srcId="{C50187B2-7F0B-4D88-8600-73A10F092EAB}" destId="{6DBB98E8-38E1-43DA-9321-918F75B2C3ED}" srcOrd="1" destOrd="0" presId="urn:microsoft.com/office/officeart/2005/8/layout/process5"/>
    <dgm:cxn modelId="{1D3ACAD8-C872-4225-A07C-507AF49E4EBD}" type="presOf" srcId="{70DFEF59-6DD2-44CF-8120-1B6A32A3FD5E}" destId="{98B9B3C5-1C11-48ED-957D-7305C8D89BC4}" srcOrd="0" destOrd="0" presId="urn:microsoft.com/office/officeart/2005/8/layout/process5"/>
    <dgm:cxn modelId="{E97D036C-85B3-4927-B96C-29B8AB1A0C9D}" type="presOf" srcId="{1D4C1D88-BE7F-47A6-8417-C0CCEEB88E7B}" destId="{B45343A8-C2AF-463C-AA5F-1276748D1833}" srcOrd="0" destOrd="0" presId="urn:microsoft.com/office/officeart/2005/8/layout/process5"/>
    <dgm:cxn modelId="{1D650FBC-E744-483A-B610-4B978AF851B7}" type="presOf" srcId="{EBEFE3B1-1448-48CC-8AA4-FD4C602EFE5F}" destId="{5EBBE918-2C76-4AC6-80BF-0A09324E741C}" srcOrd="1" destOrd="0" presId="urn:microsoft.com/office/officeart/2005/8/layout/process5"/>
    <dgm:cxn modelId="{4B7AAE11-3E84-4644-94F4-0BD6D48AA68C}" type="presOf" srcId="{C50187B2-7F0B-4D88-8600-73A10F092EAB}" destId="{218ED273-0B18-4DE9-BF73-23D11F15939E}" srcOrd="0" destOrd="0" presId="urn:microsoft.com/office/officeart/2005/8/layout/process5"/>
    <dgm:cxn modelId="{9FB1DB01-4924-45A1-B128-DE3006E5B5C6}" type="presOf" srcId="{E4970AD6-37F0-403E-A419-B2C4D094D79B}" destId="{8D849633-FCCB-4022-9DBE-18BA01FB2F23}" srcOrd="0" destOrd="0" presId="urn:microsoft.com/office/officeart/2005/8/layout/process5"/>
    <dgm:cxn modelId="{14C21D76-84B6-4FA8-B73F-29AA67ECEF12}" type="presOf" srcId="{71FBEC03-7921-4E18-871A-0421C046B173}" destId="{90ED2F87-F68D-48D9-92E5-07A1AD324905}" srcOrd="1" destOrd="0" presId="urn:microsoft.com/office/officeart/2005/8/layout/process5"/>
    <dgm:cxn modelId="{6FA40D4C-D43F-4561-9293-5D07FDDC04C2}" type="presOf" srcId="{48F0EAA6-C307-4557-A84F-E71E1258FEFD}" destId="{07F81E9C-DDDD-4D78-9213-292BDA038C94}" srcOrd="0" destOrd="0" presId="urn:microsoft.com/office/officeart/2005/8/layout/process5"/>
    <dgm:cxn modelId="{2BEA7060-D1D3-4B55-B041-33422FFCFCF9}" srcId="{48F0EAA6-C307-4557-A84F-E71E1258FEFD}" destId="{E07D64EA-7272-4E74-B887-114DA283E4EE}" srcOrd="5" destOrd="0" parTransId="{FEFE4727-AE98-4AA7-80FD-D85D0342CCC1}" sibTransId="{E0EDF97F-5767-47F3-8695-A69B68448441}"/>
    <dgm:cxn modelId="{E5870052-4EE5-4BCA-B990-8184D4E010A7}" type="presOf" srcId="{E07D64EA-7272-4E74-B887-114DA283E4EE}" destId="{504AFA7C-2C09-4D6F-AF60-603C74F8DFFE}" srcOrd="0" destOrd="0" presId="urn:microsoft.com/office/officeart/2005/8/layout/process5"/>
    <dgm:cxn modelId="{1E88C14D-84AC-4418-B9C8-2DF3D4EEDC37}" srcId="{48F0EAA6-C307-4557-A84F-E71E1258FEFD}" destId="{CA2A6381-59F5-4E2E-A580-1B5E53B909F2}" srcOrd="2" destOrd="0" parTransId="{5396AC82-59D3-4A4A-8AD6-298CD7B00698}" sibTransId="{E4970AD6-37F0-403E-A419-B2C4D094D79B}"/>
    <dgm:cxn modelId="{33B36CF8-40AA-40FE-9954-BA3903D6F405}" srcId="{48F0EAA6-C307-4557-A84F-E71E1258FEFD}" destId="{DAEFEFC8-A878-44F2-8CDD-7DA5D1E2A9D1}" srcOrd="0" destOrd="0" parTransId="{B5ED14B4-D252-44A2-8D48-18B618C90D88}" sibTransId="{EBEFE3B1-1448-48CC-8AA4-FD4C602EFE5F}"/>
    <dgm:cxn modelId="{4A0C7F15-4890-46D0-8241-6DE03400F96A}" type="presOf" srcId="{E4970AD6-37F0-403E-A419-B2C4D094D79B}" destId="{7AB65CB3-1AD0-44D5-AA83-A96A3CE3039A}" srcOrd="1" destOrd="0" presId="urn:microsoft.com/office/officeart/2005/8/layout/process5"/>
    <dgm:cxn modelId="{794BAC40-C41A-4F81-9F5B-49F538D6153C}" type="presOf" srcId="{DAEFEFC8-A878-44F2-8CDD-7DA5D1E2A9D1}" destId="{9E6D759B-D4E5-4E22-BDEA-F09C1E01C358}" srcOrd="0" destOrd="0" presId="urn:microsoft.com/office/officeart/2005/8/layout/process5"/>
    <dgm:cxn modelId="{B2A9B980-6A0D-402E-A022-D80C76E65DD6}" srcId="{48F0EAA6-C307-4557-A84F-E71E1258FEFD}" destId="{70DFEF59-6DD2-44CF-8120-1B6A32A3FD5E}" srcOrd="3" destOrd="0" parTransId="{939A08D5-3DB7-47C7-9B19-7E30AA26DFE4}" sibTransId="{C50187B2-7F0B-4D88-8600-73A10F092EAB}"/>
    <dgm:cxn modelId="{D0203A15-E140-4AE6-B89E-4C928D80A55E}" type="presParOf" srcId="{07F81E9C-DDDD-4D78-9213-292BDA038C94}" destId="{9E6D759B-D4E5-4E22-BDEA-F09C1E01C358}" srcOrd="0" destOrd="0" presId="urn:microsoft.com/office/officeart/2005/8/layout/process5"/>
    <dgm:cxn modelId="{FF0C8DC3-C1C5-4D75-8D40-4CC1D7CF9337}" type="presParOf" srcId="{07F81E9C-DDDD-4D78-9213-292BDA038C94}" destId="{472EA339-F928-486A-AB5D-8599B42243AE}" srcOrd="1" destOrd="0" presId="urn:microsoft.com/office/officeart/2005/8/layout/process5"/>
    <dgm:cxn modelId="{3B995275-F7B9-47CD-B988-B1119F08B210}" type="presParOf" srcId="{472EA339-F928-486A-AB5D-8599B42243AE}" destId="{5EBBE918-2C76-4AC6-80BF-0A09324E741C}" srcOrd="0" destOrd="0" presId="urn:microsoft.com/office/officeart/2005/8/layout/process5"/>
    <dgm:cxn modelId="{9259E1FD-85A6-4A7B-B204-5B7AB845E051}" type="presParOf" srcId="{07F81E9C-DDDD-4D78-9213-292BDA038C94}" destId="{5A84B75F-4FE9-43AD-852D-B5413667AA5F}" srcOrd="2" destOrd="0" presId="urn:microsoft.com/office/officeart/2005/8/layout/process5"/>
    <dgm:cxn modelId="{E2C346E0-4A1B-4ACC-BABC-E7E250B4B661}" type="presParOf" srcId="{07F81E9C-DDDD-4D78-9213-292BDA038C94}" destId="{9BE2B25D-CC52-4462-82A8-474DC3B40D73}" srcOrd="3" destOrd="0" presId="urn:microsoft.com/office/officeart/2005/8/layout/process5"/>
    <dgm:cxn modelId="{955E4124-5E84-4C40-A5FA-16F918C500B6}" type="presParOf" srcId="{9BE2B25D-CC52-4462-82A8-474DC3B40D73}" destId="{90ED2F87-F68D-48D9-92E5-07A1AD324905}" srcOrd="0" destOrd="0" presId="urn:microsoft.com/office/officeart/2005/8/layout/process5"/>
    <dgm:cxn modelId="{5CA79E0D-F33D-4EEE-9CF5-379DA370BB33}" type="presParOf" srcId="{07F81E9C-DDDD-4D78-9213-292BDA038C94}" destId="{B7A16E67-B652-4830-A2C5-816D990FFDDF}" srcOrd="4" destOrd="0" presId="urn:microsoft.com/office/officeart/2005/8/layout/process5"/>
    <dgm:cxn modelId="{5DAA01D3-F85B-455D-BF5C-008DD06FAD79}" type="presParOf" srcId="{07F81E9C-DDDD-4D78-9213-292BDA038C94}" destId="{8D849633-FCCB-4022-9DBE-18BA01FB2F23}" srcOrd="5" destOrd="0" presId="urn:microsoft.com/office/officeart/2005/8/layout/process5"/>
    <dgm:cxn modelId="{CB457A14-A512-4098-9052-D8CA6CFA3AE1}" type="presParOf" srcId="{8D849633-FCCB-4022-9DBE-18BA01FB2F23}" destId="{7AB65CB3-1AD0-44D5-AA83-A96A3CE3039A}" srcOrd="0" destOrd="0" presId="urn:microsoft.com/office/officeart/2005/8/layout/process5"/>
    <dgm:cxn modelId="{B9F2C345-74F3-4D0F-95E5-4CDFB226AA1D}" type="presParOf" srcId="{07F81E9C-DDDD-4D78-9213-292BDA038C94}" destId="{98B9B3C5-1C11-48ED-957D-7305C8D89BC4}" srcOrd="6" destOrd="0" presId="urn:microsoft.com/office/officeart/2005/8/layout/process5"/>
    <dgm:cxn modelId="{81825AC7-8B30-4189-947C-327206F2DBD4}" type="presParOf" srcId="{07F81E9C-DDDD-4D78-9213-292BDA038C94}" destId="{218ED273-0B18-4DE9-BF73-23D11F15939E}" srcOrd="7" destOrd="0" presId="urn:microsoft.com/office/officeart/2005/8/layout/process5"/>
    <dgm:cxn modelId="{B8C4AEF9-E3B0-4A7A-9DD3-C865D18665BD}" type="presParOf" srcId="{218ED273-0B18-4DE9-BF73-23D11F15939E}" destId="{6DBB98E8-38E1-43DA-9321-918F75B2C3ED}" srcOrd="0" destOrd="0" presId="urn:microsoft.com/office/officeart/2005/8/layout/process5"/>
    <dgm:cxn modelId="{1220088F-31F4-4BE6-A67F-20A1B70281F1}" type="presParOf" srcId="{07F81E9C-DDDD-4D78-9213-292BDA038C94}" destId="{72A8B215-BC7E-49D3-AA41-21BA54E807B1}" srcOrd="8" destOrd="0" presId="urn:microsoft.com/office/officeart/2005/8/layout/process5"/>
    <dgm:cxn modelId="{FFDAC2B5-E544-4973-BC7C-B2A5EDA934E3}" type="presParOf" srcId="{07F81E9C-DDDD-4D78-9213-292BDA038C94}" destId="{B45343A8-C2AF-463C-AA5F-1276748D1833}" srcOrd="9" destOrd="0" presId="urn:microsoft.com/office/officeart/2005/8/layout/process5"/>
    <dgm:cxn modelId="{352315B7-D8B8-44B8-80EB-05DDB2C0F797}" type="presParOf" srcId="{B45343A8-C2AF-463C-AA5F-1276748D1833}" destId="{56CEF6AF-CF15-4CCD-8252-4252D297D2AF}" srcOrd="0" destOrd="0" presId="urn:microsoft.com/office/officeart/2005/8/layout/process5"/>
    <dgm:cxn modelId="{DA51B261-5CDC-4D12-AD31-1EEC404073AC}" type="presParOf" srcId="{07F81E9C-DDDD-4D78-9213-292BDA038C94}" destId="{504AFA7C-2C09-4D6F-AF60-603C74F8DFF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771F84-CAD4-4E0F-8EB8-95B988EBB283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917E6D-0F0D-4D4C-BD21-F9255589EF5F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ru-RU" sz="16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Работники ППЭ</a:t>
          </a:r>
        </a:p>
        <a:p>
          <a:pPr algn="l">
            <a:spcAft>
              <a:spcPts val="0"/>
            </a:spcAft>
          </a:pPr>
          <a: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(руководитель ППЭ, организаторы, член ГЭК, технические специалисты, </a:t>
          </a:r>
          <a:b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специалисты по проведению инструктажа, экзаменаторы-собеседники, </a:t>
          </a:r>
          <a:b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эксперты по химии в аудитории, ассистенты)</a:t>
          </a:r>
        </a:p>
      </dgm:t>
    </dgm:pt>
    <dgm:pt modelId="{51E4671F-AC22-4136-9894-09FBCAA860E4}" type="parTrans" cxnId="{69356DC0-301F-41A1-B4CE-6F867D1726F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E48FFC2F-13DF-43E8-8EC9-2AAB3C35E0F7}" type="sibTrans" cxnId="{69356DC0-301F-41A1-B4CE-6F867D1726F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D61186D1-76F3-454D-8F75-31DB7DCC9EE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355600" indent="-17303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+mj-lt"/>
              <a:cs typeface="Calibri" pitchFamily="34" charset="0"/>
            </a:rPr>
            <a:t>наличие в списках распределения в данный ППЭ </a:t>
          </a:r>
        </a:p>
      </dgm:t>
    </dgm:pt>
    <dgm:pt modelId="{2D01863D-9481-416B-95CD-53EE6D4291C5}" type="parTrans" cxnId="{D47C6C3F-745A-4669-9087-49D9C3ACAF01}">
      <dgm:prSet/>
      <dgm:spPr/>
      <dgm:t>
        <a:bodyPr/>
        <a:lstStyle/>
        <a:p>
          <a:endParaRPr lang="ru-RU"/>
        </a:p>
      </dgm:t>
    </dgm:pt>
    <dgm:pt modelId="{C61B838F-91DE-438A-A17B-62B5D2957D92}" type="sibTrans" cxnId="{D47C6C3F-745A-4669-9087-49D9C3ACAF01}">
      <dgm:prSet/>
      <dgm:spPr/>
      <dgm:t>
        <a:bodyPr/>
        <a:lstStyle/>
        <a:p>
          <a:endParaRPr lang="ru-RU"/>
        </a:p>
      </dgm:t>
    </dgm:pt>
    <dgm:pt modelId="{93AE0D10-6605-4E07-80D5-6BAE6231BAD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355600" indent="-173038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+mj-lt"/>
              <a:cs typeface="Calibri" pitchFamily="34" charset="0"/>
            </a:rPr>
            <a:t>документ, удостоверяющий личность </a:t>
          </a:r>
          <a:endParaRPr lang="ru-RU" sz="1050" dirty="0">
            <a:latin typeface="+mj-lt"/>
            <a:cs typeface="Calibri" pitchFamily="34" charset="0"/>
          </a:endParaRPr>
        </a:p>
      </dgm:t>
    </dgm:pt>
    <dgm:pt modelId="{521E2FA9-2565-4FCD-BAFD-DBD5CD66794D}" type="parTrans" cxnId="{8DE3B9D8-D659-4850-9F30-2445F05A0E37}">
      <dgm:prSet/>
      <dgm:spPr/>
      <dgm:t>
        <a:bodyPr/>
        <a:lstStyle/>
        <a:p>
          <a:endParaRPr lang="ru-RU"/>
        </a:p>
      </dgm:t>
    </dgm:pt>
    <dgm:pt modelId="{D50603A5-868F-4CA8-AB16-91A8F4F434E5}" type="sibTrans" cxnId="{8DE3B9D8-D659-4850-9F30-2445F05A0E37}">
      <dgm:prSet/>
      <dgm:spPr/>
      <dgm:t>
        <a:bodyPr/>
        <a:lstStyle/>
        <a:p>
          <a:endParaRPr lang="ru-RU"/>
        </a:p>
      </dgm:t>
    </dgm:pt>
    <dgm:pt modelId="{1FEE5E53-8919-4C8B-A5FF-CFDE19A40644}" type="pres">
      <dgm:prSet presAssocID="{75771F84-CAD4-4E0F-8EB8-95B988EBB2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E3F092-A6E5-4707-9AF3-C9BD06C8C5F9}" type="pres">
      <dgm:prSet presAssocID="{5C917E6D-0F0D-4D4C-BD21-F9255589EF5F}" presName="linNode" presStyleCnt="0"/>
      <dgm:spPr/>
    </dgm:pt>
    <dgm:pt modelId="{014C9A3A-D6BF-469B-91C7-EEC596D3D044}" type="pres">
      <dgm:prSet presAssocID="{5C917E6D-0F0D-4D4C-BD21-F9255589EF5F}" presName="parentShp" presStyleLbl="node1" presStyleIdx="0" presStyleCnt="1" custScaleX="131805" custScaleY="85640" custLinFactNeighborX="-1" custLinFactNeighborY="-4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1CB62-594F-4790-88F0-DF240544FA1B}" type="pres">
      <dgm:prSet presAssocID="{5C917E6D-0F0D-4D4C-BD21-F9255589EF5F}" presName="childShp" presStyleLbl="bgAccFollowNode1" presStyleIdx="0" presStyleCnt="1" custScaleX="119254" custScaleY="79445" custLinFactNeighborX="2" custLinFactNeighborY="-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8C78C-F68B-4BFB-9767-B8CD88360D2C}" type="presOf" srcId="{D61186D1-76F3-454D-8F75-31DB7DCC9EE9}" destId="{59F1CB62-594F-4790-88F0-DF240544FA1B}" srcOrd="0" destOrd="1" presId="urn:microsoft.com/office/officeart/2005/8/layout/vList6"/>
    <dgm:cxn modelId="{D47C6C3F-745A-4669-9087-49D9C3ACAF01}" srcId="{5C917E6D-0F0D-4D4C-BD21-F9255589EF5F}" destId="{D61186D1-76F3-454D-8F75-31DB7DCC9EE9}" srcOrd="1" destOrd="0" parTransId="{2D01863D-9481-416B-95CD-53EE6D4291C5}" sibTransId="{C61B838F-91DE-438A-A17B-62B5D2957D92}"/>
    <dgm:cxn modelId="{B4CDB9B2-CC11-4429-97CA-4C67F2A3D465}" type="presOf" srcId="{5C917E6D-0F0D-4D4C-BD21-F9255589EF5F}" destId="{014C9A3A-D6BF-469B-91C7-EEC596D3D044}" srcOrd="0" destOrd="0" presId="urn:microsoft.com/office/officeart/2005/8/layout/vList6"/>
    <dgm:cxn modelId="{27DEEA61-C87E-4648-B5B1-D27E0792FDFA}" type="presOf" srcId="{75771F84-CAD4-4E0F-8EB8-95B988EBB283}" destId="{1FEE5E53-8919-4C8B-A5FF-CFDE19A40644}" srcOrd="0" destOrd="0" presId="urn:microsoft.com/office/officeart/2005/8/layout/vList6"/>
    <dgm:cxn modelId="{8DE3B9D8-D659-4850-9F30-2445F05A0E37}" srcId="{5C917E6D-0F0D-4D4C-BD21-F9255589EF5F}" destId="{93AE0D10-6605-4E07-80D5-6BAE6231BAD9}" srcOrd="0" destOrd="0" parTransId="{521E2FA9-2565-4FCD-BAFD-DBD5CD66794D}" sibTransId="{D50603A5-868F-4CA8-AB16-91A8F4F434E5}"/>
    <dgm:cxn modelId="{67B916DC-EDEA-482B-A25D-E0D7B3FECCDF}" type="presOf" srcId="{93AE0D10-6605-4E07-80D5-6BAE6231BAD9}" destId="{59F1CB62-594F-4790-88F0-DF240544FA1B}" srcOrd="0" destOrd="0" presId="urn:microsoft.com/office/officeart/2005/8/layout/vList6"/>
    <dgm:cxn modelId="{69356DC0-301F-41A1-B4CE-6F867D1726FC}" srcId="{75771F84-CAD4-4E0F-8EB8-95B988EBB283}" destId="{5C917E6D-0F0D-4D4C-BD21-F9255589EF5F}" srcOrd="0" destOrd="0" parTransId="{51E4671F-AC22-4136-9894-09FBCAA860E4}" sibTransId="{E48FFC2F-13DF-43E8-8EC9-2AAB3C35E0F7}"/>
    <dgm:cxn modelId="{19DDD4C3-ACF1-47D1-BB54-8BCE59896FEB}" type="presParOf" srcId="{1FEE5E53-8919-4C8B-A5FF-CFDE19A40644}" destId="{E3E3F092-A6E5-4707-9AF3-C9BD06C8C5F9}" srcOrd="0" destOrd="0" presId="urn:microsoft.com/office/officeart/2005/8/layout/vList6"/>
    <dgm:cxn modelId="{5F93152C-8D34-4A8B-8A01-4AA6C09ECE11}" type="presParOf" srcId="{E3E3F092-A6E5-4707-9AF3-C9BD06C8C5F9}" destId="{014C9A3A-D6BF-469B-91C7-EEC596D3D044}" srcOrd="0" destOrd="0" presId="urn:microsoft.com/office/officeart/2005/8/layout/vList6"/>
    <dgm:cxn modelId="{44616D86-BD25-4BF3-92F9-DC03955297E3}" type="presParOf" srcId="{E3E3F092-A6E5-4707-9AF3-C9BD06C8C5F9}" destId="{59F1CB62-594F-4790-88F0-DF240544FA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CBA64-5AC8-4CC3-B2E8-00865D9C6374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836CB-ECE9-4F64-9CCA-F0428870654F}">
      <dsp:nvSpPr>
        <dsp:cNvPr id="0" name=""/>
        <dsp:cNvSpPr/>
      </dsp:nvSpPr>
      <dsp:spPr>
        <a:xfrm>
          <a:off x="570514" y="410445"/>
          <a:ext cx="6307116" cy="82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5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Федеральный уровень</a:t>
          </a:r>
        </a:p>
      </dsp:txBody>
      <dsp:txXfrm>
        <a:off x="570514" y="410445"/>
        <a:ext cx="6307116" cy="820891"/>
      </dsp:txXfrm>
    </dsp:sp>
    <dsp:sp modelId="{9A6DB23E-7941-46E8-A2F7-D7681AE01525}">
      <dsp:nvSpPr>
        <dsp:cNvPr id="0" name=""/>
        <dsp:cNvSpPr/>
      </dsp:nvSpPr>
      <dsp:spPr>
        <a:xfrm>
          <a:off x="57457" y="307834"/>
          <a:ext cx="1026114" cy="1026114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BEF1E-C88D-4C8E-942C-B428793101B6}">
      <dsp:nvSpPr>
        <dsp:cNvPr id="0" name=""/>
        <dsp:cNvSpPr/>
      </dsp:nvSpPr>
      <dsp:spPr>
        <a:xfrm>
          <a:off x="868908" y="1641782"/>
          <a:ext cx="6008722" cy="82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5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Региональный уровень</a:t>
          </a:r>
        </a:p>
      </dsp:txBody>
      <dsp:txXfrm>
        <a:off x="868908" y="1641782"/>
        <a:ext cx="6008722" cy="820891"/>
      </dsp:txXfrm>
    </dsp:sp>
    <dsp:sp modelId="{246CDB3B-5710-4578-A18F-7B3E66AA9A3D}">
      <dsp:nvSpPr>
        <dsp:cNvPr id="0" name=""/>
        <dsp:cNvSpPr/>
      </dsp:nvSpPr>
      <dsp:spPr>
        <a:xfrm>
          <a:off x="355851" y="1539171"/>
          <a:ext cx="1026114" cy="1026114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36FA-C301-4A93-A42D-0D2A7129CCD1}">
      <dsp:nvSpPr>
        <dsp:cNvPr id="0" name=""/>
        <dsp:cNvSpPr/>
      </dsp:nvSpPr>
      <dsp:spPr>
        <a:xfrm>
          <a:off x="570514" y="2873119"/>
          <a:ext cx="6307116" cy="82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5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+mn-lt"/>
              <a:cs typeface="Arial" panose="020B0604020202020204" pitchFamily="34" charset="0"/>
            </a:rPr>
            <a:t>Муниципальный уровень</a:t>
          </a:r>
        </a:p>
      </dsp:txBody>
      <dsp:txXfrm>
        <a:off x="570514" y="2873119"/>
        <a:ext cx="6307116" cy="820891"/>
      </dsp:txXfrm>
    </dsp:sp>
    <dsp:sp modelId="{0F96E4E3-6717-4317-AB02-4A7C79B84D47}">
      <dsp:nvSpPr>
        <dsp:cNvPr id="0" name=""/>
        <dsp:cNvSpPr/>
      </dsp:nvSpPr>
      <dsp:spPr>
        <a:xfrm>
          <a:off x="57457" y="2770507"/>
          <a:ext cx="1026114" cy="1026114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3A82C-9B9E-44F9-B5F7-F5A4E78D2130}">
      <dsp:nvSpPr>
        <dsp:cNvPr id="0" name=""/>
        <dsp:cNvSpPr/>
      </dsp:nvSpPr>
      <dsp:spPr>
        <a:xfrm>
          <a:off x="0" y="642432"/>
          <a:ext cx="2855825" cy="11423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b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/>
            <a:t>273-ФЗ</a:t>
          </a:r>
          <a:r>
            <a:rPr lang="ru-RU" sz="2800" b="1" kern="1200" dirty="0"/>
            <a:t> </a:t>
          </a:r>
          <a:r>
            <a:rPr lang="ru-RU" sz="1600" kern="1200" dirty="0"/>
            <a:t>Федеральный закон об образовании</a:t>
          </a:r>
        </a:p>
      </dsp:txBody>
      <dsp:txXfrm>
        <a:off x="571165" y="642432"/>
        <a:ext cx="1713495" cy="1142330"/>
      </dsp:txXfrm>
    </dsp:sp>
    <dsp:sp modelId="{1A5FCCCE-CC0E-4DB1-B8BA-1BF6B9BA3A12}">
      <dsp:nvSpPr>
        <dsp:cNvPr id="0" name=""/>
        <dsp:cNvSpPr/>
      </dsp:nvSpPr>
      <dsp:spPr>
        <a:xfrm>
          <a:off x="2572586" y="642432"/>
          <a:ext cx="2855825" cy="1142330"/>
        </a:xfrm>
        <a:prstGeom prst="chevron">
          <a:avLst/>
        </a:prstGeom>
        <a:solidFill>
          <a:schemeClr val="accent3">
            <a:hueOff val="-2502625"/>
            <a:satOff val="-3272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Порядок проведения ГИА-9</a:t>
          </a:r>
        </a:p>
      </dsp:txBody>
      <dsp:txXfrm>
        <a:off x="3143751" y="642432"/>
        <a:ext cx="1713495" cy="1142330"/>
      </dsp:txXfrm>
    </dsp:sp>
    <dsp:sp modelId="{1A1E5E56-DB3D-4993-9A07-E4221C422FB4}">
      <dsp:nvSpPr>
        <dsp:cNvPr id="0" name=""/>
        <dsp:cNvSpPr/>
      </dsp:nvSpPr>
      <dsp:spPr>
        <a:xfrm>
          <a:off x="5142829" y="642432"/>
          <a:ext cx="2855825" cy="1142330"/>
        </a:xfrm>
        <a:prstGeom prst="chevron">
          <a:avLst/>
        </a:prstGeom>
        <a:solidFill>
          <a:schemeClr val="accent3">
            <a:hueOff val="-5005250"/>
            <a:satOff val="-65455"/>
            <a:lumOff val="1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Приказ </a:t>
          </a:r>
          <a:br>
            <a:rPr lang="ru-RU" sz="2400" b="1" kern="1200" dirty="0"/>
          </a:br>
          <a:r>
            <a:rPr lang="ru-RU" sz="2400" b="1" kern="1200" dirty="0"/>
            <a:t>МО КК</a:t>
          </a:r>
        </a:p>
      </dsp:txBody>
      <dsp:txXfrm>
        <a:off x="5713994" y="642432"/>
        <a:ext cx="1713495" cy="114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759B-D4E5-4E22-BDEA-F09C1E01C358}">
      <dsp:nvSpPr>
        <dsp:cNvPr id="0" name=""/>
        <dsp:cNvSpPr/>
      </dsp:nvSpPr>
      <dsp:spPr>
        <a:xfrm>
          <a:off x="7594" y="776336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к проведению ГИА</a:t>
          </a:r>
          <a:endParaRPr lang="ru-RU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85" y="816227"/>
        <a:ext cx="2190157" cy="1282181"/>
      </dsp:txXfrm>
    </dsp:sp>
    <dsp:sp modelId="{472EA339-F928-486A-AB5D-8599B42243AE}">
      <dsp:nvSpPr>
        <dsp:cNvPr id="0" name=""/>
        <dsp:cNvSpPr/>
      </dsp:nvSpPr>
      <dsp:spPr>
        <a:xfrm>
          <a:off x="2477288" y="117584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7288" y="1288434"/>
        <a:ext cx="336859" cy="337767"/>
      </dsp:txXfrm>
    </dsp:sp>
    <dsp:sp modelId="{5A84B75F-4FE9-43AD-852D-B5413667AA5F}">
      <dsp:nvSpPr>
        <dsp:cNvPr id="0" name=""/>
        <dsp:cNvSpPr/>
      </dsp:nvSpPr>
      <dsp:spPr>
        <a:xfrm>
          <a:off x="3185510" y="776336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01050"/>
                <a:satOff val="-13091"/>
                <a:lumOff val="3843"/>
                <a:alphaOff val="0"/>
                <a:shade val="51000"/>
                <a:satMod val="130000"/>
              </a:schemeClr>
            </a:gs>
            <a:gs pos="80000">
              <a:schemeClr val="accent3">
                <a:hueOff val="-1001050"/>
                <a:satOff val="-13091"/>
                <a:lumOff val="3843"/>
                <a:alphaOff val="0"/>
                <a:shade val="93000"/>
                <a:satMod val="130000"/>
              </a:schemeClr>
            </a:gs>
            <a:gs pos="100000">
              <a:schemeClr val="accent3">
                <a:hueOff val="-1001050"/>
                <a:satOff val="-13091"/>
                <a:lumOff val="3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ППЭ</a:t>
          </a:r>
          <a:endParaRPr lang="ru-RU" sz="16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5401" y="816227"/>
        <a:ext cx="2190157" cy="1282181"/>
      </dsp:txXfrm>
    </dsp:sp>
    <dsp:sp modelId="{9BE2B25D-CC52-4462-82A8-474DC3B40D73}">
      <dsp:nvSpPr>
        <dsp:cNvPr id="0" name=""/>
        <dsp:cNvSpPr/>
      </dsp:nvSpPr>
      <dsp:spPr>
        <a:xfrm>
          <a:off x="5655204" y="117584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251312"/>
                <a:satOff val="-16364"/>
                <a:lumOff val="4804"/>
                <a:alphaOff val="0"/>
                <a:shade val="51000"/>
                <a:satMod val="130000"/>
              </a:schemeClr>
            </a:gs>
            <a:gs pos="80000">
              <a:schemeClr val="accent3">
                <a:hueOff val="-1251312"/>
                <a:satOff val="-16364"/>
                <a:lumOff val="4804"/>
                <a:alphaOff val="0"/>
                <a:shade val="93000"/>
                <a:satMod val="130000"/>
              </a:schemeClr>
            </a:gs>
            <a:gs pos="100000">
              <a:schemeClr val="accent3">
                <a:hueOff val="-1251312"/>
                <a:satOff val="-16364"/>
                <a:lumOff val="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5204" y="1288434"/>
        <a:ext cx="336859" cy="337767"/>
      </dsp:txXfrm>
    </dsp:sp>
    <dsp:sp modelId="{B7A16E67-B652-4830-A2C5-816D990FFDDF}">
      <dsp:nvSpPr>
        <dsp:cNvPr id="0" name=""/>
        <dsp:cNvSpPr/>
      </dsp:nvSpPr>
      <dsp:spPr>
        <a:xfrm>
          <a:off x="6363425" y="776336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2100"/>
                <a:satOff val="-26182"/>
                <a:lumOff val="7686"/>
                <a:alphaOff val="0"/>
                <a:shade val="51000"/>
                <a:satMod val="130000"/>
              </a:schemeClr>
            </a:gs>
            <a:gs pos="80000">
              <a:schemeClr val="accent3">
                <a:hueOff val="-2002100"/>
                <a:satOff val="-26182"/>
                <a:lumOff val="7686"/>
                <a:alphaOff val="0"/>
                <a:shade val="93000"/>
                <a:satMod val="130000"/>
              </a:schemeClr>
            </a:gs>
            <a:gs pos="100000">
              <a:schemeClr val="accent3">
                <a:hueOff val="-2002100"/>
                <a:satOff val="-26182"/>
                <a:lumOff val="7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Вход участников в аудиторию</a:t>
          </a:r>
        </a:p>
      </dsp:txBody>
      <dsp:txXfrm>
        <a:off x="6403316" y="816227"/>
        <a:ext cx="2190157" cy="1282181"/>
      </dsp:txXfrm>
    </dsp:sp>
    <dsp:sp modelId="{8D849633-FCCB-4022-9DBE-18BA01FB2F23}">
      <dsp:nvSpPr>
        <dsp:cNvPr id="0" name=""/>
        <dsp:cNvSpPr/>
      </dsp:nvSpPr>
      <dsp:spPr>
        <a:xfrm rot="5400000">
          <a:off x="7257781" y="229719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502625"/>
                <a:satOff val="-32727"/>
                <a:lumOff val="9608"/>
                <a:alphaOff val="0"/>
                <a:shade val="51000"/>
                <a:satMod val="130000"/>
              </a:schemeClr>
            </a:gs>
            <a:gs pos="80000">
              <a:schemeClr val="accent3">
                <a:hueOff val="-2502625"/>
                <a:satOff val="-32727"/>
                <a:lumOff val="9608"/>
                <a:alphaOff val="0"/>
                <a:shade val="93000"/>
                <a:satMod val="130000"/>
              </a:schemeClr>
            </a:gs>
            <a:gs pos="100000">
              <a:schemeClr val="accent3">
                <a:hueOff val="-2502625"/>
                <a:satOff val="-32727"/>
                <a:lumOff val="96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329511" y="2338054"/>
        <a:ext cx="337767" cy="336859"/>
      </dsp:txXfrm>
    </dsp:sp>
    <dsp:sp modelId="{98B9B3C5-1C11-48ED-957D-7305C8D89BC4}">
      <dsp:nvSpPr>
        <dsp:cNvPr id="0" name=""/>
        <dsp:cNvSpPr/>
      </dsp:nvSpPr>
      <dsp:spPr>
        <a:xfrm>
          <a:off x="6363425" y="3046275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3150"/>
                <a:satOff val="-39273"/>
                <a:lumOff val="11530"/>
                <a:alphaOff val="0"/>
                <a:shade val="51000"/>
                <a:satMod val="130000"/>
              </a:schemeClr>
            </a:gs>
            <a:gs pos="80000">
              <a:schemeClr val="accent3">
                <a:hueOff val="-3003150"/>
                <a:satOff val="-39273"/>
                <a:lumOff val="11530"/>
                <a:alphaOff val="0"/>
                <a:shade val="93000"/>
                <a:satMod val="130000"/>
              </a:schemeClr>
            </a:gs>
            <a:gs pos="100000">
              <a:schemeClr val="accent3">
                <a:hueOff val="-3003150"/>
                <a:satOff val="-39273"/>
                <a:lumOff val="11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ГИА в аудитории</a:t>
          </a:r>
        </a:p>
      </dsp:txBody>
      <dsp:txXfrm>
        <a:off x="6403316" y="3086166"/>
        <a:ext cx="2190157" cy="1282181"/>
      </dsp:txXfrm>
    </dsp:sp>
    <dsp:sp modelId="{218ED273-0B18-4DE9-BF73-23D11F15939E}">
      <dsp:nvSpPr>
        <dsp:cNvPr id="0" name=""/>
        <dsp:cNvSpPr/>
      </dsp:nvSpPr>
      <dsp:spPr>
        <a:xfrm rot="10800000">
          <a:off x="5682443" y="344578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753937"/>
                <a:satOff val="-49091"/>
                <a:lumOff val="14412"/>
                <a:alphaOff val="0"/>
                <a:shade val="51000"/>
                <a:satMod val="130000"/>
              </a:schemeClr>
            </a:gs>
            <a:gs pos="80000">
              <a:schemeClr val="accent3">
                <a:hueOff val="-3753937"/>
                <a:satOff val="-49091"/>
                <a:lumOff val="14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3753937"/>
                <a:satOff val="-49091"/>
                <a:lumOff val="1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826811" y="3558374"/>
        <a:ext cx="336859" cy="337767"/>
      </dsp:txXfrm>
    </dsp:sp>
    <dsp:sp modelId="{72A8B215-BC7E-49D3-AA41-21BA54E807B1}">
      <dsp:nvSpPr>
        <dsp:cNvPr id="0" name=""/>
        <dsp:cNvSpPr/>
      </dsp:nvSpPr>
      <dsp:spPr>
        <a:xfrm>
          <a:off x="3185510" y="3046275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04200"/>
                <a:satOff val="-52364"/>
                <a:lumOff val="15373"/>
                <a:alphaOff val="0"/>
                <a:shade val="51000"/>
                <a:satMod val="130000"/>
              </a:schemeClr>
            </a:gs>
            <a:gs pos="80000">
              <a:schemeClr val="accent3">
                <a:hueOff val="-4004200"/>
                <a:satOff val="-52364"/>
                <a:lumOff val="15373"/>
                <a:alphaOff val="0"/>
                <a:shade val="93000"/>
                <a:satMod val="130000"/>
              </a:schemeClr>
            </a:gs>
            <a:gs pos="100000">
              <a:schemeClr val="accent3">
                <a:hueOff val="-4004200"/>
                <a:satOff val="-52364"/>
                <a:lumOff val="15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Завершение выполнения экзаменационной работы участниками</a:t>
          </a:r>
        </a:p>
      </dsp:txBody>
      <dsp:txXfrm>
        <a:off x="3225401" y="3086166"/>
        <a:ext cx="2190157" cy="1282181"/>
      </dsp:txXfrm>
    </dsp:sp>
    <dsp:sp modelId="{B45343A8-C2AF-463C-AA5F-1276748D1833}">
      <dsp:nvSpPr>
        <dsp:cNvPr id="0" name=""/>
        <dsp:cNvSpPr/>
      </dsp:nvSpPr>
      <dsp:spPr>
        <a:xfrm rot="10800000">
          <a:off x="2504528" y="3445785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005250"/>
                <a:satOff val="-65455"/>
                <a:lumOff val="19216"/>
                <a:alphaOff val="0"/>
                <a:shade val="51000"/>
                <a:satMod val="130000"/>
              </a:schemeClr>
            </a:gs>
            <a:gs pos="80000">
              <a:schemeClr val="accent3">
                <a:hueOff val="-5005250"/>
                <a:satOff val="-65455"/>
                <a:lumOff val="19216"/>
                <a:alphaOff val="0"/>
                <a:shade val="93000"/>
                <a:satMod val="130000"/>
              </a:schemeClr>
            </a:gs>
            <a:gs pos="100000">
              <a:schemeClr val="accent3">
                <a:hueOff val="-5005250"/>
                <a:satOff val="-65455"/>
                <a:lumOff val="1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648896" y="3558374"/>
        <a:ext cx="336859" cy="337767"/>
      </dsp:txXfrm>
    </dsp:sp>
    <dsp:sp modelId="{504AFA7C-2C09-4D6F-AF60-603C74F8DFFE}">
      <dsp:nvSpPr>
        <dsp:cNvPr id="0" name=""/>
        <dsp:cNvSpPr/>
      </dsp:nvSpPr>
      <dsp:spPr>
        <a:xfrm>
          <a:off x="7594" y="3046275"/>
          <a:ext cx="2269939" cy="1361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5250"/>
                <a:satOff val="-65455"/>
                <a:lumOff val="19216"/>
                <a:alphaOff val="0"/>
                <a:shade val="51000"/>
                <a:satMod val="130000"/>
              </a:schemeClr>
            </a:gs>
            <a:gs pos="80000">
              <a:schemeClr val="accent3">
                <a:hueOff val="-5005250"/>
                <a:satOff val="-65455"/>
                <a:lumOff val="19216"/>
                <a:alphaOff val="0"/>
                <a:shade val="93000"/>
                <a:satMod val="130000"/>
              </a:schemeClr>
            </a:gs>
            <a:gs pos="100000">
              <a:schemeClr val="accent3">
                <a:hueOff val="-5005250"/>
                <a:satOff val="-65455"/>
                <a:lumOff val="1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Заполнение протокола, упаковка экзаменационных материалов и сдача их руководителю ППЭ</a:t>
          </a:r>
        </a:p>
      </dsp:txBody>
      <dsp:txXfrm>
        <a:off x="47485" y="3086166"/>
        <a:ext cx="2190157" cy="1282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1CB62-594F-4790-88F0-DF240544FA1B}">
      <dsp:nvSpPr>
        <dsp:cNvPr id="0" name=""/>
        <dsp:cNvSpPr/>
      </dsp:nvSpPr>
      <dsp:spPr>
        <a:xfrm>
          <a:off x="3391886" y="91552"/>
          <a:ext cx="4596805" cy="14039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55600" lvl="1" indent="-173038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>
              <a:latin typeface="+mj-lt"/>
              <a:cs typeface="Calibri" pitchFamily="34" charset="0"/>
            </a:rPr>
            <a:t>документ, удостоверяющий личность </a:t>
          </a:r>
          <a:endParaRPr lang="ru-RU" sz="1050" kern="1200" dirty="0">
            <a:latin typeface="+mj-lt"/>
            <a:cs typeface="Calibri" pitchFamily="34" charset="0"/>
          </a:endParaRPr>
        </a:p>
        <a:p>
          <a:pPr marL="355600" lvl="1" indent="-173038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>
              <a:latin typeface="+mj-lt"/>
              <a:cs typeface="Calibri" pitchFamily="34" charset="0"/>
            </a:rPr>
            <a:t>наличие в списках распределения в данный ППЭ </a:t>
          </a:r>
        </a:p>
      </dsp:txBody>
      <dsp:txXfrm>
        <a:off x="3391886" y="267051"/>
        <a:ext cx="4070307" cy="1052996"/>
      </dsp:txXfrm>
    </dsp:sp>
    <dsp:sp modelId="{014C9A3A-D6BF-469B-91C7-EEC596D3D044}">
      <dsp:nvSpPr>
        <dsp:cNvPr id="0" name=""/>
        <dsp:cNvSpPr/>
      </dsp:nvSpPr>
      <dsp:spPr>
        <a:xfrm>
          <a:off x="4729" y="48369"/>
          <a:ext cx="3387067" cy="1513476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Работники ППЭ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(руководитель ППЭ, организаторы, член ГЭК, технические специалисты, </a:t>
          </a:r>
          <a:b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специалисты по проведению инструктажа, экзаменаторы-собеседники, </a:t>
          </a:r>
          <a:b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</a:br>
          <a:r>
            <a:rPr lang="ru-RU" sz="1200" b="0" kern="1200" dirty="0">
              <a:solidFill>
                <a:srgbClr val="002060"/>
              </a:solidFill>
              <a:effectLst/>
              <a:latin typeface="+mj-lt"/>
              <a:cs typeface="Calibri" pitchFamily="34" charset="0"/>
            </a:rPr>
            <a:t>эксперты по химии в аудитории, ассистенты)</a:t>
          </a:r>
        </a:p>
      </dsp:txBody>
      <dsp:txXfrm>
        <a:off x="78611" y="122251"/>
        <a:ext cx="3239303" cy="136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005E7E4-A24D-41FF-BC99-1A5F142DB7EB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07CD70D4-B294-4FA1-B0EA-386EE815F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4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262EFC72-D874-487E-B47D-8C3E8B3CE9B3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827"/>
            <a:ext cx="5438464" cy="4467540"/>
          </a:xfrm>
          <a:prstGeom prst="rect">
            <a:avLst/>
          </a:prstGeom>
        </p:spPr>
        <p:txBody>
          <a:bodyPr vert="horz" lIns="92994" tIns="46497" rIns="92994" bIns="464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30041"/>
            <a:ext cx="2944958" cy="49657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FA786648-CD53-464D-9943-C4A688E86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9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8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8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9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8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0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5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215F-EDBD-48F7-81E2-9F8D261232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6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Тема. </a:t>
            </a: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32E8B-A907-43E5-93D3-229C2D9AF923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88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7CE3E3D-A9A2-059A-C7CA-D1803EA9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="" xmlns:a16="http://schemas.microsoft.com/office/drawing/2014/main" id="{53F308ED-6531-89F3-C14F-48A527744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>
            <a:extLst>
              <a:ext uri="{FF2B5EF4-FFF2-40B4-BE49-F238E27FC236}">
                <a16:creationId xmlns="" xmlns:a16="http://schemas.microsoft.com/office/drawing/2014/main" id="{677B0630-132C-D8F6-B950-F03E3A53D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Тема. </a:t>
            </a:r>
          </a:p>
        </p:txBody>
      </p:sp>
      <p:sp>
        <p:nvSpPr>
          <p:cNvPr id="88068" name="Номер слайда 3">
            <a:extLst>
              <a:ext uri="{FF2B5EF4-FFF2-40B4-BE49-F238E27FC236}">
                <a16:creationId xmlns="" xmlns:a16="http://schemas.microsoft.com/office/drawing/2014/main" id="{942B2C17-3953-D2F5-9697-8579F3B9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332E8B-A907-43E5-93D3-229C2D9AF923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32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flict9@coko24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1"/>
          <a:stretch>
            <a:fillRect/>
          </a:stretch>
        </p:blipFill>
        <p:spPr>
          <a:xfrm>
            <a:off x="4058996" y="2308402"/>
            <a:ext cx="5085004" cy="4596973"/>
          </a:xfrm>
          <a:custGeom>
            <a:avLst/>
            <a:gdLst>
              <a:gd name="connsiteX0" fmla="*/ 1355318 w 5085004"/>
              <a:gd name="connsiteY0" fmla="*/ 0 h 4596973"/>
              <a:gd name="connsiteX1" fmla="*/ 5085004 w 5085004"/>
              <a:gd name="connsiteY1" fmla="*/ 0 h 4596973"/>
              <a:gd name="connsiteX2" fmla="*/ 5085004 w 5085004"/>
              <a:gd name="connsiteY2" fmla="*/ 4596973 h 4596973"/>
              <a:gd name="connsiteX3" fmla="*/ 0 w 5085004"/>
              <a:gd name="connsiteY3" fmla="*/ 4596973 h 4596973"/>
              <a:gd name="connsiteX4" fmla="*/ 0 w 5085004"/>
              <a:gd name="connsiteY4" fmla="*/ 4540639 h 459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004" h="4596973">
                <a:moveTo>
                  <a:pt x="1355318" y="0"/>
                </a:moveTo>
                <a:lnTo>
                  <a:pt x="5085004" y="0"/>
                </a:lnTo>
                <a:lnTo>
                  <a:pt x="5085004" y="4596973"/>
                </a:lnTo>
                <a:lnTo>
                  <a:pt x="0" y="4596973"/>
                </a:lnTo>
                <a:lnTo>
                  <a:pt x="0" y="4540639"/>
                </a:lnTo>
                <a:close/>
              </a:path>
            </a:pathLst>
          </a:custGeom>
        </p:spPr>
      </p:pic>
      <p:sp>
        <p:nvSpPr>
          <p:cNvPr id="21" name="Полилиния 20"/>
          <p:cNvSpPr/>
          <p:nvPr/>
        </p:nvSpPr>
        <p:spPr>
          <a:xfrm flipV="1">
            <a:off x="-76611" y="853814"/>
            <a:ext cx="6297776" cy="4031006"/>
          </a:xfrm>
          <a:custGeom>
            <a:avLst/>
            <a:gdLst>
              <a:gd name="connsiteX0" fmla="*/ 0 w 3838354"/>
              <a:gd name="connsiteY0" fmla="*/ 0 h 1169582"/>
              <a:gd name="connsiteX1" fmla="*/ 3838354 w 3838354"/>
              <a:gd name="connsiteY1" fmla="*/ 0 h 1169582"/>
              <a:gd name="connsiteX2" fmla="*/ 2668772 w 3838354"/>
              <a:gd name="connsiteY2" fmla="*/ 1169582 h 1169582"/>
              <a:gd name="connsiteX3" fmla="*/ 74428 w 3838354"/>
              <a:gd name="connsiteY3" fmla="*/ 1169582 h 1169582"/>
              <a:gd name="connsiteX4" fmla="*/ 0 w 3838354"/>
              <a:gd name="connsiteY4" fmla="*/ 0 h 1169582"/>
              <a:gd name="connsiteX0" fmla="*/ 0 w 3838354"/>
              <a:gd name="connsiteY0" fmla="*/ 0 h 1180215"/>
              <a:gd name="connsiteX1" fmla="*/ 3838354 w 3838354"/>
              <a:gd name="connsiteY1" fmla="*/ 0 h 1180215"/>
              <a:gd name="connsiteX2" fmla="*/ 2668772 w 3838354"/>
              <a:gd name="connsiteY2" fmla="*/ 1169582 h 1180215"/>
              <a:gd name="connsiteX3" fmla="*/ 0 w 3838354"/>
              <a:gd name="connsiteY3" fmla="*/ 1180215 h 1180215"/>
              <a:gd name="connsiteX4" fmla="*/ 0 w 3838354"/>
              <a:gd name="connsiteY4" fmla="*/ 0 h 1180215"/>
              <a:gd name="connsiteX0" fmla="*/ 0 w 3295636"/>
              <a:gd name="connsiteY0" fmla="*/ 0 h 1180215"/>
              <a:gd name="connsiteX1" fmla="*/ 3295636 w 3295636"/>
              <a:gd name="connsiteY1" fmla="*/ 0 h 1180215"/>
              <a:gd name="connsiteX2" fmla="*/ 2668772 w 3295636"/>
              <a:gd name="connsiteY2" fmla="*/ 1169582 h 1180215"/>
              <a:gd name="connsiteX3" fmla="*/ 0 w 3295636"/>
              <a:gd name="connsiteY3" fmla="*/ 1180215 h 1180215"/>
              <a:gd name="connsiteX4" fmla="*/ 0 w 3295636"/>
              <a:gd name="connsiteY4" fmla="*/ 0 h 118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36" h="1180215">
                <a:moveTo>
                  <a:pt x="0" y="0"/>
                </a:moveTo>
                <a:lnTo>
                  <a:pt x="3295636" y="0"/>
                </a:lnTo>
                <a:lnTo>
                  <a:pt x="2668772" y="1169582"/>
                </a:lnTo>
                <a:lnTo>
                  <a:pt x="0" y="118021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B5CE9">
                  <a:alpha val="52000"/>
                </a:srgbClr>
              </a:gs>
              <a:gs pos="94000">
                <a:srgbClr val="0179BF">
                  <a:alpha val="68000"/>
                </a:srgbClr>
              </a:gs>
            </a:gsLst>
            <a:lin ang="5400000" scaled="1"/>
          </a:gra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8579" y="2253846"/>
            <a:ext cx="5224898" cy="1168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Инструкция </a:t>
            </a:r>
            <a:b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</a:b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Организатора в аудитории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5187067" y="2869317"/>
            <a:ext cx="1201479" cy="1201479"/>
            <a:chOff x="5139163" y="2828260"/>
            <a:chExt cx="1201479" cy="1201479"/>
          </a:xfrm>
        </p:grpSpPr>
        <p:sp>
          <p:nvSpPr>
            <p:cNvPr id="34" name="Овал 33"/>
            <p:cNvSpPr/>
            <p:nvPr/>
          </p:nvSpPr>
          <p:spPr>
            <a:xfrm>
              <a:off x="5139163" y="2828260"/>
              <a:ext cx="1201479" cy="1201479"/>
            </a:xfrm>
            <a:prstGeom prst="ellipse">
              <a:avLst/>
            </a:prstGeom>
            <a:solidFill>
              <a:srgbClr val="A39057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982" y="2946378"/>
              <a:ext cx="969182" cy="96524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4017" y="6284852"/>
            <a:ext cx="3029542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  <a:cs typeface="Arial" charset="0"/>
              </a:rPr>
              <a:t>Красноярский </a:t>
            </a:r>
          </a:p>
          <a:p>
            <a:pPr algn="ctr">
              <a:defRPr/>
            </a:pPr>
            <a:r>
              <a:rPr lang="ru-RU" sz="1400" dirty="0">
                <a:latin typeface="+mj-lt"/>
                <a:cs typeface="Arial" charset="0"/>
              </a:rPr>
              <a:t>центр оценки </a:t>
            </a:r>
            <a:r>
              <a:rPr lang="ru-RU" sz="1400" dirty="0" smtClean="0">
                <a:latin typeface="+mj-lt"/>
                <a:cs typeface="Arial" charset="0"/>
              </a:rPr>
              <a:t>качества </a:t>
            </a:r>
            <a:r>
              <a:rPr lang="ru-RU" sz="1400" dirty="0">
                <a:latin typeface="+mj-lt"/>
                <a:cs typeface="Arial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2434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3" y="1455128"/>
            <a:ext cx="7086601" cy="1808425"/>
            <a:chOff x="1721223" y="1455128"/>
            <a:chExt cx="7086601" cy="180842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086601" cy="1808425"/>
              <a:chOff x="1721223" y="1455128"/>
              <a:chExt cx="7086601" cy="1808425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8"/>
                <a:ext cx="7086601" cy="1304365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34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1957134"/>
              <a:ext cx="665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Проверка и оценивание развернутых ответов (в том числе устных ответов) участников ГИА на задания КИМ осуществляются </a:t>
              </a:r>
              <a:r>
                <a:rPr lang="ru-RU" b="1" dirty="0">
                  <a:latin typeface="+mj-lt"/>
                </a:rPr>
                <a:t>предметными комиссиями </a:t>
              </a:r>
              <a:r>
                <a:rPr lang="ru-RU" dirty="0">
                  <a:latin typeface="+mj-lt"/>
                </a:rPr>
                <a:t>по соответствующим учебным предметам.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21222" y="3776980"/>
            <a:ext cx="7086601" cy="1335738"/>
            <a:chOff x="1721223" y="1455128"/>
            <a:chExt cx="7086601" cy="133573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721223" y="1455128"/>
              <a:ext cx="7086601" cy="1335738"/>
              <a:chOff x="1721223" y="1455128"/>
              <a:chExt cx="7086601" cy="1335738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с двумя скругленными противолежащими углами 23"/>
              <p:cNvSpPr/>
              <p:nvPr/>
            </p:nvSpPr>
            <p:spPr>
              <a:xfrm flipV="1">
                <a:off x="1721223" y="1959188"/>
                <a:ext cx="7086601" cy="831678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36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51529" y="1957134"/>
              <a:ext cx="6333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Рассмотрение апелляций участников ГИА осуществляется </a:t>
              </a:r>
              <a:r>
                <a:rPr lang="ru-RU" b="1" dirty="0">
                  <a:latin typeface="+mj-lt"/>
                </a:rPr>
                <a:t>апелляционной комиссией.</a:t>
              </a:r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26621" y="502995"/>
            <a:ext cx="7886700" cy="82540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ОБЩИЕ ПОЛОЖЕНИЯ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7" y="4091583"/>
            <a:ext cx="1021135" cy="1021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2" y="1957134"/>
            <a:ext cx="1067140" cy="10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4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18">
            <a:extLst>
              <a:ext uri="{FF2B5EF4-FFF2-40B4-BE49-F238E27FC236}">
                <a16:creationId xmlns="" xmlns:a16="http://schemas.microsoft.com/office/drawing/2014/main" id="{AC6D6A1F-27B5-E5C3-9FF9-92FD24730F3B}"/>
              </a:ext>
            </a:extLst>
          </p:cNvPr>
          <p:cNvSpPr/>
          <p:nvPr/>
        </p:nvSpPr>
        <p:spPr>
          <a:xfrm>
            <a:off x="318127" y="1025408"/>
            <a:ext cx="2681420" cy="557905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93458A-7520-0315-2BC2-26EB649AC1F5}"/>
              </a:ext>
            </a:extLst>
          </p:cNvPr>
          <p:cNvSpPr txBox="1"/>
          <p:nvPr/>
        </p:nvSpPr>
        <p:spPr>
          <a:xfrm>
            <a:off x="318127" y="1068961"/>
            <a:ext cx="268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83, 87, 88, 90, 91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ПРИЕМ И РАССМОТРЕНИЕ АПЕЛЛЯЦИЙ</a:t>
            </a:r>
            <a:endParaRPr lang="ru-RU" sz="3200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A27304DC-A9B6-0AD4-1C7E-262720CB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03261"/>
              </p:ext>
            </p:extLst>
          </p:nvPr>
        </p:nvGraphicFramePr>
        <p:xfrm>
          <a:off x="328403" y="1526107"/>
          <a:ext cx="8487194" cy="446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43597">
                  <a:extLst>
                    <a:ext uri="{9D8B030D-6E8A-4147-A177-3AD203B41FA5}">
                      <a16:colId xmlns="" xmlns:a16="http://schemas.microsoft.com/office/drawing/2014/main" val="3522697171"/>
                    </a:ext>
                  </a:extLst>
                </a:gridCol>
                <a:gridCol w="4243597">
                  <a:extLst>
                    <a:ext uri="{9D8B030D-6E8A-4147-A177-3AD203B41FA5}">
                      <a16:colId xmlns="" xmlns:a16="http://schemas.microsoft.com/office/drawing/2014/main" val="41525062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УЧАСТНИК ИМЕЕТ ПРАВО ПОДАТЬ АПЕЛЛЯЦИЮ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399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 НАРУШЕНИИ ПОРЯДКА ПРОВЕДЕНИЯ ЭКЗАМЕНА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 НЕСОГЛАСИИ С ВЫСТАВЛЕННЫМИ БАЛЛАМИ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6690057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КОГДА?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54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день проведения экзамена по соответствующему учебному предмету, </a:t>
                      </a:r>
                      <a:r>
                        <a:rPr lang="ru-RU" sz="1400" b="1" dirty="0"/>
                        <a:t>не покидая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течение двух рабочих дней, следующих за официальным днем объявления результатов ГИА по соответствующему предмету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5788591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КУДА?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6935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Члену ГЭК, не покидая ППЭ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апелляционную комиссию* или в ОО, в которой участники были допущены к ГИА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892735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АПЕЛЛЯЦИИ РАССМАТРИВАЮТСЯ АПЕЛЛЯЦИОННОЙ КОМИССИЕЙ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90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течение двух рабочих дней, следующих за днем поступления апелляции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течение четырех рабочих дней, следующих за днем поступления апелляции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8964958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АПЕЛЛЯЦИЯ МОЖЕТ БЫТЬ УДОВЛЕТВОРЕНА ИЛИ ОТКЛОНЕНА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614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 удовлетворении апелляции результат экзамена аннулируется. Участник ГИА сдает экзамен по соответствующему предмету в резервные 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 удовлетворении апелляции результат пересчитывается и утверждается ГЭК. Количество баллов может увеличиться или уменьшиться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6073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C6724A-AF87-E05E-8EE2-03EBB7E6F94E}"/>
              </a:ext>
            </a:extLst>
          </p:cNvPr>
          <p:cNvSpPr txBox="1"/>
          <p:nvPr/>
        </p:nvSpPr>
        <p:spPr>
          <a:xfrm>
            <a:off x="328403" y="6241263"/>
            <a:ext cx="8487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/>
            <a:r>
              <a:rPr lang="ru-RU" sz="1600" dirty="0"/>
              <a:t>*Адрес электронной почты апелляционной комиссии: </a:t>
            </a:r>
            <a:r>
              <a:rPr lang="ru-RU" sz="16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conflict9@coko24.</a:t>
            </a:r>
            <a:r>
              <a:rPr lang="ru-RU" sz="16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Телефон апелляционной комиссии: 8 (391) 246-00-63</a:t>
            </a:r>
          </a:p>
        </p:txBody>
      </p:sp>
    </p:spTree>
    <p:extLst>
      <p:ext uri="{BB962C8B-B14F-4D97-AF65-F5344CB8AC3E}">
        <p14:creationId xmlns:p14="http://schemas.microsoft.com/office/powerpoint/2010/main" val="312529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245798" cy="4071471"/>
            <a:chOff x="1721223" y="1455128"/>
            <a:chExt cx="7313922" cy="407147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4071471"/>
              <a:chOff x="1721223" y="1455128"/>
              <a:chExt cx="7313922" cy="4071471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4"/>
                <a:ext cx="7313922" cy="3567415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40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09460" y="2087671"/>
              <a:ext cx="712568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В целях обеспечения соблюдения порядка проведения ГИА аккредитованным </a:t>
              </a:r>
              <a:r>
                <a:rPr lang="ru-RU" sz="1700" b="1" dirty="0">
                  <a:latin typeface="+mj-lt"/>
                </a:rPr>
                <a:t>общественным наблюдателям </a:t>
              </a:r>
              <a:r>
                <a:rPr lang="ru-RU" sz="1700" dirty="0">
                  <a:latin typeface="+mj-lt"/>
                </a:rPr>
                <a:t>предоставляется право: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1) при предъявлении документа, удостоверяющего личность, и удостоверения общественного наблюдателя присутствовать на всех этапах проведения ГИА (в ППЭ, РЦОИ, местах работы предметных комиссий при проверке экзаменационных работ участников ГИА, местах работы апелляционной комиссии при рассмотрении апелляций о нарушении Порядка и о несогласии с выставленными баллами);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2) направлять информацию о нарушениях Порядка, выявленных при проведении ГИА, в федеральные органы исполнительной власти, ОИВ и органы местного самоуправления, осуществляющие управление в сфере образования.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21221" y="5436499"/>
            <a:ext cx="7245798" cy="1264015"/>
            <a:chOff x="1721223" y="1455128"/>
            <a:chExt cx="7313922" cy="126401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721223" y="1455128"/>
              <a:ext cx="7313922" cy="1264015"/>
              <a:chOff x="1721223" y="1455128"/>
              <a:chExt cx="7313922" cy="1264015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с двумя скругленными противолежащими углами 20"/>
              <p:cNvSpPr/>
              <p:nvPr/>
            </p:nvSpPr>
            <p:spPr>
              <a:xfrm flipV="1">
                <a:off x="1721223" y="1959183"/>
                <a:ext cx="7313922" cy="759960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57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51529" y="2033336"/>
              <a:ext cx="68836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Общественные наблюдатели свободно перемещаются по ППЭ. При этом в аудитории может находиться один общественный наблюдатель.</a:t>
              </a:r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" y="1901584"/>
            <a:ext cx="1173175" cy="11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245798" cy="2280021"/>
            <a:chOff x="1721223" y="1455128"/>
            <a:chExt cx="7313922" cy="233905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2339056"/>
              <a:chOff x="1721223" y="1455128"/>
              <a:chExt cx="7313922" cy="233905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3"/>
                <a:ext cx="7313922" cy="1835001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41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2033336"/>
              <a:ext cx="688361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Для проведения ГИА устанавливаются сроки и продолжительность проведения экзаменов по каждому учебному предмету (далее — единые расписания ОГЭ, ГВЭ). </a:t>
              </a:r>
            </a:p>
            <a:p>
              <a:r>
                <a:rPr lang="ru-RU" sz="1700" dirty="0">
                  <a:latin typeface="+mj-lt"/>
                </a:rPr>
                <a:t>ГИА проводится в досрочный, основной и дополнительный периоды.</a:t>
              </a:r>
            </a:p>
            <a:p>
              <a:r>
                <a:rPr lang="ru-RU" sz="1700" dirty="0">
                  <a:latin typeface="+mj-lt"/>
                </a:rPr>
                <a:t>В каждом из периодов проведения ГИА предусматриваются резервные сроки.</a:t>
              </a: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721220" y="3605981"/>
            <a:ext cx="7245798" cy="1790685"/>
            <a:chOff x="1721223" y="1455128"/>
            <a:chExt cx="7313922" cy="183705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721223" y="1455128"/>
              <a:ext cx="7313922" cy="1837050"/>
              <a:chOff x="1721223" y="1455128"/>
              <a:chExt cx="7313922" cy="183705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с двумя скругленными противолежащими углами 20"/>
              <p:cNvSpPr/>
              <p:nvPr/>
            </p:nvSpPr>
            <p:spPr>
              <a:xfrm flipV="1">
                <a:off x="1721223" y="1959183"/>
                <a:ext cx="7313922" cy="1332995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21223" y="1495469"/>
                <a:ext cx="1479177" cy="473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45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151529" y="2033336"/>
              <a:ext cx="6883615" cy="116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Перерыв между проведением экзаменов, проводимых в досрочный,</a:t>
              </a:r>
            </a:p>
            <a:p>
              <a:r>
                <a:rPr lang="ru-RU" sz="1700" dirty="0">
                  <a:latin typeface="+mj-lt"/>
                </a:rPr>
                <a:t>основной и дополнительный периоды (за исключением проведения экзаменов в резервные сроки соответствующего периода проведения ГИА), составляет не менее двух календарных дней.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1" y="1346131"/>
            <a:ext cx="1159833" cy="11598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FBCD7A-D01A-E869-0D91-651521045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9" y="5308369"/>
            <a:ext cx="873388" cy="1480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82FE65-88D9-6744-57E9-124BDD4A642B}"/>
              </a:ext>
            </a:extLst>
          </p:cNvPr>
          <p:cNvSpPr txBox="1"/>
          <p:nvPr/>
        </p:nvSpPr>
        <p:spPr>
          <a:xfrm>
            <a:off x="1208597" y="5504447"/>
            <a:ext cx="77584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+mj-lt"/>
              </a:rPr>
              <a:t>Задание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>
                <a:latin typeface="+mj-lt"/>
              </a:rPr>
              <a:t>Прочитайте текст приказа, утверждающего единое расписание проведения ОГЭ на </a:t>
            </a:r>
            <a:r>
              <a:rPr lang="ru-RU" sz="1700" dirty="0" smtClean="0">
                <a:latin typeface="+mj-lt"/>
              </a:rPr>
              <a:t>2025 </a:t>
            </a:r>
            <a:r>
              <a:rPr lang="ru-RU" sz="1700" dirty="0">
                <a:latin typeface="+mj-lt"/>
              </a:rPr>
              <a:t>год (документ размещен на курсе в формате </a:t>
            </a:r>
            <a:r>
              <a:rPr lang="en-US" sz="1700" dirty="0">
                <a:latin typeface="+mj-lt"/>
              </a:rPr>
              <a:t>PDF</a:t>
            </a:r>
            <a:r>
              <a:rPr lang="ru-RU" sz="1700" dirty="0">
                <a:latin typeface="+mj-lt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>
                <a:latin typeface="+mj-lt"/>
              </a:rPr>
              <a:t>Какая еще информация отражена в данном документе?</a:t>
            </a:r>
          </a:p>
        </p:txBody>
      </p:sp>
    </p:spTree>
    <p:extLst>
      <p:ext uri="{BB962C8B-B14F-4D97-AF65-F5344CB8AC3E}">
        <p14:creationId xmlns:p14="http://schemas.microsoft.com/office/powerpoint/2010/main" val="188111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313922" cy="3968710"/>
            <a:chOff x="1721223" y="1455128"/>
            <a:chExt cx="7313922" cy="39687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3968710"/>
              <a:chOff x="1721223" y="1455128"/>
              <a:chExt cx="7313922" cy="396871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5"/>
                <a:ext cx="7313922" cy="3464653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39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2033336"/>
              <a:ext cx="688361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В целях содействия проведению ГИА </a:t>
              </a:r>
              <a:r>
                <a:rPr lang="ru-RU" sz="1700" b="1" dirty="0">
                  <a:latin typeface="+mj-lt"/>
                </a:rPr>
                <a:t>образовательные организации</a:t>
              </a:r>
              <a:r>
                <a:rPr lang="ru-RU" sz="1700" dirty="0">
                  <a:latin typeface="+mj-lt"/>
                </a:rPr>
                <a:t>, а также органы местного самоуправления, осуществляющие управление в сфере образования: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1) </a:t>
              </a:r>
              <a:r>
                <a:rPr lang="ru-RU" sz="1700" b="1" dirty="0">
                  <a:solidFill>
                    <a:srgbClr val="C00000"/>
                  </a:solidFill>
                  <a:latin typeface="+mj-lt"/>
                </a:rPr>
                <a:t>направляют своих работников для работы в ППЭ, а также осуществляют контроль за участием своих работников в организации и проведении ГИА</a:t>
              </a:r>
              <a:r>
                <a:rPr lang="ru-RU" sz="1700" dirty="0">
                  <a:latin typeface="+mj-lt"/>
                </a:rPr>
                <a:t>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2) под подпись информируют работников, привлекаемых к организации и проведению ГИА;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3) под подпись информируют участников ГИА и их родителей (законных представителей);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4) вносят сведения в региональные информационные системы в порядке, устанавливаемом Правительством Российской Федерации.</a:t>
              </a: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" y="2057504"/>
            <a:ext cx="1371495" cy="13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265" y="548680"/>
            <a:ext cx="7975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организаторам, предъявляемые Порядком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5073" y="1615950"/>
            <a:ext cx="7975653" cy="231710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В качестве 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Организаторов </a:t>
            </a: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привлекаются лица</a:t>
            </a:r>
            <a:r>
              <a:rPr lang="ru-RU" sz="2000" dirty="0">
                <a:ea typeface="+mj-ea"/>
                <a:cs typeface="Times New Roman" pitchFamily="18" charset="0"/>
              </a:rPr>
              <a:t>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прошедшие соответствующую подготовку, </a:t>
            </a:r>
            <a:r>
              <a:rPr lang="ru-RU" sz="2000" dirty="0"/>
              <a:t>организуемую ОИВ</a:t>
            </a:r>
            <a:r>
              <a:rPr lang="ru-RU" sz="2000" dirty="0">
                <a:ea typeface="+mj-ea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не являющиеся специалистами по учебному предмету, по которому проводится экзамен в данном ППЭ;</a:t>
            </a: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не являющиеся близким родственником участников ГИА, сдающих экзамен в данном ППЭ;</a:t>
            </a:r>
          </a:p>
          <a:p>
            <a:pPr marL="342900" lvl="0" indent="-342900" algn="just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не являющиеся учителями участников ГИА, сдающих экзамен в данном ППЭ.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5400000">
            <a:off x="-324837" y="2926978"/>
            <a:ext cx="151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исключение ППЭ в ТОМ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035712"/>
            <a:ext cx="8243383" cy="2705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Организатор в аудитории должен знать: 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нормативные правовые документы, регламентирующими проведение ГИА;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инструкцию, определяющую порядок работы организаторов в аудитории;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правила заполнения бланков, дополнительных бланков;</a:t>
            </a:r>
          </a:p>
          <a:p>
            <a:pPr marL="361950" indent="-361950" algn="just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>
                <a:ea typeface="+mj-ea"/>
                <a:cs typeface="Times New Roman" pitchFamily="18" charset="0"/>
              </a:rPr>
              <a:t>правилами оформления ведомостей, протоколов и актов, заполняемых при проведении ГИА в аудиториях.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642040" y="2853032"/>
            <a:ext cx="235802" cy="864000"/>
          </a:xfrm>
          <a:prstGeom prst="leftBrace">
            <a:avLst>
              <a:gd name="adj1" fmla="val 23084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организатора</a:t>
            </a:r>
          </a:p>
        </p:txBody>
      </p: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2974036712"/>
              </p:ext>
            </p:extLst>
          </p:nvPr>
        </p:nvGraphicFramePr>
        <p:xfrm>
          <a:off x="251520" y="112474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2915816" y="1295615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ОРГАНИЗАТОРЫ В АУДИТОРИИ ППЭ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7343750" y="1344742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8.00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2915816" y="1954499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ОРГАНИЗАТОРЫ ВНЕ АУДИТОРИИ ППЭ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7343750" y="2003627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8.00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915816" y="2613384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МЕДИЦИНСКИЙ РАБОТНИК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7343750" y="2662511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8.30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2915816" y="3272268"/>
            <a:ext cx="4427935" cy="577968"/>
          </a:xfrm>
          <a:custGeom>
            <a:avLst/>
            <a:gdLst>
              <a:gd name="connsiteX0" fmla="*/ 0 w 7086893"/>
              <a:gd name="connsiteY0" fmla="*/ 0 h 577968"/>
              <a:gd name="connsiteX1" fmla="*/ 6797909 w 7086893"/>
              <a:gd name="connsiteY1" fmla="*/ 0 h 577968"/>
              <a:gd name="connsiteX2" fmla="*/ 7086893 w 7086893"/>
              <a:gd name="connsiteY2" fmla="*/ 288984 h 577968"/>
              <a:gd name="connsiteX3" fmla="*/ 6797909 w 7086893"/>
              <a:gd name="connsiteY3" fmla="*/ 577968 h 577968"/>
              <a:gd name="connsiteX4" fmla="*/ 0 w 7086893"/>
              <a:gd name="connsiteY4" fmla="*/ 577968 h 577968"/>
              <a:gd name="connsiteX5" fmla="*/ 288984 w 7086893"/>
              <a:gd name="connsiteY5" fmla="*/ 288984 h 577968"/>
              <a:gd name="connsiteX6" fmla="*/ 0 w 7086893"/>
              <a:gd name="connsiteY6" fmla="*/ 0 h 57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6893" h="577968">
                <a:moveTo>
                  <a:pt x="0" y="0"/>
                </a:moveTo>
                <a:lnTo>
                  <a:pt x="6797909" y="0"/>
                </a:lnTo>
                <a:lnTo>
                  <a:pt x="7086893" y="288984"/>
                </a:lnTo>
                <a:lnTo>
                  <a:pt x="6797909" y="577968"/>
                </a:lnTo>
                <a:lnTo>
                  <a:pt x="0" y="577968"/>
                </a:lnTo>
                <a:lnTo>
                  <a:pt x="288984" y="288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384" tIns="12700" rIns="288984" bIns="127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УЧАСТНИКИ ГИА-9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7343750" y="3321395"/>
            <a:ext cx="1542429" cy="479714"/>
          </a:xfrm>
          <a:custGeom>
            <a:avLst/>
            <a:gdLst>
              <a:gd name="connsiteX0" fmla="*/ 0 w 1730268"/>
              <a:gd name="connsiteY0" fmla="*/ 0 h 479714"/>
              <a:gd name="connsiteX1" fmla="*/ 1490411 w 1730268"/>
              <a:gd name="connsiteY1" fmla="*/ 0 h 479714"/>
              <a:gd name="connsiteX2" fmla="*/ 1730268 w 1730268"/>
              <a:gd name="connsiteY2" fmla="*/ 239857 h 479714"/>
              <a:gd name="connsiteX3" fmla="*/ 1490411 w 1730268"/>
              <a:gd name="connsiteY3" fmla="*/ 479714 h 479714"/>
              <a:gd name="connsiteX4" fmla="*/ 0 w 1730268"/>
              <a:gd name="connsiteY4" fmla="*/ 479714 h 479714"/>
              <a:gd name="connsiteX5" fmla="*/ 239857 w 1730268"/>
              <a:gd name="connsiteY5" fmla="*/ 239857 h 479714"/>
              <a:gd name="connsiteX6" fmla="*/ 0 w 1730268"/>
              <a:gd name="connsiteY6" fmla="*/ 0 h 4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268" h="479714">
                <a:moveTo>
                  <a:pt x="0" y="0"/>
                </a:moveTo>
                <a:lnTo>
                  <a:pt x="1490411" y="0"/>
                </a:lnTo>
                <a:lnTo>
                  <a:pt x="1730268" y="239857"/>
                </a:lnTo>
                <a:lnTo>
                  <a:pt x="1490411" y="479714"/>
                </a:lnTo>
                <a:lnTo>
                  <a:pt x="0" y="479714"/>
                </a:lnTo>
                <a:lnTo>
                  <a:pt x="239857" y="239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177" tIns="10160" rIns="239857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>
                <a:latin typeface="Calibri" pitchFamily="34" charset="0"/>
                <a:cs typeface="Calibri" pitchFamily="34" charset="0"/>
              </a:rPr>
              <a:t>Не позднее </a:t>
            </a:r>
            <a:r>
              <a:rPr lang="ru-RU" sz="1600" b="1" kern="1200" dirty="0">
                <a:latin typeface="Calibri" pitchFamily="34" charset="0"/>
                <a:cs typeface="Calibri" pitchFamily="34" charset="0"/>
              </a:rPr>
              <a:t>9.00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явка в ППЭ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CB1CB1-1B3E-0139-5256-972E0379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1" y="1609934"/>
            <a:ext cx="2304867" cy="1683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6C29F4-6324-B00E-F76C-F366B004C92E}"/>
              </a:ext>
            </a:extLst>
          </p:cNvPr>
          <p:cNvSpPr txBox="1"/>
          <p:nvPr/>
        </p:nvSpPr>
        <p:spPr>
          <a:xfrm>
            <a:off x="8270626" y="4229825"/>
            <a:ext cx="615553" cy="1124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charset="0"/>
                <a:cs typeface="Arial" charset="0"/>
              </a:rPr>
              <a:t>ППЭ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46E9FD4B-5322-71A0-BCF7-77C054F0E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299671"/>
              </p:ext>
            </p:extLst>
          </p:nvPr>
        </p:nvGraphicFramePr>
        <p:xfrm>
          <a:off x="246952" y="4005064"/>
          <a:ext cx="7993409" cy="176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4A882EF-6293-061C-4FD9-1CB5EFC382BA}"/>
              </a:ext>
            </a:extLst>
          </p:cNvPr>
          <p:cNvSpPr/>
          <p:nvPr/>
        </p:nvSpPr>
        <p:spPr>
          <a:xfrm>
            <a:off x="246951" y="5961474"/>
            <a:ext cx="8650097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000" dirty="0">
                <a:solidFill>
                  <a:srgbClr val="C00000"/>
                </a:solidFill>
                <a:latin typeface="+mj-lt"/>
              </a:rPr>
              <a:t>Все личные вещи организаторы оставляют в месте хранения личных вещей, расположенном </a:t>
            </a:r>
            <a:r>
              <a:rPr lang="ru-RU" altLang="ru-RU" sz="2000" b="1" dirty="0">
                <a:solidFill>
                  <a:srgbClr val="C00000"/>
                </a:solidFill>
                <a:latin typeface="+mj-lt"/>
              </a:rPr>
              <a:t>до входа в ППЭ</a:t>
            </a:r>
            <a:endParaRPr lang="ru-RU" altLang="ru-RU" sz="16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89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315EE4A-3674-D520-7692-C2BC0E816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072DD1-B45B-884B-9DB3-E3C2773EAC5D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9C373A-1989-5032-3C48-D9C4B502959E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6993BC-99A4-FE9C-ED86-59DA3947BD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A38C862-E429-B24D-F71A-2EEFABBD282A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явка в ППЭ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D3DA39BB-C364-C025-A242-306F5CD81046}"/>
              </a:ext>
            </a:extLst>
          </p:cNvPr>
          <p:cNvGrpSpPr/>
          <p:nvPr/>
        </p:nvGrpSpPr>
        <p:grpSpPr>
          <a:xfrm>
            <a:off x="1547664" y="1556286"/>
            <a:ext cx="7245798" cy="1318979"/>
            <a:chOff x="1721223" y="1455128"/>
            <a:chExt cx="7313922" cy="1318979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69F59486-F14B-EC2E-6ABE-FE2422DB793B}"/>
                </a:ext>
              </a:extLst>
            </p:cNvPr>
            <p:cNvGrpSpPr/>
            <p:nvPr/>
          </p:nvGrpSpPr>
          <p:grpSpPr>
            <a:xfrm>
              <a:off x="1721223" y="1455128"/>
              <a:ext cx="7313922" cy="1318979"/>
              <a:chOff x="1721223" y="1455128"/>
              <a:chExt cx="7313922" cy="1318979"/>
            </a:xfrm>
          </p:grpSpPr>
          <p:sp>
            <p:nvSpPr>
              <p:cNvPr id="12" name="Скругленный прямоугольник 32">
                <a:extLst>
                  <a:ext uri="{FF2B5EF4-FFF2-40B4-BE49-F238E27FC236}">
                    <a16:creationId xmlns="" xmlns:a16="http://schemas.microsoft.com/office/drawing/2014/main" id="{29CD1906-8D1C-D9F0-D816-21905586410E}"/>
                  </a:ext>
                </a:extLst>
              </p:cNvPr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с двумя скругленными противолежащими углами 33">
                <a:extLst>
                  <a:ext uri="{FF2B5EF4-FFF2-40B4-BE49-F238E27FC236}">
                    <a16:creationId xmlns="" xmlns:a16="http://schemas.microsoft.com/office/drawing/2014/main" id="{5A736F86-6272-51A5-F20F-F702B3444BE4}"/>
                  </a:ext>
                </a:extLst>
              </p:cNvPr>
              <p:cNvSpPr/>
              <p:nvPr/>
            </p:nvSpPr>
            <p:spPr>
              <a:xfrm flipV="1">
                <a:off x="1721223" y="1959184"/>
                <a:ext cx="7313922" cy="814923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2784D0E-86A2-5537-3565-C4FEAB9070BD}"/>
                  </a:ext>
                </a:extLst>
              </p:cNvPr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58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0A5992D-FD75-3F70-D36B-27BA3A7B81D0}"/>
                </a:ext>
              </a:extLst>
            </p:cNvPr>
            <p:cNvSpPr txBox="1"/>
            <p:nvPr/>
          </p:nvSpPr>
          <p:spPr>
            <a:xfrm>
              <a:off x="2151529" y="2033336"/>
              <a:ext cx="68836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latin typeface="+mj-lt"/>
                </a:rPr>
                <a:t>Лица, покинувшие ППЭ в день проведения экзамена, повторно в ППЭ в указанный день не допускаются.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E428F1E-3572-04DD-E4EE-48C7EC234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7459"/>
            <a:ext cx="1056980" cy="10569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7D0E245-C5FF-C01D-82EA-EEE169EA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0047" y="1876075"/>
            <a:ext cx="482375" cy="4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CBA5A8D-58F6-F2AF-88AB-55B66CDD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3CDFFB1-BA76-85A6-6739-2546A5B7D8AF}"/>
              </a:ext>
            </a:extLst>
          </p:cNvPr>
          <p:cNvSpPr txBox="1"/>
          <p:nvPr/>
        </p:nvSpPr>
        <p:spPr>
          <a:xfrm>
            <a:off x="2462781" y="1301859"/>
            <a:ext cx="647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Пройти инструктаж у руководителя ППЭ по процедуре проведения ГИА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D87D17B7-91BA-D09D-BE16-96BF5F2C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8" y="3284984"/>
            <a:ext cx="8604000" cy="3456384"/>
          </a:xfrm>
        </p:spPr>
        <p:txBody>
          <a:bodyPr anchor="t">
            <a:noAutofit/>
          </a:bodyPr>
          <a:lstStyle/>
          <a:p>
            <a:pPr lvl="0" algn="l"/>
            <a:r>
              <a:rPr lang="ru-RU" sz="1800" dirty="0" smtClean="0">
                <a:latin typeface="Calibri" pitchFamily="34" charset="0"/>
                <a:cs typeface="Calibri" pitchFamily="34" charset="0"/>
              </a:rPr>
              <a:t>♦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список участников экзамена  в аудиториях (2 экземпляра) (ППЭ-05-01);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протоколов проведения экзамена в аудитории ППЭ (ППЭ-05-02);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ведомость коррекции персональных данных (ППЭ-12-02);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ведомость использования дополнительных бланков ответов № 2 (ППЭ-12-03);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в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едомость учета времени отсутствия участников экзамена в аудитории (ППЭ-12-04);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расшифровка кодов образовательных организаций (ППЭ-16);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инструкцию для участников ГИА, зачитываемую организатором в аудитории перед началом экзамена;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ножницы для вскрытия пакета с ЭМ;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табличку с номером аудитории;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черновики;</a:t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latin typeface="Calibri" pitchFamily="34" charset="0"/>
                <a:cs typeface="Calibri" pitchFamily="34" charset="0"/>
              </a:rPr>
              <a:t>♦ пакеты для упаковки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CC6242B-58BA-7AFA-5380-D76E84115CE3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7FE83A-35BA-478C-EA47-5AC3EC18971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F55B9DB-05F5-BA0F-42AD-3D5E04572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77C9E0-A28A-7CF3-9284-23F013EB3E5E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инструктаж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801" y="2171825"/>
            <a:ext cx="8766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200" dirty="0"/>
              <a:t>Получить у руководителя ППЭ информацию о назначении ответственных организаторов в аудитории.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200" dirty="0"/>
              <a:t>Каждый ответственный организатор получает</a:t>
            </a:r>
            <a:r>
              <a:rPr lang="ru-RU" sz="2200" dirty="0" smtClean="0"/>
              <a:t>:</a:t>
            </a:r>
            <a:endParaRPr lang="ru-RU" sz="2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781" y="1340768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 ранее 8:15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1662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21" y="502994"/>
            <a:ext cx="7886700" cy="942767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Нормативно-правовое обеспечение ГИА-9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763102" y="1773687"/>
          <a:ext cx="693345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0934" y="1845695"/>
            <a:ext cx="1107996" cy="403244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  <a:cs typeface="Arial" charset="0"/>
              </a:rPr>
              <a:t>Приказы, порядок проведения процедуры, методические рекомендации, письма, протоколы  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811948" y="2277222"/>
            <a:ext cx="611188" cy="15128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883386" y="3861547"/>
            <a:ext cx="611187" cy="151288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79FBEEB-2F61-611F-E145-43121A4457A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648D8D-9FDA-3513-EDCF-2D1E7B8A7B0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DEAB23-B60A-0C3C-F275-A7535BA716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5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5" y="1213097"/>
            <a:ext cx="6343270" cy="99238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Пройти в свою аудиторию и приступить к выполнению своих обязанностей.</a:t>
            </a:r>
            <a:endParaRPr lang="ru-RU" sz="4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2781" y="1340768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позднее 9:00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B13B9AE7-3BBB-0782-8A4D-F4C7EF63E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37308"/>
              </p:ext>
            </p:extLst>
          </p:nvPr>
        </p:nvGraphicFramePr>
        <p:xfrm>
          <a:off x="395536" y="2470815"/>
          <a:ext cx="8503509" cy="304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057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Организатору в аудитории необходимо: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baseline="0" dirty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вывесить у входа в аудиторию один экземпляр списка участников ГИА;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раздать на рабочие места участников ГИА черновики на каждого участника экзамена (два на одного участника ГИА);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подготовить на доске необходимую информацию для заполнения регистрационных полей бланков;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проверить наличие в аудитории настроенных на точное время часов, находящихся в поле зрения участников ГИА.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E561DE-D21E-9865-A395-6E137D3F8E1F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ГИА: в аудитории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57E81AC-1F11-E3F4-BBE7-B336BD82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BBCCE-60DA-D704-451F-67C8F888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666770"/>
            <a:ext cx="6336703" cy="89561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Начало организованного входа участников экзаменов в ППЭ.         </a:t>
            </a:r>
            <a:endParaRPr lang="ru-RU" sz="4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B98FEA22-80BA-9AB5-260A-47B5DCAA949C}"/>
              </a:ext>
            </a:extLst>
          </p:cNvPr>
          <p:cNvSpPr/>
          <p:nvPr/>
        </p:nvSpPr>
        <p:spPr>
          <a:xfrm>
            <a:off x="1038208" y="2540582"/>
            <a:ext cx="2376264" cy="826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Документ удостоверяющий личность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4BCFF8B3-AEDB-0984-1AA4-908062E058CE}"/>
              </a:ext>
            </a:extLst>
          </p:cNvPr>
          <p:cNvSpPr/>
          <p:nvPr/>
        </p:nvSpPr>
        <p:spPr>
          <a:xfrm>
            <a:off x="5400092" y="2543824"/>
            <a:ext cx="2376264" cy="82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Списки распределения в данный ППЭ</a:t>
            </a:r>
          </a:p>
        </p:txBody>
      </p:sp>
      <p:sp>
        <p:nvSpPr>
          <p:cNvPr id="11" name="Стрелка вниз 10">
            <a:extLst>
              <a:ext uri="{FF2B5EF4-FFF2-40B4-BE49-F238E27FC236}">
                <a16:creationId xmlns="" xmlns:a16="http://schemas.microsoft.com/office/drawing/2014/main" id="{24B5FC67-E566-C17F-131D-E80800E29D54}"/>
              </a:ext>
            </a:extLst>
          </p:cNvPr>
          <p:cNvSpPr/>
          <p:nvPr/>
        </p:nvSpPr>
        <p:spPr>
          <a:xfrm>
            <a:off x="6458018" y="22177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>
            <a:extLst>
              <a:ext uri="{FF2B5EF4-FFF2-40B4-BE49-F238E27FC236}">
                <a16:creationId xmlns="" xmlns:a16="http://schemas.microsoft.com/office/drawing/2014/main" id="{8414D268-97CE-FE4B-0007-1CD7FE7D2877}"/>
              </a:ext>
            </a:extLst>
          </p:cNvPr>
          <p:cNvSpPr/>
          <p:nvPr/>
        </p:nvSpPr>
        <p:spPr>
          <a:xfrm>
            <a:off x="2046320" y="224217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500222C2-A95F-261E-F253-2401330606D1}"/>
              </a:ext>
            </a:extLst>
          </p:cNvPr>
          <p:cNvSpPr/>
          <p:nvPr/>
        </p:nvSpPr>
        <p:spPr>
          <a:xfrm>
            <a:off x="2226340" y="3575527"/>
            <a:ext cx="4176000" cy="1224136"/>
          </a:xfrm>
          <a:prstGeom prst="hexagon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Проверку осуществляют: сотрудники осуществляющие охрану правопорядка и (или) сотрудниками внутренних дел</a:t>
            </a:r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64BEC97D-EBE8-036A-D211-668D1499CAF6}"/>
              </a:ext>
            </a:extLst>
          </p:cNvPr>
          <p:cNvSpPr/>
          <p:nvPr/>
        </p:nvSpPr>
        <p:spPr>
          <a:xfrm>
            <a:off x="2226340" y="4906189"/>
            <a:ext cx="4176000" cy="360000"/>
          </a:xfrm>
          <a:prstGeom prst="hexagon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Организатор вне аудитории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6C509B4E-09A6-A25B-90D0-930B736FEC1E}"/>
              </a:ext>
            </a:extLst>
          </p:cNvPr>
          <p:cNvSpPr txBox="1">
            <a:spLocks/>
          </p:cNvSpPr>
          <p:nvPr/>
        </p:nvSpPr>
        <p:spPr>
          <a:xfrm>
            <a:off x="9525" y="6027967"/>
            <a:ext cx="9144000" cy="713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>
                <a:latin typeface="Calibri" pitchFamily="34" charset="0"/>
                <a:cs typeface="Calibri" pitchFamily="34" charset="0"/>
              </a:rPr>
              <a:t>Согласно спискам распределения на информационном стенде участник ГИА определяет аудиторию, в которой он распределен на экзамен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EBE76130-7ADD-4503-E786-3E08B11DA77C}"/>
              </a:ext>
            </a:extLst>
          </p:cNvPr>
          <p:cNvSpPr/>
          <p:nvPr/>
        </p:nvSpPr>
        <p:spPr>
          <a:xfrm>
            <a:off x="662781" y="762194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ранее 9:00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0D42029-0B55-1AD6-DE67-64D676CF9608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2FCD650-ABF7-66A6-EC29-9DE51B69C53A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B5FC9DA-FF5F-5560-0732-5840EE6C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2" name="Шестиугольник 21">
            <a:extLst>
              <a:ext uri="{FF2B5EF4-FFF2-40B4-BE49-F238E27FC236}">
                <a16:creationId xmlns="" xmlns:a16="http://schemas.microsoft.com/office/drawing/2014/main" id="{6BB9DF44-D54E-4461-2A7C-690823A5F119}"/>
              </a:ext>
            </a:extLst>
          </p:cNvPr>
          <p:cNvSpPr/>
          <p:nvPr/>
        </p:nvSpPr>
        <p:spPr>
          <a:xfrm>
            <a:off x="2226340" y="5381441"/>
            <a:ext cx="4176000" cy="360000"/>
          </a:xfrm>
          <a:prstGeom prst="hexagon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Член ГЭК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6162EA-F88F-30A4-9986-3C0B55EDE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40" y="1807188"/>
            <a:ext cx="1429983" cy="14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9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E0BC62-B7F1-370A-91C5-6ED20FD3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14C99-7491-EF2B-BC2F-D8203E03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666769"/>
            <a:ext cx="6336703" cy="890023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Начало организованного входа участников экзаменов в ППЭ.        </a:t>
            </a:r>
            <a:endParaRPr lang="ru-RU" sz="4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DCC1FD97-BC5B-1E6B-D728-372673CB8266}"/>
              </a:ext>
            </a:extLst>
          </p:cNvPr>
          <p:cNvSpPr/>
          <p:nvPr/>
        </p:nvSpPr>
        <p:spPr>
          <a:xfrm>
            <a:off x="662781" y="762194"/>
            <a:ext cx="1800000" cy="72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ранее 9:00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6C2D6F-B775-54C8-76ED-96BD11DAE76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82478D-2B11-420A-9BCC-2EB1C001302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D73C844-035D-2ACD-F0E9-3C77734DE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3D2D76-1B17-5661-00A8-1A022833E57E}"/>
              </a:ext>
            </a:extLst>
          </p:cNvPr>
          <p:cNvSpPr txBox="1"/>
          <p:nvPr/>
        </p:nvSpPr>
        <p:spPr>
          <a:xfrm>
            <a:off x="476239" y="1704578"/>
            <a:ext cx="819152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отсутствия у участника ГИА документа, удостоверяющего личность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При наличии участника в списках распределения в данный ППЭ – он допускается в ППЭ после подтверждения его личности сопровождающим. Сопровождающий заполняет форму ППЭ-20, после чего участник должен предъявить этот акт организатору на входе в аудиторию.</a:t>
            </a:r>
          </a:p>
        </p:txBody>
      </p:sp>
    </p:spTree>
    <p:extLst>
      <p:ext uri="{BB962C8B-B14F-4D97-AF65-F5344CB8AC3E}">
        <p14:creationId xmlns:p14="http://schemas.microsoft.com/office/powerpoint/2010/main" val="290650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FB9B17A-3522-4F38-D9B5-7152AD3AC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FC4A51B-1FA3-6CFA-0096-929BE5B0C637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021022C-A25C-487F-E130-0ABB82F7DF69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FC59990-7CD8-DFE9-8E6D-0C1FEFD047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34D5CFF-0D07-41A5-130D-79290DF8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863798"/>
              </p:ext>
            </p:extLst>
          </p:nvPr>
        </p:nvGraphicFramePr>
        <p:xfrm>
          <a:off x="395536" y="1600607"/>
          <a:ext cx="8503509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провести идентификацию личности по документу, удостоверяющему личность участника ГИА, проверить корректность указанных в протоколе данных документа, удостоверяющего личность;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расхождения персональных данных участника ГИА в документе, удостоверяющем личность, с данными в протоколе организатор в аудитории заполняет ведомость коррекции персональных данных участников ГИА в аудитории;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сообщить участнику ГИА номер его рабочего места в аудитории;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проследить, чтобы участник ГИА занял отведенное ему рабочее место строго в соответствии со списком распределения;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следить, чтобы участники ГИА не менялись местами.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E736D5-0AF0-AD60-AF4B-1F1821039E04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участников в аудиторию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E6C31E-E4B0-5657-63CB-85C12B413CEF}"/>
              </a:ext>
            </a:extLst>
          </p:cNvPr>
          <p:cNvSpPr txBox="1"/>
          <p:nvPr/>
        </p:nvSpPr>
        <p:spPr>
          <a:xfrm>
            <a:off x="395269" y="5805264"/>
            <a:ext cx="8503509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C00000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dirty="0"/>
              <a:t>Организатору в аудитории необходимо помнить, что экзамен проводится в спокойной и доброжелательной обстановке.</a:t>
            </a:r>
          </a:p>
        </p:txBody>
      </p:sp>
    </p:spTree>
    <p:extLst>
      <p:ext uri="{BB962C8B-B14F-4D97-AF65-F5344CB8AC3E}">
        <p14:creationId xmlns:p14="http://schemas.microsoft.com/office/powerpoint/2010/main" val="237968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3E13452-4ECF-9C37-B2D9-3563C4CE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C58D83B-F867-61E2-E3DE-BB13B089B24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97D84DB-FBCC-E8E5-2E6A-E91C3B2B6674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59612CE-C3DD-B547-16D3-E2E5C6F6C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5EB1B5-BA28-9140-0E52-21CC4B243820}"/>
              </a:ext>
            </a:extLst>
          </p:cNvPr>
          <p:cNvSpPr txBox="1"/>
          <p:nvPr/>
        </p:nvSpPr>
        <p:spPr>
          <a:xfrm>
            <a:off x="3851921" y="1967349"/>
            <a:ext cx="5081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ru-RU" sz="2000" dirty="0">
                <a:latin typeface="+mj-lt"/>
              </a:rPr>
              <a:t>1) гелевая или капиллярная ручка с чернилами черного цвета;</a:t>
            </a:r>
          </a:p>
          <a:p>
            <a:pPr marL="185738" indent="-185738"/>
            <a:r>
              <a:rPr lang="ru-RU" sz="2000" dirty="0">
                <a:latin typeface="+mj-lt"/>
              </a:rPr>
              <a:t>2) документ, удостоверяющий личность;</a:t>
            </a:r>
          </a:p>
          <a:p>
            <a:pPr marL="185738" indent="-185738"/>
            <a:r>
              <a:rPr lang="ru-RU" sz="2000" dirty="0">
                <a:latin typeface="+mj-lt"/>
              </a:rPr>
              <a:t>3) </a:t>
            </a:r>
            <a:r>
              <a:rPr lang="ru-RU" sz="2000" dirty="0">
                <a:latin typeface="+mj-lt"/>
                <a:hlinkClick r:id="rId3" action="ppaction://hlinksldjump"/>
              </a:rPr>
              <a:t>средства обучения и воспитания</a:t>
            </a:r>
            <a:r>
              <a:rPr lang="ru-RU" sz="2000" dirty="0">
                <a:latin typeface="+mj-lt"/>
              </a:rPr>
              <a:t>;</a:t>
            </a:r>
          </a:p>
          <a:p>
            <a:pPr marL="185738" indent="-185738"/>
            <a:r>
              <a:rPr lang="ru-RU" sz="2000" dirty="0">
                <a:latin typeface="+mj-lt"/>
              </a:rPr>
              <a:t>4) лекарства (при необходимости);</a:t>
            </a:r>
          </a:p>
          <a:p>
            <a:pPr marL="185738" indent="-185738"/>
            <a:r>
              <a:rPr lang="ru-RU" sz="2000" dirty="0">
                <a:latin typeface="+mj-lt"/>
              </a:rPr>
              <a:t>5) продукты питания для дополнительного приема пищи (перекус), бутилированная питьевая вода (при необходимости);</a:t>
            </a:r>
          </a:p>
          <a:p>
            <a:pPr marL="185738" indent="-185738"/>
            <a:r>
              <a:rPr lang="ru-RU" sz="2000" dirty="0">
                <a:latin typeface="+mj-lt"/>
              </a:rPr>
              <a:t>6) специальные технические средства (при необходимости);</a:t>
            </a:r>
          </a:p>
          <a:p>
            <a:pPr marL="185738" indent="-185738"/>
            <a:r>
              <a:rPr lang="ru-RU" sz="2000" dirty="0">
                <a:latin typeface="+mj-lt"/>
              </a:rPr>
              <a:t>7) черновики, выданные в ППЭ.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23CEFB-D0A3-D1EA-BF05-5AAFA0342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912" r="1221" b="628"/>
          <a:stretch>
            <a:fillRect/>
          </a:stretch>
        </p:blipFill>
        <p:spPr>
          <a:xfrm>
            <a:off x="323528" y="2183373"/>
            <a:ext cx="3228794" cy="2420133"/>
          </a:xfrm>
          <a:custGeom>
            <a:avLst/>
            <a:gdLst>
              <a:gd name="connsiteX0" fmla="*/ 0 w 3443735"/>
              <a:gd name="connsiteY0" fmla="*/ 0 h 2581241"/>
              <a:gd name="connsiteX1" fmla="*/ 3013520 w 3443735"/>
              <a:gd name="connsiteY1" fmla="*/ 0 h 2581241"/>
              <a:gd name="connsiteX2" fmla="*/ 3443735 w 3443735"/>
              <a:gd name="connsiteY2" fmla="*/ 430215 h 2581241"/>
              <a:gd name="connsiteX3" fmla="*/ 3443735 w 3443735"/>
              <a:gd name="connsiteY3" fmla="*/ 2581241 h 2581241"/>
              <a:gd name="connsiteX4" fmla="*/ 430215 w 3443735"/>
              <a:gd name="connsiteY4" fmla="*/ 2581241 h 2581241"/>
              <a:gd name="connsiteX5" fmla="*/ 0 w 3443735"/>
              <a:gd name="connsiteY5" fmla="*/ 2151026 h 258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3735" h="2581241">
                <a:moveTo>
                  <a:pt x="0" y="0"/>
                </a:moveTo>
                <a:lnTo>
                  <a:pt x="3013520" y="0"/>
                </a:lnTo>
                <a:lnTo>
                  <a:pt x="3443735" y="430215"/>
                </a:lnTo>
                <a:lnTo>
                  <a:pt x="3443735" y="2581241"/>
                </a:lnTo>
                <a:lnTo>
                  <a:pt x="430215" y="2581241"/>
                </a:lnTo>
                <a:lnTo>
                  <a:pt x="0" y="2151026"/>
                </a:lnTo>
                <a:close/>
              </a:path>
            </a:pathLst>
          </a:cu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4FA80B4-2B11-DA79-549F-F6877F2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20" y="1052736"/>
            <a:ext cx="8410160" cy="99238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Во время экзамена на рабочем столе участника ГИА помимо экзаменационных материалов находятся: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E90649F-FEA3-CC6E-82D6-65A92A548EEA}"/>
              </a:ext>
            </a:extLst>
          </p:cNvPr>
          <p:cNvSpPr/>
          <p:nvPr/>
        </p:nvSpPr>
        <p:spPr>
          <a:xfrm>
            <a:off x="520557" y="5683399"/>
            <a:ext cx="7892506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200" dirty="0">
                <a:solidFill>
                  <a:srgbClr val="C00000"/>
                </a:solidFill>
                <a:latin typeface="+mj-lt"/>
              </a:rPr>
              <a:t>Иные личные вещи участники ГИА оставляют в специально отведенном месте для хранения личных вещей участников ГИА, расположенном до входа в ППЭ.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9DC3CBA-6622-6712-DF4A-835C76DED56D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участников в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251754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AC63DC8-B217-6940-8079-2FA297C9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734E89F-8033-4AA0-D0A2-A547A7664C4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B6FE209-E9D9-A5CE-172F-A3B0BAC0653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D7B8582-94FE-30A2-30F0-081FE4FCA0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4E2553-8EC1-697D-9A83-8CEDDE7022E9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EEC07D0-5ABF-06C5-AFBD-F35AD4CA6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47634"/>
              </p:ext>
            </p:extLst>
          </p:nvPr>
        </p:nvGraphicFramePr>
        <p:xfrm>
          <a:off x="273554" y="1124744"/>
          <a:ext cx="8546918" cy="56206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50174">
                  <a:extLst>
                    <a:ext uri="{9D8B030D-6E8A-4147-A177-3AD203B41FA5}">
                      <a16:colId xmlns="" xmlns:a16="http://schemas.microsoft.com/office/drawing/2014/main" val="201449645"/>
                    </a:ext>
                  </a:extLst>
                </a:gridCol>
                <a:gridCol w="6696744">
                  <a:extLst>
                    <a:ext uri="{9D8B030D-6E8A-4147-A177-3AD203B41FA5}">
                      <a16:colId xmlns="" xmlns:a16="http://schemas.microsoft.com/office/drawing/2014/main" val="1656804588"/>
                    </a:ext>
                  </a:extLst>
                </a:gridCol>
              </a:tblGrid>
              <a:tr h="456880">
                <a:tc>
                  <a:txBody>
                    <a:bodyPr/>
                    <a:lstStyle/>
                    <a:p>
                      <a:pPr marL="36000" marR="133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</a:t>
                      </a:r>
                      <a:r>
                        <a:rPr lang="ru-RU" sz="1400" b="1" spc="-25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учебного</a:t>
                      </a:r>
                      <a:r>
                        <a:rPr lang="ru-RU" sz="1400" b="1" spc="-10" dirty="0">
                          <a:effectLst/>
                        </a:rPr>
                        <a:t> предмета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33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обучения и воспитания, разрешенные к использованию для выполнения заданий КИМ по соответствующим учебным предметам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02130596"/>
                  </a:ext>
                </a:extLst>
              </a:tr>
              <a:tr h="26972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Русский</a:t>
                      </a:r>
                      <a:r>
                        <a:rPr lang="ru-RU" sz="1400" b="0" spc="-25" dirty="0">
                          <a:effectLst/>
                        </a:rPr>
                        <a:t> </a:t>
                      </a:r>
                      <a:r>
                        <a:rPr lang="ru-RU" sz="1400" b="0" spc="-20" dirty="0">
                          <a:effectLst/>
                        </a:rPr>
                        <a:t>язык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Орфографический словарь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40832485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Математика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Линейка, не содержащая справочной информации; справочные материалы, содержащие основные формулы курса математики образовательной программы основного общего образования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94076919"/>
                  </a:ext>
                </a:extLst>
              </a:tr>
              <a:tr h="329343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Литература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Орфографический словарь; полные тексты художественных произведений, а также сборники лирики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04444671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История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80246409"/>
                  </a:ext>
                </a:extLst>
              </a:tr>
              <a:tr h="330326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Обществознание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71411464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Физика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Линейка, не содержащая справочной информации; непрограммируемый калькулятор; лабораторное оборудование для выполнения экспериментально задания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56854714"/>
                  </a:ext>
                </a:extLst>
              </a:tr>
              <a:tr h="91376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20" dirty="0">
                          <a:effectLst/>
                        </a:rPr>
                        <a:t>Химия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Непрограммируемый калькулятор; комплект химических реактивов и лабораторное оборудование; Периодическая система химических элементов Д.И. Менделеева;</a:t>
                      </a:r>
                    </a:p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таблица растворимости солей, кислот и оснований в воде; электрохимический ряд напряжений металлов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426668673"/>
                  </a:ext>
                </a:extLst>
              </a:tr>
              <a:tr h="327377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Биология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Линейка, не содержащая справочной информации; непрограммируемый калькулятор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02741374"/>
                  </a:ext>
                </a:extLst>
              </a:tr>
              <a:tr h="45688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География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Линейка, не содержащая справочной информации; непрограммируемый калькулятор; географические атласы для 7-9 классов</a:t>
                      </a:r>
                      <a:endParaRPr lang="ru-RU" sz="1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04393671"/>
                  </a:ext>
                </a:extLst>
              </a:tr>
              <a:tr h="329343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Информатика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Компьютерная техника с установленным ПО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90791662"/>
                  </a:ext>
                </a:extLst>
              </a:tr>
              <a:tr h="685320">
                <a:tc>
                  <a:txBody>
                    <a:bodyPr/>
                    <a:lstStyle/>
                    <a:p>
                      <a:pPr marL="3600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Иностранные</a:t>
                      </a:r>
                      <a:r>
                        <a:rPr lang="ru-RU" sz="1400" b="0" spc="-4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языки</a:t>
                      </a:r>
                      <a:endParaRPr lang="ru-RU" sz="1400" b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635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обеспечивающие воспроизведение аудиозаписей, содержащихся на электронных носителях; компьютерная техника, </a:t>
                      </a:r>
                      <a:r>
                        <a:rPr lang="ru-RU" sz="14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аудиогарнитура</a:t>
                      </a:r>
                      <a:r>
                        <a:rPr lang="ru-RU" sz="14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выполнения заданий, предусматривающих устные ответы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7975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66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CCA58CE-EE42-1BC1-8CDA-004F2A80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E5612EC-35CA-A3F3-72F0-7793D8AAD373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6D7B061-F9C6-BFB4-2A59-FEFF0F59D2D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C48B589-4360-380F-AADA-626473A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463FDEC-ECB8-60D7-8D38-448CB150A726}"/>
              </a:ext>
            </a:extLst>
          </p:cNvPr>
          <p:cNvSpPr/>
          <p:nvPr/>
        </p:nvSpPr>
        <p:spPr>
          <a:xfrm>
            <a:off x="467544" y="1412776"/>
            <a:ext cx="8208912" cy="50783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+mj-lt"/>
              </a:rPr>
              <a:t>В день проведения экзамена в ППЭ организатору в аудитории запрещается: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Иметь при себе средства связи, фото-, видеоаппаратуру, справочные материалы, письменные заметки и иные средства хранения и передачи информации, в том числе иметь при себе художественную литературу;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Оказывать содействие участникам ГИА, в том числе передавать им средства связи, фото-, аудио- и видеоаппаратуру, справочные материалы, письменные заметки и иные средства хранения и передачи информации (за исключением средств обучения и воспитания, разрешенных к использованию для выполнения заданий КИМ по соответствующим учебным предметам);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Выносить из аудитории и ППЭ черновики, ЭМ на бумажном и (или) электронном носителя, фотографировать ЭМ, черновики;</a:t>
            </a:r>
          </a:p>
          <a:p>
            <a:pPr marL="342900" indent="-342900" algn="just">
              <a:buClr>
                <a:srgbClr val="C00000"/>
              </a:buClr>
              <a:buSzPct val="100000"/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Покидать ППЭ в день проведения экзамена (до окончания процедур, предусмотренных Порядком).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AF1D45-7B6A-67BC-97AA-AB96C3ABD4E2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участников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378216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80" y="1638264"/>
            <a:ext cx="7581628" cy="1584176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Ответственный организатор в Штабе ППЭ получает от руководителя ППЭ запечатанный пакет с индивидуальными комплектами. Факт выдачи фиксируется в 1 части ведомости ППЭ-14-02. </a:t>
            </a:r>
            <a:endParaRPr lang="ru-RU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561"/>
            <a:ext cx="9144000" cy="27071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56931" y="4079641"/>
            <a:ext cx="3312368" cy="20882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780" y="762194"/>
            <a:ext cx="1800000" cy="756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позднее 9:45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088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6734E67-8D90-564E-1DE4-AD27B8C53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B1A1930-0199-1D31-F304-FE3135E80C97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49EEC-D1E0-7051-13BC-3E2B8834E6E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FF44EFF-FE87-CED3-9AD9-08CAF169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A2281DEF-BD41-B596-DAEF-EC64C607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97637"/>
              </p:ext>
            </p:extLst>
          </p:nvPr>
        </p:nvGraphicFramePr>
        <p:xfrm>
          <a:off x="320245" y="2204864"/>
          <a:ext cx="850350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порядке проведения экзамена и об основаниях для удаления из ППЭ;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процедуре досрочного завершения экзамена по объективным причинам;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045603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правилах заполнения бланков и дополнительных бланков;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0290957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продолжительности экзамена по соответствующему учебному предмету;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порядке и сроках подачи апелляций о нарушении Порядка и о несогласии с выставленными баллами;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времени и месте ознакомления с результатами ГИА;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Информирует о том, что записи на КИМ и черновиках не обрабатываются и не проверяются.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EE8907-BDED-120D-2311-5528253095D0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="" xmlns:a16="http://schemas.microsoft.com/office/drawing/2014/main" id="{87E59C03-AD96-7C4C-5B62-BBC90A2C9AE9}"/>
              </a:ext>
            </a:extLst>
          </p:cNvPr>
          <p:cNvSpPr/>
          <p:nvPr/>
        </p:nvSpPr>
        <p:spPr>
          <a:xfrm>
            <a:off x="662780" y="1232840"/>
            <a:ext cx="1800000" cy="756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9:50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BB8E0689-3EAB-DE39-D443-1891388C0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06" y="1140471"/>
            <a:ext cx="6443749" cy="99238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Calibri" pitchFamily="34" charset="0"/>
                <a:cs typeface="Calibri" pitchFamily="34" charset="0"/>
              </a:rPr>
              <a:t>Организатор в аудитории зачитывает первую часть инструктажа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08571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FF7E94B-D549-DEB6-22A0-0F19DC59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7E76F6-A06B-A603-D627-32B71B8528CA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269BE45-800D-445D-9DCA-41497865C5B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2A91B5B-15CA-C89D-F7DE-9A79546BF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F0B5875-D3BF-5AD8-98FE-1592FD3D0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10964"/>
              </p:ext>
            </p:extLst>
          </p:nvPr>
        </p:nvGraphicFramePr>
        <p:xfrm>
          <a:off x="320245" y="2204864"/>
          <a:ext cx="850350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65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Дать указание участникам экзамена проверить качество и комплектность индивидуального комплекта ЭМ </a:t>
                      </a:r>
                      <a:r>
                        <a:rPr lang="ru-RU" b="0" i="1" dirty="0">
                          <a:solidFill>
                            <a:schemeClr val="tx1"/>
                          </a:solidFill>
                        </a:rPr>
                        <a:t>(смотри правила проверки комплектности ИК в презентации «Индивидуальный комплект участника»)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Дать указание участникам ГИА приступить к заполнению регистрационных полей бланка;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0456032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Проверить </a:t>
                      </a:r>
                      <a:r>
                        <a:rPr lang="ru-RU" b="0" u="sng" dirty="0">
                          <a:solidFill>
                            <a:schemeClr val="tx1"/>
                          </a:solidFill>
                        </a:rPr>
                        <a:t>у каждого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участника ГИА правильность заполнения им регистрационных полей бланка и соответствие данных участника ГИА (ФИО, серии и номера документа, удостоверяющего личность) в бланке и документе, удостоверяющем личность;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0290957"/>
                  </a:ext>
                </a:extLst>
              </a:tr>
              <a:tr h="547057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3200" dirty="0">
                          <a:solidFill>
                            <a:srgbClr val="00660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Объявить время начала выполнения экзамена и время его окончания, зафиксировать их на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доске (информационном стенде), после чего участники ГИА приступают к выполнению экзаменационной работы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5CE5B4-3E44-3F47-2446-D313D1B32F9F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="" xmlns:a16="http://schemas.microsoft.com/office/drawing/2014/main" id="{E30DD16B-E35C-75D8-D9FC-B3D095CA0BE2}"/>
              </a:ext>
            </a:extLst>
          </p:cNvPr>
          <p:cNvSpPr/>
          <p:nvPr/>
        </p:nvSpPr>
        <p:spPr>
          <a:xfrm>
            <a:off x="662780" y="1232840"/>
            <a:ext cx="1800000" cy="756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10:00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2ED2287-CE72-FED3-061C-7E94F27A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06" y="1090314"/>
            <a:ext cx="6443749" cy="9923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Организатор выдает индивидуальные комплекты участникам и зачитывает вторую часть инструктажа.</a:t>
            </a:r>
          </a:p>
        </p:txBody>
      </p:sp>
    </p:spTree>
    <p:extLst>
      <p:ext uri="{BB962C8B-B14F-4D97-AF65-F5344CB8AC3E}">
        <p14:creationId xmlns:p14="http://schemas.microsoft.com/office/powerpoint/2010/main" val="101695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21" y="502994"/>
            <a:ext cx="7886700" cy="94276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Нормативно-правовое обеспечение ГИА-9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759" y="2017060"/>
            <a:ext cx="8875897" cy="3609875"/>
          </a:xfrm>
          <a:prstGeom prst="rect">
            <a:avLst/>
          </a:prstGeom>
          <a:noFill/>
          <a:ln w="38100">
            <a:solidFill>
              <a:srgbClr val="006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3672025"/>
              </p:ext>
            </p:extLst>
          </p:nvPr>
        </p:nvGraphicFramePr>
        <p:xfrm>
          <a:off x="369067" y="786652"/>
          <a:ext cx="8000999" cy="242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199" y="2595284"/>
            <a:ext cx="262217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Устанавливает общие правила функционирования системы образования и осуществления образовательной деятельности, определяет правовое положение участников отношений в сфере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4377" y="2579947"/>
            <a:ext cx="259186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Определяет формы проведения ГИА-9, участников, требования, предъявляемые к лицам, привлекаемым к проведению ГИА-9, порядок проверки экзаменационных работ, порядок подачи и рассмотрения апелляций, утверждения, изменения и аннулирования результатов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6240" y="2579947"/>
            <a:ext cx="343241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+mj-lt"/>
              </a:rPr>
              <a:t>Утверждаются места расположения ППЭ  и распределение между ними обучающихся; определяется состав руководителей ППЭ, организаторов , технических специалистов, специалистов по проведению инструктажа, членов ГЭК, ассистентов и их распределение между ППЭ; утверждается перечень ППЭ, находящихся в отдаленных и труднодоступных местностях; определяются особенности проведения ГИА-9 в Красноярском крае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0368" y="5823291"/>
            <a:ext cx="8651584" cy="646331"/>
          </a:xfrm>
          <a:prstGeom prst="rect">
            <a:avLst/>
          </a:prstGeom>
          <a:solidFill>
            <a:srgbClr val="006DBB">
              <a:alpha val="19000"/>
            </a:srgbClr>
          </a:solidFill>
          <a:ln>
            <a:solidFill>
              <a:srgbClr val="006DBB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ЭТО ОСНОВНЫЕ ДОКУМЕНТЫ, РЕГЛАМЕНТИРУЮЩИЕ ПРОВЕДЕНИЕ ГИА-9</a:t>
            </a:r>
          </a:p>
          <a:p>
            <a:pPr algn="ctr"/>
            <a:r>
              <a:rPr lang="ru-RU" dirty="0"/>
              <a:t>Руководитель ППЭ должен свободно ориентироваться в перечисленных документах!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0BCF40-4CD7-0BBD-E3B0-F34290E59D9A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FBD-9CA1-0F84-3B65-E2008307395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80110AD-EADC-6B6E-E65C-453CBCE4CE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36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EEE42F1-950A-A414-34C1-B260B61C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96EAC5-F662-E4A1-F253-2B4AFB2DEE10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5B7B5D2-8526-45AD-2466-71A106E26CA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034193F-1774-C84E-B759-513E9677E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828266-EB73-60B4-378A-3921394B5461}"/>
              </a:ext>
            </a:extLst>
          </p:cNvPr>
          <p:cNvSpPr txBox="1"/>
          <p:nvPr/>
        </p:nvSpPr>
        <p:spPr>
          <a:xfrm>
            <a:off x="467544" y="1145064"/>
            <a:ext cx="819152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обнаружения брака или некомплектности индивидуального комплекта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Организатор забирает все листы из этого ИК и выдает участнику ГИА новый индивидуальный комплект из числа резервных. Если в аудитории нет резервного индивидуального комплекта, то необходимо через организатора вне аудитории запросить у руководителя ППЭ резервный комплект.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если участник ГИА предъявил претензию по содержанию задания своего КИМ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Организатор фиксирует суть претензии в служебной записке и передать ее руководителю ППЭ (служебная записка должна содержать информацию об уникальном номере КИМ, задании и содержании замечания).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00DCA9-5653-D0E7-85BD-AB27F8882E5C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170326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A5ED852-CD3D-7995-3D7B-28CFE38D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30A3308-DCA8-DCC5-AB57-94B2CA4F12A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42A9AA-30AA-0227-9C76-94B245F4516D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0A07781-4599-903B-7641-E1E141625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AC15204-FF78-7A55-BBF3-E1421704D43D}"/>
              </a:ext>
            </a:extLst>
          </p:cNvPr>
          <p:cNvSpPr/>
          <p:nvPr/>
        </p:nvSpPr>
        <p:spPr>
          <a:xfrm>
            <a:off x="1835696" y="1412776"/>
            <a:ext cx="6840760" cy="3785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+mj-lt"/>
              </a:rPr>
              <a:t>В продолжительность экзаменов по учебным предметам не включается время, выделенное на подготовительные мероприятия: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настройку необходимых технических средств, используемых при проведении экзаменов;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инструктаж участников ГИА;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выдачу участникам ГИА ЭМ, черновиков;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заполнение участниками ГИА регистрационных полей бланков;</a:t>
            </a:r>
          </a:p>
          <a:p>
            <a:pPr marL="342900" indent="-342900" algn="just">
              <a:buFont typeface="Calibri" panose="020F0502020204030204" pitchFamily="34" charset="0"/>
              <a:buChar char="!"/>
              <a:defRPr/>
            </a:pPr>
            <a:r>
              <a:rPr lang="ru-RU" altLang="ru-RU" sz="2000" dirty="0">
                <a:solidFill>
                  <a:schemeClr val="tx1"/>
                </a:solidFill>
                <a:latin typeface="+mj-lt"/>
              </a:rPr>
              <a:t>перенос ассистентом ответов участников ГИА с ОВЗ, участников ГИА – детей- инвалидов и инвалидов в бланки.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C1C748-FF18-5C5B-7CC5-48C06F4A4689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F4660B-3C22-3BC1-8910-C5852C3C2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1159832" cy="11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F8137BC-79E7-0DF3-214D-0AFA664B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432BAF9-00E7-D02B-A05D-0F3254F6C43B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95EED8-F43D-53C3-9953-AF24913B71B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152CBE-1E03-08FC-3C98-93E0807E5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6115DA-1CCA-838C-B4ED-1CB7877D8237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в аудитории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39195E4-1684-5241-72E0-B40600868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37033"/>
              </p:ext>
            </p:extLst>
          </p:nvPr>
        </p:nvGraphicFramePr>
        <p:xfrm>
          <a:off x="251520" y="1964452"/>
          <a:ext cx="8712969" cy="46223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09207">
                  <a:extLst>
                    <a:ext uri="{9D8B030D-6E8A-4147-A177-3AD203B41FA5}">
                      <a16:colId xmlns="" xmlns:a16="http://schemas.microsoft.com/office/drawing/2014/main" val="201449645"/>
                    </a:ext>
                  </a:extLst>
                </a:gridCol>
                <a:gridCol w="2941686">
                  <a:extLst>
                    <a:ext uri="{9D8B030D-6E8A-4147-A177-3AD203B41FA5}">
                      <a16:colId xmlns="" xmlns:a16="http://schemas.microsoft.com/office/drawing/2014/main" val="3631849433"/>
                    </a:ext>
                  </a:extLst>
                </a:gridCol>
                <a:gridCol w="3062076">
                  <a:extLst>
                    <a:ext uri="{9D8B030D-6E8A-4147-A177-3AD203B41FA5}">
                      <a16:colId xmlns="" xmlns:a16="http://schemas.microsoft.com/office/drawing/2014/main" val="765190948"/>
                    </a:ext>
                  </a:extLst>
                </a:gridCol>
              </a:tblGrid>
              <a:tr h="1032597">
                <a:tc>
                  <a:txBody>
                    <a:bodyPr/>
                    <a:lstStyle/>
                    <a:p>
                      <a:pPr marL="0" marR="1333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Название</a:t>
                      </a:r>
                      <a:r>
                        <a:rPr lang="ru-RU" sz="1600" b="1" spc="-2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учебного</a:t>
                      </a:r>
                      <a:r>
                        <a:rPr lang="ru-RU" sz="1600" b="1" spc="-10" dirty="0">
                          <a:effectLst/>
                        </a:rPr>
                        <a:t> предмета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Продолжительность</a:t>
                      </a:r>
                      <a:r>
                        <a:rPr lang="ru-RU" sz="1600" b="1" spc="-7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выполнения экзаменационной работы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222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Продолжительность</a:t>
                      </a:r>
                      <a:r>
                        <a:rPr lang="ru-RU" sz="1600" b="1" spc="-70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выполнения экзаменационной работы участниками ОГЭ с ОВЗ,</a:t>
                      </a:r>
                    </a:p>
                    <a:p>
                      <a:pPr marL="0" marR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детьми- инвалидами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02130596"/>
                  </a:ext>
                </a:extLst>
              </a:tr>
              <a:tr h="215927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</a:t>
                      </a:r>
                      <a:r>
                        <a:rPr lang="ru-RU" sz="1600" b="1" spc="-25" dirty="0">
                          <a:effectLst/>
                        </a:rPr>
                        <a:t> </a:t>
                      </a:r>
                      <a:r>
                        <a:rPr lang="ru-RU" sz="1600" b="1" spc="-20" dirty="0">
                          <a:effectLst/>
                        </a:rPr>
                        <a:t>язык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55</a:t>
                      </a:r>
                      <a:r>
                        <a:rPr lang="ru-RU" sz="1600" spc="-2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(235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часов</a:t>
                      </a:r>
                      <a:r>
                        <a:rPr lang="ru-RU" sz="1600" spc="-1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25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(325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40832485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4076919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Литература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4444671"/>
                  </a:ext>
                </a:extLst>
              </a:tr>
              <a:tr h="262085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>
                          <a:effectLst/>
                        </a:rPr>
                        <a:t>История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3 часа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(180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30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(270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280246409"/>
                  </a:ext>
                </a:extLst>
              </a:tr>
              <a:tr h="264446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141146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Физика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85471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20" dirty="0">
                          <a:effectLst/>
                        </a:rPr>
                        <a:t>Химия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6668673"/>
                  </a:ext>
                </a:extLst>
              </a:tr>
              <a:tr h="262085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2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30</a:t>
                      </a:r>
                      <a:r>
                        <a:rPr lang="ru-RU" sz="1600" spc="-2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(150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4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(240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0274137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География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393671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0791662"/>
                  </a:ext>
                </a:extLst>
              </a:tr>
              <a:tr h="398243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Иностранные</a:t>
                      </a:r>
                      <a:r>
                        <a:rPr lang="ru-RU" sz="1600" b="1" spc="-45" dirty="0">
                          <a:effectLst/>
                        </a:rPr>
                        <a:t> </a:t>
                      </a:r>
                      <a:r>
                        <a:rPr lang="ru-RU" sz="1600" b="1" spc="-10" dirty="0">
                          <a:effectLst/>
                        </a:rPr>
                        <a:t>языки</a:t>
                      </a:r>
                      <a:endParaRPr lang="ru-RU" sz="1600" b="1" dirty="0">
                        <a:effectLst/>
                      </a:endParaRPr>
                    </a:p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</a:rPr>
                        <a:t>(Письменный)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r>
                        <a:rPr lang="ru-RU" sz="1600" spc="-5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часа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(120 </a:t>
                      </a:r>
                      <a:r>
                        <a:rPr lang="ru-RU" sz="1600" spc="-10">
                          <a:effectLst/>
                        </a:rPr>
                        <a:t>минут)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r>
                        <a:rPr lang="ru-RU" sz="1600" spc="-1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30</a:t>
                      </a:r>
                      <a:r>
                        <a:rPr lang="ru-RU" sz="1600" spc="-2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минут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(210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spc="-10" dirty="0">
                          <a:effectLst/>
                        </a:rPr>
                        <a:t>минут)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79750164"/>
                  </a:ext>
                </a:extLst>
              </a:tr>
              <a:tr h="263659">
                <a:tc>
                  <a:txBody>
                    <a:bodyPr/>
                    <a:lstStyle/>
                    <a:p>
                      <a:pPr marL="0" marR="635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Иностранные</a:t>
                      </a:r>
                      <a:r>
                        <a:rPr lang="ru-RU" sz="1600" b="1" spc="-35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языки</a:t>
                      </a:r>
                      <a:r>
                        <a:rPr lang="ru-RU" sz="1600" b="1" spc="-30" dirty="0">
                          <a:effectLst/>
                        </a:rPr>
                        <a:t> </a:t>
                      </a:r>
                      <a:br>
                        <a:rPr lang="ru-RU" sz="1600" b="1" spc="-30" dirty="0">
                          <a:effectLst/>
                        </a:rPr>
                      </a:br>
                      <a:r>
                        <a:rPr lang="ru-RU" sz="1600" b="1" spc="-10" dirty="0">
                          <a:effectLst/>
                        </a:rPr>
                        <a:t>(Устный)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r>
                        <a:rPr lang="ru-RU" sz="1600" spc="-10">
                          <a:effectLst/>
                        </a:rPr>
                        <a:t> минут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</a:t>
                      </a:r>
                      <a:r>
                        <a:rPr lang="ru-RU" sz="1600" spc="-10" dirty="0">
                          <a:effectLst/>
                        </a:rPr>
                        <a:t> минут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113701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98B206-19C2-82BB-4501-E944A9A09E4F}"/>
              </a:ext>
            </a:extLst>
          </p:cNvPr>
          <p:cNvSpPr txBox="1"/>
          <p:nvPr/>
        </p:nvSpPr>
        <p:spPr>
          <a:xfrm>
            <a:off x="928885" y="1133455"/>
            <a:ext cx="7344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Продолжительность выполнения экзаменационной работы ОГЭ</a:t>
            </a:r>
          </a:p>
        </p:txBody>
      </p:sp>
    </p:spTree>
    <p:extLst>
      <p:ext uri="{BB962C8B-B14F-4D97-AF65-F5344CB8AC3E}">
        <p14:creationId xmlns:p14="http://schemas.microsoft.com/office/powerpoint/2010/main" val="69450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CFDEC4-9F44-AC05-7D99-C78FFA001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FB0A679-140D-65F6-A971-4FBC9214046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479EAB1-10EC-2FA9-FED8-4714E4F19AF1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CEEF962-435E-1893-6A27-1B79E31C9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3C309B-CDA1-5AB6-D980-239ABF3E23A5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947A3CC-3811-E195-C099-47BC0CC18CBD}"/>
              </a:ext>
            </a:extLst>
          </p:cNvPr>
          <p:cNvSpPr txBox="1"/>
          <p:nvPr/>
        </p:nvSpPr>
        <p:spPr>
          <a:xfrm>
            <a:off x="3131840" y="1333408"/>
            <a:ext cx="540060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</a:rPr>
              <a:t>Во время экзамена в каждой аудитории присутствует </a:t>
            </a:r>
            <a:r>
              <a:rPr lang="ru-RU" sz="2400" b="1" u="sng" dirty="0">
                <a:solidFill>
                  <a:srgbClr val="006600"/>
                </a:solidFill>
                <a:latin typeface="Arial" panose="020B0604020202020204" pitchFamily="34" charset="0"/>
              </a:rPr>
              <a:t>не менее двух организаторов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в аудитории. 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В случае необходимости временно покинуть аудиторию следует произвести замену из числа организаторов вне аудитории.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195B454-7D80-245B-D343-3A621EAA0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3" y="1626098"/>
            <a:ext cx="1704675" cy="17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1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5FA7475-6DF6-3306-B140-665A274D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1148C0E-1C84-FB13-CC69-DD6AC07C0AA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7EAE35-E217-986C-33CC-DAB409EA9A65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AC6184A-164D-66A5-2BE9-829C87AC5E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F77098-5959-F58B-8EF7-7D7425D16CB4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E623C6-78B4-4303-E4B8-49250672FCC2}"/>
              </a:ext>
            </a:extLst>
          </p:cNvPr>
          <p:cNvSpPr txBox="1"/>
          <p:nvPr/>
        </p:nvSpPr>
        <p:spPr>
          <a:xfrm>
            <a:off x="501800" y="1188139"/>
            <a:ext cx="80306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</a:rPr>
              <a:t>Организатор в аудитории должен следить за порядком в аудитории и не допускать: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разговоров участников ГИА между собой;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обмена любыми материалами и предметами между участниками ГИА;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наличия средств связи, фото-, аудио- и видеоаппаратуры, электронно- вычислительной техники, справочных материалов, письменных заметок и иных средств хранения и передачи информации;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произвольного выхода участника ГИА из аудитории и перемещения по ППЭ без сопровождения организатора вне аудитории;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выноса из аудиторий и ППЭ черновиков, ЭМ на бумажном и (или) электронном носителях;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переписывания участниками ГИА заданий КИМ в черновики; </a:t>
            </a:r>
          </a:p>
          <a:p>
            <a:pPr marL="285750" indent="-285750" algn="just">
              <a:buClr>
                <a:srgbClr val="C00000"/>
              </a:buClr>
              <a:buSzPct val="102000"/>
              <a:buFont typeface="Wingdings 2" panose="05020102010507070707" pitchFamily="18" charset="2"/>
              <a:buChar char=""/>
            </a:pPr>
            <a:r>
              <a:rPr lang="ru-RU" dirty="0"/>
              <a:t>фотографирования ЭМ, черновиков.</a:t>
            </a:r>
          </a:p>
        </p:txBody>
      </p:sp>
    </p:spTree>
    <p:extLst>
      <p:ext uri="{BB962C8B-B14F-4D97-AF65-F5344CB8AC3E}">
        <p14:creationId xmlns:p14="http://schemas.microsoft.com/office/powerpoint/2010/main" val="399056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1006F72-6078-35CC-2FC4-2232D860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B07C812-0020-8AA0-39B6-5F7C9255B0B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A6B687D-5B25-6E6B-A8BA-71382F8E1E40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CF54653-4CF4-4E61-E2C0-BD1EC24337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4E9D6D-5135-9CA7-B08F-E7E5F83FF5B9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DBFB961-7AF8-C834-659C-DCEEB5E96AF9}"/>
              </a:ext>
            </a:extLst>
          </p:cNvPr>
          <p:cNvSpPr txBox="1"/>
          <p:nvPr/>
        </p:nvSpPr>
        <p:spPr>
          <a:xfrm>
            <a:off x="476239" y="1351508"/>
            <a:ext cx="819152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если участник ГИА опоздал на экзамен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ru-RU" dirty="0"/>
              <a:t>Участник ГИА допускается к сдаче экзамена, при этом время окончания экзамена, зафиксированное на доске, для него не продлевается, инструктаж не проводится (за исключением, когда в аудитории нет других участников ГИА).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если в течение двух часов от начала экзамена ни один из участников ГИА, распределенных в аудиторию, не явился в ППЭ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Член ГЭК по согласованию с председателем ГЭК принимает решение об остановке экзамена в ППЭ или отдельных аудиториях ППЭ</a:t>
            </a:r>
            <a:r>
              <a:rPr lang="ru-RU" b="1" dirty="0">
                <a:solidFill>
                  <a:srgbClr val="0066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21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0DFC01D-416A-6522-41AB-4737DF68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6A2C917-BD46-C371-7096-35E53750A90B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9474FFC-5F96-219A-8BA6-6065F931C8B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F8BA119-0025-7C7A-68DF-D3DD3DE3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CA8F17-54D6-424A-C312-02777C604784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80D2D4-ED89-2B53-F035-A12426F86FCB}"/>
              </a:ext>
            </a:extLst>
          </p:cNvPr>
          <p:cNvSpPr txBox="1"/>
          <p:nvPr/>
        </p:nvSpPr>
        <p:spPr>
          <a:xfrm>
            <a:off x="501801" y="1351508"/>
            <a:ext cx="8246663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нехватки места в бланке для записи ответов.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ru-RU" dirty="0"/>
              <a:t>Организатор должен убедиться, что бланки для записи ответов полностью заполнены, выдать участнику ГИА по его просьбе дополнительный бланк.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ru-RU" dirty="0"/>
              <a:t>Организатор должен прикрепить дополнительный бланк ответов к основным бланкам участника и записать номер дополнительного бланка в ведомости 12-03.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buClrTx/>
              <a:buSzTx/>
              <a:tabLst/>
            </a:pPr>
            <a:r>
              <a:rPr lang="ru-RU" sz="2000" b="1" dirty="0">
                <a:solidFill>
                  <a:srgbClr val="FF0000"/>
                </a:solidFill>
              </a:rPr>
              <a:t>Копировать и выдавать копии дополнительных бланков ЗАПРЕЩЕНО!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tabLst/>
            </a:pPr>
            <a:r>
              <a:rPr lang="ru-RU" sz="2000" b="1" dirty="0">
                <a:solidFill>
                  <a:srgbClr val="FF0000"/>
                </a:solidFill>
              </a:rPr>
              <a:t>При нехватке дополнительных бланков необходимо обратиться в Штаб.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мере необходимости участникам ГИА выдаются дополнительные черновики.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выходе участника ГИА из аудитории.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/>
              <a:t>Организатор при участнике проверяет комплектность оставленных им на рабочем столе ЭМ и черновиков. Каждый выход участника ГИА из аудитории фиксируется в специальной ведомости учета времени отсутствия участников ГИА в аудитории (ППЭ 12-04). Если один и тот же участник ГИА выходит несколько раз, то каждый его выход фиксируется в ведомости в новой строке.</a:t>
            </a:r>
          </a:p>
        </p:txBody>
      </p:sp>
    </p:spTree>
    <p:extLst>
      <p:ext uri="{BB962C8B-B14F-4D97-AF65-F5344CB8AC3E}">
        <p14:creationId xmlns:p14="http://schemas.microsoft.com/office/powerpoint/2010/main" val="349644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B122FF-7442-B6AD-7FA7-EFC3C6BA5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8C3E285-122E-6095-7B03-7F7C15B8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302" y="3429000"/>
            <a:ext cx="7812588" cy="172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27101F5-CD44-B410-6049-302C67E9F8B9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7E6ED8-A135-FF2F-F26F-244482E53BBD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708D74E-E618-38D9-F818-B9B3B499C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4D5EE6-6B7E-344C-9E4F-D82BE50A6DE3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C5CB5B-9878-7740-C2F1-CD74286DC6F0}"/>
              </a:ext>
            </a:extLst>
          </p:cNvPr>
          <p:cNvSpPr txBox="1"/>
          <p:nvPr/>
        </p:nvSpPr>
        <p:spPr>
          <a:xfrm>
            <a:off x="467544" y="1052736"/>
            <a:ext cx="81915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ухудшения состояния здоровья участника ГИА или по другим объективным причинам</a:t>
            </a:r>
          </a:p>
          <a:p>
            <a:pPr algn="just" eaLnBrk="0" fontAlgn="base" hangingPunct="0">
              <a:spcBef>
                <a:spcPts val="600"/>
              </a:spcBef>
            </a:pPr>
            <a:r>
              <a:rPr lang="ru-RU" dirty="0"/>
              <a:t>Пригласить организатора вне аудитории, который сопроводит такого участника ГИА к медицинскому работнику.</a:t>
            </a:r>
          </a:p>
          <a:p>
            <a:pPr algn="just" eaLnBrk="0" fontAlgn="base" hangingPunct="0">
              <a:spcAft>
                <a:spcPts val="600"/>
              </a:spcAft>
            </a:pPr>
            <a:r>
              <a:rPr lang="ru-RU" dirty="0"/>
              <a:t>В случае составления членом ГЭК и медицинским работником акта о досрочном завершении экзамена по объективным причинам, организатор должен поставить в бланке № 1 и форме ППЭ 05-02 соответствующие отметки.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A4CA07-21E0-39A5-B8DC-DEF688041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02" y="5407086"/>
            <a:ext cx="7830563" cy="114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319610-B769-E440-7BD7-28F1DCF6D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4" y="6133806"/>
            <a:ext cx="164831" cy="1648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2A47E5D-5C45-F2BB-BE7A-3D26A7DE96FB}"/>
              </a:ext>
            </a:extLst>
          </p:cNvPr>
          <p:cNvSpPr/>
          <p:nvPr/>
        </p:nvSpPr>
        <p:spPr>
          <a:xfrm>
            <a:off x="6601758" y="5697255"/>
            <a:ext cx="1472571" cy="687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9C8D1B6-D8E4-3AC2-1619-45DAFE9CE9DC}"/>
              </a:ext>
            </a:extLst>
          </p:cNvPr>
          <p:cNvSpPr/>
          <p:nvPr/>
        </p:nvSpPr>
        <p:spPr>
          <a:xfrm>
            <a:off x="1414601" y="6030356"/>
            <a:ext cx="1749372" cy="3788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38700D5-F00F-EBBE-B29A-E2A46D5F4C40}"/>
              </a:ext>
            </a:extLst>
          </p:cNvPr>
          <p:cNvSpPr/>
          <p:nvPr/>
        </p:nvSpPr>
        <p:spPr>
          <a:xfrm>
            <a:off x="4932040" y="3676878"/>
            <a:ext cx="216024" cy="14840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BCDA1B5-07D1-E8E3-28E8-AE4D80522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" y="3558496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26CBA77-74E5-3E5A-3F3A-B1D9CE22B5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" y="524225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8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EE268B-2B9F-3D77-5247-DEF64914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ABD21C-7B8F-A1A2-FAD6-FF4254F1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0" y="3429000"/>
            <a:ext cx="7787219" cy="172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9FF55E2-84E2-1420-889A-69B414D7874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9C2C1AF-F337-4D00-DD8A-706EC98EE6D7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437FDFF-EDB3-EBC5-CF18-6717AE36D9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B98B7A-E42C-282B-6262-87EE73EB1C03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экзамена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1544E7-070A-CF00-3730-52470139FBBC}"/>
              </a:ext>
            </a:extLst>
          </p:cNvPr>
          <p:cNvSpPr txBox="1"/>
          <p:nvPr/>
        </p:nvSpPr>
        <p:spPr>
          <a:xfrm>
            <a:off x="323528" y="992451"/>
            <a:ext cx="8489353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случае нарушения участником ГИА требований Порядка</a:t>
            </a:r>
          </a:p>
          <a:p>
            <a:pPr marR="0" lvl="0" algn="just" defTabSz="914400" rtl="0" eaLnBrk="0" fontAlgn="base" latinLnBrk="0" hangingPunct="0">
              <a:buClrTx/>
              <a:buSzTx/>
              <a:tabLst/>
            </a:pPr>
            <a:r>
              <a:rPr lang="ru-RU" dirty="0"/>
              <a:t>Организатор сообщает через организатора вне аудитории о нарушении члену ГЭК и (или) руководителю ППЭ. </a:t>
            </a:r>
          </a:p>
          <a:p>
            <a:pPr marR="0" lvl="0" algn="just" defTabSz="914400" rtl="0" eaLnBrk="0" fontAlgn="base" latinLnBrk="0" hangingPunct="0">
              <a:buClrTx/>
              <a:buSzTx/>
              <a:tabLst/>
            </a:pPr>
            <a:r>
              <a:rPr lang="ru-RU" dirty="0"/>
              <a:t>При установлении фактов нарушения Порядка организатор подписывает составленный членом ГЭК акт об удалении участника и пишет объяснительную (от двух организаторов в аудитории).</a:t>
            </a:r>
          </a:p>
          <a:p>
            <a:pPr marR="0" lvl="0" algn="just" defTabSz="914400" rtl="0" eaLnBrk="0" fontAlgn="base" latinLnBrk="0" hangingPunct="0">
              <a:buClrTx/>
              <a:buSzTx/>
              <a:tabLst/>
            </a:pPr>
            <a:r>
              <a:rPr lang="ru-RU" dirty="0"/>
              <a:t>Организатор принимает у удаленного участника все экзаменационные материалы и черновики и ставит в бланке № 1 и форме ППЭ 05-02 соответствующие отметки.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AB8C84-73A9-B057-15E7-E6086DE99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02" y="5407086"/>
            <a:ext cx="7830563" cy="1143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375971C-1B84-B2EC-918A-F2DA868BC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4" y="5776421"/>
            <a:ext cx="164831" cy="1648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2F6D529-ABBC-AB43-25FD-A0659B20F835}"/>
              </a:ext>
            </a:extLst>
          </p:cNvPr>
          <p:cNvSpPr/>
          <p:nvPr/>
        </p:nvSpPr>
        <p:spPr>
          <a:xfrm>
            <a:off x="6601758" y="5697255"/>
            <a:ext cx="1472571" cy="687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72FFB15-CE37-E127-BDAE-7AA9BA160823}"/>
              </a:ext>
            </a:extLst>
          </p:cNvPr>
          <p:cNvSpPr/>
          <p:nvPr/>
        </p:nvSpPr>
        <p:spPr>
          <a:xfrm>
            <a:off x="1414601" y="5661248"/>
            <a:ext cx="1749372" cy="3788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88B7B76-68AE-062F-8E88-9F9796027B2B}"/>
              </a:ext>
            </a:extLst>
          </p:cNvPr>
          <p:cNvSpPr/>
          <p:nvPr/>
        </p:nvSpPr>
        <p:spPr>
          <a:xfrm>
            <a:off x="4725926" y="3655518"/>
            <a:ext cx="216024" cy="14840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255CC9-50EB-DD5D-EA73-91BBA0135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5014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018E420-AD56-109B-8CA0-130589775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" y="524225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594D13-84A0-5721-612B-AE8E2AA477C7}"/>
              </a:ext>
            </a:extLst>
          </p:cNvPr>
          <p:cNvSpPr txBox="1"/>
          <p:nvPr/>
        </p:nvSpPr>
        <p:spPr>
          <a:xfrm>
            <a:off x="1720380" y="1124744"/>
            <a:ext cx="69950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30 минут и за 5 минут до окончания экзамена организаторы сообщают участникам ГИА о скором завершении экзамена и напоминают о необходимости перенести ответы из черновиков и КИМ в бланки, а также в дополнительные бланки (при необходимости).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 истечении времени экзамена организатор в аудитории должен: объявить, что выполнение экзаменационной работы окончено; попросить положить все ЭМ, черновики на край стола, собрать у участников ГИА ЭМ, черновики.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случае если бланки и дополнительные бланки содержат незаполненные области (за исключением регистрационных полей), организатор должен погасить их знаком «Z».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C2D00C-B2C8-D7BA-860E-C94DA7DEF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9" y="5308369"/>
            <a:ext cx="873388" cy="1480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DD12BED-8739-FCE4-9871-B9A40CF9CB20}"/>
              </a:ext>
            </a:extLst>
          </p:cNvPr>
          <p:cNvSpPr txBox="1"/>
          <p:nvPr/>
        </p:nvSpPr>
        <p:spPr>
          <a:xfrm>
            <a:off x="1208596" y="5151383"/>
            <a:ext cx="79354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+mj-lt"/>
              </a:rPr>
              <a:t>Задание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>
                <a:latin typeface="+mj-lt"/>
              </a:rPr>
              <a:t>Прочитайте текст разъяснительного письма Рособрнадзора от 03.06.2019 №10-492_о погашении неиспользованных областей бланков (документ размещен на курсе в формате </a:t>
            </a:r>
            <a:r>
              <a:rPr lang="en-US" sz="1700" dirty="0">
                <a:latin typeface="+mj-lt"/>
              </a:rPr>
              <a:t>PDF</a:t>
            </a:r>
            <a:r>
              <a:rPr lang="ru-RU" sz="1700" dirty="0">
                <a:latin typeface="+mj-lt"/>
              </a:rPr>
              <a:t>).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>
                <a:latin typeface="+mj-lt"/>
              </a:rPr>
              <a:t>Что означает знак </a:t>
            </a:r>
            <a:r>
              <a:rPr lang="en-US" sz="1700" dirty="0">
                <a:latin typeface="+mj-lt"/>
              </a:rPr>
              <a:t>Z</a:t>
            </a:r>
            <a:r>
              <a:rPr lang="ru-RU" sz="1700" dirty="0">
                <a:latin typeface="+mj-lt"/>
              </a:rPr>
              <a:t>? Нужно ли ставить этот знак в свободной области между ответами участника?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F8CB49-1F28-C5AE-FA67-75ABC81F4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6" y="1345033"/>
            <a:ext cx="1541660" cy="15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83593" y="1171217"/>
            <a:ext cx="3965633" cy="5522310"/>
            <a:chOff x="1721223" y="1134342"/>
            <a:chExt cx="3965633" cy="552231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134342"/>
              <a:ext cx="3965633" cy="5522310"/>
              <a:chOff x="1721223" y="1134342"/>
              <a:chExt cx="3965633" cy="552231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33075" y="1134342"/>
                <a:ext cx="2412000" cy="1404000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5"/>
                <a:ext cx="3965633" cy="4697467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33076" y="1157324"/>
                <a:ext cx="24119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04A82"/>
                    </a:solidFill>
                  </a:rPr>
                  <a:t>П. 25</a:t>
                </a:r>
                <a:br>
                  <a:rPr lang="ru-RU" sz="2000" b="1" dirty="0">
                    <a:solidFill>
                      <a:srgbClr val="004A82"/>
                    </a:solidFill>
                  </a:rPr>
                </a:br>
                <a:r>
                  <a:rPr lang="ru-RU" sz="2000" b="1" dirty="0" err="1">
                    <a:solidFill>
                      <a:srgbClr val="004A82"/>
                    </a:solidFill>
                  </a:rPr>
                  <a:t>Рособрнадзор</a:t>
                </a:r>
                <a:endParaRPr lang="ru-RU" sz="2000" b="1" dirty="0">
                  <a:solidFill>
                    <a:srgbClr val="004A82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16604" y="1999666"/>
              <a:ext cx="3870252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устанавливает порядок разработки, использования и хранения КИМ;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организует разработку КИМ для проведения ГИА и критериев оценивания экзаменационных работ, выполненных на основе этих КИМ 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направляет ОИВ рекомендации по определению минимального количества первичных баллов, рекомендации по переводу суммы первичных баллов за экзаменационные работы ОГЭ и ГВЭ в пятибалльную систему оценивания;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устанавливает порядок аккредитации граждан в качестве общественных наблюдателей при проведении ГИА;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организует формирование и ведение федеральной информационной системы обеспечения проведения ГИА-9 (ФИС) 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осуществляет методическое обеспечение проведения ГИА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согласует кандидатуры председателей предметных комиссий по учебным предметам, кандидатуры председателей апелляционных комиссий по представлению ОИВ;</a:t>
              </a:r>
            </a:p>
            <a:p>
              <a:pPr marL="142875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утверждает председателей и заместителей председателей ГЭК субъектов Российской Федерации по представлению ОИВ.</a:t>
              </a:r>
            </a:p>
          </p:txBody>
        </p:sp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4899102" y="1141419"/>
            <a:ext cx="3965633" cy="5578623"/>
            <a:chOff x="1721223" y="1078029"/>
            <a:chExt cx="3965633" cy="557862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1721223" y="1078029"/>
              <a:ext cx="3965633" cy="5578623"/>
              <a:chOff x="1721223" y="1078029"/>
              <a:chExt cx="3965633" cy="5578623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3269981" y="1136314"/>
                <a:ext cx="2412000" cy="1404000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с двумя скругленными противолежащими углами 53"/>
              <p:cNvSpPr/>
              <p:nvPr/>
            </p:nvSpPr>
            <p:spPr>
              <a:xfrm>
                <a:off x="1721223" y="1959185"/>
                <a:ext cx="3965633" cy="4697467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242663" y="1078029"/>
                <a:ext cx="237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04A82"/>
                    </a:solidFill>
                  </a:rPr>
                  <a:t>П. 26 </a:t>
                </a:r>
              </a:p>
              <a:p>
                <a:pPr algn="ctr"/>
                <a:r>
                  <a:rPr lang="ru-RU" sz="2000" b="1" dirty="0">
                    <a:solidFill>
                      <a:srgbClr val="004A82"/>
                    </a:solidFill>
                  </a:rPr>
                  <a:t>ОИВ –</a:t>
                </a:r>
                <a:r>
                  <a:rPr lang="ru-RU" sz="1200" b="1" dirty="0">
                    <a:solidFill>
                      <a:srgbClr val="004A82"/>
                    </a:solidFill>
                  </a:rPr>
                  <a:t> </a:t>
                </a:r>
                <a:r>
                  <a:rPr lang="ru-RU" sz="1200" dirty="0">
                    <a:solidFill>
                      <a:srgbClr val="004A82"/>
                    </a:solidFill>
                  </a:rPr>
                  <a:t>Министерство образования Красноярского края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54827" y="1971808"/>
              <a:ext cx="3725746" cy="466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создают ГЭК Красноярского края;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организуют деятельность ГЭК, предметных и апелляционной комиссий в Красноярском крае;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утверждают персональные составы предметных комиссий;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утверждают места расположения ППЭ и распределение участников ГИА-9;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определяют и утверждают персональные составы работников ППЭ;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организуют формирование и ведение региональных информационных систем обеспечения проведения ГИА-9 (РИС ГИА-9);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обеспечивают подготовку и отбор специалистов, привлекаемых к проведению ГИА;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осуществляют аккредитацию граждан в качестве общественных наблюдателей;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об оборудовании ППЭ металлоискателями, средствами видеонаблюдения;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определяют минимальное количество первичных баллов;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 передаче экзаменационных материалов в ППЭ в электронном и зашифрованном виде;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об организации печати экзаменационных материалов в штабе ППЭ;</a:t>
              </a:r>
            </a:p>
            <a:p>
              <a:pPr marL="228600" indent="-142875">
                <a:buFont typeface="+mj-lt"/>
                <a:buAutoNum type="arabicPeriod"/>
              </a:pPr>
              <a:r>
                <a:rPr lang="ru-RU" sz="1100" dirty="0">
                  <a:latin typeface="+mj-lt"/>
                </a:rPr>
                <a:t>принимают решение об организации сканирования экзаменационных работ участников ГИА в штабе ППЭ.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2" y="1277183"/>
            <a:ext cx="600159" cy="638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67" y="1252232"/>
            <a:ext cx="792515" cy="61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6B6E0EC-6BC5-9DB6-88F1-C95F5400EE72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568DEA-225C-E9CC-68E8-EC259FD4362E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8C6108-A058-FDE4-C328-03210872B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577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434B82-5F9A-F87A-78E6-8D4D17AE4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BFB14F7-B707-C35A-69AC-E757B4D371B7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7CA235E-5B26-98D9-5691-7B39AD854AF2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734BB1-D179-2846-8545-4D7498AD524E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0576DFF-3F88-B3E5-97B7-68E860F1F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6C0FFB-253E-59A7-6FB6-BF71BA447031}"/>
              </a:ext>
            </a:extLst>
          </p:cNvPr>
          <p:cNvSpPr txBox="1"/>
          <p:nvPr/>
        </p:nvSpPr>
        <p:spPr>
          <a:xfrm>
            <a:off x="179513" y="1124744"/>
            <a:ext cx="8535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Ответственный организатор заполняет протокол проведения экзамена в аудитории по каждому участнику. Участник ставит подпись в соответствующем столбце.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92CFB8F-3841-3933-F247-4AA08BCE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02" y="1967149"/>
            <a:ext cx="7213996" cy="4773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1DC2B6D-EEA5-D775-A6BF-AAC4C415332A}"/>
              </a:ext>
            </a:extLst>
          </p:cNvPr>
          <p:cNvSpPr/>
          <p:nvPr/>
        </p:nvSpPr>
        <p:spPr>
          <a:xfrm>
            <a:off x="4355976" y="3178167"/>
            <a:ext cx="1152128" cy="3240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8994590-86C5-F826-789C-E35F5242DD53}"/>
              </a:ext>
            </a:extLst>
          </p:cNvPr>
          <p:cNvSpPr/>
          <p:nvPr/>
        </p:nvSpPr>
        <p:spPr>
          <a:xfrm>
            <a:off x="5568389" y="3178167"/>
            <a:ext cx="1152128" cy="3240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8CB417F-4956-CE2A-C512-33A50187B0BC}"/>
              </a:ext>
            </a:extLst>
          </p:cNvPr>
          <p:cNvSpPr/>
          <p:nvPr/>
        </p:nvSpPr>
        <p:spPr>
          <a:xfrm>
            <a:off x="4139952" y="2564904"/>
            <a:ext cx="1428437" cy="21602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B7C1B20-B6D9-109B-0FE9-6B51EE1B1FA9}"/>
              </a:ext>
            </a:extLst>
          </p:cNvPr>
          <p:cNvSpPr/>
          <p:nvPr/>
        </p:nvSpPr>
        <p:spPr>
          <a:xfrm>
            <a:off x="7020400" y="2564904"/>
            <a:ext cx="1152000" cy="21602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C3D060-0B78-16DF-3EAC-21634E5B334F}"/>
              </a:ext>
            </a:extLst>
          </p:cNvPr>
          <p:cNvSpPr txBox="1"/>
          <p:nvPr/>
        </p:nvSpPr>
        <p:spPr>
          <a:xfrm>
            <a:off x="555624" y="3157459"/>
            <a:ext cx="2648224" cy="1169551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Это время начала </a:t>
            </a:r>
            <a:br>
              <a:rPr lang="ru-RU" sz="1400" b="1" dirty="0"/>
            </a:br>
            <a:r>
              <a:rPr lang="ru-RU" sz="1400" b="1" dirty="0"/>
              <a:t>экзамена </a:t>
            </a:r>
            <a:r>
              <a:rPr lang="ru-RU" sz="1400" b="1" u="sng" dirty="0"/>
              <a:t>в ППЭ</a:t>
            </a:r>
            <a:r>
              <a:rPr lang="ru-RU" sz="1400" b="1" dirty="0"/>
              <a:t>. </a:t>
            </a:r>
            <a:br>
              <a:rPr lang="ru-RU" sz="1400" b="1" dirty="0"/>
            </a:br>
            <a:r>
              <a:rPr lang="ru-RU" sz="1400" b="1" dirty="0"/>
              <a:t>По приказу Минпросвещения России и Рособрнадзора это время – 10:00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0A2A8D66-5C5E-97F1-5852-F6D7BC3B3221}"/>
              </a:ext>
            </a:extLst>
          </p:cNvPr>
          <p:cNvCxnSpPr>
            <a:cxnSpLocks/>
          </p:cNvCxnSpPr>
          <p:nvPr/>
        </p:nvCxnSpPr>
        <p:spPr>
          <a:xfrm flipV="1">
            <a:off x="3216205" y="2793285"/>
            <a:ext cx="936000" cy="41662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CF353ED-2632-ABEB-9DE9-BF535277F75D}"/>
              </a:ext>
            </a:extLst>
          </p:cNvPr>
          <p:cNvSpPr txBox="1"/>
          <p:nvPr/>
        </p:nvSpPr>
        <p:spPr>
          <a:xfrm>
            <a:off x="6812786" y="3160918"/>
            <a:ext cx="2240894" cy="1169551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Это время начала экзамена </a:t>
            </a:r>
            <a:r>
              <a:rPr lang="ru-RU" sz="1400" b="1" u="sng" dirty="0"/>
              <a:t>в аудитории</a:t>
            </a:r>
            <a:r>
              <a:rPr lang="ru-RU" sz="1400" b="1" dirty="0"/>
              <a:t>, </a:t>
            </a:r>
            <a:br>
              <a:rPr lang="ru-RU" sz="1400" b="1" dirty="0"/>
            </a:br>
            <a:r>
              <a:rPr lang="ru-RU" sz="1400" b="1" dirty="0"/>
              <a:t>т.е. время начала выполнения экзаменационной работы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7CBB2B06-47BA-BC61-8FA8-68D5894CC20C}"/>
              </a:ext>
            </a:extLst>
          </p:cNvPr>
          <p:cNvCxnSpPr>
            <a:cxnSpLocks/>
          </p:cNvCxnSpPr>
          <p:nvPr/>
        </p:nvCxnSpPr>
        <p:spPr>
          <a:xfrm flipH="1" flipV="1">
            <a:off x="8191355" y="2793285"/>
            <a:ext cx="605848" cy="36851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C71043D-C1EB-4D23-B593-6AF8BA1BE995}"/>
              </a:ext>
            </a:extLst>
          </p:cNvPr>
          <p:cNvSpPr txBox="1"/>
          <p:nvPr/>
        </p:nvSpPr>
        <p:spPr>
          <a:xfrm>
            <a:off x="1462567" y="5407264"/>
            <a:ext cx="243347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 столбцах 6 – 11 ставится отметка «Х»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BA8261A-EE43-7289-FB05-B01D242BA297}"/>
              </a:ext>
            </a:extLst>
          </p:cNvPr>
          <p:cNvSpPr txBox="1"/>
          <p:nvPr/>
        </p:nvSpPr>
        <p:spPr>
          <a:xfrm>
            <a:off x="6819064" y="5407264"/>
            <a:ext cx="2190901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72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 столбцах 12 – 17 ставятся числа, так как речь идет о количестве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4461818D-9B4E-8456-E234-B1CEBBE12BF0}"/>
              </a:ext>
            </a:extLst>
          </p:cNvPr>
          <p:cNvCxnSpPr>
            <a:cxnSpLocks/>
          </p:cNvCxnSpPr>
          <p:nvPr/>
        </p:nvCxnSpPr>
        <p:spPr>
          <a:xfrm flipV="1">
            <a:off x="3452760" y="4978367"/>
            <a:ext cx="936000" cy="416626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8CC2CB90-32AD-3A60-BC0B-F124CDB78D3D}"/>
              </a:ext>
            </a:extLst>
          </p:cNvPr>
          <p:cNvCxnSpPr>
            <a:cxnSpLocks/>
          </p:cNvCxnSpPr>
          <p:nvPr/>
        </p:nvCxnSpPr>
        <p:spPr>
          <a:xfrm flipH="1" flipV="1">
            <a:off x="6720517" y="5038754"/>
            <a:ext cx="605848" cy="36851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87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1E45615-7FDA-D038-199A-B5C94046A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FD86C53-F0D7-D62F-4E02-E83A82BA9B13}"/>
              </a:ext>
            </a:extLst>
          </p:cNvPr>
          <p:cNvSpPr/>
          <p:nvPr/>
        </p:nvSpPr>
        <p:spPr>
          <a:xfrm>
            <a:off x="1884459" y="5158213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F92C9F21-9429-45AC-BA49-A6344D6855D5}"/>
              </a:ext>
            </a:extLst>
          </p:cNvPr>
          <p:cNvSpPr/>
          <p:nvPr/>
        </p:nvSpPr>
        <p:spPr>
          <a:xfrm>
            <a:off x="1236387" y="451014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CB44458-05B1-C89E-C164-520693290118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86FF95B-F226-FE2E-2FB1-DF0A3748AA5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009EE7-1551-D027-27EA-4AF41284CD12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BF92C37-BCE2-A091-2070-BB10BEDCE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484A2E-E483-18AE-65E1-321872756036}"/>
              </a:ext>
            </a:extLst>
          </p:cNvPr>
          <p:cNvSpPr txBox="1"/>
          <p:nvPr/>
        </p:nvSpPr>
        <p:spPr>
          <a:xfrm>
            <a:off x="250934" y="1054477"/>
            <a:ext cx="860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libri" pitchFamily="34" charset="0"/>
                <a:cs typeface="Calibri" pitchFamily="34" charset="0"/>
              </a:rPr>
              <a:t>Собранные у участников ГИА ЭМ, черновики организатор в аудитории пересчитывает и упаковывает в полученные пакеты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649D0CB-2719-E74E-6861-A2C2D0935F52}"/>
              </a:ext>
            </a:extLst>
          </p:cNvPr>
          <p:cNvSpPr/>
          <p:nvPr/>
        </p:nvSpPr>
        <p:spPr>
          <a:xfrm>
            <a:off x="288562" y="1700808"/>
            <a:ext cx="856687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b="1" dirty="0">
                <a:solidFill>
                  <a:schemeClr val="tx1"/>
                </a:solidFill>
                <a:latin typeface="+mj-lt"/>
              </a:rPr>
              <a:t>Экзаменационные материалы собираются по каждому участнику, а не по видам бланков. Организаторы не должны нарушать комплектность экзаменационных материалов участника и отделять бланки № 1 от бланков № 2.</a:t>
            </a:r>
            <a:endParaRPr lang="ru-RU" alt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82CD0F-4331-C686-1B98-33F00BB8BE4C}"/>
              </a:ext>
            </a:extLst>
          </p:cNvPr>
          <p:cNvSpPr txBox="1"/>
          <p:nvPr/>
        </p:nvSpPr>
        <p:spPr>
          <a:xfrm>
            <a:off x="456157" y="3001591"/>
            <a:ext cx="12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Участник 1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EF203DC-3A9D-B6ED-4021-8A32C9D3A6E9}"/>
              </a:ext>
            </a:extLst>
          </p:cNvPr>
          <p:cNvSpPr/>
          <p:nvPr/>
        </p:nvSpPr>
        <p:spPr>
          <a:xfrm>
            <a:off x="732331" y="4006085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06F1B6F-D6B8-1129-D942-9DEC478BF8EC}"/>
              </a:ext>
            </a:extLst>
          </p:cNvPr>
          <p:cNvSpPr/>
          <p:nvPr/>
        </p:nvSpPr>
        <p:spPr>
          <a:xfrm>
            <a:off x="179512" y="342900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3EDF6C-03DB-3C02-CE40-6C74608BFFB9}"/>
              </a:ext>
            </a:extLst>
          </p:cNvPr>
          <p:cNvSpPr txBox="1"/>
          <p:nvPr/>
        </p:nvSpPr>
        <p:spPr>
          <a:xfrm rot="18164812">
            <a:off x="37952" y="393240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F4A0383-FE55-0C08-214C-4B7954D6D60D}"/>
              </a:ext>
            </a:extLst>
          </p:cNvPr>
          <p:cNvSpPr txBox="1"/>
          <p:nvPr/>
        </p:nvSpPr>
        <p:spPr>
          <a:xfrm rot="18164812">
            <a:off x="725022" y="460860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9F8F0C7-F0AB-D890-AFAE-04FE3D6122AC}"/>
              </a:ext>
            </a:extLst>
          </p:cNvPr>
          <p:cNvSpPr txBox="1"/>
          <p:nvPr/>
        </p:nvSpPr>
        <p:spPr>
          <a:xfrm rot="18164812">
            <a:off x="1258992" y="5103938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64663C0-2959-36FF-1D9B-D8216AAB2420}"/>
              </a:ext>
            </a:extLst>
          </p:cNvPr>
          <p:cNvSpPr txBox="1"/>
          <p:nvPr/>
        </p:nvSpPr>
        <p:spPr>
          <a:xfrm rot="18164812">
            <a:off x="1573335" y="558810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602900FE-61FC-B11B-1FF7-75837FF83537}"/>
              </a:ext>
            </a:extLst>
          </p:cNvPr>
          <p:cNvSpPr/>
          <p:nvPr/>
        </p:nvSpPr>
        <p:spPr>
          <a:xfrm>
            <a:off x="4408489" y="5158213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D9365D23-DAD0-FFD6-540F-F10CB8F9EC3D}"/>
              </a:ext>
            </a:extLst>
          </p:cNvPr>
          <p:cNvSpPr/>
          <p:nvPr/>
        </p:nvSpPr>
        <p:spPr>
          <a:xfrm>
            <a:off x="3760417" y="451014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F32AD7B-59F1-FF6B-79DF-24CA64B42D73}"/>
              </a:ext>
            </a:extLst>
          </p:cNvPr>
          <p:cNvSpPr txBox="1"/>
          <p:nvPr/>
        </p:nvSpPr>
        <p:spPr>
          <a:xfrm>
            <a:off x="2980187" y="3001591"/>
            <a:ext cx="12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Участник 2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D099ADE0-5F7A-5D11-6E3F-A5D4D5DF9429}"/>
              </a:ext>
            </a:extLst>
          </p:cNvPr>
          <p:cNvSpPr/>
          <p:nvPr/>
        </p:nvSpPr>
        <p:spPr>
          <a:xfrm>
            <a:off x="3256361" y="4006085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92C19BB2-64D3-AC74-6D40-F198CA67EBF5}"/>
              </a:ext>
            </a:extLst>
          </p:cNvPr>
          <p:cNvSpPr/>
          <p:nvPr/>
        </p:nvSpPr>
        <p:spPr>
          <a:xfrm>
            <a:off x="2703542" y="342900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258CAD5-A8C3-1289-AF10-6809EAF57C4E}"/>
              </a:ext>
            </a:extLst>
          </p:cNvPr>
          <p:cNvSpPr txBox="1"/>
          <p:nvPr/>
        </p:nvSpPr>
        <p:spPr>
          <a:xfrm rot="18164812">
            <a:off x="2561982" y="393240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3A491B0-CFD6-749F-139E-BD4A3BECF1C3}"/>
              </a:ext>
            </a:extLst>
          </p:cNvPr>
          <p:cNvSpPr txBox="1"/>
          <p:nvPr/>
        </p:nvSpPr>
        <p:spPr>
          <a:xfrm rot="18164812">
            <a:off x="3249052" y="460860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4BEFD0D-1072-4BAF-8525-D592DDA17707}"/>
              </a:ext>
            </a:extLst>
          </p:cNvPr>
          <p:cNvSpPr txBox="1"/>
          <p:nvPr/>
        </p:nvSpPr>
        <p:spPr>
          <a:xfrm rot="18164812">
            <a:off x="3783022" y="5137816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B8D04BF-B0FC-2597-0809-049B7CA5EA31}"/>
              </a:ext>
            </a:extLst>
          </p:cNvPr>
          <p:cNvSpPr txBox="1"/>
          <p:nvPr/>
        </p:nvSpPr>
        <p:spPr>
          <a:xfrm rot="18164812">
            <a:off x="4097365" y="558810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1773B310-B73B-42E7-261E-D337EBCA54E9}"/>
              </a:ext>
            </a:extLst>
          </p:cNvPr>
          <p:cNvSpPr/>
          <p:nvPr/>
        </p:nvSpPr>
        <p:spPr>
          <a:xfrm>
            <a:off x="6909061" y="5158213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AD24C49-4586-3854-E93A-6056A3E58911}"/>
              </a:ext>
            </a:extLst>
          </p:cNvPr>
          <p:cNvSpPr/>
          <p:nvPr/>
        </p:nvSpPr>
        <p:spPr>
          <a:xfrm>
            <a:off x="6260989" y="451014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07E05D58-8A10-42D4-6694-A6E6FADCAB29}"/>
              </a:ext>
            </a:extLst>
          </p:cNvPr>
          <p:cNvSpPr txBox="1"/>
          <p:nvPr/>
        </p:nvSpPr>
        <p:spPr>
          <a:xfrm>
            <a:off x="5480759" y="3001591"/>
            <a:ext cx="127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prstClr val="black"/>
                </a:solidFill>
              </a:rPr>
              <a:t>Участник 3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A120ADA4-0A14-1636-12AC-C38A2985167E}"/>
              </a:ext>
            </a:extLst>
          </p:cNvPr>
          <p:cNvSpPr/>
          <p:nvPr/>
        </p:nvSpPr>
        <p:spPr>
          <a:xfrm>
            <a:off x="5756933" y="4006085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58578E2D-3FCA-2101-5256-DC4F85B6993C}"/>
              </a:ext>
            </a:extLst>
          </p:cNvPr>
          <p:cNvSpPr/>
          <p:nvPr/>
        </p:nvSpPr>
        <p:spPr>
          <a:xfrm>
            <a:off x="5204114" y="342900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B46E0E2-2CF2-D2E6-C1AC-49FA6E00C5E3}"/>
              </a:ext>
            </a:extLst>
          </p:cNvPr>
          <p:cNvSpPr txBox="1"/>
          <p:nvPr/>
        </p:nvSpPr>
        <p:spPr>
          <a:xfrm rot="18164812">
            <a:off x="5062554" y="393240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9C3CEFD-BBFA-C7C3-C47A-9ACEAFBB85C9}"/>
              </a:ext>
            </a:extLst>
          </p:cNvPr>
          <p:cNvSpPr txBox="1"/>
          <p:nvPr/>
        </p:nvSpPr>
        <p:spPr>
          <a:xfrm rot="18164812">
            <a:off x="5749624" y="460860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7575F7D-AC28-3676-B535-EC4B740C5811}"/>
              </a:ext>
            </a:extLst>
          </p:cNvPr>
          <p:cNvSpPr txBox="1"/>
          <p:nvPr/>
        </p:nvSpPr>
        <p:spPr>
          <a:xfrm rot="18164812">
            <a:off x="6283594" y="5137816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6DB6A9-66AD-1D20-2BEF-0289A2431A69}"/>
              </a:ext>
            </a:extLst>
          </p:cNvPr>
          <p:cNvSpPr txBox="1"/>
          <p:nvPr/>
        </p:nvSpPr>
        <p:spPr>
          <a:xfrm rot="18164812">
            <a:off x="6597937" y="558810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71" name="Стрелка: вправо 70">
            <a:extLst>
              <a:ext uri="{FF2B5EF4-FFF2-40B4-BE49-F238E27FC236}">
                <a16:creationId xmlns="" xmlns:a16="http://schemas.microsoft.com/office/drawing/2014/main" id="{60D319FB-F3FA-A56A-CC0C-6560206D93A4}"/>
              </a:ext>
            </a:extLst>
          </p:cNvPr>
          <p:cNvSpPr/>
          <p:nvPr/>
        </p:nvSpPr>
        <p:spPr>
          <a:xfrm>
            <a:off x="1891708" y="3067366"/>
            <a:ext cx="880162" cy="252000"/>
          </a:xfrm>
          <a:prstGeom prst="rightArrow">
            <a:avLst/>
          </a:prstGeom>
          <a:solidFill>
            <a:srgbClr val="006DB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вправо 71">
            <a:extLst>
              <a:ext uri="{FF2B5EF4-FFF2-40B4-BE49-F238E27FC236}">
                <a16:creationId xmlns="" xmlns:a16="http://schemas.microsoft.com/office/drawing/2014/main" id="{10BB693C-2671-E421-41F5-6BA394FFA330}"/>
              </a:ext>
            </a:extLst>
          </p:cNvPr>
          <p:cNvSpPr/>
          <p:nvPr/>
        </p:nvSpPr>
        <p:spPr>
          <a:xfrm>
            <a:off x="4440516" y="3041742"/>
            <a:ext cx="880162" cy="252000"/>
          </a:xfrm>
          <a:prstGeom prst="rightArrow">
            <a:avLst/>
          </a:prstGeom>
          <a:solidFill>
            <a:srgbClr val="006DB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право 72">
            <a:extLst>
              <a:ext uri="{FF2B5EF4-FFF2-40B4-BE49-F238E27FC236}">
                <a16:creationId xmlns="" xmlns:a16="http://schemas.microsoft.com/office/drawing/2014/main" id="{D6BAA36C-44F9-3E40-A25A-3A655F21D6C6}"/>
              </a:ext>
            </a:extLst>
          </p:cNvPr>
          <p:cNvSpPr/>
          <p:nvPr/>
        </p:nvSpPr>
        <p:spPr>
          <a:xfrm>
            <a:off x="6852265" y="3059108"/>
            <a:ext cx="880162" cy="252000"/>
          </a:xfrm>
          <a:prstGeom prst="rightArrow">
            <a:avLst/>
          </a:prstGeom>
          <a:solidFill>
            <a:srgbClr val="006DB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94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2545493" y="1148979"/>
            <a:ext cx="6421526" cy="2598808"/>
            <a:chOff x="1721223" y="1455128"/>
            <a:chExt cx="7313922" cy="228984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721223" y="1455128"/>
              <a:ext cx="1465730" cy="1189863"/>
            </a:xfrm>
            <a:prstGeom prst="roundRect">
              <a:avLst>
                <a:gd name="adj" fmla="val 738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 flipV="1">
              <a:off x="1721223" y="1959181"/>
              <a:ext cx="7313922" cy="1785787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1223" y="1495469"/>
              <a:ext cx="1479177" cy="40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4A82"/>
                  </a:solidFill>
                </a:rPr>
                <a:t>П. 68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0908" y="1824184"/>
            <a:ext cx="583238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+mj-lt"/>
              </a:rPr>
              <a:t>В аудитории собранные экзаменационные материалы и черновики организаторы упаковывают в отдельные пакеты и передают в Штаб ППЭ руководителю ППЭ. </a:t>
            </a:r>
            <a:r>
              <a:rPr lang="ru-RU" sz="1700" dirty="0" smtClean="0">
                <a:latin typeface="+mj-lt"/>
              </a:rPr>
              <a:t>Файлы</a:t>
            </a:r>
            <a:r>
              <a:rPr lang="ru-RU" sz="1700" dirty="0">
                <a:latin typeface="+mj-lt"/>
              </a:rPr>
              <a:t>, содержащие ответы участников ГИА на задания КИМ (при наличии), записываются на электронные носители </a:t>
            </a:r>
            <a:r>
              <a:rPr lang="ru-RU" sz="1700" b="1" dirty="0">
                <a:latin typeface="+mj-lt"/>
              </a:rPr>
              <a:t>техническими специалистами </a:t>
            </a:r>
            <a:r>
              <a:rPr lang="ru-RU" sz="1700" dirty="0">
                <a:latin typeface="+mj-lt"/>
              </a:rPr>
              <a:t>и передаются в Штаб ППЭ руководителю ППЭ.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410F6A-4004-EB79-4A00-A23D88FCD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4" y="1831393"/>
            <a:ext cx="1350411" cy="1350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B44458-05B1-C89E-C164-520693290118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929635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D82B10-887C-C627-6C8F-D6FC45B8D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635C211-704D-0355-3D4B-37CD10BA12D0}"/>
              </a:ext>
            </a:extLst>
          </p:cNvPr>
          <p:cNvSpPr/>
          <p:nvPr/>
        </p:nvSpPr>
        <p:spPr>
          <a:xfrm>
            <a:off x="7353292" y="2993936"/>
            <a:ext cx="1031357" cy="135033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F2C6CB-1903-07A7-333A-8D7E81992308}"/>
              </a:ext>
            </a:extLst>
          </p:cNvPr>
          <p:cNvSpPr/>
          <p:nvPr/>
        </p:nvSpPr>
        <p:spPr>
          <a:xfrm>
            <a:off x="6414584" y="2563369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E08BC2-23F8-AE11-08FB-9C0F9D7516E9}"/>
              </a:ext>
            </a:extLst>
          </p:cNvPr>
          <p:cNvSpPr/>
          <p:nvPr/>
        </p:nvSpPr>
        <p:spPr>
          <a:xfrm>
            <a:off x="5566632" y="2187504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054AEF4-F1A5-E909-8F81-F811A5C750B3}"/>
              </a:ext>
            </a:extLst>
          </p:cNvPr>
          <p:cNvSpPr/>
          <p:nvPr/>
        </p:nvSpPr>
        <p:spPr>
          <a:xfrm>
            <a:off x="4064992" y="2191510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725D3B-9022-8E44-E2D7-D5D21056B450}"/>
              </a:ext>
            </a:extLst>
          </p:cNvPr>
          <p:cNvSpPr txBox="1"/>
          <p:nvPr/>
        </p:nvSpPr>
        <p:spPr>
          <a:xfrm rot="18164812">
            <a:off x="3923432" y="2694918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Бланки №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6E83263-D1A4-B717-D5F0-552BCB01F6B3}"/>
              </a:ext>
            </a:extLst>
          </p:cNvPr>
          <p:cNvSpPr txBox="1"/>
          <p:nvPr/>
        </p:nvSpPr>
        <p:spPr>
          <a:xfrm rot="18164812">
            <a:off x="5425072" y="2552413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EB386F-7423-18BD-43F4-AAD4E87DF1D6}"/>
              </a:ext>
            </a:extLst>
          </p:cNvPr>
          <p:cNvSpPr txBox="1"/>
          <p:nvPr/>
        </p:nvSpPr>
        <p:spPr>
          <a:xfrm rot="18164812">
            <a:off x="7041933" y="3390744"/>
            <a:ext cx="180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Дополнительный бланк №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3FDDE09-9C57-E7EF-9ABD-0AB5A1FA5A83}"/>
              </a:ext>
            </a:extLst>
          </p:cNvPr>
          <p:cNvSpPr txBox="1"/>
          <p:nvPr/>
        </p:nvSpPr>
        <p:spPr>
          <a:xfrm>
            <a:off x="5112710" y="2570283"/>
            <a:ext cx="387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+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9AAF43-2C0F-886D-F807-0C3991617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4016"/>
          <a:stretch/>
        </p:blipFill>
        <p:spPr>
          <a:xfrm flipH="1">
            <a:off x="288562" y="2308421"/>
            <a:ext cx="2857500" cy="1008113"/>
          </a:xfrm>
          <a:prstGeom prst="rect">
            <a:avLst/>
          </a:prstGeom>
        </p:spPr>
      </p:pic>
      <p:sp>
        <p:nvSpPr>
          <p:cNvPr id="21" name="Стрелка вправо 20">
            <a:extLst>
              <a:ext uri="{FF2B5EF4-FFF2-40B4-BE49-F238E27FC236}">
                <a16:creationId xmlns="" xmlns:a16="http://schemas.microsoft.com/office/drawing/2014/main" id="{B9576702-A3EF-7B34-C02E-39695E336700}"/>
              </a:ext>
            </a:extLst>
          </p:cNvPr>
          <p:cNvSpPr/>
          <p:nvPr/>
        </p:nvSpPr>
        <p:spPr>
          <a:xfrm rot="10800000">
            <a:off x="3163369" y="2711183"/>
            <a:ext cx="720080" cy="432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BAFA15C-AFA7-C767-0DA9-AF3BF2507672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A72A71E0-D3DC-6D01-224C-F718778E3F4D}"/>
              </a:ext>
            </a:extLst>
          </p:cNvPr>
          <p:cNvGrpSpPr/>
          <p:nvPr/>
        </p:nvGrpSpPr>
        <p:grpSpPr>
          <a:xfrm>
            <a:off x="152730" y="2133940"/>
            <a:ext cx="703832" cy="703832"/>
            <a:chOff x="5577264" y="4725144"/>
            <a:chExt cx="703832" cy="703832"/>
          </a:xfrm>
        </p:grpSpPr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FB4672D0-BB93-B2A8-C66C-3B70FBBAA892}"/>
                </a:ext>
              </a:extLst>
            </p:cNvPr>
            <p:cNvSpPr/>
            <p:nvPr/>
          </p:nvSpPr>
          <p:spPr>
            <a:xfrm>
              <a:off x="5577264" y="4725144"/>
              <a:ext cx="703832" cy="70383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56B3442-BE1C-1F9D-D787-462882039CEC}"/>
                </a:ext>
              </a:extLst>
            </p:cNvPr>
            <p:cNvSpPr txBox="1"/>
            <p:nvPr/>
          </p:nvSpPr>
          <p:spPr>
            <a:xfrm>
              <a:off x="5612475" y="4782202"/>
              <a:ext cx="6509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/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157ECB-FA0E-0A4E-9C1B-89F66CE3E872}"/>
              </a:ext>
            </a:extLst>
          </p:cNvPr>
          <p:cNvSpPr txBox="1"/>
          <p:nvPr/>
        </p:nvSpPr>
        <p:spPr>
          <a:xfrm rot="18164812">
            <a:off x="6364347" y="3001821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Бланк № 2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Лист 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9198424-B7C3-2341-1AAC-32053F9AB2AE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9976337-A702-B28F-EB40-4C2085FEF64C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4EFDA3-9388-5D65-7DEF-33692F14B3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EB0351A-6F20-2054-8EB6-1EEC69F50E70}"/>
              </a:ext>
            </a:extLst>
          </p:cNvPr>
          <p:cNvSpPr txBox="1"/>
          <p:nvPr/>
        </p:nvSpPr>
        <p:spPr>
          <a:xfrm>
            <a:off x="5095601" y="5162406"/>
            <a:ext cx="3853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Организаторы заполняют сопроводительный бланк и фиксируют его на возвратно-доставочном пакете №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FDE748C-B3F2-8DD6-2196-894253617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16" y="3838257"/>
            <a:ext cx="4802837" cy="27630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EC1B440-789B-9770-DDF1-B5DB9D1F1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0096">
            <a:off x="865512" y="2789216"/>
            <a:ext cx="1015846" cy="10158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4A5AC2-C718-B1D8-1FBC-80783623EF42}"/>
              </a:ext>
            </a:extLst>
          </p:cNvPr>
          <p:cNvSpPr txBox="1"/>
          <p:nvPr/>
        </p:nvSpPr>
        <p:spPr>
          <a:xfrm>
            <a:off x="250934" y="1116613"/>
            <a:ext cx="860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Собранные у участников ГИА ЭМ, черновики организатор в аудитории пересчитывает и упаковывает в полученные пакеты.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63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7516" y="4251638"/>
            <a:ext cx="8966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Calibri" pitchFamily="34" charset="0"/>
                <a:cs typeface="Calibri" pitchFamily="34" charset="0"/>
              </a:rPr>
              <a:t>При упаковке запрещается: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использовать какие-либо иные пакеты вместо выданных пакетов;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вкладывать вместе с перечисленными материалами какие-либо другие материалы;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скреплять бланки (скрепками, степлером и т.п.);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менять ориентацию бланков в пакете (верх-низ, лицевая-оборотная сторона).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4016"/>
          <a:stretch/>
        </p:blipFill>
        <p:spPr>
          <a:xfrm flipH="1">
            <a:off x="249731" y="1588540"/>
            <a:ext cx="2857500" cy="10081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5" b="34016"/>
          <a:stretch/>
        </p:blipFill>
        <p:spPr>
          <a:xfrm flipH="1">
            <a:off x="249731" y="3234817"/>
            <a:ext cx="2857500" cy="1008113"/>
          </a:xfrm>
          <a:prstGeom prst="rect">
            <a:avLst/>
          </a:prstGeom>
        </p:spPr>
      </p:pic>
      <p:sp>
        <p:nvSpPr>
          <p:cNvPr id="25" name="Стрелка вправо 24"/>
          <p:cNvSpPr/>
          <p:nvPr/>
        </p:nvSpPr>
        <p:spPr>
          <a:xfrm rot="10800000">
            <a:off x="3161235" y="1877818"/>
            <a:ext cx="720080" cy="432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161235" y="3528722"/>
            <a:ext cx="720080" cy="432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042522" y="1397506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164812">
            <a:off x="3900962" y="1900914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КИМ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40754" y="2941491"/>
            <a:ext cx="1031357" cy="1350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164812">
            <a:off x="3899194" y="3444899"/>
            <a:ext cx="13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Черновики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33970" y="1331527"/>
            <a:ext cx="40100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не использованные ЭМ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использованные КИМы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бракованные (с нарушением комплектации и др.) ЭМ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21104" y="1350029"/>
            <a:ext cx="703832" cy="703832"/>
            <a:chOff x="5577264" y="4725144"/>
            <a:chExt cx="703832" cy="703832"/>
          </a:xfrm>
        </p:grpSpPr>
        <p:sp>
          <p:nvSpPr>
            <p:cNvPr id="34" name="Овал 33"/>
            <p:cNvSpPr/>
            <p:nvPr/>
          </p:nvSpPr>
          <p:spPr>
            <a:xfrm>
              <a:off x="5577264" y="4725144"/>
              <a:ext cx="703832" cy="70383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12475" y="4782202"/>
              <a:ext cx="6509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/>
                <a:t>2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35104" y="3035041"/>
            <a:ext cx="703832" cy="703832"/>
            <a:chOff x="5577264" y="4725144"/>
            <a:chExt cx="703832" cy="703832"/>
          </a:xfrm>
        </p:grpSpPr>
        <p:sp>
          <p:nvSpPr>
            <p:cNvPr id="41" name="Овал 40"/>
            <p:cNvSpPr/>
            <p:nvPr/>
          </p:nvSpPr>
          <p:spPr>
            <a:xfrm>
              <a:off x="5577264" y="4725144"/>
              <a:ext cx="703832" cy="70383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2475" y="4782202"/>
              <a:ext cx="65092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/>
                <a:t>3</a:t>
              </a: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384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37" name="Плюс 36"/>
          <p:cNvSpPr/>
          <p:nvPr/>
        </p:nvSpPr>
        <p:spPr>
          <a:xfrm>
            <a:off x="852030" y="2435134"/>
            <a:ext cx="504056" cy="4253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547664" y="1412776"/>
            <a:ext cx="6073118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заполненные отчетные формы: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ППЭ-05-02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ППЭ-12-04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ППЭ-12-03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prstClr val="black"/>
                </a:solidFill>
              </a:rPr>
              <a:t>ППЭ-12-02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информационные формы из аудитории;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акты об идентификации личности участника (ППЭ-20), служебные записки, объяснительные и прочие документы;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неиспользованные дополнительные бланки;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неиспользованные черновики.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858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836712"/>
            <a:ext cx="839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80" y="1233599"/>
            <a:ext cx="8507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  <a:cs typeface="Calibri" pitchFamily="34" charset="0"/>
              </a:rPr>
              <a:t>Три запечатанных пакета с ЭМ и черновиками, а также неиспользованные дополнительные бланки, неиспользованные черновики, протоколы, акты и иные формы по результатам проведения ГИА в аудиториях, служебные записки, объяснительные (при наличии) передаются руководителю ППЭ в Штабе ППЭ в присутствии члена (членов) ГЭК. По факту возврата материалов экзамена заполняется 2 часть ведомости ППЭ-14-02.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4" y="3530163"/>
            <a:ext cx="9144000" cy="27071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9475" y="3959582"/>
            <a:ext cx="3960440" cy="2088232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экзамена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832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7A06411-D60D-E216-F83F-A9F55E8A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3E9507-ED82-ED9B-DCB3-137516BC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3652458"/>
          </a:xfrm>
        </p:spPr>
        <p:txBody>
          <a:bodyPr>
            <a:normAutofit fontScale="90000"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ABDE55-2FC0-92FD-E1C5-F9281DC42FB5}"/>
              </a:ext>
            </a:extLst>
          </p:cNvPr>
          <p:cNvSpPr txBox="1"/>
          <p:nvPr/>
        </p:nvSpPr>
        <p:spPr>
          <a:xfrm>
            <a:off x="428596" y="836712"/>
            <a:ext cx="8391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996D04-EE8F-8783-40A5-00A6ACA09C30}"/>
              </a:ext>
            </a:extLst>
          </p:cNvPr>
          <p:cNvSpPr txBox="1"/>
          <p:nvPr/>
        </p:nvSpPr>
        <p:spPr>
          <a:xfrm>
            <a:off x="710974" y="1760302"/>
            <a:ext cx="7664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alibri" pitchFamily="34" charset="0"/>
                <a:cs typeface="Calibri" pitchFamily="34" charset="0"/>
              </a:rPr>
              <a:t>Организаторы в аудитории покидают ППЭ после передачи всех материалов </a:t>
            </a:r>
            <a:br>
              <a:rPr lang="ru-RU" sz="3200" dirty="0">
                <a:latin typeface="Calibri" pitchFamily="34" charset="0"/>
                <a:cs typeface="Calibri" pitchFamily="34" charset="0"/>
              </a:rPr>
            </a:br>
            <a:r>
              <a:rPr lang="ru-RU" sz="3200" dirty="0">
                <a:latin typeface="Calibri" pitchFamily="34" charset="0"/>
                <a:cs typeface="Calibri" pitchFamily="34" charset="0"/>
              </a:rPr>
              <a:t>и с разрешения руководителя ППЭ.</a:t>
            </a:r>
            <a:endParaRPr lang="ru-RU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676508-1910-F550-2439-A010558F624F}"/>
              </a:ext>
            </a:extLst>
          </p:cNvPr>
          <p:cNvSpPr txBox="1"/>
          <p:nvPr/>
        </p:nvSpPr>
        <p:spPr>
          <a:xfrm>
            <a:off x="179512" y="54868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работы организатора в аудитории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2C0F1DC-49A3-7DCA-27A5-30C6D3930325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354083-AADF-7215-7DB9-2B8ACB001A88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C68B6DB-1C08-BD5B-4A1E-826A7644C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B7B1AE3-8FB4-4A33-F72F-F9D4A664A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0" y="3503544"/>
            <a:ext cx="3159374" cy="27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3241442" y="3239201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212286" y="3266787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19780" y="3218881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316493" y="3205662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(17)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12286" y="1490704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181806" y="1497805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0624" y="1480544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7337" y="1467325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(17)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294148" y="1835424"/>
            <a:ext cx="8498987" cy="1007657"/>
            <a:chOff x="294148" y="1571264"/>
            <a:chExt cx="8498987" cy="1007657"/>
          </a:xfrm>
        </p:grpSpPr>
        <p:sp>
          <p:nvSpPr>
            <p:cNvPr id="77" name="Полилиния 76"/>
            <p:cNvSpPr/>
            <p:nvPr/>
          </p:nvSpPr>
          <p:spPr>
            <a:xfrm>
              <a:off x="294148" y="1691217"/>
              <a:ext cx="2239788" cy="749932"/>
            </a:xfrm>
            <a:custGeom>
              <a:avLst/>
              <a:gdLst>
                <a:gd name="connsiteX0" fmla="*/ 0 w 2239788"/>
                <a:gd name="connsiteY0" fmla="*/ 0 h 749932"/>
                <a:gd name="connsiteX1" fmla="*/ 2239788 w 2239788"/>
                <a:gd name="connsiteY1" fmla="*/ 0 h 749932"/>
                <a:gd name="connsiteX2" fmla="*/ 2239788 w 2239788"/>
                <a:gd name="connsiteY2" fmla="*/ 749932 h 749932"/>
                <a:gd name="connsiteX3" fmla="*/ 0 w 2239788"/>
                <a:gd name="connsiteY3" fmla="*/ 749932 h 749932"/>
                <a:gd name="connsiteX4" fmla="*/ 0 w 2239788"/>
                <a:gd name="connsiteY4" fmla="*/ 0 h 7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788" h="749932">
                  <a:moveTo>
                    <a:pt x="0" y="0"/>
                  </a:moveTo>
                  <a:lnTo>
                    <a:pt x="2239788" y="0"/>
                  </a:lnTo>
                  <a:lnTo>
                    <a:pt x="2239788" y="749932"/>
                  </a:lnTo>
                  <a:lnTo>
                    <a:pt x="0" y="749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По решению ОИВ ППЭ оборудуются стационарными </a:t>
              </a:r>
              <a:br>
                <a:rPr lang="ru-RU" sz="1300" kern="1200" dirty="0">
                  <a:solidFill>
                    <a:schemeClr val="tx1"/>
                  </a:solidFill>
                </a:rPr>
              </a:br>
              <a:r>
                <a:rPr lang="ru-RU" sz="1300" kern="1200" dirty="0">
                  <a:solidFill>
                    <a:schemeClr val="tx1"/>
                  </a:solidFill>
                </a:rPr>
                <a:t>и (или) переносными металлоискателями</a:t>
              </a: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2574871" y="1759835"/>
              <a:ext cx="597376" cy="603976"/>
            </a:xfrm>
            <a:custGeom>
              <a:avLst/>
              <a:gdLst>
                <a:gd name="connsiteX0" fmla="*/ 79182 w 597376"/>
                <a:gd name="connsiteY0" fmla="*/ 231737 h 603976"/>
                <a:gd name="connsiteX1" fmla="*/ 228437 w 597376"/>
                <a:gd name="connsiteY1" fmla="*/ 231737 h 603976"/>
                <a:gd name="connsiteX2" fmla="*/ 228437 w 597376"/>
                <a:gd name="connsiteY2" fmla="*/ 80057 h 603976"/>
                <a:gd name="connsiteX3" fmla="*/ 368939 w 597376"/>
                <a:gd name="connsiteY3" fmla="*/ 80057 h 603976"/>
                <a:gd name="connsiteX4" fmla="*/ 368939 w 597376"/>
                <a:gd name="connsiteY4" fmla="*/ 231737 h 603976"/>
                <a:gd name="connsiteX5" fmla="*/ 518194 w 597376"/>
                <a:gd name="connsiteY5" fmla="*/ 231737 h 603976"/>
                <a:gd name="connsiteX6" fmla="*/ 518194 w 597376"/>
                <a:gd name="connsiteY6" fmla="*/ 372239 h 603976"/>
                <a:gd name="connsiteX7" fmla="*/ 368939 w 597376"/>
                <a:gd name="connsiteY7" fmla="*/ 372239 h 603976"/>
                <a:gd name="connsiteX8" fmla="*/ 368939 w 597376"/>
                <a:gd name="connsiteY8" fmla="*/ 523919 h 603976"/>
                <a:gd name="connsiteX9" fmla="*/ 228437 w 597376"/>
                <a:gd name="connsiteY9" fmla="*/ 523919 h 603976"/>
                <a:gd name="connsiteX10" fmla="*/ 228437 w 597376"/>
                <a:gd name="connsiteY10" fmla="*/ 372239 h 603976"/>
                <a:gd name="connsiteX11" fmla="*/ 79182 w 597376"/>
                <a:gd name="connsiteY11" fmla="*/ 372239 h 603976"/>
                <a:gd name="connsiteX12" fmla="*/ 79182 w 597376"/>
                <a:gd name="connsiteY12" fmla="*/ 231737 h 60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376" h="603976">
                  <a:moveTo>
                    <a:pt x="79182" y="231737"/>
                  </a:moveTo>
                  <a:lnTo>
                    <a:pt x="228437" y="231737"/>
                  </a:lnTo>
                  <a:lnTo>
                    <a:pt x="228437" y="80057"/>
                  </a:lnTo>
                  <a:lnTo>
                    <a:pt x="368939" y="80057"/>
                  </a:lnTo>
                  <a:lnTo>
                    <a:pt x="368939" y="231737"/>
                  </a:lnTo>
                  <a:lnTo>
                    <a:pt x="518194" y="231737"/>
                  </a:lnTo>
                  <a:lnTo>
                    <a:pt x="518194" y="372239"/>
                  </a:lnTo>
                  <a:lnTo>
                    <a:pt x="368939" y="372239"/>
                  </a:lnTo>
                  <a:lnTo>
                    <a:pt x="368939" y="523919"/>
                  </a:lnTo>
                  <a:lnTo>
                    <a:pt x="228437" y="523919"/>
                  </a:lnTo>
                  <a:lnTo>
                    <a:pt x="228437" y="372239"/>
                  </a:lnTo>
                  <a:lnTo>
                    <a:pt x="79182" y="372239"/>
                  </a:lnTo>
                  <a:lnTo>
                    <a:pt x="79182" y="231737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82" tIns="231737" rIns="79182" bIns="23173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176814" y="1637414"/>
              <a:ext cx="2811907" cy="941507"/>
            </a:xfrm>
            <a:custGeom>
              <a:avLst/>
              <a:gdLst>
                <a:gd name="connsiteX0" fmla="*/ 0 w 2811907"/>
                <a:gd name="connsiteY0" fmla="*/ 0 h 941507"/>
                <a:gd name="connsiteX1" fmla="*/ 2811907 w 2811907"/>
                <a:gd name="connsiteY1" fmla="*/ 0 h 941507"/>
                <a:gd name="connsiteX2" fmla="*/ 2811907 w 2811907"/>
                <a:gd name="connsiteY2" fmla="*/ 941507 h 941507"/>
                <a:gd name="connsiteX3" fmla="*/ 0 w 2811907"/>
                <a:gd name="connsiteY3" fmla="*/ 941507 h 941507"/>
                <a:gd name="connsiteX4" fmla="*/ 0 w 2811907"/>
                <a:gd name="connsiteY4" fmla="*/ 0 h 94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907" h="941507">
                  <a:moveTo>
                    <a:pt x="0" y="0"/>
                  </a:moveTo>
                  <a:lnTo>
                    <a:pt x="2811907" y="0"/>
                  </a:lnTo>
                  <a:lnTo>
                    <a:pt x="2811907" y="941507"/>
                  </a:lnTo>
                  <a:lnTo>
                    <a:pt x="0" y="941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Органам местного самоуправления Красноярского края, осуществляющим управление в сфере образования </a:t>
              </a:r>
              <a:br>
                <a:rPr lang="ru-RU" sz="1300" kern="1200" dirty="0">
                  <a:solidFill>
                    <a:schemeClr val="tx1"/>
                  </a:solidFill>
                </a:rPr>
              </a:br>
              <a:r>
                <a:rPr lang="ru-RU" sz="1300" b="1" kern="1200" dirty="0">
                  <a:solidFill>
                    <a:schemeClr val="tx1"/>
                  </a:solidFill>
                </a:rPr>
                <a:t>оборудовать ППЭ стационарными или переносными металлоискателями </a:t>
              </a: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6196702" y="1879988"/>
              <a:ext cx="554125" cy="438528"/>
            </a:xfrm>
            <a:custGeom>
              <a:avLst/>
              <a:gdLst>
                <a:gd name="connsiteX0" fmla="*/ 0 w 554125"/>
                <a:gd name="connsiteY0" fmla="*/ 109632 h 438528"/>
                <a:gd name="connsiteX1" fmla="*/ 334861 w 554125"/>
                <a:gd name="connsiteY1" fmla="*/ 109632 h 438528"/>
                <a:gd name="connsiteX2" fmla="*/ 334861 w 554125"/>
                <a:gd name="connsiteY2" fmla="*/ 0 h 438528"/>
                <a:gd name="connsiteX3" fmla="*/ 554125 w 554125"/>
                <a:gd name="connsiteY3" fmla="*/ 219264 h 438528"/>
                <a:gd name="connsiteX4" fmla="*/ 334861 w 554125"/>
                <a:gd name="connsiteY4" fmla="*/ 438528 h 438528"/>
                <a:gd name="connsiteX5" fmla="*/ 334861 w 554125"/>
                <a:gd name="connsiteY5" fmla="*/ 328896 h 438528"/>
                <a:gd name="connsiteX6" fmla="*/ 0 w 554125"/>
                <a:gd name="connsiteY6" fmla="*/ 328896 h 438528"/>
                <a:gd name="connsiteX7" fmla="*/ 0 w 554125"/>
                <a:gd name="connsiteY7" fmla="*/ 109632 h 43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25" h="438528">
                  <a:moveTo>
                    <a:pt x="0" y="109632"/>
                  </a:moveTo>
                  <a:lnTo>
                    <a:pt x="334861" y="109632"/>
                  </a:lnTo>
                  <a:lnTo>
                    <a:pt x="334861" y="0"/>
                  </a:lnTo>
                  <a:lnTo>
                    <a:pt x="554125" y="219264"/>
                  </a:lnTo>
                  <a:lnTo>
                    <a:pt x="334861" y="438528"/>
                  </a:lnTo>
                  <a:lnTo>
                    <a:pt x="334861" y="328896"/>
                  </a:lnTo>
                  <a:lnTo>
                    <a:pt x="0" y="328896"/>
                  </a:lnTo>
                  <a:lnTo>
                    <a:pt x="0" y="109632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632" rIns="109632" bIns="10963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6919369" y="1571264"/>
              <a:ext cx="1873766" cy="997760"/>
            </a:xfrm>
            <a:custGeom>
              <a:avLst/>
              <a:gdLst>
                <a:gd name="connsiteX0" fmla="*/ 0 w 1873766"/>
                <a:gd name="connsiteY0" fmla="*/ 166297 h 997760"/>
                <a:gd name="connsiteX1" fmla="*/ 166297 w 1873766"/>
                <a:gd name="connsiteY1" fmla="*/ 0 h 997760"/>
                <a:gd name="connsiteX2" fmla="*/ 1707469 w 1873766"/>
                <a:gd name="connsiteY2" fmla="*/ 0 h 997760"/>
                <a:gd name="connsiteX3" fmla="*/ 1873766 w 1873766"/>
                <a:gd name="connsiteY3" fmla="*/ 166297 h 997760"/>
                <a:gd name="connsiteX4" fmla="*/ 1873766 w 1873766"/>
                <a:gd name="connsiteY4" fmla="*/ 831463 h 997760"/>
                <a:gd name="connsiteX5" fmla="*/ 1707469 w 1873766"/>
                <a:gd name="connsiteY5" fmla="*/ 997760 h 997760"/>
                <a:gd name="connsiteX6" fmla="*/ 166297 w 1873766"/>
                <a:gd name="connsiteY6" fmla="*/ 997760 h 997760"/>
                <a:gd name="connsiteX7" fmla="*/ 0 w 1873766"/>
                <a:gd name="connsiteY7" fmla="*/ 831463 h 997760"/>
                <a:gd name="connsiteX8" fmla="*/ 0 w 1873766"/>
                <a:gd name="connsiteY8" fmla="*/ 166297 h 9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766" h="997760">
                  <a:moveTo>
                    <a:pt x="0" y="166297"/>
                  </a:moveTo>
                  <a:cubicBezTo>
                    <a:pt x="0" y="74454"/>
                    <a:pt x="74454" y="0"/>
                    <a:pt x="166297" y="0"/>
                  </a:cubicBezTo>
                  <a:lnTo>
                    <a:pt x="1707469" y="0"/>
                  </a:lnTo>
                  <a:cubicBezTo>
                    <a:pt x="1799312" y="0"/>
                    <a:pt x="1873766" y="74454"/>
                    <a:pt x="1873766" y="166297"/>
                  </a:cubicBezTo>
                  <a:lnTo>
                    <a:pt x="1873766" y="831463"/>
                  </a:lnTo>
                  <a:cubicBezTo>
                    <a:pt x="1873766" y="923306"/>
                    <a:pt x="1799312" y="997760"/>
                    <a:pt x="1707469" y="997760"/>
                  </a:cubicBezTo>
                  <a:lnTo>
                    <a:pt x="166297" y="997760"/>
                  </a:lnTo>
                  <a:cubicBezTo>
                    <a:pt x="74454" y="997760"/>
                    <a:pt x="0" y="923306"/>
                    <a:pt x="0" y="831463"/>
                  </a:cubicBezTo>
                  <a:lnTo>
                    <a:pt x="0" y="1662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47" tIns="63947" rIns="63947" bIns="639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ППЭ должны быть оборудованы стационарными и (или) переносными металлоискателями </a:t>
              </a: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294148" y="3671461"/>
            <a:ext cx="2239788" cy="749932"/>
          </a:xfrm>
          <a:custGeom>
            <a:avLst/>
            <a:gdLst>
              <a:gd name="connsiteX0" fmla="*/ 0 w 2239788"/>
              <a:gd name="connsiteY0" fmla="*/ 0 h 749932"/>
              <a:gd name="connsiteX1" fmla="*/ 2239788 w 2239788"/>
              <a:gd name="connsiteY1" fmla="*/ 0 h 749932"/>
              <a:gd name="connsiteX2" fmla="*/ 2239788 w 2239788"/>
              <a:gd name="connsiteY2" fmla="*/ 749932 h 749932"/>
              <a:gd name="connsiteX3" fmla="*/ 0 w 2239788"/>
              <a:gd name="connsiteY3" fmla="*/ 749932 h 749932"/>
              <a:gd name="connsiteX4" fmla="*/ 0 w 2239788"/>
              <a:gd name="connsiteY4" fmla="*/ 0 h 7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788" h="749932">
                <a:moveTo>
                  <a:pt x="0" y="0"/>
                </a:moveTo>
                <a:lnTo>
                  <a:pt x="2239788" y="0"/>
                </a:lnTo>
                <a:lnTo>
                  <a:pt x="2239788" y="749932"/>
                </a:lnTo>
                <a:lnTo>
                  <a:pt x="0" y="7499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tx1"/>
                </a:solidFill>
              </a:rPr>
              <a:t>По решению ОИВ ППЭ оборудуются средствами видеонаблюдения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574871" y="3740079"/>
            <a:ext cx="597376" cy="603976"/>
          </a:xfrm>
          <a:custGeom>
            <a:avLst/>
            <a:gdLst>
              <a:gd name="connsiteX0" fmla="*/ 79182 w 597376"/>
              <a:gd name="connsiteY0" fmla="*/ 231737 h 603976"/>
              <a:gd name="connsiteX1" fmla="*/ 228437 w 597376"/>
              <a:gd name="connsiteY1" fmla="*/ 231737 h 603976"/>
              <a:gd name="connsiteX2" fmla="*/ 228437 w 597376"/>
              <a:gd name="connsiteY2" fmla="*/ 80057 h 603976"/>
              <a:gd name="connsiteX3" fmla="*/ 368939 w 597376"/>
              <a:gd name="connsiteY3" fmla="*/ 80057 h 603976"/>
              <a:gd name="connsiteX4" fmla="*/ 368939 w 597376"/>
              <a:gd name="connsiteY4" fmla="*/ 231737 h 603976"/>
              <a:gd name="connsiteX5" fmla="*/ 518194 w 597376"/>
              <a:gd name="connsiteY5" fmla="*/ 231737 h 603976"/>
              <a:gd name="connsiteX6" fmla="*/ 518194 w 597376"/>
              <a:gd name="connsiteY6" fmla="*/ 372239 h 603976"/>
              <a:gd name="connsiteX7" fmla="*/ 368939 w 597376"/>
              <a:gd name="connsiteY7" fmla="*/ 372239 h 603976"/>
              <a:gd name="connsiteX8" fmla="*/ 368939 w 597376"/>
              <a:gd name="connsiteY8" fmla="*/ 523919 h 603976"/>
              <a:gd name="connsiteX9" fmla="*/ 228437 w 597376"/>
              <a:gd name="connsiteY9" fmla="*/ 523919 h 603976"/>
              <a:gd name="connsiteX10" fmla="*/ 228437 w 597376"/>
              <a:gd name="connsiteY10" fmla="*/ 372239 h 603976"/>
              <a:gd name="connsiteX11" fmla="*/ 79182 w 597376"/>
              <a:gd name="connsiteY11" fmla="*/ 372239 h 603976"/>
              <a:gd name="connsiteX12" fmla="*/ 79182 w 597376"/>
              <a:gd name="connsiteY12" fmla="*/ 231737 h 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76" h="603976">
                <a:moveTo>
                  <a:pt x="79182" y="231737"/>
                </a:moveTo>
                <a:lnTo>
                  <a:pt x="228437" y="231737"/>
                </a:lnTo>
                <a:lnTo>
                  <a:pt x="228437" y="80057"/>
                </a:lnTo>
                <a:lnTo>
                  <a:pt x="368939" y="80057"/>
                </a:lnTo>
                <a:lnTo>
                  <a:pt x="368939" y="231737"/>
                </a:lnTo>
                <a:lnTo>
                  <a:pt x="518194" y="231737"/>
                </a:lnTo>
                <a:lnTo>
                  <a:pt x="518194" y="372239"/>
                </a:lnTo>
                <a:lnTo>
                  <a:pt x="368939" y="372239"/>
                </a:lnTo>
                <a:lnTo>
                  <a:pt x="368939" y="523919"/>
                </a:lnTo>
                <a:lnTo>
                  <a:pt x="228437" y="523919"/>
                </a:lnTo>
                <a:lnTo>
                  <a:pt x="228437" y="372239"/>
                </a:lnTo>
                <a:lnTo>
                  <a:pt x="79182" y="372239"/>
                </a:lnTo>
                <a:lnTo>
                  <a:pt x="79182" y="231737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182" tIns="231737" rIns="79182" bIns="23173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3202709" y="3673865"/>
            <a:ext cx="2910835" cy="1211642"/>
          </a:xfrm>
          <a:custGeom>
            <a:avLst/>
            <a:gdLst>
              <a:gd name="connsiteX0" fmla="*/ 0 w 2811907"/>
              <a:gd name="connsiteY0" fmla="*/ 0 h 644084"/>
              <a:gd name="connsiteX1" fmla="*/ 2811907 w 2811907"/>
              <a:gd name="connsiteY1" fmla="*/ 0 h 644084"/>
              <a:gd name="connsiteX2" fmla="*/ 2811907 w 2811907"/>
              <a:gd name="connsiteY2" fmla="*/ 644084 h 644084"/>
              <a:gd name="connsiteX3" fmla="*/ 0 w 2811907"/>
              <a:gd name="connsiteY3" fmla="*/ 644084 h 644084"/>
              <a:gd name="connsiteX4" fmla="*/ 0 w 2811907"/>
              <a:gd name="connsiteY4" fmla="*/ 0 h 64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907" h="644084">
                <a:moveTo>
                  <a:pt x="0" y="0"/>
                </a:moveTo>
                <a:lnTo>
                  <a:pt x="2811907" y="0"/>
                </a:lnTo>
                <a:lnTo>
                  <a:pt x="2811907" y="644084"/>
                </a:lnTo>
                <a:lnTo>
                  <a:pt x="0" y="6440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Органам местного самоуправления Красноярского края, осуществляющим управление в сфере образования обеспечить </a:t>
            </a:r>
            <a:r>
              <a:rPr lang="ru-RU" sz="1300" b="1" dirty="0">
                <a:solidFill>
                  <a:schemeClr val="tx1"/>
                </a:solidFill>
              </a:rPr>
              <a:t>наличие видеонаблюдения (офлайн) в аудиториях проведения ГИА и штабе ППЭ</a:t>
            </a:r>
            <a:endParaRPr lang="ru-RU" sz="1400" dirty="0"/>
          </a:p>
        </p:txBody>
      </p:sp>
      <p:sp>
        <p:nvSpPr>
          <p:cNvPr id="74" name="Полилиния 73"/>
          <p:cNvSpPr/>
          <p:nvPr/>
        </p:nvSpPr>
        <p:spPr>
          <a:xfrm>
            <a:off x="6196702" y="3860233"/>
            <a:ext cx="554125" cy="438528"/>
          </a:xfrm>
          <a:custGeom>
            <a:avLst/>
            <a:gdLst>
              <a:gd name="connsiteX0" fmla="*/ 0 w 554125"/>
              <a:gd name="connsiteY0" fmla="*/ 109632 h 438528"/>
              <a:gd name="connsiteX1" fmla="*/ 334861 w 554125"/>
              <a:gd name="connsiteY1" fmla="*/ 109632 h 438528"/>
              <a:gd name="connsiteX2" fmla="*/ 334861 w 554125"/>
              <a:gd name="connsiteY2" fmla="*/ 0 h 438528"/>
              <a:gd name="connsiteX3" fmla="*/ 554125 w 554125"/>
              <a:gd name="connsiteY3" fmla="*/ 219264 h 438528"/>
              <a:gd name="connsiteX4" fmla="*/ 334861 w 554125"/>
              <a:gd name="connsiteY4" fmla="*/ 438528 h 438528"/>
              <a:gd name="connsiteX5" fmla="*/ 334861 w 554125"/>
              <a:gd name="connsiteY5" fmla="*/ 328896 h 438528"/>
              <a:gd name="connsiteX6" fmla="*/ 0 w 554125"/>
              <a:gd name="connsiteY6" fmla="*/ 328896 h 438528"/>
              <a:gd name="connsiteX7" fmla="*/ 0 w 554125"/>
              <a:gd name="connsiteY7" fmla="*/ 109632 h 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25" h="438528">
                <a:moveTo>
                  <a:pt x="0" y="109632"/>
                </a:moveTo>
                <a:lnTo>
                  <a:pt x="334861" y="109632"/>
                </a:lnTo>
                <a:lnTo>
                  <a:pt x="334861" y="0"/>
                </a:lnTo>
                <a:lnTo>
                  <a:pt x="554125" y="219264"/>
                </a:lnTo>
                <a:lnTo>
                  <a:pt x="334861" y="438528"/>
                </a:lnTo>
                <a:lnTo>
                  <a:pt x="334861" y="328896"/>
                </a:lnTo>
                <a:lnTo>
                  <a:pt x="0" y="328896"/>
                </a:lnTo>
                <a:lnTo>
                  <a:pt x="0" y="109632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632" rIns="109632" bIns="1096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75" name="Полилиния 74"/>
          <p:cNvSpPr/>
          <p:nvPr/>
        </p:nvSpPr>
        <p:spPr>
          <a:xfrm>
            <a:off x="6919369" y="3551509"/>
            <a:ext cx="1873766" cy="997760"/>
          </a:xfrm>
          <a:custGeom>
            <a:avLst/>
            <a:gdLst>
              <a:gd name="connsiteX0" fmla="*/ 0 w 1873766"/>
              <a:gd name="connsiteY0" fmla="*/ 166297 h 997760"/>
              <a:gd name="connsiteX1" fmla="*/ 166297 w 1873766"/>
              <a:gd name="connsiteY1" fmla="*/ 0 h 997760"/>
              <a:gd name="connsiteX2" fmla="*/ 1707469 w 1873766"/>
              <a:gd name="connsiteY2" fmla="*/ 0 h 997760"/>
              <a:gd name="connsiteX3" fmla="*/ 1873766 w 1873766"/>
              <a:gd name="connsiteY3" fmla="*/ 166297 h 997760"/>
              <a:gd name="connsiteX4" fmla="*/ 1873766 w 1873766"/>
              <a:gd name="connsiteY4" fmla="*/ 831463 h 997760"/>
              <a:gd name="connsiteX5" fmla="*/ 1707469 w 1873766"/>
              <a:gd name="connsiteY5" fmla="*/ 997760 h 997760"/>
              <a:gd name="connsiteX6" fmla="*/ 166297 w 1873766"/>
              <a:gd name="connsiteY6" fmla="*/ 997760 h 997760"/>
              <a:gd name="connsiteX7" fmla="*/ 0 w 1873766"/>
              <a:gd name="connsiteY7" fmla="*/ 831463 h 997760"/>
              <a:gd name="connsiteX8" fmla="*/ 0 w 1873766"/>
              <a:gd name="connsiteY8" fmla="*/ 166297 h 9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66" h="997760">
                <a:moveTo>
                  <a:pt x="0" y="166297"/>
                </a:moveTo>
                <a:cubicBezTo>
                  <a:pt x="0" y="74454"/>
                  <a:pt x="74454" y="0"/>
                  <a:pt x="166297" y="0"/>
                </a:cubicBezTo>
                <a:lnTo>
                  <a:pt x="1707469" y="0"/>
                </a:lnTo>
                <a:cubicBezTo>
                  <a:pt x="1799312" y="0"/>
                  <a:pt x="1873766" y="74454"/>
                  <a:pt x="1873766" y="166297"/>
                </a:cubicBezTo>
                <a:lnTo>
                  <a:pt x="1873766" y="831463"/>
                </a:lnTo>
                <a:cubicBezTo>
                  <a:pt x="1873766" y="923306"/>
                  <a:pt x="1799312" y="997760"/>
                  <a:pt x="1707469" y="997760"/>
                </a:cubicBezTo>
                <a:lnTo>
                  <a:pt x="166297" y="997760"/>
                </a:lnTo>
                <a:cubicBezTo>
                  <a:pt x="74454" y="997760"/>
                  <a:pt x="0" y="923306"/>
                  <a:pt x="0" y="831463"/>
                </a:cubicBezTo>
                <a:lnTo>
                  <a:pt x="0" y="166297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47" tIns="63947" rIns="63947" bIns="639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Аудитории проведения ГИА и штаб ППЭ оборудуются средствами видеонаблюдения (офлайн)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241442" y="5155750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3210962" y="5162851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19780" y="5145590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316493" y="5132371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(17)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323304" y="5500470"/>
            <a:ext cx="8498987" cy="1007657"/>
            <a:chOff x="294148" y="1571264"/>
            <a:chExt cx="8498987" cy="1007657"/>
          </a:xfrm>
        </p:grpSpPr>
        <p:sp>
          <p:nvSpPr>
            <p:cNvPr id="102" name="Полилиния 101"/>
            <p:cNvSpPr/>
            <p:nvPr/>
          </p:nvSpPr>
          <p:spPr>
            <a:xfrm>
              <a:off x="294148" y="1691217"/>
              <a:ext cx="2239788" cy="749932"/>
            </a:xfrm>
            <a:custGeom>
              <a:avLst/>
              <a:gdLst>
                <a:gd name="connsiteX0" fmla="*/ 0 w 2239788"/>
                <a:gd name="connsiteY0" fmla="*/ 0 h 749932"/>
                <a:gd name="connsiteX1" fmla="*/ 2239788 w 2239788"/>
                <a:gd name="connsiteY1" fmla="*/ 0 h 749932"/>
                <a:gd name="connsiteX2" fmla="*/ 2239788 w 2239788"/>
                <a:gd name="connsiteY2" fmla="*/ 749932 h 749932"/>
                <a:gd name="connsiteX3" fmla="*/ 0 w 2239788"/>
                <a:gd name="connsiteY3" fmla="*/ 749932 h 749932"/>
                <a:gd name="connsiteX4" fmla="*/ 0 w 2239788"/>
                <a:gd name="connsiteY4" fmla="*/ 0 h 7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788" h="749932">
                  <a:moveTo>
                    <a:pt x="0" y="0"/>
                  </a:moveTo>
                  <a:lnTo>
                    <a:pt x="2239788" y="0"/>
                  </a:lnTo>
                  <a:lnTo>
                    <a:pt x="2239788" y="749932"/>
                  </a:lnTo>
                  <a:lnTo>
                    <a:pt x="0" y="749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По решению ОИВ ППЭ </a:t>
              </a:r>
              <a:r>
                <a:rPr lang="ru-RU" sz="1300" dirty="0">
                  <a:solidFill>
                    <a:schemeClr val="tx1"/>
                  </a:solidFill>
                </a:rPr>
                <a:t>оборудуются средствами подавления сигналов подвижной связи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2574871" y="1759835"/>
              <a:ext cx="597376" cy="603976"/>
            </a:xfrm>
            <a:custGeom>
              <a:avLst/>
              <a:gdLst>
                <a:gd name="connsiteX0" fmla="*/ 79182 w 597376"/>
                <a:gd name="connsiteY0" fmla="*/ 231737 h 603976"/>
                <a:gd name="connsiteX1" fmla="*/ 228437 w 597376"/>
                <a:gd name="connsiteY1" fmla="*/ 231737 h 603976"/>
                <a:gd name="connsiteX2" fmla="*/ 228437 w 597376"/>
                <a:gd name="connsiteY2" fmla="*/ 80057 h 603976"/>
                <a:gd name="connsiteX3" fmla="*/ 368939 w 597376"/>
                <a:gd name="connsiteY3" fmla="*/ 80057 h 603976"/>
                <a:gd name="connsiteX4" fmla="*/ 368939 w 597376"/>
                <a:gd name="connsiteY4" fmla="*/ 231737 h 603976"/>
                <a:gd name="connsiteX5" fmla="*/ 518194 w 597376"/>
                <a:gd name="connsiteY5" fmla="*/ 231737 h 603976"/>
                <a:gd name="connsiteX6" fmla="*/ 518194 w 597376"/>
                <a:gd name="connsiteY6" fmla="*/ 372239 h 603976"/>
                <a:gd name="connsiteX7" fmla="*/ 368939 w 597376"/>
                <a:gd name="connsiteY7" fmla="*/ 372239 h 603976"/>
                <a:gd name="connsiteX8" fmla="*/ 368939 w 597376"/>
                <a:gd name="connsiteY8" fmla="*/ 523919 h 603976"/>
                <a:gd name="connsiteX9" fmla="*/ 228437 w 597376"/>
                <a:gd name="connsiteY9" fmla="*/ 523919 h 603976"/>
                <a:gd name="connsiteX10" fmla="*/ 228437 w 597376"/>
                <a:gd name="connsiteY10" fmla="*/ 372239 h 603976"/>
                <a:gd name="connsiteX11" fmla="*/ 79182 w 597376"/>
                <a:gd name="connsiteY11" fmla="*/ 372239 h 603976"/>
                <a:gd name="connsiteX12" fmla="*/ 79182 w 597376"/>
                <a:gd name="connsiteY12" fmla="*/ 231737 h 60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376" h="603976">
                  <a:moveTo>
                    <a:pt x="79182" y="231737"/>
                  </a:moveTo>
                  <a:lnTo>
                    <a:pt x="228437" y="231737"/>
                  </a:lnTo>
                  <a:lnTo>
                    <a:pt x="228437" y="80057"/>
                  </a:lnTo>
                  <a:lnTo>
                    <a:pt x="368939" y="80057"/>
                  </a:lnTo>
                  <a:lnTo>
                    <a:pt x="368939" y="231737"/>
                  </a:lnTo>
                  <a:lnTo>
                    <a:pt x="518194" y="231737"/>
                  </a:lnTo>
                  <a:lnTo>
                    <a:pt x="518194" y="372239"/>
                  </a:lnTo>
                  <a:lnTo>
                    <a:pt x="368939" y="372239"/>
                  </a:lnTo>
                  <a:lnTo>
                    <a:pt x="368939" y="523919"/>
                  </a:lnTo>
                  <a:lnTo>
                    <a:pt x="228437" y="523919"/>
                  </a:lnTo>
                  <a:lnTo>
                    <a:pt x="228437" y="372239"/>
                  </a:lnTo>
                  <a:lnTo>
                    <a:pt x="79182" y="372239"/>
                  </a:lnTo>
                  <a:lnTo>
                    <a:pt x="79182" y="231737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82" tIns="231737" rIns="79182" bIns="23173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3176814" y="1637414"/>
              <a:ext cx="2811907" cy="941507"/>
            </a:xfrm>
            <a:custGeom>
              <a:avLst/>
              <a:gdLst>
                <a:gd name="connsiteX0" fmla="*/ 0 w 2811907"/>
                <a:gd name="connsiteY0" fmla="*/ 0 h 941507"/>
                <a:gd name="connsiteX1" fmla="*/ 2811907 w 2811907"/>
                <a:gd name="connsiteY1" fmla="*/ 0 h 941507"/>
                <a:gd name="connsiteX2" fmla="*/ 2811907 w 2811907"/>
                <a:gd name="connsiteY2" fmla="*/ 941507 h 941507"/>
                <a:gd name="connsiteX3" fmla="*/ 0 w 2811907"/>
                <a:gd name="connsiteY3" fmla="*/ 941507 h 941507"/>
                <a:gd name="connsiteX4" fmla="*/ 0 w 2811907"/>
                <a:gd name="connsiteY4" fmla="*/ 0 h 94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907" h="941507">
                  <a:moveTo>
                    <a:pt x="0" y="0"/>
                  </a:moveTo>
                  <a:lnTo>
                    <a:pt x="2811907" y="0"/>
                  </a:lnTo>
                  <a:lnTo>
                    <a:pt x="2811907" y="941507"/>
                  </a:lnTo>
                  <a:lnTo>
                    <a:pt x="0" y="941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</a:rPr>
                <a:t>Такое решение МО КК не принято</a:t>
              </a: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196702" y="1879988"/>
              <a:ext cx="554125" cy="438528"/>
            </a:xfrm>
            <a:custGeom>
              <a:avLst/>
              <a:gdLst>
                <a:gd name="connsiteX0" fmla="*/ 0 w 554125"/>
                <a:gd name="connsiteY0" fmla="*/ 109632 h 438528"/>
                <a:gd name="connsiteX1" fmla="*/ 334861 w 554125"/>
                <a:gd name="connsiteY1" fmla="*/ 109632 h 438528"/>
                <a:gd name="connsiteX2" fmla="*/ 334861 w 554125"/>
                <a:gd name="connsiteY2" fmla="*/ 0 h 438528"/>
                <a:gd name="connsiteX3" fmla="*/ 554125 w 554125"/>
                <a:gd name="connsiteY3" fmla="*/ 219264 h 438528"/>
                <a:gd name="connsiteX4" fmla="*/ 334861 w 554125"/>
                <a:gd name="connsiteY4" fmla="*/ 438528 h 438528"/>
                <a:gd name="connsiteX5" fmla="*/ 334861 w 554125"/>
                <a:gd name="connsiteY5" fmla="*/ 328896 h 438528"/>
                <a:gd name="connsiteX6" fmla="*/ 0 w 554125"/>
                <a:gd name="connsiteY6" fmla="*/ 328896 h 438528"/>
                <a:gd name="connsiteX7" fmla="*/ 0 w 554125"/>
                <a:gd name="connsiteY7" fmla="*/ 109632 h 43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25" h="438528">
                  <a:moveTo>
                    <a:pt x="0" y="109632"/>
                  </a:moveTo>
                  <a:lnTo>
                    <a:pt x="334861" y="109632"/>
                  </a:lnTo>
                  <a:lnTo>
                    <a:pt x="334861" y="0"/>
                  </a:lnTo>
                  <a:lnTo>
                    <a:pt x="554125" y="219264"/>
                  </a:lnTo>
                  <a:lnTo>
                    <a:pt x="334861" y="438528"/>
                  </a:lnTo>
                  <a:lnTo>
                    <a:pt x="334861" y="328896"/>
                  </a:lnTo>
                  <a:lnTo>
                    <a:pt x="0" y="328896"/>
                  </a:lnTo>
                  <a:lnTo>
                    <a:pt x="0" y="109632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632" rIns="109632" bIns="10963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919369" y="1571264"/>
              <a:ext cx="1873766" cy="997760"/>
            </a:xfrm>
            <a:custGeom>
              <a:avLst/>
              <a:gdLst>
                <a:gd name="connsiteX0" fmla="*/ 0 w 1873766"/>
                <a:gd name="connsiteY0" fmla="*/ 166297 h 997760"/>
                <a:gd name="connsiteX1" fmla="*/ 166297 w 1873766"/>
                <a:gd name="connsiteY1" fmla="*/ 0 h 997760"/>
                <a:gd name="connsiteX2" fmla="*/ 1707469 w 1873766"/>
                <a:gd name="connsiteY2" fmla="*/ 0 h 997760"/>
                <a:gd name="connsiteX3" fmla="*/ 1873766 w 1873766"/>
                <a:gd name="connsiteY3" fmla="*/ 166297 h 997760"/>
                <a:gd name="connsiteX4" fmla="*/ 1873766 w 1873766"/>
                <a:gd name="connsiteY4" fmla="*/ 831463 h 997760"/>
                <a:gd name="connsiteX5" fmla="*/ 1707469 w 1873766"/>
                <a:gd name="connsiteY5" fmla="*/ 997760 h 997760"/>
                <a:gd name="connsiteX6" fmla="*/ 166297 w 1873766"/>
                <a:gd name="connsiteY6" fmla="*/ 997760 h 997760"/>
                <a:gd name="connsiteX7" fmla="*/ 0 w 1873766"/>
                <a:gd name="connsiteY7" fmla="*/ 831463 h 997760"/>
                <a:gd name="connsiteX8" fmla="*/ 0 w 1873766"/>
                <a:gd name="connsiteY8" fmla="*/ 166297 h 9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766" h="997760">
                  <a:moveTo>
                    <a:pt x="0" y="166297"/>
                  </a:moveTo>
                  <a:cubicBezTo>
                    <a:pt x="0" y="74454"/>
                    <a:pt x="74454" y="0"/>
                    <a:pt x="166297" y="0"/>
                  </a:cubicBezTo>
                  <a:lnTo>
                    <a:pt x="1707469" y="0"/>
                  </a:lnTo>
                  <a:cubicBezTo>
                    <a:pt x="1799312" y="0"/>
                    <a:pt x="1873766" y="74454"/>
                    <a:pt x="1873766" y="166297"/>
                  </a:cubicBezTo>
                  <a:lnTo>
                    <a:pt x="1873766" y="831463"/>
                  </a:lnTo>
                  <a:cubicBezTo>
                    <a:pt x="1873766" y="923306"/>
                    <a:pt x="1799312" y="997760"/>
                    <a:pt x="1707469" y="997760"/>
                  </a:cubicBezTo>
                  <a:lnTo>
                    <a:pt x="166297" y="997760"/>
                  </a:lnTo>
                  <a:cubicBezTo>
                    <a:pt x="74454" y="997760"/>
                    <a:pt x="0" y="923306"/>
                    <a:pt x="0" y="831463"/>
                  </a:cubicBezTo>
                  <a:lnTo>
                    <a:pt x="0" y="1662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47" tIns="63947" rIns="63947" bIns="639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ППЭ в </a:t>
              </a:r>
              <a:r>
                <a:rPr lang="ru-RU" sz="1200" dirty="0"/>
                <a:t>Красноярском крае </a:t>
              </a:r>
              <a:r>
                <a:rPr lang="ru-RU" sz="1200" b="1" dirty="0"/>
                <a:t>НЕ</a:t>
              </a:r>
              <a:r>
                <a:rPr lang="ru-RU" sz="1200" dirty="0"/>
                <a:t> оборудуются средствами подавления сигналов подвижной связи</a:t>
              </a:r>
              <a:endParaRPr lang="ru-RU" sz="1200" kern="1200" dirty="0"/>
            </a:p>
          </p:txBody>
        </p:sp>
      </p:grpSp>
      <p:sp>
        <p:nvSpPr>
          <p:cNvPr id="110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34CAD2F-7792-E2D5-07E6-E3B4B852A8B1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5863F5-6872-6528-B56B-D2D8627F2526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288B542-FED0-CD3C-20FC-7114820D4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9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3241442" y="3239201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3212286" y="3266787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19780" y="3218881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316493" y="3205662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(22)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12286" y="1490704"/>
            <a:ext cx="154800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181806" y="1497805"/>
            <a:ext cx="161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4A82"/>
                </a:solidFill>
              </a:rPr>
              <a:t>Приказ МО КК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90624" y="1480544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7337" y="1467325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(21)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294148" y="1835424"/>
            <a:ext cx="8498987" cy="1007657"/>
            <a:chOff x="294148" y="1571264"/>
            <a:chExt cx="8498987" cy="1007657"/>
          </a:xfrm>
        </p:grpSpPr>
        <p:sp>
          <p:nvSpPr>
            <p:cNvPr id="77" name="Полилиния 76"/>
            <p:cNvSpPr/>
            <p:nvPr/>
          </p:nvSpPr>
          <p:spPr>
            <a:xfrm>
              <a:off x="294148" y="1691217"/>
              <a:ext cx="2239788" cy="749932"/>
            </a:xfrm>
            <a:custGeom>
              <a:avLst/>
              <a:gdLst>
                <a:gd name="connsiteX0" fmla="*/ 0 w 2239788"/>
                <a:gd name="connsiteY0" fmla="*/ 0 h 749932"/>
                <a:gd name="connsiteX1" fmla="*/ 2239788 w 2239788"/>
                <a:gd name="connsiteY1" fmla="*/ 0 h 749932"/>
                <a:gd name="connsiteX2" fmla="*/ 2239788 w 2239788"/>
                <a:gd name="connsiteY2" fmla="*/ 749932 h 749932"/>
                <a:gd name="connsiteX3" fmla="*/ 0 w 2239788"/>
                <a:gd name="connsiteY3" fmla="*/ 749932 h 749932"/>
                <a:gd name="connsiteX4" fmla="*/ 0 w 2239788"/>
                <a:gd name="connsiteY4" fmla="*/ 0 h 74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9788" h="749932">
                  <a:moveTo>
                    <a:pt x="0" y="0"/>
                  </a:moveTo>
                  <a:lnTo>
                    <a:pt x="2239788" y="0"/>
                  </a:lnTo>
                  <a:lnTo>
                    <a:pt x="2239788" y="749932"/>
                  </a:lnTo>
                  <a:lnTo>
                    <a:pt x="0" y="749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>
                  <a:solidFill>
                    <a:schemeClr val="tx1"/>
                  </a:solidFill>
                </a:rPr>
                <a:t>П</a:t>
              </a:r>
              <a:r>
                <a:rPr lang="ru-RU" sz="1300" kern="1200" dirty="0">
                  <a:solidFill>
                    <a:schemeClr val="tx1"/>
                  </a:solidFill>
                </a:rPr>
                <a:t>о решению </a:t>
              </a:r>
              <a:r>
                <a:rPr lang="ru-RU" sz="1300" dirty="0">
                  <a:solidFill>
                    <a:schemeClr val="tx1"/>
                  </a:solidFill>
                </a:rPr>
                <a:t>ОИВ </a:t>
              </a:r>
              <a:br>
                <a:rPr lang="ru-RU" sz="1300" dirty="0">
                  <a:solidFill>
                    <a:schemeClr val="tx1"/>
                  </a:solidFill>
                </a:rPr>
              </a:br>
              <a:r>
                <a:rPr lang="ru-RU" sz="1300" dirty="0">
                  <a:solidFill>
                    <a:schemeClr val="tx1"/>
                  </a:solidFill>
                </a:rPr>
                <a:t>ЭМ передаются в ППЭ в электронном и зашифрованном виде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2574871" y="1759835"/>
              <a:ext cx="597376" cy="603976"/>
            </a:xfrm>
            <a:custGeom>
              <a:avLst/>
              <a:gdLst>
                <a:gd name="connsiteX0" fmla="*/ 79182 w 597376"/>
                <a:gd name="connsiteY0" fmla="*/ 231737 h 603976"/>
                <a:gd name="connsiteX1" fmla="*/ 228437 w 597376"/>
                <a:gd name="connsiteY1" fmla="*/ 231737 h 603976"/>
                <a:gd name="connsiteX2" fmla="*/ 228437 w 597376"/>
                <a:gd name="connsiteY2" fmla="*/ 80057 h 603976"/>
                <a:gd name="connsiteX3" fmla="*/ 368939 w 597376"/>
                <a:gd name="connsiteY3" fmla="*/ 80057 h 603976"/>
                <a:gd name="connsiteX4" fmla="*/ 368939 w 597376"/>
                <a:gd name="connsiteY4" fmla="*/ 231737 h 603976"/>
                <a:gd name="connsiteX5" fmla="*/ 518194 w 597376"/>
                <a:gd name="connsiteY5" fmla="*/ 231737 h 603976"/>
                <a:gd name="connsiteX6" fmla="*/ 518194 w 597376"/>
                <a:gd name="connsiteY6" fmla="*/ 372239 h 603976"/>
                <a:gd name="connsiteX7" fmla="*/ 368939 w 597376"/>
                <a:gd name="connsiteY7" fmla="*/ 372239 h 603976"/>
                <a:gd name="connsiteX8" fmla="*/ 368939 w 597376"/>
                <a:gd name="connsiteY8" fmla="*/ 523919 h 603976"/>
                <a:gd name="connsiteX9" fmla="*/ 228437 w 597376"/>
                <a:gd name="connsiteY9" fmla="*/ 523919 h 603976"/>
                <a:gd name="connsiteX10" fmla="*/ 228437 w 597376"/>
                <a:gd name="connsiteY10" fmla="*/ 372239 h 603976"/>
                <a:gd name="connsiteX11" fmla="*/ 79182 w 597376"/>
                <a:gd name="connsiteY11" fmla="*/ 372239 h 603976"/>
                <a:gd name="connsiteX12" fmla="*/ 79182 w 597376"/>
                <a:gd name="connsiteY12" fmla="*/ 231737 h 60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376" h="603976">
                  <a:moveTo>
                    <a:pt x="79182" y="231737"/>
                  </a:moveTo>
                  <a:lnTo>
                    <a:pt x="228437" y="231737"/>
                  </a:lnTo>
                  <a:lnTo>
                    <a:pt x="228437" y="80057"/>
                  </a:lnTo>
                  <a:lnTo>
                    <a:pt x="368939" y="80057"/>
                  </a:lnTo>
                  <a:lnTo>
                    <a:pt x="368939" y="231737"/>
                  </a:lnTo>
                  <a:lnTo>
                    <a:pt x="518194" y="231737"/>
                  </a:lnTo>
                  <a:lnTo>
                    <a:pt x="518194" y="372239"/>
                  </a:lnTo>
                  <a:lnTo>
                    <a:pt x="368939" y="372239"/>
                  </a:lnTo>
                  <a:lnTo>
                    <a:pt x="368939" y="523919"/>
                  </a:lnTo>
                  <a:lnTo>
                    <a:pt x="228437" y="523919"/>
                  </a:lnTo>
                  <a:lnTo>
                    <a:pt x="228437" y="372239"/>
                  </a:lnTo>
                  <a:lnTo>
                    <a:pt x="79182" y="372239"/>
                  </a:lnTo>
                  <a:lnTo>
                    <a:pt x="79182" y="231737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182" tIns="231737" rIns="79182" bIns="231737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176814" y="1637414"/>
              <a:ext cx="2811907" cy="941507"/>
            </a:xfrm>
            <a:custGeom>
              <a:avLst/>
              <a:gdLst>
                <a:gd name="connsiteX0" fmla="*/ 0 w 2811907"/>
                <a:gd name="connsiteY0" fmla="*/ 0 h 941507"/>
                <a:gd name="connsiteX1" fmla="*/ 2811907 w 2811907"/>
                <a:gd name="connsiteY1" fmla="*/ 0 h 941507"/>
                <a:gd name="connsiteX2" fmla="*/ 2811907 w 2811907"/>
                <a:gd name="connsiteY2" fmla="*/ 941507 h 941507"/>
                <a:gd name="connsiteX3" fmla="*/ 0 w 2811907"/>
                <a:gd name="connsiteY3" fmla="*/ 941507 h 941507"/>
                <a:gd name="connsiteX4" fmla="*/ 0 w 2811907"/>
                <a:gd name="connsiteY4" fmla="*/ 0 h 94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907" h="941507">
                  <a:moveTo>
                    <a:pt x="0" y="0"/>
                  </a:moveTo>
                  <a:lnTo>
                    <a:pt x="2811907" y="0"/>
                  </a:lnTo>
                  <a:lnTo>
                    <a:pt x="2811907" y="941507"/>
                  </a:lnTo>
                  <a:lnTo>
                    <a:pt x="0" y="941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solidFill>
                    <a:schemeClr val="tx1"/>
                  </a:solidFill>
                </a:rPr>
                <a:t>РЦОИ обеспечить ППЭ необходимым количеством экзаменационных материалов в электронном виде</a:t>
              </a:r>
              <a:endParaRPr lang="ru-RU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6196702" y="1879988"/>
              <a:ext cx="554125" cy="438528"/>
            </a:xfrm>
            <a:custGeom>
              <a:avLst/>
              <a:gdLst>
                <a:gd name="connsiteX0" fmla="*/ 0 w 554125"/>
                <a:gd name="connsiteY0" fmla="*/ 109632 h 438528"/>
                <a:gd name="connsiteX1" fmla="*/ 334861 w 554125"/>
                <a:gd name="connsiteY1" fmla="*/ 109632 h 438528"/>
                <a:gd name="connsiteX2" fmla="*/ 334861 w 554125"/>
                <a:gd name="connsiteY2" fmla="*/ 0 h 438528"/>
                <a:gd name="connsiteX3" fmla="*/ 554125 w 554125"/>
                <a:gd name="connsiteY3" fmla="*/ 219264 h 438528"/>
                <a:gd name="connsiteX4" fmla="*/ 334861 w 554125"/>
                <a:gd name="connsiteY4" fmla="*/ 438528 h 438528"/>
                <a:gd name="connsiteX5" fmla="*/ 334861 w 554125"/>
                <a:gd name="connsiteY5" fmla="*/ 328896 h 438528"/>
                <a:gd name="connsiteX6" fmla="*/ 0 w 554125"/>
                <a:gd name="connsiteY6" fmla="*/ 328896 h 438528"/>
                <a:gd name="connsiteX7" fmla="*/ 0 w 554125"/>
                <a:gd name="connsiteY7" fmla="*/ 109632 h 43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125" h="438528">
                  <a:moveTo>
                    <a:pt x="0" y="109632"/>
                  </a:moveTo>
                  <a:lnTo>
                    <a:pt x="334861" y="109632"/>
                  </a:lnTo>
                  <a:lnTo>
                    <a:pt x="334861" y="0"/>
                  </a:lnTo>
                  <a:lnTo>
                    <a:pt x="554125" y="219264"/>
                  </a:lnTo>
                  <a:lnTo>
                    <a:pt x="334861" y="438528"/>
                  </a:lnTo>
                  <a:lnTo>
                    <a:pt x="334861" y="328896"/>
                  </a:lnTo>
                  <a:lnTo>
                    <a:pt x="0" y="328896"/>
                  </a:lnTo>
                  <a:lnTo>
                    <a:pt x="0" y="109632"/>
                  </a:lnTo>
                  <a:close/>
                </a:path>
              </a:pathLst>
            </a:custGeom>
            <a:gradFill rotWithShape="0">
              <a:gsLst>
                <a:gs pos="37000">
                  <a:srgbClr val="0070C0"/>
                </a:gs>
                <a:gs pos="100000">
                  <a:srgbClr val="79C6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9632" rIns="109632" bIns="10963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6919369" y="1571264"/>
              <a:ext cx="1873766" cy="997760"/>
            </a:xfrm>
            <a:custGeom>
              <a:avLst/>
              <a:gdLst>
                <a:gd name="connsiteX0" fmla="*/ 0 w 1873766"/>
                <a:gd name="connsiteY0" fmla="*/ 166297 h 997760"/>
                <a:gd name="connsiteX1" fmla="*/ 166297 w 1873766"/>
                <a:gd name="connsiteY1" fmla="*/ 0 h 997760"/>
                <a:gd name="connsiteX2" fmla="*/ 1707469 w 1873766"/>
                <a:gd name="connsiteY2" fmla="*/ 0 h 997760"/>
                <a:gd name="connsiteX3" fmla="*/ 1873766 w 1873766"/>
                <a:gd name="connsiteY3" fmla="*/ 166297 h 997760"/>
                <a:gd name="connsiteX4" fmla="*/ 1873766 w 1873766"/>
                <a:gd name="connsiteY4" fmla="*/ 831463 h 997760"/>
                <a:gd name="connsiteX5" fmla="*/ 1707469 w 1873766"/>
                <a:gd name="connsiteY5" fmla="*/ 997760 h 997760"/>
                <a:gd name="connsiteX6" fmla="*/ 166297 w 1873766"/>
                <a:gd name="connsiteY6" fmla="*/ 997760 h 997760"/>
                <a:gd name="connsiteX7" fmla="*/ 0 w 1873766"/>
                <a:gd name="connsiteY7" fmla="*/ 831463 h 997760"/>
                <a:gd name="connsiteX8" fmla="*/ 0 w 1873766"/>
                <a:gd name="connsiteY8" fmla="*/ 166297 h 99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3766" h="997760">
                  <a:moveTo>
                    <a:pt x="0" y="166297"/>
                  </a:moveTo>
                  <a:cubicBezTo>
                    <a:pt x="0" y="74454"/>
                    <a:pt x="74454" y="0"/>
                    <a:pt x="166297" y="0"/>
                  </a:cubicBezTo>
                  <a:lnTo>
                    <a:pt x="1707469" y="0"/>
                  </a:lnTo>
                  <a:cubicBezTo>
                    <a:pt x="1799312" y="0"/>
                    <a:pt x="1873766" y="74454"/>
                    <a:pt x="1873766" y="166297"/>
                  </a:cubicBezTo>
                  <a:lnTo>
                    <a:pt x="1873766" y="831463"/>
                  </a:lnTo>
                  <a:cubicBezTo>
                    <a:pt x="1873766" y="923306"/>
                    <a:pt x="1799312" y="997760"/>
                    <a:pt x="1707469" y="997760"/>
                  </a:cubicBezTo>
                  <a:lnTo>
                    <a:pt x="166297" y="997760"/>
                  </a:lnTo>
                  <a:cubicBezTo>
                    <a:pt x="74454" y="997760"/>
                    <a:pt x="0" y="923306"/>
                    <a:pt x="0" y="831463"/>
                  </a:cubicBezTo>
                  <a:lnTo>
                    <a:pt x="0" y="16629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947" tIns="63947" rIns="63947" bIns="6394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ППЭ получает ЭМ и автоматизированную рассадку в электронном виде</a:t>
              </a:r>
            </a:p>
          </p:txBody>
        </p:sp>
      </p:grpSp>
      <p:sp>
        <p:nvSpPr>
          <p:cNvPr id="5" name="Полилиния 4"/>
          <p:cNvSpPr/>
          <p:nvPr/>
        </p:nvSpPr>
        <p:spPr>
          <a:xfrm>
            <a:off x="294148" y="3671461"/>
            <a:ext cx="2239788" cy="749932"/>
          </a:xfrm>
          <a:custGeom>
            <a:avLst/>
            <a:gdLst>
              <a:gd name="connsiteX0" fmla="*/ 0 w 2239788"/>
              <a:gd name="connsiteY0" fmla="*/ 0 h 749932"/>
              <a:gd name="connsiteX1" fmla="*/ 2239788 w 2239788"/>
              <a:gd name="connsiteY1" fmla="*/ 0 h 749932"/>
              <a:gd name="connsiteX2" fmla="*/ 2239788 w 2239788"/>
              <a:gd name="connsiteY2" fmla="*/ 749932 h 749932"/>
              <a:gd name="connsiteX3" fmla="*/ 0 w 2239788"/>
              <a:gd name="connsiteY3" fmla="*/ 749932 h 749932"/>
              <a:gd name="connsiteX4" fmla="*/ 0 w 2239788"/>
              <a:gd name="connsiteY4" fmla="*/ 0 h 7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788" h="749932">
                <a:moveTo>
                  <a:pt x="0" y="0"/>
                </a:moveTo>
                <a:lnTo>
                  <a:pt x="2239788" y="0"/>
                </a:lnTo>
                <a:lnTo>
                  <a:pt x="2239788" y="749932"/>
                </a:lnTo>
                <a:lnTo>
                  <a:pt x="0" y="7499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tx1"/>
                </a:solidFill>
              </a:rPr>
              <a:t>По решению </a:t>
            </a:r>
            <a:r>
              <a:rPr lang="ru-RU" sz="1300" dirty="0">
                <a:solidFill>
                  <a:schemeClr val="tx1"/>
                </a:solidFill>
              </a:rPr>
              <a:t>ОИВ печать ЭМ организуется в штабе ППЭ или в аудиториях ППЭ</a:t>
            </a:r>
            <a:endParaRPr lang="ru-RU" sz="1300" kern="1200" dirty="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574871" y="3740079"/>
            <a:ext cx="597376" cy="603976"/>
          </a:xfrm>
          <a:custGeom>
            <a:avLst/>
            <a:gdLst>
              <a:gd name="connsiteX0" fmla="*/ 79182 w 597376"/>
              <a:gd name="connsiteY0" fmla="*/ 231737 h 603976"/>
              <a:gd name="connsiteX1" fmla="*/ 228437 w 597376"/>
              <a:gd name="connsiteY1" fmla="*/ 231737 h 603976"/>
              <a:gd name="connsiteX2" fmla="*/ 228437 w 597376"/>
              <a:gd name="connsiteY2" fmla="*/ 80057 h 603976"/>
              <a:gd name="connsiteX3" fmla="*/ 368939 w 597376"/>
              <a:gd name="connsiteY3" fmla="*/ 80057 h 603976"/>
              <a:gd name="connsiteX4" fmla="*/ 368939 w 597376"/>
              <a:gd name="connsiteY4" fmla="*/ 231737 h 603976"/>
              <a:gd name="connsiteX5" fmla="*/ 518194 w 597376"/>
              <a:gd name="connsiteY5" fmla="*/ 231737 h 603976"/>
              <a:gd name="connsiteX6" fmla="*/ 518194 w 597376"/>
              <a:gd name="connsiteY6" fmla="*/ 372239 h 603976"/>
              <a:gd name="connsiteX7" fmla="*/ 368939 w 597376"/>
              <a:gd name="connsiteY7" fmla="*/ 372239 h 603976"/>
              <a:gd name="connsiteX8" fmla="*/ 368939 w 597376"/>
              <a:gd name="connsiteY8" fmla="*/ 523919 h 603976"/>
              <a:gd name="connsiteX9" fmla="*/ 228437 w 597376"/>
              <a:gd name="connsiteY9" fmla="*/ 523919 h 603976"/>
              <a:gd name="connsiteX10" fmla="*/ 228437 w 597376"/>
              <a:gd name="connsiteY10" fmla="*/ 372239 h 603976"/>
              <a:gd name="connsiteX11" fmla="*/ 79182 w 597376"/>
              <a:gd name="connsiteY11" fmla="*/ 372239 h 603976"/>
              <a:gd name="connsiteX12" fmla="*/ 79182 w 597376"/>
              <a:gd name="connsiteY12" fmla="*/ 231737 h 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76" h="603976">
                <a:moveTo>
                  <a:pt x="79182" y="231737"/>
                </a:moveTo>
                <a:lnTo>
                  <a:pt x="228437" y="231737"/>
                </a:lnTo>
                <a:lnTo>
                  <a:pt x="228437" y="80057"/>
                </a:lnTo>
                <a:lnTo>
                  <a:pt x="368939" y="80057"/>
                </a:lnTo>
                <a:lnTo>
                  <a:pt x="368939" y="231737"/>
                </a:lnTo>
                <a:lnTo>
                  <a:pt x="518194" y="231737"/>
                </a:lnTo>
                <a:lnTo>
                  <a:pt x="518194" y="372239"/>
                </a:lnTo>
                <a:lnTo>
                  <a:pt x="368939" y="372239"/>
                </a:lnTo>
                <a:lnTo>
                  <a:pt x="368939" y="523919"/>
                </a:lnTo>
                <a:lnTo>
                  <a:pt x="228437" y="523919"/>
                </a:lnTo>
                <a:lnTo>
                  <a:pt x="228437" y="372239"/>
                </a:lnTo>
                <a:lnTo>
                  <a:pt x="79182" y="372239"/>
                </a:lnTo>
                <a:lnTo>
                  <a:pt x="79182" y="231737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182" tIns="231737" rIns="79182" bIns="23173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3202709" y="3673865"/>
            <a:ext cx="2910835" cy="2696490"/>
          </a:xfrm>
          <a:custGeom>
            <a:avLst/>
            <a:gdLst>
              <a:gd name="connsiteX0" fmla="*/ 0 w 2811907"/>
              <a:gd name="connsiteY0" fmla="*/ 0 h 644084"/>
              <a:gd name="connsiteX1" fmla="*/ 2811907 w 2811907"/>
              <a:gd name="connsiteY1" fmla="*/ 0 h 644084"/>
              <a:gd name="connsiteX2" fmla="*/ 2811907 w 2811907"/>
              <a:gd name="connsiteY2" fmla="*/ 644084 h 644084"/>
              <a:gd name="connsiteX3" fmla="*/ 0 w 2811907"/>
              <a:gd name="connsiteY3" fmla="*/ 644084 h 644084"/>
              <a:gd name="connsiteX4" fmla="*/ 0 w 2811907"/>
              <a:gd name="connsiteY4" fmla="*/ 0 h 64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907" h="644084">
                <a:moveTo>
                  <a:pt x="0" y="0"/>
                </a:moveTo>
                <a:lnTo>
                  <a:pt x="2811907" y="0"/>
                </a:lnTo>
                <a:lnTo>
                  <a:pt x="2811907" y="644084"/>
                </a:lnTo>
                <a:lnTo>
                  <a:pt x="0" y="644084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Органам местного самоуправления Красноярского края, осуществляющим управление в сфере образования обеспечить </a:t>
            </a:r>
            <a:r>
              <a:rPr lang="ru-RU" sz="1300" b="1" dirty="0">
                <a:solidFill>
                  <a:schemeClr val="tx1"/>
                </a:solidFill>
              </a:rPr>
              <a:t>тиражирование, пакетирование и сканирование экзаменационных материалов в штабе ППЭ для проведения ГИА</a:t>
            </a:r>
            <a:endParaRPr lang="ru-RU" sz="1400" dirty="0"/>
          </a:p>
        </p:txBody>
      </p:sp>
      <p:sp>
        <p:nvSpPr>
          <p:cNvPr id="74" name="Полилиния 73"/>
          <p:cNvSpPr/>
          <p:nvPr/>
        </p:nvSpPr>
        <p:spPr>
          <a:xfrm>
            <a:off x="6196702" y="3860233"/>
            <a:ext cx="554125" cy="438528"/>
          </a:xfrm>
          <a:custGeom>
            <a:avLst/>
            <a:gdLst>
              <a:gd name="connsiteX0" fmla="*/ 0 w 554125"/>
              <a:gd name="connsiteY0" fmla="*/ 109632 h 438528"/>
              <a:gd name="connsiteX1" fmla="*/ 334861 w 554125"/>
              <a:gd name="connsiteY1" fmla="*/ 109632 h 438528"/>
              <a:gd name="connsiteX2" fmla="*/ 334861 w 554125"/>
              <a:gd name="connsiteY2" fmla="*/ 0 h 438528"/>
              <a:gd name="connsiteX3" fmla="*/ 554125 w 554125"/>
              <a:gd name="connsiteY3" fmla="*/ 219264 h 438528"/>
              <a:gd name="connsiteX4" fmla="*/ 334861 w 554125"/>
              <a:gd name="connsiteY4" fmla="*/ 438528 h 438528"/>
              <a:gd name="connsiteX5" fmla="*/ 334861 w 554125"/>
              <a:gd name="connsiteY5" fmla="*/ 328896 h 438528"/>
              <a:gd name="connsiteX6" fmla="*/ 0 w 554125"/>
              <a:gd name="connsiteY6" fmla="*/ 328896 h 438528"/>
              <a:gd name="connsiteX7" fmla="*/ 0 w 554125"/>
              <a:gd name="connsiteY7" fmla="*/ 109632 h 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25" h="438528">
                <a:moveTo>
                  <a:pt x="0" y="109632"/>
                </a:moveTo>
                <a:lnTo>
                  <a:pt x="334861" y="109632"/>
                </a:lnTo>
                <a:lnTo>
                  <a:pt x="334861" y="0"/>
                </a:lnTo>
                <a:lnTo>
                  <a:pt x="554125" y="219264"/>
                </a:lnTo>
                <a:lnTo>
                  <a:pt x="334861" y="438528"/>
                </a:lnTo>
                <a:lnTo>
                  <a:pt x="334861" y="328896"/>
                </a:lnTo>
                <a:lnTo>
                  <a:pt x="0" y="328896"/>
                </a:lnTo>
                <a:lnTo>
                  <a:pt x="0" y="109632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632" rIns="109632" bIns="1096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75" name="Полилиния 74"/>
          <p:cNvSpPr/>
          <p:nvPr/>
        </p:nvSpPr>
        <p:spPr>
          <a:xfrm>
            <a:off x="6919369" y="3639240"/>
            <a:ext cx="1873766" cy="2696213"/>
          </a:xfrm>
          <a:custGeom>
            <a:avLst/>
            <a:gdLst>
              <a:gd name="connsiteX0" fmla="*/ 0 w 1873766"/>
              <a:gd name="connsiteY0" fmla="*/ 166297 h 997760"/>
              <a:gd name="connsiteX1" fmla="*/ 166297 w 1873766"/>
              <a:gd name="connsiteY1" fmla="*/ 0 h 997760"/>
              <a:gd name="connsiteX2" fmla="*/ 1707469 w 1873766"/>
              <a:gd name="connsiteY2" fmla="*/ 0 h 997760"/>
              <a:gd name="connsiteX3" fmla="*/ 1873766 w 1873766"/>
              <a:gd name="connsiteY3" fmla="*/ 166297 h 997760"/>
              <a:gd name="connsiteX4" fmla="*/ 1873766 w 1873766"/>
              <a:gd name="connsiteY4" fmla="*/ 831463 h 997760"/>
              <a:gd name="connsiteX5" fmla="*/ 1707469 w 1873766"/>
              <a:gd name="connsiteY5" fmla="*/ 997760 h 997760"/>
              <a:gd name="connsiteX6" fmla="*/ 166297 w 1873766"/>
              <a:gd name="connsiteY6" fmla="*/ 997760 h 997760"/>
              <a:gd name="connsiteX7" fmla="*/ 0 w 1873766"/>
              <a:gd name="connsiteY7" fmla="*/ 831463 h 997760"/>
              <a:gd name="connsiteX8" fmla="*/ 0 w 1873766"/>
              <a:gd name="connsiteY8" fmla="*/ 166297 h 9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766" h="997760">
                <a:moveTo>
                  <a:pt x="0" y="166297"/>
                </a:moveTo>
                <a:cubicBezTo>
                  <a:pt x="0" y="74454"/>
                  <a:pt x="74454" y="0"/>
                  <a:pt x="166297" y="0"/>
                </a:cubicBezTo>
                <a:lnTo>
                  <a:pt x="1707469" y="0"/>
                </a:lnTo>
                <a:cubicBezTo>
                  <a:pt x="1799312" y="0"/>
                  <a:pt x="1873766" y="74454"/>
                  <a:pt x="1873766" y="166297"/>
                </a:cubicBezTo>
                <a:lnTo>
                  <a:pt x="1873766" y="831463"/>
                </a:lnTo>
                <a:cubicBezTo>
                  <a:pt x="1873766" y="923306"/>
                  <a:pt x="1799312" y="997760"/>
                  <a:pt x="1707469" y="997760"/>
                </a:cubicBezTo>
                <a:lnTo>
                  <a:pt x="166297" y="997760"/>
                </a:lnTo>
                <a:cubicBezTo>
                  <a:pt x="74454" y="997760"/>
                  <a:pt x="0" y="923306"/>
                  <a:pt x="0" y="831463"/>
                </a:cubicBezTo>
                <a:lnTo>
                  <a:pt x="0" y="166297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47" tIns="63947" rIns="63947" bIns="6394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/>
              <a:t>Тиражирование, пакетирование и сканирование экзаменационных материалов организуется в штабе ППЭ</a:t>
            </a: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19780" y="5145590"/>
            <a:ext cx="1465730" cy="1189863"/>
          </a:xfrm>
          <a:prstGeom prst="roundRect">
            <a:avLst>
              <a:gd name="adj" fmla="val 738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316493" y="5132371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A82"/>
                </a:solidFill>
              </a:rPr>
              <a:t>П. 26 (23)</a:t>
            </a:r>
          </a:p>
        </p:txBody>
      </p:sp>
      <p:sp>
        <p:nvSpPr>
          <p:cNvPr id="102" name="Полилиния 101"/>
          <p:cNvSpPr/>
          <p:nvPr/>
        </p:nvSpPr>
        <p:spPr>
          <a:xfrm>
            <a:off x="323304" y="5620423"/>
            <a:ext cx="2239788" cy="749932"/>
          </a:xfrm>
          <a:custGeom>
            <a:avLst/>
            <a:gdLst>
              <a:gd name="connsiteX0" fmla="*/ 0 w 2239788"/>
              <a:gd name="connsiteY0" fmla="*/ 0 h 749932"/>
              <a:gd name="connsiteX1" fmla="*/ 2239788 w 2239788"/>
              <a:gd name="connsiteY1" fmla="*/ 0 h 749932"/>
              <a:gd name="connsiteX2" fmla="*/ 2239788 w 2239788"/>
              <a:gd name="connsiteY2" fmla="*/ 749932 h 749932"/>
              <a:gd name="connsiteX3" fmla="*/ 0 w 2239788"/>
              <a:gd name="connsiteY3" fmla="*/ 749932 h 749932"/>
              <a:gd name="connsiteX4" fmla="*/ 0 w 2239788"/>
              <a:gd name="connsiteY4" fmla="*/ 0 h 74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9788" h="749932">
                <a:moveTo>
                  <a:pt x="0" y="0"/>
                </a:moveTo>
                <a:lnTo>
                  <a:pt x="2239788" y="0"/>
                </a:lnTo>
                <a:lnTo>
                  <a:pt x="2239788" y="749932"/>
                </a:lnTo>
                <a:lnTo>
                  <a:pt x="0" y="7499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>
                <a:solidFill>
                  <a:schemeClr val="tx1"/>
                </a:solidFill>
              </a:rPr>
              <a:t>По решению ОИВ сканирование ЭМ </a:t>
            </a:r>
            <a:r>
              <a:rPr lang="ru-RU" sz="1300" dirty="0">
                <a:solidFill>
                  <a:schemeClr val="tx1"/>
                </a:solidFill>
              </a:rPr>
              <a:t>участников ГИА организуется в штабе ППЭ или аудиториях ППЭ</a:t>
            </a:r>
            <a:endParaRPr lang="ru-RU" sz="1300" kern="1200" dirty="0">
              <a:solidFill>
                <a:schemeClr val="tx1"/>
              </a:solidFill>
            </a:endParaRPr>
          </a:p>
        </p:txBody>
      </p:sp>
      <p:sp>
        <p:nvSpPr>
          <p:cNvPr id="103" name="Полилиния 102"/>
          <p:cNvSpPr/>
          <p:nvPr/>
        </p:nvSpPr>
        <p:spPr>
          <a:xfrm>
            <a:off x="2604027" y="5689041"/>
            <a:ext cx="597376" cy="603976"/>
          </a:xfrm>
          <a:custGeom>
            <a:avLst/>
            <a:gdLst>
              <a:gd name="connsiteX0" fmla="*/ 79182 w 597376"/>
              <a:gd name="connsiteY0" fmla="*/ 231737 h 603976"/>
              <a:gd name="connsiteX1" fmla="*/ 228437 w 597376"/>
              <a:gd name="connsiteY1" fmla="*/ 231737 h 603976"/>
              <a:gd name="connsiteX2" fmla="*/ 228437 w 597376"/>
              <a:gd name="connsiteY2" fmla="*/ 80057 h 603976"/>
              <a:gd name="connsiteX3" fmla="*/ 368939 w 597376"/>
              <a:gd name="connsiteY3" fmla="*/ 80057 h 603976"/>
              <a:gd name="connsiteX4" fmla="*/ 368939 w 597376"/>
              <a:gd name="connsiteY4" fmla="*/ 231737 h 603976"/>
              <a:gd name="connsiteX5" fmla="*/ 518194 w 597376"/>
              <a:gd name="connsiteY5" fmla="*/ 231737 h 603976"/>
              <a:gd name="connsiteX6" fmla="*/ 518194 w 597376"/>
              <a:gd name="connsiteY6" fmla="*/ 372239 h 603976"/>
              <a:gd name="connsiteX7" fmla="*/ 368939 w 597376"/>
              <a:gd name="connsiteY7" fmla="*/ 372239 h 603976"/>
              <a:gd name="connsiteX8" fmla="*/ 368939 w 597376"/>
              <a:gd name="connsiteY8" fmla="*/ 523919 h 603976"/>
              <a:gd name="connsiteX9" fmla="*/ 228437 w 597376"/>
              <a:gd name="connsiteY9" fmla="*/ 523919 h 603976"/>
              <a:gd name="connsiteX10" fmla="*/ 228437 w 597376"/>
              <a:gd name="connsiteY10" fmla="*/ 372239 h 603976"/>
              <a:gd name="connsiteX11" fmla="*/ 79182 w 597376"/>
              <a:gd name="connsiteY11" fmla="*/ 372239 h 603976"/>
              <a:gd name="connsiteX12" fmla="*/ 79182 w 597376"/>
              <a:gd name="connsiteY12" fmla="*/ 231737 h 60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76" h="603976">
                <a:moveTo>
                  <a:pt x="79182" y="231737"/>
                </a:moveTo>
                <a:lnTo>
                  <a:pt x="228437" y="231737"/>
                </a:lnTo>
                <a:lnTo>
                  <a:pt x="228437" y="80057"/>
                </a:lnTo>
                <a:lnTo>
                  <a:pt x="368939" y="80057"/>
                </a:lnTo>
                <a:lnTo>
                  <a:pt x="368939" y="231737"/>
                </a:lnTo>
                <a:lnTo>
                  <a:pt x="518194" y="231737"/>
                </a:lnTo>
                <a:lnTo>
                  <a:pt x="518194" y="372239"/>
                </a:lnTo>
                <a:lnTo>
                  <a:pt x="368939" y="372239"/>
                </a:lnTo>
                <a:lnTo>
                  <a:pt x="368939" y="523919"/>
                </a:lnTo>
                <a:lnTo>
                  <a:pt x="228437" y="523919"/>
                </a:lnTo>
                <a:lnTo>
                  <a:pt x="228437" y="372239"/>
                </a:lnTo>
                <a:lnTo>
                  <a:pt x="79182" y="372239"/>
                </a:lnTo>
                <a:lnTo>
                  <a:pt x="79182" y="231737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182" tIns="231737" rIns="79182" bIns="23173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05" name="Полилиния 104"/>
          <p:cNvSpPr/>
          <p:nvPr/>
        </p:nvSpPr>
        <p:spPr>
          <a:xfrm>
            <a:off x="6225858" y="5809194"/>
            <a:ext cx="554125" cy="438528"/>
          </a:xfrm>
          <a:custGeom>
            <a:avLst/>
            <a:gdLst>
              <a:gd name="connsiteX0" fmla="*/ 0 w 554125"/>
              <a:gd name="connsiteY0" fmla="*/ 109632 h 438528"/>
              <a:gd name="connsiteX1" fmla="*/ 334861 w 554125"/>
              <a:gd name="connsiteY1" fmla="*/ 109632 h 438528"/>
              <a:gd name="connsiteX2" fmla="*/ 334861 w 554125"/>
              <a:gd name="connsiteY2" fmla="*/ 0 h 438528"/>
              <a:gd name="connsiteX3" fmla="*/ 554125 w 554125"/>
              <a:gd name="connsiteY3" fmla="*/ 219264 h 438528"/>
              <a:gd name="connsiteX4" fmla="*/ 334861 w 554125"/>
              <a:gd name="connsiteY4" fmla="*/ 438528 h 438528"/>
              <a:gd name="connsiteX5" fmla="*/ 334861 w 554125"/>
              <a:gd name="connsiteY5" fmla="*/ 328896 h 438528"/>
              <a:gd name="connsiteX6" fmla="*/ 0 w 554125"/>
              <a:gd name="connsiteY6" fmla="*/ 328896 h 438528"/>
              <a:gd name="connsiteX7" fmla="*/ 0 w 554125"/>
              <a:gd name="connsiteY7" fmla="*/ 109632 h 43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25" h="438528">
                <a:moveTo>
                  <a:pt x="0" y="109632"/>
                </a:moveTo>
                <a:lnTo>
                  <a:pt x="334861" y="109632"/>
                </a:lnTo>
                <a:lnTo>
                  <a:pt x="334861" y="0"/>
                </a:lnTo>
                <a:lnTo>
                  <a:pt x="554125" y="219264"/>
                </a:lnTo>
                <a:lnTo>
                  <a:pt x="334861" y="438528"/>
                </a:lnTo>
                <a:lnTo>
                  <a:pt x="334861" y="328896"/>
                </a:lnTo>
                <a:lnTo>
                  <a:pt x="0" y="328896"/>
                </a:lnTo>
                <a:lnTo>
                  <a:pt x="0" y="109632"/>
                </a:lnTo>
                <a:close/>
              </a:path>
            </a:pathLst>
          </a:custGeom>
          <a:gradFill rotWithShape="0">
            <a:gsLst>
              <a:gs pos="37000">
                <a:srgbClr val="0070C0"/>
              </a:gs>
              <a:gs pos="100000">
                <a:srgbClr val="79C6FF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9632" rIns="109632" bIns="10963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D2BD28-5757-2EFF-498D-29B256ADF732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5B72BE-745D-8DA9-539C-5CBC7662A677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F79F8B-4FA2-3848-92D5-24B71F6B3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76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661349" y="1148979"/>
            <a:ext cx="7146474" cy="1230204"/>
            <a:chOff x="1721223" y="1455128"/>
            <a:chExt cx="7086601" cy="123020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086601" cy="1230204"/>
              <a:chOff x="1721223" y="1455128"/>
              <a:chExt cx="7086601" cy="1230204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8"/>
                <a:ext cx="7086601" cy="726144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1957134"/>
              <a:ext cx="6333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+mj-lt"/>
                </a:rPr>
                <a:t>ГИА проводится государственными экзаменационными комиссиями (далее — ГЭК)</a:t>
              </a:r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DB3D8C4-1AB7-BF6B-3ED4-F1767ABD7D87}"/>
              </a:ext>
            </a:extLst>
          </p:cNvPr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E2EF77-91F1-54F5-EA2A-C9B9CD1B4994}"/>
              </a:ext>
            </a:extLst>
          </p:cNvPr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57D94EF-113E-AB79-B68F-D573CDFAA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1661348" y="2492896"/>
            <a:ext cx="7142717" cy="4248471"/>
            <a:chOff x="1721223" y="1244564"/>
            <a:chExt cx="7313922" cy="577754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721223" y="1244564"/>
              <a:ext cx="7313922" cy="5777544"/>
              <a:chOff x="1721223" y="1244564"/>
              <a:chExt cx="7313922" cy="5777544"/>
            </a:xfrm>
          </p:grpSpPr>
          <p:sp>
            <p:nvSpPr>
              <p:cNvPr id="31" name="Скругленный прямоугольник 7"/>
              <p:cNvSpPr/>
              <p:nvPr/>
            </p:nvSpPr>
            <p:spPr>
              <a:xfrm>
                <a:off x="1721223" y="1244564"/>
                <a:ext cx="1465730" cy="1189862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5"/>
                <a:ext cx="7313922" cy="5062923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21223" y="1244564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31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99749" y="2033336"/>
              <a:ext cx="7135395" cy="4980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j-lt"/>
                </a:rPr>
                <a:t>Председатель ГЭК </a:t>
              </a:r>
              <a:r>
                <a:rPr lang="ru-RU" dirty="0">
                  <a:latin typeface="+mj-lt"/>
                </a:rPr>
                <a:t>осуществляет общее руководство и координацию деятельности ГЭК по подготовке и проведению ГИА, в том числе: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1) согласует персональный состав руководителей ППЭ по представлению ОИВ;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2) согласует места расположения ППЭ и распределение между ними участников ГИА, работников ППЭ;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3) согласует решение ОИВ о выполнении участниками ОГЭ письменной экзаменационной работы на компьютере с использованием специализированного программного обеспечения;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4) принимает решение о направлении членов ГЭК в ППЭ, РЦОИ, предметные и апелляционную комиссии;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5) после каждого экзамена рассматривает информацию о нарушениях, выявленных при проведении ГИА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6) рассматривает результаты проведения ГИА и принимает решения об утверждении, изменении и (или) аннулировании результатов ГИА;</a:t>
              </a:r>
            </a:p>
            <a:p>
              <a:pPr marL="268288" indent="-268288"/>
              <a:r>
                <a:rPr lang="ru-RU" sz="1400" dirty="0">
                  <a:latin typeface="+mj-lt"/>
                </a:rPr>
                <a:t>7) принимает решения о допуске участников ГИА к сдаче экзаменов, а также о повторном допуске к сдаче экзаменов.</a:t>
              </a:r>
              <a:endParaRPr lang="ru-RU" sz="1700" dirty="0">
                <a:latin typeface="+mj-lt"/>
              </a:endParaRP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5" y="3079093"/>
            <a:ext cx="1106260" cy="11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846513" y="4891114"/>
            <a:ext cx="51895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i="1" dirty="0">
                <a:solidFill>
                  <a:srgbClr val="C00000"/>
                </a:solidFill>
              </a:rPr>
              <a:t>Все документы (ходатайства, служебные записки, акты оформленные в свободной форме, объяснительные) в ходе подготовки и проведения ГИА-9, включая проведение экзамена в ППЭ  оформляются на председателя ГЭК в Красноярском крае – </a:t>
            </a:r>
            <a:r>
              <a:rPr lang="ru-RU" altLang="ru-RU" sz="1400" i="1" dirty="0" err="1" smtClean="0">
                <a:solidFill>
                  <a:srgbClr val="C00000"/>
                </a:solidFill>
              </a:rPr>
              <a:t>Гридасову</a:t>
            </a:r>
            <a:r>
              <a:rPr lang="ru-RU" altLang="ru-RU" sz="1400" i="1" dirty="0" smtClean="0">
                <a:solidFill>
                  <a:srgbClr val="C00000"/>
                </a:solidFill>
              </a:rPr>
              <a:t> Т.А.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09" y="5028035"/>
            <a:ext cx="874463" cy="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191018" y="1212296"/>
            <a:ext cx="8622479" cy="982876"/>
            <a:chOff x="1912241" y="1957133"/>
            <a:chExt cx="8622479" cy="982876"/>
          </a:xfrm>
        </p:grpSpPr>
        <p:sp>
          <p:nvSpPr>
            <p:cNvPr id="30" name="Прямоугольник с двумя скругленными противолежащими углами 29"/>
            <p:cNvSpPr/>
            <p:nvPr/>
          </p:nvSpPr>
          <p:spPr>
            <a:xfrm flipV="1">
              <a:off x="1912241" y="1957133"/>
              <a:ext cx="8622479" cy="982876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31972" y="2073234"/>
              <a:ext cx="818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+mj-lt"/>
                </a:rPr>
                <a:t>Распоряжением </a:t>
              </a:r>
              <a:r>
                <a:rPr lang="ru-RU" dirty="0" err="1" smtClean="0">
                  <a:latin typeface="+mj-lt"/>
                </a:rPr>
                <a:t>Рособрнадзора</a:t>
              </a:r>
              <a:r>
                <a:rPr lang="ru-RU" dirty="0" smtClean="0">
                  <a:latin typeface="+mj-lt"/>
                </a:rPr>
                <a:t> утвержден председатель </a:t>
              </a:r>
              <a:r>
                <a:rPr lang="ru-RU" dirty="0">
                  <a:latin typeface="+mj-lt"/>
                </a:rPr>
                <a:t>ГЭК Красноярского края для проведения ГИА-9 в </a:t>
              </a:r>
              <a:r>
                <a:rPr lang="ru-RU" dirty="0" smtClean="0">
                  <a:latin typeface="+mj-lt"/>
                </a:rPr>
                <a:t>2025 </a:t>
              </a:r>
              <a:r>
                <a:rPr lang="ru-RU" dirty="0">
                  <a:latin typeface="+mj-lt"/>
                </a:rPr>
                <a:t>году – </a:t>
              </a:r>
              <a:r>
                <a:rPr lang="ru-RU" b="1" dirty="0" err="1" smtClean="0">
                  <a:latin typeface="+mj-lt"/>
                </a:rPr>
                <a:t>Гридасова</a:t>
              </a:r>
              <a:r>
                <a:rPr lang="ru-RU" b="1" dirty="0" smtClean="0">
                  <a:latin typeface="+mj-lt"/>
                </a:rPr>
                <a:t> Татьяна Алексеевна</a:t>
              </a:r>
              <a:endParaRPr lang="ru-RU" b="1" dirty="0">
                <a:latin typeface="+mj-lt"/>
              </a:endParaRPr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49" y="2258970"/>
            <a:ext cx="3105261" cy="457998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698572" y="3161187"/>
            <a:ext cx="5114925" cy="1323975"/>
            <a:chOff x="3698572" y="3161187"/>
            <a:chExt cx="5114925" cy="13239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8572" y="3161187"/>
              <a:ext cx="5114925" cy="1323975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3956820" y="3487432"/>
              <a:ext cx="4644000" cy="429434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3750816" y="3119454"/>
            <a:ext cx="5099652" cy="1314326"/>
          </a:xfrm>
          <a:prstGeom prst="wedgeRoundRectCallout">
            <a:avLst>
              <a:gd name="adj1" fmla="val -56810"/>
              <a:gd name="adj2" fmla="val 54690"/>
              <a:gd name="adj3" fmla="val 16667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8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"/>
            <a:ext cx="9144000" cy="504000"/>
          </a:xfrm>
          <a:prstGeom prst="rect">
            <a:avLst/>
          </a:prstGeom>
          <a:gradFill flip="none" rotWithShape="1">
            <a:gsLst>
              <a:gs pos="0">
                <a:srgbClr val="0072BB">
                  <a:shade val="30000"/>
                  <a:satMod val="115000"/>
                </a:srgbClr>
              </a:gs>
              <a:gs pos="50000">
                <a:srgbClr val="0072BB">
                  <a:shade val="67500"/>
                  <a:satMod val="115000"/>
                </a:srgbClr>
              </a:gs>
              <a:gs pos="100000">
                <a:srgbClr val="0072B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1801" y="31962"/>
            <a:ext cx="86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</a:rPr>
              <a:t>Красноярский центр оценки качества образования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" t="9023" r="8812" b="6982"/>
          <a:stretch/>
        </p:blipFill>
        <p:spPr>
          <a:xfrm>
            <a:off x="16934" y="17261"/>
            <a:ext cx="468000" cy="468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21221" y="1148979"/>
            <a:ext cx="7313922" cy="5415105"/>
            <a:chOff x="1721223" y="1455128"/>
            <a:chExt cx="7313922" cy="541510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21223" y="1455128"/>
              <a:ext cx="7313922" cy="5415105"/>
              <a:chOff x="1721223" y="1455128"/>
              <a:chExt cx="7313922" cy="5415105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721223" y="1455128"/>
                <a:ext cx="1465730" cy="1189863"/>
              </a:xfrm>
              <a:prstGeom prst="roundRect">
                <a:avLst>
                  <a:gd name="adj" fmla="val 738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с двумя скругленными противолежащими углами 2"/>
              <p:cNvSpPr/>
              <p:nvPr/>
            </p:nvSpPr>
            <p:spPr>
              <a:xfrm flipV="1">
                <a:off x="1721223" y="1959186"/>
                <a:ext cx="7313922" cy="4911047"/>
              </a:xfrm>
              <a:prstGeom prst="round2Diag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21223" y="1495469"/>
                <a:ext cx="1479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4A82"/>
                    </a:solidFill>
                  </a:rPr>
                  <a:t>П. 33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151529" y="2033336"/>
              <a:ext cx="6883615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latin typeface="+mj-lt"/>
                </a:rPr>
                <a:t>Члены ГЭК: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1) обеспечивают соблюдение Порядка, в том числе по решению председателя ГЭК не позднее чем за две недели до начала экзаменов проводят проверку готовности ППЭ, осуществляют контроль за соблюдением требований Порядка в ППЭ, РЦОИ, в местах работы предметных и апелляционной комиссий, а также в местах хранения экзаменационных материалов;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2) получают от РЦОИ код расшифровки экзаменационных материалов для организации их печати на бумажные носители;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3) осуществляют взаимодействие с лицами, присутствующими в ППЭ, РЦОИ, в местах работы предметных и апелляционной комиссий, в местах хранения экзаменационных материалов, по обеспечению соблюдения требований Порядка;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4) в случае выявления нарушений Порядка принимают решение об удалении из ППЭ участников ГИА, а также иных лиц, находящихся в ППЭ;</a:t>
              </a:r>
            </a:p>
            <a:p>
              <a:pPr marL="271463" indent="-271463"/>
              <a:r>
                <a:rPr lang="ru-RU" sz="1700" dirty="0">
                  <a:latin typeface="+mj-lt"/>
                </a:rPr>
                <a:t>5) по согласованию с председателем ГЭК принимают решение об остановке экзамена в ППЭ или отдельных аудиториях ППЭ.</a:t>
              </a:r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0" y="502995"/>
            <a:ext cx="9144000" cy="8254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Порядок проведения ГИА-9: </a:t>
            </a:r>
            <a:r>
              <a:rPr lang="ru-RU" sz="2800" b="1" dirty="0"/>
              <a:t>ОРГАНИЗАЦИЯ ПРОВЕДЕНИЯ ГИА-9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3FE5BE8-196D-7A33-C664-7CA383428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" y="1743910"/>
            <a:ext cx="1444021" cy="14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1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0070C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4388</Words>
  <Application>Microsoft Office PowerPoint</Application>
  <PresentationFormat>Экран (4:3)</PresentationFormat>
  <Paragraphs>512</Paragraphs>
  <Slides>47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Aharoni</vt:lpstr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Нормативно-правовое обеспечение ГИА-9</vt:lpstr>
      <vt:lpstr>Нормативно-правовое обеспечение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ОБЩИЕ ПОЛОЖЕНИЯ</vt:lpstr>
      <vt:lpstr>Порядок проведения ГИА-9: ПРИЕМ И РАССМОТРЕНИЕ АПЕЛЛЯЦИЙ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Порядок проведения ГИА-9: ОРГАНИЗАЦИЯ ПРОВЕДЕНИЯ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♦ список участников экзамена  в аудиториях (2 экземпляра) (ППЭ-05-01); ♦ протоколов проведения экзамена в аудитории ППЭ (ППЭ-05-02); ♦ ведомость коррекции персональных данных (ППЭ-12-02); ♦ ведомость использования дополнительных бланков ответов № 2 (ППЭ-12-03); ♦ ведомость учета времени отсутствия участников экзамена в аудитории (ППЭ-12-04); ♦ расшифровка кодов образовательных организаций (ППЭ-16); ♦ инструкцию для участников ГИА, зачитываемую организатором в аудитории перед началом экзамена; ♦ ножницы для вскрытия пакета с ЭМ; ♦ табличку с номером аудитории; ♦ черновики; ♦ пакеты для упаковки.</vt:lpstr>
      <vt:lpstr>Пройти в свою аудиторию и приступить к выполнению своих обязанностей.</vt:lpstr>
      <vt:lpstr>Начало организованного входа участников экзаменов в ППЭ.         </vt:lpstr>
      <vt:lpstr>Начало организованного входа участников экзаменов в ППЭ.        </vt:lpstr>
      <vt:lpstr>Презентация PowerPoint</vt:lpstr>
      <vt:lpstr>Во время экзамена на рабочем столе участника ГИА помимо экзаменационных материалов находятся:</vt:lpstr>
      <vt:lpstr>Презентация PowerPoint</vt:lpstr>
      <vt:lpstr>Презентация PowerPoint</vt:lpstr>
      <vt:lpstr>Ответственный организатор в Штабе ППЭ получает от руководителя ППЭ запечатанный пакет с индивидуальными комплектами. Факт выдачи фиксируется в 1 части ведомости ППЭ-14-02. </vt:lpstr>
      <vt:lpstr>Организатор в аудитории зачитывает первую часть инструктажа участников</vt:lpstr>
      <vt:lpstr>Организатор выдает индивидуальные комплекты участникам и зачитывает вторую часть инструктажа.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</vt:lpstr>
      <vt:lpstr>                                                              </vt:lpstr>
      <vt:lpstr>                                                              </vt:lpstr>
      <vt:lpstr>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mishka</dc:creator>
  <cp:lastModifiedBy>Печерина Татьяна Дмитриевна</cp:lastModifiedBy>
  <cp:revision>334</cp:revision>
  <cp:lastPrinted>2024-02-08T09:00:18Z</cp:lastPrinted>
  <dcterms:created xsi:type="dcterms:W3CDTF">2019-02-07T07:20:07Z</dcterms:created>
  <dcterms:modified xsi:type="dcterms:W3CDTF">2025-01-14T10:06:20Z</dcterms:modified>
</cp:coreProperties>
</file>