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1"/>
  </p:sldMasterIdLst>
  <p:sldIdLst>
    <p:sldId id="256" r:id="rId2"/>
    <p:sldId id="259" r:id="rId3"/>
    <p:sldId id="292" r:id="rId4"/>
    <p:sldId id="291" r:id="rId5"/>
    <p:sldId id="300" r:id="rId6"/>
    <p:sldId id="301" r:id="rId7"/>
    <p:sldId id="299" r:id="rId8"/>
    <p:sldId id="295" r:id="rId9"/>
    <p:sldId id="296" r:id="rId10"/>
    <p:sldId id="294" r:id="rId11"/>
    <p:sldId id="293" r:id="rId12"/>
    <p:sldId id="298" r:id="rId13"/>
    <p:sldId id="303" r:id="rId14"/>
    <p:sldId id="304" r:id="rId15"/>
    <p:sldId id="305" r:id="rId16"/>
    <p:sldId id="280" r:id="rId17"/>
    <p:sldId id="260" r:id="rId18"/>
    <p:sldId id="273" r:id="rId19"/>
    <p:sldId id="290" r:id="rId20"/>
    <p:sldId id="281" r:id="rId21"/>
    <p:sldId id="30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6A06EAC-F378-4B08-836A-F0827A8092B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9506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6EAC-F378-4B08-836A-F0827A8092B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2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6EAC-F378-4B08-836A-F0827A8092B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6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6EAC-F378-4B08-836A-F0827A8092B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6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6A06EAC-F378-4B08-836A-F0827A8092B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93799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6EAC-F378-4B08-836A-F0827A8092B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827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6EAC-F378-4B08-836A-F0827A8092B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394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6EAC-F378-4B08-836A-F0827A8092B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6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6EAC-F378-4B08-836A-F0827A8092B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8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6A06EAC-F378-4B08-836A-F0827A8092B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0951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6A06EAC-F378-4B08-836A-F0827A8092B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8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6A06EAC-F378-4B08-836A-F0827A8092B7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E1BA5B-9597-4F50-A28A-60C950F299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905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113692"/>
          </a:xfrm>
        </p:spPr>
        <p:txBody>
          <a:bodyPr/>
          <a:lstStyle/>
          <a:p>
            <a:r>
              <a:rPr lang="ru-RU" sz="4800" dirty="0"/>
              <a:t>КДР4: </a:t>
            </a:r>
            <a:r>
              <a:rPr lang="ru-RU" sz="4800" dirty="0" smtClean="0"/>
              <a:t>что УЖЕ ПОЛУЧАЕТСЯ </a:t>
            </a:r>
            <a:br>
              <a:rPr lang="ru-RU" sz="4800" dirty="0" smtClean="0"/>
            </a:br>
            <a:r>
              <a:rPr lang="ru-RU" sz="4800" dirty="0" smtClean="0"/>
              <a:t>И ЧТО МОЖЕТ ПОЛУЧИТЬСЯ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Езовских</a:t>
            </a:r>
            <a:r>
              <a:rPr lang="ru-RU" dirty="0"/>
              <a:t> Ольга Викторовна, Чабан Татьяна Юрьевна</a:t>
            </a:r>
          </a:p>
          <a:p>
            <a:r>
              <a:rPr lang="ru-RU" dirty="0"/>
              <a:t>КГКСУ «Центр оценки качества образования», </a:t>
            </a:r>
            <a:r>
              <a:rPr lang="ru-RU" dirty="0" smtClean="0"/>
              <a:t>15.05.2025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8828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515295"/>
            <a:ext cx="10178322" cy="60516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ПЕРЕХОД НА ПОВЫШЕННЫЙ УРОВЕНЬ</a:t>
            </a:r>
            <a:endParaRPr lang="ru-RU" sz="3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732" t="32071" r="27097" b="13463"/>
          <a:stretch/>
        </p:blipFill>
        <p:spPr>
          <a:xfrm>
            <a:off x="1251678" y="1120462"/>
            <a:ext cx="9077179" cy="543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00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ПЕРЕХОД НА ПОВЫШЕННЫЙ УРОВЕНЬ</a:t>
            </a:r>
            <a:endParaRPr lang="ru-RU" sz="3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4595" t="32750" r="37768" b="24393"/>
          <a:stretch/>
        </p:blipFill>
        <p:spPr>
          <a:xfrm>
            <a:off x="4507605" y="1101282"/>
            <a:ext cx="7384498" cy="47274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68681" y="1101282"/>
            <a:ext cx="3511296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Полученная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 слишком сладкая. Поэтому дальше в неё добавляют кислород. </a:t>
            </a:r>
            <a:endParaRPr lang="ru-RU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ru-RU" sz="4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торговец придумал соединить мороженое и шоколад. Он покрыл тонким слоем шоколада брикет мороженого и стал рекламировать его как «эскимо-пай» – пирожок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эскимосов.</a:t>
            </a:r>
          </a:p>
          <a:p>
            <a:pPr lvl="0" algn="just">
              <a:spcAft>
                <a:spcPts val="0"/>
              </a:spcAft>
            </a:pPr>
            <a:endParaRPr lang="ru-RU" sz="4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одного продавца мороженого на ярмарке закончились бумажные блюдца. А рядом выпекали вафли. Мороженщик предложил свернуть горячие вафли рожком. А после продавцы наполнили их мороженым, не подозревая, что их изобретение завоюет весь мир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endParaRPr lang="ru-RU" sz="400" dirty="0" smtClean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…</a:t>
            </a:r>
            <a:r>
              <a:rPr lang="ru-RU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фри́зер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 – это такая бочка с пропеллером внутри и ручкой снаружи. Ручку крутили, пропеллер сбивал молоко, масло и сахар и превращал их в мороженое.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5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492113"/>
            <a:ext cx="10178322" cy="11446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ПЕРЕХОД НА ПОВЫШЕННЫЙ УРОВЕНЬ:</a:t>
            </a:r>
            <a:br>
              <a:rPr lang="ru-RU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«перенос» на новую ситуацию</a:t>
            </a:r>
            <a:endParaRPr lang="ru-RU" sz="3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882" t="28846" r="8965" b="9879"/>
          <a:stretch/>
        </p:blipFill>
        <p:spPr>
          <a:xfrm>
            <a:off x="1251678" y="1841293"/>
            <a:ext cx="9953615" cy="450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69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230" y="907831"/>
            <a:ext cx="10178322" cy="90268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Результаты учеников с ОВЗ</a:t>
            </a:r>
            <a:endParaRPr lang="ru-RU" sz="4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87" t="23470" r="8360" b="38188"/>
          <a:stretch/>
        </p:blipFill>
        <p:spPr>
          <a:xfrm>
            <a:off x="994909" y="2302742"/>
            <a:ext cx="10691859" cy="302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46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4518" y="766433"/>
            <a:ext cx="10178322" cy="75147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Пример простого задания</a:t>
            </a:r>
            <a:endParaRPr lang="ru-RU" sz="4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95" t="34937" r="9366" b="26721"/>
          <a:stretch/>
        </p:blipFill>
        <p:spPr>
          <a:xfrm>
            <a:off x="941832" y="2013993"/>
            <a:ext cx="10951899" cy="319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3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3934" y="931025"/>
            <a:ext cx="10178322" cy="89777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Пример трудного задания</a:t>
            </a:r>
            <a:endParaRPr lang="ru-RU" sz="4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292" t="44971" r="8562" b="32813"/>
          <a:stretch/>
        </p:blipFill>
        <p:spPr>
          <a:xfrm>
            <a:off x="923545" y="2575775"/>
            <a:ext cx="10936224" cy="212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59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71016" y="907961"/>
            <a:ext cx="10771632" cy="628231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АБСОЛЮТНЫЕ ЧЕМПИОНЫ (21 балл из 21 возможного)</a:t>
            </a:r>
            <a:endParaRPr lang="ru-RU" sz="3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140811"/>
              </p:ext>
            </p:extLst>
          </p:nvPr>
        </p:nvGraphicFramePr>
        <p:xfrm>
          <a:off x="2551434" y="1905816"/>
          <a:ext cx="7744710" cy="2647896"/>
        </p:xfrm>
        <a:graphic>
          <a:graphicData uri="http://schemas.openxmlformats.org/drawingml/2006/table">
            <a:tbl>
              <a:tblPr firstRow="1" firstCol="1" bandRow="1"/>
              <a:tblGrid>
                <a:gridCol w="4654038"/>
                <a:gridCol w="2070445"/>
                <a:gridCol w="1020227"/>
              </a:tblGrid>
              <a:tr h="691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СШ № 27 г. Красноярск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ученица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4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СШ № 27 г. Красноярск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4Б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Гимназия № 7 г. Красноярск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ученик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4Г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2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МАОУ СОШ №8 г. Шарыпово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ученица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4Г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660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246" t="30412" r="15599" b="22239"/>
          <a:stretch/>
        </p:blipFill>
        <p:spPr>
          <a:xfrm>
            <a:off x="1065919" y="1545332"/>
            <a:ext cx="10525767" cy="473659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Основные результаты КДР4 по читательской грамотности (выборка и </a:t>
            </a:r>
            <a:r>
              <a:rPr lang="ru-RU" sz="32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невыборка</a:t>
            </a:r>
            <a:r>
              <a:rPr lang="ru-RU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5" name="Овал 4"/>
          <p:cNvSpPr/>
          <p:nvPr/>
        </p:nvSpPr>
        <p:spPr>
          <a:xfrm>
            <a:off x="9866843" y="3187443"/>
            <a:ext cx="950509" cy="17337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68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519545"/>
            <a:ext cx="10178322" cy="73807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ЕЩЕ РАЗ ОБ ОЦЕНКЕ</a:t>
            </a:r>
            <a:endParaRPr lang="ru-RU" sz="4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573026"/>
            <a:ext cx="10129234" cy="35933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Можно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 засчитать КДР как промежуточную аттестацию для перехода в 5-й класс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r>
              <a:rPr lang="ru-RU" dirty="0" smtClean="0">
                <a:solidFill>
                  <a:srgbClr val="FF0000"/>
                </a:solidFill>
              </a:rPr>
              <a:t>Нет.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Вопросы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подразумевают несколько вариантов ответа. Ребёнок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дал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близкий по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смыслу ответ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не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совпадающий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образцом,  уже не засчитывать? </a:t>
            </a:r>
            <a:r>
              <a:rPr lang="ru-RU" dirty="0">
                <a:solidFill>
                  <a:srgbClr val="FF0000"/>
                </a:solidFill>
              </a:rPr>
              <a:t>Если по смыслу верно, засчитывать!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Если в школе некоторые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показатели выполнения КДР4  значительно превышают средние региональные 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муниципальные, может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ли данный факт всегда указывать на необъективность проведения процедуры или проверки работ учеников? </a:t>
            </a:r>
            <a:r>
              <a:rPr lang="ru-RU" dirty="0">
                <a:solidFill>
                  <a:srgbClr val="FF0000"/>
                </a:solidFill>
              </a:rPr>
              <a:t>Нет</a:t>
            </a: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566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B50F73-93C4-A087-9D3F-70E9E640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424" y="521039"/>
            <a:ext cx="10178322" cy="713402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Что делать?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E84155-0B9B-6D63-AB05-66D744B16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424" y="1396714"/>
            <a:ext cx="9410701" cy="496751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Ключевые условия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успеха при работе с текстом на уроках: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обсуждение того, что действительно вызывает вопросы, удивление и расхождение в понимании;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создание пространства обучения и пространство предъявления: 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сотрудничество детей;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давать возможность читать и обсуждать всем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Среди управленческих действий на уровне школы необходима передача информации о читательской грамотности выпускников начальной школы следующей ступени и решения о формах поддержки групп учеников с разным уровнем грамотности, прежде всего учеников имеющих недостаточный и пониженный уровень.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Со стороны муниципалитета нужна помощь узких специалистов и методистов, прежде всего в поиске причин проблем.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23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8639297" cy="96933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С чего начать анализ результатов? </a:t>
            </a:r>
            <a:br>
              <a:rPr lang="ru-RU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Начните с хорошего</a:t>
            </a:r>
            <a:r>
              <a:rPr lang="ru-RU" sz="3200" dirty="0">
                <a:solidFill>
                  <a:schemeClr val="tx2">
                    <a:lumMod val="50000"/>
                    <a:lumOff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3784" t="48638" r="29488" b="25058"/>
          <a:stretch/>
        </p:blipFill>
        <p:spPr>
          <a:xfrm>
            <a:off x="1463983" y="2972057"/>
            <a:ext cx="9794212" cy="3099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2978" y="1605223"/>
            <a:ext cx="9865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В 2025 году </a:t>
            </a:r>
            <a:r>
              <a:rPr lang="en-US" sz="2000" b="1" dirty="0">
                <a:solidFill>
                  <a:srgbClr val="2A1A00">
                    <a:lumMod val="50000"/>
                    <a:lumOff val="50000"/>
                  </a:srgbClr>
                </a:solidFill>
                <a:cs typeface="Times New Roman" panose="02020603050405020304" pitchFamily="18" charset="0"/>
              </a:rPr>
              <a:t>85% </a:t>
            </a:r>
            <a:r>
              <a:rPr lang="ru-RU" sz="2000" b="1" dirty="0">
                <a:solidFill>
                  <a:srgbClr val="2A1A00">
                    <a:lumMod val="50000"/>
                    <a:lumOff val="50000"/>
                  </a:srgbClr>
                </a:solidFill>
                <a:cs typeface="Times New Roman" panose="02020603050405020304" pitchFamily="18" charset="0"/>
              </a:rPr>
              <a:t>четвероклассников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продемонстрировали читательскую грамотность – способность понимать разнообразные письменные тексты для личных целей и в целях, важных для общества, в том числе  способность учиться на основе текстов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20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380" y="199504"/>
            <a:ext cx="9440214" cy="53201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7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КДР4: </a:t>
            </a:r>
            <a:r>
              <a:rPr lang="ru-RU" sz="27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процедура</a:t>
            </a:r>
            <a:r>
              <a:rPr lang="ru-R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3380" y="465512"/>
            <a:ext cx="9440214" cy="11612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Более 34 тысяч участников. 950 вошло в выборку, из них более 80 дети с ОВЗ: РАС, ТНР, ЗПР, нарушения слуха, ОДА.  Дети с ОВЗ выполняли особый вариант № 3 с доп. временем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/>
          <a:srcRect l="58578" t="16343" r="6788" b="10504"/>
          <a:stretch/>
        </p:blipFill>
        <p:spPr bwMode="auto">
          <a:xfrm>
            <a:off x="1113380" y="1372828"/>
            <a:ext cx="8881012" cy="5402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880360" y="4074265"/>
            <a:ext cx="1856232" cy="3474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840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1"/>
                </a:solidFill>
              </a:rPr>
              <a:t/>
            </a:r>
            <a:br>
              <a:rPr lang="ru-RU" sz="4000" dirty="0" smtClean="0">
                <a:solidFill>
                  <a:schemeClr val="accent1"/>
                </a:solidFill>
              </a:rPr>
            </a:br>
            <a:r>
              <a:rPr lang="ru-RU" sz="4000" dirty="0" err="1" smtClean="0">
                <a:solidFill>
                  <a:schemeClr val="accent1"/>
                </a:solidFill>
              </a:rPr>
              <a:t>СпАСИБО</a:t>
            </a:r>
            <a:r>
              <a:rPr lang="ru-RU" sz="4000" dirty="0">
                <a:solidFill>
                  <a:schemeClr val="accent1"/>
                </a:solidFill>
              </a:rPr>
              <a:t> </a:t>
            </a:r>
            <a:r>
              <a:rPr lang="ru-RU" sz="4000" dirty="0" smtClean="0">
                <a:solidFill>
                  <a:schemeClr val="accent1"/>
                </a:solidFill>
              </a:rPr>
              <a:t>ЗА ВНИМАНИЕ!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ОТДЕЛ МОНИТОРИНГА КАЧЕСТВА ОБРАЗОВАНИЯ: </a:t>
            </a:r>
            <a:r>
              <a:rPr lang="ru-RU" sz="2400" b="1" dirty="0" smtClean="0"/>
              <a:t>(391) 246-00-25</a:t>
            </a:r>
          </a:p>
          <a:p>
            <a:endParaRPr lang="ru-RU" sz="2400" b="1" dirty="0"/>
          </a:p>
          <a:p>
            <a:pPr marL="0" indent="0" algn="ctr">
              <a:buNone/>
            </a:pPr>
            <a:r>
              <a:rPr lang="en-US" sz="2400" b="1" dirty="0" smtClean="0"/>
              <a:t>osipova@coko24.ru</a:t>
            </a:r>
            <a:endParaRPr lang="ru-RU" sz="2400" b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9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665850"/>
            <a:ext cx="10178322" cy="49337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ОСОБЕННОСТИ РАБОТЫ 2025 </a:t>
            </a:r>
            <a:r>
              <a:rPr lang="ru-RU" sz="320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ГОда</a:t>
            </a:r>
            <a:endParaRPr lang="ru-RU" sz="3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481587"/>
            <a:ext cx="10269762" cy="461746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Впервые работа состоит из двух независимых блоков, опирающихся на совершенно разные тексты.</a:t>
            </a:r>
          </a:p>
          <a:p>
            <a:pPr marL="0" indent="0" algn="just">
              <a:buNone/>
            </a:pPr>
            <a:endParaRPr lang="ru-RU" sz="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 2025 г. проектирована «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навырост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».</a:t>
            </a:r>
          </a:p>
          <a:p>
            <a:pPr marL="0" indent="0" algn="just">
              <a:buNone/>
            </a:pPr>
            <a:endParaRPr lang="ru-RU" sz="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 имеет «инженерный уклон», ее можно использовать в обычном учебном процессе, чтобы «зажигать» и поддерживать интерес к изобретательству, конструированию, профессиям этого типа.</a:t>
            </a:r>
          </a:p>
          <a:p>
            <a:pPr marL="0" indent="0" algn="just">
              <a:buNone/>
            </a:pPr>
            <a:endParaRPr lang="ru-RU" sz="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Некоторые типы вопросов включены в работу впервые.</a:t>
            </a:r>
          </a:p>
          <a:p>
            <a:pPr marL="0" indent="0" algn="just">
              <a:buNone/>
            </a:pPr>
            <a:endParaRPr lang="ru-RU" sz="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 требует понимания контекстного значения слов, сопротивления стереотипам, поиска нескольких единиц информации, различения верной и искаженной информации, перепроверки своего понимания, умения делать выводы и применять полученные знания.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6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830" y="492113"/>
            <a:ext cx="10178322" cy="53201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ЧТО УЖЕ </a:t>
            </a:r>
            <a:r>
              <a:rPr lang="ru-RU" sz="360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ПОЛУЧается</a:t>
            </a:r>
            <a:r>
              <a:rPr lang="ru-RU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?</a:t>
            </a:r>
            <a:endParaRPr lang="ru-RU" sz="3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106424"/>
            <a:ext cx="10178322" cy="4773169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Средний процент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выполнения 57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%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Мальчики работают с тестом не хуже девочек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Самый низкий результат по заданиям 28%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Более чем с половиной заданий справились более 50% участников: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- большинство могут работать со сноской,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- понимать значение слова по контексту.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Например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: </a:t>
            </a:r>
          </a:p>
          <a:p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6585" t="39431" r="9789" b="20549"/>
          <a:stretch/>
        </p:blipFill>
        <p:spPr>
          <a:xfrm>
            <a:off x="1251678" y="3858511"/>
            <a:ext cx="897657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456962"/>
            <a:ext cx="10178322" cy="63259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ЧТО УЖЕ </a:t>
            </a:r>
            <a:r>
              <a:rPr lang="ru-RU" sz="320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ПОЛУЧается</a:t>
            </a:r>
            <a:r>
              <a:rPr lang="ru-RU" sz="3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?</a:t>
            </a:r>
            <a:endParaRPr lang="ru-RU" sz="3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486" t="23113" r="8965" b="9521"/>
          <a:stretch/>
        </p:blipFill>
        <p:spPr>
          <a:xfrm>
            <a:off x="1251678" y="1236372"/>
            <a:ext cx="10076484" cy="5051677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1944710" y="5588348"/>
            <a:ext cx="4997003" cy="236591"/>
          </a:xfrm>
          <a:custGeom>
            <a:avLst/>
            <a:gdLst>
              <a:gd name="connsiteX0" fmla="*/ 0 w 4997003"/>
              <a:gd name="connsiteY0" fmla="*/ 116993 h 236591"/>
              <a:gd name="connsiteX1" fmla="*/ 64394 w 4997003"/>
              <a:gd name="connsiteY1" fmla="*/ 104114 h 236591"/>
              <a:gd name="connsiteX2" fmla="*/ 103031 w 4997003"/>
              <a:gd name="connsiteY2" fmla="*/ 91235 h 236591"/>
              <a:gd name="connsiteX3" fmla="*/ 618186 w 4997003"/>
              <a:gd name="connsiteY3" fmla="*/ 104114 h 236591"/>
              <a:gd name="connsiteX4" fmla="*/ 734096 w 4997003"/>
              <a:gd name="connsiteY4" fmla="*/ 129872 h 236591"/>
              <a:gd name="connsiteX5" fmla="*/ 772732 w 4997003"/>
              <a:gd name="connsiteY5" fmla="*/ 142751 h 236591"/>
              <a:gd name="connsiteX6" fmla="*/ 862884 w 4997003"/>
              <a:gd name="connsiteY6" fmla="*/ 155629 h 236591"/>
              <a:gd name="connsiteX7" fmla="*/ 927279 w 4997003"/>
              <a:gd name="connsiteY7" fmla="*/ 168508 h 236591"/>
              <a:gd name="connsiteX8" fmla="*/ 965915 w 4997003"/>
              <a:gd name="connsiteY8" fmla="*/ 181387 h 236591"/>
              <a:gd name="connsiteX9" fmla="*/ 1120462 w 4997003"/>
              <a:gd name="connsiteY9" fmla="*/ 207145 h 236591"/>
              <a:gd name="connsiteX10" fmla="*/ 1287887 w 4997003"/>
              <a:gd name="connsiteY10" fmla="*/ 207145 h 236591"/>
              <a:gd name="connsiteX11" fmla="*/ 1365160 w 4997003"/>
              <a:gd name="connsiteY11" fmla="*/ 194266 h 236591"/>
              <a:gd name="connsiteX12" fmla="*/ 1403797 w 4997003"/>
              <a:gd name="connsiteY12" fmla="*/ 181387 h 236591"/>
              <a:gd name="connsiteX13" fmla="*/ 1481070 w 4997003"/>
              <a:gd name="connsiteY13" fmla="*/ 168508 h 236591"/>
              <a:gd name="connsiteX14" fmla="*/ 1609859 w 4997003"/>
              <a:gd name="connsiteY14" fmla="*/ 129872 h 236591"/>
              <a:gd name="connsiteX15" fmla="*/ 1712890 w 4997003"/>
              <a:gd name="connsiteY15" fmla="*/ 116993 h 236591"/>
              <a:gd name="connsiteX16" fmla="*/ 4829577 w 4997003"/>
              <a:gd name="connsiteY16" fmla="*/ 91235 h 236591"/>
              <a:gd name="connsiteX17" fmla="*/ 4919729 w 4997003"/>
              <a:gd name="connsiteY17" fmla="*/ 65477 h 236591"/>
              <a:gd name="connsiteX18" fmla="*/ 4997003 w 4997003"/>
              <a:gd name="connsiteY18" fmla="*/ 39720 h 23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97003" h="236591">
                <a:moveTo>
                  <a:pt x="0" y="116993"/>
                </a:moveTo>
                <a:cubicBezTo>
                  <a:pt x="21465" y="112700"/>
                  <a:pt x="43158" y="109423"/>
                  <a:pt x="64394" y="104114"/>
                </a:cubicBezTo>
                <a:cubicBezTo>
                  <a:pt x="77564" y="100821"/>
                  <a:pt x="89455" y="91235"/>
                  <a:pt x="103031" y="91235"/>
                </a:cubicBezTo>
                <a:cubicBezTo>
                  <a:pt x="274803" y="91235"/>
                  <a:pt x="446468" y="99821"/>
                  <a:pt x="618186" y="104114"/>
                </a:cubicBezTo>
                <a:cubicBezTo>
                  <a:pt x="705161" y="133106"/>
                  <a:pt x="598100" y="99650"/>
                  <a:pt x="734096" y="129872"/>
                </a:cubicBezTo>
                <a:cubicBezTo>
                  <a:pt x="747348" y="132817"/>
                  <a:pt x="759420" y="140089"/>
                  <a:pt x="772732" y="142751"/>
                </a:cubicBezTo>
                <a:cubicBezTo>
                  <a:pt x="802498" y="148704"/>
                  <a:pt x="832941" y="150639"/>
                  <a:pt x="862884" y="155629"/>
                </a:cubicBezTo>
                <a:cubicBezTo>
                  <a:pt x="884476" y="159228"/>
                  <a:pt x="906043" y="163199"/>
                  <a:pt x="927279" y="168508"/>
                </a:cubicBezTo>
                <a:cubicBezTo>
                  <a:pt x="940449" y="171801"/>
                  <a:pt x="952603" y="178725"/>
                  <a:pt x="965915" y="181387"/>
                </a:cubicBezTo>
                <a:cubicBezTo>
                  <a:pt x="1017127" y="191630"/>
                  <a:pt x="1068946" y="198559"/>
                  <a:pt x="1120462" y="207145"/>
                </a:cubicBezTo>
                <a:cubicBezTo>
                  <a:pt x="1197561" y="258545"/>
                  <a:pt x="1138162" y="232100"/>
                  <a:pt x="1287887" y="207145"/>
                </a:cubicBezTo>
                <a:cubicBezTo>
                  <a:pt x="1313645" y="202852"/>
                  <a:pt x="1339669" y="199931"/>
                  <a:pt x="1365160" y="194266"/>
                </a:cubicBezTo>
                <a:cubicBezTo>
                  <a:pt x="1378412" y="191321"/>
                  <a:pt x="1390545" y="184332"/>
                  <a:pt x="1403797" y="181387"/>
                </a:cubicBezTo>
                <a:cubicBezTo>
                  <a:pt x="1429288" y="175722"/>
                  <a:pt x="1455737" y="174841"/>
                  <a:pt x="1481070" y="168508"/>
                </a:cubicBezTo>
                <a:cubicBezTo>
                  <a:pt x="1549760" y="151336"/>
                  <a:pt x="1548546" y="140091"/>
                  <a:pt x="1609859" y="129872"/>
                </a:cubicBezTo>
                <a:cubicBezTo>
                  <a:pt x="1643999" y="124182"/>
                  <a:pt x="1678546" y="121286"/>
                  <a:pt x="1712890" y="116993"/>
                </a:cubicBezTo>
                <a:cubicBezTo>
                  <a:pt x="2720800" y="-134989"/>
                  <a:pt x="3790681" y="99821"/>
                  <a:pt x="4829577" y="91235"/>
                </a:cubicBezTo>
                <a:cubicBezTo>
                  <a:pt x="4850310" y="91064"/>
                  <a:pt x="4898011" y="71682"/>
                  <a:pt x="4919729" y="65477"/>
                </a:cubicBezTo>
                <a:cubicBezTo>
                  <a:pt x="4990699" y="45200"/>
                  <a:pt x="4949913" y="63263"/>
                  <a:pt x="4997003" y="3972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0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482969"/>
            <a:ext cx="10178322" cy="53201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ЧТО УЖЕ </a:t>
            </a:r>
            <a:r>
              <a:rPr lang="ru-RU" sz="360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ПОЛУЧается</a:t>
            </a:r>
            <a:r>
              <a:rPr lang="ru-RU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?</a:t>
            </a:r>
            <a:endParaRPr lang="ru-RU" sz="3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152144"/>
            <a:ext cx="10178322" cy="472744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Большинство четвероклассников выполнили хотя бы одно задание на 3-ю группу, требующие самостоятельных суждений, выводов, переноса.</a:t>
            </a:r>
          </a:p>
          <a:p>
            <a:pPr>
              <a:buFontTx/>
              <a:buChar char="-"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317" t="21958" r="9366" b="17918"/>
          <a:stretch/>
        </p:blipFill>
        <p:spPr>
          <a:xfrm>
            <a:off x="1251678" y="2294887"/>
            <a:ext cx="9182637" cy="412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07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748145"/>
            <a:ext cx="10178322" cy="678319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ЧТО МОЖЕТ ПОЛУЧИТЬСЯ?</a:t>
            </a:r>
            <a:endParaRPr lang="ru-RU" sz="40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8" y="1830989"/>
            <a:ext cx="10178322" cy="4295491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Рассмотрим несколько заданий, которые могут служить маркерами достижения того или иного уровня читательской грамотности. Работая над этими читательскими задачами, можно выводить детей на более высокие уровни грамотности.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98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403" y="552117"/>
            <a:ext cx="8564452" cy="811369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ПЕРЕХОД НА пониженный уровень</a:t>
            </a:r>
            <a:endParaRPr lang="ru-RU" sz="3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93" t="36372" r="9166" b="16328"/>
          <a:stretch/>
        </p:blipFill>
        <p:spPr>
          <a:xfrm>
            <a:off x="1441403" y="1586935"/>
            <a:ext cx="9750506" cy="348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1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828" y="382385"/>
            <a:ext cx="8551572" cy="73807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ПЕРЕХОД НА БАЗОВЫЙ УРОВЕНЬ</a:t>
            </a:r>
            <a:endParaRPr lang="ru-RU" sz="3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69" t="36166" r="23470" b="8446"/>
          <a:stretch/>
        </p:blipFill>
        <p:spPr>
          <a:xfrm>
            <a:off x="1506828" y="1056454"/>
            <a:ext cx="9064299" cy="569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2314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1160</TotalTime>
  <Words>569</Words>
  <Application>Microsoft Office PowerPoint</Application>
  <PresentationFormat>Широкоэкранный</PresentationFormat>
  <Paragraphs>78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Corbel</vt:lpstr>
      <vt:lpstr>Gill Sans MT</vt:lpstr>
      <vt:lpstr>Impact</vt:lpstr>
      <vt:lpstr>Symbol</vt:lpstr>
      <vt:lpstr>Times New Roman</vt:lpstr>
      <vt:lpstr>Wingdings</vt:lpstr>
      <vt:lpstr>Badge</vt:lpstr>
      <vt:lpstr>КДР4: что УЖЕ ПОЛУЧАЕТСЯ  И ЧТО МОЖЕТ ПОЛУЧИТЬСЯ</vt:lpstr>
      <vt:lpstr>С чего начать анализ результатов?  Начните с хорошего</vt:lpstr>
      <vt:lpstr>ОСОБЕННОСТИ РАБОТЫ 2025 ГОда</vt:lpstr>
      <vt:lpstr>ЧТО УЖЕ ПОЛУЧается?</vt:lpstr>
      <vt:lpstr>ЧТО УЖЕ ПОЛУЧается?</vt:lpstr>
      <vt:lpstr>ЧТО УЖЕ ПОЛУЧается?</vt:lpstr>
      <vt:lpstr>ЧТО МОЖЕТ ПОЛУЧИТЬСЯ?</vt:lpstr>
      <vt:lpstr>ПЕРЕХОД НА пониженный уровень</vt:lpstr>
      <vt:lpstr>ПЕРЕХОД НА БАЗОВЫЙ УРОВЕНЬ</vt:lpstr>
      <vt:lpstr>ПЕРЕХОД НА ПОВЫШЕННЫЙ УРОВЕНЬ</vt:lpstr>
      <vt:lpstr>ПЕРЕХОД НА ПОВЫШЕННЫЙ УРОВЕНЬ</vt:lpstr>
      <vt:lpstr>ПЕРЕХОД НА ПОВЫШЕННЫЙ УРОВЕНЬ: «перенос» на новую ситуацию</vt:lpstr>
      <vt:lpstr>Результаты учеников с ОВЗ</vt:lpstr>
      <vt:lpstr>Пример простого задания</vt:lpstr>
      <vt:lpstr>Пример трудного задания</vt:lpstr>
      <vt:lpstr>АБСОЛЮТНЫЕ ЧЕМПИОНЫ (21 балл из 21 возможного)</vt:lpstr>
      <vt:lpstr>Основные результаты КДР4 по читательской грамотности (выборка и невыборка)</vt:lpstr>
      <vt:lpstr>ЕЩЕ РАЗ ОБ ОЦЕНКЕ</vt:lpstr>
      <vt:lpstr>Что делать?</vt:lpstr>
      <vt:lpstr>КДР4: процедура     </vt:lpstr>
      <vt:lpstr>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КДР4: задачи, проблемы, достижения</dc:title>
  <dc:creator>Чабан Татьяна Юрьевна</dc:creator>
  <cp:lastModifiedBy>Ларькова Инна Александровна</cp:lastModifiedBy>
  <cp:revision>156</cp:revision>
  <dcterms:created xsi:type="dcterms:W3CDTF">2024-05-14T07:23:09Z</dcterms:created>
  <dcterms:modified xsi:type="dcterms:W3CDTF">2025-05-19T07:42:01Z</dcterms:modified>
</cp:coreProperties>
</file>