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5" r:id="rId3"/>
    <p:sldId id="276" r:id="rId4"/>
    <p:sldId id="278" r:id="rId5"/>
    <p:sldId id="268" r:id="rId6"/>
    <p:sldId id="280" r:id="rId7"/>
    <p:sldId id="279" r:id="rId8"/>
    <p:sldId id="269" r:id="rId9"/>
    <p:sldId id="273" r:id="rId10"/>
    <p:sldId id="267" r:id="rId11"/>
    <p:sldId id="271" r:id="rId12"/>
    <p:sldId id="277" r:id="rId13"/>
    <p:sldId id="272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A5DB"/>
    <a:srgbClr val="59A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524" autoAdjust="0"/>
    <p:restoredTop sz="94660"/>
  </p:normalViewPr>
  <p:slideViewPr>
    <p:cSldViewPr snapToGrid="0">
      <p:cViewPr varScale="1">
        <p:scale>
          <a:sx n="72" d="100"/>
          <a:sy n="72" d="100"/>
        </p:scale>
        <p:origin x="90" y="8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A04E-3E92-4560-BEC7-A61C8AA5F018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82BD0-1150-4E3B-B2C4-C52E972C3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132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A04E-3E92-4560-BEC7-A61C8AA5F018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82BD0-1150-4E3B-B2C4-C52E972C3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901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A04E-3E92-4560-BEC7-A61C8AA5F018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82BD0-1150-4E3B-B2C4-C52E972C3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036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A04E-3E92-4560-BEC7-A61C8AA5F018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82BD0-1150-4E3B-B2C4-C52E972C3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34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4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A04E-3E92-4560-BEC7-A61C8AA5F018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82BD0-1150-4E3B-B2C4-C52E972C3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0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A04E-3E92-4560-BEC7-A61C8AA5F018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82BD0-1150-4E3B-B2C4-C52E972C3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089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A04E-3E92-4560-BEC7-A61C8AA5F018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82BD0-1150-4E3B-B2C4-C52E972C3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698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A04E-3E92-4560-BEC7-A61C8AA5F018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82BD0-1150-4E3B-B2C4-C52E972C3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548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A04E-3E92-4560-BEC7-A61C8AA5F018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82BD0-1150-4E3B-B2C4-C52E972C3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51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31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A04E-3E92-4560-BEC7-A61C8AA5F018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82BD0-1150-4E3B-B2C4-C52E972C3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169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31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6A04E-3E92-4560-BEC7-A61C8AA5F018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82BD0-1150-4E3B-B2C4-C52E972C3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846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6A04E-3E92-4560-BEC7-A61C8AA5F018}" type="datetimeFigureOut">
              <a:rPr lang="ru-RU" smtClean="0"/>
              <a:t>25.04.2025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C82BD0-1150-4E3B-B2C4-C52E972C3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304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 flipV="1">
            <a:off x="262625" y="123331"/>
            <a:ext cx="11288610" cy="960028"/>
          </a:xfrm>
          <a:prstGeom prst="rect">
            <a:avLst/>
          </a:prstGeom>
          <a:gradFill>
            <a:gsLst>
              <a:gs pos="0">
                <a:srgbClr val="1B5CE9">
                  <a:alpha val="52000"/>
                </a:srgbClr>
              </a:gs>
              <a:gs pos="94000">
                <a:srgbClr val="0179BF">
                  <a:alpha val="68000"/>
                </a:srgbClr>
              </a:gs>
            </a:gsLst>
            <a:lin ang="5400000" scaled="1"/>
          </a:gra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62625" y="118118"/>
            <a:ext cx="11624575" cy="9652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Основные изменения в формах</a:t>
            </a:r>
          </a:p>
        </p:txBody>
      </p:sp>
      <p:sp>
        <p:nvSpPr>
          <p:cNvPr id="15" name="Овал 14"/>
          <p:cNvSpPr/>
          <p:nvPr/>
        </p:nvSpPr>
        <p:spPr>
          <a:xfrm>
            <a:off x="10940177" y="27296"/>
            <a:ext cx="1201479" cy="1201479"/>
          </a:xfrm>
          <a:prstGeom prst="ellipse">
            <a:avLst/>
          </a:prstGeom>
          <a:solidFill>
            <a:schemeClr val="bg1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6644" y="118118"/>
            <a:ext cx="969182" cy="965241"/>
          </a:xfrm>
          <a:prstGeom prst="rect">
            <a:avLst/>
          </a:prstGeom>
          <a:ln>
            <a:noFill/>
          </a:ln>
        </p:spPr>
      </p:pic>
      <p:sp>
        <p:nvSpPr>
          <p:cNvPr id="26" name="Прямоугольник 25"/>
          <p:cNvSpPr/>
          <p:nvPr/>
        </p:nvSpPr>
        <p:spPr>
          <a:xfrm>
            <a:off x="363791" y="1083359"/>
            <a:ext cx="11672035" cy="567228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t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14000"/>
              </a:lnSpc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В РАССАДКЕ НЕ БУДЕТ ФОРМ:</a:t>
            </a:r>
          </a:p>
          <a:p>
            <a:pPr lvl="0">
              <a:lnSpc>
                <a:spcPct val="114000"/>
              </a:lnSpc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ППЭ</a:t>
            </a:r>
            <a:r>
              <a:rPr lang="ru-RU" sz="2000" noProof="0" dirty="0" smtClean="0">
                <a:solidFill>
                  <a:schemeClr val="tx1"/>
                </a:solidFill>
                <a:latin typeface="Calibri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Calibri"/>
              </a:rPr>
              <a:t>10;</a:t>
            </a:r>
          </a:p>
          <a:p>
            <a:pPr lvl="0">
              <a:lnSpc>
                <a:spcPct val="114000"/>
              </a:lnSpc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ППЭ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13-01;</a:t>
            </a:r>
          </a:p>
          <a:p>
            <a:pPr lvl="0">
              <a:lnSpc>
                <a:spcPct val="114000"/>
              </a:lnSpc>
              <a:defRPr/>
            </a:pPr>
            <a:r>
              <a:rPr lang="ru-RU" sz="2000" dirty="0" smtClean="0">
                <a:solidFill>
                  <a:schemeClr val="tx1"/>
                </a:solidFill>
                <a:latin typeface="Calibri"/>
              </a:rPr>
              <a:t>ППЭ 14-01.</a:t>
            </a:r>
          </a:p>
          <a:p>
            <a:pPr lvl="0">
              <a:lnSpc>
                <a:spcPct val="114000"/>
              </a:lnSpc>
              <a:spcBef>
                <a:spcPts val="1200"/>
              </a:spcBef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 ПЕРЕЧЕНЬ ФОРМ РАССАДКИ ДОБАВЛЕНЫ:</a:t>
            </a:r>
          </a:p>
          <a:p>
            <a:pPr lvl="0">
              <a:lnSpc>
                <a:spcPct val="114000"/>
              </a:lnSpc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ППЭ 21 и 21 С </a:t>
            </a:r>
            <a:r>
              <a:rPr lang="ru-RU" sz="2000" dirty="0" smtClean="0">
                <a:solidFill>
                  <a:schemeClr val="tx1"/>
                </a:solidFill>
              </a:rPr>
              <a:t>– АКТ об </a:t>
            </a:r>
            <a:r>
              <a:rPr lang="ru-RU" sz="2000" dirty="0">
                <a:solidFill>
                  <a:schemeClr val="tx1"/>
                </a:solidFill>
              </a:rPr>
              <a:t>удалении участника ГИА из </a:t>
            </a:r>
            <a:r>
              <a:rPr lang="ru-RU" sz="2000" dirty="0" smtClean="0">
                <a:solidFill>
                  <a:schemeClr val="tx1"/>
                </a:solidFill>
              </a:rPr>
              <a:t>ППЭ (есть изменения);</a:t>
            </a:r>
          </a:p>
          <a:p>
            <a:pPr lvl="0">
              <a:lnSpc>
                <a:spcPct val="114000"/>
              </a:lnSpc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ППЭ 21 </a:t>
            </a:r>
            <a:r>
              <a:rPr lang="ru-RU" sz="2000" b="1" dirty="0">
                <a:solidFill>
                  <a:schemeClr val="tx1"/>
                </a:solidFill>
              </a:rPr>
              <a:t>- П1 </a:t>
            </a:r>
            <a:r>
              <a:rPr lang="ru-RU" sz="2000" dirty="0">
                <a:solidFill>
                  <a:schemeClr val="tx1"/>
                </a:solidFill>
              </a:rPr>
              <a:t>– ПРИЛОЖЕНИЕ </a:t>
            </a:r>
            <a:r>
              <a:rPr lang="ru-RU" sz="2000" dirty="0" smtClean="0">
                <a:solidFill>
                  <a:schemeClr val="tx1"/>
                </a:solidFill>
              </a:rPr>
              <a:t>к акту об </a:t>
            </a:r>
            <a:r>
              <a:rPr lang="ru-RU" sz="2000" dirty="0">
                <a:solidFill>
                  <a:schemeClr val="tx1"/>
                </a:solidFill>
              </a:rPr>
              <a:t>удалении участника ГИА из ППЭ </a:t>
            </a:r>
            <a:r>
              <a:rPr lang="ru-RU" sz="2000" dirty="0" smtClean="0">
                <a:solidFill>
                  <a:schemeClr val="tx1"/>
                </a:solidFill>
              </a:rPr>
              <a:t>(</a:t>
            </a:r>
            <a:r>
              <a:rPr lang="ru-RU" sz="2000" i="1" dirty="0" smtClean="0">
                <a:solidFill>
                  <a:schemeClr val="tx1"/>
                </a:solidFill>
              </a:rPr>
              <a:t>объяснительная </a:t>
            </a:r>
            <a:r>
              <a:rPr lang="ru-RU" sz="2000" i="1" dirty="0">
                <a:solidFill>
                  <a:schemeClr val="tx1"/>
                </a:solidFill>
              </a:rPr>
              <a:t>записка удаляемого участника </a:t>
            </a:r>
            <a:r>
              <a:rPr lang="ru-RU" sz="2000" i="1" dirty="0" smtClean="0">
                <a:solidFill>
                  <a:schemeClr val="tx1"/>
                </a:solidFill>
              </a:rPr>
              <a:t>ГИА</a:t>
            </a:r>
            <a:r>
              <a:rPr lang="ru-RU" sz="2000" dirty="0" smtClean="0">
                <a:solidFill>
                  <a:schemeClr val="tx1"/>
                </a:solidFill>
              </a:rPr>
              <a:t>);</a:t>
            </a:r>
          </a:p>
          <a:p>
            <a:pPr lvl="0">
              <a:lnSpc>
                <a:spcPct val="114000"/>
              </a:lnSpc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ППЭ 21 </a:t>
            </a:r>
            <a:r>
              <a:rPr lang="ru-RU" sz="2000" b="1" dirty="0">
                <a:solidFill>
                  <a:schemeClr val="tx1"/>
                </a:solidFill>
              </a:rPr>
              <a:t>- П2 </a:t>
            </a:r>
            <a:r>
              <a:rPr lang="ru-RU" sz="2000" dirty="0">
                <a:solidFill>
                  <a:schemeClr val="tx1"/>
                </a:solidFill>
              </a:rPr>
              <a:t>– ПРИЛОЖЕНИЕ </a:t>
            </a:r>
            <a:r>
              <a:rPr lang="ru-RU" sz="2000" dirty="0" smtClean="0">
                <a:solidFill>
                  <a:schemeClr val="tx1"/>
                </a:solidFill>
              </a:rPr>
              <a:t>к акту об </a:t>
            </a:r>
            <a:r>
              <a:rPr lang="ru-RU" sz="2000" dirty="0">
                <a:solidFill>
                  <a:schemeClr val="tx1"/>
                </a:solidFill>
              </a:rPr>
              <a:t>удалении участника ГИА из ППЭ </a:t>
            </a:r>
            <a:r>
              <a:rPr lang="ru-RU" sz="2000" dirty="0" smtClean="0">
                <a:solidFill>
                  <a:schemeClr val="tx1"/>
                </a:solidFill>
              </a:rPr>
              <a:t>(</a:t>
            </a:r>
            <a:r>
              <a:rPr lang="ru-RU" sz="2000" i="1" dirty="0" smtClean="0">
                <a:solidFill>
                  <a:schemeClr val="tx1"/>
                </a:solidFill>
              </a:rPr>
              <a:t>сведения </a:t>
            </a:r>
            <a:r>
              <a:rPr lang="ru-RU" sz="2000" i="1" dirty="0">
                <a:solidFill>
                  <a:schemeClr val="tx1"/>
                </a:solidFill>
              </a:rPr>
              <a:t>о технических устройствах, имевшихся у удаляемого участника </a:t>
            </a:r>
            <a:r>
              <a:rPr lang="ru-RU" sz="2000" i="1" dirty="0" smtClean="0">
                <a:solidFill>
                  <a:schemeClr val="tx1"/>
                </a:solidFill>
              </a:rPr>
              <a:t>ГИА</a:t>
            </a:r>
            <a:r>
              <a:rPr lang="ru-RU" sz="2000" dirty="0" smtClean="0">
                <a:solidFill>
                  <a:schemeClr val="tx1"/>
                </a:solidFill>
              </a:rPr>
              <a:t>);</a:t>
            </a:r>
          </a:p>
          <a:p>
            <a:pPr>
              <a:lnSpc>
                <a:spcPct val="114000"/>
              </a:lnSpc>
              <a:defRPr/>
            </a:pPr>
            <a:r>
              <a:rPr lang="ru-RU" sz="2000" b="1" dirty="0">
                <a:solidFill>
                  <a:schemeClr val="tx1"/>
                </a:solidFill>
              </a:rPr>
              <a:t>ППЭ 21 - </a:t>
            </a:r>
            <a:r>
              <a:rPr lang="ru-RU" sz="2000" b="1" dirty="0" smtClean="0">
                <a:solidFill>
                  <a:schemeClr val="tx1"/>
                </a:solidFill>
              </a:rPr>
              <a:t>П3 </a:t>
            </a:r>
            <a:r>
              <a:rPr lang="ru-RU" sz="2000" dirty="0" smtClean="0">
                <a:solidFill>
                  <a:schemeClr val="tx1"/>
                </a:solidFill>
              </a:rPr>
              <a:t>– </a:t>
            </a:r>
            <a:r>
              <a:rPr lang="ru-RU" sz="2000" dirty="0">
                <a:solidFill>
                  <a:schemeClr val="tx1"/>
                </a:solidFill>
              </a:rPr>
              <a:t>ПРИЛОЖЕНИЕ к акту об удалении участника ГИА из ППЭ </a:t>
            </a:r>
            <a:r>
              <a:rPr lang="ru-RU" sz="2000" dirty="0" smtClean="0">
                <a:solidFill>
                  <a:schemeClr val="tx1"/>
                </a:solidFill>
              </a:rPr>
              <a:t>(</a:t>
            </a:r>
            <a:r>
              <a:rPr lang="ru-RU" sz="2000" i="1" dirty="0" smtClean="0">
                <a:solidFill>
                  <a:schemeClr val="tx1"/>
                </a:solidFill>
              </a:rPr>
              <a:t>пояснительная </a:t>
            </a:r>
            <a:r>
              <a:rPr lang="ru-RU" sz="2000" i="1" dirty="0">
                <a:solidFill>
                  <a:schemeClr val="tx1"/>
                </a:solidFill>
              </a:rPr>
              <a:t>записка лица, ставшего очевидцем нарушения</a:t>
            </a:r>
            <a:r>
              <a:rPr lang="ru-RU" sz="2000" dirty="0" smtClean="0">
                <a:solidFill>
                  <a:schemeClr val="tx1"/>
                </a:solidFill>
              </a:rPr>
              <a:t>);</a:t>
            </a:r>
            <a:endParaRPr lang="ru-RU" sz="2000" dirty="0">
              <a:solidFill>
                <a:schemeClr val="tx1"/>
              </a:solidFill>
            </a:endParaRPr>
          </a:p>
          <a:p>
            <a:pPr>
              <a:lnSpc>
                <a:spcPct val="114000"/>
              </a:lnSpc>
              <a:defRPr/>
            </a:pPr>
            <a:r>
              <a:rPr lang="ru-RU" sz="2000" b="1" dirty="0">
                <a:solidFill>
                  <a:schemeClr val="tx1"/>
                </a:solidFill>
              </a:rPr>
              <a:t>ППЭ 24 </a:t>
            </a:r>
            <a:r>
              <a:rPr lang="ru-RU" sz="2000" dirty="0">
                <a:solidFill>
                  <a:schemeClr val="tx1"/>
                </a:solidFill>
              </a:rPr>
              <a:t>– </a:t>
            </a:r>
            <a:r>
              <a:rPr lang="ru-RU" sz="2000" dirty="0" smtClean="0">
                <a:solidFill>
                  <a:schemeClr val="tx1"/>
                </a:solidFill>
              </a:rPr>
              <a:t>АКТ о </a:t>
            </a:r>
            <a:r>
              <a:rPr lang="ru-RU" sz="2000" dirty="0" err="1">
                <a:solidFill>
                  <a:schemeClr val="tx1"/>
                </a:solidFill>
              </a:rPr>
              <a:t>недопуске</a:t>
            </a:r>
            <a:r>
              <a:rPr lang="ru-RU" sz="2000" dirty="0">
                <a:solidFill>
                  <a:schemeClr val="tx1"/>
                </a:solidFill>
              </a:rPr>
              <a:t> участника ГИА в </a:t>
            </a:r>
            <a:r>
              <a:rPr lang="ru-RU" sz="2000" dirty="0" smtClean="0">
                <a:solidFill>
                  <a:schemeClr val="tx1"/>
                </a:solidFill>
              </a:rPr>
              <a:t>ППЭ;</a:t>
            </a:r>
          </a:p>
          <a:p>
            <a:pPr>
              <a:lnSpc>
                <a:spcPct val="114000"/>
              </a:lnSpc>
              <a:defRPr/>
            </a:pPr>
            <a:r>
              <a:rPr lang="ru-RU" sz="2000" b="1" dirty="0">
                <a:solidFill>
                  <a:schemeClr val="tx1"/>
                </a:solidFill>
              </a:rPr>
              <a:t>ППЭ 25 </a:t>
            </a:r>
            <a:r>
              <a:rPr lang="ru-RU" sz="2000" dirty="0">
                <a:solidFill>
                  <a:schemeClr val="tx1"/>
                </a:solidFill>
              </a:rPr>
              <a:t>– </a:t>
            </a:r>
            <a:r>
              <a:rPr lang="ru-RU" sz="2000" dirty="0" smtClean="0">
                <a:solidFill>
                  <a:schemeClr val="tx1"/>
                </a:solidFill>
              </a:rPr>
              <a:t>АКТ об </a:t>
            </a:r>
            <a:r>
              <a:rPr lang="ru-RU" sz="2000" dirty="0">
                <a:solidFill>
                  <a:schemeClr val="tx1"/>
                </a:solidFill>
              </a:rPr>
              <a:t>отказе участника ГИА от подписания акта об удалении  из </a:t>
            </a:r>
            <a:r>
              <a:rPr lang="ru-RU" sz="2000" dirty="0" smtClean="0">
                <a:solidFill>
                  <a:schemeClr val="tx1"/>
                </a:solidFill>
              </a:rPr>
              <a:t>ППЭ;</a:t>
            </a:r>
          </a:p>
          <a:p>
            <a:pPr>
              <a:lnSpc>
                <a:spcPct val="114000"/>
              </a:lnSpc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ППЭ 26 </a:t>
            </a:r>
            <a:r>
              <a:rPr lang="ru-RU" sz="2000" dirty="0" smtClean="0">
                <a:solidFill>
                  <a:schemeClr val="tx1"/>
                </a:solidFill>
              </a:rPr>
              <a:t>– ОБЪЯСНИТЕЛЬНАЯ ЗПИСКА.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 flipV="1">
            <a:off x="262625" y="123331"/>
            <a:ext cx="11288610" cy="960028"/>
          </a:xfrm>
          <a:prstGeom prst="rect">
            <a:avLst/>
          </a:prstGeom>
          <a:gradFill>
            <a:gsLst>
              <a:gs pos="0">
                <a:srgbClr val="1B5CE9">
                  <a:alpha val="52000"/>
                </a:srgbClr>
              </a:gs>
              <a:gs pos="94000">
                <a:srgbClr val="0179BF">
                  <a:alpha val="68000"/>
                </a:srgbClr>
              </a:gs>
            </a:gsLst>
            <a:lin ang="5400000" scaled="1"/>
          </a:gra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62625" y="118118"/>
            <a:ext cx="11624575" cy="9652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Основные изменения в формах</a:t>
            </a:r>
          </a:p>
        </p:txBody>
      </p:sp>
      <p:sp>
        <p:nvSpPr>
          <p:cNvPr id="15" name="Овал 14"/>
          <p:cNvSpPr/>
          <p:nvPr/>
        </p:nvSpPr>
        <p:spPr>
          <a:xfrm>
            <a:off x="10940177" y="27296"/>
            <a:ext cx="1201479" cy="1201479"/>
          </a:xfrm>
          <a:prstGeom prst="ellipse">
            <a:avLst/>
          </a:prstGeom>
          <a:solidFill>
            <a:schemeClr val="bg1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6644" y="118118"/>
            <a:ext cx="969182" cy="965241"/>
          </a:xfrm>
          <a:prstGeom prst="rect">
            <a:avLst/>
          </a:prstGeom>
          <a:ln>
            <a:noFill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9152"/>
          <a:stretch/>
        </p:blipFill>
        <p:spPr>
          <a:xfrm>
            <a:off x="342112" y="1228775"/>
            <a:ext cx="4668075" cy="5544558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159488" y="1083359"/>
            <a:ext cx="4976038" cy="577464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V="1">
            <a:off x="188130" y="1083357"/>
            <a:ext cx="4976038" cy="577464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Штриховая стрелка вправо 4"/>
          <p:cNvSpPr/>
          <p:nvPr/>
        </p:nvSpPr>
        <p:spPr>
          <a:xfrm>
            <a:off x="5377052" y="3465341"/>
            <a:ext cx="1414130" cy="1010675"/>
          </a:xfrm>
          <a:prstGeom prst="striped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7101402" y="2880461"/>
            <a:ext cx="4626309" cy="2223167"/>
          </a:xfrm>
          <a:prstGeom prst="rect">
            <a:avLst/>
          </a:prstGeom>
          <a:noFill/>
          <a:ln w="25400" cap="flat" cmpd="sng" algn="ctr">
            <a:solidFill>
              <a:srgbClr val="59A5D8"/>
            </a:solidFill>
            <a:prstDash val="solid"/>
          </a:ln>
          <a:effectLst/>
        </p:spPr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Новая форма отчета ЧЛЕНА ГЭК, которая будет загружаться на сайт ГИА-9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</a:p>
          <a:p>
            <a:pPr lvl="0" algn="ctr">
              <a:defRPr/>
            </a:pPr>
            <a:r>
              <a:rPr kumimoji="0" lang="ru-RU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</a:rPr>
              <a:t>Форма будет</a:t>
            </a:r>
            <a:r>
              <a:rPr lang="ru-RU" i="1" dirty="0">
                <a:solidFill>
                  <a:schemeClr val="tx1"/>
                </a:solidFill>
                <a:latin typeface="Calibri"/>
              </a:rPr>
              <a:t> </a:t>
            </a:r>
            <a:r>
              <a:rPr lang="ru-RU" i="1" dirty="0" smtClean="0">
                <a:solidFill>
                  <a:schemeClr val="tx1"/>
                </a:solidFill>
                <a:latin typeface="Calibri"/>
              </a:rPr>
              <a:t>опубликована на сайте ГИА-9 в разделе «Документация» </a:t>
            </a:r>
            <a:r>
              <a:rPr lang="ru-RU" i="1" dirty="0">
                <a:solidFill>
                  <a:schemeClr val="tx1"/>
                </a:solidFill>
              </a:rPr>
              <a:t>с именем ОГЭ</a:t>
            </a:r>
            <a:r>
              <a:rPr lang="ru-RU" i="1" dirty="0" smtClean="0">
                <a:solidFill>
                  <a:schemeClr val="tx1"/>
                </a:solidFill>
              </a:rPr>
              <a:t>_****_******_********_</a:t>
            </a:r>
            <a:r>
              <a:rPr lang="ru-RU" i="1" dirty="0">
                <a:solidFill>
                  <a:schemeClr val="tx1"/>
                </a:solidFill>
              </a:rPr>
              <a:t>10.</a:t>
            </a:r>
            <a:r>
              <a:rPr lang="en-US" i="1" dirty="0" smtClean="0">
                <a:solidFill>
                  <a:schemeClr val="tx1"/>
                </a:solidFill>
              </a:rPr>
              <a:t>pdf</a:t>
            </a:r>
            <a:r>
              <a:rPr lang="ru-RU" i="1" dirty="0" smtClean="0">
                <a:solidFill>
                  <a:schemeClr val="tx1"/>
                </a:solidFill>
                <a:latin typeface="Calibri"/>
              </a:rPr>
              <a:t>.</a:t>
            </a:r>
            <a:endParaRPr kumimoji="0" lang="ru-RU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493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flipV="1">
            <a:off x="262625" y="123331"/>
            <a:ext cx="11288610" cy="960028"/>
          </a:xfrm>
          <a:prstGeom prst="rect">
            <a:avLst/>
          </a:prstGeom>
          <a:gradFill>
            <a:gsLst>
              <a:gs pos="0">
                <a:srgbClr val="1B5CE9">
                  <a:alpha val="52000"/>
                </a:srgbClr>
              </a:gs>
              <a:gs pos="94000">
                <a:srgbClr val="0179BF">
                  <a:alpha val="68000"/>
                </a:srgbClr>
              </a:gs>
            </a:gsLst>
            <a:lin ang="5400000" scaled="1"/>
          </a:gra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62625" y="118118"/>
            <a:ext cx="11624575" cy="9652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На что обратить внимание при назначении работников ППЭ</a:t>
            </a:r>
          </a:p>
        </p:txBody>
      </p:sp>
      <p:sp>
        <p:nvSpPr>
          <p:cNvPr id="4" name="Овал 3"/>
          <p:cNvSpPr/>
          <p:nvPr/>
        </p:nvSpPr>
        <p:spPr>
          <a:xfrm>
            <a:off x="10940177" y="27296"/>
            <a:ext cx="1201479" cy="1201479"/>
          </a:xfrm>
          <a:prstGeom prst="ellipse">
            <a:avLst/>
          </a:prstGeom>
          <a:solidFill>
            <a:schemeClr val="bg1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6644" y="118118"/>
            <a:ext cx="969182" cy="965241"/>
          </a:xfrm>
          <a:prstGeom prst="rect">
            <a:avLst/>
          </a:prstGeom>
          <a:ln>
            <a:noFill/>
          </a:ln>
        </p:spPr>
      </p:pic>
      <p:sp>
        <p:nvSpPr>
          <p:cNvPr id="25" name="Блок-схема: магнитный диск 24"/>
          <p:cNvSpPr/>
          <p:nvPr/>
        </p:nvSpPr>
        <p:spPr>
          <a:xfrm>
            <a:off x="2622051" y="2603691"/>
            <a:ext cx="2592288" cy="702597"/>
          </a:xfrm>
          <a:prstGeom prst="flowChartMagneticDisk">
            <a:avLst/>
          </a:prstGeom>
          <a:solidFill>
            <a:srgbClr val="9BBB59"/>
          </a:solidFill>
          <a:ln w="25400" cap="flat" cmpd="sng" algn="ctr">
            <a:solidFill>
              <a:srgbClr val="9BBB59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База 1С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Блок-схема: магнитный диск 25"/>
          <p:cNvSpPr/>
          <p:nvPr/>
        </p:nvSpPr>
        <p:spPr>
          <a:xfrm>
            <a:off x="7446587" y="2603691"/>
            <a:ext cx="2592288" cy="702597"/>
          </a:xfrm>
          <a:prstGeom prst="flowChartMagneticDisk">
            <a:avLst/>
          </a:prstGeom>
          <a:solidFill>
            <a:srgbClr val="4BACC6"/>
          </a:solidFill>
          <a:ln w="25400" cap="flat" cmpd="sng" algn="ctr">
            <a:solidFill>
              <a:srgbClr val="4BACC6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РБД ГИА-9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Стрелка вниз 26"/>
          <p:cNvSpPr/>
          <p:nvPr/>
        </p:nvSpPr>
        <p:spPr>
          <a:xfrm>
            <a:off x="3270123" y="1919524"/>
            <a:ext cx="1296144" cy="732729"/>
          </a:xfrm>
          <a:prstGeom prst="downArrow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Стрелка вниз 27"/>
          <p:cNvSpPr/>
          <p:nvPr/>
        </p:nvSpPr>
        <p:spPr>
          <a:xfrm>
            <a:off x="8118105" y="1908691"/>
            <a:ext cx="1296144" cy="732729"/>
          </a:xfrm>
          <a:prstGeom prst="downArrow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766067" y="1572613"/>
            <a:ext cx="2304256" cy="347391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9BBB59"/>
            </a:solidFill>
            <a:prstDash val="solid"/>
          </a:ln>
          <a:effectLst/>
        </p:spPr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Файл НАЗНАЧЕНИЕ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194559" y="1563096"/>
            <a:ext cx="3096344" cy="347391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BACC6"/>
            </a:solidFill>
            <a:prstDash val="solid"/>
          </a:ln>
          <a:effectLst/>
        </p:spPr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Выгрузка из РБД ГИА-9 (МУО)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Стрелка вниз 30"/>
          <p:cNvSpPr/>
          <p:nvPr/>
        </p:nvSpPr>
        <p:spPr>
          <a:xfrm>
            <a:off x="3270123" y="3322067"/>
            <a:ext cx="1296144" cy="490508"/>
          </a:xfrm>
          <a:prstGeom prst="downArrow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Стрелка вниз 31"/>
          <p:cNvSpPr/>
          <p:nvPr/>
        </p:nvSpPr>
        <p:spPr>
          <a:xfrm>
            <a:off x="8094659" y="3322066"/>
            <a:ext cx="1296144" cy="490509"/>
          </a:xfrm>
          <a:prstGeom prst="downArrow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Равно 32"/>
          <p:cNvSpPr/>
          <p:nvPr/>
        </p:nvSpPr>
        <p:spPr>
          <a:xfrm>
            <a:off x="5727920" y="2655344"/>
            <a:ext cx="1296144" cy="612069"/>
          </a:xfrm>
          <a:prstGeom prst="mathEqual">
            <a:avLst/>
          </a:prstGeom>
          <a:solidFill>
            <a:srgbClr val="C0504D"/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7194559" y="5552533"/>
            <a:ext cx="3096344" cy="720080"/>
          </a:xfrm>
          <a:prstGeom prst="rect">
            <a:avLst/>
          </a:prstGeom>
          <a:solidFill>
            <a:srgbClr val="4BACC6"/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Присутствие работника в ППЭ в день экзамена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478035" y="5553132"/>
            <a:ext cx="2880320" cy="720080"/>
          </a:xfrm>
          <a:prstGeom prst="rect">
            <a:avLst/>
          </a:prstGeom>
          <a:solidFill>
            <a:srgbClr val="9BBB59"/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Выплата компенсации работникам ППЭ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Загнутый угол 35"/>
          <p:cNvSpPr/>
          <p:nvPr/>
        </p:nvSpPr>
        <p:spPr>
          <a:xfrm>
            <a:off x="2474233" y="3926722"/>
            <a:ext cx="1210354" cy="1404000"/>
          </a:xfrm>
          <a:prstGeom prst="foldedCorner">
            <a:avLst/>
          </a:prstGeom>
          <a:solidFill>
            <a:sysClr val="window" lastClr="FFFFFF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Приказ 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МО КК</a:t>
            </a:r>
          </a:p>
        </p:txBody>
      </p:sp>
      <p:sp>
        <p:nvSpPr>
          <p:cNvPr id="37" name="Загнутый угол 36"/>
          <p:cNvSpPr/>
          <p:nvPr/>
        </p:nvSpPr>
        <p:spPr>
          <a:xfrm>
            <a:off x="4138354" y="3926722"/>
            <a:ext cx="1219881" cy="1404000"/>
          </a:xfrm>
          <a:prstGeom prst="foldedCorner">
            <a:avLst/>
          </a:prstGeom>
          <a:solidFill>
            <a:sysClr val="window" lastClr="FFFFFF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t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Табель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учета </a:t>
            </a: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отработанного времени</a:t>
            </a:r>
          </a:p>
        </p:txBody>
      </p:sp>
      <p:sp>
        <p:nvSpPr>
          <p:cNvPr id="38" name="Загнутый угол 37"/>
          <p:cNvSpPr/>
          <p:nvPr/>
        </p:nvSpPr>
        <p:spPr>
          <a:xfrm>
            <a:off x="8256259" y="3932509"/>
            <a:ext cx="1080000" cy="1404000"/>
          </a:xfrm>
          <a:prstGeom prst="foldedCorner">
            <a:avLst/>
          </a:prstGeom>
          <a:solidFill>
            <a:sysClr val="window" lastClr="FFFFFF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Рассадка в ППЭ</a:t>
            </a:r>
          </a:p>
        </p:txBody>
      </p:sp>
      <p:sp>
        <p:nvSpPr>
          <p:cNvPr id="39" name="Выгнутая влево стрелка 38"/>
          <p:cNvSpPr/>
          <p:nvPr/>
        </p:nvSpPr>
        <p:spPr>
          <a:xfrm>
            <a:off x="2007422" y="4714513"/>
            <a:ext cx="458019" cy="1139835"/>
          </a:xfrm>
          <a:prstGeom prst="curvedRightArrow">
            <a:avLst/>
          </a:prstGeom>
          <a:gradFill rotWithShape="1">
            <a:gsLst>
              <a:gs pos="0">
                <a:srgbClr val="C0504D">
                  <a:tint val="50000"/>
                  <a:satMod val="300000"/>
                </a:srgbClr>
              </a:gs>
              <a:gs pos="35000">
                <a:srgbClr val="C0504D">
                  <a:tint val="37000"/>
                  <a:satMod val="300000"/>
                </a:srgbClr>
              </a:gs>
              <a:gs pos="100000">
                <a:srgbClr val="C0504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Выгнутая влево стрелка 39"/>
          <p:cNvSpPr/>
          <p:nvPr/>
        </p:nvSpPr>
        <p:spPr>
          <a:xfrm flipH="1">
            <a:off x="5357500" y="4714513"/>
            <a:ext cx="458019" cy="1139835"/>
          </a:xfrm>
          <a:prstGeom prst="curvedRightArrow">
            <a:avLst/>
          </a:prstGeom>
          <a:gradFill rotWithShape="1">
            <a:gsLst>
              <a:gs pos="0">
                <a:srgbClr val="C0504D">
                  <a:tint val="50000"/>
                  <a:satMod val="300000"/>
                </a:srgbClr>
              </a:gs>
              <a:gs pos="35000">
                <a:srgbClr val="C0504D">
                  <a:tint val="37000"/>
                  <a:satMod val="300000"/>
                </a:srgbClr>
              </a:gs>
              <a:gs pos="100000">
                <a:srgbClr val="C0504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Выгнутая влево стрелка 40"/>
          <p:cNvSpPr/>
          <p:nvPr/>
        </p:nvSpPr>
        <p:spPr>
          <a:xfrm>
            <a:off x="7780656" y="4556714"/>
            <a:ext cx="458019" cy="1139835"/>
          </a:xfrm>
          <a:prstGeom prst="curvedRightArrow">
            <a:avLst/>
          </a:prstGeom>
          <a:gradFill rotWithShape="1">
            <a:gsLst>
              <a:gs pos="0">
                <a:srgbClr val="C0504D">
                  <a:tint val="50000"/>
                  <a:satMod val="300000"/>
                </a:srgbClr>
              </a:gs>
              <a:gs pos="35000">
                <a:srgbClr val="C0504D">
                  <a:tint val="37000"/>
                  <a:satMod val="300000"/>
                </a:srgbClr>
              </a:gs>
              <a:gs pos="100000">
                <a:srgbClr val="C0504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TextBox 28"/>
          <p:cNvSpPr txBox="1"/>
          <p:nvPr/>
        </p:nvSpPr>
        <p:spPr>
          <a:xfrm>
            <a:off x="3702171" y="4274855"/>
            <a:ext cx="4381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И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592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flipV="1">
            <a:off x="262625" y="123331"/>
            <a:ext cx="11288610" cy="960028"/>
          </a:xfrm>
          <a:prstGeom prst="rect">
            <a:avLst/>
          </a:prstGeom>
          <a:gradFill>
            <a:gsLst>
              <a:gs pos="0">
                <a:srgbClr val="1B5CE9">
                  <a:alpha val="52000"/>
                </a:srgbClr>
              </a:gs>
              <a:gs pos="94000">
                <a:srgbClr val="0179BF">
                  <a:alpha val="68000"/>
                </a:srgbClr>
              </a:gs>
            </a:gsLst>
            <a:lin ang="5400000" scaled="1"/>
          </a:gra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62625" y="118118"/>
            <a:ext cx="11624575" cy="9652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На что обратить внимание при назначении работников ППЭ</a:t>
            </a:r>
          </a:p>
        </p:txBody>
      </p:sp>
      <p:sp>
        <p:nvSpPr>
          <p:cNvPr id="4" name="Овал 3"/>
          <p:cNvSpPr/>
          <p:nvPr/>
        </p:nvSpPr>
        <p:spPr>
          <a:xfrm>
            <a:off x="10940177" y="27296"/>
            <a:ext cx="1201479" cy="1201479"/>
          </a:xfrm>
          <a:prstGeom prst="ellipse">
            <a:avLst/>
          </a:prstGeom>
          <a:solidFill>
            <a:schemeClr val="bg1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6644" y="118118"/>
            <a:ext cx="969182" cy="965241"/>
          </a:xfrm>
          <a:prstGeom prst="rect">
            <a:avLst/>
          </a:prstGeom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340242" y="1203478"/>
            <a:ext cx="11291777" cy="3312368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200" dirty="0" smtClean="0"/>
              <a:t>После получения табеля, руководителю ППЭ необходимо сверить работников из формы ППЭ-07 (Список работников) со списком в табеле. Если будут обнаружены расхождения: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200" dirty="0" smtClean="0"/>
              <a:t>нет работника в табеле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200" dirty="0" smtClean="0"/>
              <a:t>у работника другая должность в ППЭ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200" dirty="0" smtClean="0"/>
              <a:t>расхождения в персональных данных работника</a:t>
            </a:r>
          </a:p>
          <a:p>
            <a:endParaRPr lang="ru-RU" sz="2200" b="1" dirty="0" smtClean="0"/>
          </a:p>
          <a:p>
            <a:pPr marL="277813" indent="-277813"/>
            <a:r>
              <a:rPr lang="ru-RU" sz="2200" b="1" dirty="0" smtClean="0">
                <a:solidFill>
                  <a:srgbClr val="C00000"/>
                </a:solidFill>
              </a:rPr>
              <a:t>1.</a:t>
            </a:r>
            <a:r>
              <a:rPr lang="ru-RU" sz="2200" b="1" dirty="0" smtClean="0"/>
              <a:t> РУКОВОДИТЕЛЬ ППЭ ОБЯЗАТЕЛЬНО ДОЛЖЕН ОБРАТИТЬСЯ В МУО И СООБЩИТЬ МУНИЦИПАЛЬНОМУ КООРДИНАТОРУ О НЕСООТВЕТСТВИИ. </a:t>
            </a:r>
          </a:p>
          <a:p>
            <a:pPr marL="277813" indent="-277813"/>
            <a:r>
              <a:rPr lang="ru-RU" sz="2200" b="1" dirty="0" smtClean="0">
                <a:solidFill>
                  <a:srgbClr val="C00000"/>
                </a:solidFill>
              </a:rPr>
              <a:t>2.</a:t>
            </a:r>
            <a:r>
              <a:rPr lang="ru-RU" sz="2200" b="1" dirty="0" smtClean="0"/>
              <a:t> МУНИЦИПАЛЬНЫЙ КООРДИНАТОР ДОЛЖЕН ПОЗВОНИТЬ В ОТДЕЛ ГИА-9 И ВЫЯСНИТЬ ПРИЧИНУ НЕСООТВЕТСТВИЯ.</a:t>
            </a:r>
            <a:endParaRPr lang="ru-RU" sz="22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b="17155"/>
          <a:stretch/>
        </p:blipFill>
        <p:spPr>
          <a:xfrm>
            <a:off x="6892119" y="4635964"/>
            <a:ext cx="5143707" cy="222203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/>
          <a:srcRect b="23502"/>
          <a:stretch/>
        </p:blipFill>
        <p:spPr>
          <a:xfrm>
            <a:off x="151069" y="4635965"/>
            <a:ext cx="5664532" cy="221521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Равно 9"/>
          <p:cNvSpPr/>
          <p:nvPr/>
        </p:nvSpPr>
        <p:spPr>
          <a:xfrm>
            <a:off x="5884656" y="5640722"/>
            <a:ext cx="938408" cy="443138"/>
          </a:xfrm>
          <a:prstGeom prst="mathEqual">
            <a:avLst/>
          </a:prstGeom>
          <a:solidFill>
            <a:srgbClr val="C0504D"/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903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flipV="1">
            <a:off x="262625" y="123331"/>
            <a:ext cx="11288610" cy="960028"/>
          </a:xfrm>
          <a:prstGeom prst="rect">
            <a:avLst/>
          </a:prstGeom>
          <a:gradFill>
            <a:gsLst>
              <a:gs pos="0">
                <a:srgbClr val="1B5CE9">
                  <a:alpha val="52000"/>
                </a:srgbClr>
              </a:gs>
              <a:gs pos="94000">
                <a:srgbClr val="0179BF">
                  <a:alpha val="68000"/>
                </a:srgbClr>
              </a:gs>
            </a:gsLst>
            <a:lin ang="5400000" scaled="1"/>
          </a:gra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62625" y="118118"/>
            <a:ext cx="11624575" cy="9652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На что обратить внимание при назначении работников ППЭ</a:t>
            </a:r>
          </a:p>
        </p:txBody>
      </p:sp>
      <p:sp>
        <p:nvSpPr>
          <p:cNvPr id="4" name="Овал 3"/>
          <p:cNvSpPr/>
          <p:nvPr/>
        </p:nvSpPr>
        <p:spPr>
          <a:xfrm>
            <a:off x="10940177" y="27296"/>
            <a:ext cx="1201479" cy="1201479"/>
          </a:xfrm>
          <a:prstGeom prst="ellipse">
            <a:avLst/>
          </a:prstGeom>
          <a:solidFill>
            <a:schemeClr val="bg1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6644" y="118118"/>
            <a:ext cx="969182" cy="965241"/>
          </a:xfrm>
          <a:prstGeom prst="rect">
            <a:avLst/>
          </a:prstGeom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429023" y="1319597"/>
            <a:ext cx="11291777" cy="3312368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200" b="1" dirty="0" smtClean="0"/>
              <a:t>ИНСТРУКТИВНЫЕ МАТЕРИАЛЫ ГИА-9_2025 год: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200" dirty="0" smtClean="0"/>
              <a:t>Инструкция для участника, которую зачитывает организатор в аудитории;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200" dirty="0" smtClean="0"/>
              <a:t>Инструкция по заполнению форм;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200" dirty="0" smtClean="0"/>
              <a:t>Алгоритм прикрепления дополнительного бланка ответов № 2 к комплекту участника;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200" dirty="0" smtClean="0"/>
              <a:t>Рекомендации по проведению ОГЭ по Информатике;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200" dirty="0" smtClean="0"/>
              <a:t>Рекомендации по проведению ОГЭ по Химии;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200" dirty="0" smtClean="0"/>
              <a:t>Рекомендации по проведению ОГЭ по Физике;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200" dirty="0" smtClean="0"/>
              <a:t>Рекомендации по проведению ОГЭ по Иностранным языкам (из ПО);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200" dirty="0" smtClean="0"/>
              <a:t>Сборник форм ОГЭ;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200" dirty="0" smtClean="0"/>
              <a:t>Сборник дополнительных форм (в том числе форма отчета члена ГЭК).</a:t>
            </a:r>
          </a:p>
        </p:txBody>
      </p:sp>
      <p:sp>
        <p:nvSpPr>
          <p:cNvPr id="11" name="Стрелка углом 10"/>
          <p:cNvSpPr/>
          <p:nvPr/>
        </p:nvSpPr>
        <p:spPr>
          <a:xfrm rot="10800000" flipH="1">
            <a:off x="542260" y="4722786"/>
            <a:ext cx="563526" cy="912469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04367" y="5179020"/>
            <a:ext cx="8141652" cy="1157985"/>
          </a:xfrm>
          <a:prstGeom prst="rect">
            <a:avLst/>
          </a:prstGeom>
          <a:noFill/>
          <a:ln w="25400" cap="flat" cmpd="sng" algn="ctr">
            <a:solidFill>
              <a:srgbClr val="59A5D8"/>
            </a:solidFill>
            <a:prstDash val="solid"/>
          </a:ln>
          <a:effectLst/>
        </p:spPr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>
              <a:buFont typeface="Wingdings" panose="05000000000000000000" pitchFamily="2" charset="2"/>
              <a:buChar char="Ø"/>
              <a:defRPr/>
            </a:pPr>
            <a:r>
              <a:rPr lang="ru-RU" sz="2000" noProof="0" dirty="0" smtClean="0">
                <a:solidFill>
                  <a:schemeClr val="tx1"/>
                </a:solidFill>
              </a:rPr>
              <a:t>Направлены на</a:t>
            </a:r>
            <a:r>
              <a:rPr lang="en-US" sz="2000" noProof="0" dirty="0" smtClean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электронный адрес МК;</a:t>
            </a:r>
          </a:p>
          <a:p>
            <a:pPr marL="285750" lvl="0" indent="-285750">
              <a:buFont typeface="Wingdings" panose="05000000000000000000" pitchFamily="2" charset="2"/>
              <a:buChar char="Ø"/>
              <a:defRPr/>
            </a:pPr>
            <a:r>
              <a:rPr kumimoji="0" lang="ru-RU" sz="20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</a:rPr>
              <a:t>Опубликованы</a:t>
            </a:r>
            <a:r>
              <a:rPr kumimoji="0" lang="ru-RU" sz="20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</a:rPr>
              <a:t> на информационном сайте Красноярского ЦОКО </a:t>
            </a:r>
            <a:br>
              <a:rPr kumimoji="0" lang="ru-RU" sz="20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</a:rPr>
            </a:br>
            <a:r>
              <a:rPr kumimoji="0" lang="ru-RU" sz="20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</a:rPr>
              <a:t>(в разделе «Для координаторов ГИА-9»)</a:t>
            </a:r>
            <a:endParaRPr kumimoji="0" lang="ru-RU" sz="160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994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 flipV="1">
            <a:off x="262625" y="123331"/>
            <a:ext cx="11288610" cy="960028"/>
          </a:xfrm>
          <a:prstGeom prst="rect">
            <a:avLst/>
          </a:prstGeom>
          <a:gradFill>
            <a:gsLst>
              <a:gs pos="0">
                <a:srgbClr val="1B5CE9">
                  <a:alpha val="52000"/>
                </a:srgbClr>
              </a:gs>
              <a:gs pos="94000">
                <a:srgbClr val="0179BF">
                  <a:alpha val="68000"/>
                </a:srgbClr>
              </a:gs>
            </a:gsLst>
            <a:lin ang="5400000" scaled="1"/>
          </a:gra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62625" y="118118"/>
            <a:ext cx="11624575" cy="9652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Основные изменения в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формах</a:t>
            </a:r>
          </a:p>
          <a:p>
            <a:pPr algn="ctr"/>
            <a:r>
              <a:rPr lang="ru-RU" sz="2800" dirty="0" smtClean="0">
                <a:solidFill>
                  <a:schemeClr val="bg1"/>
                </a:solidFill>
                <a:cs typeface="Aharoni" panose="02010803020104030203" pitchFamily="2" charset="-79"/>
              </a:rPr>
              <a:t>Формы ППЭ-21 и ППЭ-21 С</a:t>
            </a:r>
            <a:endParaRPr lang="ru-RU" sz="2800" dirty="0">
              <a:solidFill>
                <a:schemeClr val="bg1"/>
              </a:solidFill>
              <a:cs typeface="Aharoni" panose="02010803020104030203" pitchFamily="2" charset="-79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10940177" y="27296"/>
            <a:ext cx="1201479" cy="1201479"/>
          </a:xfrm>
          <a:prstGeom prst="ellipse">
            <a:avLst/>
          </a:prstGeom>
          <a:solidFill>
            <a:schemeClr val="bg1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6644" y="118118"/>
            <a:ext cx="969182" cy="965241"/>
          </a:xfrm>
          <a:prstGeom prst="rect">
            <a:avLst/>
          </a:prstGeom>
          <a:ln>
            <a:noFill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858"/>
          <a:stretch/>
        </p:blipFill>
        <p:spPr>
          <a:xfrm>
            <a:off x="4816211" y="1440000"/>
            <a:ext cx="3393389" cy="5194721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219"/>
          <a:stretch/>
        </p:blipFill>
        <p:spPr>
          <a:xfrm>
            <a:off x="518919" y="1378464"/>
            <a:ext cx="3446119" cy="5256257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10" name="Прямоугольник 9"/>
          <p:cNvSpPr/>
          <p:nvPr/>
        </p:nvSpPr>
        <p:spPr>
          <a:xfrm rot="16200000">
            <a:off x="-498890" y="4452180"/>
            <a:ext cx="1525232" cy="330312"/>
          </a:xfrm>
          <a:prstGeom prst="rect">
            <a:avLst/>
          </a:prstGeom>
          <a:solidFill>
            <a:srgbClr val="5EA5DB"/>
          </a:solidFill>
          <a:ln w="25400" cap="flat" cmpd="sng" algn="ctr">
            <a:solidFill>
              <a:srgbClr val="5EA5DB"/>
            </a:solidFill>
            <a:prstDash val="solid"/>
          </a:ln>
          <a:effectLst/>
        </p:spPr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БЫЛО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6200000">
            <a:off x="3795708" y="4444218"/>
            <a:ext cx="1525232" cy="346235"/>
          </a:xfrm>
          <a:prstGeom prst="rect">
            <a:avLst/>
          </a:prstGeom>
          <a:solidFill>
            <a:srgbClr val="5EA5DB"/>
          </a:solidFill>
          <a:ln w="25400" cap="flat" cmpd="sng" algn="ctr">
            <a:solidFill>
              <a:srgbClr val="5EA5DB"/>
            </a:solidFill>
            <a:prstDash val="solid"/>
          </a:ln>
          <a:effectLst/>
        </p:spPr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СТАЛО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81221" y="1704094"/>
            <a:ext cx="648000" cy="108000"/>
          </a:xfrm>
          <a:prstGeom prst="rect">
            <a:avLst/>
          </a:prstGeom>
          <a:noFill/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114546" y="4040690"/>
            <a:ext cx="796718" cy="488785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Пункт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63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807"/>
          <a:stretch/>
        </p:blipFill>
        <p:spPr>
          <a:xfrm>
            <a:off x="8463615" y="1430798"/>
            <a:ext cx="3572211" cy="5203923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18" name="Прямоугольник 17"/>
          <p:cNvSpPr/>
          <p:nvPr/>
        </p:nvSpPr>
        <p:spPr>
          <a:xfrm>
            <a:off x="7007217" y="6361683"/>
            <a:ext cx="1202383" cy="273038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Страница 1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0833443" y="6361683"/>
            <a:ext cx="1202383" cy="273038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Страница 2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758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 flipV="1">
            <a:off x="262625" y="123331"/>
            <a:ext cx="11288610" cy="960028"/>
          </a:xfrm>
          <a:prstGeom prst="rect">
            <a:avLst/>
          </a:prstGeom>
          <a:gradFill>
            <a:gsLst>
              <a:gs pos="0">
                <a:srgbClr val="1B5CE9">
                  <a:alpha val="52000"/>
                </a:srgbClr>
              </a:gs>
              <a:gs pos="94000">
                <a:srgbClr val="0179BF">
                  <a:alpha val="68000"/>
                </a:srgbClr>
              </a:gs>
            </a:gsLst>
            <a:lin ang="5400000" scaled="1"/>
          </a:gra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62625" y="118118"/>
            <a:ext cx="11624575" cy="9652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Основные изменения в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формах</a:t>
            </a:r>
          </a:p>
          <a:p>
            <a:pPr algn="ctr"/>
            <a:r>
              <a:rPr lang="ru-RU" sz="2800" dirty="0" smtClean="0">
                <a:solidFill>
                  <a:schemeClr val="bg1"/>
                </a:solidFill>
                <a:cs typeface="Aharoni" panose="02010803020104030203" pitchFamily="2" charset="-79"/>
              </a:rPr>
              <a:t>Приложения к форме ППЭ-21</a:t>
            </a:r>
            <a:endParaRPr lang="ru-RU" sz="2800" dirty="0">
              <a:solidFill>
                <a:schemeClr val="bg1"/>
              </a:solidFill>
              <a:cs typeface="Aharoni" panose="02010803020104030203" pitchFamily="2" charset="-79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10940177" y="27296"/>
            <a:ext cx="1201479" cy="1201479"/>
          </a:xfrm>
          <a:prstGeom prst="ellipse">
            <a:avLst/>
          </a:prstGeom>
          <a:solidFill>
            <a:schemeClr val="bg1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6644" y="118118"/>
            <a:ext cx="969182" cy="965241"/>
          </a:xfrm>
          <a:prstGeom prst="rect">
            <a:avLst/>
          </a:prstGeom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294"/>
          <a:stretch/>
        </p:blipFill>
        <p:spPr>
          <a:xfrm>
            <a:off x="348915" y="1174182"/>
            <a:ext cx="3957036" cy="5515376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166"/>
          <a:stretch/>
        </p:blipFill>
        <p:spPr>
          <a:xfrm>
            <a:off x="8393081" y="1174182"/>
            <a:ext cx="3673692" cy="5515376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274"/>
          <a:stretch/>
        </p:blipFill>
        <p:spPr>
          <a:xfrm>
            <a:off x="4443449" y="1174181"/>
            <a:ext cx="3820914" cy="5515377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Прямоугольник 17"/>
          <p:cNvSpPr/>
          <p:nvPr/>
        </p:nvSpPr>
        <p:spPr>
          <a:xfrm>
            <a:off x="1024944" y="3247917"/>
            <a:ext cx="2604977" cy="474166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Обязательно указывается номер контактного телефона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072683" y="3247917"/>
            <a:ext cx="2604977" cy="474166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Обязательно указывается номер контактного телефона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8927439" y="4304093"/>
            <a:ext cx="2604977" cy="86333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ЗАПОЛНЯЕТСЯ,</a:t>
            </a:r>
            <a:r>
              <a:rPr kumimoji="0" lang="ru-RU" sz="1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ЕСЛИ УЧАСТНИК УДАЛЯЕТСЯ ЗА НАЛИЧИЕ ТЕХНИЧЕСКОГО СРЕДСТВА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1386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 flipV="1">
            <a:off x="262625" y="123331"/>
            <a:ext cx="11288610" cy="960028"/>
          </a:xfrm>
          <a:prstGeom prst="rect">
            <a:avLst/>
          </a:prstGeom>
          <a:gradFill>
            <a:gsLst>
              <a:gs pos="0">
                <a:srgbClr val="1B5CE9">
                  <a:alpha val="52000"/>
                </a:srgbClr>
              </a:gs>
              <a:gs pos="94000">
                <a:srgbClr val="0179BF">
                  <a:alpha val="68000"/>
                </a:srgbClr>
              </a:gs>
            </a:gsLst>
            <a:lin ang="5400000" scaled="1"/>
          </a:gra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62625" y="118118"/>
            <a:ext cx="11624575" cy="9652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Основные изменения в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формах</a:t>
            </a:r>
          </a:p>
          <a:p>
            <a:pPr algn="ctr"/>
            <a:r>
              <a:rPr lang="ru-RU" sz="2800" dirty="0">
                <a:solidFill>
                  <a:schemeClr val="bg1"/>
                </a:solidFill>
                <a:cs typeface="Aharoni" panose="02010803020104030203" pitchFamily="2" charset="-79"/>
              </a:rPr>
              <a:t>Приложения к форме </a:t>
            </a:r>
            <a:r>
              <a:rPr lang="ru-RU" sz="2800" dirty="0" smtClean="0">
                <a:solidFill>
                  <a:schemeClr val="bg1"/>
                </a:solidFill>
                <a:cs typeface="Aharoni" panose="02010803020104030203" pitchFamily="2" charset="-79"/>
              </a:rPr>
              <a:t>ППЭ-21</a:t>
            </a:r>
            <a:endParaRPr lang="ru-RU" sz="2800" dirty="0">
              <a:solidFill>
                <a:schemeClr val="bg1"/>
              </a:solidFill>
              <a:cs typeface="Aharoni" panose="02010803020104030203" pitchFamily="2" charset="-79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10940177" y="27296"/>
            <a:ext cx="1201479" cy="1201479"/>
          </a:xfrm>
          <a:prstGeom prst="ellipse">
            <a:avLst/>
          </a:prstGeom>
          <a:solidFill>
            <a:schemeClr val="bg1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6644" y="118118"/>
            <a:ext cx="969182" cy="965241"/>
          </a:xfrm>
          <a:prstGeom prst="rect">
            <a:avLst/>
          </a:prstGeom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741"/>
          <a:stretch/>
        </p:blipFill>
        <p:spPr>
          <a:xfrm>
            <a:off x="4273245" y="1174182"/>
            <a:ext cx="3603334" cy="553979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8478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 flipV="1">
            <a:off x="262625" y="123331"/>
            <a:ext cx="11288610" cy="960028"/>
          </a:xfrm>
          <a:prstGeom prst="rect">
            <a:avLst/>
          </a:prstGeom>
          <a:gradFill>
            <a:gsLst>
              <a:gs pos="0">
                <a:srgbClr val="1B5CE9">
                  <a:alpha val="52000"/>
                </a:srgbClr>
              </a:gs>
              <a:gs pos="94000">
                <a:srgbClr val="0179BF">
                  <a:alpha val="68000"/>
                </a:srgbClr>
              </a:gs>
            </a:gsLst>
            <a:lin ang="5400000" scaled="1"/>
          </a:gra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62625" y="118118"/>
            <a:ext cx="11624575" cy="9652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Основные изменения в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формах</a:t>
            </a:r>
          </a:p>
          <a:p>
            <a:pPr algn="ctr"/>
            <a:r>
              <a:rPr lang="ru-RU" sz="2800" dirty="0">
                <a:solidFill>
                  <a:schemeClr val="bg1"/>
                </a:solidFill>
                <a:cs typeface="Aharoni" panose="02010803020104030203" pitchFamily="2" charset="-79"/>
              </a:rPr>
              <a:t>Приложения к форме </a:t>
            </a:r>
            <a:r>
              <a:rPr lang="ru-RU" sz="2800" dirty="0" smtClean="0">
                <a:solidFill>
                  <a:schemeClr val="bg1"/>
                </a:solidFill>
                <a:cs typeface="Aharoni" panose="02010803020104030203" pitchFamily="2" charset="-79"/>
              </a:rPr>
              <a:t>ППЭ-21</a:t>
            </a:r>
            <a:endParaRPr lang="ru-RU" sz="2800" dirty="0">
              <a:solidFill>
                <a:schemeClr val="bg1"/>
              </a:solidFill>
              <a:cs typeface="Aharoni" panose="02010803020104030203" pitchFamily="2" charset="-79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10940177" y="27296"/>
            <a:ext cx="1201479" cy="1201479"/>
          </a:xfrm>
          <a:prstGeom prst="ellipse">
            <a:avLst/>
          </a:prstGeom>
          <a:solidFill>
            <a:schemeClr val="bg1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6644" y="118118"/>
            <a:ext cx="969182" cy="965241"/>
          </a:xfrm>
          <a:prstGeom prst="rect">
            <a:avLst/>
          </a:prstGeom>
          <a:ln>
            <a:noFill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57268"/>
          <a:stretch/>
        </p:blipFill>
        <p:spPr>
          <a:xfrm>
            <a:off x="1812524" y="1228775"/>
            <a:ext cx="8524776" cy="502316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315575" y="3610894"/>
            <a:ext cx="5518673" cy="1200329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Форма ППЭ 12-04 является МАШИНОЧИТАЕМОЙ. </a:t>
            </a:r>
            <a:br>
              <a:rPr lang="ru-RU" dirty="0" smtClean="0"/>
            </a:br>
            <a:r>
              <a:rPr lang="ru-RU" dirty="0" smtClean="0"/>
              <a:t>Она обязательна для заполнения.</a:t>
            </a:r>
          </a:p>
          <a:p>
            <a:pPr algn="ctr"/>
            <a:r>
              <a:rPr lang="ru-RU" b="1" dirty="0" smtClean="0"/>
              <a:t>Но сканируется и загружается на сайт ГИА-9 только </a:t>
            </a:r>
            <a:br>
              <a:rPr lang="ru-RU" b="1" dirty="0" smtClean="0"/>
            </a:br>
            <a:r>
              <a:rPr lang="ru-RU" b="1" dirty="0" smtClean="0"/>
              <a:t>с формой ППЭ 21 (Акт об удалении участника ГИА-9).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5289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 flipV="1">
            <a:off x="262625" y="123331"/>
            <a:ext cx="11288610" cy="960028"/>
          </a:xfrm>
          <a:prstGeom prst="rect">
            <a:avLst/>
          </a:prstGeom>
          <a:gradFill>
            <a:gsLst>
              <a:gs pos="0">
                <a:srgbClr val="1B5CE9">
                  <a:alpha val="52000"/>
                </a:srgbClr>
              </a:gs>
              <a:gs pos="94000">
                <a:srgbClr val="0179BF">
                  <a:alpha val="68000"/>
                </a:srgbClr>
              </a:gs>
            </a:gsLst>
            <a:lin ang="5400000" scaled="1"/>
          </a:gra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62625" y="118118"/>
            <a:ext cx="11624575" cy="9652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Основные изменения в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формах</a:t>
            </a:r>
          </a:p>
        </p:txBody>
      </p:sp>
      <p:sp>
        <p:nvSpPr>
          <p:cNvPr id="15" name="Овал 14"/>
          <p:cNvSpPr/>
          <p:nvPr/>
        </p:nvSpPr>
        <p:spPr>
          <a:xfrm>
            <a:off x="10940177" y="27296"/>
            <a:ext cx="1201479" cy="1201479"/>
          </a:xfrm>
          <a:prstGeom prst="ellipse">
            <a:avLst/>
          </a:prstGeom>
          <a:solidFill>
            <a:schemeClr val="bg1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6644" y="118118"/>
            <a:ext cx="969182" cy="965241"/>
          </a:xfrm>
          <a:prstGeom prst="rect">
            <a:avLst/>
          </a:prstGeom>
          <a:ln>
            <a:noFill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977"/>
          <a:stretch/>
        </p:blipFill>
        <p:spPr>
          <a:xfrm>
            <a:off x="4292047" y="1174182"/>
            <a:ext cx="3572541" cy="553979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Прямоугольник 16"/>
          <p:cNvSpPr/>
          <p:nvPr/>
        </p:nvSpPr>
        <p:spPr>
          <a:xfrm>
            <a:off x="8317127" y="3080747"/>
            <a:ext cx="2402415" cy="86333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ru-RU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Заполняем только по согласованию с отделом ГИА-9</a:t>
            </a:r>
            <a:endParaRPr kumimoji="0" lang="ru-RU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Стрелка влево 6"/>
          <p:cNvSpPr/>
          <p:nvPr/>
        </p:nvSpPr>
        <p:spPr>
          <a:xfrm>
            <a:off x="7885275" y="3390137"/>
            <a:ext cx="329610" cy="244549"/>
          </a:xfrm>
          <a:prstGeom prst="lef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58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 flipV="1">
            <a:off x="262625" y="123331"/>
            <a:ext cx="11288610" cy="960028"/>
          </a:xfrm>
          <a:prstGeom prst="rect">
            <a:avLst/>
          </a:prstGeom>
          <a:gradFill>
            <a:gsLst>
              <a:gs pos="0">
                <a:srgbClr val="1B5CE9">
                  <a:alpha val="52000"/>
                </a:srgbClr>
              </a:gs>
              <a:gs pos="94000">
                <a:srgbClr val="0179BF">
                  <a:alpha val="68000"/>
                </a:srgbClr>
              </a:gs>
            </a:gsLst>
            <a:lin ang="5400000" scaled="1"/>
          </a:gra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62625" y="118118"/>
            <a:ext cx="11624575" cy="9652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Основные изменения в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формах</a:t>
            </a:r>
          </a:p>
        </p:txBody>
      </p:sp>
      <p:sp>
        <p:nvSpPr>
          <p:cNvPr id="15" name="Овал 14"/>
          <p:cNvSpPr/>
          <p:nvPr/>
        </p:nvSpPr>
        <p:spPr>
          <a:xfrm>
            <a:off x="10940177" y="27296"/>
            <a:ext cx="1201479" cy="1201479"/>
          </a:xfrm>
          <a:prstGeom prst="ellipse">
            <a:avLst/>
          </a:prstGeom>
          <a:solidFill>
            <a:schemeClr val="bg1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6644" y="118118"/>
            <a:ext cx="969182" cy="965241"/>
          </a:xfrm>
          <a:prstGeom prst="rect">
            <a:avLst/>
          </a:prstGeom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170"/>
          <a:stretch/>
        </p:blipFill>
        <p:spPr>
          <a:xfrm>
            <a:off x="4300345" y="1174182"/>
            <a:ext cx="3850052" cy="554099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4891928" y="3301082"/>
            <a:ext cx="2604977" cy="474166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Обязательно указывается номер контактного телефона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230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 flipV="1">
            <a:off x="262625" y="123331"/>
            <a:ext cx="11288610" cy="960028"/>
          </a:xfrm>
          <a:prstGeom prst="rect">
            <a:avLst/>
          </a:prstGeom>
          <a:gradFill>
            <a:gsLst>
              <a:gs pos="0">
                <a:srgbClr val="1B5CE9">
                  <a:alpha val="52000"/>
                </a:srgbClr>
              </a:gs>
              <a:gs pos="94000">
                <a:srgbClr val="0179BF">
                  <a:alpha val="68000"/>
                </a:srgbClr>
              </a:gs>
            </a:gsLst>
            <a:lin ang="5400000" scaled="1"/>
          </a:gra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62625" y="118118"/>
            <a:ext cx="11624575" cy="9652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Основные изменения в формах</a:t>
            </a:r>
          </a:p>
        </p:txBody>
      </p:sp>
      <p:sp>
        <p:nvSpPr>
          <p:cNvPr id="15" name="Овал 14"/>
          <p:cNvSpPr/>
          <p:nvPr/>
        </p:nvSpPr>
        <p:spPr>
          <a:xfrm>
            <a:off x="10940177" y="27296"/>
            <a:ext cx="1201479" cy="1201479"/>
          </a:xfrm>
          <a:prstGeom prst="ellipse">
            <a:avLst/>
          </a:prstGeom>
          <a:solidFill>
            <a:schemeClr val="bg1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6644" y="118118"/>
            <a:ext cx="969182" cy="965241"/>
          </a:xfrm>
          <a:prstGeom prst="rect">
            <a:avLst/>
          </a:prstGeom>
          <a:ln>
            <a:noFill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0506"/>
          <a:stretch/>
        </p:blipFill>
        <p:spPr>
          <a:xfrm>
            <a:off x="1055171" y="1155070"/>
            <a:ext cx="9703517" cy="545172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2162288" y="2889990"/>
            <a:ext cx="666974" cy="369147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" name="Блок-схема: ссылка на другую страницу 2"/>
          <p:cNvSpPr/>
          <p:nvPr/>
        </p:nvSpPr>
        <p:spPr>
          <a:xfrm>
            <a:off x="5690796" y="2076226"/>
            <a:ext cx="1021975" cy="828337"/>
          </a:xfrm>
          <a:prstGeom prst="flowChartOffpageConnector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Нет учета черновиков</a:t>
            </a:r>
            <a:endParaRPr lang="ru-RU" sz="1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16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 flipV="1">
            <a:off x="262625" y="123331"/>
            <a:ext cx="11288610" cy="960028"/>
          </a:xfrm>
          <a:prstGeom prst="rect">
            <a:avLst/>
          </a:prstGeom>
          <a:gradFill>
            <a:gsLst>
              <a:gs pos="0">
                <a:srgbClr val="1B5CE9">
                  <a:alpha val="52000"/>
                </a:srgbClr>
              </a:gs>
              <a:gs pos="94000">
                <a:srgbClr val="0179BF">
                  <a:alpha val="68000"/>
                </a:srgbClr>
              </a:gs>
            </a:gsLst>
            <a:lin ang="5400000" scaled="1"/>
          </a:gra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62625" y="118118"/>
            <a:ext cx="11624575" cy="9652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Загрузка форм и экзаменационных материалов </a:t>
            </a:r>
            <a:b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</a:b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на сайт ГИА-9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anose="02010803020104030203" pitchFamily="2" charset="-79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10940177" y="27296"/>
            <a:ext cx="1201479" cy="1201479"/>
          </a:xfrm>
          <a:prstGeom prst="ellipse">
            <a:avLst/>
          </a:prstGeom>
          <a:solidFill>
            <a:schemeClr val="bg1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6644" y="118118"/>
            <a:ext cx="969182" cy="965241"/>
          </a:xfrm>
          <a:prstGeom prst="rect">
            <a:avLst/>
          </a:prstGeom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636033" y="1539443"/>
            <a:ext cx="5170969" cy="14957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en-US" sz="2000" dirty="0"/>
              <a:t>OGE_0307_7777_22.04.2025_02_V.trb</a:t>
            </a:r>
            <a:endParaRPr lang="ru-RU" sz="2000" dirty="0"/>
          </a:p>
          <a:p>
            <a:pPr>
              <a:lnSpc>
                <a:spcPct val="114000"/>
              </a:lnSpc>
            </a:pPr>
            <a:r>
              <a:rPr lang="en-US" sz="2000" dirty="0" smtClean="0"/>
              <a:t>OGE_0307_0001_22.04.2025_02_1.trb</a:t>
            </a:r>
            <a:endParaRPr lang="ru-RU" sz="2000" dirty="0"/>
          </a:p>
          <a:p>
            <a:pPr>
              <a:lnSpc>
                <a:spcPct val="114000"/>
              </a:lnSpc>
            </a:pPr>
            <a:r>
              <a:rPr lang="en-US" sz="2000" dirty="0" smtClean="0"/>
              <a:t>OGE_0307_0001_22.04.2025_02_2.trb</a:t>
            </a:r>
            <a:endParaRPr lang="ru-RU" sz="2000" dirty="0"/>
          </a:p>
          <a:p>
            <a:pPr>
              <a:lnSpc>
                <a:spcPct val="114000"/>
              </a:lnSpc>
            </a:pPr>
            <a:r>
              <a:rPr lang="en-US" sz="2000" dirty="0" smtClean="0"/>
              <a:t>OGE_0307_7777_22.04.2025_02_A.trb</a:t>
            </a:r>
            <a:endParaRPr lang="ru-RU" sz="2000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1636034" y="3214887"/>
            <a:ext cx="5170969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2000" dirty="0" smtClean="0"/>
              <a:t>ОГЭ_0307_2025.04.22_Математика_0502.</a:t>
            </a:r>
            <a:r>
              <a:rPr lang="en-US" sz="2000" dirty="0" smtClean="0"/>
              <a:t>pdf</a:t>
            </a:r>
            <a:endParaRPr lang="ru-RU" sz="2000" dirty="0"/>
          </a:p>
          <a:p>
            <a:pPr>
              <a:lnSpc>
                <a:spcPct val="114000"/>
              </a:lnSpc>
            </a:pPr>
            <a:r>
              <a:rPr lang="ru-RU" sz="2000" dirty="0"/>
              <a:t>ОГЭ_0307_2025.04.22_Математика_07.</a:t>
            </a:r>
            <a:r>
              <a:rPr lang="en-US" sz="2000" dirty="0" smtClean="0"/>
              <a:t>pdf</a:t>
            </a:r>
            <a:endParaRPr lang="ru-RU" sz="2000" dirty="0"/>
          </a:p>
          <a:p>
            <a:pPr>
              <a:lnSpc>
                <a:spcPct val="114000"/>
              </a:lnSpc>
            </a:pPr>
            <a:r>
              <a:rPr lang="ru-RU" sz="2000" b="1" dirty="0">
                <a:solidFill>
                  <a:srgbClr val="C00000"/>
                </a:solidFill>
              </a:rPr>
              <a:t>ОГЭ_0307_2025.04.22_Математика_10.</a:t>
            </a:r>
            <a:r>
              <a:rPr lang="en-US" sz="2000" b="1" dirty="0" smtClean="0">
                <a:solidFill>
                  <a:srgbClr val="C00000"/>
                </a:solidFill>
              </a:rPr>
              <a:t>pdf</a:t>
            </a:r>
            <a:endParaRPr lang="ru-RU" sz="2000" b="1" dirty="0">
              <a:solidFill>
                <a:srgbClr val="C00000"/>
              </a:solidFill>
            </a:endParaRPr>
          </a:p>
          <a:p>
            <a:pPr>
              <a:lnSpc>
                <a:spcPct val="114000"/>
              </a:lnSpc>
            </a:pPr>
            <a:r>
              <a:rPr lang="ru-RU" sz="2000" b="1" strike="sngStrike" dirty="0" smtClean="0">
                <a:solidFill>
                  <a:srgbClr val="C00000"/>
                </a:solidFill>
              </a:rPr>
              <a:t>ОГЭ_0307_2025.04.22_Математика_1301.</a:t>
            </a:r>
            <a:r>
              <a:rPr lang="en-US" sz="2000" b="1" strike="sngStrike" dirty="0" smtClean="0">
                <a:solidFill>
                  <a:srgbClr val="C00000"/>
                </a:solidFill>
              </a:rPr>
              <a:t>pdf</a:t>
            </a:r>
            <a:endParaRPr lang="ru-RU" sz="2000" b="1" strike="sngStrike" dirty="0">
              <a:solidFill>
                <a:srgbClr val="C00000"/>
              </a:solidFill>
            </a:endParaRPr>
          </a:p>
          <a:p>
            <a:pPr>
              <a:lnSpc>
                <a:spcPct val="114000"/>
              </a:lnSpc>
            </a:pPr>
            <a:r>
              <a:rPr lang="ru-RU" sz="2000" b="1" strike="sngStrike" dirty="0">
                <a:solidFill>
                  <a:srgbClr val="C00000"/>
                </a:solidFill>
              </a:rPr>
              <a:t>ОГЭ_0307_2025.04.22_Математика_АПС.</a:t>
            </a:r>
            <a:r>
              <a:rPr lang="en-US" sz="2000" b="1" strike="sngStrike" dirty="0">
                <a:solidFill>
                  <a:srgbClr val="C00000"/>
                </a:solidFill>
              </a:rPr>
              <a:t>pdf</a:t>
            </a:r>
            <a:endParaRPr lang="ru-RU" sz="2000" b="1" strike="sngStrike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36032" y="5262077"/>
            <a:ext cx="5170970" cy="1144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2000" dirty="0"/>
              <a:t>ОГЭ_0307_2025.04.22_Математика_1202.</a:t>
            </a:r>
            <a:r>
              <a:rPr lang="en-US" sz="2000" dirty="0"/>
              <a:t>pdf</a:t>
            </a:r>
            <a:endParaRPr lang="ru-RU" sz="2000" dirty="0"/>
          </a:p>
          <a:p>
            <a:pPr>
              <a:lnSpc>
                <a:spcPct val="114000"/>
              </a:lnSpc>
            </a:pPr>
            <a:r>
              <a:rPr lang="ru-RU" sz="2000" dirty="0" smtClean="0"/>
              <a:t>ОГЭ_0307_2025.04.22_Математика_21.pdf</a:t>
            </a:r>
            <a:endParaRPr lang="ru-RU" sz="2000" dirty="0"/>
          </a:p>
          <a:p>
            <a:pPr>
              <a:lnSpc>
                <a:spcPct val="114000"/>
              </a:lnSpc>
            </a:pPr>
            <a:r>
              <a:rPr lang="ru-RU" sz="2000" dirty="0"/>
              <a:t>ОГЭ_0307_2025.04.22_Математика_22.pdf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1127447" y="3127899"/>
            <a:ext cx="57600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>
            <a:off x="1127447" y="5137453"/>
            <a:ext cx="57600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авая фигурная скобка 1"/>
          <p:cNvSpPr/>
          <p:nvPr/>
        </p:nvSpPr>
        <p:spPr>
          <a:xfrm>
            <a:off x="6887447" y="1539443"/>
            <a:ext cx="301701" cy="1495794"/>
          </a:xfrm>
          <a:prstGeom prst="rightBrace">
            <a:avLst>
              <a:gd name="adj1" fmla="val 41556"/>
              <a:gd name="adj2" fmla="val 5000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авая фигурная скобка 17"/>
          <p:cNvSpPr/>
          <p:nvPr/>
        </p:nvSpPr>
        <p:spPr>
          <a:xfrm>
            <a:off x="6887448" y="3223471"/>
            <a:ext cx="301700" cy="1098815"/>
          </a:xfrm>
          <a:prstGeom prst="rightBrace">
            <a:avLst>
              <a:gd name="adj1" fmla="val 41918"/>
              <a:gd name="adj2" fmla="val 5000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авая фигурная скобка 18"/>
          <p:cNvSpPr/>
          <p:nvPr/>
        </p:nvSpPr>
        <p:spPr>
          <a:xfrm>
            <a:off x="6887448" y="5265270"/>
            <a:ext cx="301700" cy="1098815"/>
          </a:xfrm>
          <a:prstGeom prst="rightBrace">
            <a:avLst>
              <a:gd name="adj1" fmla="val 41918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 rot="16200000">
            <a:off x="-1568993" y="3678120"/>
            <a:ext cx="4824642" cy="535437"/>
          </a:xfrm>
          <a:prstGeom prst="rect">
            <a:avLst/>
          </a:prstGeom>
          <a:noFill/>
          <a:ln w="25400" cap="flat" cmpd="sng" algn="ctr">
            <a:solidFill>
              <a:srgbClr val="59A5D8"/>
            </a:solidFill>
            <a:prstDash val="solid"/>
          </a:ln>
          <a:effectLst/>
        </p:spPr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СПИСОК ФАЙЛОВ ДЛЯ ЗАГРУЗКИ НА САЙТ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590502" y="2019621"/>
            <a:ext cx="2773869" cy="535437"/>
          </a:xfrm>
          <a:prstGeom prst="rect">
            <a:avLst/>
          </a:prstGeom>
          <a:noFill/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Машиночитаемые формы </a:t>
            </a:r>
            <a:r>
              <a:rPr lang="ru-RU" dirty="0">
                <a:solidFill>
                  <a:schemeClr val="tx1"/>
                </a:solidFill>
              </a:rPr>
              <a:t>в формате </a:t>
            </a:r>
            <a:r>
              <a:rPr lang="en-US" dirty="0" smtClean="0">
                <a:solidFill>
                  <a:schemeClr val="tx1"/>
                </a:solidFill>
              </a:rPr>
              <a:t>TRB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590501" y="3343839"/>
            <a:ext cx="2773869" cy="830967"/>
          </a:xfrm>
          <a:prstGeom prst="rect">
            <a:avLst/>
          </a:prstGeom>
          <a:noFill/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Не машиночитаемые</a:t>
            </a:r>
            <a:r>
              <a:rPr kumimoji="0" lang="ru-RU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формы в формате </a:t>
            </a:r>
            <a:r>
              <a:rPr lang="en-US" dirty="0" smtClean="0">
                <a:solidFill>
                  <a:schemeClr val="tx1"/>
                </a:solidFill>
                <a:latin typeface="Calibri"/>
              </a:rPr>
              <a:t>PDF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dirty="0" smtClean="0">
                <a:solidFill>
                  <a:schemeClr val="tx1"/>
                </a:solidFill>
                <a:latin typeface="Calibri"/>
              </a:rPr>
              <a:t>(было 5 форм, стало 3)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590501" y="5379112"/>
            <a:ext cx="2773869" cy="758457"/>
          </a:xfrm>
          <a:prstGeom prst="rect">
            <a:avLst/>
          </a:prstGeom>
          <a:noFill/>
          <a:ln w="25400" cap="flat" cmpd="sng" algn="ctr">
            <a:solidFill>
              <a:srgbClr val="59A5D8"/>
            </a:solidFill>
            <a:prstDash val="solid"/>
          </a:ln>
          <a:effectLst/>
        </p:spPr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ru-RU" dirty="0">
                <a:solidFill>
                  <a:schemeClr val="tx1"/>
                </a:solidFill>
              </a:rPr>
              <a:t>Не машиночитаемые </a:t>
            </a:r>
            <a:r>
              <a:rPr lang="ru-RU" dirty="0" smtClean="0">
                <a:solidFill>
                  <a:schemeClr val="tx1"/>
                </a:solidFill>
              </a:rPr>
              <a:t>формы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по ситуациям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9051" y="2555058"/>
            <a:ext cx="2858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dirty="0" smtClean="0">
                <a:solidFill>
                  <a:srgbClr val="C00000"/>
                </a:solidFill>
              </a:rPr>
              <a:t>Обязательны </a:t>
            </a:r>
            <a:r>
              <a:rPr lang="ru-RU" dirty="0">
                <a:solidFill>
                  <a:srgbClr val="C00000"/>
                </a:solidFill>
              </a:rPr>
              <a:t>для </a:t>
            </a:r>
            <a:r>
              <a:rPr lang="ru-RU" dirty="0" smtClean="0">
                <a:solidFill>
                  <a:srgbClr val="C00000"/>
                </a:solidFill>
              </a:rPr>
              <a:t>загрузки!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559051" y="4201590"/>
            <a:ext cx="2858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dirty="0" smtClean="0">
                <a:solidFill>
                  <a:srgbClr val="C00000"/>
                </a:solidFill>
              </a:rPr>
              <a:t>Обязательны </a:t>
            </a:r>
            <a:r>
              <a:rPr lang="ru-RU" dirty="0">
                <a:solidFill>
                  <a:srgbClr val="C00000"/>
                </a:solidFill>
              </a:rPr>
              <a:t>для </a:t>
            </a:r>
            <a:r>
              <a:rPr lang="ru-RU" dirty="0" smtClean="0">
                <a:solidFill>
                  <a:srgbClr val="C00000"/>
                </a:solidFill>
              </a:rPr>
              <a:t>загрузки!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852022" y="6137569"/>
            <a:ext cx="22722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dirty="0" smtClean="0">
                <a:solidFill>
                  <a:srgbClr val="5EA5DB"/>
                </a:solidFill>
              </a:rPr>
              <a:t>Загружаются только </a:t>
            </a:r>
            <a:br>
              <a:rPr lang="ru-RU" dirty="0" smtClean="0">
                <a:solidFill>
                  <a:srgbClr val="5EA5DB"/>
                </a:solidFill>
              </a:rPr>
            </a:br>
            <a:r>
              <a:rPr lang="ru-RU" dirty="0" smtClean="0">
                <a:solidFill>
                  <a:srgbClr val="5EA5DB"/>
                </a:solidFill>
              </a:rPr>
              <a:t>в случае заполнения.</a:t>
            </a:r>
            <a:endParaRPr lang="ru-RU" dirty="0">
              <a:solidFill>
                <a:srgbClr val="5EA5D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96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1211</TotalTime>
  <Words>552</Words>
  <Application>Microsoft Office PowerPoint</Application>
  <PresentationFormat>Широкоэкранный</PresentationFormat>
  <Paragraphs>93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Aharoni</vt:lpstr>
      <vt:lpstr>Arial</vt:lpstr>
      <vt:lpstr>Calibri</vt:lpstr>
      <vt:lpstr>Calibri Light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ЦОКО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Печерина Татьяна Дмитриевна</dc:creator>
  <cp:lastModifiedBy>Печерина Татьяна Дмитриевна</cp:lastModifiedBy>
  <cp:revision>67</cp:revision>
  <dcterms:created xsi:type="dcterms:W3CDTF">2024-05-13T07:36:45Z</dcterms:created>
  <dcterms:modified xsi:type="dcterms:W3CDTF">2025-04-25T02:29:15Z</dcterms:modified>
</cp:coreProperties>
</file>