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9" r:id="rId2"/>
    <p:sldId id="264" r:id="rId3"/>
    <p:sldId id="263" r:id="rId4"/>
    <p:sldId id="265" r:id="rId5"/>
    <p:sldId id="258" r:id="rId6"/>
    <p:sldId id="268" r:id="rId7"/>
    <p:sldId id="261" r:id="rId8"/>
    <p:sldId id="266" r:id="rId9"/>
    <p:sldId id="262" r:id="rId10"/>
    <p:sldId id="267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660" autoAdjust="0"/>
  </p:normalViewPr>
  <p:slideViewPr>
    <p:cSldViewPr snapToGrid="0">
      <p:cViewPr varScale="1">
        <p:scale>
          <a:sx n="59" d="100"/>
          <a:sy n="59" d="100"/>
        </p:scale>
        <p:origin x="86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557E60-7F08-459A-939B-77249307CB97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FB0FBBF-5E44-4E16-957F-26A3A42ED3D7}">
      <dgm:prSet phldrT="[Текст]" custT="1"/>
      <dgm:spPr/>
      <dgm:t>
        <a:bodyPr/>
        <a:lstStyle/>
        <a:p>
          <a:r>
            <a:rPr lang="ru-RU" sz="1800" b="1" dirty="0" smtClean="0"/>
            <a:t>Завершили КТГ после 17:00, 03.04.25</a:t>
          </a:r>
          <a:endParaRPr lang="ru-RU" sz="1800" dirty="0"/>
        </a:p>
      </dgm:t>
    </dgm:pt>
    <dgm:pt modelId="{12877468-7CC3-4FC1-81DA-4E4C62730D34}" type="parTrans" cxnId="{A7DCE6EE-47AE-4B83-AE64-FFCF07FEA7D6}">
      <dgm:prSet/>
      <dgm:spPr/>
      <dgm:t>
        <a:bodyPr/>
        <a:lstStyle/>
        <a:p>
          <a:endParaRPr lang="ru-RU"/>
        </a:p>
      </dgm:t>
    </dgm:pt>
    <dgm:pt modelId="{7B4F76AF-C208-48E4-BB23-7B8A9A86438C}" type="sibTrans" cxnId="{A7DCE6EE-47AE-4B83-AE64-FFCF07FEA7D6}">
      <dgm:prSet/>
      <dgm:spPr/>
      <dgm:t>
        <a:bodyPr/>
        <a:lstStyle/>
        <a:p>
          <a:endParaRPr lang="ru-RU"/>
        </a:p>
      </dgm:t>
    </dgm:pt>
    <dgm:pt modelId="{D4C54330-EA87-4F12-93D8-59E651D6BA0D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FF0000"/>
              </a:solidFill>
            </a:rPr>
            <a:t>0103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0203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2409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2810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5202</a:t>
          </a:r>
          <a:r>
            <a:rPr lang="ru-RU" sz="1800" dirty="0" smtClean="0"/>
            <a:t>, 5402, 5501, 5901, </a:t>
          </a:r>
          <a:r>
            <a:rPr lang="ru-RU" sz="1800" dirty="0" smtClean="0">
              <a:solidFill>
                <a:srgbClr val="FF0000"/>
              </a:solidFill>
            </a:rPr>
            <a:t>6303</a:t>
          </a:r>
          <a:r>
            <a:rPr lang="ru-RU" sz="1800" dirty="0" smtClean="0"/>
            <a:t>, 6601, </a:t>
          </a:r>
          <a:r>
            <a:rPr lang="ru-RU" sz="1800" dirty="0" smtClean="0">
              <a:solidFill>
                <a:srgbClr val="FF0000"/>
              </a:solidFill>
            </a:rPr>
            <a:t>7402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7501</a:t>
          </a:r>
          <a:r>
            <a:rPr lang="ru-RU" sz="1800" dirty="0" smtClean="0"/>
            <a:t>,</a:t>
          </a:r>
          <a:r>
            <a:rPr lang="ru-RU" sz="1800" dirty="0" smtClean="0">
              <a:solidFill>
                <a:srgbClr val="FF0000"/>
              </a:solidFill>
            </a:rPr>
            <a:t> 7901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8301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8916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9202</a:t>
          </a:r>
          <a:endParaRPr lang="ru-RU" sz="1800" dirty="0"/>
        </a:p>
      </dgm:t>
    </dgm:pt>
    <dgm:pt modelId="{E2D7671C-A35C-4CAE-8B98-02D3392987BA}" type="parTrans" cxnId="{BB2AF9AC-050D-42D3-A9D0-96024ADE131B}">
      <dgm:prSet/>
      <dgm:spPr/>
      <dgm:t>
        <a:bodyPr/>
        <a:lstStyle/>
        <a:p>
          <a:endParaRPr lang="ru-RU"/>
        </a:p>
      </dgm:t>
    </dgm:pt>
    <dgm:pt modelId="{26CFCBA6-43C6-41CF-ACE0-E68BAACDB031}" type="sibTrans" cxnId="{BB2AF9AC-050D-42D3-A9D0-96024ADE131B}">
      <dgm:prSet/>
      <dgm:spPr/>
      <dgm:t>
        <a:bodyPr/>
        <a:lstStyle/>
        <a:p>
          <a:endParaRPr lang="ru-RU"/>
        </a:p>
      </dgm:t>
    </dgm:pt>
    <dgm:pt modelId="{3D056F8C-FAC2-4790-B2CE-378F70F95A5D}">
      <dgm:prSet phldrT="[Текст]" custT="1"/>
      <dgm:spPr/>
      <dgm:t>
        <a:bodyPr/>
        <a:lstStyle/>
        <a:p>
          <a:r>
            <a:rPr lang="ru-RU" sz="1800" b="1" dirty="0" smtClean="0"/>
            <a:t>Акты со станции печати и санирования переданы после 17:00, 03.04.25</a:t>
          </a:r>
          <a:endParaRPr lang="ru-RU" sz="1800" dirty="0"/>
        </a:p>
      </dgm:t>
    </dgm:pt>
    <dgm:pt modelId="{2FE53F4A-805E-476B-9069-8ECB4E5287F2}" type="parTrans" cxnId="{4AED4CD4-93E1-47A1-9358-425D80F4D368}">
      <dgm:prSet/>
      <dgm:spPr/>
      <dgm:t>
        <a:bodyPr/>
        <a:lstStyle/>
        <a:p>
          <a:endParaRPr lang="ru-RU"/>
        </a:p>
      </dgm:t>
    </dgm:pt>
    <dgm:pt modelId="{A355BB71-D352-43E8-A2C7-27CADA11668E}" type="sibTrans" cxnId="{4AED4CD4-93E1-47A1-9358-425D80F4D368}">
      <dgm:prSet/>
      <dgm:spPr/>
      <dgm:t>
        <a:bodyPr/>
        <a:lstStyle/>
        <a:p>
          <a:endParaRPr lang="ru-RU"/>
        </a:p>
      </dgm:t>
    </dgm:pt>
    <dgm:pt modelId="{7D5DAC7C-4003-45C1-A3CD-2939E52B021D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FF0000"/>
              </a:solidFill>
            </a:rPr>
            <a:t>0103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0203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2409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2810</a:t>
          </a:r>
          <a:r>
            <a:rPr lang="ru-RU" sz="1800" dirty="0" smtClean="0"/>
            <a:t>, 4113, 4202, </a:t>
          </a:r>
          <a:r>
            <a:rPr lang="ru-RU" sz="1800" dirty="0" smtClean="0">
              <a:solidFill>
                <a:srgbClr val="FF0000"/>
              </a:solidFill>
            </a:rPr>
            <a:t>5202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6303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7402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7501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7901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8301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8916</a:t>
          </a:r>
          <a:r>
            <a:rPr lang="ru-RU" sz="1800" dirty="0" smtClean="0"/>
            <a:t>, </a:t>
          </a:r>
          <a:r>
            <a:rPr lang="ru-RU" sz="1800" dirty="0" smtClean="0">
              <a:solidFill>
                <a:srgbClr val="FF0000"/>
              </a:solidFill>
            </a:rPr>
            <a:t>9202</a:t>
          </a:r>
          <a:endParaRPr lang="ru-RU" sz="1800" dirty="0"/>
        </a:p>
      </dgm:t>
    </dgm:pt>
    <dgm:pt modelId="{951D8EC6-4DAE-4ABF-97A5-B9C40561E56C}" type="parTrans" cxnId="{B683294C-A26D-49D1-8325-88146352F041}">
      <dgm:prSet/>
      <dgm:spPr/>
      <dgm:t>
        <a:bodyPr/>
        <a:lstStyle/>
        <a:p>
          <a:endParaRPr lang="ru-RU"/>
        </a:p>
      </dgm:t>
    </dgm:pt>
    <dgm:pt modelId="{4CD542A1-9160-4C18-97B1-B3C5CFD0C53C}" type="sibTrans" cxnId="{B683294C-A26D-49D1-8325-88146352F041}">
      <dgm:prSet/>
      <dgm:spPr/>
      <dgm:t>
        <a:bodyPr/>
        <a:lstStyle/>
        <a:p>
          <a:endParaRPr lang="ru-RU"/>
        </a:p>
      </dgm:t>
    </dgm:pt>
    <dgm:pt modelId="{B3302B29-5843-451A-94ED-778A925FEDE9}">
      <dgm:prSet phldrT="[Текст]" custT="1"/>
      <dgm:spPr/>
      <dgm:t>
        <a:bodyPr/>
        <a:lstStyle/>
        <a:p>
          <a:r>
            <a:rPr lang="ru-RU" sz="1800" b="1" dirty="0" smtClean="0"/>
            <a:t>Не получили ключ к ЭМ = сорван экзамен</a:t>
          </a:r>
          <a:endParaRPr lang="ru-RU" sz="1800" dirty="0"/>
        </a:p>
      </dgm:t>
    </dgm:pt>
    <dgm:pt modelId="{864E0347-B959-4E01-8178-F2AEE10EFB1F}" type="parTrans" cxnId="{9FCC85CD-4B89-4FD7-81FE-0C3DCE331A90}">
      <dgm:prSet/>
      <dgm:spPr/>
      <dgm:t>
        <a:bodyPr/>
        <a:lstStyle/>
        <a:p>
          <a:endParaRPr lang="ru-RU"/>
        </a:p>
      </dgm:t>
    </dgm:pt>
    <dgm:pt modelId="{EA894B95-7C71-43E4-A5A8-43522322C0E1}" type="sibTrans" cxnId="{9FCC85CD-4B89-4FD7-81FE-0C3DCE331A90}">
      <dgm:prSet/>
      <dgm:spPr/>
      <dgm:t>
        <a:bodyPr/>
        <a:lstStyle/>
        <a:p>
          <a:endParaRPr lang="ru-RU"/>
        </a:p>
      </dgm:t>
    </dgm:pt>
    <dgm:pt modelId="{00C18038-740C-4620-9997-1A22A740CB5F}">
      <dgm:prSet phldrT="[Текст]" custT="1"/>
      <dgm:spPr/>
      <dgm:t>
        <a:bodyPr/>
        <a:lstStyle/>
        <a:p>
          <a:r>
            <a:rPr lang="ru-RU" sz="1800" dirty="0" smtClean="0"/>
            <a:t>0404, 5701, 6001, 7702, 7804</a:t>
          </a:r>
          <a:endParaRPr lang="ru-RU" sz="1800" dirty="0"/>
        </a:p>
      </dgm:t>
    </dgm:pt>
    <dgm:pt modelId="{FFD17588-FEEF-4427-9627-3186C367D101}" type="parTrans" cxnId="{36E66778-36E0-46BB-9F28-FE9F3A04631F}">
      <dgm:prSet/>
      <dgm:spPr/>
      <dgm:t>
        <a:bodyPr/>
        <a:lstStyle/>
        <a:p>
          <a:endParaRPr lang="ru-RU"/>
        </a:p>
      </dgm:t>
    </dgm:pt>
    <dgm:pt modelId="{92D194FB-5DC2-41AA-A3E0-B60F6110CB70}" type="sibTrans" cxnId="{36E66778-36E0-46BB-9F28-FE9F3A04631F}">
      <dgm:prSet/>
      <dgm:spPr/>
      <dgm:t>
        <a:bodyPr/>
        <a:lstStyle/>
        <a:p>
          <a:endParaRPr lang="ru-RU"/>
        </a:p>
      </dgm:t>
    </dgm:pt>
    <dgm:pt modelId="{CD7F121B-6F73-4B5F-AC04-778E57893859}">
      <dgm:prSet phldrT="[Текст]" custT="1"/>
      <dgm:spPr/>
      <dgm:t>
        <a:bodyPr/>
        <a:lstStyle/>
        <a:p>
          <a:r>
            <a:rPr lang="ru-RU" sz="1800" b="1" dirty="0" smtClean="0"/>
            <a:t>Стоит отметка «Материалы переданы», </a:t>
          </a:r>
          <a:br>
            <a:rPr lang="ru-RU" sz="1800" b="1" dirty="0" smtClean="0"/>
          </a:br>
          <a:r>
            <a:rPr lang="ru-RU" sz="1800" b="1" dirty="0" smtClean="0"/>
            <a:t>но бланки в РЦОИ не загружены</a:t>
          </a:r>
          <a:endParaRPr lang="ru-RU" sz="1800" dirty="0"/>
        </a:p>
      </dgm:t>
    </dgm:pt>
    <dgm:pt modelId="{6EA04A62-22B8-4301-81B1-FA4F0C588B92}" type="parTrans" cxnId="{AD20AD2D-1C71-44CA-902A-3B6C5EDF61D5}">
      <dgm:prSet/>
      <dgm:spPr/>
      <dgm:t>
        <a:bodyPr/>
        <a:lstStyle/>
        <a:p>
          <a:endParaRPr lang="ru-RU"/>
        </a:p>
      </dgm:t>
    </dgm:pt>
    <dgm:pt modelId="{6B1426AB-0640-4D0A-8E5B-5D522FA0AAD9}" type="sibTrans" cxnId="{AD20AD2D-1C71-44CA-902A-3B6C5EDF61D5}">
      <dgm:prSet/>
      <dgm:spPr/>
      <dgm:t>
        <a:bodyPr/>
        <a:lstStyle/>
        <a:p>
          <a:endParaRPr lang="ru-RU"/>
        </a:p>
      </dgm:t>
    </dgm:pt>
    <dgm:pt modelId="{98FA5874-0CA6-4BB7-98DD-D3CE8E4F9EB0}">
      <dgm:prSet phldrT="[Текст]" custT="1"/>
      <dgm:spPr/>
      <dgm:t>
        <a:bodyPr/>
        <a:lstStyle/>
        <a:p>
          <a:r>
            <a:rPr lang="ru-RU" sz="1800" dirty="0" smtClean="0"/>
            <a:t>0310, 0602, 2116, 2409, 3101, 3201, 4301, 5402, 6802</a:t>
          </a:r>
          <a:endParaRPr lang="ru-RU" sz="1800" dirty="0"/>
        </a:p>
      </dgm:t>
    </dgm:pt>
    <dgm:pt modelId="{48DDFC47-4CD0-45B7-A41E-3DD947668FCC}" type="parTrans" cxnId="{B5CACF9B-16B0-42A0-A3CD-E6AC7BDF71DB}">
      <dgm:prSet/>
      <dgm:spPr/>
      <dgm:t>
        <a:bodyPr/>
        <a:lstStyle/>
        <a:p>
          <a:endParaRPr lang="ru-RU"/>
        </a:p>
      </dgm:t>
    </dgm:pt>
    <dgm:pt modelId="{8BFF17D9-B67C-43B0-A97F-D0480A6F37F5}" type="sibTrans" cxnId="{B5CACF9B-16B0-42A0-A3CD-E6AC7BDF71DB}">
      <dgm:prSet/>
      <dgm:spPr/>
      <dgm:t>
        <a:bodyPr/>
        <a:lstStyle/>
        <a:p>
          <a:endParaRPr lang="ru-RU"/>
        </a:p>
      </dgm:t>
    </dgm:pt>
    <dgm:pt modelId="{DA611FCC-D38E-4394-AC4C-C0E928C7936F}" type="pres">
      <dgm:prSet presAssocID="{F3557E60-7F08-459A-939B-77249307CB9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0435FF5-30F3-4329-95A0-EC0C325FCE83}" type="pres">
      <dgm:prSet presAssocID="{3FB0FBBF-5E44-4E16-957F-26A3A42ED3D7}" presName="parentLin" presStyleCnt="0"/>
      <dgm:spPr/>
    </dgm:pt>
    <dgm:pt modelId="{4BD1AC54-6894-4F72-B405-256AA114C6E6}" type="pres">
      <dgm:prSet presAssocID="{3FB0FBBF-5E44-4E16-957F-26A3A42ED3D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EBE26BD-3539-4432-BF0F-1096ECDA3462}" type="pres">
      <dgm:prSet presAssocID="{3FB0FBBF-5E44-4E16-957F-26A3A42ED3D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373B0E-E1FA-4C55-B6FE-A6BD470BF5AD}" type="pres">
      <dgm:prSet presAssocID="{3FB0FBBF-5E44-4E16-957F-26A3A42ED3D7}" presName="negativeSpace" presStyleCnt="0"/>
      <dgm:spPr/>
    </dgm:pt>
    <dgm:pt modelId="{F721B5A2-DD76-4E39-8C7E-42C270BE5D55}" type="pres">
      <dgm:prSet presAssocID="{3FB0FBBF-5E44-4E16-957F-26A3A42ED3D7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DFD16F-BAAD-4E3B-9CA9-6B0F18526E98}" type="pres">
      <dgm:prSet presAssocID="{7B4F76AF-C208-48E4-BB23-7B8A9A86438C}" presName="spaceBetweenRectangles" presStyleCnt="0"/>
      <dgm:spPr/>
    </dgm:pt>
    <dgm:pt modelId="{EC0A0847-E4F3-4F8A-A90D-80B9DA6FEA7E}" type="pres">
      <dgm:prSet presAssocID="{3D056F8C-FAC2-4790-B2CE-378F70F95A5D}" presName="parentLin" presStyleCnt="0"/>
      <dgm:spPr/>
    </dgm:pt>
    <dgm:pt modelId="{47307554-E8CF-4834-BE84-835D7491B8B2}" type="pres">
      <dgm:prSet presAssocID="{3D056F8C-FAC2-4790-B2CE-378F70F95A5D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5737958-78AB-4B9A-87A6-5C00517D3521}" type="pres">
      <dgm:prSet presAssocID="{3D056F8C-FAC2-4790-B2CE-378F70F95A5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A8E67B-A374-45B5-A16C-8AE91BA9A64E}" type="pres">
      <dgm:prSet presAssocID="{3D056F8C-FAC2-4790-B2CE-378F70F95A5D}" presName="negativeSpace" presStyleCnt="0"/>
      <dgm:spPr/>
    </dgm:pt>
    <dgm:pt modelId="{0E08A093-2C3D-4F21-AE14-0997AC7523EF}" type="pres">
      <dgm:prSet presAssocID="{3D056F8C-FAC2-4790-B2CE-378F70F95A5D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61B8B-31EA-489C-BE62-6D18C1D0BE86}" type="pres">
      <dgm:prSet presAssocID="{A355BB71-D352-43E8-A2C7-27CADA11668E}" presName="spaceBetweenRectangles" presStyleCnt="0"/>
      <dgm:spPr/>
    </dgm:pt>
    <dgm:pt modelId="{9E0A1468-2EB6-45DC-B263-E148003BDC36}" type="pres">
      <dgm:prSet presAssocID="{B3302B29-5843-451A-94ED-778A925FEDE9}" presName="parentLin" presStyleCnt="0"/>
      <dgm:spPr/>
    </dgm:pt>
    <dgm:pt modelId="{5B04EECF-420D-4059-B3A7-D31A562CB5F8}" type="pres">
      <dgm:prSet presAssocID="{B3302B29-5843-451A-94ED-778A925FEDE9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67695E2A-D436-41D3-A332-86FA6DEA7B0B}" type="pres">
      <dgm:prSet presAssocID="{B3302B29-5843-451A-94ED-778A925FEDE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3AC98-B9E8-4EEA-A395-510BB1A6B17F}" type="pres">
      <dgm:prSet presAssocID="{B3302B29-5843-451A-94ED-778A925FEDE9}" presName="negativeSpace" presStyleCnt="0"/>
      <dgm:spPr/>
    </dgm:pt>
    <dgm:pt modelId="{E52AF3F7-D178-43A3-A3E1-04CD2D059567}" type="pres">
      <dgm:prSet presAssocID="{B3302B29-5843-451A-94ED-778A925FEDE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536B73-C64A-4AE1-A138-9224CF575E38}" type="pres">
      <dgm:prSet presAssocID="{EA894B95-7C71-43E4-A5A8-43522322C0E1}" presName="spaceBetweenRectangles" presStyleCnt="0"/>
      <dgm:spPr/>
    </dgm:pt>
    <dgm:pt modelId="{36212100-FE13-4162-8284-17048484FF2E}" type="pres">
      <dgm:prSet presAssocID="{CD7F121B-6F73-4B5F-AC04-778E57893859}" presName="parentLin" presStyleCnt="0"/>
      <dgm:spPr/>
    </dgm:pt>
    <dgm:pt modelId="{FAE25AAC-8859-4BB0-AEB3-9AA4788D8973}" type="pres">
      <dgm:prSet presAssocID="{CD7F121B-6F73-4B5F-AC04-778E57893859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58FEA738-204F-4B00-8546-FB3E4572D7C1}" type="pres">
      <dgm:prSet presAssocID="{CD7F121B-6F73-4B5F-AC04-778E5789385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BBD82E-0868-44A8-BEEE-594188CE202A}" type="pres">
      <dgm:prSet presAssocID="{CD7F121B-6F73-4B5F-AC04-778E57893859}" presName="negativeSpace" presStyleCnt="0"/>
      <dgm:spPr/>
    </dgm:pt>
    <dgm:pt modelId="{1AB8735F-F64F-4A01-8F98-CCDD9A8EAE79}" type="pres">
      <dgm:prSet presAssocID="{CD7F121B-6F73-4B5F-AC04-778E5789385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933C0E-C1BD-4796-8438-BC5C96A4E314}" type="presOf" srcId="{D4C54330-EA87-4F12-93D8-59E651D6BA0D}" destId="{F721B5A2-DD76-4E39-8C7E-42C270BE5D55}" srcOrd="0" destOrd="0" presId="urn:microsoft.com/office/officeart/2005/8/layout/list1"/>
    <dgm:cxn modelId="{AD20AD2D-1C71-44CA-902A-3B6C5EDF61D5}" srcId="{F3557E60-7F08-459A-939B-77249307CB97}" destId="{CD7F121B-6F73-4B5F-AC04-778E57893859}" srcOrd="3" destOrd="0" parTransId="{6EA04A62-22B8-4301-81B1-FA4F0C588B92}" sibTransId="{6B1426AB-0640-4D0A-8E5B-5D522FA0AAD9}"/>
    <dgm:cxn modelId="{B683294C-A26D-49D1-8325-88146352F041}" srcId="{3D056F8C-FAC2-4790-B2CE-378F70F95A5D}" destId="{7D5DAC7C-4003-45C1-A3CD-2939E52B021D}" srcOrd="0" destOrd="0" parTransId="{951D8EC6-4DAE-4ABF-97A5-B9C40561E56C}" sibTransId="{4CD542A1-9160-4C18-97B1-B3C5CFD0C53C}"/>
    <dgm:cxn modelId="{510561D7-1722-4B5E-93D5-4EBACF844005}" type="presOf" srcId="{3FB0FBBF-5E44-4E16-957F-26A3A42ED3D7}" destId="{4BD1AC54-6894-4F72-B405-256AA114C6E6}" srcOrd="0" destOrd="0" presId="urn:microsoft.com/office/officeart/2005/8/layout/list1"/>
    <dgm:cxn modelId="{27C004C9-9BB9-4774-8BA6-D2E3A3451621}" type="presOf" srcId="{CD7F121B-6F73-4B5F-AC04-778E57893859}" destId="{58FEA738-204F-4B00-8546-FB3E4572D7C1}" srcOrd="1" destOrd="0" presId="urn:microsoft.com/office/officeart/2005/8/layout/list1"/>
    <dgm:cxn modelId="{124DF970-E271-4BAF-A73C-97A9B8505FBE}" type="presOf" srcId="{7D5DAC7C-4003-45C1-A3CD-2939E52B021D}" destId="{0E08A093-2C3D-4F21-AE14-0997AC7523EF}" srcOrd="0" destOrd="0" presId="urn:microsoft.com/office/officeart/2005/8/layout/list1"/>
    <dgm:cxn modelId="{A7DCE6EE-47AE-4B83-AE64-FFCF07FEA7D6}" srcId="{F3557E60-7F08-459A-939B-77249307CB97}" destId="{3FB0FBBF-5E44-4E16-957F-26A3A42ED3D7}" srcOrd="0" destOrd="0" parTransId="{12877468-7CC3-4FC1-81DA-4E4C62730D34}" sibTransId="{7B4F76AF-C208-48E4-BB23-7B8A9A86438C}"/>
    <dgm:cxn modelId="{5B9DDDFC-7A92-4AC6-A710-208F96F9A10F}" type="presOf" srcId="{00C18038-740C-4620-9997-1A22A740CB5F}" destId="{E52AF3F7-D178-43A3-A3E1-04CD2D059567}" srcOrd="0" destOrd="0" presId="urn:microsoft.com/office/officeart/2005/8/layout/list1"/>
    <dgm:cxn modelId="{7462A83B-0773-4A31-9818-10011699D943}" type="presOf" srcId="{3D056F8C-FAC2-4790-B2CE-378F70F95A5D}" destId="{47307554-E8CF-4834-BE84-835D7491B8B2}" srcOrd="0" destOrd="0" presId="urn:microsoft.com/office/officeart/2005/8/layout/list1"/>
    <dgm:cxn modelId="{4AED4CD4-93E1-47A1-9358-425D80F4D368}" srcId="{F3557E60-7F08-459A-939B-77249307CB97}" destId="{3D056F8C-FAC2-4790-B2CE-378F70F95A5D}" srcOrd="1" destOrd="0" parTransId="{2FE53F4A-805E-476B-9069-8ECB4E5287F2}" sibTransId="{A355BB71-D352-43E8-A2C7-27CADA11668E}"/>
    <dgm:cxn modelId="{EC42FC5E-8A99-440E-841B-BD459C06933E}" type="presOf" srcId="{B3302B29-5843-451A-94ED-778A925FEDE9}" destId="{5B04EECF-420D-4059-B3A7-D31A562CB5F8}" srcOrd="0" destOrd="0" presId="urn:microsoft.com/office/officeart/2005/8/layout/list1"/>
    <dgm:cxn modelId="{8C02455D-43EA-4C80-AE56-F565866EF29C}" type="presOf" srcId="{98FA5874-0CA6-4BB7-98DD-D3CE8E4F9EB0}" destId="{1AB8735F-F64F-4A01-8F98-CCDD9A8EAE79}" srcOrd="0" destOrd="0" presId="urn:microsoft.com/office/officeart/2005/8/layout/list1"/>
    <dgm:cxn modelId="{6EF4F855-D697-4B07-911B-6253B991358B}" type="presOf" srcId="{F3557E60-7F08-459A-939B-77249307CB97}" destId="{DA611FCC-D38E-4394-AC4C-C0E928C7936F}" srcOrd="0" destOrd="0" presId="urn:microsoft.com/office/officeart/2005/8/layout/list1"/>
    <dgm:cxn modelId="{2569C575-8AF3-4C78-B456-1CF950F790C9}" type="presOf" srcId="{3D056F8C-FAC2-4790-B2CE-378F70F95A5D}" destId="{35737958-78AB-4B9A-87A6-5C00517D3521}" srcOrd="1" destOrd="0" presId="urn:microsoft.com/office/officeart/2005/8/layout/list1"/>
    <dgm:cxn modelId="{85B4499F-8E1E-408E-A398-424F5C78EDA6}" type="presOf" srcId="{CD7F121B-6F73-4B5F-AC04-778E57893859}" destId="{FAE25AAC-8859-4BB0-AEB3-9AA4788D8973}" srcOrd="0" destOrd="0" presId="urn:microsoft.com/office/officeart/2005/8/layout/list1"/>
    <dgm:cxn modelId="{30FD9454-36B2-497A-948D-AAC0537108ED}" type="presOf" srcId="{B3302B29-5843-451A-94ED-778A925FEDE9}" destId="{67695E2A-D436-41D3-A332-86FA6DEA7B0B}" srcOrd="1" destOrd="0" presId="urn:microsoft.com/office/officeart/2005/8/layout/list1"/>
    <dgm:cxn modelId="{BB2AF9AC-050D-42D3-A9D0-96024ADE131B}" srcId="{3FB0FBBF-5E44-4E16-957F-26A3A42ED3D7}" destId="{D4C54330-EA87-4F12-93D8-59E651D6BA0D}" srcOrd="0" destOrd="0" parTransId="{E2D7671C-A35C-4CAE-8B98-02D3392987BA}" sibTransId="{26CFCBA6-43C6-41CF-ACE0-E68BAACDB031}"/>
    <dgm:cxn modelId="{36E66778-36E0-46BB-9F28-FE9F3A04631F}" srcId="{B3302B29-5843-451A-94ED-778A925FEDE9}" destId="{00C18038-740C-4620-9997-1A22A740CB5F}" srcOrd="0" destOrd="0" parTransId="{FFD17588-FEEF-4427-9627-3186C367D101}" sibTransId="{92D194FB-5DC2-41AA-A3E0-B60F6110CB70}"/>
    <dgm:cxn modelId="{B5CACF9B-16B0-42A0-A3CD-E6AC7BDF71DB}" srcId="{CD7F121B-6F73-4B5F-AC04-778E57893859}" destId="{98FA5874-0CA6-4BB7-98DD-D3CE8E4F9EB0}" srcOrd="0" destOrd="0" parTransId="{48DDFC47-4CD0-45B7-A41E-3DD947668FCC}" sibTransId="{8BFF17D9-B67C-43B0-A97F-D0480A6F37F5}"/>
    <dgm:cxn modelId="{9FCC85CD-4B89-4FD7-81FE-0C3DCE331A90}" srcId="{F3557E60-7F08-459A-939B-77249307CB97}" destId="{B3302B29-5843-451A-94ED-778A925FEDE9}" srcOrd="2" destOrd="0" parTransId="{864E0347-B959-4E01-8178-F2AEE10EFB1F}" sibTransId="{EA894B95-7C71-43E4-A5A8-43522322C0E1}"/>
    <dgm:cxn modelId="{58C7C67D-992E-42E4-9728-7070E54CB6EA}" type="presOf" srcId="{3FB0FBBF-5E44-4E16-957F-26A3A42ED3D7}" destId="{6EBE26BD-3539-4432-BF0F-1096ECDA3462}" srcOrd="1" destOrd="0" presId="urn:microsoft.com/office/officeart/2005/8/layout/list1"/>
    <dgm:cxn modelId="{F8130633-7FA9-40BD-BD11-BF7B34CD8A28}" type="presParOf" srcId="{DA611FCC-D38E-4394-AC4C-C0E928C7936F}" destId="{F0435FF5-30F3-4329-95A0-EC0C325FCE83}" srcOrd="0" destOrd="0" presId="urn:microsoft.com/office/officeart/2005/8/layout/list1"/>
    <dgm:cxn modelId="{345C1B01-3A82-4127-B7EC-AF593F70EC78}" type="presParOf" srcId="{F0435FF5-30F3-4329-95A0-EC0C325FCE83}" destId="{4BD1AC54-6894-4F72-B405-256AA114C6E6}" srcOrd="0" destOrd="0" presId="urn:microsoft.com/office/officeart/2005/8/layout/list1"/>
    <dgm:cxn modelId="{BDA262B8-3FDB-497A-9F1C-BD981E251B89}" type="presParOf" srcId="{F0435FF5-30F3-4329-95A0-EC0C325FCE83}" destId="{6EBE26BD-3539-4432-BF0F-1096ECDA3462}" srcOrd="1" destOrd="0" presId="urn:microsoft.com/office/officeart/2005/8/layout/list1"/>
    <dgm:cxn modelId="{EF8CADB9-83B5-4D71-BB44-60455CE85930}" type="presParOf" srcId="{DA611FCC-D38E-4394-AC4C-C0E928C7936F}" destId="{A9373B0E-E1FA-4C55-B6FE-A6BD470BF5AD}" srcOrd="1" destOrd="0" presId="urn:microsoft.com/office/officeart/2005/8/layout/list1"/>
    <dgm:cxn modelId="{665A78D8-76F4-4023-B89A-52797F163A2E}" type="presParOf" srcId="{DA611FCC-D38E-4394-AC4C-C0E928C7936F}" destId="{F721B5A2-DD76-4E39-8C7E-42C270BE5D55}" srcOrd="2" destOrd="0" presId="urn:microsoft.com/office/officeart/2005/8/layout/list1"/>
    <dgm:cxn modelId="{9F906AAF-56F5-40FB-8407-753A11D04233}" type="presParOf" srcId="{DA611FCC-D38E-4394-AC4C-C0E928C7936F}" destId="{73DFD16F-BAAD-4E3B-9CA9-6B0F18526E98}" srcOrd="3" destOrd="0" presId="urn:microsoft.com/office/officeart/2005/8/layout/list1"/>
    <dgm:cxn modelId="{162FA776-E583-4B54-A033-1CB16085C18D}" type="presParOf" srcId="{DA611FCC-D38E-4394-AC4C-C0E928C7936F}" destId="{EC0A0847-E4F3-4F8A-A90D-80B9DA6FEA7E}" srcOrd="4" destOrd="0" presId="urn:microsoft.com/office/officeart/2005/8/layout/list1"/>
    <dgm:cxn modelId="{88DC24D7-3A3F-479E-9C8A-273469575304}" type="presParOf" srcId="{EC0A0847-E4F3-4F8A-A90D-80B9DA6FEA7E}" destId="{47307554-E8CF-4834-BE84-835D7491B8B2}" srcOrd="0" destOrd="0" presId="urn:microsoft.com/office/officeart/2005/8/layout/list1"/>
    <dgm:cxn modelId="{E53A0E45-FBEE-4079-BBCB-B7E1018B5F9B}" type="presParOf" srcId="{EC0A0847-E4F3-4F8A-A90D-80B9DA6FEA7E}" destId="{35737958-78AB-4B9A-87A6-5C00517D3521}" srcOrd="1" destOrd="0" presId="urn:microsoft.com/office/officeart/2005/8/layout/list1"/>
    <dgm:cxn modelId="{DCD4153D-9B96-407A-822C-7D0C9A5B6FBA}" type="presParOf" srcId="{DA611FCC-D38E-4394-AC4C-C0E928C7936F}" destId="{AEA8E67B-A374-45B5-A16C-8AE91BA9A64E}" srcOrd="5" destOrd="0" presId="urn:microsoft.com/office/officeart/2005/8/layout/list1"/>
    <dgm:cxn modelId="{5C1999F1-22C7-46B9-B3F9-98881892D830}" type="presParOf" srcId="{DA611FCC-D38E-4394-AC4C-C0E928C7936F}" destId="{0E08A093-2C3D-4F21-AE14-0997AC7523EF}" srcOrd="6" destOrd="0" presId="urn:microsoft.com/office/officeart/2005/8/layout/list1"/>
    <dgm:cxn modelId="{BD0118FF-10B4-43F8-9127-F14AD5449286}" type="presParOf" srcId="{DA611FCC-D38E-4394-AC4C-C0E928C7936F}" destId="{C9761B8B-31EA-489C-BE62-6D18C1D0BE86}" srcOrd="7" destOrd="0" presId="urn:microsoft.com/office/officeart/2005/8/layout/list1"/>
    <dgm:cxn modelId="{6BB41D12-691D-4A23-B9A4-6A58A4D9A204}" type="presParOf" srcId="{DA611FCC-D38E-4394-AC4C-C0E928C7936F}" destId="{9E0A1468-2EB6-45DC-B263-E148003BDC36}" srcOrd="8" destOrd="0" presId="urn:microsoft.com/office/officeart/2005/8/layout/list1"/>
    <dgm:cxn modelId="{0B013D2C-5A25-44AE-8872-961ECDA77694}" type="presParOf" srcId="{9E0A1468-2EB6-45DC-B263-E148003BDC36}" destId="{5B04EECF-420D-4059-B3A7-D31A562CB5F8}" srcOrd="0" destOrd="0" presId="urn:microsoft.com/office/officeart/2005/8/layout/list1"/>
    <dgm:cxn modelId="{F50973C6-9321-4261-9518-145F984F4D58}" type="presParOf" srcId="{9E0A1468-2EB6-45DC-B263-E148003BDC36}" destId="{67695E2A-D436-41D3-A332-86FA6DEA7B0B}" srcOrd="1" destOrd="0" presId="urn:microsoft.com/office/officeart/2005/8/layout/list1"/>
    <dgm:cxn modelId="{0A0D3D23-5194-4EFE-B052-88D9E7E711D0}" type="presParOf" srcId="{DA611FCC-D38E-4394-AC4C-C0E928C7936F}" destId="{9493AC98-B9E8-4EEA-A395-510BB1A6B17F}" srcOrd="9" destOrd="0" presId="urn:microsoft.com/office/officeart/2005/8/layout/list1"/>
    <dgm:cxn modelId="{CED1648F-F220-46AE-8491-D79FA21E1D60}" type="presParOf" srcId="{DA611FCC-D38E-4394-AC4C-C0E928C7936F}" destId="{E52AF3F7-D178-43A3-A3E1-04CD2D059567}" srcOrd="10" destOrd="0" presId="urn:microsoft.com/office/officeart/2005/8/layout/list1"/>
    <dgm:cxn modelId="{0B5DBBC7-B079-4768-8ED3-C49E95CC099F}" type="presParOf" srcId="{DA611FCC-D38E-4394-AC4C-C0E928C7936F}" destId="{43536B73-C64A-4AE1-A138-9224CF575E38}" srcOrd="11" destOrd="0" presId="urn:microsoft.com/office/officeart/2005/8/layout/list1"/>
    <dgm:cxn modelId="{151418C5-5977-4B25-8856-98802DB6347A}" type="presParOf" srcId="{DA611FCC-D38E-4394-AC4C-C0E928C7936F}" destId="{36212100-FE13-4162-8284-17048484FF2E}" srcOrd="12" destOrd="0" presId="urn:microsoft.com/office/officeart/2005/8/layout/list1"/>
    <dgm:cxn modelId="{A8754C0C-A01E-4666-B62B-EDE2DCCC282C}" type="presParOf" srcId="{36212100-FE13-4162-8284-17048484FF2E}" destId="{FAE25AAC-8859-4BB0-AEB3-9AA4788D8973}" srcOrd="0" destOrd="0" presId="urn:microsoft.com/office/officeart/2005/8/layout/list1"/>
    <dgm:cxn modelId="{F7B13B6E-1C67-4244-BE99-50548CEAFBF3}" type="presParOf" srcId="{36212100-FE13-4162-8284-17048484FF2E}" destId="{58FEA738-204F-4B00-8546-FB3E4572D7C1}" srcOrd="1" destOrd="0" presId="urn:microsoft.com/office/officeart/2005/8/layout/list1"/>
    <dgm:cxn modelId="{E82B64FC-423D-45DD-8DCB-EBFE0C221BE9}" type="presParOf" srcId="{DA611FCC-D38E-4394-AC4C-C0E928C7936F}" destId="{A2BBD82E-0868-44A8-BEEE-594188CE202A}" srcOrd="13" destOrd="0" presId="urn:microsoft.com/office/officeart/2005/8/layout/list1"/>
    <dgm:cxn modelId="{521F5CF6-F878-42B7-A160-A8F7BB54A501}" type="presParOf" srcId="{DA611FCC-D38E-4394-AC4C-C0E928C7936F}" destId="{1AB8735F-F64F-4A01-8F98-CCDD9A8EAE7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21B5A2-DD76-4E39-8C7E-42C270BE5D55}">
      <dsp:nvSpPr>
        <dsp:cNvPr id="0" name=""/>
        <dsp:cNvSpPr/>
      </dsp:nvSpPr>
      <dsp:spPr>
        <a:xfrm>
          <a:off x="0" y="404382"/>
          <a:ext cx="7355350" cy="10914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0857" tIns="458216" rIns="57085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FF0000"/>
              </a:solidFill>
            </a:rPr>
            <a:t>0103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0203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2409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2810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5202</a:t>
          </a:r>
          <a:r>
            <a:rPr lang="ru-RU" sz="1800" kern="1200" dirty="0" smtClean="0"/>
            <a:t>, 5402, 5501, 5901, </a:t>
          </a:r>
          <a:r>
            <a:rPr lang="ru-RU" sz="1800" kern="1200" dirty="0" smtClean="0">
              <a:solidFill>
                <a:srgbClr val="FF0000"/>
              </a:solidFill>
            </a:rPr>
            <a:t>6303</a:t>
          </a:r>
          <a:r>
            <a:rPr lang="ru-RU" sz="1800" kern="1200" dirty="0" smtClean="0"/>
            <a:t>, 6601, </a:t>
          </a:r>
          <a:r>
            <a:rPr lang="ru-RU" sz="1800" kern="1200" dirty="0" smtClean="0">
              <a:solidFill>
                <a:srgbClr val="FF0000"/>
              </a:solidFill>
            </a:rPr>
            <a:t>7402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7501</a:t>
          </a:r>
          <a:r>
            <a:rPr lang="ru-RU" sz="1800" kern="1200" dirty="0" smtClean="0"/>
            <a:t>,</a:t>
          </a:r>
          <a:r>
            <a:rPr lang="ru-RU" sz="1800" kern="1200" dirty="0" smtClean="0">
              <a:solidFill>
                <a:srgbClr val="FF0000"/>
              </a:solidFill>
            </a:rPr>
            <a:t> 7901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8301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8916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9202</a:t>
          </a:r>
          <a:endParaRPr lang="ru-RU" sz="1800" kern="1200" dirty="0"/>
        </a:p>
      </dsp:txBody>
      <dsp:txXfrm>
        <a:off x="0" y="404382"/>
        <a:ext cx="7355350" cy="1091475"/>
      </dsp:txXfrm>
    </dsp:sp>
    <dsp:sp modelId="{6EBE26BD-3539-4432-BF0F-1096ECDA3462}">
      <dsp:nvSpPr>
        <dsp:cNvPr id="0" name=""/>
        <dsp:cNvSpPr/>
      </dsp:nvSpPr>
      <dsp:spPr>
        <a:xfrm>
          <a:off x="367767" y="79662"/>
          <a:ext cx="5148745" cy="6494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610" tIns="0" rIns="1946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Завершили КТГ после 17:00, 03.04.25</a:t>
          </a:r>
          <a:endParaRPr lang="ru-RU" sz="1800" kern="1200" dirty="0"/>
        </a:p>
      </dsp:txBody>
      <dsp:txXfrm>
        <a:off x="399470" y="111365"/>
        <a:ext cx="5085339" cy="586034"/>
      </dsp:txXfrm>
    </dsp:sp>
    <dsp:sp modelId="{0E08A093-2C3D-4F21-AE14-0997AC7523EF}">
      <dsp:nvSpPr>
        <dsp:cNvPr id="0" name=""/>
        <dsp:cNvSpPr/>
      </dsp:nvSpPr>
      <dsp:spPr>
        <a:xfrm>
          <a:off x="0" y="1939377"/>
          <a:ext cx="7355350" cy="10914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-579010"/>
              <a:satOff val="-2825"/>
              <a:lumOff val="-9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0857" tIns="458216" rIns="57085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FF0000"/>
              </a:solidFill>
            </a:rPr>
            <a:t>0103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0203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2409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2810</a:t>
          </a:r>
          <a:r>
            <a:rPr lang="ru-RU" sz="1800" kern="1200" dirty="0" smtClean="0"/>
            <a:t>, 4113, 4202, </a:t>
          </a:r>
          <a:r>
            <a:rPr lang="ru-RU" sz="1800" kern="1200" dirty="0" smtClean="0">
              <a:solidFill>
                <a:srgbClr val="FF0000"/>
              </a:solidFill>
            </a:rPr>
            <a:t>5202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6303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7402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7501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7901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8301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8916</a:t>
          </a:r>
          <a:r>
            <a:rPr lang="ru-RU" sz="1800" kern="1200" dirty="0" smtClean="0"/>
            <a:t>, </a:t>
          </a:r>
          <a:r>
            <a:rPr lang="ru-RU" sz="1800" kern="1200" dirty="0" smtClean="0">
              <a:solidFill>
                <a:srgbClr val="FF0000"/>
              </a:solidFill>
            </a:rPr>
            <a:t>9202</a:t>
          </a:r>
          <a:endParaRPr lang="ru-RU" sz="1800" kern="1200" dirty="0"/>
        </a:p>
      </dsp:txBody>
      <dsp:txXfrm>
        <a:off x="0" y="1939377"/>
        <a:ext cx="7355350" cy="1091475"/>
      </dsp:txXfrm>
    </dsp:sp>
    <dsp:sp modelId="{35737958-78AB-4B9A-87A6-5C00517D3521}">
      <dsp:nvSpPr>
        <dsp:cNvPr id="0" name=""/>
        <dsp:cNvSpPr/>
      </dsp:nvSpPr>
      <dsp:spPr>
        <a:xfrm>
          <a:off x="367767" y="1614657"/>
          <a:ext cx="5148745" cy="649440"/>
        </a:xfrm>
        <a:prstGeom prst="roundRect">
          <a:avLst/>
        </a:prstGeom>
        <a:solidFill>
          <a:schemeClr val="accent3">
            <a:hueOff val="-579010"/>
            <a:satOff val="-2825"/>
            <a:lumOff val="-98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610" tIns="0" rIns="1946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Акты со станции печати и санирования переданы после 17:00, 03.04.25</a:t>
          </a:r>
          <a:endParaRPr lang="ru-RU" sz="1800" kern="1200" dirty="0"/>
        </a:p>
      </dsp:txBody>
      <dsp:txXfrm>
        <a:off x="399470" y="1646360"/>
        <a:ext cx="5085339" cy="586034"/>
      </dsp:txXfrm>
    </dsp:sp>
    <dsp:sp modelId="{E52AF3F7-D178-43A3-A3E1-04CD2D059567}">
      <dsp:nvSpPr>
        <dsp:cNvPr id="0" name=""/>
        <dsp:cNvSpPr/>
      </dsp:nvSpPr>
      <dsp:spPr>
        <a:xfrm>
          <a:off x="0" y="3474373"/>
          <a:ext cx="7355350" cy="848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-1158020"/>
              <a:satOff val="-5649"/>
              <a:lumOff val="-19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0857" tIns="458216" rIns="57085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0404, 5701, 6001, 7702, 7804</a:t>
          </a:r>
          <a:endParaRPr lang="ru-RU" sz="1800" kern="1200" dirty="0"/>
        </a:p>
      </dsp:txBody>
      <dsp:txXfrm>
        <a:off x="0" y="3474373"/>
        <a:ext cx="7355350" cy="848925"/>
      </dsp:txXfrm>
    </dsp:sp>
    <dsp:sp modelId="{67695E2A-D436-41D3-A332-86FA6DEA7B0B}">
      <dsp:nvSpPr>
        <dsp:cNvPr id="0" name=""/>
        <dsp:cNvSpPr/>
      </dsp:nvSpPr>
      <dsp:spPr>
        <a:xfrm>
          <a:off x="367767" y="3149652"/>
          <a:ext cx="5148745" cy="649440"/>
        </a:xfrm>
        <a:prstGeom prst="roundRect">
          <a:avLst/>
        </a:prstGeom>
        <a:solidFill>
          <a:schemeClr val="accent3">
            <a:hueOff val="-1158020"/>
            <a:satOff val="-5649"/>
            <a:lumOff val="-196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610" tIns="0" rIns="1946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Не получили ключ к ЭМ = сорван экзамен</a:t>
          </a:r>
          <a:endParaRPr lang="ru-RU" sz="1800" kern="1200" dirty="0"/>
        </a:p>
      </dsp:txBody>
      <dsp:txXfrm>
        <a:off x="399470" y="3181355"/>
        <a:ext cx="5085339" cy="586034"/>
      </dsp:txXfrm>
    </dsp:sp>
    <dsp:sp modelId="{1AB8735F-F64F-4A01-8F98-CCDD9A8EAE79}">
      <dsp:nvSpPr>
        <dsp:cNvPr id="0" name=""/>
        <dsp:cNvSpPr/>
      </dsp:nvSpPr>
      <dsp:spPr>
        <a:xfrm>
          <a:off x="0" y="4766818"/>
          <a:ext cx="7355350" cy="848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-1737030"/>
              <a:satOff val="-8474"/>
              <a:lumOff val="-29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0857" tIns="458216" rIns="57085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0310, 0602, 2116, 2409, 3101, 3201, 4301, 5402, 6802</a:t>
          </a:r>
          <a:endParaRPr lang="ru-RU" sz="1800" kern="1200" dirty="0"/>
        </a:p>
      </dsp:txBody>
      <dsp:txXfrm>
        <a:off x="0" y="4766818"/>
        <a:ext cx="7355350" cy="848925"/>
      </dsp:txXfrm>
    </dsp:sp>
    <dsp:sp modelId="{58FEA738-204F-4B00-8546-FB3E4572D7C1}">
      <dsp:nvSpPr>
        <dsp:cNvPr id="0" name=""/>
        <dsp:cNvSpPr/>
      </dsp:nvSpPr>
      <dsp:spPr>
        <a:xfrm>
          <a:off x="367767" y="4442098"/>
          <a:ext cx="5148745" cy="649440"/>
        </a:xfrm>
        <a:prstGeom prst="roundRect">
          <a:avLst/>
        </a:prstGeom>
        <a:solidFill>
          <a:schemeClr val="accent3">
            <a:hueOff val="-1737030"/>
            <a:satOff val="-8474"/>
            <a:lumOff val="-294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610" tIns="0" rIns="1946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Стоит отметка «Материалы переданы», </a:t>
          </a:r>
          <a:br>
            <a:rPr lang="ru-RU" sz="1800" b="1" kern="1200" dirty="0" smtClean="0"/>
          </a:br>
          <a:r>
            <a:rPr lang="ru-RU" sz="1800" b="1" kern="1200" dirty="0" smtClean="0"/>
            <a:t>но бланки в РЦОИ не загружены</a:t>
          </a:r>
          <a:endParaRPr lang="ru-RU" sz="1800" kern="1200" dirty="0"/>
        </a:p>
      </dsp:txBody>
      <dsp:txXfrm>
        <a:off x="399470" y="4473801"/>
        <a:ext cx="5085339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B21605-6A59-4B8D-B401-877640CC9DF9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F7E63-EAD7-471D-B169-9A5D7BB71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404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B1050-AA26-4374-A567-F91DB2E511A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694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B1050-AA26-4374-A567-F91DB2E511A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354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B1050-AA26-4374-A567-F91DB2E511A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104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547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04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097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437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078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912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663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9548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98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83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484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650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702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33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674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256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908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5308EA4-977D-4056-8CC9-DB5E79838AC6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69ACF7-35F2-4DE6-BC95-9CE833B3E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031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dr.ixora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a.coko24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875211"/>
            <a:ext cx="10018713" cy="222069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Итоговое собеседование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815737"/>
            <a:ext cx="10018713" cy="416705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12.02 было - 34089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12.03 было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-1461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21.04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 - 267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 45 – незачёт, 38 – не имеют результата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Имеют результат ИС – 35142 </a:t>
            </a:r>
            <a:r>
              <a:rPr lang="ru-RU" sz="2800" dirty="0" smtClean="0"/>
              <a:t>(с </a:t>
            </a:r>
            <a:r>
              <a:rPr lang="ru-RU" sz="2800" dirty="0"/>
              <a:t>ЕДЗ </a:t>
            </a:r>
            <a:r>
              <a:rPr lang="ru-RU" sz="2800" dirty="0" smtClean="0"/>
              <a:t>– </a:t>
            </a:r>
            <a:r>
              <a:rPr lang="ru-RU" sz="2800" dirty="0" smtClean="0">
                <a:solidFill>
                  <a:srgbClr val="0070C0"/>
                </a:solidFill>
              </a:rPr>
              <a:t>483, </a:t>
            </a:r>
            <a:r>
              <a:rPr lang="ru-RU" sz="2800" dirty="0" smtClean="0"/>
              <a:t>выпускники </a:t>
            </a:r>
            <a:r>
              <a:rPr lang="ru-RU" sz="2800" dirty="0"/>
              <a:t>ОО, не завершивший ООО в предыдущие годы </a:t>
            </a:r>
            <a:r>
              <a:rPr lang="ru-RU" sz="2800" dirty="0" smtClean="0"/>
              <a:t>– </a:t>
            </a:r>
            <a:r>
              <a:rPr lang="ru-RU" sz="2800" dirty="0" smtClean="0">
                <a:solidFill>
                  <a:srgbClr val="0070C0"/>
                </a:solidFill>
              </a:rPr>
              <a:t>644</a:t>
            </a:r>
            <a:r>
              <a:rPr lang="ru-RU" sz="2800" dirty="0" smtClean="0"/>
              <a:t>)</a:t>
            </a:r>
          </a:p>
          <a:p>
            <a:pPr marL="0" indent="0">
              <a:buNone/>
            </a:pPr>
            <a:r>
              <a:rPr lang="ru-RU" sz="2800" b="1" dirty="0" smtClean="0"/>
              <a:t>2026 год – использование </a:t>
            </a:r>
            <a:r>
              <a:rPr lang="en-US" sz="2800" b="1" dirty="0" smtClean="0"/>
              <a:t>web</a:t>
            </a:r>
            <a:r>
              <a:rPr lang="ru-RU" sz="2800" b="1" dirty="0"/>
              <a:t> </a:t>
            </a:r>
            <a:r>
              <a:rPr lang="ru-RU" sz="2800" b="1" dirty="0" smtClean="0"/>
              <a:t>технологии</a:t>
            </a:r>
            <a:endParaRPr lang="ru-RU" sz="2800" b="1" dirty="0"/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025802" y="31963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540934" y="17261"/>
            <a:ext cx="4680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61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7724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ПРОВЕДЕНИЯ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ГИА-9</a:t>
            </a:r>
            <a:b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контакты отдела ГИА-9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463042"/>
            <a:ext cx="10018713" cy="410173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218-03-55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–горячая линия ГВЭ 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Козлова Ирина Александровна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апелляционная комиссия, горячая линия </a:t>
            </a:r>
            <a:r>
              <a:rPr lang="en-US" sz="32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ixora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ОГЭ и ИС)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246- 00-43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горячая линия ГИА-9, Давыдова Л.И., Печерина Т.Д.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89235769330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Давыдова Лариса Ивановна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89232892170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Печерина Татьяна Дмитриевна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89831596638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Козлова Ирина Александровна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52400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025802" y="31963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540934" y="17261"/>
            <a:ext cx="4680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65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8779" y="229173"/>
            <a:ext cx="7287672" cy="6248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ПОДГОТОВКА К ПРОВЕДЕНИЮ гиа-9 2025</a:t>
            </a: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4982720" y="1560093"/>
            <a:ext cx="296821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dirty="0">
                <a:solidFill>
                  <a:schemeClr val="tx1"/>
                </a:solidFill>
              </a:rPr>
              <a:t>обучающихся 9 классов всего </a:t>
            </a:r>
            <a:r>
              <a:rPr lang="ru-RU" altLang="ru-RU" sz="1800" b="1" dirty="0">
                <a:solidFill>
                  <a:schemeClr val="tx1"/>
                </a:solidFill>
              </a:rPr>
              <a:t>зарегистрировано</a:t>
            </a:r>
          </a:p>
        </p:txBody>
      </p:sp>
      <p:sp>
        <p:nvSpPr>
          <p:cNvPr id="44" name="Прямоугольник 1"/>
          <p:cNvSpPr>
            <a:spLocks noChangeArrowheads="1"/>
          </p:cNvSpPr>
          <p:nvPr/>
        </p:nvSpPr>
        <p:spPr bwMode="auto">
          <a:xfrm>
            <a:off x="3457070" y="1560550"/>
            <a:ext cx="14670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</a:rPr>
              <a:t>35246</a:t>
            </a:r>
            <a:endParaRPr lang="ru-RU" altLang="ru-RU" sz="3600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87"/>
          <p:cNvSpPr>
            <a:spLocks noChangeArrowheads="1"/>
          </p:cNvSpPr>
          <p:nvPr/>
        </p:nvSpPr>
        <p:spPr bwMode="auto">
          <a:xfrm>
            <a:off x="5306423" y="2296947"/>
            <a:ext cx="23353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1" dirty="0">
                <a:solidFill>
                  <a:schemeClr val="tx1"/>
                </a:solidFill>
              </a:rPr>
              <a:t>Из них:</a:t>
            </a:r>
          </a:p>
          <a:p>
            <a:pPr eaLnBrk="1" hangingPunct="1"/>
            <a:r>
              <a:rPr lang="ru-RU" altLang="ru-RU" i="1" dirty="0">
                <a:solidFill>
                  <a:schemeClr val="tx1"/>
                </a:solidFill>
              </a:rPr>
              <a:t>ОГЭ – </a:t>
            </a:r>
            <a:r>
              <a:rPr lang="ru-RU" altLang="ru-RU" i="1" dirty="0" smtClean="0">
                <a:solidFill>
                  <a:schemeClr val="tx1"/>
                </a:solidFill>
              </a:rPr>
              <a:t>34 824</a:t>
            </a:r>
            <a:r>
              <a:rPr lang="en-US" altLang="ru-RU" i="1" dirty="0" smtClean="0">
                <a:solidFill>
                  <a:schemeClr val="tx1"/>
                </a:solidFill>
              </a:rPr>
              <a:t>| </a:t>
            </a:r>
            <a:r>
              <a:rPr lang="ru-RU" altLang="ru-RU" i="1" dirty="0">
                <a:solidFill>
                  <a:schemeClr val="tx1"/>
                </a:solidFill>
              </a:rPr>
              <a:t>ГВЭ – </a:t>
            </a:r>
            <a:r>
              <a:rPr lang="ru-RU" altLang="ru-RU" i="1" dirty="0" smtClean="0">
                <a:solidFill>
                  <a:schemeClr val="tx1"/>
                </a:solidFill>
              </a:rPr>
              <a:t>422 </a:t>
            </a:r>
            <a:r>
              <a:rPr lang="ru-RU" altLang="ru-RU" i="1" dirty="0">
                <a:solidFill>
                  <a:schemeClr val="tx1"/>
                </a:solidFill>
              </a:rPr>
              <a:t/>
            </a:r>
            <a:br>
              <a:rPr lang="ru-RU" altLang="ru-RU" i="1" dirty="0">
                <a:solidFill>
                  <a:schemeClr val="tx1"/>
                </a:solidFill>
              </a:rPr>
            </a:br>
            <a:r>
              <a:rPr lang="ru-RU" altLang="ru-RU" i="1" dirty="0">
                <a:solidFill>
                  <a:schemeClr val="tx1"/>
                </a:solidFill>
              </a:rPr>
              <a:t>Совмещенная форма - </a:t>
            </a:r>
            <a:r>
              <a:rPr lang="ru-RU" altLang="ru-RU" i="1" dirty="0" smtClean="0">
                <a:solidFill>
                  <a:schemeClr val="tx1"/>
                </a:solidFill>
              </a:rPr>
              <a:t>19</a:t>
            </a:r>
            <a:endParaRPr lang="ru-RU" altLang="ru-RU" i="1" dirty="0">
              <a:solidFill>
                <a:srgbClr val="FF0000"/>
              </a:solidFill>
            </a:endParaRPr>
          </a:p>
        </p:txBody>
      </p:sp>
      <p:sp>
        <p:nvSpPr>
          <p:cNvPr id="8" name="Стрелка углом вверх 7"/>
          <p:cNvSpPr/>
          <p:nvPr/>
        </p:nvSpPr>
        <p:spPr>
          <a:xfrm rot="5400000">
            <a:off x="4098679" y="4738644"/>
            <a:ext cx="658606" cy="346516"/>
          </a:xfrm>
          <a:prstGeom prst="bentUpArrow">
            <a:avLst>
              <a:gd name="adj1" fmla="val 14369"/>
              <a:gd name="adj2" fmla="val 25000"/>
              <a:gd name="adj3" fmla="val 25000"/>
            </a:avLst>
          </a:prstGeom>
          <a:solidFill>
            <a:srgbClr val="1F497D"/>
          </a:solidFill>
          <a:ln w="38100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1"/>
          <p:cNvSpPr>
            <a:spLocks noChangeArrowheads="1"/>
          </p:cNvSpPr>
          <p:nvPr/>
        </p:nvSpPr>
        <p:spPr bwMode="auto">
          <a:xfrm>
            <a:off x="5011913" y="4389120"/>
            <a:ext cx="27735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dirty="0" smtClean="0">
                <a:solidFill>
                  <a:schemeClr val="tx2"/>
                </a:solidFill>
              </a:rPr>
              <a:t>380 ППЭ </a:t>
            </a:r>
          </a:p>
          <a:p>
            <a:pPr eaLnBrk="1" hangingPunct="1"/>
            <a:r>
              <a:rPr lang="ru-RU" altLang="ru-RU" sz="2400" dirty="0" smtClean="0">
                <a:solidFill>
                  <a:schemeClr val="tx2"/>
                </a:solidFill>
              </a:rPr>
              <a:t>ОГЭ – 263 +(Д-29)</a:t>
            </a:r>
          </a:p>
          <a:p>
            <a:pPr eaLnBrk="1" hangingPunct="1"/>
            <a:r>
              <a:rPr lang="ru-RU" altLang="ru-RU" sz="2400" dirty="0" smtClean="0">
                <a:solidFill>
                  <a:schemeClr val="tx2"/>
                </a:solidFill>
              </a:rPr>
              <a:t>ГВЭ – 59 + (Д-29)</a:t>
            </a:r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298" y="1589081"/>
            <a:ext cx="1593668" cy="13467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29" y="3670909"/>
            <a:ext cx="1589840" cy="1914330"/>
          </a:xfrm>
          <a:prstGeom prst="rect">
            <a:avLst/>
          </a:prstGeom>
        </p:spPr>
      </p:pic>
      <p:sp>
        <p:nvSpPr>
          <p:cNvPr id="23" name="Стрелка углом вверх 22"/>
          <p:cNvSpPr/>
          <p:nvPr/>
        </p:nvSpPr>
        <p:spPr>
          <a:xfrm rot="5400000">
            <a:off x="3904562" y="2433283"/>
            <a:ext cx="658606" cy="346516"/>
          </a:xfrm>
          <a:prstGeom prst="bentUpArrow">
            <a:avLst>
              <a:gd name="adj1" fmla="val 14369"/>
              <a:gd name="adj2" fmla="val 25000"/>
              <a:gd name="adj3" fmla="val 25000"/>
            </a:avLst>
          </a:prstGeom>
          <a:solidFill>
            <a:srgbClr val="1F497D"/>
          </a:solidFill>
          <a:ln w="38100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40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8250" y="23061"/>
            <a:ext cx="7287672" cy="624843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ОБУЧЕНИЕ СПЕЦИАЛИСТОВ ГИА-9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379800"/>
              </p:ext>
            </p:extLst>
          </p:nvPr>
        </p:nvGraphicFramePr>
        <p:xfrm>
          <a:off x="1824789" y="522515"/>
          <a:ext cx="8614611" cy="4609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5707"/>
                <a:gridCol w="2045368"/>
                <a:gridCol w="1816769"/>
                <a:gridCol w="1816767"/>
              </a:tblGrid>
              <a:tr h="5717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Всего специалистов по ГЗ</a:t>
                      </a:r>
                      <a:endParaRPr lang="ru-RU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</a:t>
                      </a:r>
                      <a:r>
                        <a:rPr lang="ru-RU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зачисленных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Получили удостоверение</a:t>
                      </a:r>
                      <a:endParaRPr lang="ru-RU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9884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экспертов ПК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797</a:t>
                      </a:r>
                    </a:p>
                  </a:txBody>
                  <a:tcPr marL="9525" marR="9525" marT="9525" marB="0" anchor="ctr"/>
                </a:tc>
              </a:tr>
              <a:tr h="655690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руководителей пунктов проведения ОГЭ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362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385</a:t>
                      </a:r>
                      <a:endParaRPr lang="ru-RU" dirty="0"/>
                    </a:p>
                  </a:txBody>
                  <a:tcPr anchor="ctr"/>
                </a:tc>
              </a:tr>
              <a:tr h="655690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руководителей пунктов проведения ГВЭ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97</a:t>
                      </a:r>
                      <a:endParaRPr lang="ru-RU" dirty="0"/>
                    </a:p>
                  </a:txBody>
                  <a:tcPr anchor="ctr"/>
                </a:tc>
              </a:tr>
              <a:tr h="655690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членов ГЭК ОГЭ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413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455</a:t>
                      </a:r>
                      <a:endParaRPr lang="ru-RU" dirty="0"/>
                    </a:p>
                  </a:txBody>
                  <a:tcPr anchor="ctr"/>
                </a:tc>
              </a:tr>
              <a:tr h="655690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членов ГЭК ГВЭ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98</a:t>
                      </a:r>
                      <a:endParaRPr lang="ru-RU" dirty="0"/>
                    </a:p>
                  </a:txBody>
                  <a:tcPr anchor="ctr"/>
                </a:tc>
              </a:tr>
              <a:tr h="65569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Подготовка организаторов ОГЭ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352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356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353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379884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МК ГИА-9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72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97726" y="5132512"/>
            <a:ext cx="101890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96838"/>
            <a:r>
              <a:rPr lang="ru-RU" sz="2800" dirty="0"/>
              <a:t>*</a:t>
            </a:r>
            <a:r>
              <a:rPr lang="ru-RU" b="1" dirty="0">
                <a:solidFill>
                  <a:srgbClr val="002060"/>
                </a:solidFill>
              </a:rPr>
              <a:t>Запланированы на май информационные </a:t>
            </a:r>
            <a:r>
              <a:rPr lang="ru-RU" b="1" dirty="0" err="1">
                <a:solidFill>
                  <a:srgbClr val="002060"/>
                </a:solidFill>
              </a:rPr>
              <a:t>вебинары</a:t>
            </a:r>
            <a:r>
              <a:rPr lang="ru-RU" b="1" dirty="0">
                <a:solidFill>
                  <a:srgbClr val="002060"/>
                </a:solidFill>
              </a:rPr>
              <a:t> для </a:t>
            </a:r>
            <a:r>
              <a:rPr lang="ru-RU" b="1" i="1" dirty="0">
                <a:solidFill>
                  <a:srgbClr val="002060"/>
                </a:solidFill>
              </a:rPr>
              <a:t>специалистов по проведению инструктажа и обеспечению лабораторных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i="1" dirty="0">
                <a:solidFill>
                  <a:srgbClr val="002060"/>
                </a:solidFill>
              </a:rPr>
              <a:t>работ</a:t>
            </a:r>
            <a:r>
              <a:rPr lang="ru-RU" b="1" dirty="0">
                <a:solidFill>
                  <a:srgbClr val="002060"/>
                </a:solidFill>
              </a:rPr>
              <a:t> по ФИЗИКЕ и ХИМИИ</a:t>
            </a:r>
          </a:p>
        </p:txBody>
      </p:sp>
    </p:spTree>
    <p:extLst>
      <p:ext uri="{BB962C8B-B14F-4D97-AF65-F5344CB8AC3E}">
        <p14:creationId xmlns:p14="http://schemas.microsoft.com/office/powerpoint/2010/main" val="337712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8779" y="229173"/>
            <a:ext cx="7287672" cy="6248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ОБЩАЯ ХАРАКТЕРИСТИКА ОРГАНИЗАЦИИ И ПРОВЕДЕНИЯ гиа-9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02626" y="1127891"/>
            <a:ext cx="42797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 2024 года участники Красноярского края могут ознакомиться с результатами экзамена не только в своей образовательной организации, но и на сайте IXORA (</a:t>
            </a:r>
            <a:r>
              <a:rPr lang="ru-RU" sz="16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https://sdr.ixora.ru/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который позволяет в том числе просмотреть изображения бланков, полученных в РЦОИ.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246" y="3499347"/>
            <a:ext cx="4126100" cy="257488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6" name="Группа 15"/>
          <p:cNvGrpSpPr>
            <a:grpSpLocks/>
          </p:cNvGrpSpPr>
          <p:nvPr/>
        </p:nvGrpSpPr>
        <p:grpSpPr bwMode="auto">
          <a:xfrm>
            <a:off x="1605674" y="1315293"/>
            <a:ext cx="846137" cy="728662"/>
            <a:chOff x="4745514" y="1961826"/>
            <a:chExt cx="921280" cy="794206"/>
          </a:xfrm>
        </p:grpSpPr>
        <p:grpSp>
          <p:nvGrpSpPr>
            <p:cNvPr id="8" name="Группа 67"/>
            <p:cNvGrpSpPr/>
            <p:nvPr/>
          </p:nvGrpSpPr>
          <p:grpSpPr>
            <a:xfrm>
              <a:off x="4745514" y="1961826"/>
              <a:ext cx="921280" cy="794206"/>
              <a:chOff x="6013470" y="1609345"/>
              <a:chExt cx="674936" cy="581841"/>
            </a:xfrm>
            <a:solidFill>
              <a:srgbClr val="00CC9C"/>
            </a:solidFill>
          </p:grpSpPr>
          <p:sp>
            <p:nvSpPr>
              <p:cNvPr id="10" name="Шестиугольник 9"/>
              <p:cNvSpPr/>
              <p:nvPr/>
            </p:nvSpPr>
            <p:spPr>
              <a:xfrm>
                <a:off x="6013470" y="1609345"/>
                <a:ext cx="674936" cy="581841"/>
              </a:xfrm>
              <a:prstGeom prst="hexagon">
                <a:avLst>
                  <a:gd name="adj" fmla="val 28160"/>
                  <a:gd name="vf" fmla="val 115470"/>
                </a:avLst>
              </a:prstGeom>
              <a:solidFill>
                <a:srgbClr val="607492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endParaRPr lang="ru-RU" kern="0" dirty="0">
                  <a:sym typeface="Arial"/>
                </a:endParaRPr>
              </a:p>
            </p:txBody>
          </p:sp>
          <p:sp>
            <p:nvSpPr>
              <p:cNvPr id="11" name="Шестиугольник 10"/>
              <p:cNvSpPr/>
              <p:nvPr/>
            </p:nvSpPr>
            <p:spPr>
              <a:xfrm>
                <a:off x="6068597" y="1656868"/>
                <a:ext cx="564683" cy="486795"/>
              </a:xfrm>
              <a:prstGeom prst="hexagon">
                <a:avLst>
                  <a:gd name="adj" fmla="val 28160"/>
                  <a:gd name="vf" fmla="val 115470"/>
                </a:avLst>
              </a:prstGeom>
              <a:noFill/>
              <a:ln w="19050">
                <a:solidFill>
                  <a:schemeClr val="bg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endParaRPr lang="ru-RU" sz="1600" kern="0" dirty="0">
                  <a:sym typeface="Arial"/>
                </a:endParaRPr>
              </a:p>
            </p:txBody>
          </p:sp>
        </p:grpSp>
        <p:pic>
          <p:nvPicPr>
            <p:cNvPr id="9" name="Рисунок 8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919" y="2153694"/>
              <a:ext cx="410471" cy="410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Группа 18"/>
          <p:cNvGrpSpPr>
            <a:grpSpLocks/>
          </p:cNvGrpSpPr>
          <p:nvPr/>
        </p:nvGrpSpPr>
        <p:grpSpPr bwMode="auto">
          <a:xfrm>
            <a:off x="1605674" y="3534272"/>
            <a:ext cx="846137" cy="730250"/>
            <a:chOff x="4745515" y="3760662"/>
            <a:chExt cx="921280" cy="794206"/>
          </a:xfrm>
        </p:grpSpPr>
        <p:grpSp>
          <p:nvGrpSpPr>
            <p:cNvPr id="13" name="Группа 84"/>
            <p:cNvGrpSpPr/>
            <p:nvPr/>
          </p:nvGrpSpPr>
          <p:grpSpPr>
            <a:xfrm>
              <a:off x="4745515" y="3760662"/>
              <a:ext cx="921280" cy="794206"/>
              <a:chOff x="6013470" y="1609345"/>
              <a:chExt cx="674936" cy="581841"/>
            </a:xfrm>
            <a:solidFill>
              <a:srgbClr val="00CC9C"/>
            </a:solidFill>
          </p:grpSpPr>
          <p:sp>
            <p:nvSpPr>
              <p:cNvPr id="15" name="Шестиугольник 14"/>
              <p:cNvSpPr/>
              <p:nvPr/>
            </p:nvSpPr>
            <p:spPr>
              <a:xfrm>
                <a:off x="6013470" y="1609345"/>
                <a:ext cx="674936" cy="581841"/>
              </a:xfrm>
              <a:prstGeom prst="hexagon">
                <a:avLst>
                  <a:gd name="adj" fmla="val 28160"/>
                  <a:gd name="vf" fmla="val 115470"/>
                </a:avLst>
              </a:prstGeom>
              <a:solidFill>
                <a:srgbClr val="607492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endParaRPr lang="ru-RU" kern="0" dirty="0">
                  <a:sym typeface="Arial"/>
                </a:endParaRPr>
              </a:p>
            </p:txBody>
          </p:sp>
          <p:sp>
            <p:nvSpPr>
              <p:cNvPr id="16" name="Шестиугольник 15"/>
              <p:cNvSpPr/>
              <p:nvPr/>
            </p:nvSpPr>
            <p:spPr>
              <a:xfrm>
                <a:off x="6068597" y="1656868"/>
                <a:ext cx="564683" cy="486795"/>
              </a:xfrm>
              <a:prstGeom prst="hexagon">
                <a:avLst>
                  <a:gd name="adj" fmla="val 28160"/>
                  <a:gd name="vf" fmla="val 115470"/>
                </a:avLst>
              </a:prstGeom>
              <a:noFill/>
              <a:ln w="19050">
                <a:solidFill>
                  <a:schemeClr val="bg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endParaRPr lang="ru-RU" sz="1600" kern="0" dirty="0">
                  <a:sym typeface="Arial"/>
                </a:endParaRPr>
              </a:p>
            </p:txBody>
          </p:sp>
        </p:grpSp>
        <p:pic>
          <p:nvPicPr>
            <p:cNvPr id="14" name="Рисунок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9945" y="3954755"/>
              <a:ext cx="451299" cy="418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Прямоугольник 20"/>
          <p:cNvSpPr>
            <a:spLocks noChangeArrowheads="1"/>
          </p:cNvSpPr>
          <p:nvPr/>
        </p:nvSpPr>
        <p:spPr bwMode="auto">
          <a:xfrm>
            <a:off x="2460541" y="1414085"/>
            <a:ext cx="27982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печать и сканирование ЭМ осуществлялись в штабе ППЭ</a:t>
            </a:r>
          </a:p>
        </p:txBody>
      </p:sp>
      <p:sp>
        <p:nvSpPr>
          <p:cNvPr id="18" name="Прямоугольник 96"/>
          <p:cNvSpPr>
            <a:spLocks noChangeArrowheads="1"/>
          </p:cNvSpPr>
          <p:nvPr/>
        </p:nvSpPr>
        <p:spPr bwMode="auto">
          <a:xfrm>
            <a:off x="2504199" y="3499347"/>
            <a:ext cx="362108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видеонаблюдение </a:t>
            </a:r>
            <a:r>
              <a:rPr lang="ru-RU" altLang="ru-RU" b="1" dirty="0"/>
              <a:t>в режиме офлайн </a:t>
            </a:r>
            <a:br>
              <a:rPr lang="ru-RU" altLang="ru-RU" b="1" dirty="0"/>
            </a:br>
            <a:r>
              <a:rPr lang="ru-RU" altLang="ru-RU" dirty="0" smtClean="0"/>
              <a:t> </a:t>
            </a:r>
            <a:r>
              <a:rPr lang="ru-RU" altLang="ru-RU" dirty="0"/>
              <a:t>в аудиториях </a:t>
            </a:r>
            <a:br>
              <a:rPr lang="ru-RU" altLang="ru-RU" dirty="0"/>
            </a:br>
            <a:r>
              <a:rPr lang="ru-RU" altLang="ru-RU" dirty="0"/>
              <a:t>проведения экзаменов и в штабе ППЭ </a:t>
            </a:r>
          </a:p>
        </p:txBody>
      </p:sp>
      <p:grpSp>
        <p:nvGrpSpPr>
          <p:cNvPr id="24" name="Группа 67"/>
          <p:cNvGrpSpPr/>
          <p:nvPr/>
        </p:nvGrpSpPr>
        <p:grpSpPr bwMode="auto">
          <a:xfrm>
            <a:off x="1592970" y="2423189"/>
            <a:ext cx="846137" cy="728662"/>
            <a:chOff x="6013470" y="1609345"/>
            <a:chExt cx="674936" cy="581841"/>
          </a:xfrm>
          <a:solidFill>
            <a:srgbClr val="00CC9C"/>
          </a:solidFill>
        </p:grpSpPr>
        <p:sp>
          <p:nvSpPr>
            <p:cNvPr id="25" name="Шестиугольник 24"/>
            <p:cNvSpPr/>
            <p:nvPr/>
          </p:nvSpPr>
          <p:spPr>
            <a:xfrm>
              <a:off x="6013470" y="1609345"/>
              <a:ext cx="674936" cy="581841"/>
            </a:xfrm>
            <a:prstGeom prst="hexagon">
              <a:avLst>
                <a:gd name="adj" fmla="val 28160"/>
                <a:gd name="vf" fmla="val 115470"/>
              </a:avLst>
            </a:prstGeom>
            <a:solidFill>
              <a:srgbClr val="60749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endParaRPr lang="ru-RU" kern="0" dirty="0">
                <a:sym typeface="Arial"/>
              </a:endParaRPr>
            </a:p>
          </p:txBody>
        </p:sp>
        <p:sp>
          <p:nvSpPr>
            <p:cNvPr id="26" name="Шестиугольник 25"/>
            <p:cNvSpPr/>
            <p:nvPr/>
          </p:nvSpPr>
          <p:spPr>
            <a:xfrm>
              <a:off x="6068597" y="1656868"/>
              <a:ext cx="564683" cy="486795"/>
            </a:xfrm>
            <a:prstGeom prst="hexagon">
              <a:avLst>
                <a:gd name="adj" fmla="val 28160"/>
                <a:gd name="vf" fmla="val 115470"/>
              </a:avLst>
            </a:prstGeom>
            <a:noFill/>
            <a:ln w="19050">
              <a:solidFill>
                <a:schemeClr val="bg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endParaRPr lang="ru-RU" sz="1600" kern="0" dirty="0">
                <a:sym typeface="Arial"/>
              </a:endParaRPr>
            </a:p>
          </p:txBody>
        </p:sp>
      </p:grpSp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725" y="2552387"/>
            <a:ext cx="465678" cy="465678"/>
          </a:xfrm>
          <a:prstGeom prst="rect">
            <a:avLst/>
          </a:prstGeom>
        </p:spPr>
      </p:pic>
      <p:sp>
        <p:nvSpPr>
          <p:cNvPr id="28" name="Прямоугольник 102"/>
          <p:cNvSpPr>
            <a:spLocks noChangeArrowheads="1"/>
          </p:cNvSpPr>
          <p:nvPr/>
        </p:nvSpPr>
        <p:spPr bwMode="auto">
          <a:xfrm>
            <a:off x="2495408" y="2552387"/>
            <a:ext cx="35587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ППЭ оборудованы стационарными </a:t>
            </a:r>
            <a:br>
              <a:rPr lang="ru-RU" altLang="ru-RU" dirty="0"/>
            </a:br>
            <a:r>
              <a:rPr lang="ru-RU" altLang="ru-RU" dirty="0"/>
              <a:t>и/или переносными металлоискателям</a:t>
            </a:r>
          </a:p>
        </p:txBody>
      </p:sp>
      <p:sp>
        <p:nvSpPr>
          <p:cNvPr id="29" name="Прямоугольник 28"/>
          <p:cNvSpPr/>
          <p:nvPr/>
        </p:nvSpPr>
        <p:spPr>
          <a:xfrm rot="16200000">
            <a:off x="3445670" y="3783023"/>
            <a:ext cx="5040000" cy="36000"/>
          </a:xfrm>
          <a:prstGeom prst="rect">
            <a:avLst/>
          </a:prstGeom>
          <a:solidFill>
            <a:srgbClr val="5A7FAB"/>
          </a:solidFill>
          <a:ln w="38100"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05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7724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ОРГАНИЗАЦИЯ 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ПРОВЕДЕНИЕ ГИА-9</a:t>
            </a:r>
            <a:b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ГВЭ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463041"/>
            <a:ext cx="10018713" cy="48463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Особенности ГВЭ по русскому языку в письменной форме</a:t>
            </a:r>
            <a:r>
              <a:rPr lang="ru-RU" sz="2000" dirty="0"/>
              <a:t> </a:t>
            </a:r>
            <a:br>
              <a:rPr lang="ru-RU" sz="2000" dirty="0"/>
            </a:br>
            <a:r>
              <a:rPr lang="ru-RU" sz="2000" dirty="0"/>
              <a:t>При организации экзамена следует учесть, что для его проведения используются</a:t>
            </a:r>
            <a:br>
              <a:rPr lang="ru-RU" sz="2000" dirty="0"/>
            </a:br>
            <a:r>
              <a:rPr lang="ru-RU" sz="2000" dirty="0"/>
              <a:t>разные (отдельные) аудитории:</a:t>
            </a:r>
            <a:br>
              <a:rPr lang="ru-RU" sz="2000" dirty="0"/>
            </a:br>
            <a:r>
              <a:rPr lang="ru-RU" sz="2000" dirty="0"/>
              <a:t>а) аудитории для проведения сжатого изложения с творческим заданием:</a:t>
            </a:r>
            <a:br>
              <a:rPr lang="ru-RU" sz="2000" dirty="0"/>
            </a:br>
            <a:r>
              <a:rPr lang="ru-RU" sz="2000" dirty="0" smtClean="0"/>
              <a:t>-</a:t>
            </a:r>
            <a:r>
              <a:rPr lang="ru-RU" sz="2000" dirty="0" smtClean="0">
                <a:solidFill>
                  <a:srgbClr val="7030A0"/>
                </a:solidFill>
              </a:rPr>
              <a:t>аудитория</a:t>
            </a:r>
            <a:r>
              <a:rPr lang="ru-RU" sz="2000" dirty="0">
                <a:solidFill>
                  <a:srgbClr val="7030A0"/>
                </a:solidFill>
              </a:rPr>
              <a:t>, в которой изложение читается </a:t>
            </a:r>
            <a:r>
              <a:rPr lang="ru-RU" sz="2000" dirty="0" smtClean="0">
                <a:solidFill>
                  <a:srgbClr val="7030A0"/>
                </a:solidFill>
              </a:rPr>
              <a:t>организатором 100-е, 200-е;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-аудитория</a:t>
            </a:r>
            <a:r>
              <a:rPr lang="ru-RU" sz="2000" dirty="0">
                <a:solidFill>
                  <a:srgbClr val="7030A0"/>
                </a:solidFill>
              </a:rPr>
              <a:t>, в которой текст изложения выдается для прочтения участникам </a:t>
            </a:r>
            <a:r>
              <a:rPr lang="ru-RU" sz="2000" dirty="0" smtClean="0">
                <a:solidFill>
                  <a:srgbClr val="7030A0"/>
                </a:solidFill>
              </a:rPr>
              <a:t>ГВЭ 300-е;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-аудитория</a:t>
            </a:r>
            <a:r>
              <a:rPr lang="ru-RU" sz="2000" dirty="0">
                <a:solidFill>
                  <a:srgbClr val="7030A0"/>
                </a:solidFill>
              </a:rPr>
              <a:t>, в которой текст изложения выдается для прочтения участникам </a:t>
            </a:r>
            <a:r>
              <a:rPr lang="ru-RU" sz="2000" dirty="0" smtClean="0">
                <a:solidFill>
                  <a:srgbClr val="7030A0"/>
                </a:solidFill>
              </a:rPr>
              <a:t>ГВЭ 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и читается </a:t>
            </a:r>
            <a:r>
              <a:rPr lang="ru-RU" sz="2000" dirty="0" smtClean="0">
                <a:solidFill>
                  <a:srgbClr val="7030A0"/>
                </a:solidFill>
              </a:rPr>
              <a:t>организатором 400-е;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-аудитория</a:t>
            </a:r>
            <a:r>
              <a:rPr lang="ru-RU" sz="2000" dirty="0">
                <a:solidFill>
                  <a:srgbClr val="7030A0"/>
                </a:solidFill>
              </a:rPr>
              <a:t>, в которой осуществляется </a:t>
            </a:r>
            <a:r>
              <a:rPr lang="ru-RU" sz="2000" dirty="0" err="1">
                <a:solidFill>
                  <a:srgbClr val="7030A0"/>
                </a:solidFill>
              </a:rPr>
              <a:t>сурдоперевод</a:t>
            </a:r>
            <a:r>
              <a:rPr lang="ru-RU" sz="2000" dirty="0">
                <a:solidFill>
                  <a:srgbClr val="7030A0"/>
                </a:solidFill>
              </a:rPr>
              <a:t> текста изложения;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б) аудитория для проведения ГВЭ по русскому языку в форме осложнённого</a:t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списывания 500-е;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</a:rPr>
              <a:t>в) аудитория для проведения диктанта </a:t>
            </a:r>
            <a:r>
              <a:rPr lang="ru-RU" sz="2000" dirty="0" smtClean="0">
                <a:solidFill>
                  <a:srgbClr val="7030A0"/>
                </a:solidFill>
              </a:rPr>
              <a:t>– 600-е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b="1" dirty="0"/>
              <a:t>Участники экзамена, которые слушают (100-е и 200-е варианты) / читают (300-е</a:t>
            </a:r>
            <a:br>
              <a:rPr lang="ru-RU" sz="2000" b="1" dirty="0"/>
            </a:br>
            <a:r>
              <a:rPr lang="ru-RU" sz="2000" b="1" dirty="0"/>
              <a:t>варианты) / одновременно читают и слушают (400-е и в ряде случаев 200-е варианты) </a:t>
            </a:r>
            <a:r>
              <a:rPr lang="ru-RU" sz="2000" b="1" dirty="0" smtClean="0"/>
              <a:t>текст для </a:t>
            </a:r>
            <a:r>
              <a:rPr lang="ru-RU" sz="2000" b="1" dirty="0"/>
              <a:t>изложения распределяются в разные аудитории. </a:t>
            </a:r>
            <a:br>
              <a:rPr lang="ru-RU" sz="2000" b="1" dirty="0"/>
            </a:b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025802" y="31963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540934" y="17261"/>
            <a:ext cx="4680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5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7724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ОРГАНИЗАЦИЯ 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ПРОВЕДЕНИЕ ГИА-9</a:t>
            </a:r>
            <a:b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Вход в ППЭ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463041"/>
            <a:ext cx="10018713" cy="4506685"/>
          </a:xfrm>
        </p:spPr>
        <p:txBody>
          <a:bodyPr>
            <a:noAutofit/>
          </a:bodyPr>
          <a:lstStyle/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129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настроить стационарные и (или) переносные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металлоискатели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 образом,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обеспечить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нужный уровень чувствительности, т.к. неверная настройка может стать причиной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прав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экзаменов и нарушений порядка проведения ГИА (если металлоискатель реагирует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безопасные/допустимые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или игнорирует опасные/запрещенные, или реагирует на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стационарные предметы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находящиеся в непосредственной близости, например, стальные двери).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настройки рекомендуется использовать образцы для фиксации опасных/запрещенных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 и любые металлические предметы (например, ключи, пряжка ремня, металлические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аксессуары и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т.д.).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металлоискателях различные предметы могут фиксироваться в качестве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опасных/запрещенных или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безопасных/допустимых. Образцы несколько раз проносятся через металлоискатель, фиксируя данные.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Имитируются различные условия: меняется скорость и место расположения предметов. В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недостоверного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сигнала меняются настройки. В качестве рабочего выбирается режим с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наименьшим количеством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ошибок. </a:t>
            </a: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для </a:t>
            </a:r>
            <a:r>
              <a:rPr lang="ru-RU" sz="1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технический специалист ППЭ (методические рекомендации)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025802" y="31963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540934" y="17261"/>
            <a:ext cx="4680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15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738051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ОРГАНИЗАЦИЯ 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ПРОВЕДЕНИЕ ГИА-9</a:t>
            </a:r>
            <a:b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Вход в ППЭ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025802" y="31963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540934" y="17261"/>
            <a:ext cx="468000" cy="468000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98963" y="31924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962511"/>
              </p:ext>
            </p:extLst>
          </p:nvPr>
        </p:nvGraphicFramePr>
        <p:xfrm>
          <a:off x="1789611" y="1605653"/>
          <a:ext cx="9235440" cy="1920240"/>
        </p:xfrm>
        <a:graphic>
          <a:graphicData uri="http://schemas.openxmlformats.org/drawingml/2006/table">
            <a:tbl>
              <a:tblPr/>
              <a:tblGrid>
                <a:gridCol w="9235440"/>
              </a:tblGrid>
              <a:tr h="1686187">
                <a:tc>
                  <a:txBody>
                    <a:bodyPr/>
                    <a:lstStyle/>
                    <a:p>
                      <a:r>
                        <a:rPr lang="ru-RU" sz="20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ВНИМАНИЕ: не допускается досмотр участников экзаменов.</a:t>
                      </a:r>
                      <a:br>
                        <a:rPr lang="ru-RU" sz="20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20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ВАЖНО! </a:t>
                      </a:r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Организаторы вне аудитории и сотрудники, осуществляющие охрану</a:t>
                      </a:r>
                      <a:b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правопорядка, </a:t>
                      </a:r>
                      <a:r>
                        <a:rPr lang="ru-RU" sz="20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прикасаются </a:t>
                      </a:r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 участникам ГИА и их вещам, а предлагают</a:t>
                      </a:r>
                      <a:b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добровольно сдать предмет, вызывающий сигнал металлоискателя, в помещение (место)</a:t>
                      </a:r>
                      <a:b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для хранения личных вещей участников ГИА или сопровождающему.</a:t>
                      </a:r>
                      <a:endParaRPr lang="ru-RU" sz="20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399757" y="319214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89611" y="3816987"/>
            <a:ext cx="9235439" cy="14212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737201"/>
              </p:ext>
            </p:extLst>
          </p:nvPr>
        </p:nvGraphicFramePr>
        <p:xfrm>
          <a:off x="1789611" y="3851524"/>
          <a:ext cx="9235440" cy="1386682"/>
        </p:xfrm>
        <a:graphic>
          <a:graphicData uri="http://schemas.openxmlformats.org/drawingml/2006/table">
            <a:tbl>
              <a:tblPr/>
              <a:tblGrid>
                <a:gridCol w="9235440"/>
              </a:tblGrid>
              <a:tr h="1386682">
                <a:tc>
                  <a:txBody>
                    <a:bodyPr/>
                    <a:lstStyle/>
                    <a:p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предъявлении участником экзамена документа о наличии соответствующих</a:t>
                      </a:r>
                      <a:b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медицинских противопоказаний участник ГИА освобождается от прохода через</a:t>
                      </a:r>
                      <a:b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стационарный и (или) переносной </a:t>
                      </a: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металлоискатель</a:t>
                      </a:r>
                      <a:r>
                        <a:rPr lang="ru-RU" sz="20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(протокол ГЭК)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191339" y="3271140"/>
            <a:ext cx="257003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738051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ОРГАНИЗАЦИЯ 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ПРОВЕДЕНИЕ ГИА-9</a:t>
            </a:r>
            <a:b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9611" y="3612511"/>
            <a:ext cx="9235440" cy="14973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025802" y="31963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540934" y="17261"/>
            <a:ext cx="468000" cy="468000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98963" y="31924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399757" y="319214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89611" y="1423851"/>
            <a:ext cx="9235439" cy="1426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gia.coko24.ru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загрузка экзаменационных материалов</a:t>
            </a:r>
          </a:p>
          <a:p>
            <a:pPr algn="ctr"/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191339" y="3271140"/>
            <a:ext cx="257003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763774"/>
              </p:ext>
            </p:extLst>
          </p:nvPr>
        </p:nvGraphicFramePr>
        <p:xfrm>
          <a:off x="3827464" y="3917470"/>
          <a:ext cx="4859336" cy="802447"/>
        </p:xfrm>
        <a:graphic>
          <a:graphicData uri="http://schemas.openxmlformats.org/drawingml/2006/table">
            <a:tbl>
              <a:tblPr/>
              <a:tblGrid>
                <a:gridCol w="4859336"/>
              </a:tblGrid>
              <a:tr h="802447"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Приняты в обработку [1]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" cap="flat" cmpd="sng" algn="ctr">
                      <a:solidFill>
                        <a:srgbClr val="00AA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https://gia.coko24.ru/modules/mod_sbor2_gia9/img/picon_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353" y="3209809"/>
            <a:ext cx="1124830" cy="101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54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8250" y="23061"/>
            <a:ext cx="7287672" cy="624843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Апробация 04.04.2025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85297073"/>
              </p:ext>
            </p:extLst>
          </p:nvPr>
        </p:nvGraphicFramePr>
        <p:xfrm>
          <a:off x="2398250" y="822960"/>
          <a:ext cx="7355350" cy="5695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428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5111</TotalTime>
  <Words>548</Words>
  <Application>Microsoft Office PowerPoint</Application>
  <PresentationFormat>Широкоэкранный</PresentationFormat>
  <Paragraphs>97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Corbel</vt:lpstr>
      <vt:lpstr>Times New Roman</vt:lpstr>
      <vt:lpstr>Параллакс</vt:lpstr>
      <vt:lpstr> Итоговое собеседование</vt:lpstr>
      <vt:lpstr> ПОДГОТОВКА К ПРОВЕДЕНИЮ гиа-9 2025</vt:lpstr>
      <vt:lpstr>ОБУЧЕНИЕ СПЕЦИАЛИСТОВ ГИА-9</vt:lpstr>
      <vt:lpstr>ОБЩАЯ ХАРАКТЕРИСТИКА ОРГАНИЗАЦИИ И ПРОВЕДЕНИЯ гиа-9</vt:lpstr>
      <vt:lpstr> ОРГАНИЗАЦИЯ И ПРОВЕДЕНИЕ ГИА-9 ГВЭ</vt:lpstr>
      <vt:lpstr> ОРГАНИЗАЦИЯ И ПРОВЕДЕНИЕ ГИА-9 Вход в ППЭ</vt:lpstr>
      <vt:lpstr>ОРГАНИЗАЦИЯ И ПРОВЕДЕНИЕ ГИА-9 Вход в ППЭ</vt:lpstr>
      <vt:lpstr> ОРГАНИЗАЦИЯ И ПРОВЕДЕНИЕ ГИА-9 </vt:lpstr>
      <vt:lpstr>Апробация 04.04.2025</vt:lpstr>
      <vt:lpstr>ОРГАНИЗАЦИИ И ПРОВЕДЕНИЯ ГИА-9 контакты отдела ГИА-9 </vt:lpstr>
    </vt:vector>
  </TitlesOfParts>
  <Company>ЦОКО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Вопросы (темы) для обсуждения</dc:title>
  <dc:creator>Давыдова Лариса Ивановна</dc:creator>
  <cp:lastModifiedBy>Давыдова Лариса Ивановна</cp:lastModifiedBy>
  <cp:revision>75</cp:revision>
  <cp:lastPrinted>2025-01-24T01:27:49Z</cp:lastPrinted>
  <dcterms:created xsi:type="dcterms:W3CDTF">2025-01-23T10:42:49Z</dcterms:created>
  <dcterms:modified xsi:type="dcterms:W3CDTF">2025-04-24T07:43:18Z</dcterms:modified>
</cp:coreProperties>
</file>