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486" r:id="rId2"/>
    <p:sldId id="555" r:id="rId3"/>
    <p:sldId id="556" r:id="rId4"/>
    <p:sldId id="569" r:id="rId5"/>
    <p:sldId id="557" r:id="rId6"/>
    <p:sldId id="558" r:id="rId7"/>
    <p:sldId id="559" r:id="rId8"/>
    <p:sldId id="560" r:id="rId9"/>
    <p:sldId id="570" r:id="rId10"/>
    <p:sldId id="561" r:id="rId11"/>
    <p:sldId id="562" r:id="rId12"/>
    <p:sldId id="563" r:id="rId13"/>
    <p:sldId id="564" r:id="rId14"/>
    <p:sldId id="565" r:id="rId15"/>
    <p:sldId id="566" r:id="rId16"/>
    <p:sldId id="567" r:id="rId17"/>
    <p:sldId id="574" r:id="rId18"/>
    <p:sldId id="568" r:id="rId19"/>
    <p:sldId id="576" r:id="rId20"/>
    <p:sldId id="507" r:id="rId21"/>
    <p:sldId id="508" r:id="rId22"/>
    <p:sldId id="551" r:id="rId23"/>
    <p:sldId id="516" r:id="rId24"/>
    <p:sldId id="517" r:id="rId25"/>
    <p:sldId id="518" r:id="rId26"/>
    <p:sldId id="524" r:id="rId27"/>
    <p:sldId id="535" r:id="rId28"/>
    <p:sldId id="581" r:id="rId29"/>
    <p:sldId id="583" r:id="rId30"/>
  </p:sldIdLst>
  <p:sldSz cx="16068675" cy="11698288"/>
  <p:notesSz cx="6858000" cy="9144000"/>
  <p:defaultTextStyle>
    <a:defPPr>
      <a:defRPr lang="ru-RU"/>
    </a:defPPr>
    <a:lvl1pPr marL="0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1pPr>
    <a:lvl2pPr marL="854087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2pPr>
    <a:lvl3pPr marL="1708175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3pPr>
    <a:lvl4pPr marL="2562261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4pPr>
    <a:lvl5pPr marL="3416348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5pPr>
    <a:lvl6pPr marL="4270436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6pPr>
    <a:lvl7pPr marL="5124523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7pPr>
    <a:lvl8pPr marL="5978611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8pPr>
    <a:lvl9pPr marL="6832698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4">
          <p15:clr>
            <a:srgbClr val="A4A3A4"/>
          </p15:clr>
        </p15:guide>
        <p15:guide id="2" pos="50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1A"/>
    <a:srgbClr val="006AB3"/>
    <a:srgbClr val="D9DADB"/>
    <a:srgbClr val="8788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5" autoAdjust="0"/>
    <p:restoredTop sz="94434" autoAdjust="0"/>
  </p:normalViewPr>
  <p:slideViewPr>
    <p:cSldViewPr snapToGrid="0">
      <p:cViewPr varScale="1">
        <p:scale>
          <a:sx n="56" d="100"/>
          <a:sy n="56" d="100"/>
        </p:scale>
        <p:origin x="1066" y="34"/>
      </p:cViewPr>
      <p:guideLst>
        <p:guide orient="horz" pos="3684"/>
        <p:guide pos="50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94CCE-FBBF-4F95-8EDC-BCB7B11A22B9}" type="datetimeFigureOut">
              <a:rPr lang="ru-RU" smtClean="0"/>
              <a:pPr/>
              <a:t>26.02.2025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09688" y="1143000"/>
            <a:ext cx="4238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C5DF-1D45-4B17-9684-00C2EF767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69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2488" y="2320752"/>
            <a:ext cx="13658374" cy="3529186"/>
          </a:xfrm>
        </p:spPr>
        <p:txBody>
          <a:bodyPr>
            <a:normAutofit/>
          </a:bodyPr>
          <a:lstStyle>
            <a:lvl1pPr>
              <a:defRPr sz="8300" baseline="0"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rotWithShape="1">
          <a:gsLst>
            <a:gs pos="74000">
              <a:schemeClr val="bg1">
                <a:lumMod val="85000"/>
              </a:schemeClr>
            </a:gs>
            <a:gs pos="0">
              <a:schemeClr val="bg1">
                <a:tint val="40000"/>
                <a:satMod val="350000"/>
              </a:schemeClr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3777" y="304528"/>
            <a:ext cx="12271464" cy="1512169"/>
          </a:xfrm>
        </p:spPr>
        <p:txBody>
          <a:bodyPr>
            <a:normAutofit/>
          </a:bodyPr>
          <a:lstStyle>
            <a:lvl1pPr>
              <a:defRPr sz="5200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4900" b="1" i="0" baseline="0">
                <a:solidFill>
                  <a:srgbClr val="0072BC"/>
                </a:solidFill>
                <a:latin typeface="Arial" panose="020B0604020202020204" pitchFamily="34" charset="0"/>
              </a:defRPr>
            </a:lvl1pPr>
            <a:lvl2pPr>
              <a:defRPr sz="4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76886" y="-1"/>
            <a:ext cx="3591790" cy="845127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1" y="11268797"/>
            <a:ext cx="16068675" cy="429491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" y="11221932"/>
            <a:ext cx="160686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                      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3776" y="2968824"/>
            <a:ext cx="11933911" cy="6871821"/>
          </a:xfrm>
        </p:spPr>
        <p:txBody>
          <a:bodyPr anchor="t"/>
          <a:lstStyle>
            <a:lvl1pPr algn="ctr">
              <a:defRPr sz="7400" b="1" cap="all" baseline="0">
                <a:solidFill>
                  <a:srgbClr val="FF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93777" y="160512"/>
            <a:ext cx="11809312" cy="1440160"/>
          </a:xfrm>
        </p:spPr>
        <p:txBody>
          <a:bodyPr anchor="b"/>
          <a:lstStyle>
            <a:lvl1pPr marL="0" indent="0" algn="ctr">
              <a:buNone/>
              <a:defRPr sz="3700" b="1" cap="all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54087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2pPr>
            <a:lvl3pPr marL="170817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562261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4pPr>
            <a:lvl5pPr marL="3416348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5pPr>
            <a:lvl6pPr marL="427043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6pPr>
            <a:lvl7pPr marL="5124523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7pPr>
            <a:lvl8pPr marL="5978611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8pPr>
            <a:lvl9pPr marL="6832698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1E2A-1881-4ECA-BF4E-8D6B5AF7FDB6}" type="datetimeFigureOut">
              <a:rPr lang="ru-RU" smtClean="0"/>
              <a:pPr/>
              <a:t>26.02.2025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C1B7-6DFB-4950-9B13-8D668DE9D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1E2A-1881-4ECA-BF4E-8D6B5AF7FDB6}" type="datetimeFigureOut">
              <a:rPr lang="ru-RU" smtClean="0"/>
              <a:pPr/>
              <a:t>26.02.2025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C1B7-6DFB-4950-9B13-8D668DE9D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993777" y="304528"/>
            <a:ext cx="12271464" cy="1512169"/>
          </a:xfrm>
        </p:spPr>
        <p:txBody>
          <a:bodyPr>
            <a:normAutofit/>
          </a:bodyPr>
          <a:lstStyle>
            <a:lvl1pPr>
              <a:defRPr sz="5200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3776" y="468477"/>
            <a:ext cx="12271465" cy="1348220"/>
          </a:xfrm>
          <a:prstGeom prst="rect">
            <a:avLst/>
          </a:prstGeom>
        </p:spPr>
        <p:txBody>
          <a:bodyPr vert="horz" lIns="170817" tIns="85409" rIns="170817" bIns="85409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3434" y="2729604"/>
            <a:ext cx="14461808" cy="7720329"/>
          </a:xfrm>
          <a:prstGeom prst="rect">
            <a:avLst/>
          </a:prstGeom>
        </p:spPr>
        <p:txBody>
          <a:bodyPr vert="horz" lIns="170817" tIns="85409" rIns="170817" bIns="8540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3434" y="10842586"/>
            <a:ext cx="3749357" cy="622826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l">
              <a:defRPr sz="2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21E2A-1881-4ECA-BF4E-8D6B5AF7FDB6}" type="datetimeFigureOut">
              <a:rPr lang="ru-RU" smtClean="0"/>
              <a:pPr/>
              <a:t>26.02.2025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490131" y="10842586"/>
            <a:ext cx="5088414" cy="622826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ctr">
              <a:defRPr sz="2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15884" y="10842586"/>
            <a:ext cx="3749357" cy="622826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r">
              <a:defRPr sz="2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0C1B7-6DFB-4950-9B13-8D668DE9D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  <p:txStyles>
    <p:titleStyle>
      <a:lvl1pPr algn="ctr" defTabSz="1708175" rtl="0" eaLnBrk="1" latinLnBrk="0" hangingPunct="1">
        <a:spcBef>
          <a:spcPct val="0"/>
        </a:spcBef>
        <a:buNone/>
        <a:defRPr sz="8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0565" indent="-640565" algn="l" defTabSz="1708175" rtl="0" eaLnBrk="1" latinLnBrk="0" hangingPunct="1">
        <a:spcBef>
          <a:spcPct val="20000"/>
        </a:spcBef>
        <a:buFont typeface="Arial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387892" indent="-533804" algn="l" defTabSz="1708175" rtl="0" eaLnBrk="1" latinLnBrk="0" hangingPunct="1">
        <a:spcBef>
          <a:spcPct val="20000"/>
        </a:spcBef>
        <a:buFont typeface="Arial" pitchFamily="34" charset="0"/>
        <a:buChar char="–"/>
        <a:defRPr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2135217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2989306" indent="-427044" algn="l" defTabSz="1708175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843392" indent="-427044" algn="l" defTabSz="1708175" rtl="0" eaLnBrk="1" latinLnBrk="0" hangingPunct="1">
        <a:spcBef>
          <a:spcPct val="20000"/>
        </a:spcBef>
        <a:buFont typeface="Arial" pitchFamily="34" charset="0"/>
        <a:buChar char="»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697479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551567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405653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259742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54087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708175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562261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16348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270436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124523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5978611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832698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6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35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917301" y="2482984"/>
            <a:ext cx="6206170" cy="3529186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Формы ППЭ для проведения ГИА-11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сборник форм 2025 )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12319000" y="10842625"/>
            <a:ext cx="3749675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1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0542" y="-120315"/>
            <a:ext cx="7308133" cy="1183877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5787820" y="10849372"/>
            <a:ext cx="40134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Красноярск, 2025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40" y="579030"/>
            <a:ext cx="1086689" cy="10778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40729" y="578581"/>
            <a:ext cx="6264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КГКСУ «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Центр оценки качества образования»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84" y="5676965"/>
            <a:ext cx="2044022" cy="2271136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227242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122" y="1320467"/>
            <a:ext cx="9507082" cy="98933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198" y="49746"/>
            <a:ext cx="12271464" cy="1512169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ППЭ-05-04-У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Ведомость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перемещения участников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058" y="4786326"/>
            <a:ext cx="2872650" cy="131538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963275" y="3794342"/>
            <a:ext cx="5105400" cy="508777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 очереди и аудитория подготовки указаны в ведомости перемещения участников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ЕГЭ,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которой организатор вне аудитории обеспечивает перемещение участников из аудитории подготовки в аудиторию проведения</a:t>
            </a:r>
          </a:p>
        </p:txBody>
      </p:sp>
      <p:cxnSp>
        <p:nvCxnSpPr>
          <p:cNvPr id="9" name="Прямая со стрелкой 8"/>
          <p:cNvCxnSpPr>
            <a:stCxn id="7" idx="1"/>
          </p:cNvCxnSpPr>
          <p:nvPr/>
        </p:nvCxnSpPr>
        <p:spPr>
          <a:xfrm flipH="1" flipV="1">
            <a:off x="9054173" y="5737123"/>
            <a:ext cx="1909102" cy="6011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53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015365" y="3638199"/>
            <a:ext cx="14037945" cy="7720329"/>
          </a:xfrm>
          <a:prstGeom prst="rect">
            <a:avLst/>
          </a:prstGeom>
        </p:spPr>
        <p:txBody>
          <a:bodyPr vert="horz" lIns="155977" tIns="77989" rIns="155977" bIns="779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5365" y="137975"/>
            <a:ext cx="1314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559784">
              <a:spcBef>
                <a:spcPct val="0"/>
              </a:spcBef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ППЭ-06-01 </a:t>
            </a:r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559784">
              <a:spcBef>
                <a:spcPct val="0"/>
              </a:spcBef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 экзамена образовательной организации</a:t>
            </a:r>
          </a:p>
        </p:txBody>
      </p:sp>
      <p:sp>
        <p:nvSpPr>
          <p:cNvPr id="8" name="Овал 7"/>
          <p:cNvSpPr/>
          <p:nvPr/>
        </p:nvSpPr>
        <p:spPr>
          <a:xfrm>
            <a:off x="9922968" y="4545189"/>
            <a:ext cx="1182566" cy="804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045" y="1479244"/>
            <a:ext cx="12419064" cy="92747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21842" y="10440720"/>
            <a:ext cx="13180265" cy="615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Вывешивается на информационный стенд на входе в ППЭ.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46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015365" y="3638199"/>
            <a:ext cx="14037945" cy="7720329"/>
          </a:xfrm>
          <a:prstGeom prst="rect">
            <a:avLst/>
          </a:prstGeom>
        </p:spPr>
        <p:txBody>
          <a:bodyPr vert="horz" lIns="155977" tIns="77989" rIns="155977" bIns="779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9217" y="568145"/>
            <a:ext cx="1314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559784">
              <a:spcBef>
                <a:spcPct val="0"/>
              </a:spcBef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ППЭ-06-01-У </a:t>
            </a:r>
          </a:p>
          <a:p>
            <a:pPr algn="ctr" defTabSz="1559784">
              <a:spcBef>
                <a:spcPct val="0"/>
              </a:spcBef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 экзамена образовательной организации</a:t>
            </a:r>
          </a:p>
        </p:txBody>
      </p:sp>
      <p:sp>
        <p:nvSpPr>
          <p:cNvPr id="8" name="Овал 7"/>
          <p:cNvSpPr/>
          <p:nvPr/>
        </p:nvSpPr>
        <p:spPr>
          <a:xfrm>
            <a:off x="9613252" y="4397706"/>
            <a:ext cx="1182566" cy="804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535" y="1768474"/>
            <a:ext cx="11594399" cy="88675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1842" y="10440720"/>
            <a:ext cx="13180265" cy="615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Вывешивается на информационный стенд на входе в ППЭ.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9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015365" y="3638199"/>
            <a:ext cx="14037945" cy="7720329"/>
          </a:xfrm>
          <a:prstGeom prst="rect">
            <a:avLst/>
          </a:prstGeom>
        </p:spPr>
        <p:txBody>
          <a:bodyPr vert="horz" lIns="155977" tIns="77989" rIns="155977" bIns="779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7679" y="577357"/>
            <a:ext cx="1314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ППЭ-06-02 </a:t>
            </a:r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 экзамена в ППЭ по алфавиту</a:t>
            </a:r>
          </a:p>
        </p:txBody>
      </p:sp>
      <p:sp>
        <p:nvSpPr>
          <p:cNvPr id="8" name="Овал 7"/>
          <p:cNvSpPr/>
          <p:nvPr/>
        </p:nvSpPr>
        <p:spPr>
          <a:xfrm>
            <a:off x="9856424" y="4508096"/>
            <a:ext cx="850905" cy="4303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757" y="1881674"/>
            <a:ext cx="11799326" cy="89590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50257" y="10329181"/>
            <a:ext cx="13180265" cy="615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Вывешивается на информационный стенд на входе в ППЭ.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34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77" y="6573005"/>
            <a:ext cx="6563237" cy="502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5477" y="195671"/>
            <a:ext cx="13706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Регистрация работников ППЭ  в день экзамена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902583" y="5849143"/>
            <a:ext cx="7429436" cy="1542700"/>
          </a:xfrm>
          <a:prstGeom prst="rect">
            <a:avLst/>
          </a:prstGeom>
        </p:spPr>
        <p:txBody>
          <a:bodyPr vert="horz" lIns="165811" tIns="82906" rIns="165811" bIns="82906" rtlCol="0" anchor="ctr">
            <a:normAutofit/>
          </a:bodyPr>
          <a:lstStyle>
            <a:lvl1pPr algn="ctr" defTabSz="1708175" rtl="0" eaLnBrk="1" latinLnBrk="0" hangingPunct="1">
              <a:spcBef>
                <a:spcPct val="0"/>
              </a:spcBef>
              <a:buNone/>
              <a:defRPr sz="5200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defTabSz="2913805">
              <a:defRPr/>
            </a:pPr>
            <a:r>
              <a:rPr lang="ru-RU" sz="30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 ППЭ-07 </a:t>
            </a:r>
          </a:p>
          <a:p>
            <a:pPr defTabSz="2913805">
              <a:defRPr/>
            </a:pP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Список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работников ППЭ и общественных 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наблюдателей</a:t>
            </a:r>
            <a:endParaRPr lang="ru-RU" sz="3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5405728" y="4052150"/>
            <a:ext cx="872397" cy="614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sp>
        <p:nvSpPr>
          <p:cNvPr id="15" name="Овал 14"/>
          <p:cNvSpPr/>
          <p:nvPr/>
        </p:nvSpPr>
        <p:spPr>
          <a:xfrm>
            <a:off x="235477" y="3369564"/>
            <a:ext cx="5873825" cy="614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sp>
        <p:nvSpPr>
          <p:cNvPr id="9" name="TextBox 8"/>
          <p:cNvSpPr txBox="1"/>
          <p:nvPr/>
        </p:nvSpPr>
        <p:spPr>
          <a:xfrm>
            <a:off x="760456" y="11062039"/>
            <a:ext cx="15308219" cy="615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Форма, по которой осуществляется регистрация работников ППЭ.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77" y="1125707"/>
            <a:ext cx="6563237" cy="54472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8190" y="1931110"/>
            <a:ext cx="656272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1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0994" y="266360"/>
            <a:ext cx="13706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Регистрация работников ППЭ  в день экзамена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373696" y="4039822"/>
            <a:ext cx="7429436" cy="1542700"/>
          </a:xfrm>
          <a:prstGeom prst="rect">
            <a:avLst/>
          </a:prstGeom>
        </p:spPr>
        <p:txBody>
          <a:bodyPr vert="horz" lIns="165811" tIns="82906" rIns="165811" bIns="82906" rtlCol="0" anchor="ctr">
            <a:normAutofit/>
          </a:bodyPr>
          <a:lstStyle>
            <a:lvl1pPr algn="ctr" defTabSz="1708175" rtl="0" eaLnBrk="1" latinLnBrk="0" hangingPunct="1">
              <a:spcBef>
                <a:spcPct val="0"/>
              </a:spcBef>
              <a:buNone/>
              <a:defRPr sz="5200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defTabSz="2913805">
              <a:defRPr/>
            </a:pPr>
            <a:r>
              <a:rPr lang="ru-RU" sz="30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 ППЭ-07-У </a:t>
            </a:r>
          </a:p>
          <a:p>
            <a:pPr defTabSz="2913805">
              <a:defRPr/>
            </a:pP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Список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работников ППЭ и общественных 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наблюдателей</a:t>
            </a:r>
            <a:endParaRPr lang="ru-RU" sz="3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92147" y="10441392"/>
            <a:ext cx="4132370" cy="614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sp>
        <p:nvSpPr>
          <p:cNvPr id="12" name="TextBox 11"/>
          <p:cNvSpPr txBox="1"/>
          <p:nvPr/>
        </p:nvSpPr>
        <p:spPr>
          <a:xfrm>
            <a:off x="760456" y="10598143"/>
            <a:ext cx="15308219" cy="615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Форма, по которой осуществляется регистрация работников ППЭ.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47" y="1149864"/>
            <a:ext cx="6468812" cy="51203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47" y="6280429"/>
            <a:ext cx="6467475" cy="49434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3231" y="1162281"/>
            <a:ext cx="646747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04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355" y="891688"/>
            <a:ext cx="12661336" cy="86548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0741" y="9801730"/>
            <a:ext cx="15367212" cy="11387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Форма ВДП, в которые упаковываются бланки ответов участников, КИМ с контрольными листами, бракованные материалы, черновики.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50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987" y="2339952"/>
            <a:ext cx="15786471" cy="7364487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3436374" y="1277795"/>
            <a:ext cx="9452941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0" dirty="0" err="1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Форма</a:t>
            </a:r>
            <a:r>
              <a:rPr sz="3600" b="1" spc="-45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sz="36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ППЭ-</a:t>
            </a:r>
            <a:r>
              <a:rPr sz="3600" b="1" spc="-55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11</a:t>
            </a:r>
            <a:r>
              <a:rPr sz="3600" b="1" spc="-25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sz="3600" b="1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(образец</a:t>
            </a:r>
            <a:r>
              <a:rPr sz="3600" b="1" spc="-30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sz="3600" b="1" spc="-10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заполнения)</a:t>
            </a:r>
            <a:endParaRPr sz="3600" dirty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36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179" y="1230507"/>
            <a:ext cx="13610887" cy="8672038"/>
          </a:xfrm>
          <a:prstGeom prst="rect">
            <a:avLst/>
          </a:prstGeom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1015365" y="3638199"/>
            <a:ext cx="14037945" cy="7720329"/>
          </a:xfrm>
          <a:prstGeom prst="rect">
            <a:avLst/>
          </a:prstGeom>
        </p:spPr>
        <p:txBody>
          <a:bodyPr vert="horz" lIns="155977" tIns="77989" rIns="155977" bIns="779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25715" y="4716"/>
            <a:ext cx="1314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ППЭ-12-02 Ведомость коррекции персональных данных участников экзамена  в аудитории</a:t>
            </a:r>
          </a:p>
        </p:txBody>
      </p:sp>
      <p:sp>
        <p:nvSpPr>
          <p:cNvPr id="3" name="Овал 2"/>
          <p:cNvSpPr/>
          <p:nvPr/>
        </p:nvSpPr>
        <p:spPr>
          <a:xfrm>
            <a:off x="752169" y="8318354"/>
            <a:ext cx="10958050" cy="7076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5035702" y="3710762"/>
            <a:ext cx="3754337" cy="45821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035702" y="3710762"/>
            <a:ext cx="5867117" cy="45821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035702" y="3710763"/>
            <a:ext cx="7139228" cy="45419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" y="9719302"/>
            <a:ext cx="16068674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Заполняется в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случае выявления организатором в аудитории расхождения персональных данных участника экзамена в документе, удостоверяющем личность, и в форме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ППЭ-05-02 (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необходимо приложить копии подтверждающих документов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49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015365" y="3638199"/>
            <a:ext cx="14037945" cy="7720329"/>
          </a:xfrm>
          <a:prstGeom prst="rect">
            <a:avLst/>
          </a:prstGeom>
        </p:spPr>
        <p:txBody>
          <a:bodyPr vert="horz" lIns="155977" tIns="77989" rIns="155977" bIns="779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25715" y="4716"/>
            <a:ext cx="1314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ППЭ-12-02 Ведомость коррекции персональных данных участников экзамена  в аудитории</a:t>
            </a:r>
          </a:p>
        </p:txBody>
      </p:sp>
      <p:pic>
        <p:nvPicPr>
          <p:cNvPr id="11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4465" y="2145902"/>
            <a:ext cx="15848229" cy="8133724"/>
          </a:xfrm>
          <a:prstGeom prst="rect">
            <a:avLst/>
          </a:prstGeom>
        </p:spPr>
      </p:pic>
      <p:sp>
        <p:nvSpPr>
          <p:cNvPr id="13" name="object 2"/>
          <p:cNvSpPr txBox="1"/>
          <p:nvPr/>
        </p:nvSpPr>
        <p:spPr>
          <a:xfrm>
            <a:off x="5611793" y="1147935"/>
            <a:ext cx="8873479" cy="503638"/>
          </a:xfrm>
          <a:prstGeom prst="rect">
            <a:avLst/>
          </a:prstGeom>
        </p:spPr>
        <p:txBody>
          <a:bodyPr vert="horz" wrap="square" lIns="0" tIns="16738" rIns="0" bIns="0" rtlCol="0">
            <a:spAutoFit/>
          </a:bodyPr>
          <a:lstStyle/>
          <a:p>
            <a:pPr marL="16739">
              <a:spcBef>
                <a:spcPts val="132"/>
              </a:spcBef>
            </a:pPr>
            <a:r>
              <a:rPr sz="3163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(</a:t>
            </a:r>
            <a:r>
              <a:rPr sz="3163" b="1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образец</a:t>
            </a:r>
            <a:r>
              <a:rPr sz="3163" b="1" spc="-40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sz="3163" b="1" spc="-13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заполнения)</a:t>
            </a:r>
            <a:endParaRPr sz="3163" dirty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17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015365" y="3638199"/>
            <a:ext cx="14037945" cy="7720329"/>
          </a:xfrm>
          <a:prstGeom prst="rect">
            <a:avLst/>
          </a:prstGeom>
        </p:spPr>
        <p:txBody>
          <a:bodyPr vert="horz" lIns="155977" tIns="77989" rIns="155977" bIns="779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669" y="253927"/>
            <a:ext cx="14616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ППЭ-05-01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участников экзамена в аудитории ППЭ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419" y="1454256"/>
            <a:ext cx="14976066" cy="73247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7419" y="9071431"/>
            <a:ext cx="14976065" cy="16619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Распечатывается в 2-ух экземплярах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(1 – вывешивается на вход в аудиторию,  2 – у организатора в руках для запуска участников).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35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739" y="-40230"/>
            <a:ext cx="12271464" cy="115302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Выдача дополнительных бланков ответов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2</a:t>
            </a:r>
            <a:endParaRPr lang="ru-RU" sz="4435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149935" y="3633713"/>
            <a:ext cx="6356508" cy="3504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35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4435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орма </a:t>
            </a:r>
            <a:r>
              <a:rPr lang="ru-RU" sz="4435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ППЭ-12-03 </a:t>
            </a:r>
          </a:p>
          <a:p>
            <a:pPr algn="ctr"/>
            <a:r>
              <a:rPr lang="ru-RU" sz="4435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Ведомость </a:t>
            </a:r>
            <a:r>
              <a:rPr lang="ru-RU" sz="4435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дополнительных бланков ответов № </a:t>
            </a:r>
            <a:r>
              <a:rPr lang="ru-RU" sz="4435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435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04" y="801134"/>
            <a:ext cx="8304136" cy="1069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04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12-04-МАШ </a:t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Ведомость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учёта времени отсутствия участников экзамена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аудитории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503948"/>
            <a:ext cx="7798858" cy="643214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487432" indent="-487432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выход участника из аудитории фиксируется в «Ведомости учёта времени отсутствия участников экзамена в аудитории»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 времени выхода. </a:t>
            </a:r>
          </a:p>
          <a:p>
            <a:pPr marL="487432" indent="-487432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один и тот же участник выходит несколько раз, то каждый его выход фиксируется в ведомости в новой строке. </a:t>
            </a:r>
          </a:p>
          <a:p>
            <a:pPr marL="487432" indent="-487432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нехватке места на одном листе записи продолжаются на следующем листе (выдаётся в Штабе ППЭ по схеме, установленной руководителем ППЭ).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8347" y="2870523"/>
            <a:ext cx="8150328" cy="8871272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14722612" y="2943195"/>
            <a:ext cx="872397" cy="614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sp>
        <p:nvSpPr>
          <p:cNvPr id="4" name="TextBox 3"/>
          <p:cNvSpPr txBox="1"/>
          <p:nvPr/>
        </p:nvSpPr>
        <p:spPr>
          <a:xfrm>
            <a:off x="10446103" y="1683406"/>
            <a:ext cx="5283645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Не забывайте нумеровать страницы!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Указывать номер аудитории ,предмет</a:t>
            </a:r>
            <a:r>
              <a:rPr lang="ru-RU" sz="2000" dirty="0" smtClean="0">
                <a:solidFill>
                  <a:srgbClr val="FF0000"/>
                </a:solidFill>
              </a:rPr>
              <a:t>!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14158452" y="2410119"/>
            <a:ext cx="689492" cy="1533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10376754" y="4043201"/>
            <a:ext cx="2793556" cy="614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sp>
        <p:nvSpPr>
          <p:cNvPr id="14" name="TextBox 13"/>
          <p:cNvSpPr txBox="1"/>
          <p:nvPr/>
        </p:nvSpPr>
        <p:spPr>
          <a:xfrm>
            <a:off x="1769807" y="2670468"/>
            <a:ext cx="5746972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Чётко, без ошибок и без исправлений прописывайте номер бланка регистрации</a:t>
            </a:r>
            <a:r>
              <a:rPr lang="ru-RU" sz="2000" dirty="0" smtClean="0">
                <a:solidFill>
                  <a:srgbClr val="FF0000"/>
                </a:solidFill>
              </a:rPr>
              <a:t>!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7798858" y="3378354"/>
            <a:ext cx="2577896" cy="66484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14394426" y="6228954"/>
            <a:ext cx="1200583" cy="614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00"/>
          </a:p>
        </p:txBody>
      </p:sp>
      <p:sp>
        <p:nvSpPr>
          <p:cNvPr id="20" name="TextBox 19"/>
          <p:cNvSpPr txBox="1"/>
          <p:nvPr/>
        </p:nvSpPr>
        <p:spPr>
          <a:xfrm>
            <a:off x="8200807" y="6300853"/>
            <a:ext cx="1914113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Не забывайте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вписывать время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возвращения!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10264877" y="6720021"/>
            <a:ext cx="4129549" cy="352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77958" y="10254799"/>
            <a:ext cx="5283645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Не проставлять </a:t>
            </a:r>
            <a:r>
              <a:rPr lang="en-US" sz="2800" b="1" dirty="0" smtClean="0">
                <a:solidFill>
                  <a:srgbClr val="FF0000"/>
                </a:solidFill>
              </a:rPr>
              <a:t>Z</a:t>
            </a:r>
            <a:r>
              <a:rPr lang="ru-RU" sz="2800" b="1" dirty="0" smtClean="0">
                <a:solidFill>
                  <a:srgbClr val="FF0000"/>
                </a:solidFill>
              </a:rPr>
              <a:t>!!!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562" y="2391292"/>
            <a:ext cx="80105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Прямая со стрелкой 17"/>
          <p:cNvCxnSpPr/>
          <p:nvPr/>
        </p:nvCxnSpPr>
        <p:spPr>
          <a:xfrm>
            <a:off x="10549551" y="2391292"/>
            <a:ext cx="385149" cy="31655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4994717" y="2391292"/>
            <a:ext cx="600292" cy="63311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09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3459" y="1978929"/>
            <a:ext cx="15059026" cy="728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5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97" y="-412955"/>
            <a:ext cx="12271464" cy="1650232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ППЭ-15 </a:t>
            </a:r>
            <a:r>
              <a:rPr lang="en-US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проведения процедуры сканирования бланков ГИА в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аудиториях ППЭ</a:t>
            </a:r>
            <a:endParaRPr lang="ru-RU" sz="3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9839" y="868567"/>
            <a:ext cx="8908793" cy="821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839" y="9084967"/>
            <a:ext cx="8908793" cy="292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422" y="112971"/>
            <a:ext cx="12271464" cy="151216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ППЭ-15-01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 станции  сканирования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аудитории ППЭ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888" y="1737877"/>
            <a:ext cx="7352532" cy="944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41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ППЭ-16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Расшифровка кодов образовательных организаций ППЭ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420060"/>
              </p:ext>
            </p:extLst>
          </p:nvPr>
        </p:nvGraphicFramePr>
        <p:xfrm>
          <a:off x="2192041" y="2195896"/>
          <a:ext cx="12932996" cy="8541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67" name="Лист" r:id="rId3" imgW="6835148" imgH="5311150" progId="Excel.Sheet.12">
                  <p:embed/>
                </p:oleObj>
              </mc:Choice>
              <mc:Fallback>
                <p:oleObj name="Лист" r:id="rId3" imgW="6835148" imgH="53111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92041" y="2195896"/>
                        <a:ext cx="12932996" cy="85414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3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5163" y="48656"/>
            <a:ext cx="11393482" cy="15587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729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2729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ППЭ-22 </a:t>
            </a:r>
          </a:p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«Акт о досрочном завершении экзамена по объективным причинам»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266613" y="3444717"/>
            <a:ext cx="4610587" cy="39956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3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 составляется в 2-х экземплярах членом ГЭК и медицинским </a:t>
            </a:r>
            <a:r>
              <a:rPr lang="ru-RU" sz="233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работником</a:t>
            </a:r>
            <a:r>
              <a:rPr lang="ru-RU" sz="233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медицинском кабинете.</a:t>
            </a:r>
          </a:p>
          <a:p>
            <a:pPr algn="ctr"/>
            <a:r>
              <a:rPr lang="ru-RU" sz="233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организатор в аудитории и руководитель ППЭ ставят свою подпись.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968" y="1607416"/>
            <a:ext cx="7054172" cy="974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82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5625" y="147484"/>
            <a:ext cx="1098754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 23-01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использования станции печати в аудитории ППЭ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752" y="1286257"/>
            <a:ext cx="9209293" cy="958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2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5625" y="147484"/>
            <a:ext cx="109875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ППЭ-24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 о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недопуске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 в ППЭ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843" y="763037"/>
            <a:ext cx="6905411" cy="81892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0847" y="8952270"/>
            <a:ext cx="6911454" cy="178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18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5625" y="147484"/>
            <a:ext cx="109875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ППЭ-26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Объяснительная записка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2770" y="820617"/>
            <a:ext cx="6221823" cy="7380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2771" y="8201407"/>
            <a:ext cx="6221822" cy="175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94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015365" y="3638199"/>
            <a:ext cx="14037945" cy="7720329"/>
          </a:xfrm>
          <a:prstGeom prst="rect">
            <a:avLst/>
          </a:prstGeom>
        </p:spPr>
        <p:txBody>
          <a:bodyPr vert="horz" lIns="155977" tIns="77989" rIns="155977" bIns="779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2051" y="113697"/>
            <a:ext cx="1314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ППЭ-05-02 </a:t>
            </a:r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экзамена в аудитории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03" y="1314026"/>
            <a:ext cx="15488978" cy="84302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3809" y="9882406"/>
            <a:ext cx="15606965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Серые поля заполняются автоматически из РИС.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Форма сканируется в аудитории после проведения экзамена.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Работа с формой осуществляется на столе для раскладки в зоне видимости камер видеонаблюдения.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1710813" y="7108723"/>
            <a:ext cx="2920181" cy="28169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238271" y="3819832"/>
            <a:ext cx="442451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Количество материалов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1076040" y="4343052"/>
            <a:ext cx="186751" cy="4354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521677" y="4257631"/>
            <a:ext cx="1096299" cy="5212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05166" y="3734411"/>
            <a:ext cx="1816511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Отметка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52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015365" y="3638199"/>
            <a:ext cx="14037945" cy="7720329"/>
          </a:xfrm>
          <a:prstGeom prst="rect">
            <a:avLst/>
          </a:prstGeom>
        </p:spPr>
        <p:txBody>
          <a:bodyPr vert="horz" lIns="155977" tIns="77989" rIns="155977" bIns="779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5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2051" y="113697"/>
            <a:ext cx="1314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ППЭ-05-02 </a:t>
            </a:r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экзамена в аудитории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0" y="2023779"/>
            <a:ext cx="15990065" cy="72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4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0155" y="808804"/>
            <a:ext cx="14117895" cy="1014435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92964" y="195478"/>
            <a:ext cx="13634165" cy="72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94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заполнения</a:t>
            </a:r>
            <a:endParaRPr lang="ru-RU" sz="4094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83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72" y="1935002"/>
            <a:ext cx="14945027" cy="84020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2429" y="4115121"/>
            <a:ext cx="598628" cy="26021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2680" y="422833"/>
            <a:ext cx="12271464" cy="1512169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ППЭ-05-02-У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ЕГЭ в аудитории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экзамен в устной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форме)</a:t>
            </a:r>
            <a:r>
              <a:rPr lang="ru-RU" sz="4094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094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4094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6880" y="3716914"/>
            <a:ext cx="778630" cy="33846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1872" y="10484537"/>
            <a:ext cx="8214852" cy="615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Форма сканируется в штабе ППЭ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8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4624" y="156992"/>
            <a:ext cx="12271464" cy="1512169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ППЭ-05-03-У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ЕГЭ в аудитории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3421" y="5134808"/>
            <a:ext cx="740979" cy="26021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816" y="1180904"/>
            <a:ext cx="15263044" cy="98961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6316" y="3837544"/>
            <a:ext cx="713055" cy="30996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579" y="3362987"/>
            <a:ext cx="1006230" cy="43740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50390" y="8877845"/>
            <a:ext cx="8214852" cy="615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Форма сканируется в штабе ППЭ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5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98" y="1860109"/>
            <a:ext cx="15310795" cy="82489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6707" y="347940"/>
            <a:ext cx="12271464" cy="1512169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ППЭ-05-0</a:t>
            </a: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Протокол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экзамена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(экзамен в компьютерной форме)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0196" y="4574877"/>
            <a:ext cx="1578077" cy="26021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5537" y="5441219"/>
            <a:ext cx="2109018" cy="13270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997" y="9055613"/>
            <a:ext cx="15310795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Серые поля заполняются автоматически из РИС.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Форма сканируется в аудитории после проведения экзамена.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Работа с формой осуществляется на столе для раскладки в зоне видимости камер видеонаблюдения.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Контрольная сумма переносится организатором из бланков регистрации участников.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85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6707" y="347940"/>
            <a:ext cx="12271464" cy="1512169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ППЭ-05-0</a:t>
            </a: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Протокол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экзамена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(экзамен в компьютерной форме)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265"/>
            <a:ext cx="15700003" cy="693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13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ЕГЭ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12007</TotalTime>
  <Words>551</Words>
  <Application>Microsoft Office PowerPoint</Application>
  <PresentationFormat>Произвольный</PresentationFormat>
  <Paragraphs>77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Times New Roman</vt:lpstr>
      <vt:lpstr>Wingdings</vt:lpstr>
      <vt:lpstr>ЕГЭ</vt:lpstr>
      <vt:lpstr>Лист</vt:lpstr>
      <vt:lpstr>Формы ППЭ для проведения ГИА-11 (сборник форм 2025 )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Форма ППЭ-05-02-У  Протокол проведения ЕГЭ в аудитории подготовки  (экзамен в устной форме) </vt:lpstr>
      <vt:lpstr>Форма ППЭ-05-03-У  Протокол проведения ЕГЭ в аудитории проведения </vt:lpstr>
      <vt:lpstr>Форма ППЭ-05-02-К  Протокол проведения экзамена в аудитории (экзамен в компьютерной форме) </vt:lpstr>
      <vt:lpstr>Форма ППЭ-05-02-К  Протокол проведения экзамена в аудитории (экзамен в компьютерной форме) </vt:lpstr>
      <vt:lpstr>Форма ППЭ-05-04-У  Ведомость перемещения участников ЕГЭ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Выдача дополнительных бланков ответов № 2</vt:lpstr>
      <vt:lpstr>Форма 12-04-МАШ  Ведомость учёта времени отсутствия участников экзамена в аудитории</vt:lpstr>
      <vt:lpstr>Презентация PowerPoint</vt:lpstr>
      <vt:lpstr>Форма ППЭ-15  Протокол проведения процедуры сканирования бланков ГИА в  аудиториях ППЭ</vt:lpstr>
      <vt:lpstr>Форма ППЭ-15-01  Протокол использования станции  сканирования в аудитории ППЭ</vt:lpstr>
      <vt:lpstr>Форма ППЭ-16  Расшифровка кодов образовательных организаций ППЭ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«Подготовка организаторов в аудитории пункта проведения экзамена государственной итоговой аттестации по образовательным программам среднего общего образования в 2016 году»</dc:title>
  <dc:creator>Пользователь Windows</dc:creator>
  <cp:lastModifiedBy>Старостина Инга Зурабовна</cp:lastModifiedBy>
  <cp:revision>634</cp:revision>
  <dcterms:created xsi:type="dcterms:W3CDTF">2016-02-13T12:34:59Z</dcterms:created>
  <dcterms:modified xsi:type="dcterms:W3CDTF">2025-02-26T02:28:21Z</dcterms:modified>
</cp:coreProperties>
</file>