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  <p:sldMasterId id="2147483662" r:id="rId2"/>
  </p:sldMasterIdLst>
  <p:notesMasterIdLst>
    <p:notesMasterId r:id="rId23"/>
  </p:notesMasterIdLst>
  <p:sldIdLst>
    <p:sldId id="278" r:id="rId3"/>
    <p:sldId id="287" r:id="rId4"/>
    <p:sldId id="293" r:id="rId5"/>
    <p:sldId id="306" r:id="rId6"/>
    <p:sldId id="308" r:id="rId7"/>
    <p:sldId id="309" r:id="rId8"/>
    <p:sldId id="297" r:id="rId9"/>
    <p:sldId id="298" r:id="rId10"/>
    <p:sldId id="310" r:id="rId11"/>
    <p:sldId id="303" r:id="rId12"/>
    <p:sldId id="315" r:id="rId13"/>
    <p:sldId id="316" r:id="rId14"/>
    <p:sldId id="314" r:id="rId15"/>
    <p:sldId id="294" r:id="rId16"/>
    <p:sldId id="295" r:id="rId17"/>
    <p:sldId id="318" r:id="rId18"/>
    <p:sldId id="319" r:id="rId19"/>
    <p:sldId id="265" r:id="rId20"/>
    <p:sldId id="311" r:id="rId21"/>
    <p:sldId id="299" r:id="rId22"/>
  </p:sldIdLst>
  <p:sldSz cx="16068675" cy="11698288"/>
  <p:notesSz cx="6858000" cy="9144000"/>
  <p:defaultTextStyle>
    <a:defPPr>
      <a:defRPr lang="ru-RU"/>
    </a:defPPr>
    <a:lvl1pPr marL="0" algn="l" defTabSz="1708175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1pPr>
    <a:lvl2pPr marL="854087" algn="l" defTabSz="1708175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2pPr>
    <a:lvl3pPr marL="1708175" algn="l" defTabSz="1708175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3pPr>
    <a:lvl4pPr marL="2562261" algn="l" defTabSz="1708175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4pPr>
    <a:lvl5pPr marL="3416348" algn="l" defTabSz="1708175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5pPr>
    <a:lvl6pPr marL="4270436" algn="l" defTabSz="1708175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6pPr>
    <a:lvl7pPr marL="5124523" algn="l" defTabSz="1708175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7pPr>
    <a:lvl8pPr marL="5978611" algn="l" defTabSz="1708175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8pPr>
    <a:lvl9pPr marL="6832698" algn="l" defTabSz="1708175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84">
          <p15:clr>
            <a:srgbClr val="A4A3A4"/>
          </p15:clr>
        </p15:guide>
        <p15:guide id="2" pos="506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3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796" autoAdjust="0"/>
    <p:restoredTop sz="96433" autoAdjust="0"/>
  </p:normalViewPr>
  <p:slideViewPr>
    <p:cSldViewPr snapToGrid="0">
      <p:cViewPr varScale="1">
        <p:scale>
          <a:sx n="69" d="100"/>
          <a:sy n="69" d="100"/>
        </p:scale>
        <p:origin x="1134" y="48"/>
      </p:cViewPr>
      <p:guideLst>
        <p:guide orient="horz" pos="3684"/>
        <p:guide pos="50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5E0DC4-3696-4A28-B536-6AB005E9CFC5}" type="doc">
      <dgm:prSet loTypeId="urn:microsoft.com/office/officeart/2005/8/layout/hierarchy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9E158A5-E311-4474-9372-AD99C8C2F397}">
      <dgm:prSet phldrT="[Текст]" custT="1"/>
      <dgm:spPr>
        <a:solidFill>
          <a:srgbClr val="006AB3"/>
        </a:solidFill>
      </dgm:spPr>
      <dgm:t>
        <a:bodyPr/>
        <a:lstStyle/>
        <a:p>
          <a:r>
            <a:rPr lang="ru-RU" sz="5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Условия и специальные условия создаются для</a:t>
          </a:r>
          <a:r>
            <a:rPr lang="ru-RU" sz="5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:</a:t>
          </a:r>
          <a:endParaRPr lang="ru-RU" sz="5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EFE01DD-0D34-4E66-824B-DD495153A642}" type="parTrans" cxnId="{5BE395A2-21E9-4BFB-A24E-3BCEE30942B6}">
      <dgm:prSet/>
      <dgm:spPr/>
      <dgm:t>
        <a:bodyPr/>
        <a:lstStyle/>
        <a:p>
          <a:endParaRPr lang="ru-RU">
            <a:solidFill>
              <a:schemeClr val="tx2">
                <a:lumMod val="75000"/>
              </a:schemeClr>
            </a:solidFill>
          </a:endParaRPr>
        </a:p>
      </dgm:t>
    </dgm:pt>
    <dgm:pt modelId="{9CC75837-69A9-4B58-BC81-81F3EA0E3CBF}" type="sibTrans" cxnId="{5BE395A2-21E9-4BFB-A24E-3BCEE30942B6}">
      <dgm:prSet/>
      <dgm:spPr/>
      <dgm:t>
        <a:bodyPr/>
        <a:lstStyle/>
        <a:p>
          <a:endParaRPr lang="ru-RU">
            <a:solidFill>
              <a:schemeClr val="tx2">
                <a:lumMod val="75000"/>
              </a:schemeClr>
            </a:solidFill>
          </a:endParaRPr>
        </a:p>
      </dgm:t>
    </dgm:pt>
    <dgm:pt modelId="{4655C1A4-AA4F-47A8-BAFB-41A851E6C219}">
      <dgm:prSet phldrT="[Текст]"/>
      <dgm:spPr>
        <a:solidFill>
          <a:srgbClr val="006AB3"/>
        </a:solidFill>
      </dgm:spPr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участников </a:t>
          </a:r>
          <a:b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 ограниченными возможностями здоровья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A1DD06C-59EC-4395-9840-3EE8EE5CBDA7}" type="parTrans" cxnId="{87677D6C-1EF2-4290-9F30-6B817D56EB71}">
      <dgm:prSet/>
      <dgm:spPr/>
      <dgm:t>
        <a:bodyPr/>
        <a:lstStyle/>
        <a:p>
          <a:endParaRPr lang="ru-RU">
            <a:solidFill>
              <a:schemeClr val="tx2">
                <a:lumMod val="75000"/>
              </a:schemeClr>
            </a:solidFill>
          </a:endParaRPr>
        </a:p>
      </dgm:t>
    </dgm:pt>
    <dgm:pt modelId="{4F6F3649-D3EC-4529-AF28-5DD24063789D}" type="sibTrans" cxnId="{87677D6C-1EF2-4290-9F30-6B817D56EB71}">
      <dgm:prSet/>
      <dgm:spPr/>
      <dgm:t>
        <a:bodyPr/>
        <a:lstStyle/>
        <a:p>
          <a:endParaRPr lang="ru-RU">
            <a:solidFill>
              <a:schemeClr val="tx2">
                <a:lumMod val="75000"/>
              </a:schemeClr>
            </a:solidFill>
          </a:endParaRPr>
        </a:p>
      </dgm:t>
    </dgm:pt>
    <dgm:pt modelId="{267A3720-BA00-4690-966E-E6AA72FC9B6C}">
      <dgm:prSet phldrT="[Текст]"/>
      <dgm:spPr>
        <a:solidFill>
          <a:srgbClr val="006AB3"/>
        </a:solidFill>
      </dgm:spPr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лиц, обучающихся </a:t>
          </a:r>
          <a:b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состоянию здоровья на дому, в медицинских организациях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AA41AC-C968-4F54-8533-85DABA0EEFA7}" type="parTrans" cxnId="{EE801654-8FE0-4873-BDFD-6136F0345421}">
      <dgm:prSet/>
      <dgm:spPr/>
      <dgm:t>
        <a:bodyPr/>
        <a:lstStyle/>
        <a:p>
          <a:endParaRPr lang="ru-RU">
            <a:solidFill>
              <a:schemeClr val="tx2">
                <a:lumMod val="75000"/>
              </a:schemeClr>
            </a:solidFill>
          </a:endParaRPr>
        </a:p>
      </dgm:t>
    </dgm:pt>
    <dgm:pt modelId="{7C44D9A6-90A0-49D1-92CD-62131CADA056}" type="sibTrans" cxnId="{EE801654-8FE0-4873-BDFD-6136F0345421}">
      <dgm:prSet/>
      <dgm:spPr/>
      <dgm:t>
        <a:bodyPr/>
        <a:lstStyle/>
        <a:p>
          <a:endParaRPr lang="ru-RU">
            <a:solidFill>
              <a:schemeClr val="tx2">
                <a:lumMod val="75000"/>
              </a:schemeClr>
            </a:solidFill>
          </a:endParaRPr>
        </a:p>
      </dgm:t>
    </dgm:pt>
    <dgm:pt modelId="{DDFA07A5-1A67-4DCB-8E17-44BD24FECCED}">
      <dgm:prSet phldrT="[Текст]"/>
      <dgm:spPr>
        <a:solidFill>
          <a:srgbClr val="006AB3"/>
        </a:solidFill>
      </dgm:spPr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участников детей-инвалидов </a:t>
          </a:r>
          <a:b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 инвалидов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A11EBAF-7897-4463-9CD1-B500497C3285}" type="parTrans" cxnId="{CAEB8C74-332C-42D1-A954-2A331879D935}">
      <dgm:prSet/>
      <dgm:spPr/>
      <dgm:t>
        <a:bodyPr/>
        <a:lstStyle/>
        <a:p>
          <a:endParaRPr lang="ru-RU">
            <a:solidFill>
              <a:schemeClr val="tx2">
                <a:lumMod val="75000"/>
              </a:schemeClr>
            </a:solidFill>
          </a:endParaRPr>
        </a:p>
      </dgm:t>
    </dgm:pt>
    <dgm:pt modelId="{D6AF249E-0DBD-4FAC-9EE1-F823200FFE47}" type="sibTrans" cxnId="{CAEB8C74-332C-42D1-A954-2A331879D935}">
      <dgm:prSet/>
      <dgm:spPr/>
      <dgm:t>
        <a:bodyPr/>
        <a:lstStyle/>
        <a:p>
          <a:endParaRPr lang="ru-RU">
            <a:solidFill>
              <a:schemeClr val="tx2">
                <a:lumMod val="75000"/>
              </a:schemeClr>
            </a:solidFill>
          </a:endParaRPr>
        </a:p>
      </dgm:t>
    </dgm:pt>
    <dgm:pt modelId="{667FD2FA-58C5-4E81-87C4-975E0A66EA93}" type="pres">
      <dgm:prSet presAssocID="{315E0DC4-3696-4A28-B536-6AB005E9CFC5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7A22692-4773-4DA7-A47E-A3F705FA5838}" type="pres">
      <dgm:prSet presAssocID="{39E158A5-E311-4474-9372-AD99C8C2F397}" presName="vertOne" presStyleCnt="0"/>
      <dgm:spPr/>
      <dgm:t>
        <a:bodyPr/>
        <a:lstStyle/>
        <a:p>
          <a:endParaRPr lang="ru-RU"/>
        </a:p>
      </dgm:t>
    </dgm:pt>
    <dgm:pt modelId="{6D62DF63-DFA6-4443-8DDE-80A0F449849F}" type="pres">
      <dgm:prSet presAssocID="{39E158A5-E311-4474-9372-AD99C8C2F397}" presName="txOne" presStyleLbl="node0" presStyleIdx="0" presStyleCnt="1" custScaleY="483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4349CCB-AA19-42AC-AF93-99A6C9576267}" type="pres">
      <dgm:prSet presAssocID="{39E158A5-E311-4474-9372-AD99C8C2F397}" presName="parTransOne" presStyleCnt="0"/>
      <dgm:spPr/>
      <dgm:t>
        <a:bodyPr/>
        <a:lstStyle/>
        <a:p>
          <a:endParaRPr lang="ru-RU"/>
        </a:p>
      </dgm:t>
    </dgm:pt>
    <dgm:pt modelId="{74F71681-5144-4068-9736-71F12E50D52F}" type="pres">
      <dgm:prSet presAssocID="{39E158A5-E311-4474-9372-AD99C8C2F397}" presName="horzOne" presStyleCnt="0"/>
      <dgm:spPr/>
      <dgm:t>
        <a:bodyPr/>
        <a:lstStyle/>
        <a:p>
          <a:endParaRPr lang="ru-RU"/>
        </a:p>
      </dgm:t>
    </dgm:pt>
    <dgm:pt modelId="{3262B518-5A7C-489B-908F-AA2D3F954E66}" type="pres">
      <dgm:prSet presAssocID="{4655C1A4-AA4F-47A8-BAFB-41A851E6C219}" presName="vertTwo" presStyleCnt="0"/>
      <dgm:spPr/>
      <dgm:t>
        <a:bodyPr/>
        <a:lstStyle/>
        <a:p>
          <a:endParaRPr lang="ru-RU"/>
        </a:p>
      </dgm:t>
    </dgm:pt>
    <dgm:pt modelId="{5CBC812D-9D5C-44A4-BBED-962FF8EC3258}" type="pres">
      <dgm:prSet presAssocID="{4655C1A4-AA4F-47A8-BAFB-41A851E6C219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38CAE54-4188-4138-9AF8-B342434F7E1E}" type="pres">
      <dgm:prSet presAssocID="{4655C1A4-AA4F-47A8-BAFB-41A851E6C219}" presName="parTransTwo" presStyleCnt="0"/>
      <dgm:spPr/>
      <dgm:t>
        <a:bodyPr/>
        <a:lstStyle/>
        <a:p>
          <a:endParaRPr lang="ru-RU"/>
        </a:p>
      </dgm:t>
    </dgm:pt>
    <dgm:pt modelId="{F9DAF32A-2D61-4070-A230-460DABB358B0}" type="pres">
      <dgm:prSet presAssocID="{4655C1A4-AA4F-47A8-BAFB-41A851E6C219}" presName="horzTwo" presStyleCnt="0"/>
      <dgm:spPr/>
      <dgm:t>
        <a:bodyPr/>
        <a:lstStyle/>
        <a:p>
          <a:endParaRPr lang="ru-RU"/>
        </a:p>
      </dgm:t>
    </dgm:pt>
    <dgm:pt modelId="{0E5C7F29-DBFD-4731-A357-0EF693C847EF}" type="pres">
      <dgm:prSet presAssocID="{267A3720-BA00-4690-966E-E6AA72FC9B6C}" presName="vertThree" presStyleCnt="0"/>
      <dgm:spPr/>
      <dgm:t>
        <a:bodyPr/>
        <a:lstStyle/>
        <a:p>
          <a:endParaRPr lang="ru-RU"/>
        </a:p>
      </dgm:t>
    </dgm:pt>
    <dgm:pt modelId="{1DA6F71A-17E4-482B-BE5D-B670AF42D436}" type="pres">
      <dgm:prSet presAssocID="{267A3720-BA00-4690-966E-E6AA72FC9B6C}" presName="txThree" presStyleLbl="node3" presStyleIdx="0" presStyleCnt="1" custLinFactNeighborX="54416" custLinFactNeighborY="-9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E6EC8F6-E36A-4D19-B04B-248188446282}" type="pres">
      <dgm:prSet presAssocID="{267A3720-BA00-4690-966E-E6AA72FC9B6C}" presName="horzThree" presStyleCnt="0"/>
      <dgm:spPr/>
      <dgm:t>
        <a:bodyPr/>
        <a:lstStyle/>
        <a:p>
          <a:endParaRPr lang="ru-RU"/>
        </a:p>
      </dgm:t>
    </dgm:pt>
    <dgm:pt modelId="{9D88B70A-BD7B-4A73-AC45-7B1A65E08597}" type="pres">
      <dgm:prSet presAssocID="{4F6F3649-D3EC-4529-AF28-5DD24063789D}" presName="sibSpaceTwo" presStyleCnt="0"/>
      <dgm:spPr/>
      <dgm:t>
        <a:bodyPr/>
        <a:lstStyle/>
        <a:p>
          <a:endParaRPr lang="ru-RU"/>
        </a:p>
      </dgm:t>
    </dgm:pt>
    <dgm:pt modelId="{FF7D18C8-8FFE-47D9-9361-F607F6020269}" type="pres">
      <dgm:prSet presAssocID="{DDFA07A5-1A67-4DCB-8E17-44BD24FECCED}" presName="vertTwo" presStyleCnt="0"/>
      <dgm:spPr/>
      <dgm:t>
        <a:bodyPr/>
        <a:lstStyle/>
        <a:p>
          <a:endParaRPr lang="ru-RU"/>
        </a:p>
      </dgm:t>
    </dgm:pt>
    <dgm:pt modelId="{A946A1D4-9AC1-4034-91CC-C5D4592FEFD0}" type="pres">
      <dgm:prSet presAssocID="{DDFA07A5-1A67-4DCB-8E17-44BD24FECCED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F1936AF-B7F2-4714-BCBF-BE62EA2F24EF}" type="pres">
      <dgm:prSet presAssocID="{DDFA07A5-1A67-4DCB-8E17-44BD24FECCED}" presName="horzTwo" presStyleCnt="0"/>
      <dgm:spPr/>
      <dgm:t>
        <a:bodyPr/>
        <a:lstStyle/>
        <a:p>
          <a:endParaRPr lang="ru-RU"/>
        </a:p>
      </dgm:t>
    </dgm:pt>
  </dgm:ptLst>
  <dgm:cxnLst>
    <dgm:cxn modelId="{5BE395A2-21E9-4BFB-A24E-3BCEE30942B6}" srcId="{315E0DC4-3696-4A28-B536-6AB005E9CFC5}" destId="{39E158A5-E311-4474-9372-AD99C8C2F397}" srcOrd="0" destOrd="0" parTransId="{BEFE01DD-0D34-4E66-824B-DD495153A642}" sibTransId="{9CC75837-69A9-4B58-BC81-81F3EA0E3CBF}"/>
    <dgm:cxn modelId="{87677D6C-1EF2-4290-9F30-6B817D56EB71}" srcId="{39E158A5-E311-4474-9372-AD99C8C2F397}" destId="{4655C1A4-AA4F-47A8-BAFB-41A851E6C219}" srcOrd="0" destOrd="0" parTransId="{2A1DD06C-59EC-4395-9840-3EE8EE5CBDA7}" sibTransId="{4F6F3649-D3EC-4529-AF28-5DD24063789D}"/>
    <dgm:cxn modelId="{47577DBA-D8C6-4486-8396-2EFA76151C79}" type="presOf" srcId="{315E0DC4-3696-4A28-B536-6AB005E9CFC5}" destId="{667FD2FA-58C5-4E81-87C4-975E0A66EA93}" srcOrd="0" destOrd="0" presId="urn:microsoft.com/office/officeart/2005/8/layout/hierarchy4"/>
    <dgm:cxn modelId="{CAEB8C74-332C-42D1-A954-2A331879D935}" srcId="{39E158A5-E311-4474-9372-AD99C8C2F397}" destId="{DDFA07A5-1A67-4DCB-8E17-44BD24FECCED}" srcOrd="1" destOrd="0" parTransId="{2A11EBAF-7897-4463-9CD1-B500497C3285}" sibTransId="{D6AF249E-0DBD-4FAC-9EE1-F823200FFE47}"/>
    <dgm:cxn modelId="{87157836-E676-42F5-990B-CBE63A3C48FA}" type="presOf" srcId="{DDFA07A5-1A67-4DCB-8E17-44BD24FECCED}" destId="{A946A1D4-9AC1-4034-91CC-C5D4592FEFD0}" srcOrd="0" destOrd="0" presId="urn:microsoft.com/office/officeart/2005/8/layout/hierarchy4"/>
    <dgm:cxn modelId="{EE801654-8FE0-4873-BDFD-6136F0345421}" srcId="{4655C1A4-AA4F-47A8-BAFB-41A851E6C219}" destId="{267A3720-BA00-4690-966E-E6AA72FC9B6C}" srcOrd="0" destOrd="0" parTransId="{54AA41AC-C968-4F54-8533-85DABA0EEFA7}" sibTransId="{7C44D9A6-90A0-49D1-92CD-62131CADA056}"/>
    <dgm:cxn modelId="{185CD59E-8182-4AC5-A37C-7078D62CCD96}" type="presOf" srcId="{39E158A5-E311-4474-9372-AD99C8C2F397}" destId="{6D62DF63-DFA6-4443-8DDE-80A0F449849F}" srcOrd="0" destOrd="0" presId="urn:microsoft.com/office/officeart/2005/8/layout/hierarchy4"/>
    <dgm:cxn modelId="{4A7EE215-DF8D-4F46-9E84-6E9512E465BB}" type="presOf" srcId="{267A3720-BA00-4690-966E-E6AA72FC9B6C}" destId="{1DA6F71A-17E4-482B-BE5D-B670AF42D436}" srcOrd="0" destOrd="0" presId="urn:microsoft.com/office/officeart/2005/8/layout/hierarchy4"/>
    <dgm:cxn modelId="{225D96C5-43FA-46A6-A64B-3DA3CF4FCC13}" type="presOf" srcId="{4655C1A4-AA4F-47A8-BAFB-41A851E6C219}" destId="{5CBC812D-9D5C-44A4-BBED-962FF8EC3258}" srcOrd="0" destOrd="0" presId="urn:microsoft.com/office/officeart/2005/8/layout/hierarchy4"/>
    <dgm:cxn modelId="{3CC9FDD1-2A49-4E3E-96F2-611ADEA02264}" type="presParOf" srcId="{667FD2FA-58C5-4E81-87C4-975E0A66EA93}" destId="{B7A22692-4773-4DA7-A47E-A3F705FA5838}" srcOrd="0" destOrd="0" presId="urn:microsoft.com/office/officeart/2005/8/layout/hierarchy4"/>
    <dgm:cxn modelId="{EAE3B47B-DC9D-43CD-81A4-415ACF74FEDD}" type="presParOf" srcId="{B7A22692-4773-4DA7-A47E-A3F705FA5838}" destId="{6D62DF63-DFA6-4443-8DDE-80A0F449849F}" srcOrd="0" destOrd="0" presId="urn:microsoft.com/office/officeart/2005/8/layout/hierarchy4"/>
    <dgm:cxn modelId="{90377C57-0730-480C-98F7-B67FAC90B635}" type="presParOf" srcId="{B7A22692-4773-4DA7-A47E-A3F705FA5838}" destId="{74349CCB-AA19-42AC-AF93-99A6C9576267}" srcOrd="1" destOrd="0" presId="urn:microsoft.com/office/officeart/2005/8/layout/hierarchy4"/>
    <dgm:cxn modelId="{3853DF3A-3937-48BB-99FF-7111D9412F0F}" type="presParOf" srcId="{B7A22692-4773-4DA7-A47E-A3F705FA5838}" destId="{74F71681-5144-4068-9736-71F12E50D52F}" srcOrd="2" destOrd="0" presId="urn:microsoft.com/office/officeart/2005/8/layout/hierarchy4"/>
    <dgm:cxn modelId="{B0696A17-AD27-4498-BD64-06B698E4CE63}" type="presParOf" srcId="{74F71681-5144-4068-9736-71F12E50D52F}" destId="{3262B518-5A7C-489B-908F-AA2D3F954E66}" srcOrd="0" destOrd="0" presId="urn:microsoft.com/office/officeart/2005/8/layout/hierarchy4"/>
    <dgm:cxn modelId="{CCE4375B-7DF7-4EB3-B020-F391FD281EE8}" type="presParOf" srcId="{3262B518-5A7C-489B-908F-AA2D3F954E66}" destId="{5CBC812D-9D5C-44A4-BBED-962FF8EC3258}" srcOrd="0" destOrd="0" presId="urn:microsoft.com/office/officeart/2005/8/layout/hierarchy4"/>
    <dgm:cxn modelId="{C5758F27-69BA-4E31-B744-734417DE4AAA}" type="presParOf" srcId="{3262B518-5A7C-489B-908F-AA2D3F954E66}" destId="{738CAE54-4188-4138-9AF8-B342434F7E1E}" srcOrd="1" destOrd="0" presId="urn:microsoft.com/office/officeart/2005/8/layout/hierarchy4"/>
    <dgm:cxn modelId="{FD1F5449-6FCD-400D-A295-76DA6BE291A2}" type="presParOf" srcId="{3262B518-5A7C-489B-908F-AA2D3F954E66}" destId="{F9DAF32A-2D61-4070-A230-460DABB358B0}" srcOrd="2" destOrd="0" presId="urn:microsoft.com/office/officeart/2005/8/layout/hierarchy4"/>
    <dgm:cxn modelId="{5E86B2C1-80F1-49C3-9B31-C40918DC7816}" type="presParOf" srcId="{F9DAF32A-2D61-4070-A230-460DABB358B0}" destId="{0E5C7F29-DBFD-4731-A357-0EF693C847EF}" srcOrd="0" destOrd="0" presId="urn:microsoft.com/office/officeart/2005/8/layout/hierarchy4"/>
    <dgm:cxn modelId="{6D7B262F-DCD9-4F36-8252-F72774F0E79E}" type="presParOf" srcId="{0E5C7F29-DBFD-4731-A357-0EF693C847EF}" destId="{1DA6F71A-17E4-482B-BE5D-B670AF42D436}" srcOrd="0" destOrd="0" presId="urn:microsoft.com/office/officeart/2005/8/layout/hierarchy4"/>
    <dgm:cxn modelId="{271AAE0C-9E22-41C9-8557-D681C99F509E}" type="presParOf" srcId="{0E5C7F29-DBFD-4731-A357-0EF693C847EF}" destId="{FE6EC8F6-E36A-4D19-B04B-248188446282}" srcOrd="1" destOrd="0" presId="urn:microsoft.com/office/officeart/2005/8/layout/hierarchy4"/>
    <dgm:cxn modelId="{D7201B26-DF22-459A-8269-291A318D61C6}" type="presParOf" srcId="{74F71681-5144-4068-9736-71F12E50D52F}" destId="{9D88B70A-BD7B-4A73-AC45-7B1A65E08597}" srcOrd="1" destOrd="0" presId="urn:microsoft.com/office/officeart/2005/8/layout/hierarchy4"/>
    <dgm:cxn modelId="{6E8A4E01-DDE5-47A1-B919-F2F5763027D7}" type="presParOf" srcId="{74F71681-5144-4068-9736-71F12E50D52F}" destId="{FF7D18C8-8FFE-47D9-9361-F607F6020269}" srcOrd="2" destOrd="0" presId="urn:microsoft.com/office/officeart/2005/8/layout/hierarchy4"/>
    <dgm:cxn modelId="{FCC127C2-90BA-48EE-9BE2-E84994C6BADC}" type="presParOf" srcId="{FF7D18C8-8FFE-47D9-9361-F607F6020269}" destId="{A946A1D4-9AC1-4034-91CC-C5D4592FEFD0}" srcOrd="0" destOrd="0" presId="urn:microsoft.com/office/officeart/2005/8/layout/hierarchy4"/>
    <dgm:cxn modelId="{7E7BD52D-1D93-443D-9C00-42EE6435BB15}" type="presParOf" srcId="{FF7D18C8-8FFE-47D9-9361-F607F6020269}" destId="{0F1936AF-B7F2-4714-BCBF-BE62EA2F24EF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633B99B-86E5-4F66-BD37-99C48074DE94}" type="doc">
      <dgm:prSet loTypeId="urn:microsoft.com/office/officeart/2005/8/layout/hierarchy1" loCatId="hierarchy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121CBD31-3CBE-4743-9EBF-CC46F3DB4C99}">
      <dgm:prSet phldrT="[Текст]" custT="1"/>
      <dgm:spPr/>
      <dgm:t>
        <a:bodyPr/>
        <a:lstStyle/>
        <a:p>
          <a:r>
            <a:rPr lang="ru-RU" sz="3200" b="1" dirty="0" smtClean="0">
              <a:solidFill>
                <a:srgbClr val="006AB3"/>
              </a:solidFill>
            </a:rPr>
            <a:t>Государственная итоговая аттестация (ГИА)</a:t>
          </a:r>
          <a:endParaRPr lang="ru-RU" sz="3200" b="1" dirty="0">
            <a:solidFill>
              <a:srgbClr val="006AB3"/>
            </a:solidFill>
          </a:endParaRPr>
        </a:p>
      </dgm:t>
    </dgm:pt>
    <dgm:pt modelId="{226DEE59-D691-4BF5-917E-4E402878CDB5}" type="parTrans" cxnId="{42004B35-3871-444D-8AD3-722DE5157CC2}">
      <dgm:prSet/>
      <dgm:spPr/>
      <dgm:t>
        <a:bodyPr/>
        <a:lstStyle/>
        <a:p>
          <a:endParaRPr lang="ru-RU"/>
        </a:p>
      </dgm:t>
    </dgm:pt>
    <dgm:pt modelId="{2BBC9D0F-CEF8-4A65-96D0-1A467D8CC29A}" type="sibTrans" cxnId="{42004B35-3871-444D-8AD3-722DE5157CC2}">
      <dgm:prSet/>
      <dgm:spPr/>
      <dgm:t>
        <a:bodyPr/>
        <a:lstStyle/>
        <a:p>
          <a:endParaRPr lang="ru-RU"/>
        </a:p>
      </dgm:t>
    </dgm:pt>
    <dgm:pt modelId="{F824839E-DEA7-4F8A-A68C-C133F90E0329}">
      <dgm:prSet phldrT="[Текст]" custT="1"/>
      <dgm:spPr/>
      <dgm:t>
        <a:bodyPr/>
        <a:lstStyle/>
        <a:p>
          <a:r>
            <a:rPr lang="ru-RU" sz="3600" b="1" dirty="0" smtClean="0">
              <a:solidFill>
                <a:srgbClr val="006AB3"/>
              </a:solidFill>
            </a:rPr>
            <a:t>Единый государственный экзамен (ЕГЭ)</a:t>
          </a:r>
          <a:endParaRPr lang="ru-RU" sz="3600" b="1" dirty="0">
            <a:solidFill>
              <a:srgbClr val="006AB3"/>
            </a:solidFill>
          </a:endParaRPr>
        </a:p>
      </dgm:t>
    </dgm:pt>
    <dgm:pt modelId="{547BC9A5-0DBB-4556-B3D0-5C8C82EBE133}" type="parTrans" cxnId="{2C2E41E9-A4A9-4689-A73A-003763BF9227}">
      <dgm:prSet/>
      <dgm:spPr/>
      <dgm:t>
        <a:bodyPr/>
        <a:lstStyle/>
        <a:p>
          <a:endParaRPr lang="ru-RU"/>
        </a:p>
      </dgm:t>
    </dgm:pt>
    <dgm:pt modelId="{E2814513-736C-4C29-A369-1A53CF24AB5A}" type="sibTrans" cxnId="{2C2E41E9-A4A9-4689-A73A-003763BF9227}">
      <dgm:prSet/>
      <dgm:spPr/>
      <dgm:t>
        <a:bodyPr/>
        <a:lstStyle/>
        <a:p>
          <a:endParaRPr lang="ru-RU"/>
        </a:p>
      </dgm:t>
    </dgm:pt>
    <dgm:pt modelId="{97D48B84-5447-4CE4-B422-175B1C39FF8E}">
      <dgm:prSet phldrT="[Текст]" custT="1"/>
      <dgm:spPr/>
      <dgm:t>
        <a:bodyPr/>
        <a:lstStyle/>
        <a:p>
          <a:r>
            <a:rPr lang="ru-RU" sz="3600" b="1" dirty="0" smtClean="0">
              <a:solidFill>
                <a:srgbClr val="006AB3"/>
              </a:solidFill>
            </a:rPr>
            <a:t>Государственный выпускной экзамен (ГВЭ)</a:t>
          </a:r>
          <a:endParaRPr lang="ru-RU" sz="3600" b="1" dirty="0">
            <a:solidFill>
              <a:srgbClr val="006AB3"/>
            </a:solidFill>
          </a:endParaRPr>
        </a:p>
      </dgm:t>
    </dgm:pt>
    <dgm:pt modelId="{50268CD5-EAD7-463D-9FC6-656EB14B23D1}" type="parTrans" cxnId="{E12E0B7E-7380-41CC-99B5-6AA40A5BBE3E}">
      <dgm:prSet/>
      <dgm:spPr/>
      <dgm:t>
        <a:bodyPr/>
        <a:lstStyle/>
        <a:p>
          <a:endParaRPr lang="ru-RU"/>
        </a:p>
      </dgm:t>
    </dgm:pt>
    <dgm:pt modelId="{AFB0F3CB-3244-427B-A7E7-5D46680AA9CB}" type="sibTrans" cxnId="{E12E0B7E-7380-41CC-99B5-6AA40A5BBE3E}">
      <dgm:prSet/>
      <dgm:spPr/>
      <dgm:t>
        <a:bodyPr/>
        <a:lstStyle/>
        <a:p>
          <a:endParaRPr lang="ru-RU"/>
        </a:p>
      </dgm:t>
    </dgm:pt>
    <dgm:pt modelId="{E9C960D3-B8C5-48A8-9113-065266A81E7F}">
      <dgm:prSet/>
      <dgm:spPr/>
      <dgm:t>
        <a:bodyPr/>
        <a:lstStyle/>
        <a:p>
          <a:r>
            <a:rPr lang="ru-RU" dirty="0" smtClean="0">
              <a:solidFill>
                <a:srgbClr val="006AB3"/>
              </a:solidFill>
            </a:rPr>
            <a:t>проводится с использованием контрольных измерительных материалов, представляющих собой комплексы заданий стандартизированной формы </a:t>
          </a:r>
          <a:endParaRPr lang="ru-RU" dirty="0">
            <a:solidFill>
              <a:srgbClr val="006AB3"/>
            </a:solidFill>
          </a:endParaRPr>
        </a:p>
      </dgm:t>
    </dgm:pt>
    <dgm:pt modelId="{F099E958-5A95-4BBA-AFE2-340CF34C8567}" type="parTrans" cxnId="{DF4A757B-132C-4807-AC50-5EEFA654AE56}">
      <dgm:prSet/>
      <dgm:spPr/>
      <dgm:t>
        <a:bodyPr/>
        <a:lstStyle/>
        <a:p>
          <a:endParaRPr lang="ru-RU"/>
        </a:p>
      </dgm:t>
    </dgm:pt>
    <dgm:pt modelId="{D1685878-E430-4998-847C-9FA9B5823D92}" type="sibTrans" cxnId="{DF4A757B-132C-4807-AC50-5EEFA654AE56}">
      <dgm:prSet/>
      <dgm:spPr/>
      <dgm:t>
        <a:bodyPr/>
        <a:lstStyle/>
        <a:p>
          <a:endParaRPr lang="ru-RU"/>
        </a:p>
      </dgm:t>
    </dgm:pt>
    <dgm:pt modelId="{BB6EE105-8967-4F8C-A1F8-2FB74E6847C3}">
      <dgm:prSet/>
      <dgm:spPr/>
      <dgm:t>
        <a:bodyPr/>
        <a:lstStyle/>
        <a:p>
          <a:r>
            <a:rPr lang="ru-RU" dirty="0" smtClean="0">
              <a:solidFill>
                <a:srgbClr val="006AB3"/>
              </a:solidFill>
            </a:rPr>
            <a:t>проводится с использованием экзаменационных материалов, включающих в себя тексты, темы</a:t>
          </a:r>
          <a:r>
            <a:rPr lang="ru-RU" smtClean="0">
              <a:solidFill>
                <a:srgbClr val="006AB3"/>
              </a:solidFill>
            </a:rPr>
            <a:t>, задания, билеты</a:t>
          </a:r>
          <a:endParaRPr lang="ru-RU" dirty="0">
            <a:solidFill>
              <a:srgbClr val="006AB3"/>
            </a:solidFill>
          </a:endParaRPr>
        </a:p>
      </dgm:t>
    </dgm:pt>
    <dgm:pt modelId="{6043FDEB-6141-42A2-B639-7935FDBAE22B}" type="sibTrans" cxnId="{7E3E7F9B-7A2B-41D2-A6FD-8936052A8EB4}">
      <dgm:prSet/>
      <dgm:spPr/>
      <dgm:t>
        <a:bodyPr/>
        <a:lstStyle/>
        <a:p>
          <a:endParaRPr lang="ru-RU"/>
        </a:p>
      </dgm:t>
    </dgm:pt>
    <dgm:pt modelId="{1CE43C4F-CA7B-4F2B-9B14-2774C5C9F08D}" type="parTrans" cxnId="{7E3E7F9B-7A2B-41D2-A6FD-8936052A8EB4}">
      <dgm:prSet/>
      <dgm:spPr/>
      <dgm:t>
        <a:bodyPr/>
        <a:lstStyle/>
        <a:p>
          <a:endParaRPr lang="ru-RU"/>
        </a:p>
      </dgm:t>
    </dgm:pt>
    <dgm:pt modelId="{E268667B-A714-47D7-A511-96EA6D968834}" type="pres">
      <dgm:prSet presAssocID="{6633B99B-86E5-4F66-BD37-99C48074DE9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4E1D356-BEB9-4DF7-B026-DCD2AAF9C853}" type="pres">
      <dgm:prSet presAssocID="{121CBD31-3CBE-4743-9EBF-CC46F3DB4C99}" presName="hierRoot1" presStyleCnt="0"/>
      <dgm:spPr/>
      <dgm:t>
        <a:bodyPr/>
        <a:lstStyle/>
        <a:p>
          <a:endParaRPr lang="ru-RU"/>
        </a:p>
      </dgm:t>
    </dgm:pt>
    <dgm:pt modelId="{94B1E485-A0E7-4238-A2C4-596300D71971}" type="pres">
      <dgm:prSet presAssocID="{121CBD31-3CBE-4743-9EBF-CC46F3DB4C99}" presName="composite" presStyleCnt="0"/>
      <dgm:spPr/>
      <dgm:t>
        <a:bodyPr/>
        <a:lstStyle/>
        <a:p>
          <a:endParaRPr lang="ru-RU"/>
        </a:p>
      </dgm:t>
    </dgm:pt>
    <dgm:pt modelId="{E78D5D46-CAE2-4BFE-8F68-8E1ABD895B99}" type="pres">
      <dgm:prSet presAssocID="{121CBD31-3CBE-4743-9EBF-CC46F3DB4C99}" presName="background" presStyleLbl="node0" presStyleIdx="0" presStyleCnt="1"/>
      <dgm:spPr>
        <a:solidFill>
          <a:srgbClr val="D9DADB"/>
        </a:solidFill>
      </dgm:spPr>
      <dgm:t>
        <a:bodyPr/>
        <a:lstStyle/>
        <a:p>
          <a:endParaRPr lang="ru-RU"/>
        </a:p>
      </dgm:t>
    </dgm:pt>
    <dgm:pt modelId="{944CD15D-DEEC-4EAB-BF07-8A537D2195FD}" type="pres">
      <dgm:prSet presAssocID="{121CBD31-3CBE-4743-9EBF-CC46F3DB4C99}" presName="text" presStyleLbl="fgAcc0" presStyleIdx="0" presStyleCnt="1" custScaleX="222319" custScaleY="24750" custLinFactNeighborX="2793" custLinFactNeighborY="-3146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BF6E1C4-357C-427C-ACA2-55D4DDED4C9C}" type="pres">
      <dgm:prSet presAssocID="{121CBD31-3CBE-4743-9EBF-CC46F3DB4C99}" presName="hierChild2" presStyleCnt="0"/>
      <dgm:spPr/>
      <dgm:t>
        <a:bodyPr/>
        <a:lstStyle/>
        <a:p>
          <a:endParaRPr lang="ru-RU"/>
        </a:p>
      </dgm:t>
    </dgm:pt>
    <dgm:pt modelId="{2B64C2A7-DEC7-403E-9E33-2858FB70F805}" type="pres">
      <dgm:prSet presAssocID="{547BC9A5-0DBB-4556-B3D0-5C8C82EBE133}" presName="Name10" presStyleLbl="parChTrans1D2" presStyleIdx="0" presStyleCnt="2"/>
      <dgm:spPr/>
      <dgm:t>
        <a:bodyPr/>
        <a:lstStyle/>
        <a:p>
          <a:endParaRPr lang="ru-RU"/>
        </a:p>
      </dgm:t>
    </dgm:pt>
    <dgm:pt modelId="{74E3A796-B5C2-46B7-A9A9-CA379D3B52C6}" type="pres">
      <dgm:prSet presAssocID="{F824839E-DEA7-4F8A-A68C-C133F90E0329}" presName="hierRoot2" presStyleCnt="0"/>
      <dgm:spPr/>
      <dgm:t>
        <a:bodyPr/>
        <a:lstStyle/>
        <a:p>
          <a:endParaRPr lang="ru-RU"/>
        </a:p>
      </dgm:t>
    </dgm:pt>
    <dgm:pt modelId="{21D4AEBE-343F-4B82-B7E8-768F954752C3}" type="pres">
      <dgm:prSet presAssocID="{F824839E-DEA7-4F8A-A68C-C133F90E0329}" presName="composite2" presStyleCnt="0"/>
      <dgm:spPr/>
      <dgm:t>
        <a:bodyPr/>
        <a:lstStyle/>
        <a:p>
          <a:endParaRPr lang="ru-RU"/>
        </a:p>
      </dgm:t>
    </dgm:pt>
    <dgm:pt modelId="{30A84A87-9AD4-42B3-9E24-82597DAD142E}" type="pres">
      <dgm:prSet presAssocID="{F824839E-DEA7-4F8A-A68C-C133F90E0329}" presName="background2" presStyleLbl="node2" presStyleIdx="0" presStyleCnt="2"/>
      <dgm:spPr>
        <a:solidFill>
          <a:srgbClr val="D9DADB"/>
        </a:solidFill>
      </dgm:spPr>
      <dgm:t>
        <a:bodyPr/>
        <a:lstStyle/>
        <a:p>
          <a:endParaRPr lang="ru-RU"/>
        </a:p>
      </dgm:t>
    </dgm:pt>
    <dgm:pt modelId="{853A7081-F890-4BEC-936E-ED7FF8B7B1C4}" type="pres">
      <dgm:prSet presAssocID="{F824839E-DEA7-4F8A-A68C-C133F90E0329}" presName="text2" presStyleLbl="fgAcc2" presStyleIdx="0" presStyleCnt="2" custScaleX="140058" custScaleY="69346" custLinFactNeighborY="-358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226351A-6847-4CA2-93D7-9B0AD1DFC68C}" type="pres">
      <dgm:prSet presAssocID="{F824839E-DEA7-4F8A-A68C-C133F90E0329}" presName="hierChild3" presStyleCnt="0"/>
      <dgm:spPr/>
      <dgm:t>
        <a:bodyPr/>
        <a:lstStyle/>
        <a:p>
          <a:endParaRPr lang="ru-RU"/>
        </a:p>
      </dgm:t>
    </dgm:pt>
    <dgm:pt modelId="{4ED4BD4F-8D15-40A4-B7E0-A9703B49F237}" type="pres">
      <dgm:prSet presAssocID="{F099E958-5A95-4BBA-AFE2-340CF34C8567}" presName="Name17" presStyleLbl="parChTrans1D3" presStyleIdx="0" presStyleCnt="2"/>
      <dgm:spPr/>
      <dgm:t>
        <a:bodyPr/>
        <a:lstStyle/>
        <a:p>
          <a:endParaRPr lang="ru-RU"/>
        </a:p>
      </dgm:t>
    </dgm:pt>
    <dgm:pt modelId="{D89CC9B9-9A8A-4E24-B506-E35C6BA334AA}" type="pres">
      <dgm:prSet presAssocID="{E9C960D3-B8C5-48A8-9113-065266A81E7F}" presName="hierRoot3" presStyleCnt="0"/>
      <dgm:spPr/>
    </dgm:pt>
    <dgm:pt modelId="{130C849D-B09C-4AD6-A78A-6A376D520354}" type="pres">
      <dgm:prSet presAssocID="{E9C960D3-B8C5-48A8-9113-065266A81E7F}" presName="composite3" presStyleCnt="0"/>
      <dgm:spPr/>
    </dgm:pt>
    <dgm:pt modelId="{3A1EBF96-4937-4F3F-BF47-865CE24E4A79}" type="pres">
      <dgm:prSet presAssocID="{E9C960D3-B8C5-48A8-9113-065266A81E7F}" presName="background3" presStyleLbl="node3" presStyleIdx="0" presStyleCnt="2"/>
      <dgm:spPr>
        <a:solidFill>
          <a:srgbClr val="D9DADB"/>
        </a:solidFill>
      </dgm:spPr>
      <dgm:t>
        <a:bodyPr/>
        <a:lstStyle/>
        <a:p>
          <a:endParaRPr lang="ru-RU"/>
        </a:p>
      </dgm:t>
    </dgm:pt>
    <dgm:pt modelId="{7F7EF364-7B78-4DD3-AD0B-488280EF8C2C}" type="pres">
      <dgm:prSet presAssocID="{E9C960D3-B8C5-48A8-9113-065266A81E7F}" presName="text3" presStyleLbl="fgAcc3" presStyleIdx="0" presStyleCnt="2" custScaleX="154173" custScaleY="78076" custLinFactNeighborX="-28491" custLinFactNeighborY="-362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E3E795E-5F02-4006-A2D5-063536027F82}" type="pres">
      <dgm:prSet presAssocID="{E9C960D3-B8C5-48A8-9113-065266A81E7F}" presName="hierChild4" presStyleCnt="0"/>
      <dgm:spPr/>
    </dgm:pt>
    <dgm:pt modelId="{C398F8EC-8862-443E-B2C8-97B19EAF89C2}" type="pres">
      <dgm:prSet presAssocID="{50268CD5-EAD7-463D-9FC6-656EB14B23D1}" presName="Name10" presStyleLbl="parChTrans1D2" presStyleIdx="1" presStyleCnt="2"/>
      <dgm:spPr/>
      <dgm:t>
        <a:bodyPr/>
        <a:lstStyle/>
        <a:p>
          <a:endParaRPr lang="ru-RU"/>
        </a:p>
      </dgm:t>
    </dgm:pt>
    <dgm:pt modelId="{E852A48F-E094-4215-A01E-2C5EBACF568F}" type="pres">
      <dgm:prSet presAssocID="{97D48B84-5447-4CE4-B422-175B1C39FF8E}" presName="hierRoot2" presStyleCnt="0"/>
      <dgm:spPr/>
      <dgm:t>
        <a:bodyPr/>
        <a:lstStyle/>
        <a:p>
          <a:endParaRPr lang="ru-RU"/>
        </a:p>
      </dgm:t>
    </dgm:pt>
    <dgm:pt modelId="{E58FE22A-B7BA-48AD-AF1C-4E5646DA106A}" type="pres">
      <dgm:prSet presAssocID="{97D48B84-5447-4CE4-B422-175B1C39FF8E}" presName="composite2" presStyleCnt="0"/>
      <dgm:spPr/>
      <dgm:t>
        <a:bodyPr/>
        <a:lstStyle/>
        <a:p>
          <a:endParaRPr lang="ru-RU"/>
        </a:p>
      </dgm:t>
    </dgm:pt>
    <dgm:pt modelId="{D4F7BB4F-204E-46C4-9041-7015BE59A9EF}" type="pres">
      <dgm:prSet presAssocID="{97D48B84-5447-4CE4-B422-175B1C39FF8E}" presName="background2" presStyleLbl="node2" presStyleIdx="1" presStyleCnt="2"/>
      <dgm:spPr>
        <a:solidFill>
          <a:srgbClr val="D9DADB"/>
        </a:solidFill>
      </dgm:spPr>
      <dgm:t>
        <a:bodyPr/>
        <a:lstStyle/>
        <a:p>
          <a:endParaRPr lang="ru-RU"/>
        </a:p>
      </dgm:t>
    </dgm:pt>
    <dgm:pt modelId="{0E1B67FA-9FC6-4B57-AABE-BA080F4274C5}" type="pres">
      <dgm:prSet presAssocID="{97D48B84-5447-4CE4-B422-175B1C39FF8E}" presName="text2" presStyleLbl="fgAcc2" presStyleIdx="1" presStyleCnt="2" custScaleX="140058" custScaleY="69346" custLinFactNeighborX="129" custLinFactNeighborY="-358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CDF6990-9D0B-48B7-B56C-3AD01EE7274C}" type="pres">
      <dgm:prSet presAssocID="{97D48B84-5447-4CE4-B422-175B1C39FF8E}" presName="hierChild3" presStyleCnt="0"/>
      <dgm:spPr/>
      <dgm:t>
        <a:bodyPr/>
        <a:lstStyle/>
        <a:p>
          <a:endParaRPr lang="ru-RU"/>
        </a:p>
      </dgm:t>
    </dgm:pt>
    <dgm:pt modelId="{A664288F-8A68-404E-916E-29159D72B5D1}" type="pres">
      <dgm:prSet presAssocID="{1CE43C4F-CA7B-4F2B-9B14-2774C5C9F08D}" presName="Name17" presStyleLbl="parChTrans1D3" presStyleIdx="1" presStyleCnt="2"/>
      <dgm:spPr/>
      <dgm:t>
        <a:bodyPr/>
        <a:lstStyle/>
        <a:p>
          <a:endParaRPr lang="ru-RU"/>
        </a:p>
      </dgm:t>
    </dgm:pt>
    <dgm:pt modelId="{8996AEAF-640D-480C-A5DF-14C1DD9E540F}" type="pres">
      <dgm:prSet presAssocID="{BB6EE105-8967-4F8C-A1F8-2FB74E6847C3}" presName="hierRoot3" presStyleCnt="0"/>
      <dgm:spPr/>
    </dgm:pt>
    <dgm:pt modelId="{C8004AF5-3E88-44F6-99C7-B5A040515947}" type="pres">
      <dgm:prSet presAssocID="{BB6EE105-8967-4F8C-A1F8-2FB74E6847C3}" presName="composite3" presStyleCnt="0"/>
      <dgm:spPr/>
    </dgm:pt>
    <dgm:pt modelId="{90CFF955-F0F7-4CEF-AEF1-61E5AF0C9446}" type="pres">
      <dgm:prSet presAssocID="{BB6EE105-8967-4F8C-A1F8-2FB74E6847C3}" presName="background3" presStyleLbl="node3" presStyleIdx="1" presStyleCnt="2"/>
      <dgm:spPr>
        <a:solidFill>
          <a:srgbClr val="D9DADB"/>
        </a:solidFill>
      </dgm:spPr>
      <dgm:t>
        <a:bodyPr/>
        <a:lstStyle/>
        <a:p>
          <a:endParaRPr lang="ru-RU"/>
        </a:p>
      </dgm:t>
    </dgm:pt>
    <dgm:pt modelId="{78F50B0F-AD70-4947-8F2C-24B0930EEDC1}" type="pres">
      <dgm:prSet presAssocID="{BB6EE105-8967-4F8C-A1F8-2FB74E6847C3}" presName="text3" presStyleLbl="fgAcc3" presStyleIdx="1" presStyleCnt="2" custScaleX="154173" custScaleY="78076" custLinFactNeighborY="-3575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7B9A2DF-DCA6-4558-AFAC-70651DB12633}" type="pres">
      <dgm:prSet presAssocID="{BB6EE105-8967-4F8C-A1F8-2FB74E6847C3}" presName="hierChild4" presStyleCnt="0"/>
      <dgm:spPr/>
    </dgm:pt>
  </dgm:ptLst>
  <dgm:cxnLst>
    <dgm:cxn modelId="{29417CE6-3246-4342-903C-C261B05CC473}" type="presOf" srcId="{E9C960D3-B8C5-48A8-9113-065266A81E7F}" destId="{7F7EF364-7B78-4DD3-AD0B-488280EF8C2C}" srcOrd="0" destOrd="0" presId="urn:microsoft.com/office/officeart/2005/8/layout/hierarchy1"/>
    <dgm:cxn modelId="{7E3E7F9B-7A2B-41D2-A6FD-8936052A8EB4}" srcId="{97D48B84-5447-4CE4-B422-175B1C39FF8E}" destId="{BB6EE105-8967-4F8C-A1F8-2FB74E6847C3}" srcOrd="0" destOrd="0" parTransId="{1CE43C4F-CA7B-4F2B-9B14-2774C5C9F08D}" sibTransId="{6043FDEB-6141-42A2-B639-7935FDBAE22B}"/>
    <dgm:cxn modelId="{4DB7B6DA-A13D-4674-B259-DBECBCB644E9}" type="presOf" srcId="{547BC9A5-0DBB-4556-B3D0-5C8C82EBE133}" destId="{2B64C2A7-DEC7-403E-9E33-2858FB70F805}" srcOrd="0" destOrd="0" presId="urn:microsoft.com/office/officeart/2005/8/layout/hierarchy1"/>
    <dgm:cxn modelId="{1D425CD1-9704-4806-A866-D1302B915A20}" type="presOf" srcId="{F824839E-DEA7-4F8A-A68C-C133F90E0329}" destId="{853A7081-F890-4BEC-936E-ED7FF8B7B1C4}" srcOrd="0" destOrd="0" presId="urn:microsoft.com/office/officeart/2005/8/layout/hierarchy1"/>
    <dgm:cxn modelId="{65FA5BB4-DAED-42C6-BDA0-94BD6DBC020B}" type="presOf" srcId="{F099E958-5A95-4BBA-AFE2-340CF34C8567}" destId="{4ED4BD4F-8D15-40A4-B7E0-A9703B49F237}" srcOrd="0" destOrd="0" presId="urn:microsoft.com/office/officeart/2005/8/layout/hierarchy1"/>
    <dgm:cxn modelId="{F599DE5B-3B5B-4460-B48D-FB063BF8413E}" type="presOf" srcId="{6633B99B-86E5-4F66-BD37-99C48074DE94}" destId="{E268667B-A714-47D7-A511-96EA6D968834}" srcOrd="0" destOrd="0" presId="urn:microsoft.com/office/officeart/2005/8/layout/hierarchy1"/>
    <dgm:cxn modelId="{42004B35-3871-444D-8AD3-722DE5157CC2}" srcId="{6633B99B-86E5-4F66-BD37-99C48074DE94}" destId="{121CBD31-3CBE-4743-9EBF-CC46F3DB4C99}" srcOrd="0" destOrd="0" parTransId="{226DEE59-D691-4BF5-917E-4E402878CDB5}" sibTransId="{2BBC9D0F-CEF8-4A65-96D0-1A467D8CC29A}"/>
    <dgm:cxn modelId="{2C2E41E9-A4A9-4689-A73A-003763BF9227}" srcId="{121CBD31-3CBE-4743-9EBF-CC46F3DB4C99}" destId="{F824839E-DEA7-4F8A-A68C-C133F90E0329}" srcOrd="0" destOrd="0" parTransId="{547BC9A5-0DBB-4556-B3D0-5C8C82EBE133}" sibTransId="{E2814513-736C-4C29-A369-1A53CF24AB5A}"/>
    <dgm:cxn modelId="{04FD66EB-F21C-4E67-9E01-04797F3B4D7F}" type="presOf" srcId="{1CE43C4F-CA7B-4F2B-9B14-2774C5C9F08D}" destId="{A664288F-8A68-404E-916E-29159D72B5D1}" srcOrd="0" destOrd="0" presId="urn:microsoft.com/office/officeart/2005/8/layout/hierarchy1"/>
    <dgm:cxn modelId="{5DD5CFC8-1110-40CA-ADF3-8D56402496EC}" type="presOf" srcId="{121CBD31-3CBE-4743-9EBF-CC46F3DB4C99}" destId="{944CD15D-DEEC-4EAB-BF07-8A537D2195FD}" srcOrd="0" destOrd="0" presId="urn:microsoft.com/office/officeart/2005/8/layout/hierarchy1"/>
    <dgm:cxn modelId="{8813B4F4-F500-4F08-8FEF-736390747E5E}" type="presOf" srcId="{97D48B84-5447-4CE4-B422-175B1C39FF8E}" destId="{0E1B67FA-9FC6-4B57-AABE-BA080F4274C5}" srcOrd="0" destOrd="0" presId="urn:microsoft.com/office/officeart/2005/8/layout/hierarchy1"/>
    <dgm:cxn modelId="{DF4A757B-132C-4807-AC50-5EEFA654AE56}" srcId="{F824839E-DEA7-4F8A-A68C-C133F90E0329}" destId="{E9C960D3-B8C5-48A8-9113-065266A81E7F}" srcOrd="0" destOrd="0" parTransId="{F099E958-5A95-4BBA-AFE2-340CF34C8567}" sibTransId="{D1685878-E430-4998-847C-9FA9B5823D92}"/>
    <dgm:cxn modelId="{E12E0B7E-7380-41CC-99B5-6AA40A5BBE3E}" srcId="{121CBD31-3CBE-4743-9EBF-CC46F3DB4C99}" destId="{97D48B84-5447-4CE4-B422-175B1C39FF8E}" srcOrd="1" destOrd="0" parTransId="{50268CD5-EAD7-463D-9FC6-656EB14B23D1}" sibTransId="{AFB0F3CB-3244-427B-A7E7-5D46680AA9CB}"/>
    <dgm:cxn modelId="{466AAF8A-E37E-4898-B047-FD7BE589CF06}" type="presOf" srcId="{50268CD5-EAD7-463D-9FC6-656EB14B23D1}" destId="{C398F8EC-8862-443E-B2C8-97B19EAF89C2}" srcOrd="0" destOrd="0" presId="urn:microsoft.com/office/officeart/2005/8/layout/hierarchy1"/>
    <dgm:cxn modelId="{F4B31FB1-014C-4BA1-98FD-F5A7060F8054}" type="presOf" srcId="{BB6EE105-8967-4F8C-A1F8-2FB74E6847C3}" destId="{78F50B0F-AD70-4947-8F2C-24B0930EEDC1}" srcOrd="0" destOrd="0" presId="urn:microsoft.com/office/officeart/2005/8/layout/hierarchy1"/>
    <dgm:cxn modelId="{3F855607-5FBA-4905-87FE-9FA5A71EC24C}" type="presParOf" srcId="{E268667B-A714-47D7-A511-96EA6D968834}" destId="{44E1D356-BEB9-4DF7-B026-DCD2AAF9C853}" srcOrd="0" destOrd="0" presId="urn:microsoft.com/office/officeart/2005/8/layout/hierarchy1"/>
    <dgm:cxn modelId="{0A43532F-022C-41F6-8C34-7055814EE9A4}" type="presParOf" srcId="{44E1D356-BEB9-4DF7-B026-DCD2AAF9C853}" destId="{94B1E485-A0E7-4238-A2C4-596300D71971}" srcOrd="0" destOrd="0" presId="urn:microsoft.com/office/officeart/2005/8/layout/hierarchy1"/>
    <dgm:cxn modelId="{43BBF57F-F6B6-459F-A9A4-F4C9A450EB26}" type="presParOf" srcId="{94B1E485-A0E7-4238-A2C4-596300D71971}" destId="{E78D5D46-CAE2-4BFE-8F68-8E1ABD895B99}" srcOrd="0" destOrd="0" presId="urn:microsoft.com/office/officeart/2005/8/layout/hierarchy1"/>
    <dgm:cxn modelId="{C044CA39-08A1-4818-A168-7641F1BA19DB}" type="presParOf" srcId="{94B1E485-A0E7-4238-A2C4-596300D71971}" destId="{944CD15D-DEEC-4EAB-BF07-8A537D2195FD}" srcOrd="1" destOrd="0" presId="urn:microsoft.com/office/officeart/2005/8/layout/hierarchy1"/>
    <dgm:cxn modelId="{5D0F7332-4618-4ECE-AD46-32FF0F855E03}" type="presParOf" srcId="{44E1D356-BEB9-4DF7-B026-DCD2AAF9C853}" destId="{4BF6E1C4-357C-427C-ACA2-55D4DDED4C9C}" srcOrd="1" destOrd="0" presId="urn:microsoft.com/office/officeart/2005/8/layout/hierarchy1"/>
    <dgm:cxn modelId="{395C3F51-07DD-44B5-B510-B3CADDCA6C15}" type="presParOf" srcId="{4BF6E1C4-357C-427C-ACA2-55D4DDED4C9C}" destId="{2B64C2A7-DEC7-403E-9E33-2858FB70F805}" srcOrd="0" destOrd="0" presId="urn:microsoft.com/office/officeart/2005/8/layout/hierarchy1"/>
    <dgm:cxn modelId="{BDF44CCC-0558-4A1A-9499-D22B5A71DBB7}" type="presParOf" srcId="{4BF6E1C4-357C-427C-ACA2-55D4DDED4C9C}" destId="{74E3A796-B5C2-46B7-A9A9-CA379D3B52C6}" srcOrd="1" destOrd="0" presId="urn:microsoft.com/office/officeart/2005/8/layout/hierarchy1"/>
    <dgm:cxn modelId="{C22959FC-D2FF-41F4-9C65-4C6F18D33A90}" type="presParOf" srcId="{74E3A796-B5C2-46B7-A9A9-CA379D3B52C6}" destId="{21D4AEBE-343F-4B82-B7E8-768F954752C3}" srcOrd="0" destOrd="0" presId="urn:microsoft.com/office/officeart/2005/8/layout/hierarchy1"/>
    <dgm:cxn modelId="{AF57BB28-7F5A-41B8-BE38-692DC9AC9D59}" type="presParOf" srcId="{21D4AEBE-343F-4B82-B7E8-768F954752C3}" destId="{30A84A87-9AD4-42B3-9E24-82597DAD142E}" srcOrd="0" destOrd="0" presId="urn:microsoft.com/office/officeart/2005/8/layout/hierarchy1"/>
    <dgm:cxn modelId="{D68A8737-F1B8-4EC3-8AE9-04EB50B5C1F9}" type="presParOf" srcId="{21D4AEBE-343F-4B82-B7E8-768F954752C3}" destId="{853A7081-F890-4BEC-936E-ED7FF8B7B1C4}" srcOrd="1" destOrd="0" presId="urn:microsoft.com/office/officeart/2005/8/layout/hierarchy1"/>
    <dgm:cxn modelId="{C925BA89-75AF-4424-B82D-C9DFA4E55E1C}" type="presParOf" srcId="{74E3A796-B5C2-46B7-A9A9-CA379D3B52C6}" destId="{E226351A-6847-4CA2-93D7-9B0AD1DFC68C}" srcOrd="1" destOrd="0" presId="urn:microsoft.com/office/officeart/2005/8/layout/hierarchy1"/>
    <dgm:cxn modelId="{04890D5D-6BAE-4AF3-84CE-51520FE8B053}" type="presParOf" srcId="{E226351A-6847-4CA2-93D7-9B0AD1DFC68C}" destId="{4ED4BD4F-8D15-40A4-B7E0-A9703B49F237}" srcOrd="0" destOrd="0" presId="urn:microsoft.com/office/officeart/2005/8/layout/hierarchy1"/>
    <dgm:cxn modelId="{B7C9C89B-3B07-4802-9484-26E9F8A4FC7B}" type="presParOf" srcId="{E226351A-6847-4CA2-93D7-9B0AD1DFC68C}" destId="{D89CC9B9-9A8A-4E24-B506-E35C6BA334AA}" srcOrd="1" destOrd="0" presId="urn:microsoft.com/office/officeart/2005/8/layout/hierarchy1"/>
    <dgm:cxn modelId="{B13C214C-F741-437A-A9E0-FAE2B41E3B71}" type="presParOf" srcId="{D89CC9B9-9A8A-4E24-B506-E35C6BA334AA}" destId="{130C849D-B09C-4AD6-A78A-6A376D520354}" srcOrd="0" destOrd="0" presId="urn:microsoft.com/office/officeart/2005/8/layout/hierarchy1"/>
    <dgm:cxn modelId="{7FD23C3B-5625-4BCC-A720-BE55EB1A0F2B}" type="presParOf" srcId="{130C849D-B09C-4AD6-A78A-6A376D520354}" destId="{3A1EBF96-4937-4F3F-BF47-865CE24E4A79}" srcOrd="0" destOrd="0" presId="urn:microsoft.com/office/officeart/2005/8/layout/hierarchy1"/>
    <dgm:cxn modelId="{1B35B521-D9B1-4D63-9025-99A55F236A65}" type="presParOf" srcId="{130C849D-B09C-4AD6-A78A-6A376D520354}" destId="{7F7EF364-7B78-4DD3-AD0B-488280EF8C2C}" srcOrd="1" destOrd="0" presId="urn:microsoft.com/office/officeart/2005/8/layout/hierarchy1"/>
    <dgm:cxn modelId="{70AFAB76-4512-484A-A4FA-BCED61572241}" type="presParOf" srcId="{D89CC9B9-9A8A-4E24-B506-E35C6BA334AA}" destId="{EE3E795E-5F02-4006-A2D5-063536027F82}" srcOrd="1" destOrd="0" presId="urn:microsoft.com/office/officeart/2005/8/layout/hierarchy1"/>
    <dgm:cxn modelId="{23D2D75A-CC66-4B72-A495-71BA685C387B}" type="presParOf" srcId="{4BF6E1C4-357C-427C-ACA2-55D4DDED4C9C}" destId="{C398F8EC-8862-443E-B2C8-97B19EAF89C2}" srcOrd="2" destOrd="0" presId="urn:microsoft.com/office/officeart/2005/8/layout/hierarchy1"/>
    <dgm:cxn modelId="{3D732BCE-0D43-416E-976A-70A8ABB05123}" type="presParOf" srcId="{4BF6E1C4-357C-427C-ACA2-55D4DDED4C9C}" destId="{E852A48F-E094-4215-A01E-2C5EBACF568F}" srcOrd="3" destOrd="0" presId="urn:microsoft.com/office/officeart/2005/8/layout/hierarchy1"/>
    <dgm:cxn modelId="{5CAA6056-108C-413B-BCF7-FDCE4DD641B7}" type="presParOf" srcId="{E852A48F-E094-4215-A01E-2C5EBACF568F}" destId="{E58FE22A-B7BA-48AD-AF1C-4E5646DA106A}" srcOrd="0" destOrd="0" presId="urn:microsoft.com/office/officeart/2005/8/layout/hierarchy1"/>
    <dgm:cxn modelId="{6203B535-3521-4BC7-93CE-EB0D99347E51}" type="presParOf" srcId="{E58FE22A-B7BA-48AD-AF1C-4E5646DA106A}" destId="{D4F7BB4F-204E-46C4-9041-7015BE59A9EF}" srcOrd="0" destOrd="0" presId="urn:microsoft.com/office/officeart/2005/8/layout/hierarchy1"/>
    <dgm:cxn modelId="{B2EC6E9F-CFCD-4928-992B-C2FB88DBAD04}" type="presParOf" srcId="{E58FE22A-B7BA-48AD-AF1C-4E5646DA106A}" destId="{0E1B67FA-9FC6-4B57-AABE-BA080F4274C5}" srcOrd="1" destOrd="0" presId="urn:microsoft.com/office/officeart/2005/8/layout/hierarchy1"/>
    <dgm:cxn modelId="{666CB16A-E46E-43FD-8CDD-B23515E49822}" type="presParOf" srcId="{E852A48F-E094-4215-A01E-2C5EBACF568F}" destId="{1CDF6990-9D0B-48B7-B56C-3AD01EE7274C}" srcOrd="1" destOrd="0" presId="urn:microsoft.com/office/officeart/2005/8/layout/hierarchy1"/>
    <dgm:cxn modelId="{E1B67273-8FB9-4433-BB6B-378439023BE4}" type="presParOf" srcId="{1CDF6990-9D0B-48B7-B56C-3AD01EE7274C}" destId="{A664288F-8A68-404E-916E-29159D72B5D1}" srcOrd="0" destOrd="0" presId="urn:microsoft.com/office/officeart/2005/8/layout/hierarchy1"/>
    <dgm:cxn modelId="{8B608374-4A75-4023-B300-B5D8C213C505}" type="presParOf" srcId="{1CDF6990-9D0B-48B7-B56C-3AD01EE7274C}" destId="{8996AEAF-640D-480C-A5DF-14C1DD9E540F}" srcOrd="1" destOrd="0" presId="urn:microsoft.com/office/officeart/2005/8/layout/hierarchy1"/>
    <dgm:cxn modelId="{1F8D0B13-3456-4027-9405-6756010F3D05}" type="presParOf" srcId="{8996AEAF-640D-480C-A5DF-14C1DD9E540F}" destId="{C8004AF5-3E88-44F6-99C7-B5A040515947}" srcOrd="0" destOrd="0" presId="urn:microsoft.com/office/officeart/2005/8/layout/hierarchy1"/>
    <dgm:cxn modelId="{CFB42E83-54F0-4CB7-8752-A398085E35FF}" type="presParOf" srcId="{C8004AF5-3E88-44F6-99C7-B5A040515947}" destId="{90CFF955-F0F7-4CEF-AEF1-61E5AF0C9446}" srcOrd="0" destOrd="0" presId="urn:microsoft.com/office/officeart/2005/8/layout/hierarchy1"/>
    <dgm:cxn modelId="{70878C45-5F4C-4FB8-8EF4-C864D4599173}" type="presParOf" srcId="{C8004AF5-3E88-44F6-99C7-B5A040515947}" destId="{78F50B0F-AD70-4947-8F2C-24B0930EEDC1}" srcOrd="1" destOrd="0" presId="urn:microsoft.com/office/officeart/2005/8/layout/hierarchy1"/>
    <dgm:cxn modelId="{D84947F4-E19E-459E-B3D4-AB018466F874}" type="presParOf" srcId="{8996AEAF-640D-480C-A5DF-14C1DD9E540F}" destId="{47B9A2DF-DCA6-4558-AFAC-70651DB12633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62DF63-DFA6-4443-8DDE-80A0F449849F}">
      <dsp:nvSpPr>
        <dsp:cNvPr id="0" name=""/>
        <dsp:cNvSpPr/>
      </dsp:nvSpPr>
      <dsp:spPr>
        <a:xfrm>
          <a:off x="5115" y="2534"/>
          <a:ext cx="13848643" cy="1332293"/>
        </a:xfrm>
        <a:prstGeom prst="roundRect">
          <a:avLst>
            <a:gd name="adj" fmla="val 10000"/>
          </a:avLst>
        </a:prstGeom>
        <a:solidFill>
          <a:srgbClr val="006AB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Условия и специальные условия создаются для</a:t>
          </a:r>
          <a:r>
            <a:rPr lang="ru-RU" sz="5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:</a:t>
          </a:r>
          <a:endParaRPr lang="ru-RU" sz="5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4137" y="41556"/>
        <a:ext cx="13770599" cy="1254249"/>
      </dsp:txXfrm>
    </dsp:sp>
    <dsp:sp modelId="{5CBC812D-9D5C-44A4-BBED-962FF8EC3258}">
      <dsp:nvSpPr>
        <dsp:cNvPr id="0" name=""/>
        <dsp:cNvSpPr/>
      </dsp:nvSpPr>
      <dsp:spPr>
        <a:xfrm>
          <a:off x="5115" y="1622832"/>
          <a:ext cx="6645222" cy="2754095"/>
        </a:xfrm>
        <a:prstGeom prst="roundRect">
          <a:avLst>
            <a:gd name="adj" fmla="val 10000"/>
          </a:avLst>
        </a:prstGeom>
        <a:solidFill>
          <a:srgbClr val="006AB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участников </a:t>
          </a:r>
          <a:br>
            <a:rPr lang="ru-RU" sz="4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4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 ограниченными возможностями здоровья</a:t>
          </a:r>
          <a:endParaRPr lang="ru-RU" sz="4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5780" y="1703497"/>
        <a:ext cx="6483892" cy="2592765"/>
      </dsp:txXfrm>
    </dsp:sp>
    <dsp:sp modelId="{1DA6F71A-17E4-482B-BE5D-B670AF42D436}">
      <dsp:nvSpPr>
        <dsp:cNvPr id="0" name=""/>
        <dsp:cNvSpPr/>
      </dsp:nvSpPr>
      <dsp:spPr>
        <a:xfrm>
          <a:off x="3621180" y="4639760"/>
          <a:ext cx="6645222" cy="2754095"/>
        </a:xfrm>
        <a:prstGeom prst="roundRect">
          <a:avLst>
            <a:gd name="adj" fmla="val 10000"/>
          </a:avLst>
        </a:prstGeom>
        <a:solidFill>
          <a:srgbClr val="006AB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лиц, обучающихся </a:t>
          </a:r>
          <a:br>
            <a:rPr lang="ru-RU" sz="4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4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состоянию здоровья на дому, в медицинских организациях</a:t>
          </a:r>
          <a:endParaRPr lang="ru-RU" sz="43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701845" y="4720425"/>
        <a:ext cx="6483892" cy="2592765"/>
      </dsp:txXfrm>
    </dsp:sp>
    <dsp:sp modelId="{A946A1D4-9AC1-4034-91CC-C5D4592FEFD0}">
      <dsp:nvSpPr>
        <dsp:cNvPr id="0" name=""/>
        <dsp:cNvSpPr/>
      </dsp:nvSpPr>
      <dsp:spPr>
        <a:xfrm>
          <a:off x="7208536" y="1622832"/>
          <a:ext cx="6645222" cy="2754095"/>
        </a:xfrm>
        <a:prstGeom prst="roundRect">
          <a:avLst>
            <a:gd name="adj" fmla="val 10000"/>
          </a:avLst>
        </a:prstGeom>
        <a:solidFill>
          <a:srgbClr val="006AB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участников детей-инвалидов </a:t>
          </a:r>
          <a:br>
            <a:rPr lang="ru-RU" sz="4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4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 инвалидов</a:t>
          </a:r>
          <a:endParaRPr lang="ru-RU" sz="4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289201" y="1703497"/>
        <a:ext cx="6483892" cy="25927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64288F-8A68-404E-916E-29159D72B5D1}">
      <dsp:nvSpPr>
        <dsp:cNvPr id="0" name=""/>
        <dsp:cNvSpPr/>
      </dsp:nvSpPr>
      <dsp:spPr>
        <a:xfrm>
          <a:off x="10678091" y="2890133"/>
          <a:ext cx="91440" cy="1232171"/>
        </a:xfrm>
        <a:custGeom>
          <a:avLst/>
          <a:gdLst/>
          <a:ahLst/>
          <a:cxnLst/>
          <a:rect l="0" t="0" r="0" b="0"/>
          <a:pathLst>
            <a:path>
              <a:moveTo>
                <a:pt x="51172" y="0"/>
              </a:moveTo>
              <a:lnTo>
                <a:pt x="51172" y="840646"/>
              </a:lnTo>
              <a:lnTo>
                <a:pt x="45720" y="840646"/>
              </a:lnTo>
              <a:lnTo>
                <a:pt x="45720" y="1232171"/>
              </a:lnTo>
            </a:path>
          </a:pathLst>
        </a:custGeom>
        <a:noFill/>
        <a:ln w="127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98F8EC-8862-443E-B2C8-97B19EAF89C2}">
      <dsp:nvSpPr>
        <dsp:cNvPr id="0" name=""/>
        <dsp:cNvSpPr/>
      </dsp:nvSpPr>
      <dsp:spPr>
        <a:xfrm>
          <a:off x="7114307" y="218109"/>
          <a:ext cx="3614956" cy="8109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9434"/>
              </a:lnTo>
              <a:lnTo>
                <a:pt x="3614956" y="419434"/>
              </a:lnTo>
              <a:lnTo>
                <a:pt x="3614956" y="810959"/>
              </a:lnTo>
            </a:path>
          </a:pathLst>
        </a:custGeom>
        <a:noFill/>
        <a:ln w="127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D4BD4F-8D15-40A4-B7E0-A9703B49F237}">
      <dsp:nvSpPr>
        <dsp:cNvPr id="0" name=""/>
        <dsp:cNvSpPr/>
      </dsp:nvSpPr>
      <dsp:spPr>
        <a:xfrm>
          <a:off x="2788356" y="2890106"/>
          <a:ext cx="480361" cy="1217733"/>
        </a:xfrm>
        <a:custGeom>
          <a:avLst/>
          <a:gdLst/>
          <a:ahLst/>
          <a:cxnLst/>
          <a:rect l="0" t="0" r="0" b="0"/>
          <a:pathLst>
            <a:path>
              <a:moveTo>
                <a:pt x="480361" y="0"/>
              </a:moveTo>
              <a:lnTo>
                <a:pt x="480361" y="826208"/>
              </a:lnTo>
              <a:lnTo>
                <a:pt x="0" y="826208"/>
              </a:lnTo>
              <a:lnTo>
                <a:pt x="0" y="1217733"/>
              </a:lnTo>
            </a:path>
          </a:pathLst>
        </a:custGeom>
        <a:noFill/>
        <a:ln w="127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64C2A7-DEC7-403E-9E33-2858FB70F805}">
      <dsp:nvSpPr>
        <dsp:cNvPr id="0" name=""/>
        <dsp:cNvSpPr/>
      </dsp:nvSpPr>
      <dsp:spPr>
        <a:xfrm>
          <a:off x="3268717" y="218109"/>
          <a:ext cx="3845589" cy="810932"/>
        </a:xfrm>
        <a:custGeom>
          <a:avLst/>
          <a:gdLst/>
          <a:ahLst/>
          <a:cxnLst/>
          <a:rect l="0" t="0" r="0" b="0"/>
          <a:pathLst>
            <a:path>
              <a:moveTo>
                <a:pt x="3845589" y="0"/>
              </a:moveTo>
              <a:lnTo>
                <a:pt x="3845589" y="419407"/>
              </a:lnTo>
              <a:lnTo>
                <a:pt x="0" y="419407"/>
              </a:lnTo>
              <a:lnTo>
                <a:pt x="0" y="810932"/>
              </a:lnTo>
            </a:path>
          </a:pathLst>
        </a:custGeom>
        <a:noFill/>
        <a:ln w="127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8D5D46-CAE2-4BFE-8F68-8E1ABD895B99}">
      <dsp:nvSpPr>
        <dsp:cNvPr id="0" name=""/>
        <dsp:cNvSpPr/>
      </dsp:nvSpPr>
      <dsp:spPr>
        <a:xfrm>
          <a:off x="2416308" y="-446115"/>
          <a:ext cx="9395997" cy="664225"/>
        </a:xfrm>
        <a:prstGeom prst="roundRect">
          <a:avLst>
            <a:gd name="adj" fmla="val 10000"/>
          </a:avLst>
        </a:prstGeom>
        <a:solidFill>
          <a:srgbClr val="D9DAD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4CD15D-DEEC-4EAB-BF07-8A537D2195FD}">
      <dsp:nvSpPr>
        <dsp:cNvPr id="0" name=""/>
        <dsp:cNvSpPr/>
      </dsp:nvSpPr>
      <dsp:spPr>
        <a:xfrm>
          <a:off x="2885903" y="0"/>
          <a:ext cx="9395997" cy="6642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006AB3"/>
              </a:solidFill>
            </a:rPr>
            <a:t>Государственная итоговая аттестация (ГИА)</a:t>
          </a:r>
          <a:endParaRPr lang="ru-RU" sz="3200" b="1" kern="1200" dirty="0">
            <a:solidFill>
              <a:srgbClr val="006AB3"/>
            </a:solidFill>
          </a:endParaRPr>
        </a:p>
      </dsp:txBody>
      <dsp:txXfrm>
        <a:off x="2905357" y="19454"/>
        <a:ext cx="9357089" cy="625317"/>
      </dsp:txXfrm>
    </dsp:sp>
    <dsp:sp modelId="{30A84A87-9AD4-42B3-9E24-82597DAD142E}">
      <dsp:nvSpPr>
        <dsp:cNvPr id="0" name=""/>
        <dsp:cNvSpPr/>
      </dsp:nvSpPr>
      <dsp:spPr>
        <a:xfrm>
          <a:off x="309041" y="1029041"/>
          <a:ext cx="5919352" cy="1861064"/>
        </a:xfrm>
        <a:prstGeom prst="roundRect">
          <a:avLst>
            <a:gd name="adj" fmla="val 10000"/>
          </a:avLst>
        </a:prstGeom>
        <a:solidFill>
          <a:srgbClr val="D9DAD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3A7081-F890-4BEC-936E-ED7FF8B7B1C4}">
      <dsp:nvSpPr>
        <dsp:cNvPr id="0" name=""/>
        <dsp:cNvSpPr/>
      </dsp:nvSpPr>
      <dsp:spPr>
        <a:xfrm>
          <a:off x="778636" y="1475157"/>
          <a:ext cx="5919352" cy="18610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rgbClr val="006AB3"/>
              </a:solidFill>
            </a:rPr>
            <a:t>Единый государственный экзамен (ЕГЭ)</a:t>
          </a:r>
          <a:endParaRPr lang="ru-RU" sz="3600" b="1" kern="1200" dirty="0">
            <a:solidFill>
              <a:srgbClr val="006AB3"/>
            </a:solidFill>
          </a:endParaRPr>
        </a:p>
      </dsp:txBody>
      <dsp:txXfrm>
        <a:off x="833145" y="1529666"/>
        <a:ext cx="5810334" cy="1752046"/>
      </dsp:txXfrm>
    </dsp:sp>
    <dsp:sp modelId="{3A1EBF96-4937-4F3F-BF47-865CE24E4A79}">
      <dsp:nvSpPr>
        <dsp:cNvPr id="0" name=""/>
        <dsp:cNvSpPr/>
      </dsp:nvSpPr>
      <dsp:spPr>
        <a:xfrm>
          <a:off x="-469595" y="4107839"/>
          <a:ext cx="6515903" cy="2095354"/>
        </a:xfrm>
        <a:prstGeom prst="roundRect">
          <a:avLst>
            <a:gd name="adj" fmla="val 10000"/>
          </a:avLst>
        </a:prstGeom>
        <a:solidFill>
          <a:srgbClr val="D9DAD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7EF364-7B78-4DD3-AD0B-488280EF8C2C}">
      <dsp:nvSpPr>
        <dsp:cNvPr id="0" name=""/>
        <dsp:cNvSpPr/>
      </dsp:nvSpPr>
      <dsp:spPr>
        <a:xfrm>
          <a:off x="0" y="4553955"/>
          <a:ext cx="6515903" cy="20953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solidFill>
                <a:srgbClr val="006AB3"/>
              </a:solidFill>
            </a:rPr>
            <a:t>проводится с использованием контрольных измерительных материалов, представляющих собой комплексы заданий стандартизированной формы </a:t>
          </a:r>
          <a:endParaRPr lang="ru-RU" sz="2700" kern="1200" dirty="0">
            <a:solidFill>
              <a:srgbClr val="006AB3"/>
            </a:solidFill>
          </a:endParaRPr>
        </a:p>
      </dsp:txBody>
      <dsp:txXfrm>
        <a:off x="61371" y="4615326"/>
        <a:ext cx="6393161" cy="1972612"/>
      </dsp:txXfrm>
    </dsp:sp>
    <dsp:sp modelId="{D4F7BB4F-204E-46C4-9041-7015BE59A9EF}">
      <dsp:nvSpPr>
        <dsp:cNvPr id="0" name=""/>
        <dsp:cNvSpPr/>
      </dsp:nvSpPr>
      <dsp:spPr>
        <a:xfrm>
          <a:off x="7769587" y="1029068"/>
          <a:ext cx="5919352" cy="1861064"/>
        </a:xfrm>
        <a:prstGeom prst="roundRect">
          <a:avLst>
            <a:gd name="adj" fmla="val 10000"/>
          </a:avLst>
        </a:prstGeom>
        <a:solidFill>
          <a:srgbClr val="D9DAD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1B67FA-9FC6-4B57-AABE-BA080F4274C5}">
      <dsp:nvSpPr>
        <dsp:cNvPr id="0" name=""/>
        <dsp:cNvSpPr/>
      </dsp:nvSpPr>
      <dsp:spPr>
        <a:xfrm>
          <a:off x="8239182" y="1475184"/>
          <a:ext cx="5919352" cy="18610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rgbClr val="006AB3"/>
              </a:solidFill>
            </a:rPr>
            <a:t>Государственный выпускной экзамен (ГВЭ)</a:t>
          </a:r>
          <a:endParaRPr lang="ru-RU" sz="3600" b="1" kern="1200" dirty="0">
            <a:solidFill>
              <a:srgbClr val="006AB3"/>
            </a:solidFill>
          </a:endParaRPr>
        </a:p>
      </dsp:txBody>
      <dsp:txXfrm>
        <a:off x="8293691" y="1529693"/>
        <a:ext cx="5810334" cy="1752046"/>
      </dsp:txXfrm>
    </dsp:sp>
    <dsp:sp modelId="{90CFF955-F0F7-4CEF-AEF1-61E5AF0C9446}">
      <dsp:nvSpPr>
        <dsp:cNvPr id="0" name=""/>
        <dsp:cNvSpPr/>
      </dsp:nvSpPr>
      <dsp:spPr>
        <a:xfrm>
          <a:off x="7465860" y="4122305"/>
          <a:ext cx="6515903" cy="2095354"/>
        </a:xfrm>
        <a:prstGeom prst="roundRect">
          <a:avLst>
            <a:gd name="adj" fmla="val 10000"/>
          </a:avLst>
        </a:prstGeom>
        <a:solidFill>
          <a:srgbClr val="D9DAD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F50B0F-AD70-4947-8F2C-24B0930EEDC1}">
      <dsp:nvSpPr>
        <dsp:cNvPr id="0" name=""/>
        <dsp:cNvSpPr/>
      </dsp:nvSpPr>
      <dsp:spPr>
        <a:xfrm>
          <a:off x="7935455" y="4568420"/>
          <a:ext cx="6515903" cy="20953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solidFill>
                <a:srgbClr val="006AB3"/>
              </a:solidFill>
            </a:rPr>
            <a:t>проводится с использованием экзаменационных материалов, включающих в себя тексты, темы</a:t>
          </a:r>
          <a:r>
            <a:rPr lang="ru-RU" sz="2700" kern="1200" smtClean="0">
              <a:solidFill>
                <a:srgbClr val="006AB3"/>
              </a:solidFill>
            </a:rPr>
            <a:t>, задания, билеты</a:t>
          </a:r>
          <a:endParaRPr lang="ru-RU" sz="2700" kern="1200" dirty="0">
            <a:solidFill>
              <a:srgbClr val="006AB3"/>
            </a:solidFill>
          </a:endParaRPr>
        </a:p>
      </dsp:txBody>
      <dsp:txXfrm>
        <a:off x="7996826" y="4629791"/>
        <a:ext cx="6393161" cy="19726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D126E2-0B37-4A05-821D-EEF653DE202C}" type="datetimeFigureOut">
              <a:rPr lang="ru-RU" smtClean="0"/>
              <a:t>02.02.2025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09688" y="1143000"/>
            <a:ext cx="4238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B76872-D6CF-48F7-99F2-1A096CB8C0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523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71538" y="1347788"/>
            <a:ext cx="4994275" cy="363696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F676D-2CFB-452F-97DE-067E38810212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1920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71538" y="1347788"/>
            <a:ext cx="4994275" cy="363696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F676D-2CFB-452F-97DE-067E38810212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97941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71538" y="1347788"/>
            <a:ext cx="4994275" cy="363696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F676D-2CFB-452F-97DE-067E38810212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7980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71538" y="1347788"/>
            <a:ext cx="4994275" cy="363696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F676D-2CFB-452F-97DE-067E38810212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27596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gradFill flip="none" rotWithShape="1">
          <a:gsLst>
            <a:gs pos="0">
              <a:schemeClr val="accent3">
                <a:lumMod val="0"/>
                <a:lumOff val="100000"/>
              </a:schemeClr>
            </a:gs>
            <a:gs pos="35000">
              <a:schemeClr val="accent3">
                <a:lumMod val="0"/>
                <a:lumOff val="100000"/>
              </a:schemeClr>
            </a:gs>
            <a:gs pos="100000">
              <a:schemeClr val="accent3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08188" y="1914525"/>
            <a:ext cx="12052300" cy="4071938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8188" y="6143625"/>
            <a:ext cx="12052300" cy="282575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26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849376" y="0"/>
            <a:ext cx="3219299" cy="757482"/>
          </a:xfrm>
          <a:prstGeom prst="rect">
            <a:avLst/>
          </a:prstGeom>
        </p:spPr>
      </p:pic>
      <p:sp>
        <p:nvSpPr>
          <p:cNvPr id="8" name="Прямоугольник 7"/>
          <p:cNvSpPr/>
          <p:nvPr userDrawn="1"/>
        </p:nvSpPr>
        <p:spPr>
          <a:xfrm>
            <a:off x="-1" y="11291455"/>
            <a:ext cx="16068675" cy="406833"/>
          </a:xfrm>
          <a:prstGeom prst="rect">
            <a:avLst/>
          </a:prstGeom>
          <a:effectLst>
            <a:outerShdw blurRad="50800" dist="1270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0" y="11264038"/>
            <a:ext cx="160686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КГКСУ «Центр оценки качества образования»                                                                                 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coko24.ru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,2-46-00-29, 2-04-04-33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820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849376" y="0"/>
            <a:ext cx="3219299" cy="757482"/>
          </a:xfrm>
          <a:prstGeom prst="rect">
            <a:avLst/>
          </a:prstGeom>
        </p:spPr>
      </p:pic>
      <p:sp>
        <p:nvSpPr>
          <p:cNvPr id="9" name="Прямоугольник 8"/>
          <p:cNvSpPr/>
          <p:nvPr userDrawn="1"/>
        </p:nvSpPr>
        <p:spPr>
          <a:xfrm>
            <a:off x="-1" y="11291455"/>
            <a:ext cx="16068675" cy="406833"/>
          </a:xfrm>
          <a:prstGeom prst="rect">
            <a:avLst/>
          </a:prstGeom>
          <a:effectLst>
            <a:outerShdw blurRad="50800" dist="1270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0" y="11264038"/>
            <a:ext cx="160686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КГКСУ «Центр оценки качества образования»                                                                                 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coko24.ru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,2-46-00-29, 2-04-04-33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77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gradFill rotWithShape="1">
          <a:gsLst>
            <a:gs pos="0">
              <a:schemeClr val="bg1">
                <a:tint val="40000"/>
                <a:satMod val="350000"/>
              </a:schemeClr>
            </a:gs>
            <a:gs pos="35000">
              <a:schemeClr val="bg1"/>
            </a:gs>
            <a:gs pos="100000">
              <a:schemeClr val="bg1">
                <a:lumMod val="65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17915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gradFill flip="none" rotWithShape="1">
          <a:gsLst>
            <a:gs pos="74000">
              <a:schemeClr val="bg1">
                <a:lumMod val="85000"/>
              </a:schemeClr>
            </a:gs>
            <a:gs pos="0">
              <a:schemeClr val="bg1">
                <a:tint val="40000"/>
                <a:satMod val="350000"/>
              </a:schemeClr>
            </a:gs>
            <a:gs pos="83000">
              <a:schemeClr val="bg1">
                <a:lumMod val="85000"/>
              </a:schemeClr>
            </a:gs>
            <a:gs pos="100000">
              <a:schemeClr val="bg1">
                <a:lumMod val="8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93777" y="304528"/>
            <a:ext cx="12271464" cy="1512169"/>
          </a:xfrm>
        </p:spPr>
        <p:txBody>
          <a:bodyPr>
            <a:normAutofit/>
          </a:bodyPr>
          <a:lstStyle>
            <a:lvl1pPr>
              <a:defRPr sz="5200" b="1" i="0" baseline="0">
                <a:solidFill>
                  <a:srgbClr val="FF0000"/>
                </a:solidFill>
                <a:latin typeface="Arial" panose="020B0604020202020204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4900" b="1" i="0" baseline="0">
                <a:solidFill>
                  <a:srgbClr val="0072BC"/>
                </a:solidFill>
                <a:latin typeface="Arial" panose="020B0604020202020204" pitchFamily="34" charset="0"/>
              </a:defRPr>
            </a:lvl1pPr>
            <a:lvl2pPr>
              <a:defRPr sz="4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4000">
                <a:latin typeface="Arial" panose="020B0604020202020204" pitchFamily="34" charset="0"/>
                <a:cs typeface="Arial" panose="020B0604020202020204" pitchFamily="34" charset="0"/>
              </a:defRPr>
            </a:lvl3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006822" y="0"/>
            <a:ext cx="3061853" cy="720436"/>
          </a:xfrm>
          <a:prstGeom prst="rect">
            <a:avLst/>
          </a:prstGeom>
        </p:spPr>
      </p:pic>
      <p:sp>
        <p:nvSpPr>
          <p:cNvPr id="8" name="Прямоугольник 7"/>
          <p:cNvSpPr/>
          <p:nvPr userDrawn="1"/>
        </p:nvSpPr>
        <p:spPr>
          <a:xfrm>
            <a:off x="-1" y="11249891"/>
            <a:ext cx="16068675" cy="448397"/>
          </a:xfrm>
          <a:prstGeom prst="rect">
            <a:avLst/>
          </a:prstGeom>
          <a:effectLst>
            <a:outerShdw blurRad="50800" dist="1270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-2" y="11227867"/>
            <a:ext cx="1606867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 smtClean="0">
                <a:solidFill>
                  <a:srgbClr val="4F81BD">
                    <a:lumMod val="50000"/>
                  </a:srgbClr>
                </a:solidFill>
                <a:cs typeface="Times New Roman" panose="02020603050405020304" pitchFamily="18" charset="0"/>
              </a:rPr>
              <a:t>КГКСУ «Центр оценки качества образования»                                    </a:t>
            </a:r>
            <a:r>
              <a:rPr lang="en-US" sz="2600" b="1" dirty="0" smtClean="0">
                <a:solidFill>
                  <a:srgbClr val="4F81BD">
                    <a:lumMod val="50000"/>
                  </a:srgbClr>
                </a:solidFill>
              </a:rPr>
              <a:t>coko24.ru</a:t>
            </a:r>
            <a:r>
              <a:rPr lang="ru-RU" sz="2600" b="1" dirty="0" smtClean="0">
                <a:solidFill>
                  <a:srgbClr val="4F81BD">
                    <a:lumMod val="50000"/>
                  </a:srgbClr>
                </a:solidFill>
              </a:rPr>
              <a:t>,2-46-00-29, 2-04-04-33</a:t>
            </a:r>
            <a:endParaRPr lang="ru-RU" sz="2600" b="1" dirty="0">
              <a:solidFill>
                <a:srgbClr val="4F81BD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101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21E2A-1881-4ECA-BF4E-8D6B5AF7FDB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C1B7-6DFB-4950-9B13-8D668DE9D9E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993777" y="304528"/>
            <a:ext cx="12271464" cy="1512169"/>
          </a:xfrm>
        </p:spPr>
        <p:txBody>
          <a:bodyPr>
            <a:normAutofit/>
          </a:bodyPr>
          <a:lstStyle>
            <a:lvl1pPr>
              <a:defRPr sz="5200" b="1" i="0" baseline="0">
                <a:solidFill>
                  <a:srgbClr val="FF0000"/>
                </a:solidFill>
                <a:latin typeface="Arial" panose="020B0604020202020204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3269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900" y="622300"/>
            <a:ext cx="13858875" cy="2262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4900" y="3114675"/>
            <a:ext cx="13858875" cy="7421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104900" y="10842625"/>
            <a:ext cx="3614738" cy="6223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D1B51-19AD-4817-BBE0-F63A47331F2C}" type="datetimeFigureOut">
              <a:rPr lang="ru-RU" smtClean="0"/>
              <a:t>02.02.2025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5322888" y="10842625"/>
            <a:ext cx="5422900" cy="6223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349038" y="10842625"/>
            <a:ext cx="3614737" cy="6223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A46CB3-ADE8-4ECC-912F-4A89DFBA8A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996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6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93776" y="468477"/>
            <a:ext cx="12271465" cy="1348220"/>
          </a:xfrm>
          <a:prstGeom prst="rect">
            <a:avLst/>
          </a:prstGeom>
        </p:spPr>
        <p:txBody>
          <a:bodyPr vert="horz" lIns="170817" tIns="85409" rIns="170817" bIns="85409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03434" y="2729604"/>
            <a:ext cx="14461808" cy="7720329"/>
          </a:xfrm>
          <a:prstGeom prst="rect">
            <a:avLst/>
          </a:prstGeom>
        </p:spPr>
        <p:txBody>
          <a:bodyPr vert="horz" lIns="170817" tIns="85409" rIns="170817" bIns="85409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03434" y="10842586"/>
            <a:ext cx="3749357" cy="622826"/>
          </a:xfrm>
          <a:prstGeom prst="rect">
            <a:avLst/>
          </a:prstGeom>
        </p:spPr>
        <p:txBody>
          <a:bodyPr vert="horz" lIns="170817" tIns="85409" rIns="170817" bIns="85409" rtlCol="0" anchor="ctr"/>
          <a:lstStyle>
            <a:lvl1pPr algn="l">
              <a:defRPr sz="2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121E2A-1881-4ECA-BF4E-8D6B5AF7FDB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5490131" y="10842586"/>
            <a:ext cx="5088414" cy="622826"/>
          </a:xfrm>
          <a:prstGeom prst="rect">
            <a:avLst/>
          </a:prstGeom>
        </p:spPr>
        <p:txBody>
          <a:bodyPr vert="horz" lIns="170817" tIns="85409" rIns="170817" bIns="85409" rtlCol="0" anchor="ctr"/>
          <a:lstStyle>
            <a:lvl1pPr algn="ctr">
              <a:defRPr sz="2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515884" y="10842586"/>
            <a:ext cx="3749357" cy="622826"/>
          </a:xfrm>
          <a:prstGeom prst="rect">
            <a:avLst/>
          </a:prstGeom>
        </p:spPr>
        <p:txBody>
          <a:bodyPr vert="horz" lIns="170817" tIns="85409" rIns="170817" bIns="85409" rtlCol="0" anchor="ctr"/>
          <a:lstStyle>
            <a:lvl1pPr algn="r">
              <a:defRPr sz="2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50C1B7-6DFB-4950-9B13-8D668DE9D9E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988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</p:sldLayoutIdLst>
  <p:txStyles>
    <p:titleStyle>
      <a:lvl1pPr algn="ctr" defTabSz="1708175" rtl="0" eaLnBrk="1" latinLnBrk="0" hangingPunct="1">
        <a:spcBef>
          <a:spcPct val="0"/>
        </a:spcBef>
        <a:buNone/>
        <a:defRPr sz="8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40565" indent="-640565" algn="l" defTabSz="1708175" rtl="0" eaLnBrk="1" latinLnBrk="0" hangingPunct="1">
        <a:spcBef>
          <a:spcPct val="20000"/>
        </a:spcBef>
        <a:buFont typeface="Arial" pitchFamily="34" charset="0"/>
        <a:buChar char="•"/>
        <a:defRPr sz="6000" kern="1200">
          <a:solidFill>
            <a:schemeClr val="tx1"/>
          </a:solidFill>
          <a:latin typeface="+mn-lt"/>
          <a:ea typeface="+mn-ea"/>
          <a:cs typeface="+mn-cs"/>
        </a:defRPr>
      </a:lvl1pPr>
      <a:lvl2pPr marL="1387892" indent="-533804" algn="l" defTabSz="1708175" rtl="0" eaLnBrk="1" latinLnBrk="0" hangingPunct="1">
        <a:spcBef>
          <a:spcPct val="20000"/>
        </a:spcBef>
        <a:buFont typeface="Arial" pitchFamily="34" charset="0"/>
        <a:buChar char="–"/>
        <a:defRPr sz="5200" kern="1200">
          <a:solidFill>
            <a:schemeClr val="tx1"/>
          </a:solidFill>
          <a:latin typeface="+mn-lt"/>
          <a:ea typeface="+mn-ea"/>
          <a:cs typeface="+mn-cs"/>
        </a:defRPr>
      </a:lvl2pPr>
      <a:lvl3pPr marL="2135217" indent="-427044" algn="l" defTabSz="1708175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3pPr>
      <a:lvl4pPr marL="2989306" indent="-427044" algn="l" defTabSz="1708175" rtl="0" eaLnBrk="1" latinLnBrk="0" hangingPunct="1">
        <a:spcBef>
          <a:spcPct val="20000"/>
        </a:spcBef>
        <a:buFont typeface="Arial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4pPr>
      <a:lvl5pPr marL="3843392" indent="-427044" algn="l" defTabSz="1708175" rtl="0" eaLnBrk="1" latinLnBrk="0" hangingPunct="1">
        <a:spcBef>
          <a:spcPct val="20000"/>
        </a:spcBef>
        <a:buFont typeface="Arial" pitchFamily="34" charset="0"/>
        <a:buChar char="»"/>
        <a:defRPr sz="3700" kern="1200">
          <a:solidFill>
            <a:schemeClr val="tx1"/>
          </a:solidFill>
          <a:latin typeface="+mn-lt"/>
          <a:ea typeface="+mn-ea"/>
          <a:cs typeface="+mn-cs"/>
        </a:defRPr>
      </a:lvl5pPr>
      <a:lvl6pPr marL="4697479" indent="-427044" algn="l" defTabSz="1708175" rtl="0" eaLnBrk="1" latinLnBrk="0" hangingPunct="1">
        <a:spcBef>
          <a:spcPct val="20000"/>
        </a:spcBef>
        <a:buFont typeface="Arial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6pPr>
      <a:lvl7pPr marL="5551567" indent="-427044" algn="l" defTabSz="1708175" rtl="0" eaLnBrk="1" latinLnBrk="0" hangingPunct="1">
        <a:spcBef>
          <a:spcPct val="20000"/>
        </a:spcBef>
        <a:buFont typeface="Arial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7pPr>
      <a:lvl8pPr marL="6405653" indent="-427044" algn="l" defTabSz="1708175" rtl="0" eaLnBrk="1" latinLnBrk="0" hangingPunct="1">
        <a:spcBef>
          <a:spcPct val="20000"/>
        </a:spcBef>
        <a:buFont typeface="Arial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8pPr>
      <a:lvl9pPr marL="7259742" indent="-427044" algn="l" defTabSz="1708175" rtl="0" eaLnBrk="1" latinLnBrk="0" hangingPunct="1">
        <a:spcBef>
          <a:spcPct val="20000"/>
        </a:spcBef>
        <a:buFont typeface="Arial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708175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854087" algn="l" defTabSz="1708175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2pPr>
      <a:lvl3pPr marL="1708175" algn="l" defTabSz="1708175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562261" algn="l" defTabSz="1708175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4pPr>
      <a:lvl5pPr marL="3416348" algn="l" defTabSz="1708175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5pPr>
      <a:lvl6pPr marL="4270436" algn="l" defTabSz="1708175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6pPr>
      <a:lvl7pPr marL="5124523" algn="l" defTabSz="1708175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7pPr>
      <a:lvl8pPr marL="5978611" algn="l" defTabSz="1708175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8pPr>
      <a:lvl9pPr marL="6832698" algn="l" defTabSz="1708175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slide" Target="slide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0597" y="2372770"/>
            <a:ext cx="6917221" cy="3844521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организации 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проведения ГИА-11 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ППЭ для участников с ОВЗ, детей инвалидов и инвалидов с учетом их индивидуальных особенностей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06710" y="6629239"/>
            <a:ext cx="8611585" cy="2228591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 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Лекционное занятие</a:t>
            </a:r>
          </a:p>
          <a:p>
            <a:endParaRPr lang="ru-RU" sz="3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84124" y="10957034"/>
            <a:ext cx="2222938" cy="61555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43962" y="-96984"/>
            <a:ext cx="6724713" cy="115131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986894" y="10649257"/>
            <a:ext cx="389139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Красноярск, 2025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49692" y="276727"/>
            <a:ext cx="68266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КГКСУ «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Центр оценки качества образования»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055" y="367525"/>
            <a:ext cx="1217637" cy="1207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741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/>
        </p:nvSpPr>
        <p:spPr>
          <a:xfrm>
            <a:off x="138544" y="1219200"/>
            <a:ext cx="15766473" cy="1012767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31" tIns="45716" rIns="91431" bIns="45716" rtlCol="0" anchor="ctr"/>
          <a:lstStyle/>
          <a:p>
            <a:pPr marL="342900" indent="-342900" algn="ctr">
              <a:defRPr/>
            </a:pP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Основание для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ППЭ на дому и в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медицинской организации: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>
              <a:defRPr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медицинской организации </a:t>
            </a:r>
          </a:p>
          <a:p>
            <a:pPr marL="342900" indent="-342900" algn="ctr"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</a:p>
          <a:p>
            <a:pPr marL="342900" indent="-342900" algn="ctr">
              <a:defRPr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соответствующие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психолого-медико-педагогической комиссии</a:t>
            </a:r>
          </a:p>
          <a:p>
            <a:pPr marL="342900" indent="-342900" algn="just">
              <a:defRPr/>
            </a:pP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ППЭ назначаются:</a:t>
            </a:r>
          </a:p>
          <a:p>
            <a:pPr marL="342900" indent="-342900" algn="just">
              <a:buFont typeface="Wingdings" pitchFamily="2" charset="2"/>
              <a:buChar char="ü"/>
              <a:defRPr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ППЭ; </a:t>
            </a:r>
          </a:p>
          <a:p>
            <a:pPr marL="342900" indent="-342900" algn="just">
              <a:buFont typeface="Wingdings" pitchFamily="2" charset="2"/>
              <a:buChar char="ü"/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организатора;</a:t>
            </a:r>
          </a:p>
          <a:p>
            <a:pPr marL="342900" indent="-342900" algn="just">
              <a:buFont typeface="Wingdings" pitchFamily="2" charset="2"/>
              <a:buChar char="ü"/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члена ГЭК (ЕГЭ) или 1 член ГЭК (ГВЭ); </a:t>
            </a:r>
          </a:p>
          <a:p>
            <a:pPr marL="342900" indent="-342900" algn="just">
              <a:buFont typeface="Wingdings" pitchFamily="2" charset="2"/>
              <a:buChar char="ü"/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технический специалист; </a:t>
            </a:r>
          </a:p>
          <a:p>
            <a:pPr marL="342900" indent="-342900" algn="just">
              <a:buFont typeface="Wingdings" pitchFamily="2" charset="2"/>
              <a:buChar char="ü"/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ассистент (при необходимости); </a:t>
            </a:r>
          </a:p>
          <a:p>
            <a:pPr marL="342900" indent="-342900" algn="just">
              <a:buFont typeface="Wingdings" pitchFamily="2" charset="2"/>
              <a:buChar char="ü"/>
              <a:defRPr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кзаменатор-собеседник (при проведении ГВЭ в устной форме).</a:t>
            </a:r>
          </a:p>
          <a:p>
            <a:pPr algn="just">
              <a:defRPr/>
            </a:pPr>
            <a:endParaRPr lang="ru-RU" sz="2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решению ГЭК руководитель ППЭ, организатор, член ГЭК, ассистент могут       осуществлять также функциональные обязанности технического специалиста, экзаменатора-собеседника.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  <a:defRPr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сдающего организуется посадочное место с учетом его состояния здоровья;</a:t>
            </a:r>
          </a:p>
          <a:p>
            <a:pPr marL="457200" indent="-457200" algn="just">
              <a:buFont typeface="Arial" panose="020B0604020202020204" pitchFamily="34" charset="0"/>
              <a:buChar char="•"/>
              <a:defRPr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организуются рабочие места для всех работников ППЭ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видеонаблюдение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организуется непосредственно в помещении, где находится участник ГИА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 algn="just">
              <a:buFont typeface="Arial" panose="020B0604020202020204" pitchFamily="34" charset="0"/>
              <a:buChar char="•"/>
              <a:defRPr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ица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привлекаемые к проведению ГИА на дому, прибывают в ППЭ </a:t>
            </a:r>
            <a:r>
              <a:rPr lang="ru-RU" sz="2800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ранее </a:t>
            </a:r>
            <a:r>
              <a:rPr lang="ru-RU" sz="2800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9-00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  <a:defRPr/>
            </a:pP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>
              <a:defRPr/>
            </a:pP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Далее экзамен должен быть проведен согласно стандартной процедуре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ГИА.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ru-RU" sz="2400" b="1" dirty="0">
              <a:latin typeface="Cambria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5020" y="-168278"/>
            <a:ext cx="12271464" cy="1512169"/>
          </a:xfrm>
        </p:spPr>
        <p:txBody>
          <a:bodyPr>
            <a:normAutofit/>
          </a:bodyPr>
          <a:lstStyle/>
          <a:p>
            <a:r>
              <a:rPr lang="ru-RU" altLang="ru-RU" sz="4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организации ППЭ на дому и в медицинском учреждении</a:t>
            </a:r>
          </a:p>
        </p:txBody>
      </p:sp>
      <p:pic>
        <p:nvPicPr>
          <p:cNvPr id="4" name="Picture 4" descr="http://windows-9.net/wp-content/uploads/2013/11/vosklitsatelnyiy-zna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7961" y="6456218"/>
            <a:ext cx="797312" cy="783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indows-9.net/wp-content/uploads/2013/11/vosklitsatelnyiy-zna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9305" y="6456218"/>
            <a:ext cx="797312" cy="783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558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994" y="6475336"/>
            <a:ext cx="10682287" cy="239706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994" y="2204597"/>
            <a:ext cx="10682288" cy="4021779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31713"/>
            <a:ext cx="1282930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Участники использующие устройства </a:t>
            </a:r>
            <a:r>
              <a:rPr lang="ru-RU" sz="4400" b="1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неинвазивного</a:t>
            </a:r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мониторинга глюкозы</a:t>
            </a:r>
            <a:endParaRPr lang="ru-RU" sz="44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1309268" y="2832050"/>
            <a:ext cx="4347729" cy="677108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marL="640565" indent="-640565" algn="l" defTabSz="17081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387892" indent="-533804" algn="l" defTabSz="170817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5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35217" indent="-427044" algn="l" defTabSz="17081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989306" indent="-427044" algn="l" defTabSz="170817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843392" indent="-427044" algn="l" defTabSz="1708175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697479" indent="-427044" algn="l" defTabSz="17081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551567" indent="-427044" algn="l" defTabSz="17081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5653" indent="-427044" algn="l" defTabSz="17081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59742" indent="-427044" algn="l" defTabSz="17081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AutoNum type="arabicParenR"/>
            </a:pPr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 smtClean="0">
              <a:solidFill>
                <a:srgbClr val="0070C0"/>
              </a:solidFill>
            </a:endParaRPr>
          </a:p>
          <a:p>
            <a:endParaRPr lang="ru-RU" sz="2800" dirty="0" smtClean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ru-RU" sz="1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</a:t>
            </a:r>
            <a:r>
              <a:rPr lang="ru-RU" sz="128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Рособрнадзора</a:t>
            </a:r>
            <a:r>
              <a:rPr lang="ru-RU" sz="1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13.02.2024 № 04-41 </a:t>
            </a:r>
            <a:r>
              <a:rPr lang="ru-RU" sz="1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информацией по вопросу проведения ГИА по образовательным программам основного общего образования и среднего общего образования для лиц, использующих устройства </a:t>
            </a:r>
            <a:r>
              <a:rPr lang="ru-RU" sz="12800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неинвазивного</a:t>
            </a:r>
            <a:r>
              <a:rPr lang="ru-RU" sz="1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мониторинга глюкозы.</a:t>
            </a:r>
            <a:endParaRPr lang="ru-RU" sz="12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9701561" y="2932187"/>
            <a:ext cx="938730" cy="10433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77597" y="3294871"/>
            <a:ext cx="10262694" cy="80062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609883" y="4415883"/>
            <a:ext cx="5176869" cy="32824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13317" y="4746751"/>
            <a:ext cx="7593259" cy="46093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45730" y="5430208"/>
            <a:ext cx="10060815" cy="65890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13317" y="5829874"/>
            <a:ext cx="3353912" cy="53823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414654" y="5116419"/>
            <a:ext cx="4081950" cy="69285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078239" y="6823939"/>
            <a:ext cx="4531644" cy="22910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8006576" y="7778147"/>
            <a:ext cx="2780176" cy="58649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579476" y="8083045"/>
            <a:ext cx="10207276" cy="60638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1786029" y="10111499"/>
            <a:ext cx="9000723" cy="57737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579476" y="10369747"/>
            <a:ext cx="1914342" cy="35017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Рисунок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995" y="8469937"/>
            <a:ext cx="10682286" cy="2636678"/>
          </a:xfrm>
          <a:prstGeom prst="rect">
            <a:avLst/>
          </a:prstGeom>
        </p:spPr>
      </p:pic>
      <p:cxnSp>
        <p:nvCxnSpPr>
          <p:cNvPr id="32" name="Прямая соединительная линия 31"/>
          <p:cNvCxnSpPr/>
          <p:nvPr/>
        </p:nvCxnSpPr>
        <p:spPr>
          <a:xfrm>
            <a:off x="3546088" y="7145666"/>
            <a:ext cx="2341756" cy="13417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545730" y="11097992"/>
            <a:ext cx="10207276" cy="60638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134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808" y="2364060"/>
            <a:ext cx="10683847" cy="3813716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31713"/>
            <a:ext cx="1282930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Участники использующие устройства </a:t>
            </a:r>
            <a:r>
              <a:rPr lang="ru-RU" sz="4400" b="1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неинвазивного</a:t>
            </a:r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мониторинга глюкозы</a:t>
            </a:r>
            <a:endParaRPr lang="ru-RU" sz="44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1212286" y="1848377"/>
            <a:ext cx="4347729" cy="677108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marL="640565" indent="-640565" algn="l" defTabSz="17081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387892" indent="-533804" algn="l" defTabSz="170817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5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35217" indent="-427044" algn="l" defTabSz="17081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989306" indent="-427044" algn="l" defTabSz="170817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843392" indent="-427044" algn="l" defTabSz="1708175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697479" indent="-427044" algn="l" defTabSz="17081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551567" indent="-427044" algn="l" defTabSz="17081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5653" indent="-427044" algn="l" defTabSz="17081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59742" indent="-427044" algn="l" defTabSz="17081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AutoNum type="arabicParenR"/>
            </a:pPr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 smtClean="0">
              <a:solidFill>
                <a:srgbClr val="0070C0"/>
              </a:solidFill>
            </a:endParaRPr>
          </a:p>
          <a:p>
            <a:endParaRPr lang="ru-RU" sz="2800" dirty="0" smtClean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ru-RU" sz="1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</a:t>
            </a:r>
            <a:r>
              <a:rPr lang="ru-RU" sz="128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Рособрнадзора</a:t>
            </a:r>
            <a:r>
              <a:rPr lang="ru-RU" sz="1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13.02.2024 № 04-41 </a:t>
            </a:r>
            <a:r>
              <a:rPr lang="ru-RU" sz="1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информацией по вопросу проведения ГИА по образовательным программам основного общего образования и среднего общего образования для лиц, использующих устройства </a:t>
            </a:r>
            <a:r>
              <a:rPr lang="ru-RU" sz="12800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неинвазивного</a:t>
            </a:r>
            <a:r>
              <a:rPr lang="ru-RU" sz="1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мониторинга глюкозы.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025912" y="2739603"/>
            <a:ext cx="9863761" cy="131751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678872" y="3186545"/>
            <a:ext cx="10210801" cy="158779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81890" y="3705042"/>
            <a:ext cx="10307783" cy="126904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617940" y="5575610"/>
            <a:ext cx="9271733" cy="0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678872" y="6105428"/>
            <a:ext cx="5735782" cy="72348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81890" y="4191664"/>
            <a:ext cx="2072100" cy="20672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7625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 стрелкой 6"/>
          <p:cNvCxnSpPr/>
          <p:nvPr/>
        </p:nvCxnSpPr>
        <p:spPr>
          <a:xfrm>
            <a:off x="4673099" y="424898"/>
            <a:ext cx="638700" cy="1971938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132150" y="2427000"/>
            <a:ext cx="3155599" cy="64423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31" tIns="45716" rIns="91431" bIns="45716" rtlCol="0" anchor="ctr"/>
          <a:lstStyle/>
          <a:p>
            <a:pPr>
              <a:defRPr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Организуется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аудитории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которой проводится экзамен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случае, если в аудитории отсутствуют другие участники экзамена)</a:t>
            </a:r>
          </a:p>
          <a:p>
            <a:pPr>
              <a:defRPr/>
            </a:pPr>
            <a:endParaRPr lang="ru-RU" sz="28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аудитории выделяется стол, обозначенный табличкой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«Место для питания»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150" y="87863"/>
            <a:ext cx="12271464" cy="1512169"/>
          </a:xfrm>
        </p:spPr>
        <p:txBody>
          <a:bodyPr>
            <a:normAutofit fontScale="90000"/>
          </a:bodyPr>
          <a:lstStyle/>
          <a:p>
            <a:r>
              <a:rPr lang="ru-RU" altLang="ru-RU" sz="4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altLang="ru-RU" sz="44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питания</a:t>
            </a:r>
            <a:r>
              <a:rPr lang="ru-RU" altLang="ru-RU" sz="4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перерывов для проведения необходимых </a:t>
            </a:r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лечебных и профилактических мероприятий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4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ППЭ</a:t>
            </a:r>
            <a:endParaRPr lang="ru-RU" altLang="ru-RU" sz="4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61206" y="2433832"/>
            <a:ext cx="3739783" cy="60728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31" tIns="45716" rIns="91431" bIns="45716" rtlCol="0" anchor="ctr"/>
          <a:lstStyle/>
          <a:p>
            <a:pPr>
              <a:defRPr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Организуется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специально отведенном в ППЭ месте </a:t>
            </a:r>
          </a:p>
          <a:p>
            <a:pPr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случае, если в аудитории присутствуют другие участники экзамена)</a:t>
            </a:r>
          </a:p>
          <a:p>
            <a:pPr>
              <a:defRPr/>
            </a:pPr>
            <a:endParaRPr lang="ru-RU" sz="28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приема пищи с участниками экзаменов находится организатор вне аудитории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2150" y="9024791"/>
            <a:ext cx="1356884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Министерства образования Красноярского края от 12.03.2024 № 209-11-05 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 организации питания и перерывов для проведения необходимых лечебных и профилактических мероприятий в ППЭ для участников с ОВЗ, инвалидов, детей-инвалидов, лиц обучающихся по состоянию здоровья на дому или в медицинских организациях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Выгнутая вправо стрелка 13">
            <a:hlinkClick r:id="rId2" action="ppaction://hlinksldjump"/>
          </p:cNvPr>
          <p:cNvSpPr/>
          <p:nvPr/>
        </p:nvSpPr>
        <p:spPr>
          <a:xfrm>
            <a:off x="14703038" y="9577281"/>
            <a:ext cx="1080655" cy="157562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38020" y="9932732"/>
            <a:ext cx="16348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Вернуться на слайд № </a:t>
            </a: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4</a:t>
            </a:r>
            <a:endParaRPr lang="ru-RU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862988" y="2433833"/>
            <a:ext cx="3331485" cy="39254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31" tIns="45716" rIns="91431" bIns="45716" rtlCol="0" anchor="ctr"/>
          <a:lstStyle/>
          <a:p>
            <a:pPr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ыполняются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аудитории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которой проводится экзамен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случае, если в аудитории отсутствуют другие участники экзамена)</a:t>
            </a:r>
          </a:p>
          <a:p>
            <a:pPr>
              <a:defRPr/>
            </a:pPr>
            <a:endParaRPr lang="ru-RU" sz="28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1596255" y="2427000"/>
            <a:ext cx="3724113" cy="640533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31" tIns="45716" rIns="91431" bIns="45716" rtlCol="0" anchor="ctr"/>
          <a:lstStyle/>
          <a:p>
            <a:pPr>
              <a:defRPr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Выполняются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отдельном помещении (медицинском кабинете)</a:t>
            </a:r>
          </a:p>
          <a:p>
            <a:pPr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случае, если в аудитории присутствуют другие участники экзамена)</a:t>
            </a:r>
          </a:p>
          <a:p>
            <a:pPr>
              <a:defRPr/>
            </a:pPr>
            <a:endParaRPr lang="ru-RU" sz="28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присутствии медицинского работника и организатор вне аудитории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2" name="Прямая со стрелкой 21"/>
          <p:cNvCxnSpPr/>
          <p:nvPr/>
        </p:nvCxnSpPr>
        <p:spPr>
          <a:xfrm>
            <a:off x="9006764" y="1210643"/>
            <a:ext cx="4167617" cy="1270990"/>
          </a:xfrm>
          <a:prstGeom prst="straightConnector1">
            <a:avLst/>
          </a:prstGeom>
          <a:ln w="22225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7746335" y="1265276"/>
            <a:ext cx="969460" cy="1161724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1922412" y="591377"/>
            <a:ext cx="2089824" cy="2017310"/>
          </a:xfrm>
          <a:prstGeom prst="straightConnector1">
            <a:avLst/>
          </a:prstGeom>
          <a:ln w="22225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1550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48568" y="73591"/>
            <a:ext cx="1224521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chemeClr val="bg1"/>
              </a:buClr>
              <a:buSzPct val="90000"/>
            </a:pP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Ассистент</a:t>
            </a:r>
            <a:endParaRPr lang="ru-RU" sz="4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294967295"/>
          </p:nvPr>
        </p:nvSpPr>
        <p:spPr>
          <a:xfrm>
            <a:off x="11349038" y="10842625"/>
            <a:ext cx="3614737" cy="622300"/>
          </a:xfrm>
        </p:spPr>
        <p:txBody>
          <a:bodyPr/>
          <a:lstStyle/>
          <a:p>
            <a:fld id="{C4258EBA-BF76-4BD2-B386-1E39067478A0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1028" name="Picture 4" descr="http://windows-9.net/wp-content/uploads/2013/11/vosklitsatelnyiy-znak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7825" y="6690742"/>
            <a:ext cx="1365962" cy="136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люс 16"/>
          <p:cNvSpPr/>
          <p:nvPr/>
        </p:nvSpPr>
        <p:spPr>
          <a:xfrm>
            <a:off x="-70271" y="1032366"/>
            <a:ext cx="1168458" cy="1244430"/>
          </a:xfrm>
          <a:prstGeom prst="mathPlus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Минус 17"/>
          <p:cNvSpPr/>
          <p:nvPr/>
        </p:nvSpPr>
        <p:spPr>
          <a:xfrm>
            <a:off x="108016" y="3963011"/>
            <a:ext cx="811883" cy="646510"/>
          </a:xfrm>
          <a:prstGeom prst="mathMinus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2" name="Прямоугольник 1"/>
          <p:cNvSpPr/>
          <p:nvPr/>
        </p:nvSpPr>
        <p:spPr>
          <a:xfrm>
            <a:off x="1098187" y="843032"/>
            <a:ext cx="14596563" cy="3000821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7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штатный </a:t>
            </a:r>
            <a:r>
              <a:rPr lang="ru-RU" sz="2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сотрудник </a:t>
            </a:r>
            <a:r>
              <a:rPr lang="ru-RU" sz="27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 организации, (в том числе специального (коррекционного) ОУ), социальный работник, школьный психолог, </a:t>
            </a:r>
            <a:r>
              <a:rPr lang="ru-RU" sz="27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тьютор</a:t>
            </a:r>
            <a:r>
              <a:rPr lang="ru-RU" sz="27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endParaRPr lang="ru-RU" sz="2700" b="1" i="1" u="sng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исключительных случаях ассистентом может быть назначен </a:t>
            </a:r>
            <a:r>
              <a:rPr lang="ru-RU" sz="27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 (законный представитель)</a:t>
            </a:r>
            <a:r>
              <a:rPr lang="ru-RU" sz="2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участника ГИА!</a:t>
            </a:r>
          </a:p>
          <a:p>
            <a:pPr algn="just"/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(например, для участников с расстройствами аутистического спектра, индивидуальными психофизическими особенностями развития, с социализированным расстройством поведения)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84482" y="3944914"/>
            <a:ext cx="14623971" cy="1754326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учителя-предметники</a:t>
            </a:r>
            <a:r>
              <a:rPr lang="ru-RU" sz="27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предмету, по которому проводится 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ГИА в </a:t>
            </a:r>
            <a:r>
              <a:rPr lang="ru-RU" sz="27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день;</a:t>
            </a:r>
          </a:p>
          <a:p>
            <a:pPr algn="just"/>
            <a:endParaRPr lang="ru-RU" sz="27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7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педагогические работники, являющиеся учителями обучающихся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сдающих экзамен в данном ППЭ (</a:t>
            </a:r>
            <a:r>
              <a:rPr lang="ru-RU" sz="27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исключение: ППЭ в ТОМ, в учреждениях ГУФСИН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7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53284" y="5934881"/>
            <a:ext cx="14641466" cy="3416320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7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участников экзаменов </a:t>
            </a:r>
            <a:r>
              <a:rPr lang="ru-RU" sz="2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расстройствами аутистического спектра 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привлекаются </a:t>
            </a:r>
            <a:r>
              <a:rPr lang="ru-RU" sz="27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ассистенты</a:t>
            </a:r>
            <a:r>
              <a:rPr lang="ru-RU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не ведущие учебный предмет, по которому сдают экзамены </a:t>
            </a:r>
            <a:r>
              <a:rPr lang="ru-RU" sz="27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указанные участники, </a:t>
            </a:r>
            <a:r>
              <a:rPr lang="ru-RU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</a:t>
            </a:r>
            <a:r>
              <a:rPr lang="ru-RU" sz="27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хорошо знакомые участникам экзамена</a:t>
            </a:r>
            <a:r>
              <a:rPr lang="ru-RU" sz="2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(например, 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школьный психолог </a:t>
            </a:r>
            <a:r>
              <a:rPr lang="ru-RU" sz="27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учитель коррекционных занятий по развитию коммуникации и др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</a:p>
          <a:p>
            <a:pPr algn="just"/>
            <a:endParaRPr lang="ru-RU" sz="27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глухих, позднооглохших, </a:t>
            </a:r>
            <a:r>
              <a:rPr lang="ru-RU" sz="27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слабослышащих</a:t>
            </a:r>
            <a:r>
              <a:rPr lang="ru-RU" sz="2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7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кохлеарно</a:t>
            </a:r>
            <a:r>
              <a:rPr lang="ru-RU" sz="2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имплантированых</a:t>
            </a:r>
            <a:r>
              <a:rPr lang="ru-RU" sz="27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участников экзаменов</a:t>
            </a:r>
            <a:r>
              <a:rPr lang="ru-RU" sz="27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привлекаются </a:t>
            </a:r>
            <a:r>
              <a:rPr lang="ru-RU" sz="27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ассистенты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7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учителя-дефектологи</a:t>
            </a:r>
            <a:r>
              <a:rPr lang="ru-RU" sz="2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(сурдопедагоги</a:t>
            </a:r>
            <a:r>
              <a:rPr lang="ru-RU" sz="27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27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ведущие учебный предмет, по которому сдается экзамен.</a:t>
            </a:r>
          </a:p>
        </p:txBody>
      </p:sp>
      <p:sp>
        <p:nvSpPr>
          <p:cNvPr id="16" name="Минус 15"/>
          <p:cNvSpPr/>
          <p:nvPr/>
        </p:nvSpPr>
        <p:spPr>
          <a:xfrm>
            <a:off x="127845" y="4843495"/>
            <a:ext cx="811883" cy="646510"/>
          </a:xfrm>
          <a:prstGeom prst="mathMinus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075735" y="9498670"/>
            <a:ext cx="14596563" cy="1754326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каждого участника экзамена назначается свой </a:t>
            </a:r>
            <a:r>
              <a:rPr lang="ru-RU" sz="27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ассистент. </a:t>
            </a:r>
            <a:endParaRPr lang="ru-RU" sz="27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 назначение одного ассистента для двух участников экзамена 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(если каждому </a:t>
            </a:r>
            <a:r>
              <a:rPr lang="ru-RU" sz="27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участнику экзамена будет 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оказана соответствующая </a:t>
            </a:r>
            <a:r>
              <a:rPr lang="ru-RU" sz="27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с учетом 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индивидуальных </a:t>
            </a:r>
            <a:r>
              <a:rPr lang="ru-RU" sz="27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психофизических 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особенностей в </a:t>
            </a:r>
            <a:r>
              <a:rPr lang="ru-RU" sz="27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с рекомендациями 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ПМПК).</a:t>
            </a:r>
            <a:endParaRPr lang="ru-RU" sz="27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Picture 4" descr="http://windows-9.net/wp-content/uploads/2013/11/vosklitsatelnyiy-znak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4210" y="9563891"/>
            <a:ext cx="1365962" cy="136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Выгнутая вправо стрелка 20">
            <a:hlinkClick r:id="rId4" action="ppaction://hlinksldjump"/>
          </p:cNvPr>
          <p:cNvSpPr/>
          <p:nvPr/>
        </p:nvSpPr>
        <p:spPr>
          <a:xfrm>
            <a:off x="14904893" y="9449835"/>
            <a:ext cx="1163782" cy="1803161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4669365" y="9984365"/>
            <a:ext cx="16348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Вернуться на слайд № 5</a:t>
            </a:r>
            <a:endParaRPr lang="ru-RU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1038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5"/>
          <p:cNvSpPr/>
          <p:nvPr/>
        </p:nvSpPr>
        <p:spPr>
          <a:xfrm>
            <a:off x="82139" y="809777"/>
            <a:ext cx="15986536" cy="1044294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90198" y="969571"/>
            <a:ext cx="15434520" cy="10130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Ассистенты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оказывают участникам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экзаменов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необходимую техническую помощь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с учетом состояния их здоровья, особенностей психофизического развития и индивидуальных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особенностей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79" lvl="0" indent="-285779" algn="just"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сопровождения участника в образовательную организацию, на базе которой организован ППЭ;</a:t>
            </a:r>
          </a:p>
          <a:p>
            <a:pPr lvl="0" algn="just"/>
            <a:endParaRPr lang="ru-RU" sz="28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79" indent="-285779" algn="just"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помощь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передвижении по ППЭ,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ориентировании, размещении на рабочем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месте и в получении информации (не относящейся к содержанию и выполнению ЭР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algn="just"/>
            <a:endParaRPr lang="ru-RU" sz="2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79" lvl="0" indent="-285779" algn="just"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обеспечении коммуникации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 работниками ППЭ),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том числе с использованием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коммуникативных устройств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средств альтернативной коммуникации (за исключением средств связи, фото-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,аудио-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видеоаппаратуры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lvl="0" algn="just"/>
            <a:endParaRPr lang="ru-RU" sz="28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79" lvl="0" indent="-285779" algn="just"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организующая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помощь, при необходимости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психологическая, эмоциональная поддержка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(помогают успокоиться, снизить проявления тревожности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стимуляция деятельности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участников экзаменов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 algn="just"/>
            <a:endParaRPr lang="ru-RU" sz="2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79" indent="-285779" algn="just"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оказывают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в ведении записей, чтении заданий (в том числе в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фиксации положения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тела, ручки в кисти руки; при оформлении регистрационных полей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бланков; приведении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порядок рабочего места и подготовке необходимых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принадлежностей; удержании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КИМ в вертикальном положении, фиксации строки/абзаца; </a:t>
            </a:r>
            <a:r>
              <a:rPr lang="ru-RU" sz="28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осуществляют записи </a:t>
            </a:r>
            <a:r>
              <a:rPr lang="ru-RU" sz="2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черновике под диктовку участников экзаменов при проведении экзамена </a:t>
            </a:r>
            <a:r>
              <a:rPr lang="ru-RU" sz="28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устной </a:t>
            </a:r>
            <a:r>
              <a:rPr lang="ru-RU" sz="2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форме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(для участников экзамена с нарушением опорно-двигательного аппарата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16330" y="40336"/>
            <a:ext cx="1126128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50000"/>
              </a:spcBef>
              <a:buClr>
                <a:prstClr val="white"/>
              </a:buClr>
              <a:buSzPct val="90000"/>
            </a:pPr>
            <a:r>
              <a:rPr lang="ru-RU" sz="4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Функциональные обязанности ассистентов</a:t>
            </a:r>
          </a:p>
        </p:txBody>
      </p:sp>
    </p:spTree>
    <p:extLst>
      <p:ext uri="{BB962C8B-B14F-4D97-AF65-F5344CB8AC3E}">
        <p14:creationId xmlns:p14="http://schemas.microsoft.com/office/powerpoint/2010/main" val="3589456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5"/>
          <p:cNvSpPr/>
          <p:nvPr/>
        </p:nvSpPr>
        <p:spPr>
          <a:xfrm>
            <a:off x="82139" y="809777"/>
            <a:ext cx="15986536" cy="1065514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90198" y="969571"/>
            <a:ext cx="15434520" cy="9700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Ассистенты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оказывают участникам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экзаменов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необходимую техническую помощь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с учетом состояния их здоровья, особенностей психофизического развития и индивидуальных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особенностей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79" lvl="0" indent="-285779" algn="just"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перенос ответов участника на задания КИМ в стандартные бланки для записи ответов (выполненные участниками экзамена с нарушениями опорно-двигательного аппарата, слепыми и слабовидящими участниками экзаменов в бланках увеличенного размера (ДБО увеличенного размера), черновиках, а также ответы на задания КИМ, выполненные участниками экзаменов на компьютере, в бланки ответов, а также в ДБО (при необходимости) ТОЧНО скопировав авторскую орфографию, пунктуацию и стилистику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79" lvl="0" indent="-285779" algn="just">
              <a:buFont typeface="Wingdings" panose="05000000000000000000" pitchFamily="2" charset="2"/>
              <a:buChar char="ü"/>
            </a:pPr>
            <a:endParaRPr lang="ru-RU" sz="2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79" lvl="0" indent="-285779" algn="just">
              <a:buFont typeface="Wingdings" panose="05000000000000000000" pitchFamily="2" charset="2"/>
              <a:buChar char="ü"/>
            </a:pPr>
            <a:endParaRPr lang="ru-RU" sz="28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79" lvl="0" indent="-285779" algn="just">
              <a:buFont typeface="Wingdings" panose="05000000000000000000" pitchFamily="2" charset="2"/>
              <a:buChar char="ü"/>
            </a:pPr>
            <a:endParaRPr lang="ru-RU" sz="2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79" lvl="0" indent="-285779" algn="just">
              <a:buFont typeface="Wingdings" panose="05000000000000000000" pitchFamily="2" charset="2"/>
              <a:buChar char="ü"/>
            </a:pPr>
            <a:endParaRPr lang="ru-RU" sz="28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79" lvl="0" indent="-285779" algn="just">
              <a:buFont typeface="Wingdings" panose="05000000000000000000" pitchFamily="2" charset="2"/>
              <a:buChar char="ü"/>
            </a:pPr>
            <a:endParaRPr lang="ru-RU" sz="28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just"/>
            <a:endParaRPr lang="ru-RU" sz="2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79" lvl="0" indent="-285779" algn="just">
              <a:buFont typeface="Wingdings" panose="05000000000000000000" pitchFamily="2" charset="2"/>
              <a:buChar char="ü"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помощь в использовании технических средств, необходимых для выполнения заданий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 algn="just"/>
            <a:endParaRPr lang="ru-RU" sz="2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79" lvl="0" indent="-285779" algn="just">
              <a:buFont typeface="Wingdings" panose="05000000000000000000" pitchFamily="2" charset="2"/>
              <a:buChar char="ü"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при выполнении ЭР на компьютере (настройки на экране и др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</a:p>
          <a:p>
            <a:pPr lvl="0" algn="just"/>
            <a:endParaRPr lang="ru-RU" sz="2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79" lvl="0" indent="-285779" algn="just">
              <a:buFont typeface="Wingdings" panose="05000000000000000000" pitchFamily="2" charset="2"/>
              <a:buChar char="ü"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вызов медперсонала (при необходимости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lvl="0" algn="just"/>
            <a:endParaRPr lang="ru-RU" sz="2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294967295"/>
          </p:nvPr>
        </p:nvSpPr>
        <p:spPr>
          <a:xfrm>
            <a:off x="11349038" y="10842625"/>
            <a:ext cx="3614737" cy="622300"/>
          </a:xfrm>
        </p:spPr>
        <p:txBody>
          <a:bodyPr/>
          <a:lstStyle/>
          <a:p>
            <a:fld id="{C4258EBA-BF76-4BD2-B386-1E39067478A0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16330" y="40336"/>
            <a:ext cx="1126128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50000"/>
              </a:spcBef>
              <a:buClr>
                <a:prstClr val="white"/>
              </a:buClr>
              <a:buSzPct val="90000"/>
            </a:pPr>
            <a:r>
              <a:rPr lang="ru-RU" sz="4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Функциональные обязанности ассистентов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301375" y="5135852"/>
            <a:ext cx="12025744" cy="2620240"/>
          </a:xfrm>
          <a:prstGeom prst="roundRect">
            <a:avLst/>
          </a:prstGeom>
          <a:solidFill>
            <a:srgbClr val="D9DADB"/>
          </a:solidFill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rgbClr val="E200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!!! </a:t>
            </a:r>
            <a:r>
              <a:rPr lang="ru-RU" sz="3200" b="1" i="1" dirty="0">
                <a:solidFill>
                  <a:srgbClr val="E200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Перенос ответов участника </a:t>
            </a:r>
            <a:r>
              <a:rPr lang="ru-RU" sz="2800" b="1" i="1" dirty="0" smtClean="0">
                <a:solidFill>
                  <a:srgbClr val="E200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ГИА</a:t>
            </a:r>
            <a:endParaRPr lang="ru-RU" sz="2800" b="1" i="1" dirty="0">
              <a:solidFill>
                <a:srgbClr val="E2001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E200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b="1" i="1" dirty="0">
                <a:solidFill>
                  <a:srgbClr val="E200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стандартные бланки ответов осуществляется </a:t>
            </a:r>
            <a:r>
              <a:rPr lang="ru-RU" sz="2800" b="1" i="1" dirty="0" smtClean="0">
                <a:solidFill>
                  <a:srgbClr val="E200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ассистентом в </a:t>
            </a:r>
            <a:r>
              <a:rPr lang="ru-RU" sz="2800" b="1" i="1" dirty="0">
                <a:solidFill>
                  <a:srgbClr val="E200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присутствии общественного </a:t>
            </a:r>
            <a:r>
              <a:rPr lang="ru-RU" sz="2800" b="1" i="1" dirty="0" smtClean="0">
                <a:solidFill>
                  <a:srgbClr val="E200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наблюдателя (при наличии) </a:t>
            </a:r>
            <a:r>
              <a:rPr lang="ru-RU" sz="2800" b="1" i="1" dirty="0">
                <a:solidFill>
                  <a:srgbClr val="E200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члена </a:t>
            </a:r>
            <a:r>
              <a:rPr lang="ru-RU" sz="2800" b="1" i="1" dirty="0" smtClean="0">
                <a:solidFill>
                  <a:srgbClr val="E200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ГЭК.</a:t>
            </a:r>
          </a:p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переносе ответов в бланки стандартного размера в поле «Подпись участника» ассистент пишет «Копия верна» и ставит свою подпись.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8" descr="http://silvertech.info/wp-content/uploads/2013/08/teacher_and_student_400_clr_1177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6435" y="8876118"/>
            <a:ext cx="2881368" cy="2166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2935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5"/>
          <p:cNvSpPr/>
          <p:nvPr/>
        </p:nvSpPr>
        <p:spPr>
          <a:xfrm>
            <a:off x="82139" y="809777"/>
            <a:ext cx="15986536" cy="6710696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90198" y="969571"/>
            <a:ext cx="15434520" cy="5391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Ассистенты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оказывают участникам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экзаменов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необходимую техническую помощь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с учетом состояния их здоровья, особенностей психофизического развития и индивидуальных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особенностей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ru-RU" sz="2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79" lvl="0" indent="-285779" algn="just"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ставят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бланке регистрации, а также в протоколе проведения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экзамена в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аудитории свою подпись, в случае если участник экзамена по состоянию здоровья не может поставить личную подпись в бланке регистрации, в протоколе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экзамена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аудитории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 algn="just"/>
            <a:endParaRPr lang="ru-RU" sz="28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79" lvl="0" indent="-285779" algn="just">
              <a:buFont typeface="Wingdings" panose="05000000000000000000" pitchFamily="2" charset="2"/>
              <a:buChar char="ü"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вписывают в отведенном месте на титульном листе специальной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тетради для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записей ответов ФИО и данные участника экзамена из документа,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удостоверяющего его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личность, при выполнении ЭР слепыми, </a:t>
            </a:r>
            <a:r>
              <a:rPr lang="ru-RU" sz="2800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поздноослепшими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слабовидящими участниками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экзамена, владеющими шрифтом Брайля.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294967295"/>
          </p:nvPr>
        </p:nvSpPr>
        <p:spPr>
          <a:xfrm>
            <a:off x="11349038" y="10842625"/>
            <a:ext cx="3614737" cy="622300"/>
          </a:xfrm>
        </p:spPr>
        <p:txBody>
          <a:bodyPr/>
          <a:lstStyle/>
          <a:p>
            <a:fld id="{C4258EBA-BF76-4BD2-B386-1E39067478A0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16330" y="40336"/>
            <a:ext cx="1126128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50000"/>
              </a:spcBef>
              <a:buClr>
                <a:prstClr val="white"/>
              </a:buClr>
              <a:buSzPct val="90000"/>
            </a:pPr>
            <a:r>
              <a:rPr lang="ru-RU" sz="4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Функциональные обязанности ассистентов</a:t>
            </a:r>
          </a:p>
        </p:txBody>
      </p:sp>
      <p:sp>
        <p:nvSpPr>
          <p:cNvPr id="6" name="Выгнутая вправо стрелка 5">
            <a:hlinkClick r:id="rId3" action="ppaction://hlinksldjump"/>
          </p:cNvPr>
          <p:cNvSpPr/>
          <p:nvPr/>
        </p:nvSpPr>
        <p:spPr>
          <a:xfrm>
            <a:off x="14284036" y="9144000"/>
            <a:ext cx="1163782" cy="1803161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770970" y="9670147"/>
            <a:ext cx="16348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Вернуться на слайд № 5</a:t>
            </a:r>
            <a:endParaRPr lang="ru-RU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5671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219837" y="-12022"/>
            <a:ext cx="12271464" cy="1512169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Слабовидящие участники экзамена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19837" y="1348359"/>
            <a:ext cx="15657472" cy="772032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640565" indent="-640565" algn="l" defTabSz="17081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387892" indent="-533804" algn="l" defTabSz="170817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5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35217" indent="-427044" algn="l" defTabSz="17081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989306" indent="-427044" algn="l" defTabSz="170817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843392" indent="-427044" algn="l" defTabSz="1708175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697479" indent="-427044" algn="l" defTabSz="17081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551567" indent="-427044" algn="l" defTabSz="17081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5653" indent="-427044" algn="l" defTabSz="17081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59742" indent="-427044" algn="l" defTabSz="17081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AutoNum type="arabicParenR"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экзаменационные материалы предоставляются в увеличенном размере;</a:t>
            </a:r>
          </a:p>
          <a:p>
            <a:pPr marL="0" indent="0">
              <a:buNone/>
            </a:pPr>
            <a:endParaRPr lang="ru-RU" sz="3200" b="1" i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копирование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увеличенном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размере (масштабирование)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экзаменационных материалов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день проведения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экзамена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осуществляется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аудитории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присутствии члена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ГЭК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ранее 10:00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(аудитории заранее оборудуются соответствующей техникой);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допускается не масштабировать бланки регистрации при заполнении указанных бланков ассистентами;</a:t>
            </a:r>
          </a:p>
          <a:p>
            <a:pPr lvl="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случае нахождения в 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аудитории вместе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 слабовидящими участниками экзамена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участников экзамена другой нозологической группы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экзамен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начинается для всех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присутствующих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 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аудитории участников экзамена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единовременно после увеличения экзаменационных материалов для слабовидящих!</a:t>
            </a:r>
            <a:endParaRPr lang="ru-RU" sz="28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аудиторий для проведения экзаменов увеличительными устройствами (лупа или иное увеличительное устройство); </a:t>
            </a:r>
            <a:endParaRPr lang="ru-RU" sz="32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endParaRPr lang="ru-RU" sz="32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индивидуальное равномерное освещение не менее 300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люкс.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 smtClean="0">
              <a:solidFill>
                <a:srgbClr val="0070C0"/>
              </a:solidFill>
            </a:endParaRPr>
          </a:p>
          <a:p>
            <a:endParaRPr lang="ru-RU" sz="2800" dirty="0" smtClean="0">
              <a:solidFill>
                <a:srgbClr val="0070C0"/>
              </a:solidFill>
            </a:endParaRPr>
          </a:p>
          <a:p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57592" y="5825249"/>
            <a:ext cx="1964259" cy="259276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62269" y="8567952"/>
            <a:ext cx="3058464" cy="4493797"/>
          </a:xfrm>
          <a:prstGeom prst="rect">
            <a:avLst/>
          </a:prstGeom>
        </p:spPr>
      </p:pic>
      <p:sp>
        <p:nvSpPr>
          <p:cNvPr id="2" name="Выгнутая вправо стрелка 1">
            <a:hlinkClick r:id="rId4" action="ppaction://hlinksldjump"/>
          </p:cNvPr>
          <p:cNvSpPr/>
          <p:nvPr/>
        </p:nvSpPr>
        <p:spPr>
          <a:xfrm>
            <a:off x="14187055" y="9068688"/>
            <a:ext cx="1163781" cy="174616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563601" y="9618603"/>
            <a:ext cx="16348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Вернуться на слайд № 6</a:t>
            </a:r>
            <a:endParaRPr lang="ru-RU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8039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 txBox="1">
            <a:spLocks/>
          </p:cNvSpPr>
          <p:nvPr/>
        </p:nvSpPr>
        <p:spPr>
          <a:xfrm>
            <a:off x="304800" y="461706"/>
            <a:ext cx="15614073" cy="4733698"/>
          </a:xfrm>
          <a:prstGeom prst="rect">
            <a:avLst/>
          </a:prstGeom>
        </p:spPr>
        <p:txBody>
          <a:bodyPr/>
          <a:lstStyle>
            <a:lvl1pPr marL="640565" indent="-640565" algn="l" defTabSz="17081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387892" indent="-533804" algn="l" defTabSz="170817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5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35217" indent="-427044" algn="l" defTabSz="17081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989306" indent="-427044" algn="l" defTabSz="170817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843392" indent="-427044" algn="l" defTabSz="1708175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697479" indent="-427044" algn="l" defTabSz="17081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551567" indent="-427044" algn="l" defTabSz="17081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5653" indent="-427044" algn="l" defTabSz="17081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59742" indent="-427044" algn="l" defTabSz="17081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ru-RU" sz="4000" b="1" dirty="0" smtClean="0">
              <a:solidFill>
                <a:srgbClr val="0070C0"/>
              </a:solidFill>
            </a:endParaRPr>
          </a:p>
          <a:p>
            <a:pPr marL="0" indent="0" algn="ctr">
              <a:spcBef>
                <a:spcPts val="0"/>
              </a:spcBef>
              <a:buFont typeface="Arial" pitchFamily="34" charset="0"/>
              <a:buNone/>
            </a:pPr>
            <a:endParaRPr lang="ru-RU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Font typeface="Arial" pitchFamily="34" charset="0"/>
              <a:buNone/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экзамена, которые не имеют возможности писать самостоятельно и могут выполнять работу только на компьютере, вправе использовать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выхода в сеть «Интернет» и не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содержащий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 по 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сдаваемому учебному предмету. </a:t>
            </a:r>
          </a:p>
          <a:p>
            <a:pPr marL="0" indent="0" algn="ctr">
              <a:spcBef>
                <a:spcPts val="0"/>
              </a:spcBef>
              <a:buFont typeface="Arial" pitchFamily="34" charset="0"/>
              <a:buNone/>
            </a:pPr>
            <a:endParaRPr lang="ru-RU" sz="32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Font typeface="Arial" pitchFamily="34" charset="0"/>
              <a:buNone/>
            </a:pP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оступно (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наличии соответствующих рекомендаций ПМПК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для участников ГИА всех нозологических групп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spcBef>
                <a:spcPts val="0"/>
              </a:spcBef>
              <a:buFont typeface="Arial" pitchFamily="34" charset="0"/>
              <a:buNone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слепых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поздноослепших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слабовидящих;</a:t>
            </a:r>
          </a:p>
          <a:p>
            <a:pPr marL="0" indent="0">
              <a:spcBef>
                <a:spcPts val="0"/>
              </a:spcBef>
              <a:buFont typeface="Arial" pitchFamily="34" charset="0"/>
              <a:buNone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глухих, позднооглохших;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слабослышащих, </a:t>
            </a:r>
            <a:r>
              <a:rPr lang="ru-RU" sz="2400" dirty="0" smtClean="0">
                <a:solidFill>
                  <a:srgbClr val="4F81BD">
                    <a:lumMod val="50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имеющих </a:t>
            </a:r>
            <a:r>
              <a:rPr lang="ru-RU" sz="2400" dirty="0" err="1">
                <a:solidFill>
                  <a:srgbClr val="4F81BD">
                    <a:lumMod val="50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кохлеарные</a:t>
            </a:r>
            <a:r>
              <a:rPr lang="ru-RU" sz="2400" dirty="0">
                <a:solidFill>
                  <a:srgbClr val="4F81BD">
                    <a:lumMod val="50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имплантаты </a:t>
            </a:r>
            <a:r>
              <a:rPr lang="ru-RU" sz="2400" dirty="0" smtClean="0">
                <a:solidFill>
                  <a:srgbClr val="4F81BD">
                    <a:lumMod val="50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экзаменуемых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Font typeface="Arial" pitchFamily="34" charset="0"/>
              <a:buNone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нарушениями опорно-двигательного аппарата;</a:t>
            </a:r>
          </a:p>
          <a:p>
            <a:pPr marL="0" indent="0">
              <a:spcBef>
                <a:spcPts val="0"/>
              </a:spcBef>
              <a:buFont typeface="Arial" pitchFamily="34" charset="0"/>
              <a:buNone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расстройствами аутистического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спектра.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иных категорий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участников ГИА, которым требуется создание специальных условий (диабет, онкология,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астма, </a:t>
            </a:r>
            <a:r>
              <a:rPr lang="ru-RU" sz="2400" dirty="0">
                <a:solidFill>
                  <a:srgbClr val="4F81BD">
                    <a:lumMod val="50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порок </a:t>
            </a:r>
            <a:r>
              <a:rPr lang="ru-RU" sz="2400" dirty="0" smtClean="0">
                <a:solidFill>
                  <a:srgbClr val="4F81BD">
                    <a:lumMod val="50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сердца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др.).</a:t>
            </a:r>
          </a:p>
          <a:p>
            <a:pPr marL="0" indent="0">
              <a:spcBef>
                <a:spcPts val="0"/>
              </a:spcBef>
              <a:buFont typeface="Arial" pitchFamily="34" charset="0"/>
              <a:buNone/>
            </a:pP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itchFamily="34" charset="0"/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 </a:t>
            </a:r>
          </a:p>
          <a:p>
            <a:endParaRPr lang="en-US" sz="4000" b="1" dirty="0" smtClean="0">
              <a:solidFill>
                <a:srgbClr val="0070C0"/>
              </a:solidFill>
            </a:endParaRPr>
          </a:p>
          <a:p>
            <a:pPr algn="ctr"/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52085"/>
            <a:ext cx="12271464" cy="1512169"/>
          </a:xfrm>
        </p:spPr>
        <p:txBody>
          <a:bodyPr>
            <a:normAutofit/>
          </a:bodyPr>
          <a:lstStyle/>
          <a:p>
            <a:pPr algn="l"/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rPr>
              <a:t>Выполнение </a:t>
            </a:r>
            <a:r>
              <a:rPr lang="ru-RU" sz="4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rPr>
              <a:t>письменной экзаменационной работы на компьютере </a:t>
            </a:r>
            <a:endParaRPr lang="ru-RU" sz="4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0110" y="7789526"/>
            <a:ext cx="13632873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Font typeface="Wingdings" panose="05000000000000000000" pitchFamily="2" charset="2"/>
              <a:buChar char="ü"/>
              <a:defRPr/>
            </a:pP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4F81B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конце экзамена </a:t>
            </a:r>
            <a:r>
              <a:rPr lang="ru-RU" sz="3200" b="1" dirty="0" smtClean="0">
                <a:solidFill>
                  <a:srgbClr val="4F81B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организаторы распечатывают ответы </a:t>
            </a:r>
            <a:r>
              <a:rPr lang="ru-RU" sz="3200" b="1" dirty="0">
                <a:solidFill>
                  <a:srgbClr val="4F81B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участников  с компьютера в присутствии участников </a:t>
            </a:r>
            <a:r>
              <a:rPr lang="ru-RU" sz="3200" b="1" dirty="0" smtClean="0">
                <a:solidFill>
                  <a:srgbClr val="4F81B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экзамена 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(листы нумеруются!)</a:t>
            </a:r>
            <a:r>
              <a:rPr lang="ru-RU" sz="3200" b="1" dirty="0" smtClean="0">
                <a:solidFill>
                  <a:srgbClr val="4F81B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200" b="1" dirty="0">
              <a:solidFill>
                <a:srgbClr val="4F81BD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ctr">
              <a:buFont typeface="Wingdings" panose="05000000000000000000" pitchFamily="2" charset="2"/>
              <a:buChar char="ü"/>
            </a:pP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4F81B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 распечатанных листов ответы переносятся на стандартные бланки ассистентами в присутствии члена ГЭК и общественного наблюдателя (при наличии</a:t>
            </a:r>
            <a:r>
              <a:rPr lang="ru-RU" sz="3200" b="1" dirty="0" smtClean="0">
                <a:solidFill>
                  <a:srgbClr val="4F81B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800" b="1" dirty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ctr"/>
            <a:r>
              <a:rPr lang="ru-RU" sz="2800" b="1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800" b="1" dirty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переносе ответов в бланки стандартного размера в поле «Подпись участника» ассистент пишет «Копия верна» и ставит свою подпись</a:t>
            </a:r>
            <a:r>
              <a:rPr lang="ru-RU" sz="2800" b="1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b="1" dirty="0">
              <a:solidFill>
                <a:srgbClr val="5B9BD5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defRPr/>
            </a:pPr>
            <a:endParaRPr lang="ru-RU" sz="3200" b="1" dirty="0">
              <a:solidFill>
                <a:srgbClr val="4F81BD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Выгнутая вправо стрелка 6">
            <a:hlinkClick r:id="rId2" action="ppaction://hlinksldjump"/>
          </p:cNvPr>
          <p:cNvSpPr/>
          <p:nvPr/>
        </p:nvSpPr>
        <p:spPr>
          <a:xfrm>
            <a:off x="14422582" y="9116291"/>
            <a:ext cx="1163782" cy="174567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812983" y="9563184"/>
            <a:ext cx="16348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Вернуться на слайд № 6</a:t>
            </a:r>
            <a:endParaRPr lang="ru-RU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7531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77366" y="0"/>
            <a:ext cx="12271464" cy="1512169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и специальных условий проведения экзамена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625405786"/>
              </p:ext>
            </p:extLst>
          </p:nvPr>
        </p:nvGraphicFramePr>
        <p:xfrm>
          <a:off x="994063" y="2241839"/>
          <a:ext cx="13858875" cy="7421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5855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/>
        </p:nvSpPr>
        <p:spPr>
          <a:xfrm>
            <a:off x="138545" y="1773382"/>
            <a:ext cx="15780327" cy="94765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31" tIns="45716" rIns="91431" bIns="45716" rtlCol="0" anchor="ctr"/>
          <a:lstStyle/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одной специализированной аудитории могут находится участники ГИА с различными заболеваниями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>
              <a:defRPr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Рекомендуется объединять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участников в специализированную аудиторию по следующему принципу: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слепых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поздноослепших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слабовидящих, владеющих шрифтом Брайля;</a:t>
            </a:r>
          </a:p>
          <a:p>
            <a:pPr marL="457200" indent="-457200">
              <a:buAutoNum type="arabicPeriod"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лабовидящих;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глухих;</a:t>
            </a:r>
          </a:p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слабослышащих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позднооглохших, </a:t>
            </a:r>
            <a:r>
              <a:rPr lang="ru-RU" sz="2400" dirty="0" smtClean="0">
                <a:solidFill>
                  <a:srgbClr val="4F81BD">
                    <a:lumMod val="50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имеющих </a:t>
            </a:r>
            <a:r>
              <a:rPr lang="ru-RU" sz="2400" dirty="0" err="1">
                <a:solidFill>
                  <a:srgbClr val="4F81BD">
                    <a:lumMod val="50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кохлеарные</a:t>
            </a:r>
            <a:r>
              <a:rPr lang="ru-RU" sz="2400" dirty="0">
                <a:solidFill>
                  <a:srgbClr val="4F81BD">
                    <a:lumMod val="50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имплантаты </a:t>
            </a:r>
            <a:r>
              <a:rPr lang="ru-RU" sz="2400" dirty="0" smtClean="0">
                <a:solidFill>
                  <a:srgbClr val="4F81BD">
                    <a:lumMod val="50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экзаменуемых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нарушениями опорно-двигательного аппарата;</a:t>
            </a:r>
          </a:p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расстройствами аутистического спектра;</a:t>
            </a:r>
          </a:p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иных категорий участников ГИА, которым требуется создание специальных условий (диабет, онкология, астма,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порок сердца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.).</a:t>
            </a:r>
          </a:p>
          <a:p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Допускается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нахождение в одной аудитории участников экзамена, относящихся к разным нозологическим группам (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2800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предоставляемые </a:t>
            </a:r>
            <a:r>
              <a:rPr lang="ru-RU" sz="2800" dirty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 </a:t>
            </a:r>
            <a:r>
              <a:rPr lang="ru-RU" sz="2800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специальные условия не </a:t>
            </a:r>
            <a:r>
              <a:rPr lang="ru-RU" sz="2800" dirty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создадут помех для других участников экзамена в аудитории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</a:p>
          <a:p>
            <a:pPr marL="342900" indent="-342900" algn="ctr">
              <a:defRPr/>
            </a:pP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рабочих мест в каждой аудитории определяется в зависимости</a:t>
            </a:r>
          </a:p>
          <a:p>
            <a:pPr algn="just"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категории нозологической группы, в том числе в зависимости от используемых</a:t>
            </a:r>
          </a:p>
          <a:p>
            <a:pPr algn="just"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участниками экзаменов специальных технических средств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defRPr/>
            </a:pP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Рекомендуется размещать в аудитории не более 5 участников экзамена, сдающих</a:t>
            </a:r>
          </a:p>
          <a:p>
            <a:pPr algn="just">
              <a:defRPr/>
            </a:pP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экзамен с помощью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ассистента.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6633" y="142699"/>
            <a:ext cx="12271464" cy="1512169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распределения участников с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ОВЗ, </a:t>
            </a:r>
            <a:r>
              <a:rPr lang="ru-RU" altLang="ru-RU" b="1" dirty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инвалидов, инвалидов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специализированной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аудитории</a:t>
            </a:r>
          </a:p>
        </p:txBody>
      </p:sp>
      <p:sp>
        <p:nvSpPr>
          <p:cNvPr id="3" name="Выгнутая вправо стрелка 2">
            <a:hlinkClick r:id="rId2" action="ppaction://hlinksldjump"/>
          </p:cNvPr>
          <p:cNvSpPr/>
          <p:nvPr/>
        </p:nvSpPr>
        <p:spPr>
          <a:xfrm>
            <a:off x="14685818" y="9712036"/>
            <a:ext cx="914400" cy="135774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646728" y="10067744"/>
            <a:ext cx="16209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Вернуться на слайд № 9</a:t>
            </a:r>
            <a:endParaRPr lang="ru-RU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09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178497"/>
            <a:ext cx="1308264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Основания для предоставления условий и специальных условий проведения экзамена</a:t>
            </a:r>
            <a:endParaRPr lang="ru-RU" sz="4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5777067"/>
              </p:ext>
            </p:extLst>
          </p:nvPr>
        </p:nvGraphicFramePr>
        <p:xfrm>
          <a:off x="387927" y="2061792"/>
          <a:ext cx="15188532" cy="914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2326"/>
                <a:gridCol w="5523102"/>
                <a:gridCol w="5523104"/>
              </a:tblGrid>
              <a:tr h="73682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Категория</a:t>
                      </a:r>
                      <a:r>
                        <a:rPr lang="ru-RU" sz="2400" b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участника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Документ-основание для создания </a:t>
                      </a:r>
                      <a:r>
                        <a:rPr lang="ru-RU" sz="2400" b="1" u="none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условий </a:t>
                      </a:r>
                      <a:r>
                        <a:rPr lang="ru-RU" sz="2400" b="1" u="none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проведения 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экзамена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Документ-основание для создания </a:t>
                      </a: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специальных условий </a:t>
                      </a: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проведения экзамена</a:t>
                      </a:r>
                      <a:endParaRPr kumimoji="0" lang="ru-RU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775855">
                <a:tc>
                  <a:txBody>
                    <a:bodyPr/>
                    <a:lstStyle/>
                    <a:p>
                      <a:endParaRPr lang="ru-RU" sz="2400" b="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Участник с ограниченными возможностями</a:t>
                      </a:r>
                      <a:r>
                        <a:rPr lang="ru-RU" sz="2400" b="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здоровья (участник с </a:t>
                      </a:r>
                      <a:r>
                        <a:rPr lang="ru-RU" sz="2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ОВЗ)</a:t>
                      </a:r>
                      <a:endParaRPr lang="ru-RU" sz="2400" b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 sz="2400" b="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>
                        <a:buFontTx/>
                        <a:buChar char="-"/>
                      </a:pPr>
                      <a:r>
                        <a:rPr lang="ru-RU" sz="2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Оригинал или надлежащим образом заверенная копия </a:t>
                      </a:r>
                      <a:r>
                        <a:rPr lang="ru-RU" sz="2400" b="1" i="0" u="none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рекомендаций психолого-медико-педагогической комиссии (ПМПК)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ru-RU" sz="2400" b="1" i="0" u="none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Оригинал или надлежащим образом заверенная копия </a:t>
                      </a: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рекомендаций психолого-медико-педагогической комиссии (ПМПК) с соответствующими рекомендациями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54032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Лица, обучающиеся</a:t>
                      </a:r>
                      <a:b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 состоянию здоровья на дому, в медицинских организациях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27016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Ребенок-инвалид, инвалид</a:t>
                      </a:r>
                    </a:p>
                    <a:p>
                      <a:endParaRPr lang="ru-RU" sz="2400" b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Оригинал или надлежащим образом заверенная копия </a:t>
                      </a: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справки подтверждающей инвалидность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i="0" u="none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Оригинал или надлежащим образом заверенная копия </a:t>
                      </a: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справки подтверждающей инвалидность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оригинал или надлежащим образом заверенная копия </a:t>
                      </a: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рекомендаций психолого-медико-педагогической комиссии (ПМПК) с соответствующими рекомендациями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1740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31713"/>
            <a:ext cx="1282930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Перечень 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условий</a:t>
            </a:r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и специальных условий, предоставляемых участникам ГИА-11 в ППЭ</a:t>
            </a:r>
            <a:endParaRPr lang="ru-RU" sz="44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9097398"/>
              </p:ext>
            </p:extLst>
          </p:nvPr>
        </p:nvGraphicFramePr>
        <p:xfrm>
          <a:off x="500743" y="1961804"/>
          <a:ext cx="14988638" cy="82406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88638"/>
              </a:tblGrid>
              <a:tr h="498764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</a:t>
                      </a:r>
                      <a:endParaRPr lang="ru-RU" sz="4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033529">
                <a:tc>
                  <a:txBody>
                    <a:bodyPr/>
                    <a:lstStyle/>
                    <a:p>
                      <a:r>
                        <a:rPr lang="ru-RU" sz="3200" b="1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</a:t>
                      </a:r>
                      <a:r>
                        <a:rPr lang="ru-RU" sz="3200" b="1" i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3200" b="1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проведение ГИА в форме ГВЭ по обязательным учебным предметам в устной форме по желанию; </a:t>
                      </a:r>
                    </a:p>
                    <a:p>
                      <a:endParaRPr lang="ru-RU" sz="32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240642">
                <a:tc>
                  <a:txBody>
                    <a:bodyPr/>
                    <a:lstStyle/>
                    <a:p>
                      <a:r>
                        <a:rPr lang="ru-RU" sz="3200" b="1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</a:t>
                      </a:r>
                      <a:r>
                        <a:rPr lang="ru-RU" sz="3200" b="1" i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</a:t>
                      </a:r>
                      <a:r>
                        <a:rPr lang="ru-RU" sz="3200" b="1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величение продолжительности итогового сочинения (изложения), экзаменов по учебным предметам - на 1,5 часа;</a:t>
                      </a:r>
                    </a:p>
                    <a:p>
                      <a:endParaRPr lang="ru-RU" sz="32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510542">
                <a:tc>
                  <a:txBody>
                    <a:bodyPr/>
                    <a:lstStyle/>
                    <a:p>
                      <a:r>
                        <a:rPr lang="ru-RU" sz="3200" b="1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 </a:t>
                      </a:r>
                      <a:r>
                        <a:rPr lang="ru-RU" sz="3200" b="1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" action="ppaction://hlinksldjump"/>
                        </a:rPr>
                        <a:t>организация питания и перерывов для проведения необходимых лечебных и профилактических мероприятий во время проведения экзамена;</a:t>
                      </a:r>
                      <a:endParaRPr lang="ru-RU" sz="3200" b="1" i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32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815244">
                <a:tc>
                  <a:txBody>
                    <a:bodyPr/>
                    <a:lstStyle/>
                    <a:p>
                      <a:r>
                        <a:rPr lang="ru-RU" sz="3200" b="1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4) беспрепятственный доступ участников экзаменов в аудитории, туалетные и иные помещения, а также их пребывание в указанных помещениях (наличие пандусов, поручней, расширенных дверных проемов, лифтов (при отсутствии лифтов аудитория располагается на первом этаже), наличие специальных кресел и других приспособлений).</a:t>
                      </a:r>
                      <a:endParaRPr lang="ru-RU" sz="32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291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31713"/>
            <a:ext cx="1282930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Перечень условий и 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специальных условий</a:t>
            </a:r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предоставляемых участникам ГИА-11 в ППЭ</a:t>
            </a:r>
            <a:endParaRPr lang="ru-RU" sz="44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7462281"/>
              </p:ext>
            </p:extLst>
          </p:nvPr>
        </p:nvGraphicFramePr>
        <p:xfrm>
          <a:off x="471055" y="1589099"/>
          <a:ext cx="15156872" cy="9577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56872"/>
              </a:tblGrid>
              <a:tr h="670956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Специальные условия </a:t>
                      </a:r>
                      <a:endParaRPr lang="ru-RU" sz="44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835446">
                <a:tc>
                  <a:txBody>
                    <a:bodyPr/>
                    <a:lstStyle/>
                    <a:p>
                      <a:pPr marL="514350" indent="-514350">
                        <a:buAutoNum type="arabicParenR"/>
                      </a:pPr>
                      <a:r>
                        <a:rPr lang="ru-RU" sz="3200" b="1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присутствие </a:t>
                      </a:r>
                      <a:r>
                        <a:rPr lang="ru-RU" sz="3200" b="1" i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hlinkClick r:id="rId2" action="ppaction://hlinksldjump"/>
                        </a:rPr>
                        <a:t>ассистентов </a:t>
                      </a:r>
                      <a:r>
                        <a:rPr lang="ru-RU" sz="3200" b="1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(</a:t>
                      </a:r>
                      <a:r>
                        <a:rPr lang="ru-RU" sz="3200" b="1" i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hlinkClick r:id="rId3" action="ppaction://hlinksldjump"/>
                        </a:rPr>
                        <a:t>функциональные обязанности</a:t>
                      </a:r>
                      <a:r>
                        <a:rPr lang="ru-RU" sz="3200" b="1" i="0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hlinkClick r:id="rId3" action="ppaction://hlinksldjump"/>
                        </a:rPr>
                        <a:t> ассистентов</a:t>
                      </a:r>
                      <a:r>
                        <a:rPr lang="ru-RU" sz="3200" b="1" i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);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330036">
                <a:tc>
                  <a:txBody>
                    <a:bodyPr/>
                    <a:lstStyle/>
                    <a:p>
                      <a:r>
                        <a:rPr lang="ru-RU" sz="3200" b="1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2) использование на экзамене необходимых для выполнения заданий технических средств;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801091">
                <a:tc>
                  <a:txBody>
                    <a:bodyPr/>
                    <a:lstStyle/>
                    <a:p>
                      <a:r>
                        <a:rPr lang="ru-RU" sz="3200" b="1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3) оборудование аудитории для проведения экзамена звукоусиливающей аппаратурой как коллективного, так и индивидуального пользования (</a:t>
                      </a:r>
                      <a:r>
                        <a:rPr lang="ru-RU" sz="3200" b="1" i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для слабослышащих участников экзаменов</a:t>
                      </a:r>
                      <a:r>
                        <a:rPr lang="ru-RU" sz="3200" b="1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);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343891">
                <a:tc>
                  <a:txBody>
                    <a:bodyPr/>
                    <a:lstStyle/>
                    <a:p>
                      <a:r>
                        <a:rPr lang="ru-RU" sz="3200" b="1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4) привлечение при необходимости ассистента-</a:t>
                      </a:r>
                      <a:r>
                        <a:rPr lang="ru-RU" sz="3200" b="1" i="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сурдопереводчика</a:t>
                      </a:r>
                      <a:r>
                        <a:rPr lang="ru-RU" sz="3200" b="1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 (</a:t>
                      </a:r>
                      <a:r>
                        <a:rPr lang="ru-RU" sz="3200" b="1" i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для глухих и слабослышащих участников экзаменов</a:t>
                      </a:r>
                      <a:r>
                        <a:rPr lang="ru-RU" sz="3200" b="1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);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687488">
                <a:tc>
                  <a:txBody>
                    <a:bodyPr/>
                    <a:lstStyle/>
                    <a:p>
                      <a:r>
                        <a:rPr lang="ru-RU" sz="3200" b="1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5) оформление КИМ рельефно-точечным шрифтом Брайля или в виде электронного документа, доступного с помощью компьютера; выполнение письменной экзаменационной работы рельефно-точечным шрифтом Брайля в специально предусмотренных тетрадях или на компьютере; обеспечение достаточным количеством специальных принадлежностей для оформления ответов рельефно-точечным шрифтом Брайля, компьютером (</a:t>
                      </a:r>
                      <a:r>
                        <a:rPr lang="ru-RU" sz="3200" b="1" i="0" u="non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для слепых участников экзаменов</a:t>
                      </a:r>
                      <a:r>
                        <a:rPr lang="ru-RU" sz="3200" b="1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);</a:t>
                      </a:r>
                      <a:endParaRPr lang="ru-RU" sz="3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86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31713"/>
            <a:ext cx="1282930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Перечень условий и 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специальных условий</a:t>
            </a:r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предоставляемых участникам ГИА-11 в ППЭ</a:t>
            </a:r>
            <a:endParaRPr lang="ru-RU" sz="44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7515667"/>
              </p:ext>
            </p:extLst>
          </p:nvPr>
        </p:nvGraphicFramePr>
        <p:xfrm>
          <a:off x="498764" y="1977027"/>
          <a:ext cx="15156872" cy="528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56872"/>
              </a:tblGrid>
              <a:tr h="670956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Специальные условия </a:t>
                      </a:r>
                      <a:endParaRPr lang="ru-RU" sz="44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508760">
                <a:tc>
                  <a:txBody>
                    <a:bodyPr/>
                    <a:lstStyle/>
                    <a:p>
                      <a:r>
                        <a:rPr lang="ru-RU" sz="3200" b="1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6) копирование в увеличенном размере экзаменационных материалов в день проведения экзамена в аудитории в присутствии члена ГЭК; обеспечение аудиторий для проведения экзаменов увеличительными устройствами (лупа или иное увеличительное устройство); индивидуальное равномерное освещение не менее 300 люкс (</a:t>
                      </a:r>
                      <a:r>
                        <a:rPr lang="ru-RU" sz="3200" b="1" i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hlinkClick r:id="rId2" action="ppaction://hlinksldjump"/>
                        </a:rPr>
                        <a:t>для слабовидящих участников экзаменов</a:t>
                      </a:r>
                      <a:r>
                        <a:rPr lang="ru-RU" sz="3200" b="1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);</a:t>
                      </a:r>
                    </a:p>
                    <a:p>
                      <a:endParaRPr lang="ru-RU" sz="3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508760">
                <a:tc>
                  <a:txBody>
                    <a:bodyPr/>
                    <a:lstStyle/>
                    <a:p>
                      <a:r>
                        <a:rPr lang="ru-RU" sz="3200" b="1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7) </a:t>
                      </a:r>
                      <a:r>
                        <a:rPr lang="ru-RU" sz="3200" b="1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hlinkClick r:id="rId3" action="ppaction://hlinksldjump"/>
                        </a:rPr>
                        <a:t>выполнение письменной экзаменационной работы на компьютере </a:t>
                      </a:r>
                      <a:r>
                        <a:rPr lang="ru-RU" sz="3200" b="1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по желанию.</a:t>
                      </a:r>
                      <a:endParaRPr lang="ru-RU" sz="3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5810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76863" y="114990"/>
            <a:ext cx="12271464" cy="1512169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проведения ГИА для лиц с ОВЗ,</a:t>
            </a:r>
            <a:r>
              <a:rPr lang="ru-RU" alt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инвалидов, инвалидов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5579654"/>
              </p:ext>
            </p:extLst>
          </p:nvPr>
        </p:nvGraphicFramePr>
        <p:xfrm>
          <a:off x="803275" y="2728913"/>
          <a:ext cx="14462125" cy="772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6927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70488" y="0"/>
            <a:ext cx="12271464" cy="1512169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Подготовительные мероприятия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70488" y="2246460"/>
            <a:ext cx="13187362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itchFamily="2" charset="2"/>
              <a:buChar char="Ø"/>
              <a:defRPr/>
            </a:pPr>
            <a:r>
              <a:rPr lang="ru-RU" altLang="ru-RU" sz="3600" b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Отнесение участника ГИА к категории лиц с ОВЗ, детей-инвалидов или инвалидов </a:t>
            </a:r>
            <a:r>
              <a:rPr lang="ru-RU" altLang="ru-RU" sz="3600" b="1" dirty="0">
                <a:solidFill>
                  <a:srgbClr val="FF0000"/>
                </a:solidFill>
                <a:latin typeface="Cambria" pitchFamily="18" charset="0"/>
              </a:rPr>
              <a:t>в течение 2 дней со дня получения </a:t>
            </a:r>
            <a:r>
              <a:rPr lang="ru-RU" altLang="ru-RU" sz="3600" b="1" dirty="0" smtClean="0">
                <a:solidFill>
                  <a:srgbClr val="FF0000"/>
                </a:solidFill>
                <a:latin typeface="Cambria" pitchFamily="18" charset="0"/>
              </a:rPr>
              <a:t>сведений</a:t>
            </a:r>
            <a:r>
              <a:rPr lang="ru-RU" altLang="ru-RU" sz="36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 (отметка в РИС);</a:t>
            </a:r>
            <a:endParaRPr lang="ru-RU" altLang="ru-RU" sz="3600" b="1" dirty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  <a:p>
            <a:pPr marL="342900" indent="-342900" algn="just">
              <a:defRPr/>
            </a:pPr>
            <a:endParaRPr lang="ru-RU" altLang="ru-RU" sz="3600" b="1" dirty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Ø"/>
              <a:defRPr/>
            </a:pP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Информация о количестве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участников экзаменов 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в ППЭ и о необходимости организации проведения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экзаменов 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в условиях, учитывающих состояние их здоровья, особенности психофизического развития, направляется ОИВ (по согласованию с ГЭК) в ППЭ </a:t>
            </a:r>
            <a:r>
              <a:rPr lang="ru-RU" sz="3600" b="1" dirty="0">
                <a:solidFill>
                  <a:srgbClr val="FF0000"/>
                </a:solidFill>
                <a:latin typeface="Cambria" pitchFamily="18" charset="0"/>
              </a:rPr>
              <a:t>не позднее двух рабочих дней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 до проведения экзамена по соответствующему учебному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предмету.</a:t>
            </a:r>
          </a:p>
          <a:p>
            <a:pPr algn="just">
              <a:defRPr/>
            </a:pPr>
            <a:endParaRPr lang="ru-RU" sz="3600" b="1" dirty="0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  <a:p>
            <a:pPr algn="just">
              <a:defRPr/>
            </a:pPr>
            <a:endParaRPr lang="ru-RU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893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585" y="0"/>
            <a:ext cx="12565598" cy="1229035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Аудитории для участников ГИА с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ОВЗ, </a:t>
            </a:r>
            <a:r>
              <a:rPr lang="ru-RU" altLang="ru-RU" b="1" dirty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инвалидов, инвалидов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294967295"/>
          </p:nvPr>
        </p:nvSpPr>
        <p:spPr>
          <a:xfrm>
            <a:off x="11349038" y="10842625"/>
            <a:ext cx="3614737" cy="622300"/>
          </a:xfrm>
        </p:spPr>
        <p:txBody>
          <a:bodyPr/>
          <a:lstStyle/>
          <a:p>
            <a:fld id="{4150C1B7-6DFB-4950-9B13-8D668DE9D9E6}" type="slidenum">
              <a:rPr lang="ru-RU" smtClean="0"/>
              <a:pPr/>
              <a:t>9</a:t>
            </a:fld>
            <a:endParaRPr lang="ru-RU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6301486"/>
              </p:ext>
            </p:extLst>
          </p:nvPr>
        </p:nvGraphicFramePr>
        <p:xfrm>
          <a:off x="277567" y="1229035"/>
          <a:ext cx="15600216" cy="993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28107"/>
                <a:gridCol w="4114800"/>
                <a:gridCol w="4572000"/>
                <a:gridCol w="3685309"/>
              </a:tblGrid>
              <a:tr h="453180">
                <a:tc rowSpan="2">
                  <a:txBody>
                    <a:bodyPr/>
                    <a:lstStyle/>
                    <a:p>
                      <a:endParaRPr lang="ru-RU" sz="3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3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Виды</a:t>
                      </a:r>
                      <a:r>
                        <a:rPr lang="ru-RU" sz="3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аудиторий</a:t>
                      </a:r>
                      <a:endParaRPr lang="ru-RU" sz="3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400" b="1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400" b="1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95746">
                <a:tc vMerge="1">
                  <a:txBody>
                    <a:bodyPr/>
                    <a:lstStyle/>
                    <a:p>
                      <a:endParaRPr lang="ru-RU" sz="3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Общая</a:t>
                      </a:r>
                      <a:endParaRPr lang="ru-RU" sz="3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Специализированная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Отдельная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1520777">
                <a:tc>
                  <a:txBody>
                    <a:bodyPr/>
                    <a:lstStyle/>
                    <a:p>
                      <a:r>
                        <a:rPr lang="ru-RU" sz="2800" b="1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максимальное количество человек в аудитории: </a:t>
                      </a: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</a:p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083108">
                <a:tc>
                  <a:txBody>
                    <a:bodyPr/>
                    <a:lstStyle/>
                    <a:p>
                      <a:r>
                        <a:rPr lang="ru-RU" sz="2800" b="1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категории участников, распределяемых</a:t>
                      </a:r>
                      <a:r>
                        <a:rPr lang="ru-RU" sz="2800" b="1" i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аудитории:</a:t>
                      </a:r>
                      <a:endParaRPr lang="ru-RU" sz="2800" i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-457200">
                        <a:buFont typeface="Wingdings" panose="05000000000000000000" pitchFamily="2" charset="2"/>
                        <a:buChar char="ü"/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участники без ОВЗ и инвалидности;</a:t>
                      </a:r>
                    </a:p>
                    <a:p>
                      <a:endParaRPr lang="ru-RU" sz="28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lvl="0" indent="-457200">
                        <a:buFont typeface="Wingdings" panose="05000000000000000000" pitchFamily="2" charset="2"/>
                        <a:buChar char="ü"/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2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участники с ОВЗ и инвалидностью</a:t>
                      </a:r>
                    </a:p>
                    <a:p>
                      <a:r>
                        <a:rPr lang="ru-RU" sz="2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(в случае, если участнику не требуется организация специальных условий или предоставляемые ему условия не создадут помех для других участников экзамена в аудитории) 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0" indent="-457200">
                        <a:buFont typeface="Wingdings" panose="05000000000000000000" pitchFamily="2" charset="2"/>
                        <a:buChar char="ü"/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участники с ОВЗ и инвалидностью</a:t>
                      </a:r>
                    </a:p>
                    <a:p>
                      <a:pPr marL="0" lvl="0" indent="0">
                        <a:buFont typeface="Wingdings" panose="05000000000000000000" pitchFamily="2" charset="2"/>
                        <a:buNone/>
                      </a:pPr>
                      <a:r>
                        <a:rPr lang="ru-RU" sz="2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kumimoji="0" lang="ru-RU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B9BD5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 случае, если участникам требуется организация одинаковых специальных условий или предоставляемые им условия не создадут помех для других участников экзамена в аудитории)</a:t>
                      </a:r>
                      <a:endParaRPr lang="ru-RU" sz="28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/>
                      <a:r>
                        <a:rPr lang="ru-RU" sz="2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  <a:hlinkClick r:id="rId2" action="ppaction://hlinksldjump"/>
                        </a:rPr>
                        <a:t>Особенности распределения участников с ОВЗ, </a:t>
                      </a:r>
                      <a:r>
                        <a:rPr lang="ru-RU" altLang="ru-RU" sz="2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  <a:hlinkClick r:id="rId2" action="ppaction://hlinksldjump"/>
                        </a:rPr>
                        <a:t>детей инвалидов, инвалидов</a:t>
                      </a:r>
                      <a:r>
                        <a:rPr lang="ru-RU" sz="2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  <a:hlinkClick r:id="rId2" action="ppaction://hlinksldjump"/>
                        </a:rPr>
                        <a:t> в специализированной аудитории</a:t>
                      </a:r>
                      <a:r>
                        <a:rPr lang="ru-RU" sz="2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2" action="ppaction://hlinksldjump"/>
                        </a:rPr>
                        <a:t>.</a:t>
                      </a:r>
                      <a:endParaRPr lang="ru-RU" sz="28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0" indent="-457200">
                        <a:buFont typeface="Wingdings" panose="05000000000000000000" pitchFamily="2" charset="2"/>
                        <a:buChar char="ü"/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участники с ОВЗ и инвалидностью</a:t>
                      </a:r>
                    </a:p>
                    <a:p>
                      <a:r>
                        <a:rPr lang="ru-RU" sz="2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(в случае, если участнику требуется организация специальных условий, которые создадут помеху для других участников экзамена)</a:t>
                      </a:r>
                    </a:p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396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ФЦПРО-ЕГЭ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ФЦПРО-ЕГЭ</Template>
  <TotalTime>9056</TotalTime>
  <Words>2026</Words>
  <Application>Microsoft Office PowerPoint</Application>
  <PresentationFormat>Произвольный</PresentationFormat>
  <Paragraphs>231</Paragraphs>
  <Slides>20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8" baseType="lpstr">
      <vt:lpstr>Arial</vt:lpstr>
      <vt:lpstr>Calibri</vt:lpstr>
      <vt:lpstr>Calibri Light</vt:lpstr>
      <vt:lpstr>Cambria</vt:lpstr>
      <vt:lpstr>Times New Roman</vt:lpstr>
      <vt:lpstr>Wingdings</vt:lpstr>
      <vt:lpstr>Специальное оформление</vt:lpstr>
      <vt:lpstr>ФЦПРО-ЕГЭ</vt:lpstr>
      <vt:lpstr>Особенности организации  и проведения ГИА-11 в ППЭ для участников с ОВЗ, детей инвалидов и инвалидов с учетом их индивидуальных особенностей</vt:lpstr>
      <vt:lpstr>Создание условий и специальных условий проведения экзамена</vt:lpstr>
      <vt:lpstr>Презентация PowerPoint</vt:lpstr>
      <vt:lpstr>Презентация PowerPoint</vt:lpstr>
      <vt:lpstr>Презентация PowerPoint</vt:lpstr>
      <vt:lpstr>Презентация PowerPoint</vt:lpstr>
      <vt:lpstr>Формы проведения ГИА для лиц с ОВЗ, детей инвалидов, инвалидов</vt:lpstr>
      <vt:lpstr>Подготовительные мероприятия</vt:lpstr>
      <vt:lpstr>Аудитории для участников ГИА с ОВЗ, детей инвалидов, инвалидов</vt:lpstr>
      <vt:lpstr>Особенности организации ППЭ на дому и в медицинском учреждении</vt:lpstr>
      <vt:lpstr>Презентация PowerPoint</vt:lpstr>
      <vt:lpstr>Презентация PowerPoint</vt:lpstr>
      <vt:lpstr>Организация питания и перерывов для проведения необходимых лечебных и профилактических мероприятий в ППЭ</vt:lpstr>
      <vt:lpstr>Презентация PowerPoint</vt:lpstr>
      <vt:lpstr>Презентация PowerPoint</vt:lpstr>
      <vt:lpstr>Презентация PowerPoint</vt:lpstr>
      <vt:lpstr>Презентация PowerPoint</vt:lpstr>
      <vt:lpstr>Слабовидящие участники экзамена</vt:lpstr>
      <vt:lpstr>Выполнение письменной экзаменационной работы на компьютере </vt:lpstr>
      <vt:lpstr>Особенности распределения участников с ОВЗ, детей инвалидов, инвалидов в специализированной аудитории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Труненкова Мария Вячеславовна</cp:lastModifiedBy>
  <cp:revision>359</cp:revision>
  <dcterms:created xsi:type="dcterms:W3CDTF">2016-02-16T13:04:36Z</dcterms:created>
  <dcterms:modified xsi:type="dcterms:W3CDTF">2025-02-02T06:51:02Z</dcterms:modified>
</cp:coreProperties>
</file>