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486" r:id="rId2"/>
    <p:sldId id="553" r:id="rId3"/>
    <p:sldId id="554" r:id="rId4"/>
    <p:sldId id="579" r:id="rId5"/>
    <p:sldId id="487" r:id="rId6"/>
    <p:sldId id="540" r:id="rId7"/>
    <p:sldId id="492" r:id="rId8"/>
    <p:sldId id="493" r:id="rId9"/>
    <p:sldId id="494" r:id="rId10"/>
    <p:sldId id="555" r:id="rId11"/>
    <p:sldId id="556" r:id="rId12"/>
    <p:sldId id="569" r:id="rId13"/>
    <p:sldId id="557" r:id="rId14"/>
    <p:sldId id="558" r:id="rId15"/>
    <p:sldId id="559" r:id="rId16"/>
    <p:sldId id="560" r:id="rId17"/>
    <p:sldId id="570" r:id="rId18"/>
    <p:sldId id="561" r:id="rId19"/>
    <p:sldId id="562" r:id="rId20"/>
    <p:sldId id="563" r:id="rId21"/>
    <p:sldId id="564" r:id="rId22"/>
    <p:sldId id="565" r:id="rId23"/>
    <p:sldId id="566" r:id="rId24"/>
    <p:sldId id="504" r:id="rId25"/>
    <p:sldId id="505" r:id="rId26"/>
    <p:sldId id="567" r:id="rId27"/>
    <p:sldId id="574" r:id="rId28"/>
    <p:sldId id="568" r:id="rId29"/>
    <p:sldId id="576" r:id="rId30"/>
    <p:sldId id="507" r:id="rId31"/>
    <p:sldId id="508" r:id="rId32"/>
    <p:sldId id="551" r:id="rId33"/>
    <p:sldId id="509" r:id="rId34"/>
    <p:sldId id="510" r:id="rId35"/>
    <p:sldId id="543" r:id="rId36"/>
    <p:sldId id="457" r:id="rId37"/>
    <p:sldId id="572" r:id="rId38"/>
    <p:sldId id="573" r:id="rId39"/>
    <p:sldId id="571" r:id="rId40"/>
    <p:sldId id="536" r:id="rId41"/>
    <p:sldId id="544" r:id="rId42"/>
    <p:sldId id="511" r:id="rId43"/>
    <p:sldId id="545" r:id="rId44"/>
    <p:sldId id="546" r:id="rId45"/>
    <p:sldId id="513" r:id="rId46"/>
    <p:sldId id="547" r:id="rId47"/>
    <p:sldId id="548" r:id="rId48"/>
    <p:sldId id="516" r:id="rId49"/>
    <p:sldId id="517" r:id="rId50"/>
    <p:sldId id="518" r:id="rId51"/>
    <p:sldId id="519" r:id="rId52"/>
    <p:sldId id="522" r:id="rId53"/>
    <p:sldId id="523" r:id="rId54"/>
    <p:sldId id="525" r:id="rId55"/>
    <p:sldId id="580" r:id="rId56"/>
    <p:sldId id="524" r:id="rId57"/>
    <p:sldId id="526" r:id="rId58"/>
    <p:sldId id="535" r:id="rId59"/>
    <p:sldId id="581" r:id="rId60"/>
    <p:sldId id="582" r:id="rId61"/>
    <p:sldId id="583" r:id="rId62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006AB3"/>
    <a:srgbClr val="D9DADB"/>
    <a:srgbClr val="878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690" y="36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94CCE-FBBF-4F95-8EDC-BCB7B11A22B9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9688" y="1143000"/>
            <a:ext cx="423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EC5DF-1D45-4B17-9684-00C2EF76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6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rotWithShape="1">
          <a:gsLst>
            <a:gs pos="74000">
              <a:schemeClr val="bg1">
                <a:lumMod val="85000"/>
              </a:schemeClr>
            </a:gs>
            <a:gs pos="0">
              <a:schemeClr val="bg1">
                <a:tint val="40000"/>
                <a:satMod val="35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76886" y="-1"/>
            <a:ext cx="3591790" cy="84512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" y="11268797"/>
            <a:ext cx="16068675" cy="429491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11221932"/>
            <a:ext cx="16068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КГКСУ «Центр оценки качества образования»                 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coko24.ru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,2-46-00-29, 2-04-04-33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9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35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17301" y="2482984"/>
            <a:ext cx="6206170" cy="3529186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ППЭ для проведения ГИА-11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сборник форм 2025 )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542" y="-120315"/>
            <a:ext cx="7308133" cy="118387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5787820" y="10849372"/>
            <a:ext cx="40134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Красноярск, 2025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0" y="579030"/>
            <a:ext cx="1086689" cy="10778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0729" y="578581"/>
            <a:ext cx="6264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КГКСУ «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 оценки качества образования»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84" y="5676965"/>
            <a:ext cx="2044022" cy="227113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2724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15365" y="3638199"/>
            <a:ext cx="14037945" cy="7720329"/>
          </a:xfrm>
          <a:prstGeom prst="rect">
            <a:avLst/>
          </a:prstGeom>
        </p:spPr>
        <p:txBody>
          <a:bodyPr vert="horz" lIns="155977" tIns="77989" rIns="155977" bIns="7798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669" y="253927"/>
            <a:ext cx="1461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ППЭ-05-01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участников экзамена в аудитории ППЭ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" y="1454256"/>
            <a:ext cx="14976066" cy="7324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419" y="9071431"/>
            <a:ext cx="14976065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Распечатывается в 2-ух экземплярах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(1 – вывешивается на вход в аудиторию,  2 – у организатора в руках для запуска участников).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15365" y="3638199"/>
            <a:ext cx="14037945" cy="7720329"/>
          </a:xfrm>
          <a:prstGeom prst="rect">
            <a:avLst/>
          </a:prstGeom>
        </p:spPr>
        <p:txBody>
          <a:bodyPr vert="horz" lIns="155977" tIns="77989" rIns="155977" bIns="7798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051" y="113697"/>
            <a:ext cx="1314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ППЭ-05-02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в аудитории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03" y="1314026"/>
            <a:ext cx="15488978" cy="8430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809" y="9882406"/>
            <a:ext cx="1560696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Серые поля заполняются автоматически из РИС.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Форма сканируется в аудитории после проведения экзамена.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Работа с формой осуществляется на столе для раскладки в зоне видимости камер видеонаблюдения.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710813" y="7108723"/>
            <a:ext cx="2920181" cy="2816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38271" y="3819832"/>
            <a:ext cx="44245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Количество материалов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1076040" y="4343052"/>
            <a:ext cx="186751" cy="435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521677" y="4257631"/>
            <a:ext cx="1096299" cy="521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5166" y="3734411"/>
            <a:ext cx="18165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Отметка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15365" y="3638199"/>
            <a:ext cx="14037945" cy="7720329"/>
          </a:xfrm>
          <a:prstGeom prst="rect">
            <a:avLst/>
          </a:prstGeom>
        </p:spPr>
        <p:txBody>
          <a:bodyPr vert="horz" lIns="155977" tIns="77989" rIns="155977" bIns="7798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051" y="113697"/>
            <a:ext cx="1314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ППЭ-05-02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в аудитории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0" y="2023779"/>
            <a:ext cx="15990065" cy="72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155" y="808804"/>
            <a:ext cx="14117895" cy="101443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2964" y="195478"/>
            <a:ext cx="13634165" cy="72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94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</a:t>
            </a:r>
            <a:endParaRPr lang="ru-RU" sz="4094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72" y="1935002"/>
            <a:ext cx="14945027" cy="8402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429" y="4115121"/>
            <a:ext cx="598628" cy="26021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680" y="422833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ППЭ-05-02-У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ЕГЭ в аудитории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 в устной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форме)</a:t>
            </a:r>
            <a:r>
              <a:rPr lang="ru-RU" sz="4094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94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94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880" y="3716914"/>
            <a:ext cx="778630" cy="3384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872" y="10484537"/>
            <a:ext cx="8214852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Форма сканируется в штабе ППЭ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624" y="156992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ППЭ-05-03-У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ЕГЭ в аудитории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421" y="5134808"/>
            <a:ext cx="740979" cy="2602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16" y="1180904"/>
            <a:ext cx="15263044" cy="9896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316" y="3837544"/>
            <a:ext cx="713055" cy="3099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579" y="3362987"/>
            <a:ext cx="1006230" cy="4374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0390" y="8877845"/>
            <a:ext cx="8214852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Форма сканируется в штабе ППЭ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98" y="1860109"/>
            <a:ext cx="15310795" cy="8248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707" y="347940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ППЭ-05-0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Протокол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(экзамен в компьютерной форме)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196" y="4574877"/>
            <a:ext cx="1578077" cy="2602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537" y="5441219"/>
            <a:ext cx="2109018" cy="1327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997" y="9055613"/>
            <a:ext cx="1531079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Серые поля заполняются автоматически из РИС.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Форма сканируется в аудитории после проведения экзамена.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Работа с формой осуществляется на столе для раскладки в зоне видимости камер видеонаблюдения.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Контрольная сумма переносится организатором из бланков регистрации участников.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707" y="347940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ППЭ-05-0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Протокол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(экзамен в компьютерной форме)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265"/>
            <a:ext cx="15700003" cy="69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22" y="1320467"/>
            <a:ext cx="9507082" cy="98933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198" y="49746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ППЭ-05-04-У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перемещения участников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058" y="4786326"/>
            <a:ext cx="2872650" cy="13153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63275" y="3794342"/>
            <a:ext cx="5105400" cy="5087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очереди и аудитория подготовки указаны в ведомости перемещения участников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которой организатор вне аудитории обеспечивает перемещение участников из аудитории подготовки в аудиторию проведения</a:t>
            </a:r>
          </a:p>
        </p:txBody>
      </p:sp>
      <p:cxnSp>
        <p:nvCxnSpPr>
          <p:cNvPr id="9" name="Прямая со стрелкой 8"/>
          <p:cNvCxnSpPr>
            <a:stCxn id="7" idx="1"/>
          </p:cNvCxnSpPr>
          <p:nvPr/>
        </p:nvCxnSpPr>
        <p:spPr>
          <a:xfrm flipH="1" flipV="1">
            <a:off x="9054173" y="5737123"/>
            <a:ext cx="1909102" cy="601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5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15365" y="3638199"/>
            <a:ext cx="14037945" cy="7720329"/>
          </a:xfrm>
          <a:prstGeom prst="rect">
            <a:avLst/>
          </a:prstGeom>
        </p:spPr>
        <p:txBody>
          <a:bodyPr vert="horz" lIns="155977" tIns="77989" rIns="155977" bIns="7798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5365" y="137975"/>
            <a:ext cx="1314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59784">
              <a:spcBef>
                <a:spcPct val="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ППЭ-06-01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559784">
              <a:spcBef>
                <a:spcPct val="0"/>
              </a:spcBef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экзамена образовательной организации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9922968" y="4545189"/>
            <a:ext cx="1182566" cy="8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45" y="1479244"/>
            <a:ext cx="12419064" cy="9274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842" y="10440720"/>
            <a:ext cx="13180265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Вывешивается на информационный стенд на входе в ППЭ.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4618"/>
            <a:ext cx="16057178" cy="8089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97" y="1020976"/>
            <a:ext cx="12701803" cy="20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15365" y="3638199"/>
            <a:ext cx="14037945" cy="7720329"/>
          </a:xfrm>
          <a:prstGeom prst="rect">
            <a:avLst/>
          </a:prstGeom>
        </p:spPr>
        <p:txBody>
          <a:bodyPr vert="horz" lIns="155977" tIns="77989" rIns="155977" bIns="7798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217" y="568145"/>
            <a:ext cx="1314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59784">
              <a:spcBef>
                <a:spcPct val="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ППЭ-06-01-У </a:t>
            </a:r>
          </a:p>
          <a:p>
            <a:pPr algn="ctr" defTabSz="1559784">
              <a:spcBef>
                <a:spcPct val="0"/>
              </a:spcBef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экзамена образовательной организации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9613252" y="4397706"/>
            <a:ext cx="1182566" cy="80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35" y="1768474"/>
            <a:ext cx="11594399" cy="8867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1842" y="10440720"/>
            <a:ext cx="13180265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Вывешивается на информационный стенд на входе в ППЭ.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15365" y="3638199"/>
            <a:ext cx="14037945" cy="7720329"/>
          </a:xfrm>
          <a:prstGeom prst="rect">
            <a:avLst/>
          </a:prstGeom>
        </p:spPr>
        <p:txBody>
          <a:bodyPr vert="horz" lIns="155977" tIns="77989" rIns="155977" bIns="7798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7679" y="577357"/>
            <a:ext cx="1314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ППЭ-06-02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экзамена в ППЭ по алфавиту</a:t>
            </a:r>
          </a:p>
        </p:txBody>
      </p:sp>
      <p:sp>
        <p:nvSpPr>
          <p:cNvPr id="8" name="Овал 7"/>
          <p:cNvSpPr/>
          <p:nvPr/>
        </p:nvSpPr>
        <p:spPr>
          <a:xfrm>
            <a:off x="9856424" y="4508096"/>
            <a:ext cx="850905" cy="4303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57" y="1881674"/>
            <a:ext cx="11799326" cy="895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0257" y="10329181"/>
            <a:ext cx="13180265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Вывешивается на информационный стенд на входе в ППЭ.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7" y="6573005"/>
            <a:ext cx="6563237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477" y="195671"/>
            <a:ext cx="1370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работников ППЭ  в день экзамена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02583" y="5849143"/>
            <a:ext cx="7429436" cy="1542700"/>
          </a:xfrm>
          <a:prstGeom prst="rect">
            <a:avLst/>
          </a:prstGeom>
        </p:spPr>
        <p:txBody>
          <a:bodyPr vert="horz" lIns="165811" tIns="82906" rIns="165811" bIns="82906" rtlCol="0" anchor="ctr">
            <a:normAutofit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2913805">
              <a:defRPr/>
            </a:pP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ППЭ-07 </a:t>
            </a:r>
          </a:p>
          <a:p>
            <a:pPr defTabSz="2913805">
              <a:defRPr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Список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работников ППЭ и общественных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наблюдателей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405728" y="4052150"/>
            <a:ext cx="872397" cy="614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sp>
        <p:nvSpPr>
          <p:cNvPr id="15" name="Овал 14"/>
          <p:cNvSpPr/>
          <p:nvPr/>
        </p:nvSpPr>
        <p:spPr>
          <a:xfrm>
            <a:off x="235477" y="3369564"/>
            <a:ext cx="5873825" cy="614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sp>
        <p:nvSpPr>
          <p:cNvPr id="9" name="TextBox 8"/>
          <p:cNvSpPr txBox="1"/>
          <p:nvPr/>
        </p:nvSpPr>
        <p:spPr>
          <a:xfrm>
            <a:off x="760456" y="11062039"/>
            <a:ext cx="15308219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Форма, по которой осуществляется регистрация работников ППЭ.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77" y="1125707"/>
            <a:ext cx="6563237" cy="5447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190" y="1931110"/>
            <a:ext cx="65627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0994" y="266360"/>
            <a:ext cx="1370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работников ППЭ  в день экзамена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373696" y="4039822"/>
            <a:ext cx="7429436" cy="1542700"/>
          </a:xfrm>
          <a:prstGeom prst="rect">
            <a:avLst/>
          </a:prstGeom>
        </p:spPr>
        <p:txBody>
          <a:bodyPr vert="horz" lIns="165811" tIns="82906" rIns="165811" bIns="82906" rtlCol="0" anchor="ctr">
            <a:normAutofit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2913805">
              <a:defRPr/>
            </a:pP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ППЭ-07-У </a:t>
            </a:r>
          </a:p>
          <a:p>
            <a:pPr defTabSz="2913805">
              <a:defRPr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Список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работников ППЭ и общественных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наблюдателей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2147" y="10441392"/>
            <a:ext cx="4132370" cy="614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sp>
        <p:nvSpPr>
          <p:cNvPr id="12" name="TextBox 11"/>
          <p:cNvSpPr txBox="1"/>
          <p:nvPr/>
        </p:nvSpPr>
        <p:spPr>
          <a:xfrm>
            <a:off x="760456" y="10598143"/>
            <a:ext cx="15308219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Форма, по которой осуществляется регистрация работников ППЭ.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47" y="1149864"/>
            <a:ext cx="6468812" cy="5120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47" y="6280429"/>
            <a:ext cx="6467475" cy="4943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231" y="1162281"/>
            <a:ext cx="64674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5067" y="-471"/>
            <a:ext cx="1370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члена ГЭК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форма)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7415"/>
            <a:ext cx="7551174" cy="10800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319" y="707414"/>
            <a:ext cx="7538778" cy="108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764" y="226118"/>
            <a:ext cx="1370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члена ГЭК (2 формы)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606" y="934004"/>
            <a:ext cx="7571913" cy="1028319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3598606" y="1055558"/>
            <a:ext cx="7571914" cy="101616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98605" y="934004"/>
            <a:ext cx="7447937" cy="101715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8"/>
          <p:cNvSpPr txBox="1">
            <a:spLocks noGrp="1"/>
          </p:cNvSpPr>
          <p:nvPr>
            <p:ph idx="1"/>
          </p:nvPr>
        </p:nvSpPr>
        <p:spPr>
          <a:xfrm>
            <a:off x="1626219" y="2803346"/>
            <a:ext cx="3944769" cy="76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9" tIns="45703" rIns="91409" bIns="45703" rtlCol="0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используем!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5" y="891688"/>
            <a:ext cx="12661336" cy="8654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741" y="9801730"/>
            <a:ext cx="15367212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Форма ВДП, в которые упаковываются бланки ответов участников, КИМ с контрольными листами, бракованные материалы, черновики.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87" y="2339952"/>
            <a:ext cx="15786471" cy="7364487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3436374" y="1277795"/>
            <a:ext cx="945294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 err="1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Форма</a:t>
            </a:r>
            <a:r>
              <a:rPr sz="3600" b="1" spc="-45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ППЭ-</a:t>
            </a:r>
            <a:r>
              <a:rPr sz="3600" b="1" spc="-5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11</a:t>
            </a:r>
            <a:r>
              <a:rPr sz="3600" b="1" spc="-25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sz="36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(образец</a:t>
            </a:r>
            <a:r>
              <a:rPr sz="3600" b="1" spc="-3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sz="3600" b="1" spc="-1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заполнения)</a:t>
            </a:r>
            <a:endParaRPr sz="360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79" y="1230507"/>
            <a:ext cx="13610887" cy="8672038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15365" y="3638199"/>
            <a:ext cx="14037945" cy="7720329"/>
          </a:xfrm>
          <a:prstGeom prst="rect">
            <a:avLst/>
          </a:prstGeom>
        </p:spPr>
        <p:txBody>
          <a:bodyPr vert="horz" lIns="155977" tIns="77989" rIns="155977" bIns="7798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5715" y="4716"/>
            <a:ext cx="1314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ППЭ-12-02 Ведомость коррекции персональных данных участников экзамена  в аудитории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752169" y="8318354"/>
            <a:ext cx="10958050" cy="707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035702" y="3710762"/>
            <a:ext cx="3754337" cy="4582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035702" y="3710762"/>
            <a:ext cx="5867117" cy="4582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035702" y="3710763"/>
            <a:ext cx="7139228" cy="4541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" y="9719302"/>
            <a:ext cx="1606867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Заполняется в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случае выявления организатором в аудитории расхождения персональных данных участника экзамена в документе, удостоверяющем личность, и в форме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ППЭ-05-02 (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необходимо приложить копии подтверждающих документов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15365" y="3638199"/>
            <a:ext cx="14037945" cy="7720329"/>
          </a:xfrm>
          <a:prstGeom prst="rect">
            <a:avLst/>
          </a:prstGeom>
        </p:spPr>
        <p:txBody>
          <a:bodyPr vert="horz" lIns="155977" tIns="77989" rIns="155977" bIns="7798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5715" y="4716"/>
            <a:ext cx="1314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ППЭ-12-02 Ведомость коррекции персональных данных участников экзамена  в аудитории</a:t>
            </a:r>
          </a:p>
        </p:txBody>
      </p:sp>
      <p:pic>
        <p:nvPicPr>
          <p:cNvPr id="11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465" y="2145902"/>
            <a:ext cx="15848229" cy="8133724"/>
          </a:xfrm>
          <a:prstGeom prst="rect">
            <a:avLst/>
          </a:prstGeom>
        </p:spPr>
      </p:pic>
      <p:sp>
        <p:nvSpPr>
          <p:cNvPr id="13" name="object 2"/>
          <p:cNvSpPr txBox="1"/>
          <p:nvPr/>
        </p:nvSpPr>
        <p:spPr>
          <a:xfrm>
            <a:off x="5611793" y="1147935"/>
            <a:ext cx="8873479" cy="503638"/>
          </a:xfrm>
          <a:prstGeom prst="rect">
            <a:avLst/>
          </a:prstGeom>
        </p:spPr>
        <p:txBody>
          <a:bodyPr vert="horz" wrap="square" lIns="0" tIns="16738" rIns="0" bIns="0" rtlCol="0">
            <a:spAutoFit/>
          </a:bodyPr>
          <a:lstStyle/>
          <a:p>
            <a:pPr marL="16739">
              <a:spcBef>
                <a:spcPts val="132"/>
              </a:spcBef>
            </a:pPr>
            <a:r>
              <a:rPr sz="3163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(</a:t>
            </a:r>
            <a:r>
              <a:rPr sz="3163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образец</a:t>
            </a:r>
            <a:r>
              <a:rPr sz="3163" b="1" spc="-4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sz="3163" b="1" spc="-13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заполнения)</a:t>
            </a:r>
            <a:endParaRPr sz="3163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27058"/>
            <a:ext cx="16023857" cy="4218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8" y="918113"/>
            <a:ext cx="16023857" cy="59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739" y="-40230"/>
            <a:ext cx="12271464" cy="11530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Выдача дополнительных бланков ответов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2</a:t>
            </a:r>
            <a:endParaRPr lang="ru-RU" sz="4435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149935" y="3633713"/>
            <a:ext cx="6356508" cy="350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435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 </a:t>
            </a:r>
            <a:r>
              <a:rPr lang="ru-RU" sz="44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ППЭ-12-03 </a:t>
            </a:r>
          </a:p>
          <a:p>
            <a:pPr algn="ctr"/>
            <a:r>
              <a:rPr lang="ru-RU" sz="4435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sz="4435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дополнительных бланков ответов № </a:t>
            </a:r>
            <a:r>
              <a:rPr lang="ru-RU" sz="4435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35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4" y="801134"/>
            <a:ext cx="8304136" cy="106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12-04-МАШ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учёта времени отсутствия участников экзамена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03948"/>
            <a:ext cx="7798858" cy="64321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87432" indent="-487432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выход участника из аудитории фиксируется в «Ведомости учёта времени отсутствия участников экзамена в аудитории» 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времени выхода. </a:t>
            </a:r>
          </a:p>
          <a:p>
            <a:pPr marL="487432" indent="-487432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один и тот же участник выходит несколько раз, то каждый его выход фиксируется в ведомости в новой строке. </a:t>
            </a:r>
          </a:p>
          <a:p>
            <a:pPr marL="487432" indent="-487432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нехватке места на одном листе записи продолжаются на следующем листе (выдаётся в Штабе ППЭ по схеме, установленной руководителем ППЭ).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347" y="2870523"/>
            <a:ext cx="8150328" cy="887127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4722612" y="2943195"/>
            <a:ext cx="872397" cy="614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sp>
        <p:nvSpPr>
          <p:cNvPr id="4" name="TextBox 3"/>
          <p:cNvSpPr txBox="1"/>
          <p:nvPr/>
        </p:nvSpPr>
        <p:spPr>
          <a:xfrm>
            <a:off x="10446103" y="1683406"/>
            <a:ext cx="528364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Не забывайте нумеровать страницы!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Указывать номер аудитории ,предмет</a:t>
            </a:r>
            <a:r>
              <a:rPr lang="ru-RU" sz="2000" dirty="0" smtClean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4158452" y="2410119"/>
            <a:ext cx="689492" cy="153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0376754" y="4043201"/>
            <a:ext cx="2793556" cy="614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sp>
        <p:nvSpPr>
          <p:cNvPr id="14" name="TextBox 13"/>
          <p:cNvSpPr txBox="1"/>
          <p:nvPr/>
        </p:nvSpPr>
        <p:spPr>
          <a:xfrm>
            <a:off x="1769807" y="2670468"/>
            <a:ext cx="57469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Чётко, без ошибок и без исправлений прописывайте номер бланка регистрации</a:t>
            </a:r>
            <a:r>
              <a:rPr lang="ru-RU" sz="2000" dirty="0" smtClean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7798858" y="3378354"/>
            <a:ext cx="2577896" cy="6648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4394426" y="6228954"/>
            <a:ext cx="1200583" cy="614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sp>
        <p:nvSpPr>
          <p:cNvPr id="20" name="TextBox 19"/>
          <p:cNvSpPr txBox="1"/>
          <p:nvPr/>
        </p:nvSpPr>
        <p:spPr>
          <a:xfrm>
            <a:off x="8200807" y="6300853"/>
            <a:ext cx="1914113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Не забывайте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вписывать время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возвращения!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10264877" y="6720021"/>
            <a:ext cx="4129549" cy="35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7958" y="10254799"/>
            <a:ext cx="528364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 проставлять </a:t>
            </a:r>
            <a:r>
              <a:rPr lang="en-US" sz="2800" b="1" dirty="0" smtClean="0">
                <a:solidFill>
                  <a:srgbClr val="FF0000"/>
                </a:solidFill>
              </a:rPr>
              <a:t>Z</a:t>
            </a:r>
            <a:r>
              <a:rPr lang="ru-RU" sz="2800" b="1" dirty="0" smtClean="0">
                <a:solidFill>
                  <a:srgbClr val="FF0000"/>
                </a:solidFill>
              </a:rPr>
              <a:t>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562" y="2391292"/>
            <a:ext cx="8010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10549551" y="2391292"/>
            <a:ext cx="385149" cy="3165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994717" y="2391292"/>
            <a:ext cx="600292" cy="6331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59" y="1978929"/>
            <a:ext cx="15059026" cy="72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983" y="-193838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 13-01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ЕГЭ в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239160"/>
            <a:ext cx="2793556" cy="614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023"/>
            <a:ext cx="7477432" cy="6988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612" y="3358543"/>
            <a:ext cx="7216014" cy="4933397"/>
          </a:xfrm>
          <a:prstGeom prst="rect">
            <a:avLst/>
          </a:prstGeom>
        </p:spPr>
      </p:pic>
      <p:sp>
        <p:nvSpPr>
          <p:cNvPr id="7" name="Объект 8"/>
          <p:cNvSpPr txBox="1">
            <a:spLocks noGrp="1"/>
          </p:cNvSpPr>
          <p:nvPr>
            <p:ph idx="1"/>
          </p:nvPr>
        </p:nvSpPr>
        <p:spPr>
          <a:xfrm>
            <a:off x="7776484" y="1864023"/>
            <a:ext cx="3944769" cy="76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9" tIns="45703" rIns="91409" bIns="45703" rtlCol="0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используем!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864023"/>
            <a:ext cx="15559549" cy="74274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0" y="2043444"/>
            <a:ext cx="15559549" cy="6702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74" y="-178669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13-01У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ЕГЭ в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1" y="1666568"/>
            <a:ext cx="7612627" cy="9427036"/>
          </a:xfrm>
          <a:prstGeom prst="rect">
            <a:avLst/>
          </a:prstGeom>
        </p:spPr>
      </p:pic>
      <p:sp>
        <p:nvSpPr>
          <p:cNvPr id="5" name="Объект 8"/>
          <p:cNvSpPr txBox="1">
            <a:spLocks/>
          </p:cNvSpPr>
          <p:nvPr/>
        </p:nvSpPr>
        <p:spPr>
          <a:xfrm>
            <a:off x="8321987" y="1627129"/>
            <a:ext cx="3944769" cy="76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09" tIns="45703" rIns="91409" bIns="45703" rtlCol="0">
            <a:sp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используем!</a:t>
            </a:r>
          </a:p>
          <a:p>
            <a:pPr marL="0" indent="0" algn="ctr">
              <a:buFont typeface="Arial" pitchFamily="34" charset="0"/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1711" y="1666568"/>
            <a:ext cx="7498173" cy="9427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21711" y="1666568"/>
            <a:ext cx="7612628" cy="9427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2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28" y="-306782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13-01-К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ЕГЭ в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68" y="1070359"/>
            <a:ext cx="8044784" cy="10323202"/>
          </a:xfrm>
          <a:prstGeom prst="rect">
            <a:avLst/>
          </a:prstGeom>
        </p:spPr>
      </p:pic>
      <p:sp>
        <p:nvSpPr>
          <p:cNvPr id="5" name="Объект 8"/>
          <p:cNvSpPr txBox="1">
            <a:spLocks/>
          </p:cNvSpPr>
          <p:nvPr/>
        </p:nvSpPr>
        <p:spPr>
          <a:xfrm>
            <a:off x="11085812" y="1292497"/>
            <a:ext cx="3944769" cy="76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09" tIns="45703" rIns="91409" bIns="45703" rtlCol="0">
            <a:sp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используем!</a:t>
            </a:r>
          </a:p>
          <a:p>
            <a:pPr marL="0" indent="0" algn="ctr">
              <a:buFont typeface="Arial" pitchFamily="34" charset="0"/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34929" y="1070359"/>
            <a:ext cx="7772400" cy="10323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806368" y="1205387"/>
            <a:ext cx="8044785" cy="101881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434" y="37143"/>
            <a:ext cx="12271464" cy="151216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13-02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учёта участников и использования экзаменационных материалов в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8034" y="4405968"/>
            <a:ext cx="9730007" cy="10562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4" y="1126061"/>
            <a:ext cx="15047208" cy="99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6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058650" y="11214100"/>
            <a:ext cx="4010025" cy="2460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2388" b="1">
                <a:solidFill>
                  <a:schemeClr val="bg1"/>
                </a:solidFill>
              </a:rPr>
              <a:pPr/>
              <a:t>37</a:t>
            </a:fld>
            <a:endParaRPr lang="ru-RU" altLang="ru-RU" sz="2388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957" y="-58194"/>
            <a:ext cx="13634165" cy="72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9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</a:t>
            </a:r>
            <a:endParaRPr lang="ru-RU" sz="409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5108368" y="6925231"/>
            <a:ext cx="7162799" cy="21922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72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Заменено </a:t>
            </a:r>
            <a:r>
              <a:rPr lang="ru-RU" sz="272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ЭМ:</a:t>
            </a:r>
          </a:p>
          <a:p>
            <a:r>
              <a:rPr lang="ru-RU" sz="272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П.1, 2, 3- </a:t>
            </a:r>
            <a:r>
              <a:rPr lang="ru-RU" sz="272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(не используем бумажную технологию)</a:t>
            </a:r>
            <a:endParaRPr lang="ru-RU" sz="272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2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Количество </a:t>
            </a:r>
            <a:r>
              <a:rPr lang="ru-RU" sz="272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бракованных </a:t>
            </a:r>
            <a:r>
              <a:rPr lang="ru-RU" sz="272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ИК-1</a:t>
            </a:r>
            <a:endParaRPr lang="ru-RU" sz="272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29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rot="5400000" flipV="1">
            <a:off x="3658374" y="3355504"/>
            <a:ext cx="298400" cy="4891484"/>
          </a:xfrm>
          <a:prstGeom prst="rightBrace">
            <a:avLst>
              <a:gd name="adj1" fmla="val 14673"/>
              <a:gd name="adj2" fmla="val 502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 flipV="1">
            <a:off x="8677742" y="3350196"/>
            <a:ext cx="298400" cy="4891484"/>
          </a:xfrm>
          <a:prstGeom prst="rightBrace">
            <a:avLst>
              <a:gd name="adj1" fmla="val 14673"/>
              <a:gd name="adj2" fmla="val 502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138" y="5646738"/>
            <a:ext cx="3673352" cy="318630"/>
          </a:xfrm>
          <a:prstGeom prst="rect">
            <a:avLst/>
          </a:prstGeom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337"/>
            <a:ext cx="15833196" cy="541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87421" y="3235682"/>
            <a:ext cx="1063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 0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1200" y="3237367"/>
            <a:ext cx="1063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 0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4920" y="3237367"/>
            <a:ext cx="1063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 0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69722" y="3237367"/>
            <a:ext cx="1063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9409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6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058650" y="11214100"/>
            <a:ext cx="4010025" cy="2460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2388" b="1">
                <a:solidFill>
                  <a:schemeClr val="bg1"/>
                </a:solidFill>
              </a:rPr>
              <a:pPr/>
              <a:t>38</a:t>
            </a:fld>
            <a:endParaRPr lang="ru-RU" altLang="ru-RU" sz="2388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957" y="-58194"/>
            <a:ext cx="13634165" cy="72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94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</a:t>
            </a:r>
            <a:endParaRPr lang="ru-RU" sz="409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8825992" y="8123835"/>
            <a:ext cx="5184980" cy="26122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72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72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участниках:</a:t>
            </a:r>
          </a:p>
          <a:p>
            <a:pPr algn="ctr"/>
            <a:r>
              <a:rPr lang="ru-RU" sz="272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72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9- </a:t>
            </a:r>
            <a:r>
              <a:rPr lang="ru-RU" sz="272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зарегистрировано в РИС (автоматически внесено) </a:t>
            </a:r>
          </a:p>
          <a:p>
            <a:pPr algn="ctr"/>
            <a:r>
              <a:rPr lang="ru-RU" sz="272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10-12- </a:t>
            </a:r>
            <a:r>
              <a:rPr lang="ru-RU" sz="272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ситуаций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 rot="5400000" flipV="1">
            <a:off x="5128277" y="4494891"/>
            <a:ext cx="618637" cy="6203439"/>
          </a:xfrm>
          <a:prstGeom prst="rightBrace">
            <a:avLst>
              <a:gd name="adj1" fmla="val 14673"/>
              <a:gd name="adj2" fmla="val 502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3240662" y="8123835"/>
            <a:ext cx="4393866" cy="17722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72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количестве материалов, полученных от участников:</a:t>
            </a:r>
          </a:p>
          <a:p>
            <a:r>
              <a:rPr lang="ru-RU" sz="272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72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 здесь не учитывается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 rot="5400000" flipV="1">
            <a:off x="10927848" y="4928569"/>
            <a:ext cx="588828" cy="5365894"/>
          </a:xfrm>
          <a:prstGeom prst="rightBrace">
            <a:avLst>
              <a:gd name="adj1" fmla="val 14673"/>
              <a:gd name="adj2" fmla="val 502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85" y="1188707"/>
            <a:ext cx="15154011" cy="60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3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653" y="730317"/>
            <a:ext cx="12271464" cy="151216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13-02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учёта участников и использования экзаменационных материалов в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НЕПРАВИЛЬНОГО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заполнения!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5221"/>
            <a:ext cx="15942081" cy="78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3341"/>
            <a:ext cx="16046517" cy="68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29" y="0"/>
            <a:ext cx="12271464" cy="151216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13-03-У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учёта участников и использования экзаменационных материалов в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2" y="1018112"/>
            <a:ext cx="14923304" cy="1001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12271464" cy="151216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13-03-К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учёта участников и использования экзаменационных материалов в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27" y="1284211"/>
            <a:ext cx="14924715" cy="91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2" y="1201162"/>
            <a:ext cx="7748271" cy="104195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813" y="4405723"/>
            <a:ext cx="7769376" cy="4161631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13393" y="-218177"/>
            <a:ext cx="11775252" cy="1421170"/>
          </a:xfrm>
          <a:prstGeom prst="rect">
            <a:avLst/>
          </a:prstGeom>
        </p:spPr>
        <p:txBody>
          <a:bodyPr vert="horz" lIns="165811" tIns="82906" rIns="165811" bIns="82906" rtlCol="0" anchor="ctr">
            <a:normAutofit fontScale="925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2913805">
              <a:defRPr/>
            </a:pPr>
            <a:r>
              <a:rPr lang="ru-RU" sz="34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ППЭ-14-01 </a:t>
            </a:r>
          </a:p>
          <a:p>
            <a:pPr defTabSz="2913805">
              <a:defRPr/>
            </a:pPr>
            <a:r>
              <a:rPr lang="ru-RU" sz="349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приёма-передачи </a:t>
            </a:r>
            <a:r>
              <a:rPr lang="ru-RU" sz="349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материалов в </a:t>
            </a:r>
            <a:r>
              <a:rPr lang="ru-RU" sz="349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349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8"/>
          <p:cNvSpPr txBox="1">
            <a:spLocks/>
          </p:cNvSpPr>
          <p:nvPr/>
        </p:nvSpPr>
        <p:spPr>
          <a:xfrm>
            <a:off x="9448741" y="2034950"/>
            <a:ext cx="3944769" cy="76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09" tIns="45703" rIns="91409" bIns="45703" rtlCol="0">
            <a:sp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используем!</a:t>
            </a:r>
          </a:p>
          <a:p>
            <a:pPr marL="0" indent="0" algn="ctr">
              <a:buFont typeface="Arial" pitchFamily="34" charset="0"/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8252" y="1201162"/>
            <a:ext cx="15527271" cy="99633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68252" y="1519084"/>
            <a:ext cx="15663561" cy="99846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47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61984"/>
            <a:ext cx="12521381" cy="1421170"/>
          </a:xfrm>
          <a:prstGeom prst="rect">
            <a:avLst/>
          </a:prstGeom>
        </p:spPr>
        <p:txBody>
          <a:bodyPr vert="horz" lIns="165811" tIns="82906" rIns="165811" bIns="82906" rtlCol="0" anchor="ctr">
            <a:normAutofit fontScale="925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2913805">
              <a:defRPr/>
            </a:pPr>
            <a:r>
              <a:rPr lang="ru-RU" sz="34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49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ППЭ-14-01-У </a:t>
            </a:r>
            <a:endParaRPr lang="ru-RU" sz="349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913805">
              <a:defRPr/>
            </a:pPr>
            <a:r>
              <a:rPr lang="ru-RU" sz="349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приёма-передачи </a:t>
            </a:r>
            <a:r>
              <a:rPr lang="ru-RU" sz="349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материалов в </a:t>
            </a:r>
            <a:r>
              <a:rPr lang="ru-RU" sz="349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(иностранный язык «говорение»)</a:t>
            </a:r>
            <a:endParaRPr lang="ru-RU" sz="349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29" y="1433692"/>
            <a:ext cx="8505671" cy="10077371"/>
          </a:xfrm>
          <a:prstGeom prst="rect">
            <a:avLst/>
          </a:prstGeom>
        </p:spPr>
      </p:pic>
      <p:sp>
        <p:nvSpPr>
          <p:cNvPr id="4" name="Объект 8"/>
          <p:cNvSpPr txBox="1">
            <a:spLocks/>
          </p:cNvSpPr>
          <p:nvPr/>
        </p:nvSpPr>
        <p:spPr>
          <a:xfrm>
            <a:off x="11488744" y="1433692"/>
            <a:ext cx="3944769" cy="76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09" tIns="45703" rIns="91409" bIns="45703" rtlCol="0">
            <a:sp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используем!</a:t>
            </a:r>
          </a:p>
          <a:p>
            <a:pPr marL="0" indent="0" algn="ctr">
              <a:buFont typeface="Arial" pitchFamily="34" charset="0"/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77729" y="1583154"/>
            <a:ext cx="8505671" cy="98026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477729" y="1583154"/>
            <a:ext cx="8505671" cy="99279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2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589934" y="161984"/>
            <a:ext cx="11518491" cy="1421170"/>
          </a:xfrm>
          <a:prstGeom prst="rect">
            <a:avLst/>
          </a:prstGeom>
        </p:spPr>
        <p:txBody>
          <a:bodyPr vert="horz" lIns="165811" tIns="82906" rIns="165811" bIns="82906" rtlCol="0" anchor="ctr">
            <a:normAutofit fontScale="925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2913805">
              <a:defRPr/>
            </a:pPr>
            <a:r>
              <a:rPr lang="ru-RU" sz="34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49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ППЭ-14-01-К</a:t>
            </a:r>
            <a:endParaRPr lang="ru-RU" sz="349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913805">
              <a:defRPr/>
            </a:pPr>
            <a:r>
              <a:rPr lang="ru-RU" sz="349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приёма-передачи </a:t>
            </a:r>
            <a:r>
              <a:rPr lang="ru-RU" sz="349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материалов в </a:t>
            </a:r>
            <a:r>
              <a:rPr lang="ru-RU" sz="349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КЕГЭ</a:t>
            </a:r>
            <a:endParaRPr lang="ru-RU" sz="349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891" y="1416947"/>
            <a:ext cx="6782875" cy="10007940"/>
          </a:xfrm>
          <a:prstGeom prst="rect">
            <a:avLst/>
          </a:prstGeom>
        </p:spPr>
      </p:pic>
      <p:sp>
        <p:nvSpPr>
          <p:cNvPr id="5" name="Объект 8"/>
          <p:cNvSpPr txBox="1">
            <a:spLocks/>
          </p:cNvSpPr>
          <p:nvPr/>
        </p:nvSpPr>
        <p:spPr>
          <a:xfrm>
            <a:off x="11154370" y="1416947"/>
            <a:ext cx="3944769" cy="76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09" tIns="45703" rIns="91409" bIns="45703" rtlCol="0">
            <a:sp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используем!</a:t>
            </a:r>
          </a:p>
          <a:p>
            <a:pPr marL="0" indent="0" algn="ctr">
              <a:buFont typeface="Arial" pitchFamily="34" charset="0"/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88891" y="1416948"/>
            <a:ext cx="6782875" cy="10007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88891" y="1416947"/>
            <a:ext cx="6782875" cy="100079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6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194" y="-155589"/>
            <a:ext cx="12558704" cy="15121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ППЭ-14-02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учёта экзаменационных материалов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387" y="1200346"/>
            <a:ext cx="14040464" cy="98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005" y="0"/>
            <a:ext cx="12271464" cy="15121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ППЭ-14-02-У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учёта экзаменационных материалов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42" y="1512169"/>
            <a:ext cx="11029653" cy="94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260" y="-313733"/>
            <a:ext cx="12271464" cy="15121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ППЭ-14-02-К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учёта экзаменационных материалов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 rot="16200000">
            <a:off x="5655397" y="3709321"/>
            <a:ext cx="1475046" cy="11508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57324" y="9837683"/>
            <a:ext cx="773397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49" y="972959"/>
            <a:ext cx="13802264" cy="102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97" y="-412955"/>
            <a:ext cx="12271464" cy="165023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ППЭ-15 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процедуры сканирования бланков ГИА в 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аудиториях ППЭ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839" y="868567"/>
            <a:ext cx="8908793" cy="821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39" y="9084967"/>
            <a:ext cx="8908793" cy="29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22" y="112971"/>
            <a:ext cx="12271464" cy="151216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ППЭ-15-01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станции  сканирования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 ППЭ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888" y="1737877"/>
            <a:ext cx="7352532" cy="94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500" y="-365414"/>
            <a:ext cx="12271464" cy="151216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готовности ППЭ (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ППЭ-01)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612" y="6916994"/>
            <a:ext cx="536875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2612" y="8116530"/>
            <a:ext cx="4832898" cy="275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755"/>
            <a:ext cx="7416403" cy="9148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955" y="1132007"/>
            <a:ext cx="6470314" cy="7245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613" y="10514479"/>
            <a:ext cx="1078141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Серые поля заполняются автоматически из РИС.</a:t>
            </a:r>
          </a:p>
        </p:txBody>
      </p:sp>
    </p:spTree>
    <p:extLst>
      <p:ext uri="{BB962C8B-B14F-4D97-AF65-F5344CB8AC3E}">
        <p14:creationId xmlns:p14="http://schemas.microsoft.com/office/powerpoint/2010/main" val="7711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ППЭ-16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Расшифровка кодов образовательных организаций ППЭ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20060"/>
              </p:ext>
            </p:extLst>
          </p:nvPr>
        </p:nvGraphicFramePr>
        <p:xfrm>
          <a:off x="2192041" y="2195896"/>
          <a:ext cx="12932996" cy="854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5" name="Лист" r:id="rId3" imgW="6835148" imgH="5311150" progId="Excel.Sheet.12">
                  <p:embed/>
                </p:oleObj>
              </mc:Choice>
              <mc:Fallback>
                <p:oleObj name="Лист" r:id="rId3" imgW="6835148" imgH="5311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2041" y="2195896"/>
                        <a:ext cx="12932996" cy="85414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0" y="1404938"/>
            <a:ext cx="6981852" cy="9816589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2580967" y="210528"/>
            <a:ext cx="9660193" cy="1012312"/>
          </a:xfrm>
          <a:prstGeom prst="rect">
            <a:avLst/>
          </a:prstGeom>
        </p:spPr>
        <p:txBody>
          <a:bodyPr vert="horz" lIns="160687" tIns="80343" rIns="160687" bIns="8034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18-МАШ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наблюдения о проведении ЕГЭ в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3C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3413" y="13079413"/>
            <a:ext cx="1465262" cy="523875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3C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2082463" y="13123863"/>
            <a:ext cx="434975" cy="43021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</p:spPr>
      </p:pic>
      <p:pic>
        <p:nvPicPr>
          <p:cNvPr id="11" name="Рисунок 10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3C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3413" y="13079413"/>
            <a:ext cx="1465262" cy="523875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3C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2082463" y="13123863"/>
            <a:ext cx="434975" cy="43021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</p:spPr>
      </p:pic>
      <p:sp>
        <p:nvSpPr>
          <p:cNvPr id="14" name="Овал 13"/>
          <p:cNvSpPr/>
          <p:nvPr/>
        </p:nvSpPr>
        <p:spPr>
          <a:xfrm>
            <a:off x="-263575" y="7772197"/>
            <a:ext cx="7246988" cy="3439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907" y="1415019"/>
            <a:ext cx="7137981" cy="98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346" y="0"/>
            <a:ext cx="12160201" cy="1352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94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ППЭ-19 </a:t>
            </a:r>
            <a:r>
              <a:rPr lang="ru-RU" sz="4094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изменения состава работников в день экзамена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25" y="1352422"/>
            <a:ext cx="14645917" cy="96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3" y="939854"/>
            <a:ext cx="7787549" cy="10086456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15365" y="3638199"/>
            <a:ext cx="14037945" cy="7720329"/>
          </a:xfrm>
          <a:prstGeom prst="rect">
            <a:avLst/>
          </a:prstGeom>
        </p:spPr>
        <p:txBody>
          <a:bodyPr vert="horz" lIns="155977" tIns="77989" rIns="155977" bIns="7798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45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37833" y="5188797"/>
            <a:ext cx="7246988" cy="3439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800"/>
          </a:p>
        </p:txBody>
      </p:sp>
      <p:sp>
        <p:nvSpPr>
          <p:cNvPr id="5" name="TextBox 4"/>
          <p:cNvSpPr txBox="1"/>
          <p:nvPr/>
        </p:nvSpPr>
        <p:spPr>
          <a:xfrm>
            <a:off x="3805083" y="320422"/>
            <a:ext cx="7241458" cy="61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участника ГИА в ППЭ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8929" y="2109019"/>
            <a:ext cx="407055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ППЭ-20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об идентификации личности участника ГИА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635" y="-414812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участника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86149" y="593223"/>
            <a:ext cx="8308980" cy="13522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729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 </a:t>
            </a:r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 </a:t>
            </a:r>
          </a:p>
          <a:p>
            <a:pPr algn="ctr"/>
            <a:r>
              <a:rPr lang="ru-RU" sz="2729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2729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удалении участника </a:t>
            </a:r>
            <a:r>
              <a:rPr lang="ru-RU" sz="2729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+ сопроводительный лист к акту</a:t>
            </a:r>
            <a:endParaRPr lang="ru-RU" sz="2729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5" y="621540"/>
            <a:ext cx="7724008" cy="9158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05" y="9808031"/>
            <a:ext cx="7724008" cy="1120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367" y="2149931"/>
            <a:ext cx="6581775" cy="7658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466" y="9779714"/>
            <a:ext cx="6543676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139" y="0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участника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к акту (3 шт.)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307128" y="8319240"/>
            <a:ext cx="8308980" cy="13522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729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 </a:t>
            </a:r>
            <a:r>
              <a:rPr lang="ru-RU" sz="2729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ППЭ-21-П1 </a:t>
            </a:r>
          </a:p>
          <a:p>
            <a:pPr algn="ctr"/>
            <a:r>
              <a:rPr lang="ru-RU" sz="2729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Объяснительная участника </a:t>
            </a:r>
          </a:p>
          <a:p>
            <a:pPr algn="ctr"/>
            <a:r>
              <a:rPr lang="ru-RU" sz="2729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endParaRPr lang="ru-RU" sz="2729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5" y="2334811"/>
            <a:ext cx="4795682" cy="3638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34" y="5973305"/>
            <a:ext cx="4795682" cy="2005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267" y="2328435"/>
            <a:ext cx="4613789" cy="4337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267" y="6592377"/>
            <a:ext cx="4613788" cy="1386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7381" y="8319240"/>
            <a:ext cx="8308980" cy="13522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729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 </a:t>
            </a:r>
            <a:r>
              <a:rPr lang="ru-RU" sz="2729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ППЭ-21-П2 </a:t>
            </a:r>
          </a:p>
          <a:p>
            <a:pPr algn="ctr"/>
            <a:r>
              <a:rPr lang="ru-RU" sz="2729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технических </a:t>
            </a:r>
            <a:endParaRPr lang="ru-RU" sz="2729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729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характеристиках </a:t>
            </a:r>
            <a:r>
              <a:rPr lang="ru-RU" sz="2729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1706" y="2328435"/>
            <a:ext cx="4372798" cy="4203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1706" y="6549908"/>
            <a:ext cx="4372798" cy="14289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221890" y="8319239"/>
            <a:ext cx="8308980" cy="13522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729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 </a:t>
            </a:r>
            <a:r>
              <a:rPr lang="ru-RU" sz="2729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ППЭ-21-П3</a:t>
            </a:r>
          </a:p>
          <a:p>
            <a:pPr algn="ctr"/>
            <a:r>
              <a:rPr lang="ru-RU" sz="2729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лица, </a:t>
            </a:r>
          </a:p>
          <a:p>
            <a:pPr algn="ctr"/>
            <a:r>
              <a:rPr lang="ru-RU" sz="2729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ставшего очевидцем нарушения</a:t>
            </a:r>
            <a:endParaRPr lang="ru-RU" sz="2729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5163" y="48656"/>
            <a:ext cx="11393482" cy="1558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729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ППЭ-22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о досрочном завершении экзамена по объективным причинам»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6613" y="3444717"/>
            <a:ext cx="4610587" cy="3995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составляется в 2-х экземплярах членом ГЭК и медицинским </a:t>
            </a:r>
            <a:r>
              <a:rPr lang="ru-RU" sz="233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работником</a:t>
            </a:r>
            <a:r>
              <a:rPr lang="ru-RU" sz="23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медицинском кабинете.</a:t>
            </a:r>
          </a:p>
          <a:p>
            <a:pPr algn="ctr"/>
            <a:r>
              <a:rPr lang="ru-RU" sz="23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в аудитории и руководитель ППЭ ставят свою подпись.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968" y="1607416"/>
            <a:ext cx="7054172" cy="97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94149" y="3588371"/>
            <a:ext cx="6567261" cy="220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автоматически из ПО, распечатывается техническим специалистом ППЭ </a:t>
            </a:r>
            <a:r>
              <a:rPr lang="ru-RU" sz="30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аудитории</a:t>
            </a:r>
          </a:p>
          <a:p>
            <a:pPr algn="ctr"/>
            <a:endParaRPr lang="ru-RU" sz="1747" u="sng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66826" y="7200277"/>
            <a:ext cx="7066369" cy="26010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71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17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 аудитории и технический специалист:</a:t>
            </a:r>
          </a:p>
          <a:p>
            <a:pPr marL="610276" indent="-346748">
              <a:buFont typeface="Wingdings" panose="05000000000000000000" pitchFamily="2" charset="2"/>
              <a:buChar char="ü"/>
              <a:tabLst>
                <a:tab pos="180308" algn="l"/>
              </a:tabLst>
            </a:pPr>
            <a:r>
              <a:rPr lang="ru-RU" sz="2717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</a:t>
            </a:r>
            <a:r>
              <a:rPr lang="ru-RU" sz="2717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610276" indent="-346748">
              <a:buFont typeface="Wingdings" panose="05000000000000000000" pitchFamily="2" charset="2"/>
              <a:buChar char="ü"/>
              <a:tabLst>
                <a:tab pos="180308" algn="l"/>
              </a:tabLst>
            </a:pPr>
            <a:r>
              <a:rPr lang="ru-RU" sz="2717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протокола ППЭ-23.</a:t>
            </a:r>
          </a:p>
          <a:p>
            <a:pPr marL="263527">
              <a:tabLst>
                <a:tab pos="180308" algn="l"/>
              </a:tabLst>
            </a:pPr>
            <a:endParaRPr lang="ru-RU" sz="2717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7">
              <a:tabLst>
                <a:tab pos="180308" algn="l"/>
              </a:tabLst>
            </a:pPr>
            <a:r>
              <a:rPr lang="ru-RU" sz="271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17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на хранение в ППЭ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7137" y="947351"/>
            <a:ext cx="8256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ППЭ-23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 полных комплектов ЭМ в аудитории 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277473"/>
              </p:ext>
            </p:extLst>
          </p:nvPr>
        </p:nvGraphicFramePr>
        <p:xfrm>
          <a:off x="476250" y="208252"/>
          <a:ext cx="7100887" cy="1149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8" name="Лист" r:id="rId3" imgW="6010397" imgH="10039169" progId="Excel.Sheet.12">
                  <p:embed/>
                </p:oleObj>
              </mc:Choice>
              <mc:Fallback>
                <p:oleObj name="Лист" r:id="rId3" imgW="6010397" imgH="100391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208252"/>
                        <a:ext cx="7100887" cy="11498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1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625" y="147484"/>
            <a:ext cx="109875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 23-01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использования станции печати в аудитории ППЭ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52" y="1286257"/>
            <a:ext cx="9209293" cy="95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625" y="147484"/>
            <a:ext cx="109875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недопуске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в ППЭ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843" y="763037"/>
            <a:ext cx="6905411" cy="8189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847" y="8952270"/>
            <a:ext cx="6911454" cy="1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842" y="1183511"/>
            <a:ext cx="7659677" cy="84038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19" y="1253613"/>
            <a:ext cx="7357402" cy="83337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585" y="-128675"/>
            <a:ext cx="12271464" cy="151216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ППЭ, оформление протоколов технической готовности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7667872">
            <a:off x="2071836" y="9343913"/>
            <a:ext cx="1147331" cy="48698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84790">
            <a:off x="9353188" y="9532570"/>
            <a:ext cx="1170533" cy="524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191" y="9900689"/>
            <a:ext cx="2965575" cy="13234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09" tIns="45703" rIns="91409" bIns="4570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аудитории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 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ППЭ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6842" y="9899952"/>
            <a:ext cx="2888855" cy="13234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09" tIns="45703" rIns="91409" bIns="4570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технической готовности штаба ППЭ для сканирования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форм, бланков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06680" y="9899952"/>
            <a:ext cx="2888855" cy="1015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9" tIns="45703" rIns="91409" bIns="45703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обязателен для печати,  но обязателен для формирования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625" y="147484"/>
            <a:ext cx="109875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ППЭ-25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участника экзамена от подписания акта об удалении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49" y="1456212"/>
            <a:ext cx="6505575" cy="7324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49" y="8780936"/>
            <a:ext cx="6505575" cy="16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625" y="147484"/>
            <a:ext cx="109875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ППЭ-26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Объяснительная записка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70" y="820617"/>
            <a:ext cx="6221823" cy="73807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771" y="8201407"/>
            <a:ext cx="6221822" cy="17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519" y="-151447"/>
            <a:ext cx="12271464" cy="151216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ППЭ, оформление протоколов технической готовности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2319000" y="10842625"/>
            <a:ext cx="3749675" cy="622300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15164" y="1259762"/>
            <a:ext cx="5543087" cy="1384960"/>
          </a:xfrm>
          <a:prstGeom prst="rect">
            <a:avLst/>
          </a:prstGeom>
          <a:noFill/>
        </p:spPr>
        <p:txBody>
          <a:bodyPr wrap="square" lIns="91409" tIns="45703" rIns="91409" bIns="45703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технической готовности 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к экзамену в устной форме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7456" y="2644722"/>
            <a:ext cx="5543087" cy="1815847"/>
          </a:xfrm>
          <a:prstGeom prst="rect">
            <a:avLst/>
          </a:prstGeom>
          <a:noFill/>
        </p:spPr>
        <p:txBody>
          <a:bodyPr wrap="square" lIns="91409" tIns="45703" rIns="91409" bIns="45703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технической готовности 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к экзамену 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4722"/>
            <a:ext cx="8111613" cy="5544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613" y="4460569"/>
            <a:ext cx="8153400" cy="6219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11613" y="10138147"/>
            <a:ext cx="2888855" cy="1015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9" tIns="45703" rIns="91409" bIns="45703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обязателен для печати,  но обязателен для формирования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189267"/>
            <a:ext cx="2888855" cy="1015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9" tIns="45703" rIns="91409" bIns="45703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обязателен для печати,  но обязателен для формирования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0" y="647796"/>
            <a:ext cx="7361195" cy="96746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10239" y="1720137"/>
            <a:ext cx="6331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59784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ППЭ-02 </a:t>
            </a:r>
          </a:p>
          <a:p>
            <a:pPr algn="ctr" defTabSz="1559784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проведения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293" y="647796"/>
            <a:ext cx="7307537" cy="96746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59784"/>
            <a:endParaRPr lang="ru-RU" sz="307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4"/>
          <p:cNvSpPr txBox="1">
            <a:spLocks/>
          </p:cNvSpPr>
          <p:nvPr/>
        </p:nvSpPr>
        <p:spPr>
          <a:xfrm>
            <a:off x="8603228" y="6329880"/>
            <a:ext cx="7062816" cy="2694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88761" tIns="44379" rIns="88761" bIns="4437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717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marL="0" indent="0" algn="just">
              <a:buNone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апелляционные документы о нарушении установленного порядка проведения экзамена передаются в конфликтную комиссию  в день проведения экзамена</a:t>
            </a: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8603228" y="2702219"/>
            <a:ext cx="7062816" cy="269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88761" tIns="44379" rIns="88761" bIns="4437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1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ППЭ-03 </a:t>
            </a:r>
            <a:r>
              <a:rPr lang="ru-RU" sz="2717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17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апелляции о нарушении установленного порядка проведения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2717" dirty="0"/>
              <a:t/>
            </a:r>
            <a:br>
              <a:rPr lang="ru-RU" sz="2717" dirty="0"/>
            </a:br>
            <a:endParaRPr lang="ru-RU" sz="2717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717"/>
            <a:ext cx="8480323" cy="96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11969</TotalTime>
  <Words>1009</Words>
  <Application>Microsoft Office PowerPoint</Application>
  <PresentationFormat>Произвольный</PresentationFormat>
  <Paragraphs>169</Paragraphs>
  <Slides>61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7" baseType="lpstr">
      <vt:lpstr>Arial</vt:lpstr>
      <vt:lpstr>Calibri</vt:lpstr>
      <vt:lpstr>Times New Roman</vt:lpstr>
      <vt:lpstr>Wingdings</vt:lpstr>
      <vt:lpstr>ЕГЭ</vt:lpstr>
      <vt:lpstr>Лист</vt:lpstr>
      <vt:lpstr>Формы ППЭ для проведения ГИА-11 (сборник форм 2025 )</vt:lpstr>
      <vt:lpstr>Презентация PowerPoint</vt:lpstr>
      <vt:lpstr>Презентация PowerPoint</vt:lpstr>
      <vt:lpstr>Презентация PowerPoint</vt:lpstr>
      <vt:lpstr>Акт готовности ППЭ (ППЭ-01)</vt:lpstr>
      <vt:lpstr>Готовность ППЭ, оформление протоколов технической готовности</vt:lpstr>
      <vt:lpstr>Готовность ППЭ, оформление протоколов технической готовности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ППЭ-05-02-У  Протокол проведения ЕГЭ в аудитории подготовки  (экзамен в устной форме) </vt:lpstr>
      <vt:lpstr>Форма ППЭ-05-03-У  Протокол проведения ЕГЭ в аудитории проведения </vt:lpstr>
      <vt:lpstr>Форма ППЭ-05-02-К  Протокол проведения экзамена в аудитории (экзамен в компьютерной форме) </vt:lpstr>
      <vt:lpstr>Форма ППЭ-05-02-К  Протокол проведения экзамена в аудитории (экзамен в компьютерной форме) </vt:lpstr>
      <vt:lpstr>Форма ППЭ-05-04-У  Ведомость перемещения участников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Выдача дополнительных бланков ответов № 2</vt:lpstr>
      <vt:lpstr>Форма 12-04-МАШ  Ведомость учёта времени отсутствия участников экзамена в аудитории</vt:lpstr>
      <vt:lpstr>Презентация PowerPoint</vt:lpstr>
      <vt:lpstr>Форма ППЭ 13-01  Протокол проведения ЕГЭ в ППЭ</vt:lpstr>
      <vt:lpstr>Форма ППЭ 13-01У Протокол проведения ЕГЭ в ППЭ</vt:lpstr>
      <vt:lpstr>Форма ППЭ 13-01-К Протокол проведения ЕГЭ в ППЭ</vt:lpstr>
      <vt:lpstr>ППЭ 13-02 МАШ Сводная ведомость учёта участников и использования экзаменационных материалов в ППЭ </vt:lpstr>
      <vt:lpstr>Презентация PowerPoint</vt:lpstr>
      <vt:lpstr>Презентация PowerPoint</vt:lpstr>
      <vt:lpstr>ППЭ 13-02 МАШ Сводная ведомость учёта участников и использования экзаменационных материалов в ППЭ Пример НЕПРАВИЛЬНОГО заполнения! </vt:lpstr>
      <vt:lpstr>ППЭ 13-03-У МАШ Сводная ведомость учёта участников и использования экзаменационных материалов в ППЭ </vt:lpstr>
      <vt:lpstr>ППЭ 13-03-К МАШ Сводная ведомость учёта участников и использования экзаменационных материалов в ППЭ </vt:lpstr>
      <vt:lpstr>Презентация PowerPoint</vt:lpstr>
      <vt:lpstr>Презентация PowerPoint</vt:lpstr>
      <vt:lpstr>Презентация PowerPoint</vt:lpstr>
      <vt:lpstr>Форма ППЭ-14-02  Ведомость учёта экзаменационных материалов</vt:lpstr>
      <vt:lpstr>Форма ППЭ-14-02-У  Ведомость учёта экзаменационных материалов</vt:lpstr>
      <vt:lpstr>Форма ППЭ-14-02-К  Ведомость учёта экзаменационных материалов</vt:lpstr>
      <vt:lpstr>Форма ППЭ-15  Протокол проведения процедуры сканирования бланков ГИА в  аудиториях ППЭ</vt:lpstr>
      <vt:lpstr>Форма ППЭ-15-01  Протокол использования станции  сканирования в аудитории ППЭ</vt:lpstr>
      <vt:lpstr>Форма ППЭ-16  Расшифровка кодов образовательных организаций ППЭ</vt:lpstr>
      <vt:lpstr>Презентация PowerPoint</vt:lpstr>
      <vt:lpstr>Презентация PowerPoint</vt:lpstr>
      <vt:lpstr>Презентация PowerPoint</vt:lpstr>
      <vt:lpstr>Удаление участника экзамена</vt:lpstr>
      <vt:lpstr>Удаление участника экзамена Приложения к акту (3 шт.)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в аудитории пункта проведения экзамена государственной итоговой аттестации по образовательным программам среднего общего образования в 2016 году»</dc:title>
  <dc:creator>Пользователь Windows</dc:creator>
  <cp:lastModifiedBy>Ерёмина Наталья Викторовна</cp:lastModifiedBy>
  <cp:revision>631</cp:revision>
  <dcterms:created xsi:type="dcterms:W3CDTF">2016-02-13T12:34:59Z</dcterms:created>
  <dcterms:modified xsi:type="dcterms:W3CDTF">2025-01-29T03:50:49Z</dcterms:modified>
</cp:coreProperties>
</file>