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491" r:id="rId3"/>
    <p:sldId id="648" r:id="rId4"/>
    <p:sldId id="632" r:id="rId5"/>
    <p:sldId id="655" r:id="rId6"/>
    <p:sldId id="621" r:id="rId7"/>
    <p:sldId id="623" r:id="rId8"/>
    <p:sldId id="625" r:id="rId9"/>
    <p:sldId id="626" r:id="rId10"/>
    <p:sldId id="627" r:id="rId11"/>
    <p:sldId id="653" r:id="rId12"/>
    <p:sldId id="654" r:id="rId13"/>
    <p:sldId id="649" r:id="rId14"/>
    <p:sldId id="652" r:id="rId15"/>
    <p:sldId id="575" r:id="rId16"/>
    <p:sldId id="650" r:id="rId17"/>
    <p:sldId id="639" r:id="rId18"/>
    <p:sldId id="647" r:id="rId19"/>
    <p:sldId id="577" r:id="rId20"/>
    <p:sldId id="578" r:id="rId21"/>
    <p:sldId id="656" r:id="rId22"/>
    <p:sldId id="597" r:id="rId23"/>
    <p:sldId id="601" r:id="rId24"/>
    <p:sldId id="658" r:id="rId25"/>
    <p:sldId id="651" r:id="rId26"/>
    <p:sldId id="600" r:id="rId27"/>
    <p:sldId id="643" r:id="rId28"/>
    <p:sldId id="644" r:id="rId29"/>
    <p:sldId id="583" r:id="rId30"/>
    <p:sldId id="657" r:id="rId31"/>
    <p:sldId id="584" r:id="rId32"/>
    <p:sldId id="560" r:id="rId33"/>
    <p:sldId id="645" r:id="rId34"/>
    <p:sldId id="646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116" d="100"/>
          <a:sy n="116" d="100"/>
        </p:scale>
        <p:origin x="150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338708-96D3-4F4F-9A3E-A84F5B675038}" type="datetimeFigureOut">
              <a:rPr lang="ru-RU" smtClean="0"/>
              <a:t>19.02.2025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0E232-92DC-4185-8B85-47CD100DB0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015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42950"/>
            <a:ext cx="4933950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042E8-DB45-4D3D-A82D-A6AC747BD7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835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42950"/>
            <a:ext cx="4933950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042E8-DB45-4D3D-A82D-A6AC747BD7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835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1863" y="742950"/>
            <a:ext cx="4933950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D042E8-DB45-4D3D-A82D-A6AC747BD70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714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gradFill>
          <a:gsLst>
            <a:gs pos="74000">
              <a:schemeClr val="bg1">
                <a:lumMod val="85000"/>
              </a:schemeClr>
            </a:gs>
            <a:gs pos="0">
              <a:schemeClr val="bg1">
                <a:tint val="40000"/>
                <a:satMod val="350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48264" y="255"/>
            <a:ext cx="2195736" cy="516644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0" y="6541383"/>
            <a:ext cx="9129702" cy="294204"/>
          </a:xfrm>
          <a:prstGeom prst="rect">
            <a:avLst/>
          </a:prstGeom>
          <a:effectLst>
            <a:outerShdw blurRad="50800" dist="1270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0" y="6488668"/>
            <a:ext cx="9129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КГКСУ «Центр оценки качества образования»                           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coko24.ru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2-46-00-29, 2-04-04-33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37504-BD46-4D9F-840F-8132DFA4036C}" type="datetimeFigureOut">
              <a:rPr lang="ru-RU" smtClean="0"/>
              <a:pPr/>
              <a:t>19.02.2025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91DF5-5416-4FDF-BFD1-9DB890CEBB9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39.png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39.png"/><Relationship Id="rId4" Type="http://schemas.openxmlformats.org/officeDocument/2006/relationships/image" Target="../media/image5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8.png"/><Relationship Id="rId5" Type="http://schemas.openxmlformats.org/officeDocument/2006/relationships/image" Target="../media/image39.png"/><Relationship Id="rId4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5000">
              <a:schemeClr val="bg1"/>
            </a:gs>
            <a:gs pos="0">
              <a:schemeClr val="bg1">
                <a:tint val="40000"/>
                <a:satMod val="350000"/>
              </a:schemeClr>
            </a:gs>
            <a:gs pos="100000">
              <a:schemeClr val="bg1">
                <a:lumMod val="6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6"/>
          <p:cNvSpPr txBox="1">
            <a:spLocks/>
          </p:cNvSpPr>
          <p:nvPr/>
        </p:nvSpPr>
        <p:spPr>
          <a:xfrm>
            <a:off x="395536" y="1593505"/>
            <a:ext cx="4968551" cy="11469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Правила заполнения бланков ЕГЭ.</a:t>
            </a:r>
            <a:endParaRPr lang="ru-RU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-71843"/>
            <a:ext cx="4139952" cy="69298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028" y="2603607"/>
            <a:ext cx="1705528" cy="98541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TextBox 9"/>
          <p:cNvSpPr txBox="1"/>
          <p:nvPr/>
        </p:nvSpPr>
        <p:spPr>
          <a:xfrm>
            <a:off x="1282064" y="402785"/>
            <a:ext cx="3938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КГКСУ «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Центр оценки качества образования»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786" y="402785"/>
            <a:ext cx="768410" cy="7621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162671" y="5517232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Красноярск</a:t>
            </a:r>
            <a:r>
              <a:rPr lang="ru-RU" smtClean="0">
                <a:solidFill>
                  <a:schemeClr val="accent1">
                    <a:lumMod val="50000"/>
                  </a:schemeClr>
                </a:solidFill>
              </a:rPr>
              <a:t>, 2025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570" y="332656"/>
            <a:ext cx="8424936" cy="1878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49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Нижняя часть бланка </a:t>
            </a:r>
            <a:r>
              <a:rPr lang="ru-RU" sz="2049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</a:t>
            </a:r>
          </a:p>
          <a:p>
            <a:pPr algn="ctr"/>
            <a:endParaRPr lang="ru-RU" sz="2049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82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Заполняется организатором </a:t>
            </a:r>
            <a:r>
              <a:rPr lang="ru-RU" sz="1821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</a:t>
            </a:r>
            <a:r>
              <a:rPr lang="ru-RU" sz="182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случае удаления участника или в случае, когда участник не закончил экзамен по уважительной причине. </a:t>
            </a:r>
            <a:endParaRPr lang="ru-RU" sz="182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82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2049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88865"/>
            <a:ext cx="7828531" cy="1450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8570" y="3673581"/>
            <a:ext cx="8964488" cy="93294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821" b="1" dirty="0">
                <a:solidFill>
                  <a:schemeClr val="tx2">
                    <a:lumMod val="50000"/>
                  </a:schemeClr>
                </a:solidFill>
              </a:rPr>
              <a:t>ВАЖНО!!! </a:t>
            </a:r>
            <a:r>
              <a:rPr lang="ru-RU" sz="1821" b="1" u="sng" dirty="0">
                <a:solidFill>
                  <a:schemeClr val="tx2">
                    <a:lumMod val="50000"/>
                  </a:schemeClr>
                </a:solidFill>
              </a:rPr>
              <a:t>Одновременно два поля НЕ ЗАПОЛНЯЮТСЯ</a:t>
            </a:r>
            <a:r>
              <a:rPr lang="ru-RU" sz="1821" b="1" dirty="0">
                <a:solidFill>
                  <a:schemeClr val="tx2">
                    <a:lumMod val="50000"/>
                  </a:schemeClr>
                </a:solidFill>
              </a:rPr>
              <a:t>. Отметка ставится либо в поле «Удален с экзамена в связи с нарушением порядка проведения ЕГЭ», либо «Не завершил экзамен по объективным причинам». </a:t>
            </a:r>
          </a:p>
        </p:txBody>
      </p:sp>
      <p:sp>
        <p:nvSpPr>
          <p:cNvPr id="4" name="Умножение 3"/>
          <p:cNvSpPr/>
          <p:nvPr/>
        </p:nvSpPr>
        <p:spPr>
          <a:xfrm>
            <a:off x="2915816" y="2314684"/>
            <a:ext cx="288032" cy="288032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24129" y="2096852"/>
            <a:ext cx="3672408" cy="834480"/>
          </a:xfrm>
          <a:prstGeom prst="ellipse">
            <a:avLst/>
          </a:prstGeom>
          <a:noFill/>
          <a:ln w="9525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24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14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289359"/>
            <a:ext cx="8229600" cy="50891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Обратите внимание!</a:t>
            </a:r>
            <a:endParaRPr lang="ru-RU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4744"/>
            <a:ext cx="9144000" cy="45288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07904" y="980728"/>
            <a:ext cx="194421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ВЕРНО!!!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48064" y="4653136"/>
            <a:ext cx="208823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НЕВЕРНО!!!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954016"/>
            <a:ext cx="1944216" cy="7920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96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752"/>
            <a:ext cx="9144000" cy="45252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58570" y="332656"/>
            <a:ext cx="8424936" cy="777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Обратите внимание!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2049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864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4ege.ru/uploads/posts/2022-02/1644957820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130" y="636391"/>
            <a:ext cx="4015523" cy="5715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600067" y="247621"/>
            <a:ext cx="4081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регистрации устного экзамена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5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26196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Бланк регистрации КЕГЭ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4048" y="3645024"/>
            <a:ext cx="3816424" cy="120032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поле для подписи ответственного организатора о соответствии контрольной суммы на станции КЕГЭ и бланке регистрации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424"/>
            <a:ext cx="4246733" cy="324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3545"/>
            <a:ext cx="4225109" cy="232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692312" y="4369158"/>
            <a:ext cx="1416797" cy="47619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4170849" y="4607255"/>
            <a:ext cx="83319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03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4ege.ru/uploads/posts/2022-02/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433" y="476672"/>
            <a:ext cx="4251735" cy="601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09760"/>
            <a:ext cx="3610744" cy="481747"/>
          </a:xfrm>
        </p:spPr>
        <p:txBody>
          <a:bodyPr>
            <a:normAutofit fontScale="90000"/>
          </a:bodyPr>
          <a:lstStyle/>
          <a:p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 1</a:t>
            </a:r>
            <a:endParaRPr lang="ru-RU" sz="3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980728"/>
            <a:ext cx="4572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 № 1 предназначен для записи результатов выполнения заданий с кратким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ответом; </a:t>
            </a:r>
          </a:p>
          <a:p>
            <a:pPr marL="36000" indent="-285750"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144" indent="-195144" algn="just">
              <a:buFont typeface="Wingdings" panose="05000000000000000000" pitchFamily="2" charset="2"/>
              <a:buChar char="ü"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раткий </a:t>
            </a: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записывается справа от номера задания</a:t>
            </a:r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95144" indent="-195144" algn="just">
              <a:buFont typeface="Wingdings" panose="05000000000000000000" pitchFamily="2" charset="2"/>
              <a:buChar char="ü"/>
            </a:pPr>
            <a:endParaRPr lang="ru-RU" alt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твет </a:t>
            </a:r>
            <a:r>
              <a:rPr lang="ru-RU" alt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записывается в форме, которая требуется в инструкции к данному заданию (размещено в КИМ</a:t>
            </a:r>
            <a:r>
              <a:rPr lang="ru-RU" alt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alt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разрешается использовать при записи ответа на задания с кратким ответом никакие иные символы, кроме символов кириллицы, латиницы, арабских цифр, запятой и знака «дефис» («минус»), диакритических знаков, образцы которых даны в верхней части бланка.</a:t>
            </a:r>
          </a:p>
          <a:p>
            <a:pPr indent="-285750"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4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4ege.ru/uploads/posts/2022-02/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780" y="370714"/>
            <a:ext cx="4160220" cy="588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7486"/>
            <a:ext cx="3250704" cy="353228"/>
          </a:xfrm>
        </p:spPr>
        <p:txBody>
          <a:bodyPr>
            <a:noAutofit/>
          </a:bodyPr>
          <a:lstStyle/>
          <a:p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 1</a:t>
            </a:r>
            <a:endParaRPr lang="ru-RU" sz="25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78635"/>
            <a:ext cx="47880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endParaRPr lang="ru-RU" altLang="ru-RU" sz="1400" b="1" dirty="0">
              <a:latin typeface="+mj-lt"/>
              <a:cs typeface="Times New Roman" panose="02020603050405020304" pitchFamily="18" charset="0"/>
            </a:endParaRPr>
          </a:p>
          <a:p>
            <a:pPr indent="-285750">
              <a:buFont typeface="Wingdings" panose="05000000000000000000" pitchFamily="2" charset="2"/>
              <a:buChar char="ü"/>
            </a:pP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раткий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ответ, в соответствии с инструкцией к заданию, может быть записан только в виде:</a:t>
            </a:r>
          </a:p>
          <a:p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одной </a:t>
            </a:r>
            <a:r>
              <a:rPr lang="ru-RU" sz="1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цифры;</a:t>
            </a:r>
          </a:p>
          <a:p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целого </a:t>
            </a:r>
            <a:r>
              <a:rPr lang="ru-RU" sz="1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числа (возможно использование знака «минус»);</a:t>
            </a:r>
          </a:p>
          <a:p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конечной </a:t>
            </a:r>
            <a:r>
              <a:rPr lang="ru-RU" sz="1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десятичной дроби (возможно использование знака «минус»);</a:t>
            </a:r>
          </a:p>
          <a:p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последовательности </a:t>
            </a:r>
            <a:r>
              <a:rPr lang="ru-RU" sz="1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символов, состоящей из букв и (или) цифр;</a:t>
            </a:r>
          </a:p>
          <a:p>
            <a:pPr marL="285750" indent="-285750">
              <a:buFontTx/>
              <a:buChar char="-"/>
            </a:pPr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 </a:t>
            </a:r>
            <a:r>
              <a:rPr lang="ru-RU" sz="1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словосочетания (нескольких слов</a:t>
            </a:r>
            <a:r>
              <a:rPr lang="ru-RU" sz="14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285750" indent="-285750">
              <a:buFontTx/>
              <a:buChar char="-"/>
            </a:pP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аждая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цифра, буква, запятая или знак «минус» (если число отрицательное) записывается в отдельную клеточку строго по образцу из верхней части бланка ответов № 1. </a:t>
            </a: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>
              <a:buFont typeface="Wingdings" panose="05000000000000000000" pitchFamily="2" charset="2"/>
              <a:buChar char="ü"/>
            </a:pP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ответе больше 17 символов, то ответ записывается в отведенном для него месте, не обращая внимания на разбиение этого поля на клеточки. Термин следует писать полностью. Любые сокращения запрещены;</a:t>
            </a:r>
          </a:p>
          <a:p>
            <a:pPr indent="-285750"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>
              <a:buFont typeface="Wingdings" panose="05000000000000000000" pitchFamily="2" charset="2"/>
              <a:buChar char="ü"/>
            </a:pPr>
            <a:endParaRPr lang="ru-RU" sz="14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4457" y="4725144"/>
            <a:ext cx="2675351" cy="195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7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4762872" cy="422919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 1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456" y="620688"/>
            <a:ext cx="47214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кратким ответом должно быть слово, пропущенное в тексте задания, то это слово нужно писать в той форме (род, число, падеж и т.п.), в которой оно должно стоять в тексте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задания;</a:t>
            </a:r>
          </a:p>
          <a:p>
            <a:pPr algn="just">
              <a:buFont typeface="Wingdings" panose="05000000000000000000" pitchFamily="2" charset="2"/>
              <a:buChar char="ü"/>
            </a:pP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инструкции к заданию ответ требуется дать в виде целого числа, то получившуюся в ответе дробь следует округлить до целого числа по правилам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округления.</a:t>
            </a:r>
          </a:p>
          <a:p>
            <a:pPr indent="-285750">
              <a:buFont typeface="Wingdings" panose="05000000000000000000" pitchFamily="2" charset="2"/>
              <a:buChar char="ü"/>
            </a:pP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инструкции к заданию отдельно не указано, что ответ на задание необходимо округлить, то его следует записать в виде конечной десятичной дроби. В ответе, записанном в виде десятичной дроби, в качестве разделителя следует указывать запятую. </a:t>
            </a: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tx2">
                  <a:lumMod val="50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endParaRPr lang="ru-RU" altLang="ru-RU" sz="1400" b="1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052736"/>
            <a:ext cx="4350279" cy="442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3612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4968552" cy="62068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 1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052736"/>
            <a:ext cx="472147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записывать ответ в виде простой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дроби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математического выражения или формулы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-285750"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ответе не указываются названия единиц измерения (градусы, проценты, метры, тонны и т.д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</a:p>
          <a:p>
            <a:pPr indent="-285750"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недопустимы заголовки или комментарии к 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ответу</a:t>
            </a:r>
          </a:p>
          <a:p>
            <a:pPr indent="-285750"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если ответ на задание требуется записать в виде последовательности цифр (чисел) или букв, то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записать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 последовательности цифр (чисел) или букв, без каких-либо разделительных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символов.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бланке ответов № 1 ЕГЭ по географии в поля для краткого ответа № 22, 24-31 внесена надпись «Задание выполняется на бланке ответов № 2»; </a:t>
            </a:r>
          </a:p>
          <a:p>
            <a:pPr indent="-285750">
              <a:buFont typeface="Wingdings" panose="05000000000000000000" pitchFamily="2" charset="2"/>
              <a:buChar char="ü"/>
            </a:pP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>
              <a:buFont typeface="Wingdings" panose="05000000000000000000" pitchFamily="2" charset="2"/>
              <a:buChar char="ü"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бланке ответов № 1 ЕГЭ по литературе в полях для кратких ответов № 5-6 и № 10-12 внесена надпись «Задание выполняется на бланке ответов № 2»;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sz="1400" b="1" dirty="0" smtClean="0">
              <a:latin typeface="+mj-lt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endParaRPr lang="ru-RU" sz="1400" b="1" dirty="0">
              <a:latin typeface="+mj-lt"/>
              <a:cs typeface="Times New Roman" panose="02020603050405020304" pitchFamily="18" charset="0"/>
            </a:endParaRPr>
          </a:p>
          <a:p>
            <a:endParaRPr lang="ru-RU" altLang="ru-RU" sz="1400" b="1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052736"/>
            <a:ext cx="4350279" cy="4420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5661248"/>
            <a:ext cx="2448272" cy="100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8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998" y="1515557"/>
            <a:ext cx="7406185" cy="1985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6"/>
          <p:cNvSpPr>
            <a:spLocks noChangeArrowheads="1"/>
          </p:cNvSpPr>
          <p:nvPr/>
        </p:nvSpPr>
        <p:spPr bwMode="auto">
          <a:xfrm>
            <a:off x="1653626" y="652757"/>
            <a:ext cx="6486924" cy="8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821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Нижняя часть бланка ответа № 1</a:t>
            </a:r>
          </a:p>
          <a:p>
            <a:pPr algn="ctr" eaLnBrk="1" hangingPunct="1"/>
            <a:r>
              <a:rPr lang="ru-RU" altLang="ru-RU" sz="1593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Предназначена для записи исправленных ответов </a:t>
            </a:r>
          </a:p>
          <a:p>
            <a:pPr algn="ctr" eaLnBrk="1" hangingPunct="1"/>
            <a:r>
              <a:rPr lang="ru-RU" altLang="ru-RU" sz="1593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задания с кратким ответом взамен ошибочно записанных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604" y="3539905"/>
            <a:ext cx="8712968" cy="1779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замены ответа:</a:t>
            </a:r>
          </a:p>
          <a:p>
            <a:pPr marL="260193" indent="-260193"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проставить номер задания, ответ на который следует исправить;</a:t>
            </a:r>
          </a:p>
          <a:p>
            <a:pPr marL="260193" indent="-260193">
              <a:buFont typeface="+mj-lt"/>
              <a:buAutoNum type="arabicPeriod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записать новое значение верного ответа на указанное задание.</a:t>
            </a:r>
          </a:p>
          <a:p>
            <a:endParaRPr lang="ru-RU" sz="136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если в области замены ошибочных ответов будет заполнено поле для номера задания, а новый ответ не внесен, то для оценивания будет использоваться пустой ответ </a:t>
            </a:r>
            <a:endParaRPr lang="ru-RU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т.е. задание будет засчитано невыполненным)!!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628800"/>
            <a:ext cx="8369112" cy="106521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417" y="-27676"/>
            <a:ext cx="8229600" cy="431468"/>
          </a:xfrm>
        </p:spPr>
        <p:txBody>
          <a:bodyPr>
            <a:noAutofit/>
          </a:bodyPr>
          <a:lstStyle/>
          <a:p>
            <a:r>
              <a:rPr lang="ru-RU" sz="2600" dirty="0"/>
              <a:t/>
            </a:r>
            <a:br>
              <a:rPr lang="ru-RU" sz="2600" dirty="0"/>
            </a:b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 1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9136" y="5374552"/>
            <a:ext cx="3204864" cy="95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25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51520" y="29937"/>
            <a:ext cx="738895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Состав ИК.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ЭМ печатаются в одностороннем режиме.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Черно-белые.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3759" y="871169"/>
            <a:ext cx="1953371" cy="210723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858" y="2978402"/>
            <a:ext cx="1978223" cy="71952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8224" y="845243"/>
            <a:ext cx="1999047" cy="241381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5283" y="3259058"/>
            <a:ext cx="2023698" cy="35905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3906444"/>
            <a:ext cx="3240360" cy="26909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9837" y="3900570"/>
            <a:ext cx="3456384" cy="2699866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4223758" y="3561200"/>
            <a:ext cx="4092657" cy="3296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576842" y="3597010"/>
            <a:ext cx="173063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оследний в комплекте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928113"/>
            <a:ext cx="2000811" cy="279359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2167996" y="925369"/>
            <a:ext cx="2000811" cy="279359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290080" y="926739"/>
            <a:ext cx="2000811" cy="279359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6585283" y="904334"/>
            <a:ext cx="2000811" cy="2793590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 rot="16200000">
            <a:off x="922075" y="3399871"/>
            <a:ext cx="2792203" cy="3701264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223758" y="3854401"/>
            <a:ext cx="4020649" cy="2841496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Бланки ЕГЭ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7" y="1007065"/>
            <a:ext cx="1947944" cy="271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4ege.ru/uploads/posts/2022-02/4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996" y="972379"/>
            <a:ext cx="1912572" cy="270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82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6537" y="1097659"/>
            <a:ext cx="772001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3528" y="3871056"/>
            <a:ext cx="8784975" cy="1794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0193" indent="-260193" algn="just">
              <a:buFont typeface="+mj-lt"/>
              <a:buAutoNum type="arabicPeriod"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организатор в аудитории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выполнения экзаменационной работы участником осуществляет подсчет  количества замен ошибочных ответов; </a:t>
            </a:r>
          </a:p>
          <a:p>
            <a:pPr marL="260193" indent="-260193" algn="just">
              <a:buFont typeface="+mj-lt"/>
              <a:buAutoNum type="arabicPeriod"/>
            </a:pP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поле «Количество заполненных полей «Замена ошибочных ответов» ставит соответствующее цифровое значение, а также подпись в специально отведенном месте.</a:t>
            </a:r>
          </a:p>
          <a:p>
            <a:endParaRPr lang="ru-RU" sz="136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66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если участник экзамена не использовал поле «Замена замены ошибочных ответов на задания с кратким ответом» организатор в поле «Количество заполненных полей «Замена ошибочных ответов» ставит </a:t>
            </a:r>
            <a:r>
              <a:rPr lang="ru-RU" sz="1366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«Х» </a:t>
            </a:r>
            <a:r>
              <a:rPr lang="ru-RU" sz="1366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подпись в специально отведенном месте.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131840" y="23883"/>
            <a:ext cx="2824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 1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4175" y="2464225"/>
            <a:ext cx="6624737" cy="93769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11960" y="2780928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Х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88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31840" y="188640"/>
            <a:ext cx="3328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Обратите внимание!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0" y="1268760"/>
            <a:ext cx="6600825" cy="1981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285" y="3356992"/>
            <a:ext cx="67818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3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9936" y="964018"/>
            <a:ext cx="3553128" cy="5057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2124" y="1373030"/>
            <a:ext cx="3567508" cy="5050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4154161" y="1507518"/>
            <a:ext cx="550878" cy="553610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25" name="Прямоугольник 24"/>
          <p:cNvSpPr/>
          <p:nvPr/>
        </p:nvSpPr>
        <p:spPr>
          <a:xfrm>
            <a:off x="4941072" y="1696553"/>
            <a:ext cx="263036" cy="29013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26" name="Прямоугольник 25"/>
          <p:cNvSpPr/>
          <p:nvPr/>
        </p:nvSpPr>
        <p:spPr>
          <a:xfrm>
            <a:off x="4299635" y="2105396"/>
            <a:ext cx="915464" cy="2403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27" name="Прямоугольник 26"/>
          <p:cNvSpPr/>
          <p:nvPr/>
        </p:nvSpPr>
        <p:spPr>
          <a:xfrm>
            <a:off x="5281042" y="1742120"/>
            <a:ext cx="871650" cy="1705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28" name="Прямоугольник 27"/>
          <p:cNvSpPr/>
          <p:nvPr/>
        </p:nvSpPr>
        <p:spPr>
          <a:xfrm>
            <a:off x="7313638" y="1525104"/>
            <a:ext cx="176910" cy="7854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29" name="Прямоугольник 28"/>
          <p:cNvSpPr/>
          <p:nvPr/>
        </p:nvSpPr>
        <p:spPr>
          <a:xfrm>
            <a:off x="5281042" y="1939062"/>
            <a:ext cx="1303938" cy="1406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30" name="Прямоугольник 29"/>
          <p:cNvSpPr/>
          <p:nvPr/>
        </p:nvSpPr>
        <p:spPr>
          <a:xfrm>
            <a:off x="6875127" y="1925886"/>
            <a:ext cx="296007" cy="1567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32" name="Прямоугольник 31"/>
          <p:cNvSpPr/>
          <p:nvPr/>
        </p:nvSpPr>
        <p:spPr>
          <a:xfrm>
            <a:off x="8182708" y="1497994"/>
            <a:ext cx="277964" cy="1567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sp>
        <p:nvSpPr>
          <p:cNvPr id="34" name="Прямоугольник 33"/>
          <p:cNvSpPr/>
          <p:nvPr/>
        </p:nvSpPr>
        <p:spPr>
          <a:xfrm>
            <a:off x="8620761" y="1091350"/>
            <a:ext cx="176910" cy="78544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62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860" y="1169307"/>
            <a:ext cx="492710" cy="103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178" y="1578220"/>
            <a:ext cx="1384972" cy="1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004" y="1588768"/>
            <a:ext cx="523142" cy="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578" y="1593898"/>
            <a:ext cx="65741" cy="9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630" y="1423259"/>
            <a:ext cx="567494" cy="14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660" y="1153259"/>
            <a:ext cx="1384972" cy="11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739" y="1006651"/>
            <a:ext cx="567494" cy="14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757" y="1172523"/>
            <a:ext cx="65741" cy="9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497" y="1176538"/>
            <a:ext cx="85362" cy="8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507" y="1175121"/>
            <a:ext cx="85362" cy="8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Заголовок 10"/>
          <p:cNvSpPr txBox="1">
            <a:spLocks/>
          </p:cNvSpPr>
          <p:nvPr/>
        </p:nvSpPr>
        <p:spPr>
          <a:xfrm>
            <a:off x="1906944" y="37422"/>
            <a:ext cx="5641373" cy="50285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rgbClr val="2A4A9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585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</a:t>
            </a:r>
            <a:r>
              <a:rPr lang="ru-RU" sz="2585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 № 2</a:t>
            </a:r>
            <a:endParaRPr lang="ru-RU" sz="2585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3895" y="5867114"/>
            <a:ext cx="6306181" cy="556784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27631" y="1457977"/>
            <a:ext cx="2551560" cy="12329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73341" y="1023600"/>
            <a:ext cx="2280593" cy="11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7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4ege.ru/uploads/posts/2022-02/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577" y="553542"/>
            <a:ext cx="4263752" cy="586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99392"/>
            <a:ext cx="6645424" cy="6529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 2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79028" y="673014"/>
            <a:ext cx="4463595" cy="425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138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0193" indent="-260193">
              <a:buFont typeface="Wingdings" panose="05000000000000000000" pitchFamily="2" charset="2"/>
              <a:buChar char="ü"/>
            </a:pPr>
            <a:endParaRPr lang="ru-RU" sz="1024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0491" y="476672"/>
            <a:ext cx="4784086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Односторонний бланк ответов № 2 (лист 1 и лист 2) предназначен для записи ответов на задания с развернутым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ответом. </a:t>
            </a:r>
          </a:p>
          <a:p>
            <a:pPr algn="just">
              <a:spcBef>
                <a:spcPts val="1200"/>
              </a:spcBef>
            </a:pPr>
            <a:r>
              <a:rPr lang="ru-RU" sz="1600" b="1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Записи  </a:t>
            </a: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лист 1 и лист 2 бланка ответов № 2 делаются в соответствующей последовательности: сначала в лист 1, затем – в лист 2 и только на лицевой стороне,   </a:t>
            </a: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оборотная  сторона листов бланка ответов № 2 НЕ ЗАПОЛНЯЕТСЯ!!! 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заполнения обоих бланков – необходимо попросить дополнительный бланк ответов №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какие-либо записи и пометки, не относящиеся к ответам на задания, в том числе содержащие информацию о персональных данных участника ЕГЭ. При наличии записей и пометок бланки не проверяются.</a:t>
            </a:r>
          </a:p>
        </p:txBody>
      </p:sp>
    </p:spTree>
    <p:extLst>
      <p:ext uri="{BB962C8B-B14F-4D97-AF65-F5344CB8AC3E}">
        <p14:creationId xmlns:p14="http://schemas.microsoft.com/office/powerpoint/2010/main" val="272163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5089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 2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8" y="651770"/>
            <a:ext cx="4713688" cy="4364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138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случае заполнения дополнительного бланка ответов № 2 при незаполненных листах основного одностороннего бланка ответов № 2, ответы, внесенные в дополнительный бланк ответов № 2,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оцениваться не будут.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«Дополнительный бланк ответов № 2» в листе 2 бланка ответов № 2 заполняет организатор в аудитории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при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выдаче дополнительного бланка ответов № 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138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 2 (лист 1 и лист 2) содержит незаполненные области (за исключением регистрационных полей), то организаторы погашают их следующим образом:  «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0193" indent="-260193" algn="just">
              <a:buFont typeface="Wingdings" panose="05000000000000000000" pitchFamily="2" charset="2"/>
              <a:buChar char="ü"/>
            </a:pPr>
            <a:endParaRPr lang="ru-RU" sz="1024" dirty="0"/>
          </a:p>
        </p:txBody>
      </p:sp>
      <p:pic>
        <p:nvPicPr>
          <p:cNvPr id="13314" name="Picture 2" descr="https://4ege.ru/uploads/posts/2022-02/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95379"/>
            <a:ext cx="4206354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760" y="4653136"/>
            <a:ext cx="2160240" cy="16165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4653136"/>
            <a:ext cx="994147" cy="3632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3042" y="4653136"/>
            <a:ext cx="1008112" cy="310944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3635896" y="5016363"/>
            <a:ext cx="504056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99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77590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 2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29" y="1268760"/>
            <a:ext cx="471368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*-</a:t>
            </a:r>
            <a:r>
              <a:rPr lang="ru-RU" sz="14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правило, знак «Z» свидетельствует о том, что участник экзамена завершил свою экзаменационную работу и не будет возвращаться к оформлению своих ответов на соответствующих бланках (продолжению оформления ответов). Указанный знак проставляется на последнем листе соответствующего бланка ответов. Например, участник экзамена выполнил все задания с развернутым ответом (или посильные ему задания), оформил ответы на задания с развернутым ответом на бланке ответов № 2 (лист 1) и бланке ответов № 2 (лист 2), дополнительные бланки ответов не запрашивал и, соответственно, не использовал их, таким образом, знак «Z» ставится на бланке ответов № 2 (лист 2) в области указанного бланка, оставшейся незаполненной участником экзамена. Знак «Z» в данном случае на бланке ответов № 2 (лист 1) не ставится, даже если на бланке ответов № 2 (лист 1) имеется небольшая незаполненная область.</a:t>
            </a:r>
            <a:endParaRPr lang="ru-RU" sz="1400" b="1" i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https://4ege.ru/uploads/posts/2022-02/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4206354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53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668" y="1388321"/>
            <a:ext cx="567494" cy="14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497" y="1176538"/>
            <a:ext cx="85362" cy="8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507" y="1175121"/>
            <a:ext cx="85362" cy="8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5616" y="34767"/>
            <a:ext cx="75608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бланк 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 № 2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366" y="817679"/>
            <a:ext cx="438669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недостатке места для записи ответов на задания с развернутым ответом на </a:t>
            </a:r>
            <a:b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листе 1 и листе 2 одностороннего бланка ответов № 2 организатор в аудитории по просьбе участника экзамена выдает дополнительный бланк ответов № 2. 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бланка ответов № 2 организатор в аудитории указывает в листе 2 бланка ответов №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</a:t>
            </a:r>
            <a:r>
              <a:rPr lang="ru-RU" sz="16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бланки ответов № 2 не принимаются к оцениванию, если хотя бы  один из односторонних листов бланка ответов № 2 не </a:t>
            </a:r>
            <a:r>
              <a:rPr lang="ru-RU" sz="1600" i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</a:t>
            </a:r>
            <a:r>
              <a:rPr lang="ru-RU" sz="1600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делать какие-либо записи и пометки, не относящиеся к ответам на задания, в том числе содержащие информацию о персональных данных участника ЕГЭ. При наличии записей и пометок бланки не проверяются. 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6214453"/>
            <a:ext cx="6306181" cy="556784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</p:pic>
      <p:pic>
        <p:nvPicPr>
          <p:cNvPr id="13" name="Рисунок 12" descr="C:\Users\ekaselez\Desktop\Бланки ЕГЭ 2019_последний вариант\p05-0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544" y="577891"/>
            <a:ext cx="4475105" cy="5702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585" y="1369300"/>
            <a:ext cx="1865511" cy="3315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4048" y="258477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порядковый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номер листа работы участника экзамена, начиная с цифры 3. 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7673497" y="1385982"/>
            <a:ext cx="625325" cy="119878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4150" y="678655"/>
            <a:ext cx="428765" cy="1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9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497" y="1176538"/>
            <a:ext cx="85362" cy="8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507" y="1175121"/>
            <a:ext cx="85362" cy="8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23628" y="7702"/>
            <a:ext cx="75608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 бланк 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 № 2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50866" y="512416"/>
            <a:ext cx="459457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для заполнения полей верхней части бланка («Код региона», «Код предмета» и «Название предмета») должна полностью соответствовать информации бланка ответов № 2.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 «Дополнительный бланк ответов № 2» заполняется организатором в аудитории только при выдаче следующего дополнительного бланка ответов № 2, если участнику экзамена не хватило места на ранее выданных дополнительных бланках ответов № 2.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поле «Лист» организатор в аудитории при выдаче дополнительного бланка ответов № 2 вносит порядковый номер листа работы участника экзамена, начиная с цифры 3.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Ответы, внесенные в каждый следующий дополнительный бланк ответов № 2, оцениваются только в случае полностью заполненного предыдущего дополнительного бланка ответов № 2, листа 1 и листа 2 бланка ответов № 2.</a:t>
            </a: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15" y="6274752"/>
            <a:ext cx="6306181" cy="556784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</p:pic>
      <p:pic>
        <p:nvPicPr>
          <p:cNvPr id="13" name="Рисунок 12" descr="C:\Users\ekaselez\Desktop\Бланки ЕГЭ 2019_последний вариант\p05-0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544" y="577891"/>
            <a:ext cx="4475105" cy="5702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585" y="1369300"/>
            <a:ext cx="1865511" cy="3315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4048" y="258477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порядковый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номер листа работы участника экзамена, начиная с цифры 3. 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7673497" y="1385982"/>
            <a:ext cx="625325" cy="119878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0057" y="678655"/>
            <a:ext cx="428765" cy="150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42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bg1">
                <a:lumMod val="85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>
                <a:lumMod val="9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668" y="1388321"/>
            <a:ext cx="567494" cy="14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3497" y="1176538"/>
            <a:ext cx="85362" cy="8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507" y="1175121"/>
            <a:ext cx="85362" cy="87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27921" y="148693"/>
            <a:ext cx="75608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Дополнительный бланк 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</a:rPr>
              <a:t>ответов № 2</a:t>
            </a:r>
            <a:r>
              <a:rPr lang="ru-RU" sz="2600" dirty="0"/>
              <a:t/>
            </a:r>
            <a:br>
              <a:rPr lang="ru-RU" sz="2600" dirty="0"/>
            </a:br>
            <a:endParaRPr lang="ru-RU" sz="2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5455" y="817679"/>
            <a:ext cx="468104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Если односторонний дополнительный бланк ответов № 2 содержит незаполненные области (за исключением регистрационных полей), то организаторы погашают их следующим образом:  «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Z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» только на лицевой стороне одностороннего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бланка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  <a:p>
            <a:pPr marL="285750" indent="-285750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C:\Users\ekaselez\Desktop\Бланки ЕГЭ 2019_последний вариант\p05-00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544" y="577891"/>
            <a:ext cx="4475105" cy="5702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585" y="1369300"/>
            <a:ext cx="1865511" cy="3315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004048" y="2584771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порядковый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номер листа работы участника экзамена, начиная с цифры 3. </a:t>
            </a:r>
            <a:endParaRPr lang="ru-RU" sz="1400" dirty="0">
              <a:solidFill>
                <a:srgbClr val="FF0000"/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7673497" y="1385982"/>
            <a:ext cx="625325" cy="119878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1210" y="678655"/>
            <a:ext cx="428765" cy="15047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63688" y="5661248"/>
            <a:ext cx="5907384" cy="618860"/>
          </a:xfrm>
          <a:prstGeom prst="rect">
            <a:avLst/>
          </a:prstGeom>
          <a:ln w="19050"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54141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245" y="4332834"/>
            <a:ext cx="5992251" cy="17096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094" y="1636147"/>
            <a:ext cx="5410303" cy="158156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856" y="148232"/>
            <a:ext cx="8229600" cy="711217"/>
          </a:xfrm>
        </p:spPr>
        <p:txBody>
          <a:bodyPr>
            <a:normAutofit fontScale="90000"/>
          </a:bodyPr>
          <a:lstStyle/>
          <a:p>
            <a:r>
              <a:rPr lang="ru-RU" sz="2276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76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 2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925513"/>
            <a:ext cx="9144000" cy="976312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 за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прикрепление дополнительного бланка ответов № 2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несет организатор в аудитории</a:t>
            </a:r>
          </a:p>
          <a:p>
            <a:pPr marL="0" indent="0" algn="ctr">
              <a:buNone/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Невыполнение инструкции по заполнению бланков ведет к потере дополнительного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98113" y="2362381"/>
            <a:ext cx="2817903" cy="440119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322124" y="4346906"/>
            <a:ext cx="2511259" cy="1844994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66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поле «Лист №» </a:t>
            </a:r>
          </a:p>
          <a:p>
            <a:pPr algn="ctr"/>
            <a:r>
              <a:rPr lang="ru-RU" sz="1366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 в аудитории при выдаче дополнительного бланка ответов № 2 вносит порядковый номер листа работы участника ЕГЭ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850195" y="1669066"/>
            <a:ext cx="2307316" cy="161406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6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ВВОДИТСЯ </a:t>
            </a:r>
          </a:p>
          <a:p>
            <a:pPr algn="ctr"/>
            <a:r>
              <a:rPr lang="ru-RU" sz="136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ЦИФРОВОЕ ЗНАЧЕНИЕ </a:t>
            </a:r>
          </a:p>
          <a:p>
            <a:pPr algn="ctr"/>
            <a:r>
              <a:rPr lang="ru-RU" sz="136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ШТРИХ-КОДА </a:t>
            </a:r>
          </a:p>
          <a:p>
            <a:pPr algn="ctr"/>
            <a:r>
              <a:rPr lang="ru-RU" sz="136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ДОПОЛНИТЕЛЬНОГО БЛАНКА №2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2087" y="5530016"/>
            <a:ext cx="1442613" cy="4923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64656" y="2407696"/>
            <a:ext cx="2800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8032059" y="4946589"/>
            <a:ext cx="1348840" cy="3900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64793" y="5545496"/>
            <a:ext cx="2322008" cy="430888"/>
          </a:xfrm>
          <a:prstGeom prst="rect">
            <a:avLst/>
          </a:prstGeom>
        </p:spPr>
      </p:pic>
      <p:cxnSp>
        <p:nvCxnSpPr>
          <p:cNvPr id="21" name="Прямая со стрелкой 20"/>
          <p:cNvCxnSpPr/>
          <p:nvPr/>
        </p:nvCxnSpPr>
        <p:spPr>
          <a:xfrm flipH="1" flipV="1">
            <a:off x="3307064" y="2802501"/>
            <a:ext cx="910228" cy="272751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756030" y="5187641"/>
            <a:ext cx="168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022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79512" y="0"/>
            <a:ext cx="738895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Состав ИК (ЭМ печатаются в одностороннем режиме)</a:t>
            </a:r>
            <a:endParaRPr lang="ru-RU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2321004"/>
            <a:ext cx="87154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При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проведении ЕГЭ по иностранным языкам (раздел «Говорение») и КЕГЭ комплект бланков ЕГЭ включает только бланки регистрации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84984"/>
            <a:ext cx="1947208" cy="148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69461"/>
            <a:ext cx="1947208" cy="10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s://4ege.ru/uploads/posts/2022-02/1644957820_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17032"/>
            <a:ext cx="2016224" cy="28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535041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При проведении ЕГЭ по математике базового уровня комплект бланков ЕГЭ включает в себя только бланк регистрации и бланк ответов № 1.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3968" y="1220625"/>
            <a:ext cx="1625634" cy="1283591"/>
          </a:xfrm>
          <a:prstGeom prst="rect">
            <a:avLst/>
          </a:prstGeom>
        </p:spPr>
      </p:pic>
      <p:pic>
        <p:nvPicPr>
          <p:cNvPr id="14" name="Picture 2" descr="Бланки ЕГЭ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85" y="1220626"/>
            <a:ext cx="921999" cy="128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4ege.ru/uploads/posts/2022-02/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233" y="1220626"/>
            <a:ext cx="907544" cy="1283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88691" y="1220625"/>
            <a:ext cx="1537911" cy="128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9856" y="148232"/>
            <a:ext cx="8229600" cy="711217"/>
          </a:xfrm>
        </p:spPr>
        <p:txBody>
          <a:bodyPr>
            <a:normAutofit fontScale="90000"/>
          </a:bodyPr>
          <a:lstStyle/>
          <a:p>
            <a:r>
              <a:rPr lang="ru-RU" sz="2276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76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 2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692696"/>
            <a:ext cx="7429649" cy="57268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516216" y="533708"/>
            <a:ext cx="1802721" cy="491151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56176" y="5373216"/>
            <a:ext cx="2029049" cy="1046334"/>
          </a:xfrm>
          <a:prstGeom prst="rect">
            <a:avLst/>
          </a:prstGeom>
          <a:noFill/>
          <a:ln w="476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39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процесс 5"/>
          <p:cNvSpPr/>
          <p:nvPr/>
        </p:nvSpPr>
        <p:spPr>
          <a:xfrm>
            <a:off x="539552" y="782579"/>
            <a:ext cx="7686962" cy="3330497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60193" indent="-260193">
              <a:spcAft>
                <a:spcPts val="341"/>
              </a:spcAft>
              <a:buFont typeface="Arial" panose="020B0604020202020204" pitchFamily="34" charset="0"/>
              <a:buChar char="•"/>
            </a:pPr>
            <a:r>
              <a:rPr lang="ru-RU" sz="1593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убедиться, </a:t>
            </a:r>
            <a:r>
              <a:rPr lang="ru-RU" sz="1593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оба листа бланка ответов № 2 полностью </a:t>
            </a:r>
            <a:r>
              <a:rPr lang="ru-RU" sz="1593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заполнены, </a:t>
            </a:r>
            <a:r>
              <a:rPr lang="ru-RU" sz="159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противном случае ответы, внесенные на дополнительный бланк ответов № 2, оцениваться не будут</a:t>
            </a:r>
            <a:r>
              <a:rPr lang="ru-RU" sz="1593" dirty="0" smtClean="0">
                <a:solidFill>
                  <a:srgbClr val="006A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60193" indent="-260193">
              <a:spcAft>
                <a:spcPts val="341"/>
              </a:spcAft>
              <a:buFont typeface="Arial" panose="020B0604020202020204" pitchFamily="34" charset="0"/>
              <a:buChar char="•"/>
            </a:pPr>
            <a:r>
              <a:rPr lang="ru-RU" sz="1593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выдать ДБО№2;</a:t>
            </a:r>
          </a:p>
          <a:p>
            <a:pPr marL="260193" indent="-260193">
              <a:spcAft>
                <a:spcPts val="341"/>
              </a:spcAft>
              <a:buFont typeface="Arial" panose="020B0604020202020204" pitchFamily="34" charset="0"/>
              <a:buChar char="•"/>
            </a:pPr>
            <a:r>
              <a:rPr lang="ru-RU" sz="1593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прикрепление ДБО№ 2 к листу № 2 БО№2;</a:t>
            </a:r>
          </a:p>
          <a:p>
            <a:pPr marL="260193" indent="-260193">
              <a:spcAft>
                <a:spcPts val="341"/>
              </a:spcAft>
              <a:buFont typeface="Arial" panose="020B0604020202020204" pitchFamily="34" charset="0"/>
              <a:buChar char="•"/>
            </a:pPr>
            <a:r>
              <a:rPr lang="ru-RU" sz="1593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зафиксировать количество выданных дополнительных бланков ответов № 2 в форме ППЭ-05-02 «Протокол проведения ЕГЭ в аудитории»;</a:t>
            </a:r>
          </a:p>
          <a:p>
            <a:pPr marL="260193" indent="-260193">
              <a:spcAft>
                <a:spcPts val="341"/>
              </a:spcAft>
              <a:buFont typeface="Arial" panose="020B0604020202020204" pitchFamily="34" charset="0"/>
              <a:buChar char="•"/>
            </a:pPr>
            <a:r>
              <a:rPr lang="ru-RU" sz="1593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прописать номера выданных дополнительных бланков в </a:t>
            </a:r>
            <a:r>
              <a:rPr lang="ru-RU" sz="159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форме ППЭ-12-03 </a:t>
            </a:r>
            <a:r>
              <a:rPr lang="ru-RU" sz="1593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«Ведомость использования дополнительных бланков ответов № 2»; </a:t>
            </a:r>
          </a:p>
          <a:p>
            <a:pPr algn="ctr">
              <a:spcAft>
                <a:spcPts val="341"/>
              </a:spcAft>
            </a:pPr>
            <a:endParaRPr lang="ru-RU" sz="1593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spcAft>
                <a:spcPts val="341"/>
              </a:spcAft>
            </a:pPr>
            <a:r>
              <a:rPr lang="ru-RU" sz="2800" b="1" dirty="0" smtClean="0">
                <a:solidFill>
                  <a:srgbClr val="FF0000"/>
                </a:solidFill>
              </a:rPr>
              <a:t>КОПИРОВАНИЕ ДБО№2 запрещено!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6376" y="5085184"/>
            <a:ext cx="1067053" cy="12738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73224" y="116632"/>
            <a:ext cx="8229600" cy="364179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дополнительных бланков ответов №2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2593" y="4253229"/>
            <a:ext cx="7920880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0"/>
              </a:spcAft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случае обнаружения нехватки ДБО № 2 в ППЭ во время проведения экзамена необходимо осуществить печать очередного пакета ДБО № 2 в Штабе ППЭ.</a:t>
            </a:r>
            <a:endParaRPr lang="ru-RU" sz="1400" b="1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84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0"/>
            <a:ext cx="8229600" cy="620688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Выдача дополнительных бланков ответов №2</a:t>
            </a: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51520" y="692696"/>
            <a:ext cx="4608513" cy="5803900"/>
          </a:xfrm>
          <a:prstGeom prst="rect">
            <a:avLst/>
          </a:prstGeom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932040" y="2708920"/>
            <a:ext cx="3726437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ППЭ-12-03 </a:t>
            </a:r>
          </a:p>
          <a:p>
            <a:pPr algn="ctr"/>
            <a:r>
              <a:rPr lang="ru-RU" sz="2600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«Ведомость использования дополнительных бланков ответов № 2»</a:t>
            </a:r>
          </a:p>
        </p:txBody>
      </p:sp>
    </p:spTree>
    <p:extLst>
      <p:ext uri="{BB962C8B-B14F-4D97-AF65-F5344CB8AC3E}">
        <p14:creationId xmlns:p14="http://schemas.microsoft.com/office/powerpoint/2010/main" val="45339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" y="-99392"/>
            <a:ext cx="8229600" cy="60579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ответов № 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(Китайский язык)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ekaselez\Desktop\Бланки ЕГЭ 2019_последний вариант\p07-0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12456"/>
            <a:ext cx="4104456" cy="5256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ekaselez\Desktop\Бланки ЕГЭ 2019_последний вариант\p08-0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546191"/>
            <a:ext cx="4032448" cy="5301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1" y="811845"/>
            <a:ext cx="360040" cy="12635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224" y="1653828"/>
            <a:ext cx="360040" cy="12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1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540"/>
            <a:ext cx="8229600" cy="7969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dirty="0">
                <a:solidFill>
                  <a:schemeClr val="tx2">
                    <a:lumMod val="75000"/>
                  </a:schemeClr>
                </a:solidFill>
              </a:rPr>
              <a:t>Бланк ответов № </a:t>
            </a: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</a:rPr>
              <a:t>2 (Китайский язык)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</a:rPr>
            </a:b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Рисунок 7" descr="C:\Users\ekaselez\Desktop\Бланки ЕГЭ 2019_последний вариант\p07-0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68921"/>
            <a:ext cx="4104456" cy="52565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31497" y="853561"/>
            <a:ext cx="4572000" cy="295465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Односторонний бланк ответов № 2 (лист 1 и лист 2) предназначен для записи ответов на задания с развернутым ответом по китайскому языку (строго в соответствии с требованиями инструкции к КИМ и к отдельным заданиям КИМ). </a:t>
            </a: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иероглифический знак и каждый знак препинания следует писать внутри отдельной клетки области ответов бланка ответов №2 (дополнительного бланка ответов №2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1048"/>
            <a:ext cx="4173855" cy="635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5938" y="877518"/>
            <a:ext cx="316928" cy="11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06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8229600" cy="50891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Правила заполнения бланков. Общие правила.</a:t>
            </a:r>
            <a:endParaRPr lang="ru-RU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251520" y="620688"/>
            <a:ext cx="8570506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20385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Все бланки заполняются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гелевой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ручкой черного цвета! </a:t>
            </a:r>
            <a:endParaRPr lang="ru-RU" sz="1600" b="1" dirty="0" smtClean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defTabSz="520385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 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Исключить 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карандаши, шариковые ручки, ручки другого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цвета!!!</a:t>
            </a:r>
            <a:endParaRPr lang="ru-RU" sz="1600" b="1" i="1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defTabSz="520385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Регистрационные поля всех бланков должны быть заполнены.</a:t>
            </a:r>
          </a:p>
          <a:p>
            <a:pPr defTabSz="520385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Символ метки («крестик») в полях бланка регистрации не должен быть слишком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толстым.</a:t>
            </a:r>
          </a:p>
          <a:p>
            <a:pPr defTabSz="520385"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Допустимо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использование только печатных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букв 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согласно образцу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defTabSz="52038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Буквы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и цифры должны быть прописаны четко (</a:t>
            </a:r>
            <a:r>
              <a:rPr lang="ru-RU" sz="1600" b="1" u="sng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при автоматизированной обработке возможно неправильное распознавание символов</a:t>
            </a:r>
            <a:r>
              <a:rPr lang="ru-RU" sz="1600" b="1" u="sng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!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).</a:t>
            </a:r>
          </a:p>
          <a:p>
            <a:pPr defTabSz="52038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Допустимо </a:t>
            </a:r>
            <a:r>
              <a:rPr lang="ru-RU" sz="1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исправление данных в бланке 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регистрации: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1.  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запись новых символов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более 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жирным шрифтом поверх ранее написанных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символов; 2. зачеркивание 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ранее написанных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символов 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и заполнение свободных клеточек справа новыми 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символами при 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наличии достаточного количества оставшихся свободных клеточек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defTabSz="52038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endParaRPr lang="ru-RU" sz="1600" b="1" i="1" dirty="0" smtClean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defTabSz="52038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endParaRPr lang="ru-RU" sz="1600" b="1" i="1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defTabSz="52038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endParaRPr lang="ru-RU" sz="1600" b="1" i="1" dirty="0" smtClean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defTabSz="52038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endParaRPr lang="ru-RU" sz="1600" b="1" i="1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defTabSz="52038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endParaRPr lang="ru-RU" sz="1600" b="1" i="1" dirty="0" smtClean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defTabSz="52038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endParaRPr lang="ru-RU" sz="1600" b="1" i="1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defTabSz="52038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endParaRPr lang="ru-RU" sz="1600" b="1" i="1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defTabSz="520385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defRPr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Каждое поле заполняется, начиная с </a:t>
            </a:r>
            <a:r>
              <a:rPr lang="ru-RU" sz="1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первой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позиции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defTabSz="52038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defTabSz="52038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srgbClr val="1F497D">
                  <a:lumMod val="75000"/>
                </a:srgbClr>
              </a:solidFill>
              <a:latin typeface="+mj-lt"/>
              <a:cs typeface="Arial"/>
            </a:endParaRPr>
          </a:p>
          <a:p>
            <a:pPr defTabSz="520385" fontAlgn="base">
              <a:spcBef>
                <a:spcPct val="50000"/>
              </a:spcBef>
              <a:spcAft>
                <a:spcPct val="0"/>
              </a:spcAft>
              <a:defRPr/>
            </a:pPr>
            <a:endParaRPr lang="ru-RU" sz="1600" b="1" dirty="0">
              <a:solidFill>
                <a:srgbClr val="1F497D">
                  <a:lumMod val="75000"/>
                </a:srgbClr>
              </a:solidFill>
              <a:latin typeface="+mj-lt"/>
              <a:cs typeface="Arial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863181"/>
            <a:ext cx="5765204" cy="153415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92629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8229600" cy="508918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</a:rPr>
              <a:t>Правила заполнения бланков. Общие правила.</a:t>
            </a:r>
            <a:endParaRPr lang="ru-RU" sz="2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321952" y="527054"/>
            <a:ext cx="857050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52038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schemeClr val="tx2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algn="ctr" defTabSz="52038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ЗАПРЕЩЕНО</a:t>
            </a:r>
            <a:r>
              <a:rPr lang="ru-RU" sz="16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!</a:t>
            </a:r>
          </a:p>
          <a:p>
            <a:pPr algn="ctr" defTabSz="52038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marL="195144" indent="-195144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елать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 полях бланков ЕГЭ, вне полей бланков ЕГЭ или в полях, заполненных типографским способом, какие-либо записи и (или) пометки, не относящиеся к содержанию полей бланков ЕГЭ;</a:t>
            </a:r>
          </a:p>
          <a:p>
            <a:pPr marL="195144" indent="-195144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спользовать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заполнения бланков ЕГЭ цветные ручки вместо черной,  карандаш, средства для исправления внесенной в бланки ЕГЭ информации («замазку», «ластик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»). 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520385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600" b="1" dirty="0">
              <a:solidFill>
                <a:srgbClr val="1F497D">
                  <a:lumMod val="75000"/>
                </a:srgbClr>
              </a:solidFill>
              <a:latin typeface="+mj-lt"/>
              <a:cs typeface="Arial"/>
            </a:endParaRPr>
          </a:p>
          <a:p>
            <a:pPr defTabSz="520385" fontAlgn="base">
              <a:spcBef>
                <a:spcPct val="50000"/>
              </a:spcBef>
              <a:spcAft>
                <a:spcPct val="0"/>
              </a:spcAft>
              <a:defRPr/>
            </a:pPr>
            <a:endParaRPr lang="ru-RU" sz="1600" b="1" dirty="0">
              <a:solidFill>
                <a:srgbClr val="1F497D">
                  <a:lumMod val="75000"/>
                </a:srgbClr>
              </a:solidFill>
              <a:latin typeface="+mj-lt"/>
              <a:cs typeface="Arial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292" y="3546018"/>
            <a:ext cx="803845" cy="80384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729" y="3559375"/>
            <a:ext cx="936104" cy="79048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3007" y="3559375"/>
            <a:ext cx="934198" cy="803845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2" name="Знак запрета 11"/>
          <p:cNvSpPr/>
          <p:nvPr/>
        </p:nvSpPr>
        <p:spPr>
          <a:xfrm>
            <a:off x="1691680" y="3383023"/>
            <a:ext cx="1177860" cy="1173829"/>
          </a:xfrm>
          <a:prstGeom prst="noSmoking">
            <a:avLst>
              <a:gd name="adj" fmla="val 71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Знак запрета 12"/>
          <p:cNvSpPr/>
          <p:nvPr/>
        </p:nvSpPr>
        <p:spPr>
          <a:xfrm>
            <a:off x="3545269" y="3386771"/>
            <a:ext cx="1118138" cy="1158510"/>
          </a:xfrm>
          <a:prstGeom prst="noSmoking">
            <a:avLst>
              <a:gd name="adj" fmla="val 71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Знак запрета 13"/>
          <p:cNvSpPr/>
          <p:nvPr/>
        </p:nvSpPr>
        <p:spPr>
          <a:xfrm>
            <a:off x="5339136" y="3361025"/>
            <a:ext cx="1177860" cy="1173829"/>
          </a:xfrm>
          <a:prstGeom prst="noSmoking">
            <a:avLst>
              <a:gd name="adj" fmla="val 71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95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55576" y="0"/>
            <a:ext cx="28083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 регистрации</a:t>
            </a:r>
          </a:p>
          <a:p>
            <a:endParaRPr lang="ru-RU" sz="22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Бланки ЕГЭ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9391"/>
            <a:ext cx="4251190" cy="605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439391"/>
            <a:ext cx="4499993" cy="167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H="1" flipV="1">
            <a:off x="6389949" y="1187591"/>
            <a:ext cx="2142491" cy="152132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7151786" y="1178977"/>
            <a:ext cx="1380654" cy="1529943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8532440" y="1225489"/>
            <a:ext cx="543" cy="148343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9142" y="2737082"/>
            <a:ext cx="2184861" cy="1455985"/>
          </a:xfrm>
          <a:prstGeom prst="rect">
            <a:avLst/>
          </a:prstGeom>
        </p:spPr>
      </p:pic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7092280" y="2707968"/>
            <a:ext cx="25183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chemeClr val="tx2">
                    <a:lumMod val="75000"/>
                  </a:schemeClr>
                </a:solidFill>
              </a:rPr>
              <a:t>Оформляется образец заполнения на доске на основе информации из памятки с кодировкой</a:t>
            </a:r>
          </a:p>
        </p:txBody>
      </p:sp>
    </p:spTree>
    <p:extLst>
      <p:ext uri="{BB962C8B-B14F-4D97-AF65-F5344CB8AC3E}">
        <p14:creationId xmlns:p14="http://schemas.microsoft.com/office/powerpoint/2010/main" val="362384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0"/>
            <a:ext cx="7869560" cy="63131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регистрационных полей участниками ГИА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51520" y="927754"/>
            <a:ext cx="6552728" cy="491807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Прямоугольник 4"/>
          <p:cNvSpPr/>
          <p:nvPr/>
        </p:nvSpPr>
        <p:spPr>
          <a:xfrm>
            <a:off x="6660233" y="927754"/>
            <a:ext cx="2664296" cy="1213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21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ППЭ-16 </a:t>
            </a:r>
          </a:p>
          <a:p>
            <a:pPr algn="ctr"/>
            <a:r>
              <a:rPr lang="ru-RU" sz="1821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«Расшифровка кодов образовательных организаций»</a:t>
            </a:r>
          </a:p>
        </p:txBody>
      </p:sp>
    </p:spTree>
    <p:extLst>
      <p:ext uri="{BB962C8B-B14F-4D97-AF65-F5344CB8AC3E}">
        <p14:creationId xmlns:p14="http://schemas.microsoft.com/office/powerpoint/2010/main" val="90110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7606" y="2060848"/>
            <a:ext cx="8737704" cy="2202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вал 8"/>
          <p:cNvSpPr/>
          <p:nvPr/>
        </p:nvSpPr>
        <p:spPr>
          <a:xfrm>
            <a:off x="187606" y="2082685"/>
            <a:ext cx="8797023" cy="2202632"/>
          </a:xfrm>
          <a:prstGeom prst="ellipse">
            <a:avLst/>
          </a:prstGeom>
          <a:noFill/>
          <a:ln w="95250" cmpd="thickThin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024" dirty="0">
              <a:solidFill>
                <a:srgbClr val="00B0F0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411998" y="836712"/>
            <a:ext cx="8229600" cy="1006239"/>
          </a:xfrm>
          <a:prstGeom prst="rect">
            <a:avLst/>
          </a:prstGeom>
        </p:spPr>
        <p:txBody>
          <a:bodyPr vert="horz" lIns="97205" tIns="48603" rIns="97205" bIns="48603" rtlCol="0">
            <a:normAutofit/>
          </a:bodyPr>
          <a:lstStyle>
            <a:lvl1pPr marL="640565" indent="-640565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900" b="1" i="0" kern="1200" baseline="0">
                <a:solidFill>
                  <a:srgbClr val="0072BC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1387892" indent="-533804" algn="l" defTabSz="17081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2135217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2989306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843392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697479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551567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5653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59742" indent="-427044" algn="l" defTabSz="170817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ru-RU" sz="182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часть бланка </a:t>
            </a:r>
            <a:r>
              <a:rPr lang="ru-RU" sz="182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 </a:t>
            </a:r>
            <a:r>
              <a:rPr lang="ru-RU" sz="182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«Сведения об участнике единого государственного экзамена» заполняются участником ЕГЭ самостоятельно. </a:t>
            </a:r>
          </a:p>
          <a:p>
            <a:pPr marL="0" indent="0" algn="ctr">
              <a:buNone/>
              <a:defRPr/>
            </a:pPr>
            <a:endParaRPr lang="ru-RU" sz="182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73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1469"/>
            <a:ext cx="7104268" cy="462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2"/>
          <p:cNvSpPr>
            <a:spLocks noChangeArrowheads="1"/>
          </p:cNvSpPr>
          <p:nvPr/>
        </p:nvSpPr>
        <p:spPr bwMode="auto">
          <a:xfrm>
            <a:off x="124604" y="5129505"/>
            <a:ext cx="862386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u="sng" dirty="0">
                <a:solidFill>
                  <a:schemeClr val="tx2">
                    <a:lumMod val="75000"/>
                  </a:schemeClr>
                </a:solidFill>
              </a:rPr>
              <a:t>ВНИМАНИЕ! </a:t>
            </a: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</a:rPr>
              <a:t>Если участник ЕГЭ отказывается ставить свою подпись в бланке регистрации, за него это делает организатор в аудитории.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27671" y="-26330"/>
            <a:ext cx="6617726" cy="723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49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часть бланка регистрации</a:t>
            </a:r>
          </a:p>
          <a:p>
            <a:pPr algn="ctr">
              <a:defRPr/>
            </a:pPr>
            <a:r>
              <a:rPr lang="ru-RU" sz="2049" dirty="0" smtClean="0">
                <a:solidFill>
                  <a:schemeClr val="bg1"/>
                </a:solidFill>
              </a:rPr>
              <a:t> </a:t>
            </a:r>
            <a:endParaRPr lang="ru-RU" sz="2049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4604" y="5877272"/>
            <a:ext cx="8623860" cy="33855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</a:rPr>
              <a:t>оле </a:t>
            </a:r>
            <a:r>
              <a:rPr lang="ru-RU" sz="1600" b="1" i="1" dirty="0">
                <a:solidFill>
                  <a:schemeClr val="tx2">
                    <a:lumMod val="75000"/>
                  </a:schemeClr>
                </a:solidFill>
              </a:rPr>
              <a:t>для внесения контрольной суммы (</a:t>
            </a:r>
            <a:r>
              <a:rPr lang="ru-RU" sz="1600" b="1" i="1" dirty="0">
                <a:solidFill>
                  <a:srgbClr val="FF0000"/>
                </a:solidFill>
              </a:rPr>
              <a:t>заполняется только при проведении </a:t>
            </a:r>
            <a:r>
              <a:rPr lang="ru-RU" sz="1600" b="1" i="1" dirty="0" smtClean="0">
                <a:solidFill>
                  <a:srgbClr val="FF0000"/>
                </a:solidFill>
              </a:rPr>
              <a:t>КЕГЭ</a:t>
            </a:r>
            <a:r>
              <a:rPr lang="ru-RU" sz="1600" b="1" i="1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  <a:endParaRPr lang="ru-RU" sz="1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41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35725</TotalTime>
  <Words>1024</Words>
  <Application>Microsoft Office PowerPoint</Application>
  <PresentationFormat>Экран (4:3)</PresentationFormat>
  <Paragraphs>178</Paragraphs>
  <Slides>34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Правила заполнения бланков. Общие правила.</vt:lpstr>
      <vt:lpstr>Правила заполнения бланков. Общие правила.</vt:lpstr>
      <vt:lpstr>Презентация PowerPoint</vt:lpstr>
      <vt:lpstr>Заполнение регистрационных полей участниками ГИА</vt:lpstr>
      <vt:lpstr>Презентация PowerPoint</vt:lpstr>
      <vt:lpstr>Презентация PowerPoint</vt:lpstr>
      <vt:lpstr>Презентация PowerPoint</vt:lpstr>
      <vt:lpstr>Обратите внимание!</vt:lpstr>
      <vt:lpstr>Презентация PowerPoint</vt:lpstr>
      <vt:lpstr>Презентация PowerPoint</vt:lpstr>
      <vt:lpstr>Презентация PowerPoint</vt:lpstr>
      <vt:lpstr>Бланк ответов № 1</vt:lpstr>
      <vt:lpstr>Бланк ответов № 1</vt:lpstr>
      <vt:lpstr>Бланк ответов № 1</vt:lpstr>
      <vt:lpstr>Бланк ответов № 1</vt:lpstr>
      <vt:lpstr> Бланк ответов № 1</vt:lpstr>
      <vt:lpstr>Презентация PowerPoint</vt:lpstr>
      <vt:lpstr>Презентация PowerPoint</vt:lpstr>
      <vt:lpstr>Презентация PowerPoint</vt:lpstr>
      <vt:lpstr> Бланк ответов № 2 </vt:lpstr>
      <vt:lpstr> Бланк ответов № 2 </vt:lpstr>
      <vt:lpstr> Бланк ответов № 2 </vt:lpstr>
      <vt:lpstr>Презентация PowerPoint</vt:lpstr>
      <vt:lpstr>Презентация PowerPoint</vt:lpstr>
      <vt:lpstr>Презентация PowerPoint</vt:lpstr>
      <vt:lpstr>Дополнительный бланк ответов № 2 </vt:lpstr>
      <vt:lpstr>Дополнительный бланк ответов № 2 </vt:lpstr>
      <vt:lpstr>Выдача дополнительных бланков ответов №2</vt:lpstr>
      <vt:lpstr>Выдача дополнительных бланков ответов №2</vt:lpstr>
      <vt:lpstr> Бланк ответов № 2 (Китайский язык) </vt:lpstr>
      <vt:lpstr> Бланк ответов № 2 (Китайский язык) </vt:lpstr>
    </vt:vector>
  </TitlesOfParts>
  <Company>Computer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ege</dc:creator>
  <cp:lastModifiedBy>Ерёмина Наталья Викторовна</cp:lastModifiedBy>
  <cp:revision>491</cp:revision>
  <dcterms:created xsi:type="dcterms:W3CDTF">2014-10-16T05:54:08Z</dcterms:created>
  <dcterms:modified xsi:type="dcterms:W3CDTF">2025-02-19T03:17:17Z</dcterms:modified>
</cp:coreProperties>
</file>