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7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321" r:id="rId15"/>
    <p:sldId id="322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</p:sldIdLst>
  <p:sldSz cx="9144000" cy="6858000" type="screen4x3"/>
  <p:notesSz cx="6778625" cy="99282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3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677862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29368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40163" y="0"/>
            <a:ext cx="29352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5900" algn="r" eaLnBrk="1" hangingPunct="1"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ru-RU" altLang="ru-RU"/>
          </a:p>
        </p:txBody>
      </p:sp>
      <p:sp>
        <p:nvSpPr>
          <p:cNvPr id="5124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4112" cy="3722687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6463"/>
            <a:ext cx="5421312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9431338"/>
            <a:ext cx="29368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40163" y="9431338"/>
            <a:ext cx="29352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5900" algn="r" eaLnBrk="1" hangingPunct="1"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685B3737-BC4C-421E-AF67-56DC138665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3017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548DAE-349F-4B8C-B7C7-6C8D8BE13BA6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2848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FFAB5D-9F3C-4C51-A26B-548AC0FF7F64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840163" y="9431338"/>
            <a:ext cx="29368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1C5ADBE-A7E9-45EB-888B-3E21F884D8D2}" type="slidenum">
              <a:rPr lang="ru-RU" altLang="ru-RU" sz="1200">
                <a:cs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10</a:t>
            </a:fld>
            <a:endParaRPr lang="ru-RU" altLang="ru-RU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F375C6-D06E-4F29-9AEC-D8E1D831C1B0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9202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F375C6-D06E-4F29-9AEC-D8E1D831C1B0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5397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009342-77C3-4FFA-8A66-141E772A761B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8922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896193-B7CF-4272-B7DB-3904F2C254C2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2391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B4CDF3-1E4F-4E82-A51F-EEF2B88DF09E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986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D23298-5855-40EE-A281-D44D5FFBE7FA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2974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49FF36-0568-4FD3-A8EE-36C049C5C69C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9105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E00A33-69A0-417C-9E66-39905DEC46F8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0041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77BBCC-57DE-4CBE-A227-F12B48C13F5E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6600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7CBF9E-D8CA-4632-9FE8-BA88E868F2C8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840163" y="9431338"/>
            <a:ext cx="29368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A580BA2-C9E5-4442-9D65-85015B58D6E7}" type="slidenum">
              <a:rPr lang="ru-RU" altLang="ru-RU" sz="1200">
                <a:cs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2</a:t>
            </a:fld>
            <a:endParaRPr lang="ru-RU" altLang="ru-RU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60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22B58E-4371-4F70-B391-45A225BBB64A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3504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70CF00-AFF1-4F3B-9C86-183F6FA2AB5A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784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B77D29-2B2D-4E31-8FBD-E6C3A3E27DC4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5081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D80F68-4D46-4E7F-9E11-EBF094595047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7345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0A89D2-05CD-4C41-8E98-8E58DE4C769B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2127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64EB6F-E7D5-443E-9680-6A7C7A08B85B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8911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ED13AB-3F26-42D4-9D27-029C0C89FA4E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972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1246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39FE19-58C4-4849-9D9C-EC3CEA8AF108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983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67062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4F77F4-0E39-4457-A463-2F83FD83ACEB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9766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AC457E-524C-4452-B820-C7118E9B2B6C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1003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7303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860D21-E482-4709-908F-BBF9D974778B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3840163" y="9431338"/>
            <a:ext cx="29368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A4FBC31-EBB0-4459-92AA-8D9089A552C9}" type="slidenum">
              <a:rPr lang="ru-RU" altLang="ru-RU" sz="1200"/>
              <a:pPr algn="r" eaLnBrk="1" hangingPunct="1">
                <a:buClrTx/>
                <a:buFontTx/>
                <a:buNone/>
              </a:pPr>
              <a:t>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5649683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ECAA45-7BBE-460E-A57B-0E02DFF7B697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89044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CB6C6C-CD81-4271-8155-5AEF50453B08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1024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4730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BAEECC-818D-4828-93CA-EAD6928E3BD6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4996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C1BCDD-A7B2-438B-814C-86F7C4CA2F17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1044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97601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04C4F7-0A72-40F6-A50E-D78EAE3DF7D0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25401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B11ED4-8AE0-4674-A4B0-0D8095924260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32651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B20203-BF4D-4690-A360-C1BDB69D7AE8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1075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1717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3E316C-4B6B-4990-86CE-DADF1EF1A6DB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77681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C1FB97-38CD-4E40-AF58-C1BE9E858DD2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1095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08136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4D0D10-462E-46A2-89E5-E3E3B3EAB405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1105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4107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9E2329-9487-4CBA-8553-EC3150E963DE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85536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278E0F-33AC-47A6-8BC7-7B9FF7B10FF5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1116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70952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5D6CCD-49BE-4F1F-9D4D-B146C1F44328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70102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1A82E6-19FC-4C05-99F7-AAE14BC306B1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16452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BA4A26-3338-4D44-84A6-0117679139D1}" type="slidenum">
              <a:rPr lang="ru-RU" altLang="ru-RU"/>
              <a:pPr/>
              <a:t>43</a:t>
            </a:fld>
            <a:endParaRPr lang="ru-RU" altLang="ru-RU"/>
          </a:p>
        </p:txBody>
      </p:sp>
      <p:sp>
        <p:nvSpPr>
          <p:cNvPr id="1146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7140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F26B21-5AEA-47D1-8ABE-C6F45B04E669}" type="slidenum">
              <a:rPr lang="ru-RU" altLang="ru-RU"/>
              <a:pPr/>
              <a:t>44</a:t>
            </a:fld>
            <a:endParaRPr lang="ru-RU" altLang="ru-RU"/>
          </a:p>
        </p:txBody>
      </p:sp>
      <p:sp>
        <p:nvSpPr>
          <p:cNvPr id="1157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93005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4E1F68-E816-48E1-A04D-BFC831323E46}" type="slidenum">
              <a:rPr lang="ru-RU" altLang="ru-RU"/>
              <a:pPr/>
              <a:t>45</a:t>
            </a:fld>
            <a:endParaRPr lang="ru-RU" altLang="ru-RU"/>
          </a:p>
        </p:txBody>
      </p:sp>
      <p:sp>
        <p:nvSpPr>
          <p:cNvPr id="116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1435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2F4279-3695-4112-B82F-322DEC8A2C30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1177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2019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113D19-72CA-48BA-BDE1-5E0F03BF6384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30588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D4F50A-F97E-4AAD-AEA5-A78D445FC58D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119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38726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3261D0-6F3C-4E3C-A55D-860CFFE2903F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1208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584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51CB2D-C136-4658-96A8-47E13B5D748C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85316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FC49CE-AA4B-4B41-B3DE-081F5AB2679F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1218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89818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1AAD57-98A3-4D9B-B43F-3798788C7B68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122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18908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B7C5EF-60F4-447B-B315-2E9AC37B3A08}" type="slidenum">
              <a:rPr lang="ru-RU" altLang="ru-RU"/>
              <a:pPr/>
              <a:t>52</a:t>
            </a:fld>
            <a:endParaRPr lang="ru-RU" altLang="ru-RU"/>
          </a:p>
        </p:txBody>
      </p:sp>
      <p:sp>
        <p:nvSpPr>
          <p:cNvPr id="123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25868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0C707B-8201-4D17-BC87-10A42ECA2075}" type="slidenum">
              <a:rPr lang="ru-RU" altLang="ru-RU"/>
              <a:pPr/>
              <a:t>53</a:t>
            </a:fld>
            <a:endParaRPr lang="ru-RU" altLang="ru-RU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65800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3289A1-1D35-4514-AB65-26F0503E08D9}" type="slidenum">
              <a:rPr lang="ru-RU" altLang="ru-RU"/>
              <a:pPr/>
              <a:t>54</a:t>
            </a:fld>
            <a:endParaRPr lang="ru-RU" altLang="ru-RU"/>
          </a:p>
        </p:txBody>
      </p:sp>
      <p:sp>
        <p:nvSpPr>
          <p:cNvPr id="1259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54998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EEE410-4D3A-40C3-A64E-07FF9432C679}" type="slidenum">
              <a:rPr lang="ru-RU" altLang="ru-RU"/>
              <a:pPr/>
              <a:t>55</a:t>
            </a:fld>
            <a:endParaRPr lang="ru-RU" altLang="ru-RU"/>
          </a:p>
        </p:txBody>
      </p:sp>
      <p:sp>
        <p:nvSpPr>
          <p:cNvPr id="1269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96856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217E4-7EE0-4CDF-ACA4-051F2126CF0C}" type="slidenum">
              <a:rPr lang="ru-RU" altLang="ru-RU"/>
              <a:pPr/>
              <a:t>56</a:t>
            </a:fld>
            <a:endParaRPr lang="ru-RU" altLang="ru-RU"/>
          </a:p>
        </p:txBody>
      </p:sp>
      <p:sp>
        <p:nvSpPr>
          <p:cNvPr id="1280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04247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16F045-C1D3-4300-B04E-89891C770878}" type="slidenum">
              <a:rPr lang="ru-RU" altLang="ru-RU"/>
              <a:pPr/>
              <a:t>57</a:t>
            </a:fld>
            <a:endParaRPr lang="ru-RU" altLang="ru-RU"/>
          </a:p>
        </p:txBody>
      </p:sp>
      <p:sp>
        <p:nvSpPr>
          <p:cNvPr id="1290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3840163" y="9431338"/>
            <a:ext cx="29368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5B730FD-43BB-4AB1-96C2-762C47667070}" type="slidenum">
              <a:rPr lang="ru-RU" altLang="ru-RU" sz="1200"/>
              <a:pPr algn="r" eaLnBrk="1" hangingPunct="1">
                <a:buClrTx/>
                <a:buFontTx/>
                <a:buNone/>
              </a:pPr>
              <a:t>57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879760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452798-472D-444D-A850-17A9D76B46AD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1300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75433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BBAAAF-B118-4677-BCEB-3F6A05369FA5}" type="slidenum">
              <a:rPr lang="ru-RU" altLang="ru-RU"/>
              <a:pPr/>
              <a:t>59</a:t>
            </a:fld>
            <a:endParaRPr lang="ru-RU" altLang="ru-RU"/>
          </a:p>
        </p:txBody>
      </p:sp>
      <p:sp>
        <p:nvSpPr>
          <p:cNvPr id="1310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4451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06AD05-3E34-47EC-9736-0E9E5E8E402C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02801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477FBF-D032-40B2-B87B-482D85F73164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88802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83C579-052B-4567-9527-CFC44D352DCE}" type="slidenum">
              <a:rPr lang="ru-RU" altLang="ru-RU"/>
              <a:pPr/>
              <a:t>61</a:t>
            </a:fld>
            <a:endParaRPr lang="ru-RU" altLang="ru-RU"/>
          </a:p>
        </p:txBody>
      </p:sp>
      <p:sp>
        <p:nvSpPr>
          <p:cNvPr id="133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26829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194E9A-ED22-4168-B6E9-3A9D467DDB3D}" type="slidenum">
              <a:rPr lang="ru-RU" altLang="ru-RU"/>
              <a:pPr/>
              <a:t>62</a:t>
            </a:fld>
            <a:endParaRPr lang="ru-RU" altLang="ru-RU"/>
          </a:p>
        </p:txBody>
      </p:sp>
      <p:sp>
        <p:nvSpPr>
          <p:cNvPr id="134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72760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24FEBA-C0F4-402A-BA1C-AEB161ADED43}" type="slidenum">
              <a:rPr lang="ru-RU" altLang="ru-RU"/>
              <a:pPr/>
              <a:t>63</a:t>
            </a:fld>
            <a:endParaRPr lang="ru-RU" altLang="ru-RU"/>
          </a:p>
        </p:txBody>
      </p:sp>
      <p:sp>
        <p:nvSpPr>
          <p:cNvPr id="135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82130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EC15C1-80EB-43A8-BA81-FC75D6BEDAF5}" type="slidenum">
              <a:rPr lang="ru-RU" altLang="ru-RU"/>
              <a:pPr/>
              <a:t>64</a:t>
            </a:fld>
            <a:endParaRPr lang="ru-RU" altLang="ru-RU"/>
          </a:p>
        </p:txBody>
      </p:sp>
      <p:sp>
        <p:nvSpPr>
          <p:cNvPr id="136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2975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BD4068-241A-4CF2-9017-20BC590BF5A5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137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04554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493000-CC40-44CD-A3A0-6A529E98AED7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138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0436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E296E6-3458-47DD-8759-690AD3414A31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3840163" y="9431338"/>
            <a:ext cx="29368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A2058B1-69B2-4CFE-AAED-572816E719CA}" type="slidenum">
              <a:rPr lang="ru-RU" altLang="ru-RU" sz="1200"/>
              <a:pPr algn="r" eaLnBrk="1" hangingPunct="1">
                <a:buClrTx/>
                <a:buFontTx/>
                <a:buNone/>
              </a:pPr>
              <a:t>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064519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90FF42-EAB0-4D15-B144-43AC90E5F6BB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840163" y="9431338"/>
            <a:ext cx="29368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DE1A6E8-8292-4202-9EAF-64C764592511}" type="slidenum">
              <a:rPr lang="ru-RU" altLang="ru-RU" sz="1200">
                <a:cs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8</a:t>
            </a:fld>
            <a:endParaRPr lang="ru-RU" altLang="ru-RU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875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31F4FD-54E7-45E0-A386-F792CD4F2827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6463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2900" cy="4468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840163" y="9431338"/>
            <a:ext cx="29368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9D81AF-6E5A-471E-928D-08488035C603}" type="slidenum">
              <a:rPr lang="ru-RU" altLang="ru-RU" sz="1200">
                <a:cs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9</a:t>
            </a:fld>
            <a:endParaRPr lang="ru-RU" altLang="ru-RU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872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85049C3-842B-4366-B540-63678C3308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368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0CA7F72-6214-4D96-8837-483EDC0882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937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72933C9-4D19-4003-907B-B755F91F1B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1295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230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77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82108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975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17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131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158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5061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40FB92E-406E-4F73-BE27-893DD11F0A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1630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36931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082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83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73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807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8121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812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302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826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09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F63A7A1-DA01-4515-92E8-FC9DDCDDE4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06521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76265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0289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84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3505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3376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477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02151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405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301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62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6018715-B9F5-4A87-8EB3-1911BD4B7B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8072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5549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225423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3265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500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07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5D054F5-FC69-4D5E-B3F4-3F4E8D8119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544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A50EE79-D4AE-4220-A926-35A6197283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237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6BE6381-7925-4859-BB86-3323A37D20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741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D2F58CE-D388-4720-984F-14F0D61285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791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F6A10BF-3B6B-48FD-8AF2-F035CB488D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254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3E27BECB-568F-4FF6-9BC1-A8E608FE61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CF7"/>
            </a:gs>
            <a:gs pos="100000">
              <a:srgbClr val="D9D9D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0"/>
            <a:ext cx="23320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19050" y="6597650"/>
            <a:ext cx="9163050" cy="260350"/>
          </a:xfrm>
          <a:prstGeom prst="rect">
            <a:avLst/>
          </a:prstGeom>
          <a:solidFill>
            <a:srgbClr val="4F81BD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>
            <a:outerShdw dist="126770" dir="189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cs typeface="Times New Roman" panose="02020603050405020304" pitchFamily="18" charset="0"/>
              </a:rPr>
              <a:t>КГКСУ «Центр оценки качества образования»                                              </a:t>
            </a:r>
            <a:r>
              <a:rPr lang="en-US" altLang="ru-RU" sz="1600" b="1">
                <a:solidFill>
                  <a:srgbClr val="254061"/>
                </a:solidFill>
              </a:rPr>
              <a:t>coko24.ru</a:t>
            </a:r>
            <a:r>
              <a:rPr lang="ru-RU" altLang="ru-RU" sz="1600" b="1">
                <a:solidFill>
                  <a:srgbClr val="254061"/>
                </a:solidFill>
              </a:rPr>
              <a:t>,2-46-00-29, 2-04-04-33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CF7"/>
            </a:gs>
            <a:gs pos="100000">
              <a:srgbClr val="D9D9D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0"/>
            <a:ext cx="23320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19050" y="6597650"/>
            <a:ext cx="9163050" cy="260350"/>
          </a:xfrm>
          <a:prstGeom prst="rect">
            <a:avLst/>
          </a:prstGeom>
          <a:solidFill>
            <a:srgbClr val="4F81BD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>
            <a:outerShdw dist="126770" dir="189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cs typeface="Times New Roman" panose="02020603050405020304" pitchFamily="18" charset="0"/>
              </a:rPr>
              <a:t>КГКСУ «Центр оценки качества образования»                                              </a:t>
            </a:r>
            <a:r>
              <a:rPr lang="en-US" altLang="ru-RU" sz="1600" b="1">
                <a:solidFill>
                  <a:srgbClr val="254061"/>
                </a:solidFill>
              </a:rPr>
              <a:t>coko24.ru</a:t>
            </a:r>
            <a:r>
              <a:rPr lang="ru-RU" altLang="ru-RU" sz="1600" b="1">
                <a:solidFill>
                  <a:srgbClr val="254061"/>
                </a:solidFill>
              </a:rPr>
              <a:t>,2-46-00-29, 2-04-04-33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hyperlink" Target="#&#1057;&#1090;&#1088;&#1072;&#1085;&#1080;&#1094;&#1072; 2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#&#1057;&#1090;&#1088;&#1072;&#1085;&#1080;&#1094;&#1072; 2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hyperlink" Target="#&#1057;&#1090;&#1088;&#1072;&#1085;&#1080;&#1094;&#1072; 2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hyperlink" Target="#&#1057;&#1090;&#1088;&#1072;&#1085;&#1080;&#1094;&#1072; 2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#&#1057;&#1090;&#1088;&#1072;&#1085;&#1080;&#1094;&#1072; 39"/><Relationship Id="rId3" Type="http://schemas.openxmlformats.org/officeDocument/2006/relationships/hyperlink" Target="#&#1057;&#1090;&#1088;&#1072;&#1085;&#1080;&#1094;&#1072; 3"/><Relationship Id="rId7" Type="http://schemas.openxmlformats.org/officeDocument/2006/relationships/hyperlink" Target="#&#1057;&#1090;&#1088;&#1072;&#1085;&#1080;&#1094;&#1072; 36"/><Relationship Id="rId12" Type="http://schemas.openxmlformats.org/officeDocument/2006/relationships/hyperlink" Target="#&#1057;&#1090;&#1088;&#1072;&#1085;&#1080;&#1094;&#1072; 58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hyperlink" Target="#&#1057;&#1090;&#1088;&#1072;&#1085;&#1080;&#1094;&#1072; 18"/><Relationship Id="rId11" Type="http://schemas.openxmlformats.org/officeDocument/2006/relationships/hyperlink" Target="#&#1057;&#1090;&#1088;&#1072;&#1085;&#1080;&#1094;&#1072; 54"/><Relationship Id="rId5" Type="http://schemas.openxmlformats.org/officeDocument/2006/relationships/hyperlink" Target="#&#1057;&#1090;&#1088;&#1072;&#1085;&#1080;&#1094;&#1072; 14"/><Relationship Id="rId10" Type="http://schemas.openxmlformats.org/officeDocument/2006/relationships/hyperlink" Target="#&#1057;&#1090;&#1088;&#1072;&#1085;&#1080;&#1094;&#1072; 49"/><Relationship Id="rId4" Type="http://schemas.openxmlformats.org/officeDocument/2006/relationships/hyperlink" Target="#&#1057;&#1090;&#1088;&#1072;&#1085;&#1080;&#1094;&#1072; 11"/><Relationship Id="rId9" Type="http://schemas.openxmlformats.org/officeDocument/2006/relationships/hyperlink" Target="#&#1057;&#1090;&#1088;&#1072;&#1085;&#1080;&#1094;&#1072; 40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5" Type="http://schemas.openxmlformats.org/officeDocument/2006/relationships/hyperlink" Target="#&#1057;&#1090;&#1088;&#1072;&#1085;&#1080;&#1094;&#1072; 2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Relationship Id="rId4" Type="http://schemas.openxmlformats.org/officeDocument/2006/relationships/hyperlink" Target="#&#1057;&#1090;&#1088;&#1072;&#1085;&#1080;&#1094;&#1072; 2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#&#1057;&#1090;&#1088;&#1072;&#1085;&#1080;&#1094;&#1072; 2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Relationship Id="rId4" Type="http://schemas.openxmlformats.org/officeDocument/2006/relationships/hyperlink" Target="#&#1057;&#1090;&#1088;&#1072;&#1085;&#1080;&#1094;&#1072; 2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9.xml"/><Relationship Id="rId4" Type="http://schemas.openxmlformats.org/officeDocument/2006/relationships/hyperlink" Target="#&#1057;&#1090;&#1088;&#1072;&#1085;&#1080;&#1094;&#1072; 2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9.xml"/><Relationship Id="rId4" Type="http://schemas.openxmlformats.org/officeDocument/2006/relationships/hyperlink" Target="#&#1057;&#1090;&#1088;&#1072;&#1085;&#1080;&#1094;&#1072; 2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19100" y="2205038"/>
            <a:ext cx="45370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6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ГИА-11 в ППЭ в форме ЕГЭ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-96838"/>
            <a:ext cx="3778250" cy="695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378200" y="5940425"/>
            <a:ext cx="2057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</a:t>
            </a: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altLang="ru-RU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33375"/>
            <a:ext cx="81915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228725" y="312738"/>
            <a:ext cx="45878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>
                <a:solidFill>
                  <a:srgbClr val="254061"/>
                </a:solidFill>
              </a:rPr>
              <a:t>КГКСУ «Центр оценки качества образования»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-28575" y="-63500"/>
            <a:ext cx="8274050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экзамена организаторам 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убедиться, что</a:t>
            </a: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09538" y="1250950"/>
            <a:ext cx="8915400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14288" algn="l"/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14288" algn="l"/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4288">
              <a:tabLst>
                <a:tab pos="14288" algn="l"/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927100" indent="-457200">
              <a:tabLst>
                <a:tab pos="14288" algn="l"/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14288" algn="l"/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4288" algn="l"/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4288" algn="l"/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4288" algn="l"/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4288" algn="l"/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lvl="2" indent="0" algn="just" eaLnBrk="1" hangingPunct="1">
              <a:spcBef>
                <a:spcPts val="600"/>
              </a:spcBef>
              <a:spcAft>
                <a:spcPts val="600"/>
              </a:spcAft>
              <a:buClrTx/>
              <a:buSzPct val="120000"/>
              <a:buFontTx/>
              <a:buNone/>
            </a:pPr>
            <a:r>
              <a:rPr lang="ru-RU" altLang="ru-RU" sz="2000">
                <a:solidFill>
                  <a:srgbClr val="25406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Созданный экзамен содержит корректную информацию</a:t>
            </a:r>
            <a:r>
              <a:rPr lang="en-US" altLang="ru-RU" sz="2000">
                <a:solidFill>
                  <a:srgbClr val="25406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3" algn="just" eaLnBrk="1" hangingPunct="1"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"/>
            </a:pPr>
            <a:r>
              <a:rPr lang="ru-RU" altLang="ru-RU" sz="2000">
                <a:solidFill>
                  <a:srgbClr val="25406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Регион</a:t>
            </a:r>
          </a:p>
          <a:p>
            <a:pPr lvl="3" algn="just" eaLnBrk="1" hangingPunct="1"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"/>
            </a:pPr>
            <a:r>
              <a:rPr lang="ru-RU" altLang="ru-RU" sz="2000">
                <a:solidFill>
                  <a:srgbClr val="25406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Код ППЭ</a:t>
            </a:r>
          </a:p>
          <a:p>
            <a:pPr lvl="3" algn="just" eaLnBrk="1" hangingPunct="1"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"/>
            </a:pPr>
            <a:r>
              <a:rPr lang="ru-RU" altLang="ru-RU" sz="2000">
                <a:solidFill>
                  <a:srgbClr val="25406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Номер аудитории</a:t>
            </a:r>
          </a:p>
          <a:p>
            <a:pPr lvl="3" algn="just" eaLnBrk="1" hangingPunct="1"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"/>
            </a:pPr>
            <a:r>
              <a:rPr lang="ru-RU" altLang="ru-RU" sz="2000">
                <a:solidFill>
                  <a:srgbClr val="25406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Время</a:t>
            </a:r>
          </a:p>
          <a:p>
            <a:pPr lvl="3" algn="just" eaLnBrk="1" hangingPunct="1"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"/>
            </a:pPr>
            <a:r>
              <a:rPr lang="ru-RU" altLang="ru-RU" sz="2000">
                <a:solidFill>
                  <a:srgbClr val="25406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Дату экзамена</a:t>
            </a:r>
          </a:p>
          <a:p>
            <a:pPr lvl="3" algn="just" eaLnBrk="1" hangingPunct="1"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"/>
            </a:pPr>
            <a:r>
              <a:rPr lang="ru-RU" altLang="ru-RU" sz="2000">
                <a:solidFill>
                  <a:srgbClr val="25406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Предмет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3284538"/>
            <a:ext cx="615315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6659563" y="3009900"/>
            <a:ext cx="2293937" cy="1081088"/>
          </a:xfrm>
          <a:prstGeom prst="ellipse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732588" y="6299200"/>
            <a:ext cx="172720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0000FF"/>
                </a:solidFill>
                <a:hlinkClick r:id="rId4"/>
              </a:rPr>
              <a:t>СОДЕРЖАНИЕ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-53975" y="-320675"/>
            <a:ext cx="86772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30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входа участников в ППЭ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-81142" y="2120908"/>
            <a:ext cx="8929687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ru-RU" altLang="ru-RU" sz="1600" b="1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622843" y="5733256"/>
            <a:ext cx="8183563" cy="642937"/>
          </a:xfrm>
          <a:prstGeom prst="rect">
            <a:avLst/>
          </a:prstGeom>
          <a:noFill/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</a:t>
            </a:r>
            <a:r>
              <a:rPr lang="ru-RU" alt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документ, удостоверяющий личность участника, наличие его в списке </a:t>
            </a: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 в ППЭ.</a:t>
            </a:r>
            <a:endParaRPr lang="ru-RU" altLang="ru-RU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825500" y="1344380"/>
            <a:ext cx="7673975" cy="648512"/>
          </a:xfrm>
          <a:prstGeom prst="rect">
            <a:avLst/>
          </a:prstGeom>
          <a:noFill/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на входе в ППЭ совместно с сотрудниками, осуществляющими охрану </a:t>
            </a: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правопорядка должны</a:t>
            </a:r>
            <a:endParaRPr lang="ru-RU" altLang="ru-RU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6750" y="2510772"/>
            <a:ext cx="82613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предупредить участников экзаменов о запрете иметь при себе в ППЭ средства</a:t>
            </a:r>
          </a:p>
          <a:p>
            <a:pPr algn="just"/>
            <a:r>
              <a:rPr 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связи, фото-, аудио- и видеоаппаратуру, электронно-вычислительную технику, </a:t>
            </a:r>
            <a:r>
              <a:rPr 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справочные материалы</a:t>
            </a:r>
            <a:r>
              <a:rPr 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письменные заметки и иные средства хранения и передачи информации (</a:t>
            </a:r>
            <a:r>
              <a:rPr 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исключением </a:t>
            </a:r>
            <a:r>
              <a:rPr 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обучения и воспитания, разрешенных к использованию </a:t>
            </a:r>
            <a:r>
              <a:rPr 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</a:t>
            </a:r>
            <a:r>
              <a:rPr 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КИМ по соответствующим учебным предметам);</a:t>
            </a:r>
          </a:p>
          <a:p>
            <a:r>
              <a:rPr 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информировать участников экзаменов о необходимости оставить личные вещи</a:t>
            </a:r>
          </a:p>
          <a:p>
            <a:r>
              <a:rPr 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(средства связи, иные запрещенные средства и материалы и др.) в специально </a:t>
            </a:r>
            <a:r>
              <a:rPr 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выделенном до </a:t>
            </a:r>
            <a:r>
              <a:rPr 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входа в ППЭ помещении (месте) для хранения личных вещей.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575389" y="2089635"/>
            <a:ext cx="5616623" cy="371513"/>
          </a:xfrm>
          <a:prstGeom prst="rect">
            <a:avLst/>
          </a:prstGeom>
          <a:noFill/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входа в ППЭ:</a:t>
            </a:r>
            <a:endParaRPr lang="ru-RU" altLang="ru-RU" b="1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979712" y="763945"/>
            <a:ext cx="4321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участников экзамена в ППЭ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5475"/>
            <a:ext cx="15414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07950" y="798513"/>
            <a:ext cx="1435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254061"/>
                </a:solidFill>
                <a:latin typeface="Arial" panose="020B0604020202020204" pitchFamily="34" charset="0"/>
              </a:rPr>
              <a:t>С 09:00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622985" y="5145719"/>
            <a:ext cx="5616623" cy="371513"/>
          </a:xfrm>
          <a:prstGeom prst="rect">
            <a:avLst/>
          </a:prstGeom>
          <a:noFill/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входе в ППЭ:</a:t>
            </a:r>
            <a:endParaRPr lang="ru-RU" altLang="ru-RU" b="1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30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-8709" y="-344487"/>
            <a:ext cx="86772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30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входа участников в ППЭ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1" y="510701"/>
            <a:ext cx="15414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01201" y="707343"/>
            <a:ext cx="1435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254061"/>
                </a:solidFill>
                <a:latin typeface="Arial" panose="020B0604020202020204" pitchFamily="34" charset="0"/>
              </a:rPr>
              <a:t>С 09:00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752574" y="655702"/>
            <a:ext cx="4321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участников экзамена в ППЭ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63246" y="3352388"/>
            <a:ext cx="8640960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ВАЖНО:</a:t>
            </a:r>
            <a:r>
              <a:rPr lang="ru-RU" altLang="ru-RU" sz="1300" dirty="0">
                <a:solidFill>
                  <a:srgbClr val="FF0000"/>
                </a:solidFill>
                <a:latin typeface="Times New Roman" panose="02020603050405020304" pitchFamily="18" charset="0"/>
              </a:rPr>
              <a:t> организатор вне аудитории не прикасается к участникам экзамена и его вещам, а просит добровольно </a:t>
            </a:r>
            <a:r>
              <a:rPr lang="ru-RU" altLang="ru-RU" sz="13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сдать </a:t>
            </a:r>
            <a:r>
              <a:rPr lang="ru-RU" altLang="ru-RU" sz="1300" dirty="0">
                <a:solidFill>
                  <a:srgbClr val="FF0000"/>
                </a:solidFill>
                <a:latin typeface="Times New Roman" panose="02020603050405020304" pitchFamily="18" charset="0"/>
              </a:rPr>
              <a:t>предмет, вызывающий сигнал переносного </a:t>
            </a:r>
            <a:r>
              <a:rPr lang="ru-RU" altLang="ru-RU" sz="13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металлоискателя, сопровождающему или в места хранения личных вещей.</a:t>
            </a:r>
            <a:endParaRPr lang="ru-RU" altLang="ru-RU" sz="13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17345" y="1918261"/>
            <a:ext cx="8132763" cy="364369"/>
          </a:xfrm>
          <a:prstGeom prst="rect">
            <a:avLst/>
          </a:prstGeom>
          <a:noFill/>
          <a:ln w="9360" cap="sq">
            <a:solidFill>
              <a:srgbClr val="254061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395536" y="1928852"/>
            <a:ext cx="818515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Проверяют наличие у участников запрещенных средств. </a:t>
            </a: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42105" y="2324996"/>
            <a:ext cx="457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 i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медицинским показаниям при предъявлении медицинской справки участник  может быть освобожден от проверки с использованием </a:t>
            </a:r>
            <a:r>
              <a:rPr lang="ru-RU" altLang="ru-RU" sz="1600" b="1" i="1" dirty="0" err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металлодетекторов</a:t>
            </a:r>
            <a:endParaRPr lang="ru-RU" altLang="ru-RU" sz="1600" b="1" i="1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765196" y="1206009"/>
            <a:ext cx="7673975" cy="648512"/>
          </a:xfrm>
          <a:prstGeom prst="rect">
            <a:avLst/>
          </a:prstGeom>
          <a:noFill/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на входе в ППЭ совместно с сотрудниками, осуществляющими охрану </a:t>
            </a: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правопорядка</a:t>
            </a:r>
            <a:endParaRPr lang="ru-RU" altLang="ru-RU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4612704" y="2586606"/>
            <a:ext cx="4570413" cy="29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3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ВАЖНО! Не допускается досмотр участников!</a:t>
            </a:r>
            <a:endParaRPr lang="ru-RU" altLang="ru-RU" sz="13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1970" y="3870860"/>
            <a:ext cx="8894526" cy="267765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4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проходе участника экзамена через рамку и </a:t>
            </a:r>
            <a:r>
              <a:rPr lang="ru-RU" sz="14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срабатывании металлоискателя</a:t>
            </a:r>
            <a:r>
              <a:rPr lang="ru-RU" sz="14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озвучить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участнику экзамена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зону срабатывания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указанную на 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металлоискателе;</a:t>
            </a:r>
          </a:p>
          <a:p>
            <a:pPr algn="just"/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в целях исключения задержки прохода других участников экзаменов в ППЭ </a:t>
            </a:r>
            <a:r>
              <a:rPr 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экзамена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сторону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общего потока входящих в ППЭ;</a:t>
            </a:r>
          </a:p>
          <a:p>
            <a:pPr algn="just"/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разъяснить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участнику экзамена</a:t>
            </a:r>
            <a:r>
              <a:rPr 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пунктом 72 Порядка в день проведения экзамена в ППЭ</a:t>
            </a:r>
          </a:p>
          <a:p>
            <a:pPr algn="just"/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экзаменов запрещается иметь при себе средства связи, фото-, аудио- </a:t>
            </a:r>
            <a:r>
              <a:rPr 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видеоаппаратуру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электронно-вычислительную технику, справочные </a:t>
            </a:r>
            <a:r>
              <a:rPr 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письменные 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заметки и иные средства хранения и передачи </a:t>
            </a:r>
            <a:r>
              <a:rPr 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информации. При 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обнаружении указанных запрещенных предметов после входа в ППЭ, а </a:t>
            </a:r>
            <a:r>
              <a:rPr 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во 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endParaRPr lang="ru-RU" sz="1400" dirty="0" smtClean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экзамена Вы 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будете удалены с экзамена без права пересдачи </a:t>
            </a:r>
            <a:r>
              <a:rPr 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в 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резервные сроки»;</a:t>
            </a:r>
          </a:p>
          <a:p>
            <a:pPr algn="just"/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ручным металлоискателем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указать точечно в какой зоне 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сохраняется </a:t>
            </a:r>
            <a:r>
              <a:rPr 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 металлоискателя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д)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попросить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экзамена пройти в помещение (место) для хранения </a:t>
            </a:r>
            <a:r>
              <a:rPr 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вещей 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оставить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запрещенный предмет в месте для хранения личных вещей или </a:t>
            </a:r>
            <a:r>
              <a:rPr 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передать его </a:t>
            </a:r>
            <a:r>
              <a:rPr 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сопровождающему.</a:t>
            </a:r>
          </a:p>
        </p:txBody>
      </p:sp>
    </p:spTree>
    <p:extLst>
      <p:ext uri="{BB962C8B-B14F-4D97-AF65-F5344CB8AC3E}">
        <p14:creationId xmlns:p14="http://schemas.microsoft.com/office/powerpoint/2010/main" val="526526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-28575" y="-228600"/>
            <a:ext cx="8596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участников по аудиториям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50825" y="696913"/>
            <a:ext cx="8785225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375"/>
              </a:spcBef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5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вне аудитории или один из организаторов в аудитории провожает участников экзамена до аудитории </a:t>
            </a:r>
          </a:p>
          <a:p>
            <a:pPr eaLnBrk="1" hangingPunct="1">
              <a:spcBef>
                <a:spcPts val="375"/>
              </a:spcBef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5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входе в аудиторию организатор в аудитории отмечает явку в форме: </a:t>
            </a:r>
          </a:p>
          <a:p>
            <a:pPr eaLnBrk="1" hangingPunct="1">
              <a:spcBef>
                <a:spcPts val="375"/>
              </a:spcBef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5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ППЭ-05-01 «Список участников экзамена по аудиториям», </a:t>
            </a:r>
          </a:p>
          <a:p>
            <a:pPr eaLnBrk="1" hangingPunct="1">
              <a:spcBef>
                <a:spcPts val="375"/>
              </a:spcBef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5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ППЭ-05-02 «Протокол проведения ЕГЭ в аудитории ППЭ», сверяет паспортные данные участника, в случае несовпадения заполняется «Ведомость коррекции персональных данных» (ППЭ-12-02)</a:t>
            </a:r>
          </a:p>
          <a:p>
            <a:pPr eaLnBrk="1" hangingPunct="1">
              <a:spcBef>
                <a:spcPts val="375"/>
              </a:spcBef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5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организатор указывает место в аудитории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11188" y="3141663"/>
            <a:ext cx="7823200" cy="803275"/>
          </a:xfrm>
          <a:prstGeom prst="rect">
            <a:avLst/>
          </a:prstGeom>
          <a:solidFill>
            <a:srgbClr val="FFFFFF"/>
          </a:solidFill>
          <a:ln w="25560" cap="sq">
            <a:solidFill>
              <a:srgbClr val="E2001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занимают свои места, не переговариваются, не меняются местами, имеют при себе документ, удостоверяющий личность, черную гелевую ручку, дополнительные материалы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41300" y="4365625"/>
            <a:ext cx="8747125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ru-RU" altLang="ru-RU" sz="15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в аудитории должен:</a:t>
            </a:r>
          </a:p>
          <a:p>
            <a:pPr algn="just"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5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проследить, чтобы участник экзамена занял отведенное ему место строго в соответствии с формой ППЭ-05-01;</a:t>
            </a:r>
          </a:p>
          <a:p>
            <a:pPr algn="just"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5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следить, чтобы участники экзамена не менялись местами;</a:t>
            </a:r>
          </a:p>
          <a:p>
            <a:pPr algn="just"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5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напомнить участникам экзамена о ведении видеонаблюдения в ППЭ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7885113" y="6284913"/>
            <a:ext cx="17272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0000FF"/>
                </a:solidFill>
                <a:hlinkClick r:id="rId3"/>
              </a:rPr>
              <a:t>СОДЕРЖАНИЕ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11BF05F-294D-4F40-87C9-8092F0823ABE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14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-107950" y="-100013"/>
            <a:ext cx="7407275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200" b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экзамена. </a:t>
            </a:r>
            <a:br>
              <a:rPr lang="ru-RU" altLang="ru-RU" sz="2200" b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печати ЭМ в аудитории ППЭ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98588"/>
            <a:ext cx="5522912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715963"/>
            <a:ext cx="154146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82563" y="858838"/>
            <a:ext cx="1435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В 09:30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835150" y="754063"/>
            <a:ext cx="71056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в Штабе в </a:t>
            </a:r>
            <a:r>
              <a:rPr lang="ru-RU" altLang="ru-RU" sz="1600">
                <a:solidFill>
                  <a:srgbClr val="FF3333"/>
                </a:solidFill>
                <a:latin typeface="Times New Roman" panose="02020603050405020304" pitchFamily="18" charset="0"/>
              </a:rPr>
              <a:t>Л</a:t>
            </a:r>
            <a:r>
              <a:rPr lang="ru-RU" altLang="ru-RU" sz="1600">
                <a:solidFill>
                  <a:srgbClr val="FF0000"/>
                </a:solidFill>
                <a:latin typeface="Times New Roman" panose="02020603050405020304" pitchFamily="18" charset="0"/>
              </a:rPr>
              <a:t>ичном кабинете ППЭ </a:t>
            </a: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член ГЭК совместно с техническим специалистом скачивают ключ доступа к ЭМ.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3632200"/>
            <a:ext cx="507365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4259263"/>
            <a:ext cx="3016250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1338263"/>
            <a:ext cx="2728913" cy="212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6792913" y="6573838"/>
            <a:ext cx="235108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C91D8D6-4063-483E-BF37-F2836043792F}" type="slidenum">
              <a:rPr lang="ru-RU" altLang="ru-RU" sz="1400" b="1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15</a:t>
            </a:fld>
            <a:endParaRPr lang="ru-RU" altLang="ru-RU" sz="1400" b="1">
              <a:solidFill>
                <a:srgbClr val="FFFFFF"/>
              </a:solidFill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7625" y="-84138"/>
            <a:ext cx="7920038" cy="90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Нештатная ситуация</a:t>
            </a:r>
            <a:r>
              <a:rPr lang="en-US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доступ к федеральному порталу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154363"/>
            <a:ext cx="1800225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9213" y="846138"/>
            <a:ext cx="8843962" cy="2562225"/>
          </a:xfrm>
          <a:prstGeom prst="rect">
            <a:avLst/>
          </a:prstGeom>
          <a:noFill/>
          <a:ln w="1908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доступа к личному кабинету ППЭ по основному и резервному </a:t>
            </a:r>
          </a:p>
          <a:p>
            <a:pPr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каналам доступа в сеть «Интернет» </a:t>
            </a:r>
            <a:r>
              <a:rPr lang="ru-RU" alt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09:35 </a:t>
            </a: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специалист информирует члена ГЭК о наличии нештатной ситуации, член ГЭК обращается на горячую линию службы сопровождения ППЭ для оформления заявки на получение пароля доступа к ЭМ. </a:t>
            </a:r>
          </a:p>
          <a:p>
            <a:pPr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специалист обязан продолжить работы по восстановлению доступа к специализированному федеральному порталу. Пароли доступа к ЭМ (не менее двух паролей на каждый предмет) выдаются не ранее </a:t>
            </a:r>
            <a:r>
              <a:rPr lang="ru-RU" alt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09:45</a:t>
            </a: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если доступ в сеть «Интернет» восстановить не удалось. 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41288" y="4324350"/>
            <a:ext cx="8783637" cy="1190625"/>
          </a:xfrm>
          <a:prstGeom prst="rect">
            <a:avLst/>
          </a:prstGeom>
          <a:noFill/>
          <a:ln w="1908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 этапе скачивания ключа доступа к ЭМ </a:t>
            </a:r>
            <a:r>
              <a:rPr lang="ru-RU" altLang="ru-RU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был введён неправильный пароль</a:t>
            </a: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токену, необходимо обратиться </a:t>
            </a:r>
            <a:r>
              <a:rPr lang="ru-RU" altLang="ru-RU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горячую линию</a:t>
            </a: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неверные попытки ввода пароля приведут к блокировке токена и его нельзя будет использовать на экзамене!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5546725"/>
            <a:ext cx="723741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979613" y="3902075"/>
            <a:ext cx="781208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внимательны с вводом пароля!</a:t>
            </a: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03888"/>
            <a:ext cx="874713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4096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7596188" y="5445125"/>
            <a:ext cx="1189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50000"/>
              </a:lnSpc>
              <a:buClrTx/>
              <a:buFontTx/>
              <a:buNone/>
            </a:pPr>
            <a:r>
              <a:rPr lang="ru-RU" altLang="ru-RU" sz="1600" b="1">
                <a:solidFill>
                  <a:srgbClr val="FFFFFF"/>
                </a:solidFill>
              </a:rPr>
              <a:t>≈  </a:t>
            </a:r>
          </a:p>
          <a:p>
            <a:pPr algn="ctr" eaLnBrk="1" hangingPunct="1">
              <a:lnSpc>
                <a:spcPct val="50000"/>
              </a:lnSpc>
              <a:buClrTx/>
              <a:buFontTx/>
              <a:buNone/>
            </a:pPr>
            <a:r>
              <a:rPr lang="ru-RU" altLang="ru-RU" sz="1600" b="1">
                <a:solidFill>
                  <a:srgbClr val="FFFFFF"/>
                </a:solidFill>
              </a:rPr>
              <a:t>за 20 ми.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-265113"/>
            <a:ext cx="7407275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Загрузка ключа доступа к ЭМ.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2301875"/>
            <a:ext cx="838835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98438" y="587375"/>
            <a:ext cx="8785225" cy="338138"/>
          </a:xfrm>
          <a:prstGeom prst="rect">
            <a:avLst/>
          </a:prstGeom>
          <a:solidFill>
            <a:srgbClr val="FFFFFF"/>
          </a:solidFill>
          <a:ln w="25560" cap="sq">
            <a:solidFill>
              <a:srgbClr val="4F81B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000" tIns="49680" rIns="99000" bIns="496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4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выполнения: </a:t>
            </a: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30 </a:t>
            </a:r>
            <a:r>
              <a:rPr lang="ru-RU" alt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мин. </a:t>
            </a: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экзамена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6319838"/>
            <a:ext cx="9144000" cy="282575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000" tIns="49680" rIns="99000" bIns="496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200" b="1">
                <a:solidFill>
                  <a:srgbClr val="E20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в аудитории уже могут проводить первую часть инструктажа участников экзамена (не ранее 9-50)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981200" y="992188"/>
            <a:ext cx="71755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Загрузка ключа доступа к ЭМ на Станции организатора в каждой аудитории. 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981200" y="1619250"/>
            <a:ext cx="7297738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Активация ключа доступа  членом ГЭК </a:t>
            </a:r>
            <a:b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этого он подключает к Станции организатора </a:t>
            </a:r>
            <a:r>
              <a:rPr lang="ru-RU" altLang="ru-RU" sz="1600" dirty="0" err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токен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 вводит пароль). </a:t>
            </a: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198438" y="992188"/>
            <a:ext cx="1728787" cy="5461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254061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9000" tIns="49680" rIns="99000" bIns="496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200" b="1">
                <a:solidFill>
                  <a:srgbClr val="254061"/>
                </a:solidFill>
                <a:latin typeface="Arial" panose="020B0604020202020204" pitchFamily="34" charset="0"/>
              </a:rPr>
              <a:t>Технический специалист</a:t>
            </a: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198438" y="1649413"/>
            <a:ext cx="1728787" cy="55403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254061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9000" tIns="49680" rIns="99000" bIns="496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200" b="1">
                <a:solidFill>
                  <a:srgbClr val="25406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Член ГЭК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921625" y="6076950"/>
            <a:ext cx="172720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0000FF"/>
                </a:solidFill>
                <a:hlinkClick r:id="rId4"/>
              </a:rPr>
              <a:t>СОДЕРЖАНИЕ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9525" y="5468938"/>
            <a:ext cx="9134475" cy="647700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000" tIns="49680" rIns="99000" bIns="496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200" b="1">
                <a:solidFill>
                  <a:srgbClr val="E20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Интернет-пакеты с ЭМ были загружены техническим специалистом на станции организатора не ранее чем за 5 календарных дней, но не позднее 17:00 по местному времени календарного дня, предшествующего экзамену, и ДО ПРОВЕДЕНИЯ КОНТРОЛЯ ТЕХНИЧЕСКОЙ ГОТОВНОСТИ.</a:t>
            </a:r>
          </a:p>
        </p:txBody>
      </p:sp>
    </p:spTree>
  </p:cSld>
  <p:clrMapOvr>
    <a:masterClrMapping/>
  </p:clrMapOvr>
  <p:transition advTm="4096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-757238" y="-152400"/>
            <a:ext cx="8172451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организатора в аудитории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88975" y="658813"/>
            <a:ext cx="82296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организатор распределяет роли организаторов на процедуру печати ЭМ.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3179763"/>
            <a:ext cx="2522537" cy="15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87450"/>
            <a:ext cx="14573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395288" y="3776663"/>
            <a:ext cx="1873250" cy="83343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900" b="1">
                <a:solidFill>
                  <a:srgbClr val="254061"/>
                </a:solidFill>
              </a:rPr>
              <a:t>Организатор 1</a:t>
            </a: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2268538" y="1589088"/>
            <a:ext cx="2025650" cy="83343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900" b="1">
                <a:solidFill>
                  <a:srgbClr val="254061"/>
                </a:solidFill>
              </a:rPr>
              <a:t>Организатор 2</a:t>
            </a:r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4962525" y="3800475"/>
            <a:ext cx="3898900" cy="812800"/>
          </a:xfrm>
          <a:prstGeom prst="roundRect">
            <a:avLst>
              <a:gd name="adj" fmla="val 16667"/>
            </a:avLst>
          </a:prstGeom>
          <a:noFill/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печать ЭМ</a:t>
            </a:r>
          </a:p>
        </p:txBody>
      </p:sp>
      <p:sp>
        <p:nvSpPr>
          <p:cNvPr id="21512" name="AutoShape 8"/>
          <p:cNvSpPr>
            <a:spLocks noChangeArrowheads="1"/>
          </p:cNvSpPr>
          <p:nvPr/>
        </p:nvSpPr>
        <p:spPr bwMode="auto">
          <a:xfrm>
            <a:off x="4962525" y="1587500"/>
            <a:ext cx="3898900" cy="812800"/>
          </a:xfrm>
          <a:prstGeom prst="roundRect">
            <a:avLst>
              <a:gd name="adj" fmla="val 16667"/>
            </a:avLst>
          </a:prstGeom>
          <a:noFill/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инструктаж участников  и проверку комплектности и качества распечатанных </a:t>
            </a: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</a:t>
            </a:r>
            <a:endParaRPr lang="ru-RU" altLang="ru-RU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2374900" y="5373688"/>
            <a:ext cx="5040313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определяется организатор, </a:t>
            </a:r>
          </a:p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за сканирование в аудитории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23850" y="1812925"/>
            <a:ext cx="8494713" cy="933450"/>
          </a:xfrm>
          <a:prstGeom prst="rect">
            <a:avLst/>
          </a:prstGeom>
          <a:solidFill>
            <a:srgbClr val="D9DADB"/>
          </a:solidFill>
          <a:ln w="25560" cap="sq">
            <a:solidFill>
              <a:srgbClr val="8788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3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присутствии члена ГЭК выдать</a:t>
            </a:r>
            <a:r>
              <a:rPr lang="en-US" altLang="ru-RU" sz="13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3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ответственным организаторам в штабе ППЭ </a:t>
            </a:r>
          </a:p>
          <a:p>
            <a:pPr algn="ctr" eaLnBrk="1" hangingPunct="1">
              <a:spcAft>
                <a:spcPts val="1000"/>
              </a:spcAft>
              <a:buClrTx/>
              <a:buFontTx/>
              <a:buNone/>
            </a:pPr>
            <a:r>
              <a:rPr lang="ru-RU" altLang="ru-RU" sz="1300" b="1" u="sng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ДБО № 2  на каждую аудиторию: </a:t>
            </a:r>
          </a:p>
          <a:p>
            <a:pPr algn="ctr" eaLnBrk="1" hangingPunct="1">
              <a:spcAft>
                <a:spcPts val="500"/>
              </a:spcAft>
              <a:buClrTx/>
              <a:buFontTx/>
              <a:buNone/>
            </a:pPr>
            <a:r>
              <a:rPr lang="ru-RU" altLang="ru-RU" sz="13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3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форме ППЭ-14-02 «Ведомость учета экзаменационных материалов»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3338" y="169863"/>
            <a:ext cx="79263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ЭМ руководителем ППЭ в Штабе ППЭ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678238" y="5073650"/>
            <a:ext cx="1457325" cy="1235075"/>
          </a:xfrm>
          <a:prstGeom prst="rect">
            <a:avLst/>
          </a:prstGeom>
          <a:noFill/>
          <a:ln w="9360" cap="sq">
            <a:solidFill>
              <a:srgbClr val="BE4B48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экзамена руководитель ППЭ осуществляет</a:t>
            </a:r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1042988" y="5462588"/>
            <a:ext cx="2233612" cy="522287"/>
          </a:xfrm>
          <a:prstGeom prst="roundRect">
            <a:avLst>
              <a:gd name="adj" fmla="val 16667"/>
            </a:avLst>
          </a:prstGeom>
          <a:solidFill>
            <a:srgbClr val="87888A"/>
          </a:solidFill>
          <a:ln w="38160" cap="sq">
            <a:solidFill>
              <a:srgbClr val="FFFFF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3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ходом  проведения экзамена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5672138" y="5413375"/>
            <a:ext cx="2232025" cy="622300"/>
          </a:xfrm>
          <a:prstGeom prst="roundRect">
            <a:avLst>
              <a:gd name="adj" fmla="val 16667"/>
            </a:avLst>
          </a:prstGeom>
          <a:solidFill>
            <a:srgbClr val="87888A"/>
          </a:solidFill>
          <a:ln w="38160" cap="sq">
            <a:solidFill>
              <a:srgbClr val="FFFFF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3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на предмет присутствия посторонних лиц в ППЭ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303338" y="2825750"/>
            <a:ext cx="808355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Руководителю ППЭ до начала экзамена необходимо выдать ответственным </a:t>
            </a:r>
          </a:p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организаторам в аудиториях ДБО № 2 в количестве не меньшем, чем число </a:t>
            </a:r>
          </a:p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распределенных в соответствующую аудиторию участников экзамена, в целях обеспечения </a:t>
            </a:r>
          </a:p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оперативной выдачи ДБО № 2 участникам экзамена по их запросу во время проведения </a:t>
            </a:r>
          </a:p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экзамена. </a:t>
            </a:r>
          </a:p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экзаменов по учебным предметам, при ответе на задания которых</a:t>
            </a:r>
          </a:p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экзамена традиционно используют большое количество ДБО № 2, до начала </a:t>
            </a:r>
          </a:p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необходимо выдавать не менее 3 ДБО № 2 на каждого участника в аудитории. </a:t>
            </a:r>
          </a:p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экзамена невостребованные ДБО № 2 сдаются руководителю ППЭ и хранятся до </a:t>
            </a:r>
          </a:p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следующего экзамена.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796925"/>
            <a:ext cx="1733550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2978150" y="865188"/>
            <a:ext cx="2857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Не позднее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09:45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505075"/>
            <a:ext cx="1719262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44" y="2060862"/>
            <a:ext cx="12192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7045325" y="1077913"/>
            <a:ext cx="1976438" cy="7651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2</a:t>
            </a: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1885950" y="576540"/>
            <a:ext cx="4943475" cy="420833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 dirty="0">
              <a:solidFill>
                <a:srgbClr val="254061"/>
              </a:solidFill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участников экзамена о: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 проведения экзамена, </a:t>
            </a:r>
            <a:endParaRPr lang="ru-RU" altLang="ru-RU" sz="1400" dirty="0" smtClean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Напоминаем, что частью 4 статьи 19.30 Кодекса Российской </a:t>
            </a:r>
            <a:r>
              <a:rPr lang="ru-RU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об </a:t>
            </a:r>
            <a:r>
              <a:rPr lang="ru-RU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административных правонарушениях предусмотрена </a:t>
            </a:r>
            <a:r>
              <a:rPr lang="ru-RU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административная ответственность</a:t>
            </a:r>
            <a:r>
              <a:rPr lang="ru-RU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Умышленное искажение результатов государственной итоговой аттестации, а равно нарушение установленного законодательством об образовании порядка проведения государственной итоговой аттестации, влечет наложение административного штрафа на граждан в размере от трех тысяч до пяти тысяч рублей.</a:t>
            </a:r>
            <a:endParaRPr lang="ru-RU" altLang="ru-RU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правилах оформления экзаменационной работы,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продолжительности выполнения экзаменационной работы по соответствующему учебному предмету,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 подачи апелляций о нарушении установленного Порядка и о несогласии с выставленными баллами,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случаях удаления с экзамена,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и месте ознакомления с результатами ЕГЭ,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записи на КИМ, оборотных сторонах бланков и </a:t>
            </a:r>
            <a:r>
              <a:rPr lang="ru-RU" alt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черновиках </a:t>
            </a: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обрабатываются и не проверяются.</a:t>
            </a:r>
          </a:p>
          <a:p>
            <a:pPr eaLnBrk="1" hangingPunct="1">
              <a:buClrTx/>
              <a:buFontTx/>
              <a:buNone/>
            </a:pPr>
            <a:endParaRPr lang="ru-RU" altLang="ru-RU" sz="14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1838095" y="4781599"/>
            <a:ext cx="4943475" cy="566353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</a:rPr>
              <a:t>Информирует участников </a:t>
            </a:r>
            <a:r>
              <a:rPr lang="ru-RU" altLang="ru-RU" sz="1400" dirty="0" smtClean="0">
                <a:solidFill>
                  <a:srgbClr val="254061"/>
                </a:solidFill>
                <a:latin typeface="Times New Roman" panose="02020603050405020304" pitchFamily="18" charset="0"/>
              </a:rPr>
              <a:t>экзамена </a:t>
            </a: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</a:rPr>
              <a:t>о том, что ЭМ были доставлены по сети «Интернет» в зашифрованном виде</a:t>
            </a: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1854863" y="5442408"/>
            <a:ext cx="4943475" cy="458944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</a:rPr>
              <a:t>Вводит количество участников в аудитории, запускает процедуру расшифровки ЭМ и выполняет печать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1750" y="-128588"/>
            <a:ext cx="8172450" cy="86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200" b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участников в аудитории (первая часть).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200" b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ЭМ.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26325" y="5995807"/>
            <a:ext cx="8820150" cy="581025"/>
          </a:xfrm>
          <a:prstGeom prst="rect">
            <a:avLst/>
          </a:prstGeom>
          <a:noFill/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 расшифровки может быть инициирована, если техническим специалистом и членом ГЭК ранее был загружен и активирован ключ доступа к ЭМ</a:t>
            </a:r>
          </a:p>
        </p:txBody>
      </p:sp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77913"/>
            <a:ext cx="154146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141288" y="1249363"/>
            <a:ext cx="1435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С 09:50</a:t>
            </a:r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6958214" y="4785296"/>
            <a:ext cx="1976437" cy="531901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2</a:t>
            </a:r>
          </a:p>
        </p:txBody>
      </p:sp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8" y="4973877"/>
            <a:ext cx="15430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6958213" y="5459489"/>
            <a:ext cx="1976437" cy="424781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1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181769" y="5024676"/>
            <a:ext cx="1435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Не ранее 10:00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7762875" y="6288088"/>
            <a:ext cx="1728788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0000FF"/>
                </a:solidFill>
                <a:hlinkClick r:id="rId6"/>
              </a:rPr>
              <a:t>СОДЕРЖАНИЕ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700338" y="23813"/>
            <a:ext cx="33115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568325" y="1052513"/>
            <a:ext cx="7705725" cy="387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Times New Roman" panose="02020603050405020304" pitchFamily="18" charset="0"/>
              <a:buAutoNum type="arabicPeriod"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  <a:hlinkClick r:id="rId3"/>
              </a:rPr>
              <a:t>Регламент действий члена ГЭК и работников ППЭ до начала экзамена.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Times New Roman" panose="02020603050405020304" pitchFamily="18" charset="0"/>
              <a:buAutoNum type="arabicPeriod"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  <a:hlinkClick r:id="rId4"/>
              </a:rPr>
              <a:t>Организация входа участников.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Times New Roman" panose="02020603050405020304" pitchFamily="18" charset="0"/>
              <a:buAutoNum type="arabicPeriod"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  <a:hlinkClick r:id="rId5"/>
              </a:rPr>
              <a:t>Скачивание и загрузка ключа доступа к ЭМ.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Times New Roman" panose="02020603050405020304" pitchFamily="18" charset="0"/>
              <a:buAutoNum type="arabicPeriod"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  <a:hlinkClick r:id="rId6"/>
              </a:rPr>
              <a:t>Печать ЭМ.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Times New Roman" panose="02020603050405020304" pitchFamily="18" charset="0"/>
              <a:buAutoNum type="arabicPeriod"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  <a:hlinkClick r:id="rId7"/>
              </a:rPr>
              <a:t>Проведение экзамена.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Times New Roman" panose="02020603050405020304" pitchFamily="18" charset="0"/>
              <a:buAutoNum type="arabicPeriod"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  <a:hlinkClick r:id="rId8"/>
              </a:rPr>
              <a:t>Завершение экзамена в аудитории.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Times New Roman" panose="02020603050405020304" pitchFamily="18" charset="0"/>
              <a:buAutoNum type="arabicPeriod"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  <a:hlinkClick r:id="rId9"/>
              </a:rPr>
              <a:t>Сканирование бланков участников и форм в аудитории.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Times New Roman" panose="02020603050405020304" pitchFamily="18" charset="0"/>
              <a:buAutoNum type="arabicPeriod"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  <a:hlinkClick r:id="rId10"/>
              </a:rPr>
              <a:t>Экспорт данных со станции организатора.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Times New Roman" panose="02020603050405020304" pitchFamily="18" charset="0"/>
              <a:buAutoNum type="arabicPeriod"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  <a:hlinkClick r:id="rId11"/>
              </a:rPr>
              <a:t>Завершение экзамена в аудитории после сканирования.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Times New Roman" panose="02020603050405020304" pitchFamily="18" charset="0"/>
              <a:buAutoNum type="arabicPeriod"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  <a:hlinkClick r:id="rId12"/>
              </a:rPr>
              <a:t>Завершение экзамена в ППЭ.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69900" y="-90488"/>
            <a:ext cx="6983413" cy="86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ЭМ в аудитории ППЭ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75"/>
            <a:ext cx="9144000" cy="49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516688" y="2613025"/>
            <a:ext cx="1871662" cy="1190625"/>
          </a:xfrm>
          <a:prstGeom prst="rect">
            <a:avLst/>
          </a:prstGeom>
          <a:noFill/>
          <a:ln w="93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Фактическое количество участников в аудитории!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284663" y="2781300"/>
            <a:ext cx="647700" cy="431800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284663" y="4129088"/>
            <a:ext cx="1511300" cy="668337"/>
          </a:xfrm>
          <a:prstGeom prst="rect">
            <a:avLst/>
          </a:prstGeom>
          <a:noFill/>
          <a:ln w="572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4582" name="AutoShape 6"/>
          <p:cNvCxnSpPr>
            <a:cxnSpLocks noChangeShapeType="1"/>
          </p:cNvCxnSpPr>
          <p:nvPr/>
        </p:nvCxnSpPr>
        <p:spPr bwMode="auto">
          <a:xfrm flipH="1">
            <a:off x="5075238" y="2981325"/>
            <a:ext cx="863600" cy="1588"/>
          </a:xfrm>
          <a:prstGeom prst="straightConnector1">
            <a:avLst/>
          </a:prstGeom>
          <a:noFill/>
          <a:ln w="5724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-107950" y="-171450"/>
            <a:ext cx="6983413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ЭМ в аудитории ППЭ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908050"/>
            <a:ext cx="9144000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1050" y="1844675"/>
            <a:ext cx="4176713" cy="388938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284663" y="4581525"/>
            <a:ext cx="4248150" cy="1797050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 отмеченной области отслеживаем параметры, характеризующие состояние экземпляров ЭМ (Доступное количество ЭМ: Из них распечатано (успешно/брак), Доступно для печати ЭМ).</a:t>
            </a:r>
          </a:p>
          <a:p>
            <a:pPr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Далее следует нажать кнопку «Начать печать»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AutoShape 1"/>
          <p:cNvSpPr>
            <a:spLocks noChangeArrowheads="1"/>
          </p:cNvSpPr>
          <p:nvPr/>
        </p:nvSpPr>
        <p:spPr bwMode="auto">
          <a:xfrm>
            <a:off x="6143625" y="1273175"/>
            <a:ext cx="1976438" cy="7651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1</a:t>
            </a:r>
          </a:p>
        </p:txBody>
      </p:sp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403225" y="2414588"/>
            <a:ext cx="5013325" cy="1951037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>
              <a:solidFill>
                <a:srgbClr val="254061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качества печати </a:t>
            </a:r>
            <a:r>
              <a:rPr lang="ru-RU" altLang="ru-RU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контрольного</a:t>
            </a: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листа, который распечатывается </a:t>
            </a:r>
            <a:r>
              <a:rPr lang="ru-RU" altLang="ru-RU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последним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(отсутствие белых и темных полос, текст хорошо читаем и четко пропечатан, защитные знаки, расположенные по всей поверхности листа) </a:t>
            </a: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473075" y="1154113"/>
            <a:ext cx="4943475" cy="100171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Запуск печати ИК: экземпляр №1</a:t>
            </a:r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447675" y="4672013"/>
            <a:ext cx="4943475" cy="795337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Подтверждение качества печати в ПО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Запуск печати ИК: экземпляр №2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258888" y="-347663"/>
            <a:ext cx="8172450" cy="86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2400" b="1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ЭМ в аудитории ППЭ.</a:t>
            </a:r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6143625" y="2943225"/>
            <a:ext cx="1976438" cy="7651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2</a:t>
            </a:r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>
            <a:off x="6148388" y="4568825"/>
            <a:ext cx="1976437" cy="7651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1</a:t>
            </a: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603875"/>
            <a:ext cx="1381125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-107950" y="-171450"/>
            <a:ext cx="6983413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ЭМ в аудитории ППЭ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4973638"/>
            <a:ext cx="154940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5486400" y="4652963"/>
            <a:ext cx="1976438" cy="7651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9525" y="-1809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5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полного комплекта </a:t>
            </a:r>
            <a:br>
              <a:rPr lang="ru-RU" altLang="ru-RU" sz="25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5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 участника.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128713"/>
            <a:ext cx="20383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1128713"/>
            <a:ext cx="20383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1147763"/>
            <a:ext cx="20383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1138238"/>
            <a:ext cx="20383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2816225"/>
            <a:ext cx="38100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4370388"/>
            <a:ext cx="307181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152400" y="4013200"/>
            <a:ext cx="4241800" cy="2033588"/>
          </a:xfrm>
          <a:prstGeom prst="roundRect">
            <a:avLst>
              <a:gd name="adj" fmla="val 3500"/>
            </a:avLst>
          </a:prstGeom>
          <a:solidFill>
            <a:srgbClr val="DCE6F2"/>
          </a:solidFill>
          <a:ln w="1260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000" tIns="49680" rIns="99000" bIns="496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Черно-белые односторонние бланки:</a:t>
            </a:r>
          </a:p>
          <a:p>
            <a:pPr eaLnBrk="1" hangingPunct="1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 регистрации;</a:t>
            </a:r>
          </a:p>
          <a:p>
            <a:pPr eaLnBrk="1" hangingPunct="1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 ответов № 1;</a:t>
            </a:r>
          </a:p>
          <a:p>
            <a:pPr eaLnBrk="1" hangingPunct="1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 ответов № 2 лист 1;</a:t>
            </a:r>
          </a:p>
          <a:p>
            <a:pPr eaLnBrk="1" hangingPunct="1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 ответов № 2 лист 2;</a:t>
            </a:r>
          </a:p>
          <a:p>
            <a:pPr eaLnBrk="1" hangingPunct="1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КИМ;</a:t>
            </a:r>
          </a:p>
          <a:p>
            <a:pPr eaLnBrk="1" hangingPunct="1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контрольный лист</a:t>
            </a: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5386388" y="4427538"/>
            <a:ext cx="3500437" cy="1787525"/>
          </a:xfrm>
          <a:prstGeom prst="ellipse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-180975" y="6040438"/>
            <a:ext cx="71755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 лист ИК участника экзамена содержит сведения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бланке регистрации и номере КИМ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6056313" y="4508500"/>
            <a:ext cx="25923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Контрольный лист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6807200" y="2811463"/>
            <a:ext cx="9525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КИМ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530350"/>
            <a:ext cx="9144001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792913" y="6573838"/>
            <a:ext cx="235108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75DB925-8332-45CE-B2E0-4FA26338A804}" type="slidenum">
              <a:rPr lang="ru-RU" altLang="ru-RU" sz="1400" b="1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25</a:t>
            </a:fld>
            <a:endParaRPr lang="ru-RU" altLang="ru-RU" sz="1400" b="1">
              <a:solidFill>
                <a:srgbClr val="FFFFFF"/>
              </a:solidFill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627313" y="0"/>
            <a:ext cx="3384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32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ЭМ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250825" y="476250"/>
            <a:ext cx="3889375" cy="201612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CE6F2"/>
          </a:solidFill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endParaRPr lang="ru-RU" altLang="ru-RU" sz="140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endParaRPr lang="ru-RU" altLang="ru-RU" sz="140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174750" y="409575"/>
            <a:ext cx="2028825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области находятся кнопки управления печатью «Продолжить» («Начать печать»). Начать печать ЭМ или продолжить заново после прерывания.</a:t>
            </a: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 rot="5400000">
            <a:off x="5453856" y="1705769"/>
            <a:ext cx="1871663" cy="2625725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DCE6F2"/>
          </a:solidFill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endParaRPr lang="ru-RU" altLang="ru-RU" sz="140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endParaRPr lang="ru-RU" altLang="ru-RU" sz="140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508625" y="2540000"/>
            <a:ext cx="23764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«Прервать печать». Остановка печати. Текущая печать экземпляра ЭМ может быть не завершена.</a:t>
            </a: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 rot="10800000">
            <a:off x="1404938" y="4002088"/>
            <a:ext cx="5389562" cy="236378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CE6F2"/>
          </a:solidFill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endParaRPr lang="ru-RU" altLang="ru-RU" sz="140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endParaRPr lang="ru-RU" altLang="ru-RU" sz="140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2735263" y="4411663"/>
            <a:ext cx="2773362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ход выполнения печати ЭМ отражает индикатор процесса, под которым расположен список всех экземпляров ЭМ, отправленных на принтер. Для каждого экземпляра ЭМ в списке указан уникальный номер ЭМ, а также статус выполнения печати.</a:t>
            </a:r>
          </a:p>
        </p:txBody>
      </p:sp>
    </p:spTree>
  </p:cSld>
  <p:clrMapOvr>
    <a:masterClrMapping/>
  </p:clrMapOvr>
  <p:transition advTm="4096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675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843213" y="-34925"/>
            <a:ext cx="3384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32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ЭМ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643438" y="774700"/>
            <a:ext cx="4249737" cy="1311275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случае, если экземпляр некачественный, то печать останавливается.</a:t>
            </a:r>
          </a:p>
          <a:p>
            <a:pPr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организатор не может справиться с возникшей проблемой, то приглашается технический специалист. 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69875" y="3860800"/>
            <a:ext cx="4248150" cy="1797050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После устранения технической проблемы принтера необходима дополнительная проверка:</a:t>
            </a:r>
          </a:p>
          <a:p>
            <a:pPr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нового экземпляра и предыдущего;</a:t>
            </a:r>
          </a:p>
          <a:p>
            <a:pPr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двух следующих на возможные дубликаты комплектов.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706938" y="5456238"/>
            <a:ext cx="4248150" cy="823912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обнаружения повторной печати задублированный комплект должен быть забракован (откладываются оба экземпляра). </a:t>
            </a:r>
          </a:p>
        </p:txBody>
      </p:sp>
    </p:spTree>
  </p:cSld>
  <p:clrMapOvr>
    <a:masterClrMapping/>
  </p:clrMapOvr>
  <p:transition advTm="4096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2843213" y="-34925"/>
            <a:ext cx="3384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32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ЭМ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25413" y="3233738"/>
            <a:ext cx="8767762" cy="823912"/>
          </a:xfrm>
          <a:prstGeom prst="rect">
            <a:avLst/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организатора считает временем завершения печати время подтверждения качества печати последнего комплекта, следовательно, если этого не сделать, то будет зафиксировано, что в данной аудитории шла печать в течение всего экзамена.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3995738" cy="19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995738" y="739775"/>
            <a:ext cx="4608512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ВАЖНО!!! Не забыть подтвердить качество печати последнего напечатанного комплекта!</a:t>
            </a:r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 rot="10800000">
            <a:off x="4284663" y="1420813"/>
            <a:ext cx="3673475" cy="1600200"/>
          </a:xfrm>
          <a:prstGeom prst="rightArrow">
            <a:avLst>
              <a:gd name="adj1" fmla="val 50000"/>
              <a:gd name="adj2" fmla="val 50004"/>
            </a:avLst>
          </a:prstGeom>
          <a:solidFill>
            <a:srgbClr val="DCE6F2"/>
          </a:solidFill>
          <a:ln w="1260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608513" y="1757363"/>
            <a:ext cx="338455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окно не должно оставаться открытым в течение экзамена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52400" y="4259263"/>
            <a:ext cx="8767763" cy="581025"/>
          </a:xfrm>
          <a:prstGeom prst="rect">
            <a:avLst/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завершения экзамена станция организатора не требует никаких действий: она должна остаться открытой, компьютер должен быть включен!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50813" y="5157788"/>
            <a:ext cx="8767762" cy="823912"/>
          </a:xfrm>
          <a:prstGeom prst="rect">
            <a:avLst/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Следующее действие со станцией организатора должно быть совершено после того, как все участники экзамена покинут аудиторию, будут заполнены все формы и пересчитаны бланки – сканирование бланков участников и форм аудитории</a:t>
            </a:r>
          </a:p>
        </p:txBody>
      </p:sp>
    </p:spTree>
  </p:cSld>
  <p:clrMapOvr>
    <a:masterClrMapping/>
  </p:clrMapOvr>
  <p:transition advTm="4096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AutoShape 1"/>
          <p:cNvSpPr>
            <a:spLocks noChangeArrowheads="1"/>
          </p:cNvSpPr>
          <p:nvPr/>
        </p:nvSpPr>
        <p:spPr bwMode="auto">
          <a:xfrm>
            <a:off x="6172200" y="960439"/>
            <a:ext cx="1976438" cy="3937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 dirty="0" smtClean="0">
                <a:solidFill>
                  <a:srgbClr val="254061"/>
                </a:solidFill>
              </a:rPr>
              <a:t>Организатор 1</a:t>
            </a:r>
            <a:endParaRPr lang="ru-RU" altLang="ru-RU" b="1" dirty="0">
              <a:solidFill>
                <a:srgbClr val="254061"/>
              </a:solidFill>
            </a:endParaRPr>
          </a:p>
        </p:txBody>
      </p:sp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358775" y="1976438"/>
            <a:ext cx="5000625" cy="1951037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>
              <a:solidFill>
                <a:srgbClr val="254061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инструктажа по указанию организатора участники: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сравнивают уникальный номер КИМ на листах КИМ и номер КИМ, указанный на контрольном листе;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сравнивают цифровое значение штрих-кода на бланке регистрации со значением, указанным на контрольном листе.</a:t>
            </a: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387350" y="854075"/>
            <a:ext cx="4943475" cy="1001713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завершения печати ВСЕХ комплектов ЭМ напечатанные комплекты раздаются участникам в аудитории в произвольном порядке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-180975"/>
            <a:ext cx="817245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2400" b="1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участников в аудитории (вторая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часть). Проверка ИК участниками. 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6172200" y="2992438"/>
            <a:ext cx="1976438" cy="7651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2</a:t>
            </a: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6175375" y="2122488"/>
            <a:ext cx="1976438" cy="7651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Участники</a:t>
            </a: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4379913"/>
            <a:ext cx="1836737" cy="103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414963"/>
            <a:ext cx="1744663" cy="12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4379913"/>
            <a:ext cx="3240087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4525963"/>
            <a:ext cx="2622550" cy="20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4684713"/>
            <a:ext cx="584200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80" name="Oval 12"/>
          <p:cNvSpPr>
            <a:spLocks noChangeArrowheads="1"/>
          </p:cNvSpPr>
          <p:nvPr/>
        </p:nvSpPr>
        <p:spPr bwMode="auto">
          <a:xfrm>
            <a:off x="3014663" y="4959350"/>
            <a:ext cx="2933700" cy="908050"/>
          </a:xfrm>
          <a:prstGeom prst="ellipse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81" name="Oval 13"/>
          <p:cNvSpPr>
            <a:spLocks noChangeArrowheads="1"/>
          </p:cNvSpPr>
          <p:nvPr/>
        </p:nvSpPr>
        <p:spPr bwMode="auto">
          <a:xfrm rot="5400000">
            <a:off x="7712076" y="5380037"/>
            <a:ext cx="2051050" cy="377825"/>
          </a:xfrm>
          <a:prstGeom prst="ellipse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32782" name="AutoShape 14"/>
          <p:cNvCxnSpPr>
            <a:cxnSpLocks noChangeShapeType="1"/>
          </p:cNvCxnSpPr>
          <p:nvPr/>
        </p:nvCxnSpPr>
        <p:spPr bwMode="auto">
          <a:xfrm flipH="1" flipV="1">
            <a:off x="1060450" y="4870450"/>
            <a:ext cx="1954213" cy="646113"/>
          </a:xfrm>
          <a:prstGeom prst="straightConnector1">
            <a:avLst/>
          </a:prstGeom>
          <a:noFill/>
          <a:ln w="349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783" name="AutoShape 15"/>
          <p:cNvCxnSpPr>
            <a:cxnSpLocks noChangeShapeType="1"/>
          </p:cNvCxnSpPr>
          <p:nvPr/>
        </p:nvCxnSpPr>
        <p:spPr bwMode="auto">
          <a:xfrm>
            <a:off x="5948363" y="5300663"/>
            <a:ext cx="2581275" cy="69850"/>
          </a:xfrm>
          <a:prstGeom prst="straightConnector1">
            <a:avLst/>
          </a:prstGeom>
          <a:noFill/>
          <a:ln w="349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1763713" y="3922713"/>
            <a:ext cx="4673600" cy="460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брак печати – замена ИК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6172200" y="1430340"/>
            <a:ext cx="1976438" cy="37623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utoShape 1"/>
          <p:cNvSpPr>
            <a:spLocks noChangeArrowheads="1"/>
          </p:cNvSpPr>
          <p:nvPr/>
        </p:nvSpPr>
        <p:spPr bwMode="auto">
          <a:xfrm>
            <a:off x="6154738" y="887413"/>
            <a:ext cx="1976437" cy="43973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2</a:t>
            </a:r>
          </a:p>
        </p:txBody>
      </p:sp>
      <p:sp>
        <p:nvSpPr>
          <p:cNvPr id="33794" name="AutoShape 2"/>
          <p:cNvSpPr>
            <a:spLocks noChangeArrowheads="1"/>
          </p:cNvSpPr>
          <p:nvPr/>
        </p:nvSpPr>
        <p:spPr bwMode="auto">
          <a:xfrm>
            <a:off x="373063" y="1933575"/>
            <a:ext cx="5221287" cy="105410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>
              <a:solidFill>
                <a:srgbClr val="254061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Проверка правильности заполнения регистрационных полей бланков участниками.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Проверка соответствия данных участника в бланке регистрации и документе, удостоверяющем личность.</a:t>
            </a: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AutoShape 3"/>
          <p:cNvSpPr>
            <a:spLocks noChangeArrowheads="1"/>
          </p:cNvSpPr>
          <p:nvPr/>
        </p:nvSpPr>
        <p:spPr bwMode="auto">
          <a:xfrm>
            <a:off x="387350" y="854075"/>
            <a:ext cx="5192713" cy="1001713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инструктажа по указанию организатора участники: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заполняют бланки ответов,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ставят подпись в соответствующих полях в бланках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0" y="-180975"/>
            <a:ext cx="817245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2400" b="1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участников в аудитории (вторая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часть). Проверка ИК участниками. </a:t>
            </a:r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6172200" y="1373188"/>
            <a:ext cx="1976438" cy="3937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Участники</a:t>
            </a:r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>
            <a:off x="6154738" y="1947863"/>
            <a:ext cx="1976437" cy="52863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1</a:t>
            </a:r>
          </a:p>
        </p:txBody>
      </p:sp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6154738" y="2500313"/>
            <a:ext cx="1976437" cy="56038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2</a:t>
            </a:r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373063" y="3051175"/>
            <a:ext cx="5221287" cy="87630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>
              <a:solidFill>
                <a:srgbClr val="254061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Объявляется начало экзамена, продолжительность и время окончания экзамена, фиксируется время начала и окончания на доске  ППЭ-05-02</a:t>
            </a: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>
            <a:off x="6172200" y="3221038"/>
            <a:ext cx="1976438" cy="6350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2</a:t>
            </a:r>
          </a:p>
        </p:txBody>
      </p:sp>
      <p:sp>
        <p:nvSpPr>
          <p:cNvPr id="33802" name="AutoShape 10"/>
          <p:cNvSpPr>
            <a:spLocks noChangeArrowheads="1"/>
          </p:cNvSpPr>
          <p:nvPr/>
        </p:nvSpPr>
        <p:spPr bwMode="auto">
          <a:xfrm>
            <a:off x="373063" y="3992563"/>
            <a:ext cx="5221287" cy="79216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>
              <a:solidFill>
                <a:srgbClr val="254061"/>
              </a:solidFill>
            </a:endParaRP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После объявления начала экзамена сообщается организатору вне аудитории информация о завершении печати ЭМ и успешном начале экзамена. </a:t>
            </a: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03" name="AutoShape 11"/>
          <p:cNvSpPr>
            <a:spLocks noChangeArrowheads="1"/>
          </p:cNvSpPr>
          <p:nvPr/>
        </p:nvSpPr>
        <p:spPr bwMode="auto">
          <a:xfrm>
            <a:off x="6172200" y="4100513"/>
            <a:ext cx="1976438" cy="576262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1</a:t>
            </a:r>
          </a:p>
        </p:txBody>
      </p:sp>
      <p:sp>
        <p:nvSpPr>
          <p:cNvPr id="33804" name="AutoShape 12"/>
          <p:cNvSpPr>
            <a:spLocks noChangeArrowheads="1"/>
          </p:cNvSpPr>
          <p:nvPr/>
        </p:nvSpPr>
        <p:spPr bwMode="auto">
          <a:xfrm>
            <a:off x="387350" y="4851400"/>
            <a:ext cx="5221288" cy="1666875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>
              <a:solidFill>
                <a:srgbClr val="254061"/>
              </a:solidFill>
            </a:endParaRP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После получения информации о завершении печати ЭМ и успешном начале экзамена во всех аудиториях дает указание техническому специалисту передать в личном кабинете ППЭ при участии члена ГЭК с </a:t>
            </a:r>
            <a:r>
              <a:rPr lang="ru-RU" altLang="ru-RU" sz="1600" b="1">
                <a:solidFill>
                  <a:srgbClr val="FF0000"/>
                </a:solidFill>
                <a:latin typeface="Times New Roman" panose="02020603050405020304" pitchFamily="18" charset="0"/>
              </a:rPr>
              <a:t>использованием токена члена ГЭК !</a:t>
            </a: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 статус «Экзамены успешно начались» в систему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мониторинга готовности ППЭ.</a:t>
            </a: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05" name="AutoShape 13"/>
          <p:cNvSpPr>
            <a:spLocks noChangeArrowheads="1"/>
          </p:cNvSpPr>
          <p:nvPr/>
        </p:nvSpPr>
        <p:spPr bwMode="auto">
          <a:xfrm>
            <a:off x="6196013" y="5310188"/>
            <a:ext cx="1976437" cy="576262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Руководитель ППЭ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5802313"/>
            <a:ext cx="15430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010150"/>
            <a:ext cx="15430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4164013"/>
            <a:ext cx="15430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095625"/>
            <a:ext cx="15430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457200" y="1439863"/>
            <a:ext cx="1517650" cy="66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619250" y="177800"/>
            <a:ext cx="4527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32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Явка в ППЭ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479425" y="1511300"/>
            <a:ext cx="1435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Не позднее 7:30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232025" y="1152525"/>
            <a:ext cx="60483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СПЕЦИАЛИСТ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232025" y="1511300"/>
            <a:ext cx="6048375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ППЭ </a:t>
            </a:r>
          </a:p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alt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В ПОМЕЩЕНИЯХ КОТОРОЙ ОРГАНИЗОВАН ППЭ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232025" y="2376488"/>
            <a:ext cx="60483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ГЭК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2232025" y="3101975"/>
            <a:ext cx="60483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В АУДИТОРИИ </a:t>
            </a:r>
          </a:p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ВНЕ АУДИТОРИИ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485775" y="3146258"/>
            <a:ext cx="143668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 dirty="0" smtClean="0">
                <a:solidFill>
                  <a:srgbClr val="254061"/>
                </a:solidFill>
                <a:latin typeface="Arial" panose="020B0604020202020204" pitchFamily="34" charset="0"/>
              </a:rPr>
              <a:t>Не позднее </a:t>
            </a:r>
            <a:r>
              <a:rPr lang="ru-RU" altLang="ru-RU" sz="1600" b="1" dirty="0">
                <a:solidFill>
                  <a:srgbClr val="254061"/>
                </a:solidFill>
                <a:latin typeface="Arial" panose="020B0604020202020204" pitchFamily="34" charset="0"/>
              </a:rPr>
              <a:t>8:00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2205038" y="4271963"/>
            <a:ext cx="60483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РАБОТНИК</a:t>
            </a: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431800" y="4303713"/>
            <a:ext cx="1435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В 8:30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217738" y="5167313"/>
            <a:ext cx="60483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НАБЛЮДАТЕЛЬ</a:t>
            </a: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485775" y="5038725"/>
            <a:ext cx="1435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Не позднее 9:00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2232025" y="5959475"/>
            <a:ext cx="60483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СПЕЦИАЛИСТЫ ППЭ НА ДОМУ</a:t>
            </a: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485775" y="5900738"/>
            <a:ext cx="1435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Не ранее 9:00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0" y="1392238"/>
            <a:ext cx="8928100" cy="359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spcBef>
                <a:spcPts val="40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печать ЭМ выполняется в случаях:</a:t>
            </a:r>
          </a:p>
          <a:p>
            <a:pPr algn="just" eaLnBrk="1" hangingPunct="1">
              <a:spcBef>
                <a:spcPts val="400"/>
              </a:spcBef>
              <a:buClrTx/>
              <a:buFontTx/>
              <a:buNone/>
            </a:pPr>
            <a:endParaRPr lang="ru-RU" altLang="ru-RU" sz="1600" b="1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1313" indent="-339725" algn="just" eaLnBrk="1" hangingPunct="1">
              <a:lnSpc>
                <a:spcPct val="120000"/>
              </a:lnSpc>
              <a:spcAft>
                <a:spcPts val="288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обнаружения участником брака или некомплектности выданного ему ИК</a:t>
            </a:r>
          </a:p>
          <a:p>
            <a:pPr marL="341313" indent="-339725" algn="just" eaLnBrk="1" hangingPunct="1">
              <a:lnSpc>
                <a:spcPct val="120000"/>
              </a:lnSpc>
              <a:spcAft>
                <a:spcPts val="288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порчи материалов ИК участником экзамена </a:t>
            </a:r>
          </a:p>
          <a:p>
            <a:pPr marL="341313" indent="-339725" algn="just" eaLnBrk="1" hangingPunct="1">
              <a:lnSpc>
                <a:spcPct val="120000"/>
              </a:lnSpc>
              <a:spcAft>
                <a:spcPts val="288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опоздания участника экзамена</a:t>
            </a:r>
          </a:p>
          <a:p>
            <a:pPr algn="just" eaLnBrk="1" hangingPunct="1">
              <a:lnSpc>
                <a:spcPct val="120000"/>
              </a:lnSpc>
              <a:spcAft>
                <a:spcPts val="288"/>
              </a:spcAft>
              <a:buClrTx/>
              <a:buFontTx/>
              <a:buNone/>
            </a:pPr>
            <a:r>
              <a:rPr lang="ru-RU" altLang="ru-RU" sz="16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замены ЭМ, отмеченного как успешно напечатанный, в связи с выявленным браком/порчей, до начала дополнительной печати  необходимо «забраковать» соответствующий комплект в станции печати ЭМ.</a:t>
            </a:r>
          </a:p>
          <a:p>
            <a:pPr algn="just" eaLnBrk="1" hangingPunct="1">
              <a:lnSpc>
                <a:spcPct val="120000"/>
              </a:lnSpc>
              <a:spcAft>
                <a:spcPts val="288"/>
              </a:spcAft>
              <a:buClrTx/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r>
              <a:rPr lang="ru-RU" altLang="ru-RU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120000"/>
              </a:lnSpc>
              <a:spcAft>
                <a:spcPts val="288"/>
              </a:spcAft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Экзаменационные материалы заменяются полностью, участнику выдается новый распечатанный комплект ЭМ!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-36513" y="-142875"/>
            <a:ext cx="82296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печать ЭМ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4BA7EA0-70D0-430C-B925-0EAC08668F27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30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5106988"/>
            <a:ext cx="11303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AutoShape 1"/>
          <p:cNvSpPr>
            <a:spLocks noChangeArrowheads="1"/>
          </p:cNvSpPr>
          <p:nvPr/>
        </p:nvSpPr>
        <p:spPr bwMode="auto">
          <a:xfrm>
            <a:off x="363538" y="2160588"/>
            <a:ext cx="5221287" cy="105410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>
              <a:solidFill>
                <a:srgbClr val="254061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Подключает к станции печати токен, нажимает кнопку «Обновить информацию о токене члена ГЭК», вводит пароль доступа к токену</a:t>
            </a: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387350" y="854075"/>
            <a:ext cx="5192713" cy="1001713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Приглашает в аудиторию члена ГЭК, объясняет причину дополнительной печати. Кнопка «Дополнительная печать» – кнопка «Напечатать»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835150" y="-269875"/>
            <a:ext cx="817245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2400" b="1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печать.</a:t>
            </a:r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382588" y="3538538"/>
            <a:ext cx="5221287" cy="87630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>
              <a:solidFill>
                <a:srgbClr val="254061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Указывает количество дополнительных ИК, которое необходимо распечатать, демонстрирует введенное значение члену ГЭК, нажимает кнопку «Печать»</a:t>
            </a: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5" name="AutoShape 5"/>
          <p:cNvSpPr>
            <a:spLocks noChangeArrowheads="1"/>
          </p:cNvSpPr>
          <p:nvPr/>
        </p:nvSpPr>
        <p:spPr bwMode="auto">
          <a:xfrm>
            <a:off x="6172200" y="1057275"/>
            <a:ext cx="1976438" cy="63658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1</a:t>
            </a:r>
          </a:p>
        </p:txBody>
      </p:sp>
      <p:sp>
        <p:nvSpPr>
          <p:cNvPr id="35846" name="AutoShape 6"/>
          <p:cNvSpPr>
            <a:spLocks noChangeArrowheads="1"/>
          </p:cNvSpPr>
          <p:nvPr/>
        </p:nvSpPr>
        <p:spPr bwMode="auto">
          <a:xfrm>
            <a:off x="387350" y="4700588"/>
            <a:ext cx="5221288" cy="79216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>
              <a:solidFill>
                <a:srgbClr val="254061"/>
              </a:solidFill>
            </a:endParaRP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Отключает свой персональный токен</a:t>
            </a: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334000"/>
            <a:ext cx="2019300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8" name="AutoShape 8"/>
          <p:cNvSpPr>
            <a:spLocks noChangeArrowheads="1"/>
          </p:cNvSpPr>
          <p:nvPr/>
        </p:nvSpPr>
        <p:spPr bwMode="auto">
          <a:xfrm>
            <a:off x="6172200" y="2384425"/>
            <a:ext cx="1976438" cy="63658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Член ГЭК</a:t>
            </a:r>
          </a:p>
        </p:txBody>
      </p:sp>
      <p:sp>
        <p:nvSpPr>
          <p:cNvPr id="35849" name="AutoShape 9"/>
          <p:cNvSpPr>
            <a:spLocks noChangeArrowheads="1"/>
          </p:cNvSpPr>
          <p:nvPr/>
        </p:nvSpPr>
        <p:spPr bwMode="auto">
          <a:xfrm>
            <a:off x="6172200" y="3659188"/>
            <a:ext cx="1976438" cy="6350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 1</a:t>
            </a:r>
          </a:p>
        </p:txBody>
      </p:sp>
      <p:sp>
        <p:nvSpPr>
          <p:cNvPr id="35850" name="AutoShape 10"/>
          <p:cNvSpPr>
            <a:spLocks noChangeArrowheads="1"/>
          </p:cNvSpPr>
          <p:nvPr/>
        </p:nvSpPr>
        <p:spPr bwMode="auto">
          <a:xfrm>
            <a:off x="6172200" y="4778375"/>
            <a:ext cx="1976438" cy="63658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Член ГЭК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-36513" y="-142875"/>
            <a:ext cx="82296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печать ЭМ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4D3CF07-D033-4229-8956-C3F37A3408BB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32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75"/>
            <a:ext cx="9144000" cy="49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1331913" y="5316538"/>
            <a:ext cx="1511300" cy="647700"/>
          </a:xfrm>
          <a:prstGeom prst="ellipse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-36513" y="-142875"/>
            <a:ext cx="82296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печать ЭМ</a:t>
            </a: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B27970F-E279-42CE-95A2-7B05C36CDFE8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33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450"/>
            <a:ext cx="9144000" cy="46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258888" y="1628775"/>
            <a:ext cx="2376487" cy="358775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6792913" y="6573838"/>
            <a:ext cx="235108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44AF7CF-3B7C-438D-8D79-3620979554A7}" type="slidenum">
              <a:rPr lang="ru-RU" altLang="ru-RU" sz="1400" b="1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34</a:t>
            </a:fld>
            <a:endParaRPr lang="ru-RU" altLang="ru-RU" sz="1400" b="1">
              <a:solidFill>
                <a:srgbClr val="FFFFFF"/>
              </a:solidFill>
            </a:endParaRP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771775" y="84138"/>
            <a:ext cx="87852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49213" y="4448175"/>
            <a:ext cx="9094787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0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если участник экзамена явился в ППЭ, но был удалён или не завершил экзамен по уважительной причине до начала печати ЭМ, комплект ЭМ на него всё равно распечатывается для надлежащего оформления удаления или незавершения экзамена.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5334000"/>
            <a:ext cx="108585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331913" y="836613"/>
            <a:ext cx="6607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недостатка доступных для печати ЭМ: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395288" y="1582738"/>
            <a:ext cx="8424862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</a:t>
            </a: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информирует руководителя ППЭ и члена ГЭК (через организатора вне аудитории) о необходимости использования резервных ЭМ, включенных в состав интернет-пакета, загруженного для проведения экзамена. 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случае </a:t>
            </a:r>
            <a:r>
              <a:rPr lang="ru-RU" altLang="ru-RU" sz="16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специалист </a:t>
            </a: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</a:t>
            </a:r>
            <a:r>
              <a:rPr lang="ru-RU" altLang="ru-RU" sz="16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членом ГЭК </a:t>
            </a: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Штабе ППЭ в личном кабинете ППЭ запрашивают </a:t>
            </a:r>
            <a:r>
              <a:rPr lang="ru-RU" altLang="ru-RU" sz="16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резервный ключ доступа к ЭМ для резервных ЭМ</a:t>
            </a: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указав предмет, номер задействованной (основной или резервной) станции и аудитории, в которой требуются резервные ЭМ. Резервный ключ доступа к ЭМ загружается техническим специалистом на задействованную станцию организатора и активируется токеном члена ГЭК.</a:t>
            </a:r>
          </a:p>
        </p:txBody>
      </p:sp>
    </p:spTree>
  </p:cSld>
  <p:clrMapOvr>
    <a:masterClrMapping/>
  </p:clrMapOvr>
  <p:transition advTm="4096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206" y="3501827"/>
            <a:ext cx="931862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0" y="850900"/>
            <a:ext cx="9009063" cy="46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indent="20955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сбоя в работе станции организатора при печати ЭМ приглашается технический специалист для восстановления работоспособности оборудования и (или) системного ПО и (или) станции организатора.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необходимости, станция организатора заменяется на резервную, в этом случае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необходимо:</a:t>
            </a:r>
          </a:p>
          <a:p>
            <a:pPr indent="207963" eaLnBrk="1" hangingPunct="1">
              <a:buClr>
                <a:srgbClr val="17375E"/>
              </a:buClr>
              <a:buFont typeface="Wingdings" panose="05000000000000000000" pitchFamily="2" charset="2"/>
              <a:buChar char=""/>
            </a:pPr>
            <a:r>
              <a:rPr lang="ru-RU" altLang="ru-RU" sz="1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запросить в Штабе ППЭ </a:t>
            </a:r>
            <a:r>
              <a:rPr lang="ru-RU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личном кабинете ППЭ </a:t>
            </a:r>
            <a:r>
              <a:rPr lang="ru-RU" altLang="ru-RU" sz="1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участии члена ГЭК, с использованием </a:t>
            </a:r>
            <a:r>
              <a:rPr lang="ru-RU" altLang="ru-RU" sz="1400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токена</a:t>
            </a:r>
            <a:r>
              <a:rPr lang="ru-RU" altLang="ru-RU" sz="1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члена ГЭК резервный ключ доступа к ЭМ для резервной станции организатора, в запросе указывается учебный предмет, номер аудитории, уникальный номер компьютера, присвоенный резервной станции    организатора, устанавливаемой в эту аудиторию, и количество ИК, оставшихся для печати;</a:t>
            </a:r>
          </a:p>
          <a:p>
            <a:pPr indent="207963" eaLnBrk="1" hangingPunct="1">
              <a:buClr>
                <a:srgbClr val="17375E"/>
              </a:buClr>
              <a:buFont typeface="Wingdings" panose="05000000000000000000" pitchFamily="2" charset="2"/>
              <a:buChar char=""/>
            </a:pPr>
            <a:r>
              <a:rPr lang="ru-RU" altLang="ru-RU" sz="1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записать новый ключ доступа к ЭМ на </a:t>
            </a:r>
            <a:r>
              <a:rPr lang="ru-RU" altLang="ru-RU" sz="1400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altLang="ru-RU" sz="1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-накопитель для переноса данных между станциями ППЭ. Новый ключ доступа к ЭМ включает в себя сведения обо всех основных станциях организатора и ранее выданных резервных ключах доступа к ЭМ;</a:t>
            </a:r>
          </a:p>
          <a:p>
            <a:pPr indent="207963" eaLnBrk="1" hangingPunct="1">
              <a:buClr>
                <a:srgbClr val="17375E"/>
              </a:buClr>
              <a:buFont typeface="Wingdings" panose="05000000000000000000" pitchFamily="2" charset="2"/>
              <a:buChar char=""/>
            </a:pPr>
            <a:r>
              <a:rPr lang="ru-RU" altLang="ru-RU" sz="1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загрузить новый ключ доступа к ЭМ на резервную станцию организатора, при этом автоматически заполняется номер аудитории, указанный при запросе;</a:t>
            </a:r>
          </a:p>
          <a:p>
            <a:pPr indent="207963" eaLnBrk="1" hangingPunct="1">
              <a:buClr>
                <a:srgbClr val="17375E"/>
              </a:buClr>
              <a:buFont typeface="Wingdings" panose="05000000000000000000" pitchFamily="2" charset="2"/>
              <a:buChar char=""/>
            </a:pPr>
            <a:r>
              <a:rPr lang="ru-RU" altLang="ru-RU" sz="1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активировать ключ доступа к ЭМ на резервной станции организатора с использованием </a:t>
            </a:r>
            <a:r>
              <a:rPr lang="ru-RU" altLang="ru-RU" sz="1400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токена</a:t>
            </a:r>
            <a:r>
              <a:rPr lang="ru-RU" altLang="ru-RU" sz="1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члена ГЭК.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необходимости, повторно получить ранее запрошенный ключ доступа на резервную станцию организатора возможно путем скачивания основного ключа доступа к ЭМ.</a:t>
            </a:r>
          </a:p>
          <a:p>
            <a:pPr algn="just" eaLnBrk="1" hangingPunct="1">
              <a:spcBef>
                <a:spcPts val="350"/>
              </a:spcBef>
              <a:buClrTx/>
              <a:buFontTx/>
              <a:buNone/>
            </a:pPr>
            <a:endParaRPr lang="ru-RU" altLang="ru-RU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0"/>
            <a:ext cx="7380288" cy="9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Нештатная ситуация: </a:t>
            </a:r>
            <a:b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сбой в работе станции организатора при печати ЭМ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9678C8E-8233-4579-ACBE-1CCA89F7AFC4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35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45503" y="4401939"/>
            <a:ext cx="8845550" cy="10668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возникновения нештатной ситуации при использовании резервного ключа доступа к ЭМ на станциях организатора необходимо незамедлительно обратиться на горячую линию службы сопровождения ППЭ для выяснения причины.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делать попытки запросить резервный ключ повторно.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503" y="5524058"/>
            <a:ext cx="8845550" cy="1079399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использования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резервной станции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организатора в аудитории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необходимо, чтобы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вышедшая из строя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организатора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(вместе с принтером и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сканером / МФУ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была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оставлена в данной аудитории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зоне видимости камер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видеонаблюдения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окончания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экзамена.</a:t>
            </a:r>
            <a:endParaRPr lang="ru-RU" altLang="ru-RU" sz="16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0" y="850900"/>
            <a:ext cx="9009063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indent="20955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во время печати произошло замятие бумаги в принтере, то в диалоговом окне на вопрос «Экземпляр распечатан корректно?» необходимо нажать кнопку «Нет». Если замятие не удаётся устранить своими силами, то необходимо пригласить технического специалиста.</a:t>
            </a:r>
          </a:p>
          <a:p>
            <a:pPr algn="just" eaLnBrk="1" hangingPunct="1">
              <a:spcBef>
                <a:spcPts val="400"/>
              </a:spcBef>
              <a:buClrTx/>
              <a:buFontTx/>
              <a:buNone/>
            </a:pPr>
            <a:endParaRPr lang="ru-RU" altLang="ru-RU" sz="160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0" y="-122238"/>
            <a:ext cx="7380288" cy="9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Нештатная ситуация: </a:t>
            </a:r>
            <a:b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замятие бумаги в принтере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63513" y="5462588"/>
            <a:ext cx="8845550" cy="823912"/>
          </a:xfrm>
          <a:prstGeom prst="rect">
            <a:avLst/>
          </a:prstGeom>
          <a:noFill/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</a:t>
            </a: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восстановления работоспособности принтера в следующем напечатанном комплекте необходимо проконтролировать номера бланков, сравнив с предыдущим комплектом.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обнаружения повторной печати дублированный комплект должен быть забракован.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89125"/>
            <a:ext cx="63277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390775"/>
            <a:ext cx="1527175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7874000" y="6327775"/>
            <a:ext cx="1728788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0000FF"/>
                </a:solidFill>
                <a:hlinkClick r:id="rId5"/>
              </a:rPr>
              <a:t>СОДЕРЖАНИЕ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31750" y="-269875"/>
            <a:ext cx="6983413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0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экзамена</a:t>
            </a:r>
          </a:p>
        </p:txBody>
      </p:sp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3203575" y="444500"/>
            <a:ext cx="1976438" cy="63658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в аудитории</a:t>
            </a:r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auto">
          <a:xfrm>
            <a:off x="71438" y="1109663"/>
            <a:ext cx="7380287" cy="568325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Обеспечивают</a:t>
            </a: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порядок проведения экзамена в аудитории и </a:t>
            </a:r>
            <a:r>
              <a:rPr lang="ru-RU" altLang="ru-RU" sz="16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</a:t>
            </a: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за порядком проведения экзамена в аудитории и вне аудитории!!!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692275" y="1716088"/>
            <a:ext cx="7380288" cy="69850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аудитории ПОСТОЯННО присутствует </a:t>
            </a:r>
            <a:r>
              <a:rPr lang="ru-RU" altLang="ru-RU" sz="16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организатора!!!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необходимости временно покинуть аудиторию следует произвести замену из числа организаторов вне аудитории</a:t>
            </a:r>
            <a:r>
              <a:rPr lang="ru-RU" altLang="ru-RU" sz="16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buClrTx/>
              <a:buFontTx/>
              <a:buNone/>
            </a:pPr>
            <a:endParaRPr lang="ru-RU" altLang="ru-RU" sz="1600" i="1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9" name="AutoShape 5"/>
          <p:cNvSpPr>
            <a:spLocks noChangeArrowheads="1"/>
          </p:cNvSpPr>
          <p:nvPr/>
        </p:nvSpPr>
        <p:spPr bwMode="auto">
          <a:xfrm>
            <a:off x="71438" y="2474913"/>
            <a:ext cx="7380287" cy="53816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Выдают</a:t>
            </a: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дополнительный бланк ответов № 2 в случае если участник экзамена полностью заполнил бланк ответов № 2 лист 1, бланк ответов № 2 лист 2.</a:t>
            </a:r>
          </a:p>
        </p:txBody>
      </p:sp>
      <p:sp>
        <p:nvSpPr>
          <p:cNvPr id="41990" name="AutoShape 6"/>
          <p:cNvSpPr>
            <a:spLocks noChangeArrowheads="1"/>
          </p:cNvSpPr>
          <p:nvPr/>
        </p:nvSpPr>
        <p:spPr bwMode="auto">
          <a:xfrm>
            <a:off x="66759" y="3608254"/>
            <a:ext cx="7353300" cy="34925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выход участника экзамена из аудитории </a:t>
            </a:r>
            <a:r>
              <a:rPr lang="ru-RU" altLang="ru-RU" sz="16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фиксируют</a:t>
            </a: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ведомости. </a:t>
            </a:r>
          </a:p>
        </p:txBody>
      </p:sp>
      <p:sp>
        <p:nvSpPr>
          <p:cNvPr id="41991" name="AutoShape 7"/>
          <p:cNvSpPr>
            <a:spLocks noChangeArrowheads="1"/>
          </p:cNvSpPr>
          <p:nvPr/>
        </p:nvSpPr>
        <p:spPr bwMode="auto">
          <a:xfrm>
            <a:off x="1692275" y="4028306"/>
            <a:ext cx="7353300" cy="46990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выходе участника из аудитории </a:t>
            </a: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проверяют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комплектность оставленных им на рабочем столе ЭМ и черновиков.</a:t>
            </a:r>
          </a:p>
        </p:txBody>
      </p:sp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63591" y="4521745"/>
            <a:ext cx="7353300" cy="701675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Следят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 состоянием участников и при ухудшении их самочувствия направлять участников экзамена в сопровождении организаторов вне аудиторий в медицинский пункт. </a:t>
            </a:r>
          </a:p>
        </p:txBody>
      </p:sp>
      <p:sp>
        <p:nvSpPr>
          <p:cNvPr id="41993" name="AutoShape 9"/>
          <p:cNvSpPr>
            <a:spLocks noChangeArrowheads="1"/>
          </p:cNvSpPr>
          <p:nvPr/>
        </p:nvSpPr>
        <p:spPr bwMode="auto">
          <a:xfrm>
            <a:off x="1701800" y="5246959"/>
            <a:ext cx="7343775" cy="574675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Следят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 работой средств видеонаблюдения и </a:t>
            </a: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сообщают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 всех случаях неполадок руководителю ППЭ и членам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ГЭК.</a:t>
            </a:r>
            <a:endParaRPr lang="ru-RU" altLang="ru-RU" sz="16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692275" y="3051946"/>
            <a:ext cx="7353300" cy="509405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мере необходимости участникам экзамена </a:t>
            </a:r>
            <a:r>
              <a:rPr lang="ru-RU" altLang="ru-RU" sz="16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выдают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черновики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31750" y="-269875"/>
            <a:ext cx="6983413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0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экзамена</a:t>
            </a:r>
          </a:p>
        </p:txBody>
      </p:sp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3203575" y="444500"/>
            <a:ext cx="1976438" cy="63658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вне аудитории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0" y="1098264"/>
            <a:ext cx="9110662" cy="81150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участникам экзамена ориентироваться в помещениях ППЭ, </a:t>
            </a:r>
            <a:r>
              <a:rPr lang="ru-RU" altLang="ru-RU" sz="16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указывают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местонахождение нужной аудитории, а также </a:t>
            </a:r>
            <a:r>
              <a:rPr lang="ru-RU" altLang="ru-RU" sz="16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за перемещением по ППЭ лиц, имеющих право присутствовать в ППЭ в день проведения экзамена.</a:t>
            </a:r>
            <a:endParaRPr lang="ru-RU" altLang="ru-RU" sz="16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>
            <a:off x="31750" y="1938339"/>
            <a:ext cx="9078913" cy="35085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Следят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соблюдением тишины и порядка в ППЭ.</a:t>
            </a: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16768" y="2324361"/>
            <a:ext cx="9078912" cy="727769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Следят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соблюдением порядка проведения ЕГЭ в ППЭ и </a:t>
            </a: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допускают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порядка участниками экзамена, организаторами в аудитории (вне аудиторий), в том числе в коридорах, туалетных комнатах, медицинском пункте и т.д.</a:t>
            </a:r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>
            <a:off x="43656" y="3076303"/>
            <a:ext cx="9023350" cy="379201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Сопровождают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участников экзамена при выходе из аудитории во время экзамена.</a:t>
            </a: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50695" y="5668219"/>
            <a:ext cx="9030388" cy="499737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Передают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руководителю ППЭ, полученную от организатора в аудитории, информацию о завершении печати ЭМ, об окончании экзамена в аудитории.</a:t>
            </a:r>
          </a:p>
        </p:txBody>
      </p:sp>
      <p:sp>
        <p:nvSpPr>
          <p:cNvPr id="43016" name="AutoShape 8"/>
          <p:cNvSpPr>
            <a:spLocks noChangeArrowheads="1"/>
          </p:cNvSpPr>
          <p:nvPr/>
        </p:nvSpPr>
        <p:spPr bwMode="auto">
          <a:xfrm>
            <a:off x="50695" y="6197658"/>
            <a:ext cx="9044985" cy="507453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сопровождения участника экзамена к медицинскому работнику </a:t>
            </a: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приглашают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члена ГЭК в медицинский кабинет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31750" y="3490643"/>
            <a:ext cx="9035256" cy="77318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Приглашают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специалиста в аудиторию в случае технического сбоя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печати ЭМ, члена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ГЭК и/или технического специалиста для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активации дополнительной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печати ЭМ и/или запроса резервного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ключа.</a:t>
            </a:r>
            <a:endParaRPr lang="ru-RU" altLang="ru-RU" sz="16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43656" y="4295324"/>
            <a:ext cx="9023350" cy="336003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Приносят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бумагу для печати ЭМ в случае ее недостатка в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аудитории.</a:t>
            </a:r>
            <a:endParaRPr lang="ru-RU" altLang="ru-RU" sz="16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43656" y="4662826"/>
            <a:ext cx="9023350" cy="43671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 заменяют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организатора в аудитории в случае если ему необходимо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короткое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покинуть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аудиторию.</a:t>
            </a:r>
            <a:endParaRPr lang="ru-RU" altLang="ru-RU" sz="16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50695" y="5131064"/>
            <a:ext cx="9030388" cy="537155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Сообщают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Штаб ППЭ о недостатке в аудитории ДБО № 2, черновиков,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приносить ДБО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2, черновики в аудиторию.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AutoShape 1"/>
          <p:cNvSpPr>
            <a:spLocks noChangeArrowheads="1"/>
          </p:cNvSpPr>
          <p:nvPr/>
        </p:nvSpPr>
        <p:spPr bwMode="auto">
          <a:xfrm>
            <a:off x="376238" y="1665288"/>
            <a:ext cx="5221287" cy="105410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>
              <a:solidFill>
                <a:srgbClr val="254061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Принимают от участников все ЭМ, заполняют форму ППЭ-05-02 и получают подпись участника в указанной форме. </a:t>
            </a:r>
          </a:p>
        </p:txBody>
      </p:sp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376238" y="627063"/>
            <a:ext cx="5192712" cy="100171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досрочно завершить выполнение экзаменационной работы, сдать ее организаторам в аудитории и покинуть аудиторию, не дожидаясь окончания экзамена.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835150" y="-269875"/>
            <a:ext cx="817245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2400" b="1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экзамена</a:t>
            </a: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376238" y="2749550"/>
            <a:ext cx="5221287" cy="87630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>
              <a:solidFill>
                <a:srgbClr val="254061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Покидают аудиторию и в сопровождении организатора вне аудитории покидают ППЭ.</a:t>
            </a: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1463675" y="3686175"/>
            <a:ext cx="5688013" cy="1076325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>
              <a:solidFill>
                <a:srgbClr val="254061"/>
              </a:solidFill>
            </a:endParaRP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Сообщают участникам о скором завершении экзамена и напоминают о необходимости перенести ответы из черновиков со штампом образовательной организации, на базе которой организован ППЭ, и КИМ в бланки ЕГЭ.</a:t>
            </a: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8" name="AutoShape 6"/>
          <p:cNvSpPr>
            <a:spLocks noChangeArrowheads="1"/>
          </p:cNvSpPr>
          <p:nvPr/>
        </p:nvSpPr>
        <p:spPr bwMode="auto">
          <a:xfrm>
            <a:off x="6181725" y="1874838"/>
            <a:ext cx="1976438" cy="6350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Организаторы</a:t>
            </a:r>
          </a:p>
        </p:txBody>
      </p:sp>
      <p:sp>
        <p:nvSpPr>
          <p:cNvPr id="44039" name="AutoShape 7"/>
          <p:cNvSpPr>
            <a:spLocks noChangeArrowheads="1"/>
          </p:cNvSpPr>
          <p:nvPr/>
        </p:nvSpPr>
        <p:spPr bwMode="auto">
          <a:xfrm>
            <a:off x="7177088" y="5400675"/>
            <a:ext cx="1976437" cy="63658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Организаторы</a:t>
            </a:r>
          </a:p>
        </p:txBody>
      </p:sp>
      <p:sp>
        <p:nvSpPr>
          <p:cNvPr id="44040" name="AutoShape 8"/>
          <p:cNvSpPr>
            <a:spLocks noChangeArrowheads="1"/>
          </p:cNvSpPr>
          <p:nvPr/>
        </p:nvSpPr>
        <p:spPr bwMode="auto">
          <a:xfrm>
            <a:off x="7159625" y="3862388"/>
            <a:ext cx="1976438" cy="6350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Организаторы</a:t>
            </a:r>
          </a:p>
        </p:txBody>
      </p:sp>
      <p:sp>
        <p:nvSpPr>
          <p:cNvPr id="44041" name="AutoShape 9"/>
          <p:cNvSpPr>
            <a:spLocks noChangeArrowheads="1"/>
          </p:cNvSpPr>
          <p:nvPr/>
        </p:nvSpPr>
        <p:spPr bwMode="auto">
          <a:xfrm>
            <a:off x="6172200" y="823913"/>
            <a:ext cx="1976438" cy="63658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Участники </a:t>
            </a:r>
          </a:p>
        </p:txBody>
      </p:sp>
      <p:sp>
        <p:nvSpPr>
          <p:cNvPr id="44042" name="AutoShape 10"/>
          <p:cNvSpPr>
            <a:spLocks noChangeArrowheads="1"/>
          </p:cNvSpPr>
          <p:nvPr/>
        </p:nvSpPr>
        <p:spPr bwMode="auto">
          <a:xfrm>
            <a:off x="6181725" y="2868613"/>
            <a:ext cx="1976438" cy="63658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Участники </a:t>
            </a:r>
          </a:p>
        </p:txBody>
      </p:sp>
      <p:sp>
        <p:nvSpPr>
          <p:cNvPr id="44043" name="AutoShape 11"/>
          <p:cNvSpPr>
            <a:spLocks noChangeArrowheads="1"/>
          </p:cNvSpPr>
          <p:nvPr/>
        </p:nvSpPr>
        <p:spPr bwMode="auto">
          <a:xfrm>
            <a:off x="1392238" y="4821238"/>
            <a:ext cx="5759450" cy="175736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sz="1400" b="1">
              <a:solidFill>
                <a:srgbClr val="254061"/>
              </a:solidFill>
            </a:endParaRP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пересчитать испорченные ИК в аудитории;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неиспользованные черновики;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</a:rPr>
              <a:t>отметить в форме ППЭ-05-02 «Протокол проведения экзамена в аудитории» факты неявки на экзамен участников, а также проверить отметки фактов (в случае если такие факты имели место) удаления с экзамена, незавершения выполнения экзаменационной работы, ошибок в документах.</a:t>
            </a: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40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702050"/>
            <a:ext cx="137795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4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013325"/>
            <a:ext cx="13462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-1576388" y="3670300"/>
            <a:ext cx="4572001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200" b="1">
                <a:solidFill>
                  <a:srgbClr val="254061"/>
                </a:solidFill>
                <a:latin typeface="Arial" panose="020B0604020202020204" pitchFamily="34" charset="0"/>
              </a:rPr>
              <a:t>За 30 минут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b="1">
                <a:solidFill>
                  <a:srgbClr val="254061"/>
                </a:solidFill>
                <a:latin typeface="Arial" panose="020B0604020202020204" pitchFamily="34" charset="0"/>
              </a:rPr>
              <a:t> и за 5 минут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b="1">
                <a:solidFill>
                  <a:srgbClr val="254061"/>
                </a:solidFill>
                <a:latin typeface="Arial" panose="020B0604020202020204" pitchFamily="34" charset="0"/>
              </a:rPr>
              <a:t> до окончания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b="1">
                <a:solidFill>
                  <a:srgbClr val="254061"/>
                </a:solidFill>
                <a:latin typeface="Arial" panose="020B0604020202020204" pitchFamily="34" charset="0"/>
              </a:rPr>
              <a:t>выполнения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b="1">
                <a:solidFill>
                  <a:srgbClr val="254061"/>
                </a:solidFill>
                <a:latin typeface="Arial" panose="020B0604020202020204" pitchFamily="34" charset="0"/>
              </a:rPr>
              <a:t>экзаменационной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b="1">
                <a:solidFill>
                  <a:srgbClr val="254061"/>
                </a:solidFill>
                <a:latin typeface="Arial" panose="020B0604020202020204" pitchFamily="34" charset="0"/>
              </a:rPr>
              <a:t>работы 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-1600200" y="5192713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200" b="1">
                <a:solidFill>
                  <a:srgbClr val="254061"/>
                </a:solidFill>
                <a:latin typeface="Arial" panose="020B0604020202020204" pitchFamily="34" charset="0"/>
              </a:rPr>
              <a:t>За 15 минут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b="1">
                <a:solidFill>
                  <a:srgbClr val="254061"/>
                </a:solidFill>
                <a:latin typeface="Arial" panose="020B0604020202020204" pitchFamily="34" charset="0"/>
              </a:rPr>
              <a:t> до окончания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b="1">
                <a:solidFill>
                  <a:srgbClr val="254061"/>
                </a:solidFill>
                <a:latin typeface="Arial" panose="020B0604020202020204" pitchFamily="34" charset="0"/>
              </a:rPr>
              <a:t>выполнения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b="1">
                <a:solidFill>
                  <a:srgbClr val="254061"/>
                </a:solidFill>
                <a:latin typeface="Arial" panose="020B0604020202020204" pitchFamily="34" charset="0"/>
              </a:rPr>
              <a:t>экзаменационной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b="1">
                <a:solidFill>
                  <a:srgbClr val="254061"/>
                </a:solidFill>
                <a:latin typeface="Arial" panose="020B0604020202020204" pitchFamily="34" charset="0"/>
              </a:rPr>
              <a:t>работы 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7740650" y="6216650"/>
            <a:ext cx="172720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0000FF"/>
                </a:solidFill>
                <a:hlinkClick r:id="rId4"/>
              </a:rPr>
              <a:t>СОДЕРЖАНИЕ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2733675"/>
            <a:ext cx="156051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551613" y="4462463"/>
            <a:ext cx="2314575" cy="1554162"/>
          </a:xfrm>
          <a:prstGeom prst="rect">
            <a:avLst/>
          </a:prstGeom>
          <a:noFill/>
          <a:ln w="1908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u="sng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Скачивается техническими специалистами ППЭ с технического портала РЦОИ, распечатывается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600" u="sng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экзамена!</a:t>
            </a: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2479675" y="4368800"/>
            <a:ext cx="3887788" cy="788988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Автоматическое распределение участников и организаторов по аудиториям и рабочим местам (рассадка)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2479675" y="5275263"/>
            <a:ext cx="3887788" cy="78105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Сформированные отчетности (формы, ведомости, протоколы, используемые в ППЭ)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36538" y="2651125"/>
            <a:ext cx="3398837" cy="1479509"/>
          </a:xfrm>
          <a:prstGeom prst="rect">
            <a:avLst/>
          </a:prstGeom>
          <a:noFill/>
          <a:ln w="126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938"/>
              </a:spcBef>
              <a:buClrTx/>
              <a:buFontTx/>
              <a:buNone/>
            </a:pPr>
            <a:r>
              <a:rPr lang="ru-RU" altLang="ru-RU" sz="15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Важно!! Руководитель ППЭ несет персональную ответственность за соблюдение мер информационной безопасности и исполнение </a:t>
            </a:r>
            <a:r>
              <a:rPr lang="ru-RU" altLang="ru-RU" sz="15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 </a:t>
            </a:r>
            <a:r>
              <a:rPr lang="ru-RU" altLang="ru-RU" sz="15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ГИА в ППЭ на всех этапах проведения ЕГЭ в ППЭ.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65125" y="47625"/>
            <a:ext cx="5473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32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экзамена в ППЭ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9938"/>
            <a:ext cx="15430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116138" y="727075"/>
            <a:ext cx="675005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режима видеозаписи в штабе</a:t>
            </a:r>
          </a:p>
          <a:p>
            <a:pPr>
              <a:buClrTx/>
              <a:buFontTx/>
              <a:buNone/>
            </a:pPr>
            <a:r>
              <a:rPr lang="ru-RU" altLang="ru-RU" i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 до получения руководителем ППЭ ЭМ от члена ГЭК)</a:t>
            </a:r>
          </a:p>
          <a:p>
            <a:pPr>
              <a:buClrTx/>
              <a:buFontTx/>
              <a:buNone/>
            </a:pPr>
            <a:endParaRPr lang="ru-RU" altLang="ru-RU" i="1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390525" y="804863"/>
            <a:ext cx="1435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254061"/>
                </a:solidFill>
                <a:latin typeface="Arial" panose="020B0604020202020204" pitchFamily="34" charset="0"/>
              </a:rPr>
              <a:t>Не позднее 7:30</a:t>
            </a: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728788"/>
            <a:ext cx="15430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390525" y="1778000"/>
            <a:ext cx="1435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Не позднее 7:30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081047" y="1740318"/>
            <a:ext cx="709228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ППЭ:</a:t>
            </a:r>
          </a:p>
          <a:p>
            <a:pPr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от члена ГЭК ВДП и другие упаковочные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endParaRPr lang="ru-RU" altLang="ru-RU" sz="16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885950" y="6148388"/>
            <a:ext cx="741045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режима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на камерах видеонаблюдения в аудиториях ППЭ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491163" y="2763838"/>
            <a:ext cx="3398837" cy="1006475"/>
          </a:xfrm>
          <a:prstGeom prst="rect">
            <a:avLst/>
          </a:prstGeom>
          <a:noFill/>
          <a:ln w="93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938"/>
              </a:spcBef>
              <a:buClrTx/>
              <a:buFontTx/>
              <a:buNone/>
            </a:pPr>
            <a:r>
              <a:rPr lang="ru-RU" altLang="ru-RU" sz="15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Важно!! Член ГЭК обеспечивает соблюдение требований Порядка и фиксирует все случаи нарушения порядка проведения ГИА в ППЭ</a:t>
            </a: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541338" y="4797425"/>
            <a:ext cx="1708150" cy="1008063"/>
          </a:xfrm>
          <a:prstGeom prst="rect">
            <a:avLst/>
          </a:prstGeom>
          <a:noFill/>
          <a:ln w="1908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000" u="sng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 руководителя ППЭ:</a:t>
            </a:r>
          </a:p>
        </p:txBody>
      </p:sp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949950"/>
            <a:ext cx="15208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123825" y="5967413"/>
            <a:ext cx="20240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Не позднее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 8:00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90488" y="1692275"/>
            <a:ext cx="8874125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400"/>
              </a:spcBef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кладут на край стола свои бланки, КИМ, контрольные листы и черновики.</a:t>
            </a:r>
          </a:p>
          <a:p>
            <a:pPr>
              <a:spcBef>
                <a:spcPts val="400"/>
              </a:spcBef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собирают экзаменационные материалы участников. </a:t>
            </a:r>
          </a:p>
          <a:p>
            <a:pPr>
              <a:spcBef>
                <a:spcPts val="400"/>
              </a:spcBef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если бланки ответов № 2 и ДБО № 2 содержат незаполненные области (за исключением регистрационных полей), то необходимо погасить их «Z»;</a:t>
            </a:r>
          </a:p>
          <a:p>
            <a:pPr>
              <a:spcBef>
                <a:spcPts val="400"/>
              </a:spcBef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Указать в поле «Замена ошибочных ответов» бланка ответов № 1 количество замен и поставить подпись.</a:t>
            </a:r>
          </a:p>
          <a:p>
            <a:pPr>
              <a:spcBef>
                <a:spcPts val="400"/>
              </a:spcBef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расписываются в форме ППЭ-05-02 «Протокол проведения ЕГЭ в аудитории»</a:t>
            </a:r>
          </a:p>
          <a:p>
            <a:pPr marL="342900">
              <a:spcBef>
                <a:spcPts val="400"/>
              </a:spcBef>
              <a:buClrTx/>
              <a:buFontTx/>
              <a:buNone/>
            </a:pPr>
            <a:r>
              <a:rPr lang="ru-RU" altLang="ru-RU" sz="16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(Оформление форм ППЭ (включая сбор подписей участников в форме ППЭ-05-02) осуществляется на столе для раскладки). </a:t>
            </a:r>
          </a:p>
          <a:p>
            <a:pPr>
              <a:spcBef>
                <a:spcPts val="400"/>
              </a:spcBef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Покидают аудиторию и в сопровождении организатора вне аудитории покидают ППЭ</a:t>
            </a: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755650" y="69850"/>
            <a:ext cx="66405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экзамена в аудитории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331913" y="755650"/>
            <a:ext cx="5930900" cy="823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завершения экзамена организатор объявляет об окончании экзамена в центре видимости камеры видеонаблюдения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95288" y="5084763"/>
            <a:ext cx="8280400" cy="917575"/>
          </a:xfrm>
          <a:prstGeom prst="rect">
            <a:avLst/>
          </a:prstGeom>
          <a:noFill/>
          <a:ln w="93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того, как последний участник экзамена покинул аудиторию, проинформировать руководителя ППЭ (через организатора вне аудитории) о завершении выполнения экзаменационной работы в аудитории.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7812088" y="6237288"/>
            <a:ext cx="17272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0000FF"/>
                </a:solidFill>
                <a:hlinkClick r:id="rId3"/>
              </a:rPr>
              <a:t>СОДЕРЖАНИЕ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187450" y="4763"/>
            <a:ext cx="63007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2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795338"/>
            <a:ext cx="9144000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79388" y="4022725"/>
            <a:ext cx="4608512" cy="2248950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станции организатор переходит на этап сканирования, подтверждая, что печать ЭМ не требуется и экзамен завершен.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Размещает на сканере комплекты бланков участников экзамена и </a:t>
            </a:r>
            <a:r>
              <a:rPr lang="ru-RU" alt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ППЭ, </a:t>
            </a:r>
            <a:r>
              <a:rPr lang="ru-RU" alt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предназначенные </a:t>
            </a: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сканирования в аудитории: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ППЭ-05-02 (форму не нужно подписывать у руководителя ППЭ и члена ГЭК перед сканированием),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ППЭ-12-02 (при наличии),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ППЭ-12-04-МАШ</a:t>
            </a: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rot="10800000">
            <a:off x="8380413" y="5505450"/>
            <a:ext cx="360362" cy="9144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DCE6F2"/>
          </a:solidFill>
          <a:ln w="1260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8420100" y="5470525"/>
            <a:ext cx="179388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000" b="1"/>
              <a:t>Н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000" b="1"/>
              <a:t>А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000" b="1"/>
              <a:t>Ж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000" b="1"/>
              <a:t>А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000" b="1"/>
              <a:t>Т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000" b="1"/>
              <a:t>Ь</a:t>
            </a: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6245225" y="5549900"/>
            <a:ext cx="1976438" cy="89376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Организатор, ответственный за сканирование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321333" y="1377965"/>
            <a:ext cx="4606925" cy="2011362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одного участника складываются последовательно: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Бланк регистрации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Бланк ответов № 1                                                                      3. Бланк ответов №2 лист 1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Бланк ответов №2 лист 2                                                                       5. Дополнительные бланки ответов №2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комплектуются материалы всех участников.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КИМы и контрольные листы не сканируются!!!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306888"/>
            <a:ext cx="420688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187450" y="-12700"/>
            <a:ext cx="63007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2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913"/>
            <a:ext cx="9144000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91440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79388" y="2625725"/>
            <a:ext cx="2592387" cy="2011363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выделенном окне (желтый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цвет) вписываем количество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явившихся в аудиторию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участников, после чего автоматически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вписывается количество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напечатанных бланков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 (второе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желтое окно)</a:t>
            </a:r>
          </a:p>
        </p:txBody>
      </p:sp>
      <p:cxnSp>
        <p:nvCxnSpPr>
          <p:cNvPr id="47110" name="AutoShape 6"/>
          <p:cNvCxnSpPr>
            <a:cxnSpLocks noChangeShapeType="1"/>
          </p:cNvCxnSpPr>
          <p:nvPr/>
        </p:nvCxnSpPr>
        <p:spPr bwMode="auto">
          <a:xfrm>
            <a:off x="2771775" y="2852738"/>
            <a:ext cx="1081088" cy="217487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7111" name="AutoShape 7"/>
          <p:cNvCxnSpPr>
            <a:cxnSpLocks noChangeShapeType="1"/>
          </p:cNvCxnSpPr>
          <p:nvPr/>
        </p:nvCxnSpPr>
        <p:spPr bwMode="auto">
          <a:xfrm flipV="1">
            <a:off x="2771775" y="3870325"/>
            <a:ext cx="1008063" cy="279400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6516688" y="2459038"/>
            <a:ext cx="2232025" cy="2225675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Проставляется: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количество удаленных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участников,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количество участников, не закончивших экзамен по объективным причинам,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количество ДБО № 2,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выданных участникам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</a:t>
            </a:r>
          </a:p>
        </p:txBody>
      </p:sp>
      <p:cxnSp>
        <p:nvCxnSpPr>
          <p:cNvPr id="47113" name="AutoShape 9"/>
          <p:cNvCxnSpPr>
            <a:cxnSpLocks noChangeShapeType="1"/>
          </p:cNvCxnSpPr>
          <p:nvPr/>
        </p:nvCxnSpPr>
        <p:spPr bwMode="auto">
          <a:xfrm flipH="1">
            <a:off x="4932363" y="2625725"/>
            <a:ext cx="1511300" cy="515938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7114" name="AutoShape 10"/>
          <p:cNvCxnSpPr>
            <a:cxnSpLocks noChangeShapeType="1"/>
          </p:cNvCxnSpPr>
          <p:nvPr/>
        </p:nvCxnSpPr>
        <p:spPr bwMode="auto">
          <a:xfrm flipH="1" flipV="1">
            <a:off x="5508625" y="3354388"/>
            <a:ext cx="863600" cy="228600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7115" name="AutoShape 11"/>
          <p:cNvCxnSpPr>
            <a:cxnSpLocks noChangeShapeType="1"/>
          </p:cNvCxnSpPr>
          <p:nvPr/>
        </p:nvCxnSpPr>
        <p:spPr bwMode="auto">
          <a:xfrm flipH="1" flipV="1">
            <a:off x="5362575" y="3870325"/>
            <a:ext cx="1079500" cy="139700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7116" name="AutoShape 12"/>
          <p:cNvSpPr>
            <a:spLocks noChangeArrowheads="1"/>
          </p:cNvSpPr>
          <p:nvPr/>
        </p:nvSpPr>
        <p:spPr bwMode="auto">
          <a:xfrm rot="10800000">
            <a:off x="5510213" y="4367213"/>
            <a:ext cx="347662" cy="10795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DCE6F2"/>
          </a:solidFill>
          <a:ln w="1260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5543550" y="4325938"/>
            <a:ext cx="27622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200" b="1"/>
              <a:t>Н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200" b="1"/>
              <a:t>А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200" b="1"/>
              <a:t>Ж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200" b="1"/>
              <a:t>А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200" b="1"/>
              <a:t>Т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200" b="1"/>
              <a:t>Ь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1204913" y="5916613"/>
            <a:ext cx="6607175" cy="520700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не все поля были заполнены, возникнет предупреждение: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«Заполните выделенные поля!»</a:t>
            </a:r>
          </a:p>
        </p:txBody>
      </p:sp>
      <p:sp>
        <p:nvSpPr>
          <p:cNvPr id="47119" name="AutoShape 15"/>
          <p:cNvSpPr>
            <a:spLocks noChangeArrowheads="1"/>
          </p:cNvSpPr>
          <p:nvPr/>
        </p:nvSpPr>
        <p:spPr bwMode="auto">
          <a:xfrm>
            <a:off x="3349625" y="4548188"/>
            <a:ext cx="1976438" cy="893762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Организатор, ответственный за сканирование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335088" y="34925"/>
            <a:ext cx="6299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2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9144000" cy="572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339975" y="2349500"/>
            <a:ext cx="4679950" cy="25622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 rot="6720000">
            <a:off x="1051719" y="1567657"/>
            <a:ext cx="219075" cy="287337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FF0000"/>
          </a:solidFill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403350" y="1711325"/>
            <a:ext cx="2520950" cy="703263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0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Нажимаем кнопку «Сканировать»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335088" y="34925"/>
            <a:ext cx="6299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2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t="6383" r="8939" b="8553"/>
          <a:stretch>
            <a:fillRect/>
          </a:stretch>
        </p:blipFill>
        <p:spPr bwMode="auto">
          <a:xfrm>
            <a:off x="107950" y="765175"/>
            <a:ext cx="90011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385" t="6383" r="8939" b="85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042988" y="4292600"/>
            <a:ext cx="7058025" cy="1190625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Ожидаем, пока выполняется сканирование ЭМ, их обработка.</a:t>
            </a:r>
          </a:p>
          <a:p>
            <a:pPr eaLnBrk="1" hangingPunct="1">
              <a:buClrTx/>
              <a:buFontTx/>
              <a:buNone/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71438" y="17463"/>
            <a:ext cx="630078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ситуации </a:t>
            </a: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сканировании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17613"/>
            <a:ext cx="914400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0179" name="AutoShape 3"/>
          <p:cNvCxnSpPr>
            <a:cxnSpLocks noChangeShapeType="1"/>
          </p:cNvCxnSpPr>
          <p:nvPr/>
        </p:nvCxnSpPr>
        <p:spPr bwMode="auto">
          <a:xfrm flipH="1">
            <a:off x="5795963" y="4437063"/>
            <a:ext cx="576262" cy="449262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408738" y="3319463"/>
            <a:ext cx="1979612" cy="1585912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 результатам сканирования ЭМ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найдены особые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 (выделено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красным шрифтом),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нажимаем кнопку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«Просмотреть бланки»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895850" y="4781550"/>
            <a:ext cx="863600" cy="276225"/>
          </a:xfrm>
          <a:prstGeom prst="rect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-36513" y="0"/>
            <a:ext cx="6300788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ситуации </a:t>
            </a: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сканировании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5275"/>
            <a:ext cx="91440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576263"/>
            <a:ext cx="9145588" cy="917575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можно  просмотреть отсканированные бланки и формы, для этого нужно нажать кнопку. В случае некорректного  распознавания, бланк или форма обозначается (подсвечивается) красным цветом. </a:t>
            </a:r>
          </a:p>
        </p:txBody>
      </p:sp>
      <p:cxnSp>
        <p:nvCxnSpPr>
          <p:cNvPr id="51204" name="AutoShape 4"/>
          <p:cNvCxnSpPr>
            <a:cxnSpLocks noChangeShapeType="1"/>
          </p:cNvCxnSpPr>
          <p:nvPr/>
        </p:nvCxnSpPr>
        <p:spPr bwMode="auto">
          <a:xfrm>
            <a:off x="7216775" y="1498600"/>
            <a:ext cx="1819275" cy="1500188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-107950" y="-49213"/>
            <a:ext cx="6300788" cy="52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ситуации </a:t>
            </a: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сканировании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1268413"/>
            <a:ext cx="9144000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2227" name="AutoShape 3"/>
          <p:cNvCxnSpPr>
            <a:cxnSpLocks noChangeShapeType="1"/>
          </p:cNvCxnSpPr>
          <p:nvPr/>
        </p:nvCxnSpPr>
        <p:spPr bwMode="auto">
          <a:xfrm flipV="1">
            <a:off x="7380288" y="3357563"/>
            <a:ext cx="1512887" cy="71437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1113" y="579438"/>
            <a:ext cx="9113837" cy="581025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переходе к просмотру бланков открывается справка об ошибке, с которой можно ознакомиться,  так и с способами ее устранения: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-14288" y="6037263"/>
            <a:ext cx="9115426" cy="336550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ознакомления организатор закрывает окно справки и переходит к отсканированным бланкам.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1134" r="3792" b="9172"/>
          <a:stretch>
            <a:fillRect/>
          </a:stretch>
        </p:blipFill>
        <p:spPr bwMode="auto">
          <a:xfrm>
            <a:off x="103188" y="1300163"/>
            <a:ext cx="8929687" cy="460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90" t="1134" r="3792" b="91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-107950" y="-49213"/>
            <a:ext cx="6300788" cy="52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ситуации </a:t>
            </a: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сканировании</a:t>
            </a:r>
          </a:p>
        </p:txBody>
      </p:sp>
      <p:cxnSp>
        <p:nvCxnSpPr>
          <p:cNvPr id="53251" name="AutoShape 3"/>
          <p:cNvCxnSpPr>
            <a:cxnSpLocks noChangeShapeType="1"/>
          </p:cNvCxnSpPr>
          <p:nvPr/>
        </p:nvCxnSpPr>
        <p:spPr bwMode="auto">
          <a:xfrm flipV="1">
            <a:off x="7308850" y="3644900"/>
            <a:ext cx="1514475" cy="71438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7150" y="561975"/>
            <a:ext cx="9021763" cy="581025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переходе к просмотру бланков станция организатора автоматически открывает проблемные бланки.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2906713" y="3300413"/>
            <a:ext cx="4154487" cy="823912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выполняет автоматическую сортировку- нажимает кнопку «Упорядочить бланки»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795338" y="-42863"/>
            <a:ext cx="6300787" cy="58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2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Верификация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27138"/>
            <a:ext cx="9144000" cy="472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5" name="AutoShape 3"/>
          <p:cNvSpPr>
            <a:spLocks noChangeArrowheads="1"/>
          </p:cNvSpPr>
          <p:nvPr/>
        </p:nvSpPr>
        <p:spPr bwMode="auto">
          <a:xfrm rot="10800000">
            <a:off x="5149850" y="4403725"/>
            <a:ext cx="360363" cy="1225550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DCE6F2"/>
          </a:solidFill>
          <a:ln w="1260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219700" y="4508500"/>
            <a:ext cx="2159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100" b="1"/>
              <a:t>Н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100" b="1"/>
              <a:t>А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100" b="1"/>
              <a:t>Ж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100" b="1"/>
              <a:t>А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100" b="1"/>
              <a:t>Т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100" b="1"/>
              <a:t>Ь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6189663" y="2197100"/>
            <a:ext cx="2424112" cy="2011363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Сравниваем номер ДБО № 2, вписанный организатором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номером ДБО № 2,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распознанным станцией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организатора.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несовпадения –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исправляем вручную номер, распознанный станцией организатора.</a:t>
            </a: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944938" y="3860800"/>
            <a:ext cx="1171575" cy="249238"/>
          </a:xfrm>
          <a:prstGeom prst="rect">
            <a:avLst/>
          </a:prstGeom>
          <a:solidFill>
            <a:srgbClr val="DCE6F2"/>
          </a:solidFill>
          <a:ln w="1908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100"/>
              <a:t>294110</a:t>
            </a:r>
            <a:r>
              <a:rPr lang="ru-RU" altLang="ru-RU" sz="1100" b="1">
                <a:solidFill>
                  <a:srgbClr val="FF0000"/>
                </a:solidFill>
              </a:rPr>
              <a:t>8</a:t>
            </a:r>
            <a:r>
              <a:rPr lang="ru-RU" altLang="ru-RU" sz="1100"/>
              <a:t>144078</a:t>
            </a: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817813" y="720725"/>
            <a:ext cx="3317875" cy="368300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Открывается окно верификации</a:t>
            </a:r>
          </a:p>
        </p:txBody>
      </p:sp>
      <p:cxnSp>
        <p:nvCxnSpPr>
          <p:cNvPr id="54280" name="AutoShape 8"/>
          <p:cNvCxnSpPr>
            <a:cxnSpLocks noChangeShapeType="1"/>
          </p:cNvCxnSpPr>
          <p:nvPr/>
        </p:nvCxnSpPr>
        <p:spPr bwMode="auto">
          <a:xfrm flipH="1">
            <a:off x="5691188" y="3068638"/>
            <a:ext cx="492125" cy="288925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281" name="AutoShape 9"/>
          <p:cNvCxnSpPr>
            <a:cxnSpLocks noChangeShapeType="1"/>
            <a:endCxn id="54278" idx="0"/>
          </p:cNvCxnSpPr>
          <p:nvPr/>
        </p:nvCxnSpPr>
        <p:spPr bwMode="auto">
          <a:xfrm flipH="1">
            <a:off x="4530725" y="3444875"/>
            <a:ext cx="1636713" cy="415925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7885113" y="6237288"/>
            <a:ext cx="17272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0000FF"/>
                </a:solidFill>
                <a:hlinkClick r:id="rId4"/>
              </a:rPr>
              <a:t>СОДЕРЖАНИЕ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2505075"/>
            <a:ext cx="1150937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304506"/>
            <a:ext cx="154305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70681" y="4371377"/>
            <a:ext cx="143510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 dirty="0" smtClean="0">
                <a:solidFill>
                  <a:srgbClr val="254061"/>
                </a:solidFill>
                <a:latin typeface="Arial" panose="020B0604020202020204" pitchFamily="34" charset="0"/>
              </a:rPr>
              <a:t>Не позднее </a:t>
            </a:r>
            <a:r>
              <a:rPr lang="ru-RU" altLang="ru-RU" sz="1600" b="1" dirty="0">
                <a:solidFill>
                  <a:srgbClr val="254061"/>
                </a:solidFill>
                <a:latin typeface="Arial" panose="020B0604020202020204" pitchFamily="34" charset="0"/>
              </a:rPr>
              <a:t>08:00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881188" y="2233248"/>
            <a:ext cx="590550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</a:t>
            </a: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altLang="ru-RU" sz="16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аудитории, </a:t>
            </a:r>
            <a:r>
              <a:rPr 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за регистрацию </a:t>
            </a:r>
            <a:r>
              <a:rPr lang="ru-RU" sz="16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лиц:</a:t>
            </a:r>
            <a:r>
              <a:rPr lang="ru-RU" altLang="ru-RU" sz="16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b="1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от руководителя ППЭ форму ППЭ-07</a:t>
            </a:r>
          </a:p>
          <a:p>
            <a:pPr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 к своему рабочему месту – ко входу в ППЭ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908175" y="3663099"/>
            <a:ext cx="6335713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допуск работников в ППЭ:</a:t>
            </a:r>
          </a:p>
          <a:p>
            <a:pPr marL="285750" indent="-285750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паспортный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endParaRPr lang="ru-RU" altLang="ru-RU" sz="16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проверяет наличие работников в списках</a:t>
            </a:r>
          </a:p>
          <a:p>
            <a:pPr marL="285750" indent="-285750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регистрирует работников ППЭ (подпись в форме ППЭ-07)</a:t>
            </a:r>
          </a:p>
          <a:p>
            <a:pPr marL="285750" indent="-285750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направляет организаторов к месту проведения инструктажа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051720" y="5086453"/>
            <a:ext cx="60848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в аудитории, вне аудитории:</a:t>
            </a:r>
          </a:p>
          <a:p>
            <a:pPr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оставляют личные вещи в месте для хранения личных вещей лиц, привлекаемых к проведению ЕГЭ, которое расположено до входа в ППЭ</a:t>
            </a:r>
          </a:p>
          <a:p>
            <a:pPr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регистрируются у ответственного организатора вне аудитории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5288" y="-28190"/>
            <a:ext cx="8691562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7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altLang="ru-RU" sz="27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 до </a:t>
            </a:r>
            <a:r>
              <a:rPr lang="ru-RU" altLang="ru-RU" sz="27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экзамена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700" b="1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</a:t>
            </a:r>
            <a:endParaRPr lang="ru-RU" altLang="ru-RU" sz="2700" b="1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9144" y="980728"/>
            <a:ext cx="76247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бедиться в сохранении корректности настроек стационарных и (или) переносных металлоискателей;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назначить ответственного за регистрацию лиц из числа организаторов вне аудитории (в соответствии с формой ППЭ-07).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4" t="13455" r="15468" b="11288"/>
          <a:stretch>
            <a:fillRect/>
          </a:stretch>
        </p:blipFill>
        <p:spPr bwMode="auto">
          <a:xfrm>
            <a:off x="107950" y="692150"/>
            <a:ext cx="9036050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904" t="13455" r="15468" b="112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-180975" y="17463"/>
            <a:ext cx="73088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данных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6176963" y="3789363"/>
            <a:ext cx="2952750" cy="1465262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особых ситуаций по результатам сканирования нажимаем кнопку «Перейти к экспорту»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250825" y="25400"/>
            <a:ext cx="6300788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данных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088"/>
            <a:ext cx="9144000" cy="46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476375" y="3287713"/>
            <a:ext cx="5688013" cy="1797050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Пригласить технического специалиста и члена ГЭК.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специалист совместно с членом ГЭК и организаторами проверяет, что экспортируемые данные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содержат особых ситуаций и сверяет данные о количестве отсканированных бланков,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указанном на станции организатора, с количеством бланков, указанном в форме ППЭ-11.</a:t>
            </a:r>
          </a:p>
        </p:txBody>
      </p:sp>
      <p:sp>
        <p:nvSpPr>
          <p:cNvPr id="56324" name="AutoShape 4"/>
          <p:cNvSpPr>
            <a:spLocks noChangeArrowheads="1"/>
          </p:cNvSpPr>
          <p:nvPr/>
        </p:nvSpPr>
        <p:spPr bwMode="auto">
          <a:xfrm>
            <a:off x="7569200" y="4164013"/>
            <a:ext cx="288925" cy="876300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DCE6F2"/>
          </a:solidFill>
          <a:ln w="1260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7575550" y="4094163"/>
            <a:ext cx="19050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000" b="1"/>
              <a:t>Н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000" b="1"/>
              <a:t>А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000" b="1"/>
              <a:t>Ж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000" b="1"/>
              <a:t>А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000" b="1"/>
              <a:t>Т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000" b="1"/>
              <a:t>Ь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0" y="5843588"/>
            <a:ext cx="9144000" cy="642937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В случае необходимости повторной настройки станции организатора для </a:t>
            </a:r>
          </a:p>
          <a:p>
            <a:pPr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калибровки сканера необходимо использовать калибровочный лист станции организатора!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468313" y="34925"/>
            <a:ext cx="630078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данных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225"/>
            <a:ext cx="91440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563938" y="4076700"/>
            <a:ext cx="2447925" cy="733425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Член ГЭК вводит пароль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 к токену и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нажимает кнопку «ОК»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95288" y="17463"/>
            <a:ext cx="630078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данных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44000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555875" y="5767388"/>
            <a:ext cx="4464050" cy="642937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специалист переходит к экспорту ЭМ, нажимает кнопку.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7235825" y="5445125"/>
            <a:ext cx="936625" cy="433388"/>
          </a:xfrm>
          <a:prstGeom prst="rect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539750" y="71438"/>
            <a:ext cx="6300788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данных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7920038" y="6262688"/>
            <a:ext cx="1728787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0000FF"/>
                </a:solidFill>
                <a:hlinkClick r:id="rId4"/>
              </a:rPr>
              <a:t>СОДЕРЖАНИЕ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74613" y="5872163"/>
            <a:ext cx="7848600" cy="917575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специалист сохраняет пакет с электронными образами бланков и форм ППЭ на флеш-накопитель для переноса данных между станциями ППЭ.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AutoShape 1"/>
          <p:cNvSpPr>
            <a:spLocks noChangeArrowheads="1"/>
          </p:cNvSpPr>
          <p:nvPr/>
        </p:nvSpPr>
        <p:spPr bwMode="auto">
          <a:xfrm>
            <a:off x="503238" y="1597025"/>
            <a:ext cx="4957762" cy="722313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и подписание протокола проведения процедуры сканирования бланков ГИА в аудитории ППЭ (форма ППЭ-15)</a:t>
            </a:r>
          </a:p>
        </p:txBody>
      </p:sp>
      <p:sp>
        <p:nvSpPr>
          <p:cNvPr id="60418" name="AutoShape 2"/>
          <p:cNvSpPr>
            <a:spLocks noChangeArrowheads="1"/>
          </p:cNvSpPr>
          <p:nvPr/>
        </p:nvSpPr>
        <p:spPr bwMode="auto">
          <a:xfrm>
            <a:off x="515938" y="2352675"/>
            <a:ext cx="4957762" cy="788988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на флеш-накопитель для переноса данных между станциями ППЭ электронного журнала работы станции организатора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525463" y="47625"/>
            <a:ext cx="5892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экзамена в аудитории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50863" y="869950"/>
            <a:ext cx="4887912" cy="658813"/>
          </a:xfrm>
          <a:prstGeom prst="rect">
            <a:avLst/>
          </a:prstGeom>
          <a:solidFill>
            <a:srgbClr val="D9DADB"/>
          </a:solidFill>
          <a:ln w="9360" cap="flat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anchor="ctr"/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и подписание протокола печати ЭМ в аудитории (форма ППЭ-23)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473075" y="4862513"/>
            <a:ext cx="8275638" cy="1311275"/>
          </a:xfrm>
          <a:prstGeom prst="rect">
            <a:avLst/>
          </a:prstGeom>
          <a:solidFill>
            <a:srgbClr val="FFFFFF"/>
          </a:solidFill>
          <a:ln w="25560" cap="sq">
            <a:solidFill>
              <a:srgbClr val="4F81B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сохранения на флеш-накопитель для переноса данных между станциями ППЭ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электронных журналов работы станции организатора со всех станций организатора во всех аудиториях ППЭ, включая замененные и резервные, технический специалист при участии руководителя ППЭ передает электронные журналы работы станции организатора </a:t>
            </a:r>
            <a:r>
              <a:rPr lang="ru-RU" alt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личном кабинете ППЭ  </a:t>
            </a:r>
            <a:r>
              <a:rPr lang="ru-RU" altLang="ru-RU" sz="16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участии члена ГЭК с токеном члена ГЭК.</a:t>
            </a: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473075" y="3813175"/>
            <a:ext cx="8274050" cy="823913"/>
          </a:xfrm>
          <a:prstGeom prst="rect">
            <a:avLst/>
          </a:prstGeom>
          <a:solidFill>
            <a:srgbClr val="FFFFFF"/>
          </a:solidFill>
          <a:ln w="25560" cap="sq">
            <a:solidFill>
              <a:srgbClr val="4F81B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протоколов и сохранение электронного журнала работы станции организатора выполняется также на станциях организатора, замененных в ходе экзамена на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резервные, и на резервных станциях организатора, не использованных на экзамене.</a:t>
            </a:r>
          </a:p>
        </p:txBody>
      </p:sp>
      <p:sp>
        <p:nvSpPr>
          <p:cNvPr id="60423" name="AutoShape 7"/>
          <p:cNvSpPr>
            <a:spLocks noChangeArrowheads="1"/>
          </p:cNvSpPr>
          <p:nvPr/>
        </p:nvSpPr>
        <p:spPr bwMode="auto">
          <a:xfrm>
            <a:off x="6156325" y="1246188"/>
            <a:ext cx="1976438" cy="6350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Организаторы</a:t>
            </a:r>
          </a:p>
        </p:txBody>
      </p:sp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6156325" y="1998663"/>
            <a:ext cx="1976438" cy="6350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Технический специалист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247188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07950" y="-6350"/>
            <a:ext cx="66389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экзамена на резервной станции или в случае неявки участников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771775" y="3603625"/>
            <a:ext cx="5832475" cy="823913"/>
          </a:xfrm>
          <a:prstGeom prst="rect">
            <a:avLst/>
          </a:prstGeom>
          <a:solidFill>
            <a:srgbClr val="DCE6F2"/>
          </a:solidFill>
          <a:ln w="12600" cap="sq">
            <a:solidFill>
              <a:srgbClr val="4F81B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завершения экзамена на резервной станции нажмите ссылку «Завершить печать» на странице Загрузка ключа доступа к ЭМ. Подтвердите завершение печати с помощью токена.</a:t>
            </a:r>
          </a:p>
        </p:txBody>
      </p:sp>
      <p:cxnSp>
        <p:nvCxnSpPr>
          <p:cNvPr id="61444" name="AutoShape 4"/>
          <p:cNvCxnSpPr>
            <a:cxnSpLocks noChangeShapeType="1"/>
          </p:cNvCxnSpPr>
          <p:nvPr/>
        </p:nvCxnSpPr>
        <p:spPr bwMode="auto">
          <a:xfrm flipH="1">
            <a:off x="1042988" y="4449763"/>
            <a:ext cx="1711325" cy="781050"/>
          </a:xfrm>
          <a:prstGeom prst="straightConnector1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143000" y="1958975"/>
            <a:ext cx="66960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9525"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lvl="2" indent="0" algn="just" eaLnBrk="1" hangingPunct="1">
              <a:spcBef>
                <a:spcPts val="450"/>
              </a:spcBef>
              <a:spcAft>
                <a:spcPts val="450"/>
              </a:spcAft>
              <a:buClrTx/>
              <a:buSzPct val="150000"/>
              <a:buFontTx/>
              <a:buNone/>
            </a:pPr>
            <a:endParaRPr lang="ru-RU" altLang="ru-RU" sz="13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7938" lvl="2" indent="0" algn="just" eaLnBrk="1" hangingPunct="1">
              <a:spcBef>
                <a:spcPts val="450"/>
              </a:spcBef>
              <a:spcAft>
                <a:spcPts val="45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None/>
            </a:pPr>
            <a:endParaRPr lang="ru-RU" altLang="ru-RU" sz="130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7624763" y="2970213"/>
            <a:ext cx="1739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2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ППЭ;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2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Неиспользованные материалы</a:t>
            </a:r>
          </a:p>
        </p:txBody>
      </p:sp>
      <p:sp>
        <p:nvSpPr>
          <p:cNvPr id="62467" name="AutoShape 3"/>
          <p:cNvSpPr>
            <a:spLocks noChangeArrowheads="1"/>
          </p:cNvSpPr>
          <p:nvPr/>
        </p:nvSpPr>
        <p:spPr bwMode="auto">
          <a:xfrm>
            <a:off x="7140575" y="3046413"/>
            <a:ext cx="493713" cy="458787"/>
          </a:xfrm>
          <a:prstGeom prst="plus">
            <a:avLst>
              <a:gd name="adj" fmla="val 46162"/>
            </a:avLst>
          </a:prstGeom>
          <a:solidFill>
            <a:srgbClr val="DCE6F2"/>
          </a:solidFill>
          <a:ln w="93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468313" y="790575"/>
            <a:ext cx="8424862" cy="733425"/>
          </a:xfrm>
          <a:prstGeom prst="rect">
            <a:avLst/>
          </a:prstGeom>
          <a:solidFill>
            <a:srgbClr val="DCE6F2"/>
          </a:solidFill>
          <a:ln w="9360" cap="sq">
            <a:solidFill>
              <a:srgbClr val="006AB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комплектации бланков ответов №2 организатор должен следить, чтобы бланки ответов №2 одного участника лежали строго друг за другом: сверху основной бланк ответов №2 лист 1, лист 2 и за ним все дополнительные бланки ответов №2 данного участника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2779713"/>
            <a:ext cx="173355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5799138" y="2112963"/>
            <a:ext cx="7588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900">
                <a:latin typeface="Arial" panose="020B0604020202020204" pitchFamily="34" charset="0"/>
              </a:rPr>
              <a:t>Черновики</a:t>
            </a:r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5316538" y="2065338"/>
            <a:ext cx="4762" cy="2009775"/>
          </a:xfrm>
          <a:prstGeom prst="line">
            <a:avLst/>
          </a:prstGeom>
          <a:noFill/>
          <a:ln w="15840" cap="sq">
            <a:solidFill>
              <a:srgbClr val="4A452A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H="1" flipV="1">
            <a:off x="5307013" y="2058988"/>
            <a:ext cx="1538287" cy="7937"/>
          </a:xfrm>
          <a:prstGeom prst="line">
            <a:avLst/>
          </a:prstGeom>
          <a:noFill/>
          <a:ln w="15840" cap="sq">
            <a:solidFill>
              <a:srgbClr val="4A452A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2357438"/>
            <a:ext cx="36353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5969000" y="3417888"/>
            <a:ext cx="2587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37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2279650" y="39688"/>
            <a:ext cx="45688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Упаковка ЭМ</a:t>
            </a: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415925" y="5505450"/>
            <a:ext cx="8116888" cy="987425"/>
          </a:xfrm>
          <a:prstGeom prst="rect">
            <a:avLst/>
          </a:prstGeom>
          <a:solidFill>
            <a:srgbClr val="FFFFFF"/>
          </a:solidFill>
          <a:ln w="255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5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ВДП с бланками ответов участников экзамена не запаковывается до того,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5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не будет произведён экспорт отсканированных материалов, либо до принятия решения о сканировании в Штабе ППЭ в случае возникновения нештатной ситуации, которую невозможно решить средствами станции организатора</a:t>
            </a:r>
          </a:p>
        </p:txBody>
      </p:sp>
      <p:pic>
        <p:nvPicPr>
          <p:cNvPr id="6247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952625"/>
            <a:ext cx="511175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968375" y="4140200"/>
            <a:ext cx="7316788" cy="1158875"/>
          </a:xfrm>
          <a:prstGeom prst="rect">
            <a:avLst/>
          </a:prstGeom>
          <a:noFill/>
          <a:ln w="126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b="1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упаковке бланков запрещено:</a:t>
            </a:r>
          </a:p>
          <a:p>
            <a:pPr eaLnBrk="1" hangingPunct="1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400" b="1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какие-либо иные пакеты (конверты и т.д.) вместо выданных ВДП;</a:t>
            </a:r>
          </a:p>
          <a:p>
            <a:pPr eaLnBrk="1" hangingPunct="1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400" b="1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вкладывать вместе с бланками ЕГЭ какие-либо другие материалы;</a:t>
            </a:r>
          </a:p>
          <a:p>
            <a:pPr eaLnBrk="1" hangingPunct="1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400" b="1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скреплять бланки ЕГЭ (скрепками, степлерами и т.п.);</a:t>
            </a:r>
          </a:p>
          <a:p>
            <a:pPr eaLnBrk="1" hangingPunct="1">
              <a:buClr>
                <a:srgbClr val="254061"/>
              </a:buClr>
              <a:buFont typeface="Arial" panose="020B0604020202020204" pitchFamily="34" charset="0"/>
              <a:buChar char="•"/>
            </a:pPr>
            <a:r>
              <a:rPr lang="ru-RU" altLang="ru-RU" sz="1400" b="1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менять ориентацию бланков ЕГЭ в ВДП (верх-низ, лицевая-оборотная сторона).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446088" y="85725"/>
            <a:ext cx="630078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экзамена в аудитории </a:t>
            </a: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60350" y="3446463"/>
            <a:ext cx="8928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4973638"/>
            <a:ext cx="1262063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2" name="AutoShape 4"/>
          <p:cNvSpPr>
            <a:spLocks noChangeArrowheads="1"/>
          </p:cNvSpPr>
          <p:nvPr/>
        </p:nvSpPr>
        <p:spPr bwMode="auto">
          <a:xfrm>
            <a:off x="425450" y="1196975"/>
            <a:ext cx="5192713" cy="403225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 упаковки ЭМ в аудитории в центре видимости камеры видеонаблюдения объявляется: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 окончании экзамена;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данные протокола о проведении экзамена в аудитории (форма ППЭ-05-02), в том числе:  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предмета,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экзамена в данной аудитории,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ЭМ (использованных и неиспользованных),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подписания протокола. </a:t>
            </a:r>
          </a:p>
          <a:p>
            <a:pPr eaLnBrk="1" hangingPunct="1">
              <a:buClrTx/>
              <a:buFontTx/>
              <a:buNone/>
            </a:pPr>
            <a:endParaRPr lang="ru-RU" altLang="ru-RU" sz="160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Демонстрируется запечатанный ВДП с ЭМ участников экзамена.</a:t>
            </a:r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>
            <a:off x="6457950" y="2708275"/>
            <a:ext cx="1976438" cy="63658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Ответственный организатор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7829550" y="6183313"/>
            <a:ext cx="17272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0000FF"/>
                </a:solidFill>
                <a:hlinkClick r:id="rId4"/>
              </a:rPr>
              <a:t>СОДЕРЖАНИЕ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25413" y="1163638"/>
            <a:ext cx="7096125" cy="1663700"/>
          </a:xfrm>
          <a:prstGeom prst="rect">
            <a:avLst/>
          </a:prstGeom>
          <a:solidFill>
            <a:srgbClr val="D9DADB"/>
          </a:solidFill>
          <a:ln w="2844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lvl1pPr marL="284163" indent="-284163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запечатанный ВДП с бланками регистрации, бланками ответов № 1, бланками ответов № 2 (лист 1 и лист 2), в том числе с ДБО № 2;</a:t>
            </a: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возвратные доставочные пакеты с КИМ  и контрольными листами,</a:t>
            </a: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возвратные доставочные пакеты  с испорченными ЭМ,</a:t>
            </a: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возвратные доставочные пакеты с черновиками,</a:t>
            </a: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неиспользованные материалы (ВДП, ДБО № 2, черновики).</a:t>
            </a: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-303213" y="92075"/>
            <a:ext cx="7708901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ППЭ принимает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ответственного организатора в аудитории: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776413" y="2955925"/>
            <a:ext cx="7096125" cy="3732213"/>
          </a:xfrm>
          <a:prstGeom prst="rect">
            <a:avLst/>
          </a:prstGeom>
          <a:solidFill>
            <a:srgbClr val="D9DADB"/>
          </a:solidFill>
          <a:ln w="2844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ru-RU" altLang="ru-RU" sz="1400">
              <a:solidFill>
                <a:srgbClr val="254061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ППЭ-05-02 «Протокол проведения экзамена в аудитории»; </a:t>
            </a: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ППЭ-23 «Протокол печати полных комплектов ЭМ в аудитории ППЭ»;</a:t>
            </a: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 05-01 «Список участников экзамена в аудитории ППЭ»;</a:t>
            </a: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ППЭ-12-02 «Ведомость коррекции персональных данных участников экзамена в аудитории»;</a:t>
            </a: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ППЭ-12-03 «Ведомость использования дополнительных бланков ответов № 2»;</a:t>
            </a: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ППЭ-12-04-МАШ «Ведомость учета времени отсутствия участников экзамена в аудитории»;</a:t>
            </a: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ППЭ-15 «Протокол проведения процедуры сканирования бланков ГИА в аудитории ППЭ»;</a:t>
            </a: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ППЭ-16 «Расшифровка кодов образовательных организаций»;</a:t>
            </a: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калибровочный лист с каждой станции печати, использованной в аудитории</a:t>
            </a:r>
          </a:p>
          <a:p>
            <a:pPr algn="just" eaLnBrk="1" hangingPunct="1">
              <a:spcAft>
                <a:spcPts val="575"/>
              </a:spcAft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служебные записки (при наличии).</a:t>
            </a:r>
          </a:p>
        </p:txBody>
      </p:sp>
      <p:sp>
        <p:nvSpPr>
          <p:cNvPr id="64516" name="AutoShape 4"/>
          <p:cNvSpPr>
            <a:spLocks noChangeArrowheads="1"/>
          </p:cNvSpPr>
          <p:nvPr/>
        </p:nvSpPr>
        <p:spPr bwMode="auto">
          <a:xfrm>
            <a:off x="1258888" y="5084763"/>
            <a:ext cx="433387" cy="360362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DCE6F2"/>
          </a:solidFill>
          <a:ln w="1260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4517" name="AutoShape 5"/>
          <p:cNvSpPr>
            <a:spLocks noChangeArrowheads="1"/>
          </p:cNvSpPr>
          <p:nvPr/>
        </p:nvSpPr>
        <p:spPr bwMode="auto">
          <a:xfrm rot="10800000">
            <a:off x="7380288" y="1930400"/>
            <a:ext cx="431800" cy="360363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DCE6F2"/>
          </a:solidFill>
          <a:ln w="1260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8039100" y="1846263"/>
            <a:ext cx="7921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8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0" y="5013325"/>
            <a:ext cx="1187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5563" y="11113"/>
            <a:ext cx="8691562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7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руководителя ППЭ до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7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экзамена  </a:t>
            </a:r>
          </a:p>
        </p:txBody>
      </p:sp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22225" y="2771775"/>
            <a:ext cx="3541713" cy="382557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25560" cap="sq">
            <a:solidFill>
              <a:srgbClr val="7F7F7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ru-RU" altLang="ru-RU" sz="1100" b="1" i="1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ClrTx/>
              <a:buFontTx/>
              <a:buNone/>
            </a:pPr>
            <a:endParaRPr lang="ru-RU" altLang="ru-RU" sz="1100" b="1" i="1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100" b="1" i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Организаторам в аудиториях: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1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ППЭ-05-01 (2 экземпляра);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1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ППЭ-05-02;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1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ППЭ-12-02;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1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ППЭ-12-03;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1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ППЭ-12-04- МАШ;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1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ППЭ-16;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1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инструкцию для участника экзамена, зачитываемую организатором в аудитории перед началом </a:t>
            </a:r>
            <a:r>
              <a:rPr lang="ru-RU" altLang="ru-RU" sz="11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</a:t>
            </a:r>
            <a:r>
              <a:rPr lang="ru-RU" alt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экземпляров инструкций для опоздавших участников, а также листы для подписи об ознакомлении с Порядком</a:t>
            </a:r>
            <a:r>
              <a:rPr lang="ru-RU" altLang="ru-RU" sz="11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altLang="ru-RU" sz="11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1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калибровочный лист станции организатора соответствующей аудитории;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1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таблички с номерами аудиторий;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1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черновики;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1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ВДП для упаковки ЭМ после проведения ЭМ (для бланков ЕГЭ, для испорченных или бракованных комплектов ЭМ, для использованных КИМ, для черновиков).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1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3665538" y="3490913"/>
            <a:ext cx="1704975" cy="235108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25560" cap="sq">
            <a:solidFill>
              <a:srgbClr val="7F7F7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100" b="1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Ответственному организатору вне аудитории: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1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ППЭ-06-01, ППЭ-06-02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106863" y="2403475"/>
            <a:ext cx="20875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ВЫДАТЬ!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69975"/>
            <a:ext cx="15414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77825" y="1117600"/>
            <a:ext cx="1435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Не ранее  08:15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195513" y="903288"/>
            <a:ext cx="6948487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краткого инструктажа организаторов и работников ППЭ (Инструктаж для организаторов, проводимый в ППЭ перед началом экзамена) , назначение ответственных организаторов, распределение по местам организаторов вне аудитории, выдача списков, ведомостей и протоколов организаторам</a:t>
            </a:r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5502275" y="3213100"/>
            <a:ext cx="1704975" cy="290671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25560" cap="sq">
            <a:solidFill>
              <a:srgbClr val="7F7F7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100" b="1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Медицинскому работнику: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1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инструкцию, определяющую порядок его работы во время проведения ЕГЭ в ППЭ,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1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участников экзамена, обратившихся к медицинскому работнику</a:t>
            </a: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7392988" y="3490913"/>
            <a:ext cx="1704975" cy="235108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25560" cap="sq">
            <a:solidFill>
              <a:srgbClr val="7F7F7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100" b="1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Техническим специалистам: </a:t>
            </a:r>
            <a:r>
              <a:rPr lang="ru-RU" altLang="ru-RU" sz="11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флеш-накопители для переноса данных между рабочими станциями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446088" y="85725"/>
            <a:ext cx="63007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завершения сканирования во всех аудиториях:</a:t>
            </a:r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260350" y="3446463"/>
            <a:ext cx="8928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5539" name="AutoShape 3"/>
          <p:cNvSpPr>
            <a:spLocks noChangeArrowheads="1"/>
          </p:cNvSpPr>
          <p:nvPr/>
        </p:nvSpPr>
        <p:spPr bwMode="auto">
          <a:xfrm>
            <a:off x="425450" y="1196975"/>
            <a:ext cx="5192713" cy="86360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Контролирует передачу техническим специалистом электронных журналов работы станций организатора, включая резервные, в </a:t>
            </a:r>
            <a:r>
              <a:rPr lang="ru-RU" altLang="ru-RU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личном кабинете ППЭ.</a:t>
            </a:r>
          </a:p>
        </p:txBody>
      </p:sp>
      <p:sp>
        <p:nvSpPr>
          <p:cNvPr id="65540" name="AutoShape 4"/>
          <p:cNvSpPr>
            <a:spLocks noChangeArrowheads="1"/>
          </p:cNvSpPr>
          <p:nvPr/>
        </p:nvSpPr>
        <p:spPr bwMode="auto">
          <a:xfrm>
            <a:off x="6588125" y="2994025"/>
            <a:ext cx="1976438" cy="63658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Руководитель ППЭ</a:t>
            </a:r>
          </a:p>
        </p:txBody>
      </p:sp>
      <p:sp>
        <p:nvSpPr>
          <p:cNvPr id="65541" name="AutoShape 5"/>
          <p:cNvSpPr>
            <a:spLocks noChangeArrowheads="1"/>
          </p:cNvSpPr>
          <p:nvPr/>
        </p:nvSpPr>
        <p:spPr bwMode="auto">
          <a:xfrm>
            <a:off x="420688" y="2195513"/>
            <a:ext cx="5192712" cy="161925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получении от ответственного организатора ЭМ из аудитории заполняет форму ППЭ-13-02-МАШ на основе данных Сопроводительного бланка к материалам ЕГЭ, не вскрывая ВДП с бланками. Заполняет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ППЭ-14-02.</a:t>
            </a:r>
            <a:endParaRPr lang="ru-RU" altLang="ru-RU" sz="16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3" name="AutoShape 7"/>
          <p:cNvSpPr>
            <a:spLocks noChangeArrowheads="1"/>
          </p:cNvSpPr>
          <p:nvPr/>
        </p:nvSpPr>
        <p:spPr bwMode="auto">
          <a:xfrm>
            <a:off x="420688" y="4005064"/>
            <a:ext cx="5192712" cy="1709737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у общественного (-ых) наблюдателя (-ей) (в случае присутствия его в ППЭ в день проведения экзамена) заполненную форму ППЭ-18-МАШ (в случае неявки общественного наблюдателя в форме ППЭ-18-МАШ ставит соответствующую отметку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 разделе «Общественный наблюдатель не явился в ППЭ»).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446088" y="85725"/>
            <a:ext cx="63007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завершения сканирования во всех аудиториях:</a:t>
            </a: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260350" y="3492748"/>
            <a:ext cx="8928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6563" name="AutoShape 3"/>
          <p:cNvSpPr>
            <a:spLocks noChangeArrowheads="1"/>
          </p:cNvSpPr>
          <p:nvPr/>
        </p:nvSpPr>
        <p:spPr bwMode="auto">
          <a:xfrm>
            <a:off x="222250" y="1035050"/>
            <a:ext cx="6523038" cy="2595563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Передаёт техническому специалисту заполненные формы ППЭ для сканирования на станции сканирования в ППЭ формы: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ППЭ-07,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ППЭ-13-02-МАШ</a:t>
            </a: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ППЭ-18-МАШ (при наличии),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ППЭ-19 (при наличии),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ППЭ-21 с приложениями </a:t>
            </a: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 наличии),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ППЭ-22 (при наличии</a:t>
            </a:r>
            <a:r>
              <a:rPr lang="ru-RU" alt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ППЭ-24 (при наличии).</a:t>
            </a:r>
            <a:endParaRPr lang="ru-RU" altLang="ru-RU" sz="14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передаются для сканирования материалы апелляций о нарушении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установленного порядка проведения ГИА (формы ППЭ-02 и ППЭ-03 (при наличии)</a:t>
            </a:r>
          </a:p>
        </p:txBody>
      </p:sp>
      <p:sp>
        <p:nvSpPr>
          <p:cNvPr id="66564" name="AutoShape 4"/>
          <p:cNvSpPr>
            <a:spLocks noChangeArrowheads="1"/>
          </p:cNvSpPr>
          <p:nvPr/>
        </p:nvSpPr>
        <p:spPr bwMode="auto">
          <a:xfrm>
            <a:off x="6991350" y="1936750"/>
            <a:ext cx="1976438" cy="6350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Руководитель ППЭ</a:t>
            </a:r>
          </a:p>
        </p:txBody>
      </p:sp>
      <p:sp>
        <p:nvSpPr>
          <p:cNvPr id="66565" name="AutoShape 5"/>
          <p:cNvSpPr>
            <a:spLocks noChangeArrowheads="1"/>
          </p:cNvSpPr>
          <p:nvPr/>
        </p:nvSpPr>
        <p:spPr bwMode="auto">
          <a:xfrm>
            <a:off x="239713" y="5518150"/>
            <a:ext cx="6484937" cy="993775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калибровку сканера на эталонном калибровочном листе (при необходимости), сканирует полученные формы ППЭ и возвращает их руководителю ППЭ.</a:t>
            </a:r>
          </a:p>
        </p:txBody>
      </p:sp>
      <p:sp>
        <p:nvSpPr>
          <p:cNvPr id="66566" name="AutoShape 6"/>
          <p:cNvSpPr>
            <a:spLocks noChangeArrowheads="1"/>
          </p:cNvSpPr>
          <p:nvPr/>
        </p:nvSpPr>
        <p:spPr bwMode="auto">
          <a:xfrm>
            <a:off x="222250" y="3814763"/>
            <a:ext cx="6523038" cy="1584325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начала сканирования на станции </a:t>
            </a:r>
            <a:r>
              <a:rPr lang="ru-RU" altLang="ru-RU" sz="140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Штаба ППЭ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загружает ключ доступа к ЭМ, содержащий сведения рассадке, который должен быть активирован токеном члена ГЭК. </a:t>
            </a:r>
          </a:p>
          <a:p>
            <a:pPr eaLnBrk="1" hangingPunct="1"/>
            <a:r>
              <a:rPr lang="ru-RU" altLang="ru-RU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Активация станции </a:t>
            </a:r>
            <a:r>
              <a:rPr lang="ru-RU" altLang="ru-RU" sz="140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Штаба ППЭ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должна быть выполнена непосредственно перед началом процесса сканирования форм ППЭ.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Загрузка журналов работы станции организатора на станцию сканирования в ППЭ в случае сканирования форм ППЭ не выполняется.</a:t>
            </a:r>
          </a:p>
        </p:txBody>
      </p:sp>
      <p:sp>
        <p:nvSpPr>
          <p:cNvPr id="66567" name="AutoShape 7"/>
          <p:cNvSpPr>
            <a:spLocks noChangeArrowheads="1"/>
          </p:cNvSpPr>
          <p:nvPr/>
        </p:nvSpPr>
        <p:spPr bwMode="auto">
          <a:xfrm>
            <a:off x="6991350" y="4268788"/>
            <a:ext cx="1976438" cy="6350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Технический специалист</a:t>
            </a:r>
          </a:p>
        </p:txBody>
      </p:sp>
      <p:sp>
        <p:nvSpPr>
          <p:cNvPr id="66568" name="AutoShape 8"/>
          <p:cNvSpPr>
            <a:spLocks noChangeArrowheads="1"/>
          </p:cNvSpPr>
          <p:nvPr/>
        </p:nvSpPr>
        <p:spPr bwMode="auto">
          <a:xfrm>
            <a:off x="6991350" y="5697538"/>
            <a:ext cx="1976438" cy="6350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Технический специалист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354013" y="7938"/>
            <a:ext cx="63007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материалов в РЦОИ</a:t>
            </a:r>
          </a:p>
        </p:txBody>
      </p:sp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60350" y="3446463"/>
            <a:ext cx="8928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7587" name="AutoShape 3"/>
          <p:cNvSpPr>
            <a:spLocks noChangeArrowheads="1"/>
          </p:cNvSpPr>
          <p:nvPr/>
        </p:nvSpPr>
        <p:spPr bwMode="auto">
          <a:xfrm>
            <a:off x="117475" y="696913"/>
            <a:ext cx="6523038" cy="60325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 приглашению технического специалиста </a:t>
            </a:r>
            <a:r>
              <a:rPr lang="ru-RU" altLang="ru-RU" sz="1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проверяет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экспортируемые данные не содержат особых ситуаций.</a:t>
            </a:r>
          </a:p>
        </p:txBody>
      </p:sp>
      <p:sp>
        <p:nvSpPr>
          <p:cNvPr id="67588" name="AutoShape 4"/>
          <p:cNvSpPr>
            <a:spLocks noChangeArrowheads="1"/>
          </p:cNvSpPr>
          <p:nvPr/>
        </p:nvSpPr>
        <p:spPr bwMode="auto">
          <a:xfrm>
            <a:off x="6819900" y="5938838"/>
            <a:ext cx="2168525" cy="2952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Руководитель ППЭ</a:t>
            </a:r>
          </a:p>
        </p:txBody>
      </p:sp>
      <p:sp>
        <p:nvSpPr>
          <p:cNvPr id="67589" name="AutoShape 5"/>
          <p:cNvSpPr>
            <a:spLocks noChangeArrowheads="1"/>
          </p:cNvSpPr>
          <p:nvPr/>
        </p:nvSpPr>
        <p:spPr bwMode="auto">
          <a:xfrm>
            <a:off x="144463" y="2232025"/>
            <a:ext cx="6484937" cy="60960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электронных образов форм ППЭ, при этом пакет с электронными образами форм ППЭ зашифровывается для передачи в РЦОИ.</a:t>
            </a:r>
          </a:p>
        </p:txBody>
      </p:sp>
      <p:sp>
        <p:nvSpPr>
          <p:cNvPr id="67590" name="AutoShape 6"/>
          <p:cNvSpPr>
            <a:spLocks noChangeArrowheads="1"/>
          </p:cNvSpPr>
          <p:nvPr/>
        </p:nvSpPr>
        <p:spPr bwMode="auto">
          <a:xfrm>
            <a:off x="109538" y="1465263"/>
            <a:ext cx="6523037" cy="60166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все данные корректны, </a:t>
            </a:r>
            <a:r>
              <a:rPr lang="ru-RU" altLang="ru-RU" sz="1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подключает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станции </a:t>
            </a:r>
            <a:r>
              <a:rPr lang="ru-RU" altLang="ru-RU" sz="140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Штаба ППЭ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токен члена ГЭК. </a:t>
            </a:r>
          </a:p>
        </p:txBody>
      </p:sp>
      <p:sp>
        <p:nvSpPr>
          <p:cNvPr id="67591" name="AutoShape 7"/>
          <p:cNvSpPr>
            <a:spLocks noChangeArrowheads="1"/>
          </p:cNvSpPr>
          <p:nvPr/>
        </p:nvSpPr>
        <p:spPr bwMode="auto">
          <a:xfrm>
            <a:off x="6875463" y="795338"/>
            <a:ext cx="1976437" cy="42703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Член ГЭК</a:t>
            </a:r>
          </a:p>
        </p:txBody>
      </p:sp>
      <p:sp>
        <p:nvSpPr>
          <p:cNvPr id="67592" name="AutoShape 8"/>
          <p:cNvSpPr>
            <a:spLocks noChangeArrowheads="1"/>
          </p:cNvSpPr>
          <p:nvPr/>
        </p:nvSpPr>
        <p:spPr bwMode="auto">
          <a:xfrm>
            <a:off x="6875463" y="2257425"/>
            <a:ext cx="1976437" cy="51593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Технический специалист</a:t>
            </a:r>
          </a:p>
        </p:txBody>
      </p:sp>
      <p:sp>
        <p:nvSpPr>
          <p:cNvPr id="67593" name="AutoShape 9"/>
          <p:cNvSpPr>
            <a:spLocks noChangeArrowheads="1"/>
          </p:cNvSpPr>
          <p:nvPr/>
        </p:nvSpPr>
        <p:spPr bwMode="auto">
          <a:xfrm>
            <a:off x="6875463" y="1516063"/>
            <a:ext cx="1976437" cy="42703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Член ГЭК</a:t>
            </a:r>
          </a:p>
        </p:txBody>
      </p:sp>
      <p:sp>
        <p:nvSpPr>
          <p:cNvPr id="67594" name="AutoShape 10"/>
          <p:cNvSpPr>
            <a:spLocks noChangeArrowheads="1"/>
          </p:cNvSpPr>
          <p:nvPr/>
        </p:nvSpPr>
        <p:spPr bwMode="auto">
          <a:xfrm>
            <a:off x="109538" y="3028950"/>
            <a:ext cx="6523037" cy="131445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Сохраняет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флеш-накопитель для переноса данных между станциями ППЭ пакет с электронными образами форм ППЭ и при участии руководителя ППЭ </a:t>
            </a:r>
            <a:r>
              <a:rPr lang="ru-RU" altLang="ru-RU" sz="1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передачу 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сервер РЦОИ всех пакетов с электронными образами бланков и форм ППЭ,  сформированных на всех станциях организатора и станции </a:t>
            </a:r>
            <a:r>
              <a:rPr lang="ru-RU" altLang="ru-RU" sz="140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Штаба ППЭ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проверяя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соответствие переданных данных информации о рассадке.</a:t>
            </a:r>
          </a:p>
        </p:txBody>
      </p:sp>
      <p:sp>
        <p:nvSpPr>
          <p:cNvPr id="67595" name="AutoShape 11"/>
          <p:cNvSpPr>
            <a:spLocks noChangeArrowheads="1"/>
          </p:cNvSpPr>
          <p:nvPr/>
        </p:nvSpPr>
        <p:spPr bwMode="auto">
          <a:xfrm>
            <a:off x="6919913" y="3359150"/>
            <a:ext cx="1976437" cy="5746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Технический специалист</a:t>
            </a:r>
          </a:p>
        </p:txBody>
      </p:sp>
      <p:sp>
        <p:nvSpPr>
          <p:cNvPr id="67596" name="AutoShape 12"/>
          <p:cNvSpPr>
            <a:spLocks noChangeArrowheads="1"/>
          </p:cNvSpPr>
          <p:nvPr/>
        </p:nvSpPr>
        <p:spPr bwMode="auto">
          <a:xfrm>
            <a:off x="117475" y="4508500"/>
            <a:ext cx="6523038" cy="114300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завершения передачи всех пакетов с электронными образами бланков и форм ППЭ в РЦОИ (статус пакетов принимает значение «передан») при участии руководителя ППЭ и члена ГЭК </a:t>
            </a:r>
            <a:r>
              <a:rPr lang="ru-RU" altLang="ru-RU" sz="1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передает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РЦОИ статус 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пакеты сформированы и отправлены в РЦОИ» о завершении передачи ЭМ в РЦОИ, проверяя соответствие переданных данных информации о рассадке.</a:t>
            </a:r>
          </a:p>
        </p:txBody>
      </p:sp>
      <p:sp>
        <p:nvSpPr>
          <p:cNvPr id="67597" name="AutoShape 13"/>
          <p:cNvSpPr>
            <a:spLocks noChangeArrowheads="1"/>
          </p:cNvSpPr>
          <p:nvPr/>
        </p:nvSpPr>
        <p:spPr bwMode="auto">
          <a:xfrm>
            <a:off x="6858000" y="4748213"/>
            <a:ext cx="1976438" cy="5746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Технический специалист</a:t>
            </a:r>
          </a:p>
        </p:txBody>
      </p:sp>
      <p:sp>
        <p:nvSpPr>
          <p:cNvPr id="67598" name="AutoShape 14"/>
          <p:cNvSpPr>
            <a:spLocks noChangeArrowheads="1"/>
          </p:cNvSpPr>
          <p:nvPr/>
        </p:nvSpPr>
        <p:spPr bwMode="auto">
          <a:xfrm>
            <a:off x="117475" y="5808663"/>
            <a:ext cx="6523038" cy="655637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Ожидают 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Штабе ППЭ </a:t>
            </a:r>
            <a:r>
              <a:rPr lang="ru-RU" altLang="ru-RU" sz="1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подтверждения от РЦОИ 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факта успешного получения и расшифровки переданных пакетов с электронными образами бланков и форм ППЭ (статусы пакетов принимают значение «подтвержден»).</a:t>
            </a:r>
          </a:p>
        </p:txBody>
      </p:sp>
      <p:sp>
        <p:nvSpPr>
          <p:cNvPr id="67599" name="AutoShape 15"/>
          <p:cNvSpPr>
            <a:spLocks noChangeArrowheads="1"/>
          </p:cNvSpPr>
          <p:nvPr/>
        </p:nvSpPr>
        <p:spPr bwMode="auto">
          <a:xfrm>
            <a:off x="6916738" y="5651500"/>
            <a:ext cx="1976437" cy="28733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Член ГЭК</a:t>
            </a:r>
          </a:p>
        </p:txBody>
      </p:sp>
      <p:sp>
        <p:nvSpPr>
          <p:cNvPr id="67600" name="AutoShape 16"/>
          <p:cNvSpPr>
            <a:spLocks noChangeArrowheads="1"/>
          </p:cNvSpPr>
          <p:nvPr/>
        </p:nvSpPr>
        <p:spPr bwMode="auto">
          <a:xfrm>
            <a:off x="6916738" y="6232525"/>
            <a:ext cx="1976437" cy="48895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Технический специалист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354013" y="7938"/>
            <a:ext cx="63007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экзамена в ППЭ</a:t>
            </a:r>
          </a:p>
        </p:txBody>
      </p:sp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117475" y="696913"/>
            <a:ext cx="6523038" cy="733425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Подписывают напечатанный протокол проведения процедуры сканирования (остается на хранение в ППЭ).</a:t>
            </a:r>
          </a:p>
        </p:txBody>
      </p:sp>
      <p:sp>
        <p:nvSpPr>
          <p:cNvPr id="68611" name="AutoShape 3"/>
          <p:cNvSpPr>
            <a:spLocks noChangeArrowheads="1"/>
          </p:cNvSpPr>
          <p:nvPr/>
        </p:nvSpPr>
        <p:spPr bwMode="auto">
          <a:xfrm>
            <a:off x="6761163" y="809625"/>
            <a:ext cx="2168525" cy="2952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Руководитель ППЭ</a:t>
            </a:r>
          </a:p>
        </p:txBody>
      </p:sp>
      <p:sp>
        <p:nvSpPr>
          <p:cNvPr id="68612" name="AutoShape 4"/>
          <p:cNvSpPr>
            <a:spLocks noChangeArrowheads="1"/>
          </p:cNvSpPr>
          <p:nvPr/>
        </p:nvSpPr>
        <p:spPr bwMode="auto">
          <a:xfrm>
            <a:off x="90488" y="1598613"/>
            <a:ext cx="6524625" cy="100330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личном кабинете ППЭ при участии члена ГЭК с использованием токена члена ГЭК выполняет передачу электронных журналов работы основной и резервной станций </a:t>
            </a:r>
            <a:r>
              <a:rPr lang="ru-RU" altLang="ru-RU" sz="140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Штаба ППЭ</a:t>
            </a: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статуса «Материалы переданы в РЦОИ» в систему мониторинга готовности ППЭ. </a:t>
            </a:r>
          </a:p>
        </p:txBody>
      </p:sp>
      <p:sp>
        <p:nvSpPr>
          <p:cNvPr id="68613" name="AutoShape 5"/>
          <p:cNvSpPr>
            <a:spLocks noChangeArrowheads="1"/>
          </p:cNvSpPr>
          <p:nvPr/>
        </p:nvSpPr>
        <p:spPr bwMode="auto">
          <a:xfrm>
            <a:off x="6859588" y="6002338"/>
            <a:ext cx="1976437" cy="42703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Член ГЭК</a:t>
            </a:r>
          </a:p>
        </p:txBody>
      </p:sp>
      <p:sp>
        <p:nvSpPr>
          <p:cNvPr id="68614" name="AutoShape 6"/>
          <p:cNvSpPr>
            <a:spLocks noChangeArrowheads="1"/>
          </p:cNvSpPr>
          <p:nvPr/>
        </p:nvSpPr>
        <p:spPr bwMode="auto">
          <a:xfrm>
            <a:off x="6864350" y="1851025"/>
            <a:ext cx="1976438" cy="51593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Технический специалист</a:t>
            </a:r>
          </a:p>
        </p:txBody>
      </p:sp>
      <p:sp>
        <p:nvSpPr>
          <p:cNvPr id="68615" name="AutoShape 7"/>
          <p:cNvSpPr>
            <a:spLocks noChangeArrowheads="1"/>
          </p:cNvSpPr>
          <p:nvPr/>
        </p:nvSpPr>
        <p:spPr bwMode="auto">
          <a:xfrm>
            <a:off x="6864350" y="3494088"/>
            <a:ext cx="1976438" cy="51593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Руководитель ППЭ</a:t>
            </a:r>
          </a:p>
        </p:txBody>
      </p:sp>
      <p:sp>
        <p:nvSpPr>
          <p:cNvPr id="68616" name="AutoShape 8"/>
          <p:cNvSpPr>
            <a:spLocks noChangeArrowheads="1"/>
          </p:cNvSpPr>
          <p:nvPr/>
        </p:nvSpPr>
        <p:spPr bwMode="auto">
          <a:xfrm>
            <a:off x="117475" y="3490913"/>
            <a:ext cx="6523038" cy="51911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сканирования всех материалов совместно с членом ГЭК ещё раз пересчитывает ВДП</a:t>
            </a:r>
          </a:p>
        </p:txBody>
      </p:sp>
      <p:sp>
        <p:nvSpPr>
          <p:cNvPr id="68617" name="AutoShape 9"/>
          <p:cNvSpPr>
            <a:spLocks noChangeArrowheads="1"/>
          </p:cNvSpPr>
          <p:nvPr/>
        </p:nvSpPr>
        <p:spPr bwMode="auto">
          <a:xfrm>
            <a:off x="90488" y="5286375"/>
            <a:ext cx="6524625" cy="52705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Передаёт материалы экзамена члену </a:t>
            </a:r>
            <a:r>
              <a:rPr lang="ru-RU" altLang="ru-RU" sz="14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ГЭК</a:t>
            </a:r>
            <a:endParaRPr lang="ru-RU" altLang="ru-RU" sz="14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8" name="AutoShape 10"/>
          <p:cNvSpPr>
            <a:spLocks noChangeArrowheads="1"/>
          </p:cNvSpPr>
          <p:nvPr/>
        </p:nvSpPr>
        <p:spPr bwMode="auto">
          <a:xfrm>
            <a:off x="6845300" y="501650"/>
            <a:ext cx="1976438" cy="28733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Член ГЭК</a:t>
            </a:r>
          </a:p>
        </p:txBody>
      </p:sp>
      <p:sp>
        <p:nvSpPr>
          <p:cNvPr id="68619" name="AutoShape 11"/>
          <p:cNvSpPr>
            <a:spLocks noChangeArrowheads="1"/>
          </p:cNvSpPr>
          <p:nvPr/>
        </p:nvSpPr>
        <p:spPr bwMode="auto">
          <a:xfrm>
            <a:off x="6875463" y="1120775"/>
            <a:ext cx="1976437" cy="49053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Технический специалист</a:t>
            </a: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117475" y="2747963"/>
            <a:ext cx="8812213" cy="64293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«Материалы переданы в РЦОИ» может быть передан, если в РЦОИ было передано подтверждение о завершении и передаче ЭМ.</a:t>
            </a:r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71438" y="4064000"/>
            <a:ext cx="8824912" cy="1158875"/>
          </a:xfrm>
          <a:prstGeom prst="rect">
            <a:avLst/>
          </a:prstGeom>
          <a:noFill/>
          <a:ln w="2844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ЕГЭ в тех ВДП, которые были вскрыты для сканирования в штабе ППЭ в связи с возникновением нештатной ситуации, в этом случае перенести информацию с сопроводительных бланков ВДП, в которых бланки ЕГЭ были доставлены из аудиторий в штаб ППЭ, в новый ВДП, в новые ВДП вложить калибровочные листы и ВДП, в которых бланки были доставлены из аудиторий в штаб ППЭ, и запечатать ВДП с бланками ЕГЭ для хранения и транспортировки).</a:t>
            </a:r>
          </a:p>
        </p:txBody>
      </p:sp>
      <p:sp>
        <p:nvSpPr>
          <p:cNvPr id="68622" name="AutoShape 14"/>
          <p:cNvSpPr>
            <a:spLocks noChangeArrowheads="1"/>
          </p:cNvSpPr>
          <p:nvPr/>
        </p:nvSpPr>
        <p:spPr bwMode="auto">
          <a:xfrm>
            <a:off x="6875463" y="5289550"/>
            <a:ext cx="1976437" cy="5238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Руководитель ППЭ</a:t>
            </a:r>
          </a:p>
        </p:txBody>
      </p:sp>
      <p:sp>
        <p:nvSpPr>
          <p:cNvPr id="68623" name="AutoShape 15"/>
          <p:cNvSpPr>
            <a:spLocks noChangeArrowheads="1"/>
          </p:cNvSpPr>
          <p:nvPr/>
        </p:nvSpPr>
        <p:spPr bwMode="auto">
          <a:xfrm>
            <a:off x="90488" y="5902325"/>
            <a:ext cx="6524625" cy="627063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Упаковывает за специально подготовленным столом, находящимся в зоне видимости камер видеонаблюдения, материалов экзамена для последующей передачи на хранение (руководитель ППЭ присутствует).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-123825" y="-87313"/>
            <a:ext cx="6983413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экзамена: нештатные ситуации.</a:t>
            </a:r>
          </a:p>
        </p:txBody>
      </p:sp>
      <p:sp>
        <p:nvSpPr>
          <p:cNvPr id="69634" name="AutoShape 2"/>
          <p:cNvSpPr>
            <a:spLocks noChangeArrowheads="1"/>
          </p:cNvSpPr>
          <p:nvPr/>
        </p:nvSpPr>
        <p:spPr bwMode="auto">
          <a:xfrm>
            <a:off x="7019925" y="2108200"/>
            <a:ext cx="2016125" cy="9572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 cap="sq">
            <a:solidFill>
              <a:srgbClr val="006AB3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52560" tIns="26280" rIns="52560" bIns="262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По решению члена ГЭК</a:t>
            </a:r>
          </a:p>
        </p:txBody>
      </p:sp>
      <p:sp>
        <p:nvSpPr>
          <p:cNvPr id="69635" name="AutoShape 3"/>
          <p:cNvSpPr>
            <a:spLocks noChangeArrowheads="1"/>
          </p:cNvSpPr>
          <p:nvPr/>
        </p:nvSpPr>
        <p:spPr bwMode="auto">
          <a:xfrm>
            <a:off x="196850" y="4025900"/>
            <a:ext cx="4159250" cy="15240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9636" name="AutoShape 4"/>
          <p:cNvSpPr>
            <a:spLocks noChangeArrowheads="1"/>
          </p:cNvSpPr>
          <p:nvPr/>
        </p:nvSpPr>
        <p:spPr bwMode="auto">
          <a:xfrm>
            <a:off x="196850" y="1855788"/>
            <a:ext cx="4230688" cy="158908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>
            <a:off x="6988175" y="4271963"/>
            <a:ext cx="2016125" cy="8731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 cap="sq">
            <a:solidFill>
              <a:srgbClr val="006AB3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52560" tIns="26280" rIns="52560" bIns="262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По согласованию с РЦОИ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468313" y="1966913"/>
            <a:ext cx="3887787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Возникновение при сканировании на станции организатора нештатной ситуации, которая не может быть решена штатными средствами станции организатора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468313" y="4257675"/>
            <a:ext cx="3743325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Отклонение в РЦОИ переданного пакета с замечаниями к составу и качеству сканирования</a:t>
            </a:r>
          </a:p>
        </p:txBody>
      </p:sp>
      <p:sp>
        <p:nvSpPr>
          <p:cNvPr id="69640" name="AutoShape 8"/>
          <p:cNvSpPr>
            <a:spLocks noChangeArrowheads="1"/>
          </p:cNvSpPr>
          <p:nvPr/>
        </p:nvSpPr>
        <p:spPr bwMode="auto">
          <a:xfrm>
            <a:off x="4905375" y="1966913"/>
            <a:ext cx="1636713" cy="33337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 cap="sq">
            <a:solidFill>
              <a:srgbClr val="006AB3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52560" tIns="26280" rIns="52560" bIns="262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Сканирование бланков ЕГЭ и аудиторных форм выполняется на станции сканирования в штабе ППЭ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7812088" y="3402013"/>
            <a:ext cx="43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AutoShape 1"/>
          <p:cNvSpPr>
            <a:spLocks noChangeArrowheads="1"/>
          </p:cNvSpPr>
          <p:nvPr/>
        </p:nvSpPr>
        <p:spPr bwMode="auto">
          <a:xfrm>
            <a:off x="296863" y="2478088"/>
            <a:ext cx="8564562" cy="6016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 cap="sq">
            <a:solidFill>
              <a:srgbClr val="006AB3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52560" tIns="26280" rIns="52560" bIns="262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ru-RU" alt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На станцию </a:t>
            </a:r>
            <a:r>
              <a:rPr lang="ru-RU" altLang="ru-RU" sz="1400" b="1">
                <a:solidFill>
                  <a:srgbClr val="FF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Штаба ППЭ</a:t>
            </a:r>
            <a:r>
              <a:rPr lang="ru-RU" alt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должен быть загружен журнал (журналы)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соответствующей станции организатора, на которой выполнялась печать ЭМ</a:t>
            </a:r>
          </a:p>
        </p:txBody>
      </p:sp>
      <p:sp>
        <p:nvSpPr>
          <p:cNvPr id="70658" name="AutoShape 2"/>
          <p:cNvSpPr>
            <a:spLocks noChangeArrowheads="1"/>
          </p:cNvSpPr>
          <p:nvPr/>
        </p:nvSpPr>
        <p:spPr bwMode="auto">
          <a:xfrm>
            <a:off x="288925" y="3195638"/>
            <a:ext cx="8604250" cy="736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 cap="sq">
            <a:solidFill>
              <a:srgbClr val="006AB3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52560" tIns="26280" rIns="52560" bIns="262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Технический специалист выполняет калибровку сканера калибровочным листом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данной аудитории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-107950" y="-1588"/>
            <a:ext cx="6983413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экзамена: нештатные ситуации.</a:t>
            </a:r>
          </a:p>
        </p:txBody>
      </p:sp>
      <p:sp>
        <p:nvSpPr>
          <p:cNvPr id="70660" name="AutoShape 4"/>
          <p:cNvSpPr>
            <a:spLocks noChangeArrowheads="1"/>
          </p:cNvSpPr>
          <p:nvPr/>
        </p:nvSpPr>
        <p:spPr bwMode="auto">
          <a:xfrm>
            <a:off x="288925" y="4016375"/>
            <a:ext cx="8604250" cy="973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 cap="sq">
            <a:solidFill>
              <a:srgbClr val="006AB3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52560" tIns="26280" rIns="52560" bIns="262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Технический специалист извлекает бланки ЕГЭ из ВДП и выполняет сканирование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бланков ЕГЭ с лицевой стороны в одностороннем режиме, проверяет качество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отсканированных изображений, ориентацию и последовательность всех бланков</a:t>
            </a:r>
          </a:p>
        </p:txBody>
      </p:sp>
      <p:sp>
        <p:nvSpPr>
          <p:cNvPr id="70661" name="AutoShape 5"/>
          <p:cNvSpPr>
            <a:spLocks noChangeArrowheads="1"/>
          </p:cNvSpPr>
          <p:nvPr/>
        </p:nvSpPr>
        <p:spPr bwMode="auto">
          <a:xfrm>
            <a:off x="288925" y="1412875"/>
            <a:ext cx="8566150" cy="9572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 cap="sq">
            <a:solidFill>
              <a:srgbClr val="006AB3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52560" tIns="26280" rIns="52560" bIns="262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Руководитель ППЭ в зоне видимости камер вскрывает ВДП с бланками ЕГЭ соответствующей аудитории и передаёт бланки и калибровочный лист соответствующей аудитории техническому специалисту</a:t>
            </a:r>
          </a:p>
        </p:txBody>
      </p:sp>
      <p:sp>
        <p:nvSpPr>
          <p:cNvPr id="70662" name="AutoShape 6"/>
          <p:cNvSpPr>
            <a:spLocks noChangeArrowheads="1"/>
          </p:cNvSpPr>
          <p:nvPr/>
        </p:nvSpPr>
        <p:spPr bwMode="auto">
          <a:xfrm>
            <a:off x="252413" y="5157788"/>
            <a:ext cx="8602662" cy="9572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 cap="sq">
            <a:solidFill>
              <a:srgbClr val="006AB3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52560" tIns="26280" rIns="52560" bIns="262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ru-RU" alt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Если все данные корректны, член ГЭК и технический специалист убедились в качестве сканирования, член ГЭК подключает к станции </a:t>
            </a:r>
            <a:r>
              <a:rPr lang="ru-RU" altLang="ru-RU" sz="1400" b="1">
                <a:solidFill>
                  <a:srgbClr val="FF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Штаба ППЭ</a:t>
            </a:r>
            <a:r>
              <a:rPr lang="ru-RU" alt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токен члена ГЭК и технический специалист выполняет экспорт электронных образов бланков и форм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354013" y="7938"/>
            <a:ext cx="63007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работники могут покинуть ППЭ</a:t>
            </a:r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60350" y="3446463"/>
            <a:ext cx="8928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117475" y="696913"/>
            <a:ext cx="6523038" cy="60325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передачи члену ГЭК экзаменационных материалов по завершении экзамена</a:t>
            </a:r>
          </a:p>
        </p:txBody>
      </p:sp>
      <p:sp>
        <p:nvSpPr>
          <p:cNvPr id="71684" name="AutoShape 4"/>
          <p:cNvSpPr>
            <a:spLocks noChangeArrowheads="1"/>
          </p:cNvSpPr>
          <p:nvPr/>
        </p:nvSpPr>
        <p:spPr bwMode="auto">
          <a:xfrm>
            <a:off x="6761163" y="633413"/>
            <a:ext cx="2203450" cy="29368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Руководитель ППЭ</a:t>
            </a: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144463" y="2232025"/>
            <a:ext cx="6484937" cy="536575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приема экзаменационных материалов у руководителя ППЭ</a:t>
            </a:r>
          </a:p>
        </p:txBody>
      </p:sp>
      <p:sp>
        <p:nvSpPr>
          <p:cNvPr id="71686" name="AutoShape 6"/>
          <p:cNvSpPr>
            <a:spLocks noChangeArrowheads="1"/>
          </p:cNvSpPr>
          <p:nvPr/>
        </p:nvSpPr>
        <p:spPr bwMode="auto">
          <a:xfrm>
            <a:off x="109538" y="1465263"/>
            <a:ext cx="6523037" cy="60166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уведомлении из РЦОИ об успешном получении и расшифровки переданного пакета данных</a:t>
            </a:r>
          </a:p>
        </p:txBody>
      </p:sp>
      <p:sp>
        <p:nvSpPr>
          <p:cNvPr id="71687" name="AutoShape 7"/>
          <p:cNvSpPr>
            <a:spLocks noChangeArrowheads="1"/>
          </p:cNvSpPr>
          <p:nvPr/>
        </p:nvSpPr>
        <p:spPr bwMode="auto">
          <a:xfrm>
            <a:off x="6850063" y="2263775"/>
            <a:ext cx="1976437" cy="4699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Член ГЭК</a:t>
            </a:r>
          </a:p>
        </p:txBody>
      </p:sp>
      <p:sp>
        <p:nvSpPr>
          <p:cNvPr id="71688" name="AutoShape 8"/>
          <p:cNvSpPr>
            <a:spLocks noChangeArrowheads="1"/>
          </p:cNvSpPr>
          <p:nvPr/>
        </p:nvSpPr>
        <p:spPr bwMode="auto">
          <a:xfrm>
            <a:off x="6875463" y="1531938"/>
            <a:ext cx="1976437" cy="515937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Технический специалист</a:t>
            </a:r>
          </a:p>
        </p:txBody>
      </p:sp>
      <p:sp>
        <p:nvSpPr>
          <p:cNvPr id="71689" name="AutoShape 9"/>
          <p:cNvSpPr>
            <a:spLocks noChangeArrowheads="1"/>
          </p:cNvSpPr>
          <p:nvPr/>
        </p:nvSpPr>
        <p:spPr bwMode="auto">
          <a:xfrm>
            <a:off x="127000" y="2922588"/>
            <a:ext cx="6523038" cy="574675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завершения экзамена, по указанию руководителя ППЭ</a:t>
            </a:r>
          </a:p>
        </p:txBody>
      </p:sp>
      <p:sp>
        <p:nvSpPr>
          <p:cNvPr id="71690" name="AutoShape 10"/>
          <p:cNvSpPr>
            <a:spLocks noChangeArrowheads="1"/>
          </p:cNvSpPr>
          <p:nvPr/>
        </p:nvSpPr>
        <p:spPr bwMode="auto">
          <a:xfrm>
            <a:off x="6854825" y="2922588"/>
            <a:ext cx="1976438" cy="5746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Организаторы вне аудитории</a:t>
            </a:r>
          </a:p>
        </p:txBody>
      </p:sp>
      <p:sp>
        <p:nvSpPr>
          <p:cNvPr id="71691" name="AutoShape 11"/>
          <p:cNvSpPr>
            <a:spLocks noChangeArrowheads="1"/>
          </p:cNvSpPr>
          <p:nvPr/>
        </p:nvSpPr>
        <p:spPr bwMode="auto">
          <a:xfrm>
            <a:off x="127000" y="3648075"/>
            <a:ext cx="6523038" cy="84455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передачи экзаменационных материалов руководителю ППЭ и с разрешения руководителя ППЭ</a:t>
            </a:r>
          </a:p>
        </p:txBody>
      </p:sp>
      <p:sp>
        <p:nvSpPr>
          <p:cNvPr id="71692" name="AutoShape 12"/>
          <p:cNvSpPr>
            <a:spLocks noChangeArrowheads="1"/>
          </p:cNvSpPr>
          <p:nvPr/>
        </p:nvSpPr>
        <p:spPr bwMode="auto">
          <a:xfrm>
            <a:off x="136525" y="5564188"/>
            <a:ext cx="6524625" cy="60166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того, как все участники ЕГЭ покинули ППЭ</a:t>
            </a:r>
          </a:p>
        </p:txBody>
      </p:sp>
      <p:sp>
        <p:nvSpPr>
          <p:cNvPr id="71693" name="AutoShape 13"/>
          <p:cNvSpPr>
            <a:spLocks noChangeArrowheads="1"/>
          </p:cNvSpPr>
          <p:nvPr/>
        </p:nvSpPr>
        <p:spPr bwMode="auto">
          <a:xfrm>
            <a:off x="6761163" y="985838"/>
            <a:ext cx="2203450" cy="42862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Руководитель организации</a:t>
            </a:r>
          </a:p>
        </p:txBody>
      </p:sp>
      <p:sp>
        <p:nvSpPr>
          <p:cNvPr id="71694" name="AutoShape 14"/>
          <p:cNvSpPr>
            <a:spLocks noChangeArrowheads="1"/>
          </p:cNvSpPr>
          <p:nvPr/>
        </p:nvSpPr>
        <p:spPr bwMode="auto">
          <a:xfrm>
            <a:off x="6875463" y="3814763"/>
            <a:ext cx="1976437" cy="5746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Организаторы в аудитории</a:t>
            </a:r>
          </a:p>
        </p:txBody>
      </p:sp>
      <p:sp>
        <p:nvSpPr>
          <p:cNvPr id="71695" name="AutoShape 15"/>
          <p:cNvSpPr>
            <a:spLocks noChangeArrowheads="1"/>
          </p:cNvSpPr>
          <p:nvPr/>
        </p:nvSpPr>
        <p:spPr bwMode="auto">
          <a:xfrm>
            <a:off x="149225" y="4594225"/>
            <a:ext cx="6523038" cy="844550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передачи экзаменационных материалов руководителем ППЭ члену ГЭК и с разрешения руководителя ППЭ</a:t>
            </a:r>
          </a:p>
        </p:txBody>
      </p:sp>
      <p:sp>
        <p:nvSpPr>
          <p:cNvPr id="71696" name="AutoShape 16"/>
          <p:cNvSpPr>
            <a:spLocks noChangeArrowheads="1"/>
          </p:cNvSpPr>
          <p:nvPr/>
        </p:nvSpPr>
        <p:spPr bwMode="auto">
          <a:xfrm>
            <a:off x="6854825" y="4635500"/>
            <a:ext cx="1976438" cy="76358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Ответственный организатор вне аудитории</a:t>
            </a:r>
          </a:p>
        </p:txBody>
      </p:sp>
      <p:sp>
        <p:nvSpPr>
          <p:cNvPr id="71697" name="AutoShape 17"/>
          <p:cNvSpPr>
            <a:spLocks noChangeArrowheads="1"/>
          </p:cNvSpPr>
          <p:nvPr/>
        </p:nvSpPr>
        <p:spPr bwMode="auto">
          <a:xfrm>
            <a:off x="6875463" y="5591175"/>
            <a:ext cx="1976437" cy="5746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Медицинский работник</a:t>
            </a:r>
          </a:p>
        </p:txBody>
      </p:sp>
      <p:sp>
        <p:nvSpPr>
          <p:cNvPr id="71698" name="AutoShape 18"/>
          <p:cNvSpPr>
            <a:spLocks noChangeArrowheads="1"/>
          </p:cNvSpPr>
          <p:nvPr/>
        </p:nvSpPr>
        <p:spPr bwMode="auto">
          <a:xfrm>
            <a:off x="136525" y="6256338"/>
            <a:ext cx="6524625" cy="601662"/>
          </a:xfrm>
          <a:prstGeom prst="roundRect">
            <a:avLst>
              <a:gd name="adj" fmla="val 16667"/>
            </a:avLst>
          </a:prstGeom>
          <a:solidFill>
            <a:srgbClr val="D9DADB"/>
          </a:solidFill>
          <a:ln w="9360" cap="sq">
            <a:solidFill>
              <a:srgbClr val="87888A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любом этапе экзамена</a:t>
            </a:r>
          </a:p>
        </p:txBody>
      </p:sp>
      <p:sp>
        <p:nvSpPr>
          <p:cNvPr id="71699" name="AutoShape 19"/>
          <p:cNvSpPr>
            <a:spLocks noChangeArrowheads="1"/>
          </p:cNvSpPr>
          <p:nvPr/>
        </p:nvSpPr>
        <p:spPr bwMode="auto">
          <a:xfrm>
            <a:off x="6875463" y="6283325"/>
            <a:ext cx="1976437" cy="5746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360" cap="sq">
            <a:solidFill>
              <a:srgbClr val="7F7F7F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254061"/>
                </a:solidFill>
              </a:rPr>
              <a:t>Общественный наблюдатель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143000" y="1958975"/>
            <a:ext cx="66960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9525"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" algn="l"/>
                <a:tab pos="923925" algn="l"/>
                <a:tab pos="1838325" algn="l"/>
                <a:tab pos="2752725" algn="l"/>
                <a:tab pos="3667125" algn="l"/>
                <a:tab pos="4581525" algn="l"/>
                <a:tab pos="5495925" algn="l"/>
                <a:tab pos="6410325" algn="l"/>
                <a:tab pos="7324725" algn="l"/>
                <a:tab pos="8239125" algn="l"/>
                <a:tab pos="9153525" algn="l"/>
                <a:tab pos="100679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lvl="2" indent="0" algn="just" eaLnBrk="1" hangingPunct="1">
              <a:spcBef>
                <a:spcPts val="450"/>
              </a:spcBef>
              <a:spcAft>
                <a:spcPts val="450"/>
              </a:spcAft>
              <a:buClrTx/>
              <a:buSzPct val="150000"/>
              <a:buFontTx/>
              <a:buNone/>
            </a:pPr>
            <a:endParaRPr lang="ru-RU" altLang="ru-RU" sz="13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7938" lvl="2" indent="0" algn="just" eaLnBrk="1" hangingPunct="1">
              <a:spcBef>
                <a:spcPts val="450"/>
              </a:spcBef>
              <a:spcAft>
                <a:spcPts val="450"/>
              </a:spcAft>
              <a:buClr>
                <a:srgbClr val="558ED5"/>
              </a:buClr>
              <a:buSzPct val="150000"/>
              <a:buFont typeface="Wingdings" panose="05000000000000000000" pitchFamily="2" charset="2"/>
              <a:buNone/>
            </a:pPr>
            <a:endParaRPr lang="ru-RU" altLang="ru-RU" sz="130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124075" y="88900"/>
            <a:ext cx="45688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Упаковочные материалы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08013" y="842963"/>
            <a:ext cx="82438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2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Возвратный доставочный пакет (ВДП)</a:t>
            </a: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663575" y="1766888"/>
            <a:ext cx="431800" cy="668337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254061"/>
          </a:solidFill>
          <a:ln w="255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3143250" y="1725613"/>
            <a:ext cx="431800" cy="668337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254061"/>
          </a:solidFill>
          <a:ln w="255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5373688" y="1719263"/>
            <a:ext cx="431800" cy="668337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254061"/>
          </a:solidFill>
          <a:ln w="255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7618413" y="1689100"/>
            <a:ext cx="431800" cy="668338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254061"/>
          </a:solidFill>
          <a:ln w="255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2533650"/>
            <a:ext cx="173355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533650"/>
            <a:ext cx="173355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2533650"/>
            <a:ext cx="173355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538413"/>
            <a:ext cx="173355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63538" y="4027488"/>
            <a:ext cx="1327150" cy="917575"/>
          </a:xfrm>
          <a:prstGeom prst="rect">
            <a:avLst/>
          </a:prstGeom>
          <a:noFill/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участников ЕГЭ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2595563" y="4027488"/>
            <a:ext cx="1527175" cy="917575"/>
          </a:xfrm>
          <a:prstGeom prst="rect">
            <a:avLst/>
          </a:prstGeom>
          <a:noFill/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Бракованные, испорченные ИК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4713288" y="4152900"/>
            <a:ext cx="1841500" cy="642938"/>
          </a:xfrm>
          <a:prstGeom prst="rect">
            <a:avLst/>
          </a:prstGeom>
          <a:noFill/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Использованные КИМ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7223125" y="4291013"/>
            <a:ext cx="1325563" cy="368300"/>
          </a:xfrm>
          <a:prstGeom prst="rect">
            <a:avLst/>
          </a:prstGeom>
          <a:noFill/>
          <a:ln w="9360" cap="sq">
            <a:solidFill>
              <a:srgbClr val="25406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Черновики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28625" y="3541713"/>
            <a:ext cx="7704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1600" b="1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Техническому специалисту необходимо: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355850" y="3903663"/>
            <a:ext cx="6119813" cy="20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84163" indent="-284163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корректность </a:t>
            </a:r>
            <a:r>
              <a:rPr lang="ru-RU" alt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настроек стационарных и (или) переносных металлоискателей</a:t>
            </a:r>
            <a:r>
              <a:rPr lang="ru-RU" alt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запустить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станции организатора во всех аудиториях, включить </a:t>
            </a:r>
            <a:r>
              <a:rPr lang="ru-RU" altLang="ru-RU" sz="1600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подключенные 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станциям организатора принтеры и сканеры, проверить печать на выбранный принтер средствами станции организатора;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доступ к </a:t>
            </a:r>
            <a:r>
              <a:rPr lang="ru-RU" alt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Личному кабинету ППЭ</a:t>
            </a:r>
            <a:r>
              <a:rPr lang="ru-RU" altLang="ru-RU" sz="1600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-34925"/>
            <a:ext cx="7585075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7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работников ППЭ до начала 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700" b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запуска участников экзамена 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611313"/>
            <a:ext cx="15414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434975" y="1641475"/>
            <a:ext cx="1435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Не позднее  08:45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308225" y="982663"/>
            <a:ext cx="4572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в аудиториях: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в свои аудитории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2336800" y="1516063"/>
            <a:ext cx="4572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вне аудитории: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на свои места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2336800" y="2054225"/>
            <a:ext cx="4572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организатор вне аудитории: </a:t>
            </a:r>
          </a:p>
          <a:p>
            <a:pPr eaLnBrk="1" hangingPunct="1">
              <a:buClr>
                <a:srgbClr val="254061"/>
              </a:buClr>
              <a:buFont typeface="Wingdings" panose="05000000000000000000" pitchFamily="2" charset="2"/>
              <a:buChar char=""/>
            </a:pPr>
            <a:r>
              <a:rPr lang="ru-RU" altLang="ru-RU" sz="160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Размещает  на информационном стенде при входе в ППЭ формы ППЭ-06-01, ППЭ-06-02</a:t>
            </a: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341813"/>
            <a:ext cx="15430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396875" y="4416425"/>
            <a:ext cx="1435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>
                <a:solidFill>
                  <a:srgbClr val="254061"/>
                </a:solidFill>
                <a:latin typeface="Arial" panose="020B0604020202020204" pitchFamily="34" charset="0"/>
              </a:rPr>
              <a:t>Не позднее  09:00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96838"/>
            <a:ext cx="8274050" cy="102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экзамена организаторам 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аудитории необходимо: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568325" y="1052513"/>
            <a:ext cx="7705725" cy="455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84163" indent="-284163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готовность аудитории к экзамену (в том числе готовность средств видеонаблюдения), 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проветрить аудиторию (при необходимости),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вывесить у входа в аудиторию один экземпляр формы ППЭ-05-01 «Список участников экзамена в аудитории ППЭ»,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раздать на рабочие места участников экзамена черновики со штампом образовательной организации, на базе которой расположен ППЭ, на каждого участника  (минимальное количество - два листа),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</a:t>
            </a:r>
            <a:r>
              <a:rPr lang="ru-RU" alt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доске необходимую информацию для заполнения регистрационных полей </a:t>
            </a: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бланков </a:t>
            </a:r>
            <a:r>
              <a:rPr lang="ru-RU" alt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полученной у руководителя ППЭ формы </a:t>
            </a: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ППЭ-16 </a:t>
            </a:r>
            <a:r>
              <a:rPr lang="ru-RU" alt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«Расшифровка кодов образовательных организаций </a:t>
            </a: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ППЭ, </a:t>
            </a:r>
          </a:p>
          <a:p>
            <a:pPr algn="just" eaLnBrk="1" hangingPunct="1">
              <a:lnSpc>
                <a:spcPct val="115000"/>
              </a:lnSpc>
              <a:buClr>
                <a:srgbClr val="254061"/>
              </a:buClr>
              <a:buFont typeface="Wingdings" panose="05000000000000000000" pitchFamily="2" charset="2"/>
              <a:buChar char=""/>
            </a:pPr>
            <a:r>
              <a:rPr lang="ru-RU" altLang="ru-RU" dirty="0" smtClean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</a:t>
            </a:r>
            <a:r>
              <a:rPr lang="ru-RU" altLang="ru-RU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в аудитории настроенных на точное время часов, находящихся в поле зрения участников экзаменов.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6345</TotalTime>
  <Words>5530</Words>
  <Application>Microsoft Office PowerPoint</Application>
  <PresentationFormat>Экран (4:3)</PresentationFormat>
  <Paragraphs>777</Paragraphs>
  <Slides>66</Slides>
  <Notes>66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66</vt:i4>
      </vt:variant>
    </vt:vector>
  </HeadingPairs>
  <TitlesOfParts>
    <vt:vector size="76" baseType="lpstr">
      <vt:lpstr>Microsoft YaHei</vt:lpstr>
      <vt:lpstr>Arial</vt:lpstr>
      <vt:lpstr>Calibri</vt:lpstr>
      <vt:lpstr>Cambria</vt:lpstr>
      <vt:lpstr>Times New Roman</vt:lpstr>
      <vt:lpstr>Wingdings</vt:lpstr>
      <vt:lpstr>Тема Office</vt:lpstr>
      <vt:lpstr>Тема Office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ege</dc:creator>
  <cp:lastModifiedBy>Пургина Елена Васильевна</cp:lastModifiedBy>
  <cp:revision>887</cp:revision>
  <cp:lastPrinted>2018-12-28T09:16:35Z</cp:lastPrinted>
  <dcterms:created xsi:type="dcterms:W3CDTF">2014-10-16T05:54:08Z</dcterms:created>
  <dcterms:modified xsi:type="dcterms:W3CDTF">2025-02-06T03:50:43Z</dcterms:modified>
</cp:coreProperties>
</file>