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346" r:id="rId2"/>
    <p:sldId id="403" r:id="rId3"/>
    <p:sldId id="518" r:id="rId4"/>
    <p:sldId id="519" r:id="rId5"/>
    <p:sldId id="478" r:id="rId6"/>
    <p:sldId id="520" r:id="rId7"/>
    <p:sldId id="484" r:id="rId8"/>
    <p:sldId id="483" r:id="rId9"/>
    <p:sldId id="439" r:id="rId10"/>
    <p:sldId id="485" r:id="rId11"/>
    <p:sldId id="479" r:id="rId12"/>
    <p:sldId id="517" r:id="rId13"/>
    <p:sldId id="511" r:id="rId14"/>
    <p:sldId id="442" r:id="rId15"/>
    <p:sldId id="514" r:id="rId16"/>
    <p:sldId id="487" r:id="rId17"/>
    <p:sldId id="521" r:id="rId18"/>
    <p:sldId id="445" r:id="rId19"/>
    <p:sldId id="522" r:id="rId20"/>
    <p:sldId id="446" r:id="rId21"/>
    <p:sldId id="457" r:id="rId22"/>
    <p:sldId id="489" r:id="rId23"/>
    <p:sldId id="488" r:id="rId24"/>
    <p:sldId id="456" r:id="rId25"/>
    <p:sldId id="448" r:id="rId26"/>
    <p:sldId id="455" r:id="rId27"/>
    <p:sldId id="447" r:id="rId28"/>
    <p:sldId id="458" r:id="rId29"/>
    <p:sldId id="459" r:id="rId30"/>
    <p:sldId id="510" r:id="rId31"/>
    <p:sldId id="460" r:id="rId32"/>
    <p:sldId id="454" r:id="rId33"/>
    <p:sldId id="515" r:id="rId34"/>
    <p:sldId id="463" r:id="rId35"/>
    <p:sldId id="505" r:id="rId36"/>
    <p:sldId id="474" r:id="rId37"/>
    <p:sldId id="524" r:id="rId38"/>
    <p:sldId id="512" r:id="rId39"/>
    <p:sldId id="464" r:id="rId40"/>
    <p:sldId id="466" r:id="rId41"/>
    <p:sldId id="470" r:id="rId42"/>
    <p:sldId id="472" r:id="rId43"/>
    <p:sldId id="473" r:id="rId44"/>
    <p:sldId id="493" r:id="rId45"/>
    <p:sldId id="516" r:id="rId46"/>
    <p:sldId id="481" r:id="rId47"/>
    <p:sldId id="507" r:id="rId48"/>
    <p:sldId id="513" r:id="rId49"/>
    <p:sldId id="509" r:id="rId50"/>
    <p:sldId id="508" r:id="rId51"/>
    <p:sldId id="482" r:id="rId52"/>
  </p:sldIdLst>
  <p:sldSz cx="16068675" cy="11698288"/>
  <p:notesSz cx="6858000" cy="9144000"/>
  <p:defaultTextStyle>
    <a:defPPr>
      <a:defRPr lang="ru-RU"/>
    </a:defPPr>
    <a:lvl1pPr marL="0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54087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08175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6226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1634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270436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24523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597861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83269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4">
          <p15:clr>
            <a:srgbClr val="A4A3A4"/>
          </p15:clr>
        </p15:guide>
        <p15:guide id="2" pos="5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20" y="48"/>
      </p:cViewPr>
      <p:guideLst>
        <p:guide orient="horz" pos="3684"/>
        <p:guide pos="5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A82D3-DF5B-489B-AA4A-C02B4B2502F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A99BC9-1F5D-457A-82D4-2D250CBB948F}">
      <dgm:prSet/>
      <dgm:spPr/>
      <dgm:t>
        <a:bodyPr/>
        <a:lstStyle/>
        <a:p>
          <a:pPr rtl="0"/>
          <a:r>
            <a:rPr lang="ru-RU" dirty="0" smtClean="0"/>
            <a:t>ЕГЭ по информатике проводится </a:t>
          </a:r>
          <a:r>
            <a:rPr lang="ru-RU" b="1" dirty="0" smtClean="0"/>
            <a:t>только в компьютерной </a:t>
          </a:r>
          <a:r>
            <a:rPr lang="ru-RU" dirty="0" smtClean="0"/>
            <a:t>форме. </a:t>
          </a:r>
          <a:r>
            <a:rPr lang="ru-RU" b="1" dirty="0" smtClean="0"/>
            <a:t>КИМ </a:t>
          </a:r>
          <a:r>
            <a:rPr lang="ru-RU" dirty="0" smtClean="0"/>
            <a:t>на станцию КЕГЭ загружается </a:t>
          </a:r>
          <a:r>
            <a:rPr lang="ru-RU" b="1" dirty="0" smtClean="0"/>
            <a:t>заранее</a:t>
          </a:r>
          <a:r>
            <a:rPr lang="ru-RU" dirty="0" smtClean="0"/>
            <a:t> и предоставляется только в </a:t>
          </a:r>
          <a:r>
            <a:rPr lang="ru-RU" b="1" dirty="0" smtClean="0"/>
            <a:t>электронном виде в ходе технической подготовки аналогично остальным экзаменам.</a:t>
          </a:r>
          <a:endParaRPr lang="ru-RU" dirty="0"/>
        </a:p>
      </dgm:t>
    </dgm:pt>
    <dgm:pt modelId="{42592327-1B30-40BE-9A21-07A120D0D287}" type="parTrans" cxnId="{5AC94E8E-DE2E-4F2B-A723-48C2E6667876}">
      <dgm:prSet/>
      <dgm:spPr/>
      <dgm:t>
        <a:bodyPr/>
        <a:lstStyle/>
        <a:p>
          <a:endParaRPr lang="ru-RU"/>
        </a:p>
      </dgm:t>
    </dgm:pt>
    <dgm:pt modelId="{82854893-5705-4107-AB48-2556D1B2045A}" type="sibTrans" cxnId="{5AC94E8E-DE2E-4F2B-A723-48C2E6667876}">
      <dgm:prSet/>
      <dgm:spPr/>
      <dgm:t>
        <a:bodyPr/>
        <a:lstStyle/>
        <a:p>
          <a:endParaRPr lang="ru-RU"/>
        </a:p>
      </dgm:t>
    </dgm:pt>
    <dgm:pt modelId="{00A2C2A2-BB71-4BF0-8616-BFAA5CC8521F}">
      <dgm:prSet/>
      <dgm:spPr/>
      <dgm:t>
        <a:bodyPr/>
        <a:lstStyle/>
        <a:p>
          <a:pPr rtl="0"/>
          <a:r>
            <a:rPr lang="ru-RU" dirty="0" smtClean="0"/>
            <a:t>Участнику экзамена предоставляется автоматизированное рабочее место без выхода в сеть «Интернет» с специализированным </a:t>
          </a:r>
          <a:r>
            <a:rPr lang="ru-RU" b="1" dirty="0" smtClean="0"/>
            <a:t>ПО «Станция КЕГЭ</a:t>
          </a:r>
          <a:r>
            <a:rPr lang="ru-RU" dirty="0" smtClean="0"/>
            <a:t>», набором стандартного ПО (текстовые редакторы, редакторы электронных таблиц, среды программирования на языках: C#, C++, </a:t>
          </a:r>
          <a:r>
            <a:rPr lang="ru-RU" dirty="0" err="1" smtClean="0"/>
            <a:t>Pascal</a:t>
          </a:r>
          <a:r>
            <a:rPr lang="ru-RU" dirty="0" smtClean="0"/>
            <a:t>, </a:t>
          </a:r>
          <a:r>
            <a:rPr lang="ru-RU" dirty="0" err="1" smtClean="0"/>
            <a:t>Java</a:t>
          </a:r>
          <a:r>
            <a:rPr lang="ru-RU" dirty="0" smtClean="0"/>
            <a:t>, </a:t>
          </a:r>
          <a:r>
            <a:rPr lang="ru-RU" dirty="0" err="1" smtClean="0"/>
            <a:t>Python</a:t>
          </a:r>
          <a:r>
            <a:rPr lang="ru-RU" dirty="0" smtClean="0"/>
            <a:t>);</a:t>
          </a:r>
          <a:endParaRPr lang="ru-RU" dirty="0"/>
        </a:p>
      </dgm:t>
    </dgm:pt>
    <dgm:pt modelId="{9F5C7092-9892-454D-A775-BC723303B087}" type="parTrans" cxnId="{00CF3CE7-237C-4B38-9B2F-AC9A9C3B2C95}">
      <dgm:prSet/>
      <dgm:spPr/>
      <dgm:t>
        <a:bodyPr/>
        <a:lstStyle/>
        <a:p>
          <a:endParaRPr lang="ru-RU"/>
        </a:p>
      </dgm:t>
    </dgm:pt>
    <dgm:pt modelId="{83CC7F64-6F11-46C4-9027-231568551AFC}" type="sibTrans" cxnId="{00CF3CE7-237C-4B38-9B2F-AC9A9C3B2C95}">
      <dgm:prSet/>
      <dgm:spPr/>
      <dgm:t>
        <a:bodyPr/>
        <a:lstStyle/>
        <a:p>
          <a:endParaRPr lang="ru-RU"/>
        </a:p>
      </dgm:t>
    </dgm:pt>
    <dgm:pt modelId="{E39B3A43-6375-4D18-A942-CCB192B05DB7}">
      <dgm:prSet/>
      <dgm:spPr/>
      <dgm:t>
        <a:bodyPr/>
        <a:lstStyle/>
        <a:p>
          <a:pPr rtl="0"/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3DFA36CD-CC5C-4836-A7B7-BCC971874B90}" type="parTrans" cxnId="{DA811504-5197-4033-9286-C08883FE360B}">
      <dgm:prSet/>
      <dgm:spPr/>
      <dgm:t>
        <a:bodyPr/>
        <a:lstStyle/>
        <a:p>
          <a:endParaRPr lang="ru-RU"/>
        </a:p>
      </dgm:t>
    </dgm:pt>
    <dgm:pt modelId="{6E6002DF-7598-486A-8F44-346CED330656}" type="sibTrans" cxnId="{DA811504-5197-4033-9286-C08883FE360B}">
      <dgm:prSet/>
      <dgm:spPr/>
      <dgm:t>
        <a:bodyPr/>
        <a:lstStyle/>
        <a:p>
          <a:endParaRPr lang="ru-RU"/>
        </a:p>
      </dgm:t>
    </dgm:pt>
    <dgm:pt modelId="{68BBEEAB-7DBB-4959-A8B8-94576DC86BFF}">
      <dgm:prSet/>
      <dgm:spPr/>
      <dgm:t>
        <a:bodyPr/>
        <a:lstStyle/>
        <a:p>
          <a:pPr rtl="0"/>
          <a:r>
            <a:rPr lang="ru-RU" smtClean="0"/>
            <a:t>ИК для КЕГЭ включают в себя </a:t>
          </a:r>
          <a:r>
            <a:rPr lang="ru-RU" b="1" smtClean="0"/>
            <a:t>бланки регистрации. </a:t>
          </a:r>
          <a:r>
            <a:rPr lang="ru-RU" smtClean="0"/>
            <a:t>Бланков ответов нет, все </a:t>
          </a:r>
          <a:r>
            <a:rPr lang="ru-RU" b="1" smtClean="0"/>
            <a:t>ответы</a:t>
          </a:r>
          <a:r>
            <a:rPr lang="ru-RU" smtClean="0"/>
            <a:t> на задания вносятся в </a:t>
          </a:r>
          <a:r>
            <a:rPr lang="ru-RU" b="1" smtClean="0"/>
            <a:t>станцию КЕГЭ</a:t>
          </a:r>
          <a:r>
            <a:rPr lang="ru-RU" smtClean="0"/>
            <a:t>. </a:t>
          </a:r>
          <a:endParaRPr lang="ru-RU" dirty="0"/>
        </a:p>
      </dgm:t>
    </dgm:pt>
    <dgm:pt modelId="{C43682A5-97A5-4632-91AE-933A79A6AB77}" type="parTrans" cxnId="{A8ECA6FC-AE77-4777-B8FB-66D824795609}">
      <dgm:prSet/>
      <dgm:spPr/>
      <dgm:t>
        <a:bodyPr/>
        <a:lstStyle/>
        <a:p>
          <a:endParaRPr lang="ru-RU"/>
        </a:p>
      </dgm:t>
    </dgm:pt>
    <dgm:pt modelId="{CF2B3393-5A36-47D0-92CF-178E9C46095A}" type="sibTrans" cxnId="{A8ECA6FC-AE77-4777-B8FB-66D824795609}">
      <dgm:prSet/>
      <dgm:spPr/>
      <dgm:t>
        <a:bodyPr/>
        <a:lstStyle/>
        <a:p>
          <a:endParaRPr lang="ru-RU"/>
        </a:p>
      </dgm:t>
    </dgm:pt>
    <dgm:pt modelId="{EDB83FE5-A8EF-4A29-AD05-92C7C888BAAA}">
      <dgm:prSet/>
      <dgm:spPr/>
      <dgm:t>
        <a:bodyPr/>
        <a:lstStyle/>
        <a:p>
          <a:pPr rtl="0"/>
          <a:r>
            <a:rPr lang="ru-RU" dirty="0" smtClean="0"/>
            <a:t>Для проведения экзамена используется одна аудитория с одной станцией организатора (для печати БР) и станциями КЕГЭ по числу участников.</a:t>
          </a:r>
          <a:endParaRPr lang="ru-RU" dirty="0"/>
        </a:p>
      </dgm:t>
    </dgm:pt>
    <dgm:pt modelId="{E12A20AB-5F7C-4D41-807E-09F158FB4A51}" type="parTrans" cxnId="{6ADD43E6-5E13-4094-BCE8-AC0B81FCE7F2}">
      <dgm:prSet/>
      <dgm:spPr/>
      <dgm:t>
        <a:bodyPr/>
        <a:lstStyle/>
        <a:p>
          <a:endParaRPr lang="ru-RU"/>
        </a:p>
      </dgm:t>
    </dgm:pt>
    <dgm:pt modelId="{6E512B58-F845-4DBD-8B1A-A58A0ABE88EC}" type="sibTrans" cxnId="{6ADD43E6-5E13-4094-BCE8-AC0B81FCE7F2}">
      <dgm:prSet/>
      <dgm:spPr/>
      <dgm:t>
        <a:bodyPr/>
        <a:lstStyle/>
        <a:p>
          <a:endParaRPr lang="ru-RU"/>
        </a:p>
      </dgm:t>
    </dgm:pt>
    <dgm:pt modelId="{2C0D734D-1B6A-4C37-B601-DD3834183006}">
      <dgm:prSet/>
      <dgm:spPr/>
      <dgm:t>
        <a:bodyPr/>
        <a:lstStyle/>
        <a:p>
          <a:pPr rtl="0"/>
          <a:r>
            <a:rPr lang="ru-RU" dirty="0" smtClean="0"/>
            <a:t>Каждому участнику выдаётся </a:t>
          </a:r>
          <a:r>
            <a:rPr lang="ru-RU" b="1" dirty="0" smtClean="0"/>
            <a:t>черновик КЕГЭ </a:t>
          </a:r>
          <a:r>
            <a:rPr lang="ru-RU" dirty="0" smtClean="0"/>
            <a:t>(при необходимости и «обычные» черновики). </a:t>
          </a:r>
          <a:r>
            <a:rPr lang="ru-RU" b="1" dirty="0" smtClean="0"/>
            <a:t>Код активации </a:t>
          </a:r>
          <a:r>
            <a:rPr lang="ru-RU" dirty="0" smtClean="0"/>
            <a:t>экзамена участники вводят самостоятельно.</a:t>
          </a:r>
          <a:endParaRPr lang="ru-RU" dirty="0"/>
        </a:p>
      </dgm:t>
    </dgm:pt>
    <dgm:pt modelId="{00C76D62-9AA2-4C05-89BB-E5B7F50BD108}" type="parTrans" cxnId="{8A1C3D82-0E5E-4E20-A73D-E5D0707EE8D4}">
      <dgm:prSet/>
      <dgm:spPr/>
      <dgm:t>
        <a:bodyPr/>
        <a:lstStyle/>
        <a:p>
          <a:endParaRPr lang="ru-RU"/>
        </a:p>
      </dgm:t>
    </dgm:pt>
    <dgm:pt modelId="{1DA3CB7E-D4D4-4FF7-8E0E-AD02A8C93892}" type="sibTrans" cxnId="{8A1C3D82-0E5E-4E20-A73D-E5D0707EE8D4}">
      <dgm:prSet/>
      <dgm:spPr/>
      <dgm:t>
        <a:bodyPr/>
        <a:lstStyle/>
        <a:p>
          <a:endParaRPr lang="ru-RU"/>
        </a:p>
      </dgm:t>
    </dgm:pt>
    <dgm:pt modelId="{E4771377-C356-41F7-86AE-78A4375BF5AC}">
      <dgm:prSet/>
      <dgm:spPr/>
      <dgm:t>
        <a:bodyPr/>
        <a:lstStyle/>
        <a:p>
          <a:pPr rtl="0"/>
          <a:r>
            <a:rPr lang="ru-RU" dirty="0" smtClean="0"/>
            <a:t>После окончания экзамена участник проверяет, что все его ответы сохранены станцией КЕГЭ верно, и вносит в бланк регистрации </a:t>
          </a:r>
          <a:r>
            <a:rPr lang="ru-RU" b="1" dirty="0" smtClean="0"/>
            <a:t>контрольную сумму</a:t>
          </a:r>
          <a:r>
            <a:rPr lang="ru-RU" dirty="0" smtClean="0"/>
            <a:t>, автоматически сформированную станцией КЕГЭ, а организатор проверяет правильность переноса контрольной суммы и ставит подпись в БР.</a:t>
          </a:r>
          <a:endParaRPr lang="ru-RU" dirty="0"/>
        </a:p>
      </dgm:t>
    </dgm:pt>
    <dgm:pt modelId="{829BC338-9E17-406C-B7F0-BA607C8D16A6}" type="parTrans" cxnId="{B8F3262E-598A-4544-80AF-6E42CA769D49}">
      <dgm:prSet/>
      <dgm:spPr/>
      <dgm:t>
        <a:bodyPr/>
        <a:lstStyle/>
        <a:p>
          <a:endParaRPr lang="ru-RU"/>
        </a:p>
      </dgm:t>
    </dgm:pt>
    <dgm:pt modelId="{A508EDA2-8D53-4586-AB82-C4BD70EBDABE}" type="sibTrans" cxnId="{B8F3262E-598A-4544-80AF-6E42CA769D49}">
      <dgm:prSet/>
      <dgm:spPr/>
      <dgm:t>
        <a:bodyPr/>
        <a:lstStyle/>
        <a:p>
          <a:endParaRPr lang="ru-RU"/>
        </a:p>
      </dgm:t>
    </dgm:pt>
    <dgm:pt modelId="{49920142-BFA5-4AA3-9117-FF069543ED7C}">
      <dgm:prSet/>
      <dgm:spPr/>
      <dgm:t>
        <a:bodyPr/>
        <a:lstStyle/>
        <a:p>
          <a:pPr rtl="0"/>
          <a:r>
            <a:rPr lang="ru-RU" smtClean="0"/>
            <a:t>По окончании экзамена </a:t>
          </a:r>
          <a:r>
            <a:rPr lang="ru-RU" b="1" i="1" smtClean="0"/>
            <a:t>отсканированные</a:t>
          </a:r>
          <a:r>
            <a:rPr lang="ru-RU" b="1" smtClean="0"/>
            <a:t> бланки регистрации участников </a:t>
          </a:r>
          <a:r>
            <a:rPr lang="ru-RU" smtClean="0"/>
            <a:t>и </a:t>
          </a:r>
          <a:r>
            <a:rPr lang="ru-RU" b="1" i="1" smtClean="0"/>
            <a:t>сохранённые</a:t>
          </a:r>
          <a:r>
            <a:rPr lang="ru-RU" b="1" smtClean="0"/>
            <a:t> ответы участников </a:t>
          </a:r>
          <a:r>
            <a:rPr lang="ru-RU" smtClean="0"/>
            <a:t>КЕГЭ передаются в РЦОИ.</a:t>
          </a:r>
          <a:endParaRPr lang="ru-RU" dirty="0"/>
        </a:p>
      </dgm:t>
    </dgm:pt>
    <dgm:pt modelId="{C83C289B-1DA1-4C8A-92A0-4BBFD8ADBC54}" type="parTrans" cxnId="{7CCA2E8E-F36E-4F94-9B99-4657CBEA5EA3}">
      <dgm:prSet/>
      <dgm:spPr/>
      <dgm:t>
        <a:bodyPr/>
        <a:lstStyle/>
        <a:p>
          <a:endParaRPr lang="ru-RU"/>
        </a:p>
      </dgm:t>
    </dgm:pt>
    <dgm:pt modelId="{D01F04BE-07BD-486F-8504-88D3C04522E8}" type="sibTrans" cxnId="{7CCA2E8E-F36E-4F94-9B99-4657CBEA5EA3}">
      <dgm:prSet/>
      <dgm:spPr/>
      <dgm:t>
        <a:bodyPr/>
        <a:lstStyle/>
        <a:p>
          <a:endParaRPr lang="ru-RU"/>
        </a:p>
      </dgm:t>
    </dgm:pt>
    <dgm:pt modelId="{B50F51FE-EE50-4F8E-8B7D-8B1FE009BD66}">
      <dgm:prSet/>
      <dgm:spPr/>
      <dgm:t>
        <a:bodyPr/>
        <a:lstStyle/>
        <a:p>
          <a:pPr rtl="0"/>
          <a:r>
            <a:rPr lang="ru-RU" b="1" smtClean="0"/>
            <a:t>Проверка</a:t>
          </a:r>
          <a:r>
            <a:rPr lang="ru-RU" smtClean="0"/>
            <a:t> ответов участников КЕГЭ выполняется автоматизировано </a:t>
          </a:r>
          <a:r>
            <a:rPr lang="ru-RU" b="1" smtClean="0"/>
            <a:t>на федеральном уровне.</a:t>
          </a:r>
          <a:endParaRPr lang="ru-RU" dirty="0"/>
        </a:p>
      </dgm:t>
    </dgm:pt>
    <dgm:pt modelId="{CEABDF55-68BC-4BE0-9E18-E31DEAE975FA}" type="parTrans" cxnId="{73BA04F8-2941-4D75-B2B1-6A56F2646D0E}">
      <dgm:prSet/>
      <dgm:spPr/>
      <dgm:t>
        <a:bodyPr/>
        <a:lstStyle/>
        <a:p>
          <a:endParaRPr lang="ru-RU"/>
        </a:p>
      </dgm:t>
    </dgm:pt>
    <dgm:pt modelId="{0945A0C9-2C09-45F7-A5AC-B9BCCD60321C}" type="sibTrans" cxnId="{73BA04F8-2941-4D75-B2B1-6A56F2646D0E}">
      <dgm:prSet/>
      <dgm:spPr/>
      <dgm:t>
        <a:bodyPr/>
        <a:lstStyle/>
        <a:p>
          <a:endParaRPr lang="ru-RU"/>
        </a:p>
      </dgm:t>
    </dgm:pt>
    <dgm:pt modelId="{3E72D55A-DA32-4486-9410-93357348F5A2}" type="pres">
      <dgm:prSet presAssocID="{1CEA82D3-DF5B-489B-AA4A-C02B4B2502F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FCFB266-D7CE-4FE0-958B-821F9F44CF27}" type="pres">
      <dgm:prSet presAssocID="{D0A99BC9-1F5D-457A-82D4-2D250CBB948F}" presName="thickLine" presStyleLbl="alignNode1" presStyleIdx="0" presStyleCnt="9"/>
      <dgm:spPr/>
      <dgm:t>
        <a:bodyPr/>
        <a:lstStyle/>
        <a:p>
          <a:endParaRPr lang="ru-RU"/>
        </a:p>
      </dgm:t>
    </dgm:pt>
    <dgm:pt modelId="{2F564F82-5443-4D6A-BA36-10D5E855DCD7}" type="pres">
      <dgm:prSet presAssocID="{D0A99BC9-1F5D-457A-82D4-2D250CBB948F}" presName="horz1" presStyleCnt="0"/>
      <dgm:spPr/>
      <dgm:t>
        <a:bodyPr/>
        <a:lstStyle/>
        <a:p>
          <a:endParaRPr lang="ru-RU"/>
        </a:p>
      </dgm:t>
    </dgm:pt>
    <dgm:pt modelId="{2673C724-F51B-40DB-A3F6-3D01AD086488}" type="pres">
      <dgm:prSet presAssocID="{D0A99BC9-1F5D-457A-82D4-2D250CBB948F}" presName="tx1" presStyleLbl="revTx" presStyleIdx="0" presStyleCnt="9"/>
      <dgm:spPr/>
      <dgm:t>
        <a:bodyPr/>
        <a:lstStyle/>
        <a:p>
          <a:endParaRPr lang="ru-RU"/>
        </a:p>
      </dgm:t>
    </dgm:pt>
    <dgm:pt modelId="{BEF3525D-594E-4174-8067-2BA8C6CDCF67}" type="pres">
      <dgm:prSet presAssocID="{D0A99BC9-1F5D-457A-82D4-2D250CBB948F}" presName="vert1" presStyleCnt="0"/>
      <dgm:spPr/>
      <dgm:t>
        <a:bodyPr/>
        <a:lstStyle/>
        <a:p>
          <a:endParaRPr lang="ru-RU"/>
        </a:p>
      </dgm:t>
    </dgm:pt>
    <dgm:pt modelId="{975091A8-3931-4115-B570-D649889393E1}" type="pres">
      <dgm:prSet presAssocID="{00A2C2A2-BB71-4BF0-8616-BFAA5CC8521F}" presName="thickLine" presStyleLbl="alignNode1" presStyleIdx="1" presStyleCnt="9"/>
      <dgm:spPr/>
      <dgm:t>
        <a:bodyPr/>
        <a:lstStyle/>
        <a:p>
          <a:endParaRPr lang="ru-RU"/>
        </a:p>
      </dgm:t>
    </dgm:pt>
    <dgm:pt modelId="{A868A0E1-D53B-468A-903A-BF800437153F}" type="pres">
      <dgm:prSet presAssocID="{00A2C2A2-BB71-4BF0-8616-BFAA5CC8521F}" presName="horz1" presStyleCnt="0"/>
      <dgm:spPr/>
      <dgm:t>
        <a:bodyPr/>
        <a:lstStyle/>
        <a:p>
          <a:endParaRPr lang="ru-RU"/>
        </a:p>
      </dgm:t>
    </dgm:pt>
    <dgm:pt modelId="{B4676AB9-294F-49CA-AB7A-1E0B70921472}" type="pres">
      <dgm:prSet presAssocID="{00A2C2A2-BB71-4BF0-8616-BFAA5CC8521F}" presName="tx1" presStyleLbl="revTx" presStyleIdx="1" presStyleCnt="9"/>
      <dgm:spPr/>
      <dgm:t>
        <a:bodyPr/>
        <a:lstStyle/>
        <a:p>
          <a:endParaRPr lang="ru-RU"/>
        </a:p>
      </dgm:t>
    </dgm:pt>
    <dgm:pt modelId="{8A20AD4C-06BF-4D63-B36E-6585AFD71739}" type="pres">
      <dgm:prSet presAssocID="{00A2C2A2-BB71-4BF0-8616-BFAA5CC8521F}" presName="vert1" presStyleCnt="0"/>
      <dgm:spPr/>
      <dgm:t>
        <a:bodyPr/>
        <a:lstStyle/>
        <a:p>
          <a:endParaRPr lang="ru-RU"/>
        </a:p>
      </dgm:t>
    </dgm:pt>
    <dgm:pt modelId="{2D72CB87-C8DC-44C0-BAD2-83D9641A5836}" type="pres">
      <dgm:prSet presAssocID="{E39B3A43-6375-4D18-A942-CCB192B05DB7}" presName="thickLine" presStyleLbl="alignNode1" presStyleIdx="2" presStyleCnt="9"/>
      <dgm:spPr/>
      <dgm:t>
        <a:bodyPr/>
        <a:lstStyle/>
        <a:p>
          <a:endParaRPr lang="ru-RU"/>
        </a:p>
      </dgm:t>
    </dgm:pt>
    <dgm:pt modelId="{F9EDACB9-0AA3-441D-BE7C-2370AA762966}" type="pres">
      <dgm:prSet presAssocID="{E39B3A43-6375-4D18-A942-CCB192B05DB7}" presName="horz1" presStyleCnt="0"/>
      <dgm:spPr/>
      <dgm:t>
        <a:bodyPr/>
        <a:lstStyle/>
        <a:p>
          <a:endParaRPr lang="ru-RU"/>
        </a:p>
      </dgm:t>
    </dgm:pt>
    <dgm:pt modelId="{5FE75605-2C20-4E08-BE24-E83EBE93AB04}" type="pres">
      <dgm:prSet presAssocID="{E39B3A43-6375-4D18-A942-CCB192B05DB7}" presName="tx1" presStyleLbl="revTx" presStyleIdx="2" presStyleCnt="9"/>
      <dgm:spPr/>
      <dgm:t>
        <a:bodyPr/>
        <a:lstStyle/>
        <a:p>
          <a:endParaRPr lang="ru-RU"/>
        </a:p>
      </dgm:t>
    </dgm:pt>
    <dgm:pt modelId="{769DF81C-36B4-4FF0-A017-085FAB6F53CC}" type="pres">
      <dgm:prSet presAssocID="{E39B3A43-6375-4D18-A942-CCB192B05DB7}" presName="vert1" presStyleCnt="0"/>
      <dgm:spPr/>
      <dgm:t>
        <a:bodyPr/>
        <a:lstStyle/>
        <a:p>
          <a:endParaRPr lang="ru-RU"/>
        </a:p>
      </dgm:t>
    </dgm:pt>
    <dgm:pt modelId="{BA1C857B-D76A-45BB-8D81-DAC59B9BA0F7}" type="pres">
      <dgm:prSet presAssocID="{68BBEEAB-7DBB-4959-A8B8-94576DC86BFF}" presName="thickLine" presStyleLbl="alignNode1" presStyleIdx="3" presStyleCnt="9"/>
      <dgm:spPr/>
      <dgm:t>
        <a:bodyPr/>
        <a:lstStyle/>
        <a:p>
          <a:endParaRPr lang="ru-RU"/>
        </a:p>
      </dgm:t>
    </dgm:pt>
    <dgm:pt modelId="{1E585A0C-1BBA-4519-873B-C1ED7E96D795}" type="pres">
      <dgm:prSet presAssocID="{68BBEEAB-7DBB-4959-A8B8-94576DC86BFF}" presName="horz1" presStyleCnt="0"/>
      <dgm:spPr/>
      <dgm:t>
        <a:bodyPr/>
        <a:lstStyle/>
        <a:p>
          <a:endParaRPr lang="ru-RU"/>
        </a:p>
      </dgm:t>
    </dgm:pt>
    <dgm:pt modelId="{001D885A-FAC5-45A5-9614-FB017C1EA90D}" type="pres">
      <dgm:prSet presAssocID="{68BBEEAB-7DBB-4959-A8B8-94576DC86BFF}" presName="tx1" presStyleLbl="revTx" presStyleIdx="3" presStyleCnt="9" custLinFactNeighborX="96" custLinFactNeighborY="-2775"/>
      <dgm:spPr/>
      <dgm:t>
        <a:bodyPr/>
        <a:lstStyle/>
        <a:p>
          <a:endParaRPr lang="ru-RU"/>
        </a:p>
      </dgm:t>
    </dgm:pt>
    <dgm:pt modelId="{05E687E4-684D-477B-B60D-D2B0BD047BA0}" type="pres">
      <dgm:prSet presAssocID="{68BBEEAB-7DBB-4959-A8B8-94576DC86BFF}" presName="vert1" presStyleCnt="0"/>
      <dgm:spPr/>
      <dgm:t>
        <a:bodyPr/>
        <a:lstStyle/>
        <a:p>
          <a:endParaRPr lang="ru-RU"/>
        </a:p>
      </dgm:t>
    </dgm:pt>
    <dgm:pt modelId="{9645C289-1E59-4AFB-AAFB-AADACEAF741E}" type="pres">
      <dgm:prSet presAssocID="{EDB83FE5-A8EF-4A29-AD05-92C7C888BAAA}" presName="thickLine" presStyleLbl="alignNode1" presStyleIdx="4" presStyleCnt="9"/>
      <dgm:spPr/>
      <dgm:t>
        <a:bodyPr/>
        <a:lstStyle/>
        <a:p>
          <a:endParaRPr lang="ru-RU"/>
        </a:p>
      </dgm:t>
    </dgm:pt>
    <dgm:pt modelId="{3E13E597-680E-40E9-AC38-27D98D488ACB}" type="pres">
      <dgm:prSet presAssocID="{EDB83FE5-A8EF-4A29-AD05-92C7C888BAAA}" presName="horz1" presStyleCnt="0"/>
      <dgm:spPr/>
      <dgm:t>
        <a:bodyPr/>
        <a:lstStyle/>
        <a:p>
          <a:endParaRPr lang="ru-RU"/>
        </a:p>
      </dgm:t>
    </dgm:pt>
    <dgm:pt modelId="{880FAC84-7716-490B-8DB1-A4A1E5022534}" type="pres">
      <dgm:prSet presAssocID="{EDB83FE5-A8EF-4A29-AD05-92C7C888BAAA}" presName="tx1" presStyleLbl="revTx" presStyleIdx="4" presStyleCnt="9"/>
      <dgm:spPr/>
      <dgm:t>
        <a:bodyPr/>
        <a:lstStyle/>
        <a:p>
          <a:endParaRPr lang="ru-RU"/>
        </a:p>
      </dgm:t>
    </dgm:pt>
    <dgm:pt modelId="{CFDC086C-EFB1-4FA1-8331-B09F54C4EE6C}" type="pres">
      <dgm:prSet presAssocID="{EDB83FE5-A8EF-4A29-AD05-92C7C888BAAA}" presName="vert1" presStyleCnt="0"/>
      <dgm:spPr/>
      <dgm:t>
        <a:bodyPr/>
        <a:lstStyle/>
        <a:p>
          <a:endParaRPr lang="ru-RU"/>
        </a:p>
      </dgm:t>
    </dgm:pt>
    <dgm:pt modelId="{D61092C5-782C-4491-AD70-A44D4CEB16EB}" type="pres">
      <dgm:prSet presAssocID="{2C0D734D-1B6A-4C37-B601-DD3834183006}" presName="thickLine" presStyleLbl="alignNode1" presStyleIdx="5" presStyleCnt="9"/>
      <dgm:spPr/>
      <dgm:t>
        <a:bodyPr/>
        <a:lstStyle/>
        <a:p>
          <a:endParaRPr lang="ru-RU"/>
        </a:p>
      </dgm:t>
    </dgm:pt>
    <dgm:pt modelId="{435FA2CD-A450-43E7-9846-D5937B037D7D}" type="pres">
      <dgm:prSet presAssocID="{2C0D734D-1B6A-4C37-B601-DD3834183006}" presName="horz1" presStyleCnt="0"/>
      <dgm:spPr/>
      <dgm:t>
        <a:bodyPr/>
        <a:lstStyle/>
        <a:p>
          <a:endParaRPr lang="ru-RU"/>
        </a:p>
      </dgm:t>
    </dgm:pt>
    <dgm:pt modelId="{F4D481CA-1CEE-44AF-9B9C-64CB257422C0}" type="pres">
      <dgm:prSet presAssocID="{2C0D734D-1B6A-4C37-B601-DD3834183006}" presName="tx1" presStyleLbl="revTx" presStyleIdx="5" presStyleCnt="9"/>
      <dgm:spPr/>
      <dgm:t>
        <a:bodyPr/>
        <a:lstStyle/>
        <a:p>
          <a:endParaRPr lang="ru-RU"/>
        </a:p>
      </dgm:t>
    </dgm:pt>
    <dgm:pt modelId="{FB5D33B7-B30C-4FBA-9C61-312E104250B5}" type="pres">
      <dgm:prSet presAssocID="{2C0D734D-1B6A-4C37-B601-DD3834183006}" presName="vert1" presStyleCnt="0"/>
      <dgm:spPr/>
      <dgm:t>
        <a:bodyPr/>
        <a:lstStyle/>
        <a:p>
          <a:endParaRPr lang="ru-RU"/>
        </a:p>
      </dgm:t>
    </dgm:pt>
    <dgm:pt modelId="{FDBA0A4C-98F7-42FD-AB5C-4EA2A059C713}" type="pres">
      <dgm:prSet presAssocID="{E4771377-C356-41F7-86AE-78A4375BF5AC}" presName="thickLine" presStyleLbl="alignNode1" presStyleIdx="6" presStyleCnt="9"/>
      <dgm:spPr/>
      <dgm:t>
        <a:bodyPr/>
        <a:lstStyle/>
        <a:p>
          <a:endParaRPr lang="ru-RU"/>
        </a:p>
      </dgm:t>
    </dgm:pt>
    <dgm:pt modelId="{48987BFB-2CFC-4F63-9741-8F99C64ECCFB}" type="pres">
      <dgm:prSet presAssocID="{E4771377-C356-41F7-86AE-78A4375BF5AC}" presName="horz1" presStyleCnt="0"/>
      <dgm:spPr/>
      <dgm:t>
        <a:bodyPr/>
        <a:lstStyle/>
        <a:p>
          <a:endParaRPr lang="ru-RU"/>
        </a:p>
      </dgm:t>
    </dgm:pt>
    <dgm:pt modelId="{FE4E6E9A-BF53-4967-AB45-89962C9C1683}" type="pres">
      <dgm:prSet presAssocID="{E4771377-C356-41F7-86AE-78A4375BF5AC}" presName="tx1" presStyleLbl="revTx" presStyleIdx="6" presStyleCnt="9"/>
      <dgm:spPr/>
      <dgm:t>
        <a:bodyPr/>
        <a:lstStyle/>
        <a:p>
          <a:endParaRPr lang="ru-RU"/>
        </a:p>
      </dgm:t>
    </dgm:pt>
    <dgm:pt modelId="{0B169327-47E8-450A-8610-FE83223B4FDD}" type="pres">
      <dgm:prSet presAssocID="{E4771377-C356-41F7-86AE-78A4375BF5AC}" presName="vert1" presStyleCnt="0"/>
      <dgm:spPr/>
      <dgm:t>
        <a:bodyPr/>
        <a:lstStyle/>
        <a:p>
          <a:endParaRPr lang="ru-RU"/>
        </a:p>
      </dgm:t>
    </dgm:pt>
    <dgm:pt modelId="{627649EB-20AC-488C-98E8-8C48D388B478}" type="pres">
      <dgm:prSet presAssocID="{49920142-BFA5-4AA3-9117-FF069543ED7C}" presName="thickLine" presStyleLbl="alignNode1" presStyleIdx="7" presStyleCnt="9"/>
      <dgm:spPr/>
      <dgm:t>
        <a:bodyPr/>
        <a:lstStyle/>
        <a:p>
          <a:endParaRPr lang="ru-RU"/>
        </a:p>
      </dgm:t>
    </dgm:pt>
    <dgm:pt modelId="{00DF1A44-F925-4EDB-B1E9-A2F4D1B8B86A}" type="pres">
      <dgm:prSet presAssocID="{49920142-BFA5-4AA3-9117-FF069543ED7C}" presName="horz1" presStyleCnt="0"/>
      <dgm:spPr/>
      <dgm:t>
        <a:bodyPr/>
        <a:lstStyle/>
        <a:p>
          <a:endParaRPr lang="ru-RU"/>
        </a:p>
      </dgm:t>
    </dgm:pt>
    <dgm:pt modelId="{81229067-35FB-4F66-B96D-35D777BBE79D}" type="pres">
      <dgm:prSet presAssocID="{49920142-BFA5-4AA3-9117-FF069543ED7C}" presName="tx1" presStyleLbl="revTx" presStyleIdx="7" presStyleCnt="9"/>
      <dgm:spPr/>
      <dgm:t>
        <a:bodyPr/>
        <a:lstStyle/>
        <a:p>
          <a:endParaRPr lang="ru-RU"/>
        </a:p>
      </dgm:t>
    </dgm:pt>
    <dgm:pt modelId="{3D5ED030-DD01-4B25-844E-B3018834A28C}" type="pres">
      <dgm:prSet presAssocID="{49920142-BFA5-4AA3-9117-FF069543ED7C}" presName="vert1" presStyleCnt="0"/>
      <dgm:spPr/>
      <dgm:t>
        <a:bodyPr/>
        <a:lstStyle/>
        <a:p>
          <a:endParaRPr lang="ru-RU"/>
        </a:p>
      </dgm:t>
    </dgm:pt>
    <dgm:pt modelId="{23066661-3E12-48FA-B5C3-FD28FADF5BB3}" type="pres">
      <dgm:prSet presAssocID="{B50F51FE-EE50-4F8E-8B7D-8B1FE009BD66}" presName="thickLine" presStyleLbl="alignNode1" presStyleIdx="8" presStyleCnt="9"/>
      <dgm:spPr/>
      <dgm:t>
        <a:bodyPr/>
        <a:lstStyle/>
        <a:p>
          <a:endParaRPr lang="ru-RU"/>
        </a:p>
      </dgm:t>
    </dgm:pt>
    <dgm:pt modelId="{5EB9CB94-2025-4E80-B98C-E24D570E8B20}" type="pres">
      <dgm:prSet presAssocID="{B50F51FE-EE50-4F8E-8B7D-8B1FE009BD66}" presName="horz1" presStyleCnt="0"/>
      <dgm:spPr/>
      <dgm:t>
        <a:bodyPr/>
        <a:lstStyle/>
        <a:p>
          <a:endParaRPr lang="ru-RU"/>
        </a:p>
      </dgm:t>
    </dgm:pt>
    <dgm:pt modelId="{FC5F913C-989B-445E-98B4-3461ACD38202}" type="pres">
      <dgm:prSet presAssocID="{B50F51FE-EE50-4F8E-8B7D-8B1FE009BD66}" presName="tx1" presStyleLbl="revTx" presStyleIdx="8" presStyleCnt="9"/>
      <dgm:spPr/>
      <dgm:t>
        <a:bodyPr/>
        <a:lstStyle/>
        <a:p>
          <a:endParaRPr lang="ru-RU"/>
        </a:p>
      </dgm:t>
    </dgm:pt>
    <dgm:pt modelId="{1D0E736D-FDB8-407E-BB5C-19A337DB6149}" type="pres">
      <dgm:prSet presAssocID="{B50F51FE-EE50-4F8E-8B7D-8B1FE009BD66}" presName="vert1" presStyleCnt="0"/>
      <dgm:spPr/>
      <dgm:t>
        <a:bodyPr/>
        <a:lstStyle/>
        <a:p>
          <a:endParaRPr lang="ru-RU"/>
        </a:p>
      </dgm:t>
    </dgm:pt>
  </dgm:ptLst>
  <dgm:cxnLst>
    <dgm:cxn modelId="{B8F3262E-598A-4544-80AF-6E42CA769D49}" srcId="{1CEA82D3-DF5B-489B-AA4A-C02B4B2502FD}" destId="{E4771377-C356-41F7-86AE-78A4375BF5AC}" srcOrd="6" destOrd="0" parTransId="{829BC338-9E17-406C-B7F0-BA607C8D16A6}" sibTransId="{A508EDA2-8D53-4586-AB82-C4BD70EBDABE}"/>
    <dgm:cxn modelId="{5AC94E8E-DE2E-4F2B-A723-48C2E6667876}" srcId="{1CEA82D3-DF5B-489B-AA4A-C02B4B2502FD}" destId="{D0A99BC9-1F5D-457A-82D4-2D250CBB948F}" srcOrd="0" destOrd="0" parTransId="{42592327-1B30-40BE-9A21-07A120D0D287}" sibTransId="{82854893-5705-4107-AB48-2556D1B2045A}"/>
    <dgm:cxn modelId="{0443F03A-B267-4042-96BD-EE253CC18D80}" type="presOf" srcId="{68BBEEAB-7DBB-4959-A8B8-94576DC86BFF}" destId="{001D885A-FAC5-45A5-9614-FB017C1EA90D}" srcOrd="0" destOrd="0" presId="urn:microsoft.com/office/officeart/2008/layout/LinedList"/>
    <dgm:cxn modelId="{98B883D6-56FC-4419-AB86-95D4BF064D41}" type="presOf" srcId="{2C0D734D-1B6A-4C37-B601-DD3834183006}" destId="{F4D481CA-1CEE-44AF-9B9C-64CB257422C0}" srcOrd="0" destOrd="0" presId="urn:microsoft.com/office/officeart/2008/layout/LinedList"/>
    <dgm:cxn modelId="{A8ECA6FC-AE77-4777-B8FB-66D824795609}" srcId="{1CEA82D3-DF5B-489B-AA4A-C02B4B2502FD}" destId="{68BBEEAB-7DBB-4959-A8B8-94576DC86BFF}" srcOrd="3" destOrd="0" parTransId="{C43682A5-97A5-4632-91AE-933A79A6AB77}" sibTransId="{CF2B3393-5A36-47D0-92CF-178E9C46095A}"/>
    <dgm:cxn modelId="{DA811504-5197-4033-9286-C08883FE360B}" srcId="{1CEA82D3-DF5B-489B-AA4A-C02B4B2502FD}" destId="{E39B3A43-6375-4D18-A942-CCB192B05DB7}" srcOrd="2" destOrd="0" parTransId="{3DFA36CD-CC5C-4836-A7B7-BCC971874B90}" sibTransId="{6E6002DF-7598-486A-8F44-346CED330656}"/>
    <dgm:cxn modelId="{CF3B715B-70E2-4A14-80AC-60C7402444D5}" type="presOf" srcId="{EDB83FE5-A8EF-4A29-AD05-92C7C888BAAA}" destId="{880FAC84-7716-490B-8DB1-A4A1E5022534}" srcOrd="0" destOrd="0" presId="urn:microsoft.com/office/officeart/2008/layout/LinedList"/>
    <dgm:cxn modelId="{42945224-2706-4B39-B1C7-17791467216E}" type="presOf" srcId="{E39B3A43-6375-4D18-A942-CCB192B05DB7}" destId="{5FE75605-2C20-4E08-BE24-E83EBE93AB04}" srcOrd="0" destOrd="0" presId="urn:microsoft.com/office/officeart/2008/layout/LinedList"/>
    <dgm:cxn modelId="{00CF3CE7-237C-4B38-9B2F-AC9A9C3B2C95}" srcId="{1CEA82D3-DF5B-489B-AA4A-C02B4B2502FD}" destId="{00A2C2A2-BB71-4BF0-8616-BFAA5CC8521F}" srcOrd="1" destOrd="0" parTransId="{9F5C7092-9892-454D-A775-BC723303B087}" sibTransId="{83CC7F64-6F11-46C4-9027-231568551AFC}"/>
    <dgm:cxn modelId="{B8FC0256-20A8-49A4-AC7C-8FD2345F9C56}" type="presOf" srcId="{D0A99BC9-1F5D-457A-82D4-2D250CBB948F}" destId="{2673C724-F51B-40DB-A3F6-3D01AD086488}" srcOrd="0" destOrd="0" presId="urn:microsoft.com/office/officeart/2008/layout/LinedList"/>
    <dgm:cxn modelId="{0ED5EEC9-3080-42C1-8AEB-AF694EFD34D7}" type="presOf" srcId="{00A2C2A2-BB71-4BF0-8616-BFAA5CC8521F}" destId="{B4676AB9-294F-49CA-AB7A-1E0B70921472}" srcOrd="0" destOrd="0" presId="urn:microsoft.com/office/officeart/2008/layout/LinedList"/>
    <dgm:cxn modelId="{1D9814E4-BA1F-4DDE-9054-500AC0B56FE8}" type="presOf" srcId="{49920142-BFA5-4AA3-9117-FF069543ED7C}" destId="{81229067-35FB-4F66-B96D-35D777BBE79D}" srcOrd="0" destOrd="0" presId="urn:microsoft.com/office/officeart/2008/layout/LinedList"/>
    <dgm:cxn modelId="{9817FCC6-75C8-436A-8ED6-281CD4C46E0D}" type="presOf" srcId="{E4771377-C356-41F7-86AE-78A4375BF5AC}" destId="{FE4E6E9A-BF53-4967-AB45-89962C9C1683}" srcOrd="0" destOrd="0" presId="urn:microsoft.com/office/officeart/2008/layout/LinedList"/>
    <dgm:cxn modelId="{8A1C3D82-0E5E-4E20-A73D-E5D0707EE8D4}" srcId="{1CEA82D3-DF5B-489B-AA4A-C02B4B2502FD}" destId="{2C0D734D-1B6A-4C37-B601-DD3834183006}" srcOrd="5" destOrd="0" parTransId="{00C76D62-9AA2-4C05-89BB-E5B7F50BD108}" sibTransId="{1DA3CB7E-D4D4-4FF7-8E0E-AD02A8C93892}"/>
    <dgm:cxn modelId="{7CCA2E8E-F36E-4F94-9B99-4657CBEA5EA3}" srcId="{1CEA82D3-DF5B-489B-AA4A-C02B4B2502FD}" destId="{49920142-BFA5-4AA3-9117-FF069543ED7C}" srcOrd="7" destOrd="0" parTransId="{C83C289B-1DA1-4C8A-92A0-4BBFD8ADBC54}" sibTransId="{D01F04BE-07BD-486F-8504-88D3C04522E8}"/>
    <dgm:cxn modelId="{73BA04F8-2941-4D75-B2B1-6A56F2646D0E}" srcId="{1CEA82D3-DF5B-489B-AA4A-C02B4B2502FD}" destId="{B50F51FE-EE50-4F8E-8B7D-8B1FE009BD66}" srcOrd="8" destOrd="0" parTransId="{CEABDF55-68BC-4BE0-9E18-E31DEAE975FA}" sibTransId="{0945A0C9-2C09-45F7-A5AC-B9BCCD60321C}"/>
    <dgm:cxn modelId="{6ADD43E6-5E13-4094-BCE8-AC0B81FCE7F2}" srcId="{1CEA82D3-DF5B-489B-AA4A-C02B4B2502FD}" destId="{EDB83FE5-A8EF-4A29-AD05-92C7C888BAAA}" srcOrd="4" destOrd="0" parTransId="{E12A20AB-5F7C-4D41-807E-09F158FB4A51}" sibTransId="{6E512B58-F845-4DBD-8B1A-A58A0ABE88EC}"/>
    <dgm:cxn modelId="{5383EE5B-1EEC-4267-BB53-57EE61E3183B}" type="presOf" srcId="{1CEA82D3-DF5B-489B-AA4A-C02B4B2502FD}" destId="{3E72D55A-DA32-4486-9410-93357348F5A2}" srcOrd="0" destOrd="0" presId="urn:microsoft.com/office/officeart/2008/layout/LinedList"/>
    <dgm:cxn modelId="{956321D8-4A3C-4C95-838B-C865BFBC731C}" type="presOf" srcId="{B50F51FE-EE50-4F8E-8B7D-8B1FE009BD66}" destId="{FC5F913C-989B-445E-98B4-3461ACD38202}" srcOrd="0" destOrd="0" presId="urn:microsoft.com/office/officeart/2008/layout/LinedList"/>
    <dgm:cxn modelId="{F967E1DA-2258-4B94-A75E-438533E2BB3E}" type="presParOf" srcId="{3E72D55A-DA32-4486-9410-93357348F5A2}" destId="{6FCFB266-D7CE-4FE0-958B-821F9F44CF27}" srcOrd="0" destOrd="0" presId="urn:microsoft.com/office/officeart/2008/layout/LinedList"/>
    <dgm:cxn modelId="{978D9AC7-C20F-451E-886B-C67129B36BAB}" type="presParOf" srcId="{3E72D55A-DA32-4486-9410-93357348F5A2}" destId="{2F564F82-5443-4D6A-BA36-10D5E855DCD7}" srcOrd="1" destOrd="0" presId="urn:microsoft.com/office/officeart/2008/layout/LinedList"/>
    <dgm:cxn modelId="{8EBD7AF9-6735-43EA-8635-50F8C6BFE495}" type="presParOf" srcId="{2F564F82-5443-4D6A-BA36-10D5E855DCD7}" destId="{2673C724-F51B-40DB-A3F6-3D01AD086488}" srcOrd="0" destOrd="0" presId="urn:microsoft.com/office/officeart/2008/layout/LinedList"/>
    <dgm:cxn modelId="{F5F2EDAB-AF34-45CC-BA33-8D26737477A1}" type="presParOf" srcId="{2F564F82-5443-4D6A-BA36-10D5E855DCD7}" destId="{BEF3525D-594E-4174-8067-2BA8C6CDCF67}" srcOrd="1" destOrd="0" presId="urn:microsoft.com/office/officeart/2008/layout/LinedList"/>
    <dgm:cxn modelId="{D744684B-D72D-42AA-86A5-88B863518A53}" type="presParOf" srcId="{3E72D55A-DA32-4486-9410-93357348F5A2}" destId="{975091A8-3931-4115-B570-D649889393E1}" srcOrd="2" destOrd="0" presId="urn:microsoft.com/office/officeart/2008/layout/LinedList"/>
    <dgm:cxn modelId="{7CAE0EAC-3CBC-49A4-9C8A-96FD1791F861}" type="presParOf" srcId="{3E72D55A-DA32-4486-9410-93357348F5A2}" destId="{A868A0E1-D53B-468A-903A-BF800437153F}" srcOrd="3" destOrd="0" presId="urn:microsoft.com/office/officeart/2008/layout/LinedList"/>
    <dgm:cxn modelId="{BFE60D21-873D-4DD6-88C6-91ADDE2D822B}" type="presParOf" srcId="{A868A0E1-D53B-468A-903A-BF800437153F}" destId="{B4676AB9-294F-49CA-AB7A-1E0B70921472}" srcOrd="0" destOrd="0" presId="urn:microsoft.com/office/officeart/2008/layout/LinedList"/>
    <dgm:cxn modelId="{601D53CA-0B58-4890-B230-0206E8E7E7A2}" type="presParOf" srcId="{A868A0E1-D53B-468A-903A-BF800437153F}" destId="{8A20AD4C-06BF-4D63-B36E-6585AFD71739}" srcOrd="1" destOrd="0" presId="urn:microsoft.com/office/officeart/2008/layout/LinedList"/>
    <dgm:cxn modelId="{D33F8053-828F-45C1-AAC7-4933989A2EC1}" type="presParOf" srcId="{3E72D55A-DA32-4486-9410-93357348F5A2}" destId="{2D72CB87-C8DC-44C0-BAD2-83D9641A5836}" srcOrd="4" destOrd="0" presId="urn:microsoft.com/office/officeart/2008/layout/LinedList"/>
    <dgm:cxn modelId="{E27E0964-EA9A-494A-8A31-91DB0BAA0E46}" type="presParOf" srcId="{3E72D55A-DA32-4486-9410-93357348F5A2}" destId="{F9EDACB9-0AA3-441D-BE7C-2370AA762966}" srcOrd="5" destOrd="0" presId="urn:microsoft.com/office/officeart/2008/layout/LinedList"/>
    <dgm:cxn modelId="{31621166-16EC-4762-90DA-8F2F3A60BA8D}" type="presParOf" srcId="{F9EDACB9-0AA3-441D-BE7C-2370AA762966}" destId="{5FE75605-2C20-4E08-BE24-E83EBE93AB04}" srcOrd="0" destOrd="0" presId="urn:microsoft.com/office/officeart/2008/layout/LinedList"/>
    <dgm:cxn modelId="{02EEF3DD-0E74-44F5-A276-99087BB47478}" type="presParOf" srcId="{F9EDACB9-0AA3-441D-BE7C-2370AA762966}" destId="{769DF81C-36B4-4FF0-A017-085FAB6F53CC}" srcOrd="1" destOrd="0" presId="urn:microsoft.com/office/officeart/2008/layout/LinedList"/>
    <dgm:cxn modelId="{812A25C1-5E6D-4705-87B1-B3367DE7EA26}" type="presParOf" srcId="{3E72D55A-DA32-4486-9410-93357348F5A2}" destId="{BA1C857B-D76A-45BB-8D81-DAC59B9BA0F7}" srcOrd="6" destOrd="0" presId="urn:microsoft.com/office/officeart/2008/layout/LinedList"/>
    <dgm:cxn modelId="{0CC5B5A1-224B-482B-814C-C0B8AEF63DA8}" type="presParOf" srcId="{3E72D55A-DA32-4486-9410-93357348F5A2}" destId="{1E585A0C-1BBA-4519-873B-C1ED7E96D795}" srcOrd="7" destOrd="0" presId="urn:microsoft.com/office/officeart/2008/layout/LinedList"/>
    <dgm:cxn modelId="{B7947A38-C836-4006-B2A4-B55B95FAC51B}" type="presParOf" srcId="{1E585A0C-1BBA-4519-873B-C1ED7E96D795}" destId="{001D885A-FAC5-45A5-9614-FB017C1EA90D}" srcOrd="0" destOrd="0" presId="urn:microsoft.com/office/officeart/2008/layout/LinedList"/>
    <dgm:cxn modelId="{35029822-865C-4CBC-819C-ECB09FD05B84}" type="presParOf" srcId="{1E585A0C-1BBA-4519-873B-C1ED7E96D795}" destId="{05E687E4-684D-477B-B60D-D2B0BD047BA0}" srcOrd="1" destOrd="0" presId="urn:microsoft.com/office/officeart/2008/layout/LinedList"/>
    <dgm:cxn modelId="{8C811EA8-0D38-4D73-9E91-7A67C3716FAF}" type="presParOf" srcId="{3E72D55A-DA32-4486-9410-93357348F5A2}" destId="{9645C289-1E59-4AFB-AAFB-AADACEAF741E}" srcOrd="8" destOrd="0" presId="urn:microsoft.com/office/officeart/2008/layout/LinedList"/>
    <dgm:cxn modelId="{E5FAA141-5E77-40D2-B187-72AFA46D24C5}" type="presParOf" srcId="{3E72D55A-DA32-4486-9410-93357348F5A2}" destId="{3E13E597-680E-40E9-AC38-27D98D488ACB}" srcOrd="9" destOrd="0" presId="urn:microsoft.com/office/officeart/2008/layout/LinedList"/>
    <dgm:cxn modelId="{87555A36-D553-4D8C-ADD8-AE8C888305AE}" type="presParOf" srcId="{3E13E597-680E-40E9-AC38-27D98D488ACB}" destId="{880FAC84-7716-490B-8DB1-A4A1E5022534}" srcOrd="0" destOrd="0" presId="urn:microsoft.com/office/officeart/2008/layout/LinedList"/>
    <dgm:cxn modelId="{8C5C5481-C48A-41A7-B5D0-8398CFD43A8B}" type="presParOf" srcId="{3E13E597-680E-40E9-AC38-27D98D488ACB}" destId="{CFDC086C-EFB1-4FA1-8331-B09F54C4EE6C}" srcOrd="1" destOrd="0" presId="urn:microsoft.com/office/officeart/2008/layout/LinedList"/>
    <dgm:cxn modelId="{9D066184-5C8F-4AB9-BA6E-37FB0F451711}" type="presParOf" srcId="{3E72D55A-DA32-4486-9410-93357348F5A2}" destId="{D61092C5-782C-4491-AD70-A44D4CEB16EB}" srcOrd="10" destOrd="0" presId="urn:microsoft.com/office/officeart/2008/layout/LinedList"/>
    <dgm:cxn modelId="{FD281918-4E7D-4D27-9A88-29E5DB2A30E4}" type="presParOf" srcId="{3E72D55A-DA32-4486-9410-93357348F5A2}" destId="{435FA2CD-A450-43E7-9846-D5937B037D7D}" srcOrd="11" destOrd="0" presId="urn:microsoft.com/office/officeart/2008/layout/LinedList"/>
    <dgm:cxn modelId="{CC5CEE94-C053-4EAB-BC30-6772FB87026F}" type="presParOf" srcId="{435FA2CD-A450-43E7-9846-D5937B037D7D}" destId="{F4D481CA-1CEE-44AF-9B9C-64CB257422C0}" srcOrd="0" destOrd="0" presId="urn:microsoft.com/office/officeart/2008/layout/LinedList"/>
    <dgm:cxn modelId="{23ADA5D4-998C-4515-9068-8BAD0B5F1CC8}" type="presParOf" srcId="{435FA2CD-A450-43E7-9846-D5937B037D7D}" destId="{FB5D33B7-B30C-4FBA-9C61-312E104250B5}" srcOrd="1" destOrd="0" presId="urn:microsoft.com/office/officeart/2008/layout/LinedList"/>
    <dgm:cxn modelId="{0511ADB4-B9A8-4031-B1CE-CC104BF28058}" type="presParOf" srcId="{3E72D55A-DA32-4486-9410-93357348F5A2}" destId="{FDBA0A4C-98F7-42FD-AB5C-4EA2A059C713}" srcOrd="12" destOrd="0" presId="urn:microsoft.com/office/officeart/2008/layout/LinedList"/>
    <dgm:cxn modelId="{665B593D-9765-4176-B228-D353FF15E2BE}" type="presParOf" srcId="{3E72D55A-DA32-4486-9410-93357348F5A2}" destId="{48987BFB-2CFC-4F63-9741-8F99C64ECCFB}" srcOrd="13" destOrd="0" presId="urn:microsoft.com/office/officeart/2008/layout/LinedList"/>
    <dgm:cxn modelId="{2534C3F4-74E1-4DA5-8337-8C456DB8F333}" type="presParOf" srcId="{48987BFB-2CFC-4F63-9741-8F99C64ECCFB}" destId="{FE4E6E9A-BF53-4967-AB45-89962C9C1683}" srcOrd="0" destOrd="0" presId="urn:microsoft.com/office/officeart/2008/layout/LinedList"/>
    <dgm:cxn modelId="{F7A40B5B-3DA4-4B75-BB2D-7757A47FCEF3}" type="presParOf" srcId="{48987BFB-2CFC-4F63-9741-8F99C64ECCFB}" destId="{0B169327-47E8-450A-8610-FE83223B4FDD}" srcOrd="1" destOrd="0" presId="urn:microsoft.com/office/officeart/2008/layout/LinedList"/>
    <dgm:cxn modelId="{4AF2D83A-9802-4AAE-929A-BAC19D487DE6}" type="presParOf" srcId="{3E72D55A-DA32-4486-9410-93357348F5A2}" destId="{627649EB-20AC-488C-98E8-8C48D388B478}" srcOrd="14" destOrd="0" presId="urn:microsoft.com/office/officeart/2008/layout/LinedList"/>
    <dgm:cxn modelId="{E8125F52-DFB2-410A-A489-FB4033B4F31E}" type="presParOf" srcId="{3E72D55A-DA32-4486-9410-93357348F5A2}" destId="{00DF1A44-F925-4EDB-B1E9-A2F4D1B8B86A}" srcOrd="15" destOrd="0" presId="urn:microsoft.com/office/officeart/2008/layout/LinedList"/>
    <dgm:cxn modelId="{D92226B0-EF67-40DE-8E7E-07D50B51016B}" type="presParOf" srcId="{00DF1A44-F925-4EDB-B1E9-A2F4D1B8B86A}" destId="{81229067-35FB-4F66-B96D-35D777BBE79D}" srcOrd="0" destOrd="0" presId="urn:microsoft.com/office/officeart/2008/layout/LinedList"/>
    <dgm:cxn modelId="{6A981D62-18A1-48CE-BB67-B48258813635}" type="presParOf" srcId="{00DF1A44-F925-4EDB-B1E9-A2F4D1B8B86A}" destId="{3D5ED030-DD01-4B25-844E-B3018834A28C}" srcOrd="1" destOrd="0" presId="urn:microsoft.com/office/officeart/2008/layout/LinedList"/>
    <dgm:cxn modelId="{93776824-9C7F-492D-B00A-F6CAD9A06425}" type="presParOf" srcId="{3E72D55A-DA32-4486-9410-93357348F5A2}" destId="{23066661-3E12-48FA-B5C3-FD28FADF5BB3}" srcOrd="16" destOrd="0" presId="urn:microsoft.com/office/officeart/2008/layout/LinedList"/>
    <dgm:cxn modelId="{D3F57FA0-24C1-4866-90E6-BC43C5D63F79}" type="presParOf" srcId="{3E72D55A-DA32-4486-9410-93357348F5A2}" destId="{5EB9CB94-2025-4E80-B98C-E24D570E8B20}" srcOrd="17" destOrd="0" presId="urn:microsoft.com/office/officeart/2008/layout/LinedList"/>
    <dgm:cxn modelId="{2EB26629-BAC9-47D8-81DE-70D8737BB08E}" type="presParOf" srcId="{5EB9CB94-2025-4E80-B98C-E24D570E8B20}" destId="{FC5F913C-989B-445E-98B4-3461ACD38202}" srcOrd="0" destOrd="0" presId="urn:microsoft.com/office/officeart/2008/layout/LinedList"/>
    <dgm:cxn modelId="{8D9FC005-9127-4521-8D38-0D583C914C99}" type="presParOf" srcId="{5EB9CB94-2025-4E80-B98C-E24D570E8B20}" destId="{1D0E736D-FDB8-407E-BB5C-19A337DB61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41486C-11CB-46C1-AAD5-B625DFA9D1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B1C9F0-89A6-417B-B43E-11F996DAEB87}">
      <dgm:prSet custT="1"/>
      <dgm:spPr/>
      <dgm:t>
        <a:bodyPr/>
        <a:lstStyle/>
        <a:p>
          <a:pPr rtl="0"/>
          <a:r>
            <a:rPr lang="ru-RU" sz="3400" b="1" dirty="0" smtClean="0"/>
            <a:t>В случае возникновения технических сбоев в работе станции КЕГЭ:</a:t>
          </a:r>
          <a:endParaRPr lang="ru-RU" sz="3400" dirty="0"/>
        </a:p>
      </dgm:t>
    </dgm:pt>
    <dgm:pt modelId="{E681B728-2AA2-4521-BCAB-968B48A9DDE7}" type="parTrans" cxnId="{02CD2B25-9E3A-4378-8FDD-B2776786D335}">
      <dgm:prSet/>
      <dgm:spPr/>
      <dgm:t>
        <a:bodyPr/>
        <a:lstStyle/>
        <a:p>
          <a:endParaRPr lang="ru-RU"/>
        </a:p>
      </dgm:t>
    </dgm:pt>
    <dgm:pt modelId="{F6819F66-DD5B-407D-B963-77AF2F0D79AD}" type="sibTrans" cxnId="{02CD2B25-9E3A-4378-8FDD-B2776786D335}">
      <dgm:prSet/>
      <dgm:spPr/>
      <dgm:t>
        <a:bodyPr/>
        <a:lstStyle/>
        <a:p>
          <a:endParaRPr lang="ru-RU"/>
        </a:p>
      </dgm:t>
    </dgm:pt>
    <dgm:pt modelId="{5806583E-CC3B-4F17-81CC-FEC1A4585F31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организатор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 в аудитории приглашает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технического специалиста 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ППЭ для восстановления работоспособности оборудования и (или) системного ПО и (или) ПО Станция КЕГЭ;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B65FDD8C-3EF3-4305-A4AC-B4CC3122621A}" type="parTrans" cxnId="{3AE9F1F1-9039-492B-8C20-C097FE9328A1}">
      <dgm:prSet/>
      <dgm:spPr/>
      <dgm:t>
        <a:bodyPr/>
        <a:lstStyle/>
        <a:p>
          <a:endParaRPr lang="ru-RU"/>
        </a:p>
      </dgm:t>
    </dgm:pt>
    <dgm:pt modelId="{9A188F0D-2AC5-406F-8723-D4FA430AA4B4}" type="sibTrans" cxnId="{3AE9F1F1-9039-492B-8C20-C097FE9328A1}">
      <dgm:prSet/>
      <dgm:spPr/>
      <dgm:t>
        <a:bodyPr/>
        <a:lstStyle/>
        <a:p>
          <a:endParaRPr lang="ru-RU"/>
        </a:p>
      </dgm:t>
    </dgm:pt>
    <dgm:pt modelId="{266319AB-5540-4DD4-80EA-894C43CEF08B}">
      <dgm:prSet/>
      <dgm:spPr/>
      <dgm:t>
        <a:bodyPr/>
        <a:lstStyle/>
        <a:p>
          <a:pPr rtl="0"/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техническому специалисту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удалось устранить неисправность;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221DE7DF-65F4-4A21-957A-4B9355635E4A}" type="parTrans" cxnId="{015BCD62-4626-41FE-A711-121A226F1D00}">
      <dgm:prSet/>
      <dgm:spPr/>
      <dgm:t>
        <a:bodyPr/>
        <a:lstStyle/>
        <a:p>
          <a:endParaRPr lang="ru-RU"/>
        </a:p>
      </dgm:t>
    </dgm:pt>
    <dgm:pt modelId="{BC56E50B-8733-47E8-A08E-A05FCAA5F9A1}" type="sibTrans" cxnId="{015BCD62-4626-41FE-A711-121A226F1D00}">
      <dgm:prSet/>
      <dgm:spPr/>
      <dgm:t>
        <a:bodyPr/>
        <a:lstStyle/>
        <a:p>
          <a:endParaRPr lang="ru-RU"/>
        </a:p>
      </dgm:t>
    </dgm:pt>
    <dgm:pt modelId="{C1C6A14B-C8C8-40EF-8587-A7F4FC83F648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член ГЭК 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с использованием </a:t>
          </a:r>
          <a:r>
            <a:rPr lang="ru-RU" dirty="0" err="1" smtClean="0">
              <a:solidFill>
                <a:schemeClr val="tx2">
                  <a:lumMod val="50000"/>
                </a:schemeClr>
              </a:solidFill>
            </a:rPr>
            <a:t>токена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 активирует ранее загруженный ключ доступа к ЭМ;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46680A67-B153-4116-8F1A-B34CD70056B4}" type="parTrans" cxnId="{97F92000-93C2-4923-952A-B5037C53E1F6}">
      <dgm:prSet/>
      <dgm:spPr/>
      <dgm:t>
        <a:bodyPr/>
        <a:lstStyle/>
        <a:p>
          <a:endParaRPr lang="ru-RU"/>
        </a:p>
      </dgm:t>
    </dgm:pt>
    <dgm:pt modelId="{EE6B25A7-2E72-4D46-A478-236461882FA5}" type="sibTrans" cxnId="{97F92000-93C2-4923-952A-B5037C53E1F6}">
      <dgm:prSet/>
      <dgm:spPr/>
      <dgm:t>
        <a:bodyPr/>
        <a:lstStyle/>
        <a:p>
          <a:endParaRPr lang="ru-RU"/>
        </a:p>
      </dgm:t>
    </dgm:pt>
    <dgm:pt modelId="{EEEF9E12-82BA-4258-B0A8-876EB7A16CB3}">
      <dgm:prSet/>
      <dgm:spPr/>
      <dgm:t>
        <a:bodyPr/>
        <a:lstStyle/>
        <a:p>
          <a:pPr rtl="0"/>
          <a:r>
            <a:rPr lang="ru-RU" smtClean="0">
              <a:solidFill>
                <a:schemeClr val="tx2">
                  <a:lumMod val="50000"/>
                </a:schemeClr>
              </a:solidFill>
            </a:rPr>
            <a:t>организатор запускает расшифровку КИМ командой «Прочитать КИМ»;</a:t>
          </a:r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7BEA850B-E956-4892-A8CB-A2D566A60A9B}" type="parTrans" cxnId="{7B8D337C-9E0F-4F87-B2FA-240118CE4BB2}">
      <dgm:prSet/>
      <dgm:spPr/>
      <dgm:t>
        <a:bodyPr/>
        <a:lstStyle/>
        <a:p>
          <a:endParaRPr lang="ru-RU"/>
        </a:p>
      </dgm:t>
    </dgm:pt>
    <dgm:pt modelId="{5E50F5EF-B150-4053-A569-761F6B02F3DA}" type="sibTrans" cxnId="{7B8D337C-9E0F-4F87-B2FA-240118CE4BB2}">
      <dgm:prSet/>
      <dgm:spPr/>
      <dgm:t>
        <a:bodyPr/>
        <a:lstStyle/>
        <a:p>
          <a:endParaRPr lang="ru-RU"/>
        </a:p>
      </dgm:t>
    </dgm:pt>
    <dgm:pt modelId="{B82E98D4-66C0-45FD-AAE6-DD9E4D068B3E}">
      <dgm:prSet/>
      <dgm:spPr/>
      <dgm:t>
        <a:bodyPr/>
        <a:lstStyle/>
        <a:p>
          <a:pPr rtl="0"/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по окончании расшифровки убеждается, что станция КЕГЭ перешла на страницу ввода номера бланка регистрации;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4F879E13-3B97-4495-AD56-BFE30490A425}" type="parTrans" cxnId="{A077835A-3C5D-4068-9455-96F969E211AF}">
      <dgm:prSet/>
      <dgm:spPr/>
      <dgm:t>
        <a:bodyPr/>
        <a:lstStyle/>
        <a:p>
          <a:endParaRPr lang="ru-RU"/>
        </a:p>
      </dgm:t>
    </dgm:pt>
    <dgm:pt modelId="{8E8AC163-28F1-44D8-A8BE-9B6F32F55191}" type="sibTrans" cxnId="{A077835A-3C5D-4068-9455-96F969E211AF}">
      <dgm:prSet/>
      <dgm:spPr/>
      <dgm:t>
        <a:bodyPr/>
        <a:lstStyle/>
        <a:p>
          <a:endParaRPr lang="ru-RU"/>
        </a:p>
      </dgm:t>
    </dgm:pt>
    <dgm:pt modelId="{1DF363DB-8DCF-4588-8248-533325018534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член ГЭК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 и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организатор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 в аудитории на странице активации экзамена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проверяют!!!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, что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номер бланка регистрации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, отображаемый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на экране 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компьютера, </a:t>
          </a:r>
          <a:r>
            <a:rPr lang="ru-RU" u="sng" dirty="0" smtClean="0">
              <a:solidFill>
                <a:schemeClr val="tx2">
                  <a:lumMod val="50000"/>
                </a:schemeClr>
              </a:solidFill>
            </a:rPr>
            <a:t>соответствует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 номеру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в бумажном 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бланке регистрации, и предлагают участнику экзамена ввести код     активации и нажать кнопку «Продолжить экзамен».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1BF1E7D8-1744-4417-9544-11E4A6F71A4D}" type="parTrans" cxnId="{CF885B1D-5716-409F-AADF-4CAA0C06DAAB}">
      <dgm:prSet/>
      <dgm:spPr/>
      <dgm:t>
        <a:bodyPr/>
        <a:lstStyle/>
        <a:p>
          <a:endParaRPr lang="ru-RU"/>
        </a:p>
      </dgm:t>
    </dgm:pt>
    <dgm:pt modelId="{74EBD55D-E1F6-4B66-9441-63C79ECF5FC2}" type="sibTrans" cxnId="{CF885B1D-5716-409F-AADF-4CAA0C06DAAB}">
      <dgm:prSet/>
      <dgm:spPr/>
      <dgm:t>
        <a:bodyPr/>
        <a:lstStyle/>
        <a:p>
          <a:endParaRPr lang="ru-RU"/>
        </a:p>
      </dgm:t>
    </dgm:pt>
    <dgm:pt modelId="{1701E5D6-0CF7-482A-9670-47B272C6C76E}" type="pres">
      <dgm:prSet presAssocID="{9141486C-11CB-46C1-AAD5-B625DFA9D1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7152FB-F1A6-43B0-A956-26B96B2345E4}" type="pres">
      <dgm:prSet presAssocID="{B1B1C9F0-89A6-417B-B43E-11F996DAEB8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2BDE5-606F-40C3-AF6C-99F054C4EA5F}" type="pres">
      <dgm:prSet presAssocID="{B1B1C9F0-89A6-417B-B43E-11F996DAEB8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5BCD62-4626-41FE-A711-121A226F1D00}" srcId="{B1B1C9F0-89A6-417B-B43E-11F996DAEB87}" destId="{266319AB-5540-4DD4-80EA-894C43CEF08B}" srcOrd="1" destOrd="0" parTransId="{221DE7DF-65F4-4A21-957A-4B9355635E4A}" sibTransId="{BC56E50B-8733-47E8-A08E-A05FCAA5F9A1}"/>
    <dgm:cxn modelId="{78EB18F2-EDE2-4FAA-8CEC-E0DCBDFE284B}" type="presOf" srcId="{C1C6A14B-C8C8-40EF-8587-A7F4FC83F648}" destId="{3602BDE5-606F-40C3-AF6C-99F054C4EA5F}" srcOrd="0" destOrd="2" presId="urn:microsoft.com/office/officeart/2005/8/layout/vList2"/>
    <dgm:cxn modelId="{07CD6501-E996-4C11-8A08-3980F69834AD}" type="presOf" srcId="{9141486C-11CB-46C1-AAD5-B625DFA9D191}" destId="{1701E5D6-0CF7-482A-9670-47B272C6C76E}" srcOrd="0" destOrd="0" presId="urn:microsoft.com/office/officeart/2005/8/layout/vList2"/>
    <dgm:cxn modelId="{86667050-4644-4D81-ABA7-ADA152C3E3B4}" type="presOf" srcId="{5806583E-CC3B-4F17-81CC-FEC1A4585F31}" destId="{3602BDE5-606F-40C3-AF6C-99F054C4EA5F}" srcOrd="0" destOrd="0" presId="urn:microsoft.com/office/officeart/2005/8/layout/vList2"/>
    <dgm:cxn modelId="{3AE9F1F1-9039-492B-8C20-C097FE9328A1}" srcId="{B1B1C9F0-89A6-417B-B43E-11F996DAEB87}" destId="{5806583E-CC3B-4F17-81CC-FEC1A4585F31}" srcOrd="0" destOrd="0" parTransId="{B65FDD8C-3EF3-4305-A4AC-B4CC3122621A}" sibTransId="{9A188F0D-2AC5-406F-8723-D4FA430AA4B4}"/>
    <dgm:cxn modelId="{A077835A-3C5D-4068-9455-96F969E211AF}" srcId="{B1B1C9F0-89A6-417B-B43E-11F996DAEB87}" destId="{B82E98D4-66C0-45FD-AAE6-DD9E4D068B3E}" srcOrd="4" destOrd="0" parTransId="{4F879E13-3B97-4495-AD56-BFE30490A425}" sibTransId="{8E8AC163-28F1-44D8-A8BE-9B6F32F55191}"/>
    <dgm:cxn modelId="{EEF1DF6E-714E-4475-B6F6-3EAE9E299A37}" type="presOf" srcId="{266319AB-5540-4DD4-80EA-894C43CEF08B}" destId="{3602BDE5-606F-40C3-AF6C-99F054C4EA5F}" srcOrd="0" destOrd="1" presId="urn:microsoft.com/office/officeart/2005/8/layout/vList2"/>
    <dgm:cxn modelId="{E815BB11-F35C-4FB8-B964-81230B0D79F8}" type="presOf" srcId="{B1B1C9F0-89A6-417B-B43E-11F996DAEB87}" destId="{3E7152FB-F1A6-43B0-A956-26B96B2345E4}" srcOrd="0" destOrd="0" presId="urn:microsoft.com/office/officeart/2005/8/layout/vList2"/>
    <dgm:cxn modelId="{02CD2B25-9E3A-4378-8FDD-B2776786D335}" srcId="{9141486C-11CB-46C1-AAD5-B625DFA9D191}" destId="{B1B1C9F0-89A6-417B-B43E-11F996DAEB87}" srcOrd="0" destOrd="0" parTransId="{E681B728-2AA2-4521-BCAB-968B48A9DDE7}" sibTransId="{F6819F66-DD5B-407D-B963-77AF2F0D79AD}"/>
    <dgm:cxn modelId="{97F92000-93C2-4923-952A-B5037C53E1F6}" srcId="{B1B1C9F0-89A6-417B-B43E-11F996DAEB87}" destId="{C1C6A14B-C8C8-40EF-8587-A7F4FC83F648}" srcOrd="2" destOrd="0" parTransId="{46680A67-B153-4116-8F1A-B34CD70056B4}" sibTransId="{EE6B25A7-2E72-4D46-A478-236461882FA5}"/>
    <dgm:cxn modelId="{CF885B1D-5716-409F-AADF-4CAA0C06DAAB}" srcId="{B1B1C9F0-89A6-417B-B43E-11F996DAEB87}" destId="{1DF363DB-8DCF-4588-8248-533325018534}" srcOrd="5" destOrd="0" parTransId="{1BF1E7D8-1744-4417-9544-11E4A6F71A4D}" sibTransId="{74EBD55D-E1F6-4B66-9441-63C79ECF5FC2}"/>
    <dgm:cxn modelId="{4B0DF449-596D-45DF-960D-257FADDA6AD2}" type="presOf" srcId="{B82E98D4-66C0-45FD-AAE6-DD9E4D068B3E}" destId="{3602BDE5-606F-40C3-AF6C-99F054C4EA5F}" srcOrd="0" destOrd="4" presId="urn:microsoft.com/office/officeart/2005/8/layout/vList2"/>
    <dgm:cxn modelId="{9023B671-723A-4622-B409-608F45562AF8}" type="presOf" srcId="{1DF363DB-8DCF-4588-8248-533325018534}" destId="{3602BDE5-606F-40C3-AF6C-99F054C4EA5F}" srcOrd="0" destOrd="5" presId="urn:microsoft.com/office/officeart/2005/8/layout/vList2"/>
    <dgm:cxn modelId="{7B8D337C-9E0F-4F87-B2FA-240118CE4BB2}" srcId="{B1B1C9F0-89A6-417B-B43E-11F996DAEB87}" destId="{EEEF9E12-82BA-4258-B0A8-876EB7A16CB3}" srcOrd="3" destOrd="0" parTransId="{7BEA850B-E956-4892-A8CB-A2D566A60A9B}" sibTransId="{5E50F5EF-B150-4053-A569-761F6B02F3DA}"/>
    <dgm:cxn modelId="{17A55A28-C2B8-4261-829F-A93412928F56}" type="presOf" srcId="{EEEF9E12-82BA-4258-B0A8-876EB7A16CB3}" destId="{3602BDE5-606F-40C3-AF6C-99F054C4EA5F}" srcOrd="0" destOrd="3" presId="urn:microsoft.com/office/officeart/2005/8/layout/vList2"/>
    <dgm:cxn modelId="{5CDBC801-A8D6-43D3-935E-A7B1A6F37FE1}" type="presParOf" srcId="{1701E5D6-0CF7-482A-9670-47B272C6C76E}" destId="{3E7152FB-F1A6-43B0-A956-26B96B2345E4}" srcOrd="0" destOrd="0" presId="urn:microsoft.com/office/officeart/2005/8/layout/vList2"/>
    <dgm:cxn modelId="{F3E260B1-5025-46F4-A9E2-13524783F7A3}" type="presParOf" srcId="{1701E5D6-0CF7-482A-9670-47B272C6C76E}" destId="{3602BDE5-606F-40C3-AF6C-99F054C4EA5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FB266-D7CE-4FE0-958B-821F9F44CF27}">
      <dsp:nvSpPr>
        <dsp:cNvPr id="0" name=""/>
        <dsp:cNvSpPr/>
      </dsp:nvSpPr>
      <dsp:spPr>
        <a:xfrm>
          <a:off x="0" y="1097"/>
          <a:ext cx="157087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3C724-F51B-40DB-A3F6-3D01AD086488}">
      <dsp:nvSpPr>
        <dsp:cNvPr id="0" name=""/>
        <dsp:cNvSpPr/>
      </dsp:nvSpPr>
      <dsp:spPr>
        <a:xfrm>
          <a:off x="0" y="1097"/>
          <a:ext cx="15708799" cy="998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ЕГЭ по информатике проводится </a:t>
          </a:r>
          <a:r>
            <a:rPr lang="ru-RU" sz="2100" b="1" kern="1200" dirty="0" smtClean="0"/>
            <a:t>только в компьютерной </a:t>
          </a:r>
          <a:r>
            <a:rPr lang="ru-RU" sz="2100" kern="1200" dirty="0" smtClean="0"/>
            <a:t>форме. </a:t>
          </a:r>
          <a:r>
            <a:rPr lang="ru-RU" sz="2100" b="1" kern="1200" dirty="0" smtClean="0"/>
            <a:t>КИМ </a:t>
          </a:r>
          <a:r>
            <a:rPr lang="ru-RU" sz="2100" kern="1200" dirty="0" smtClean="0"/>
            <a:t>на станцию КЕГЭ загружается </a:t>
          </a:r>
          <a:r>
            <a:rPr lang="ru-RU" sz="2100" b="1" kern="1200" dirty="0" smtClean="0"/>
            <a:t>заранее</a:t>
          </a:r>
          <a:r>
            <a:rPr lang="ru-RU" sz="2100" kern="1200" dirty="0" smtClean="0"/>
            <a:t> и предоставляется только в </a:t>
          </a:r>
          <a:r>
            <a:rPr lang="ru-RU" sz="2100" b="1" kern="1200" dirty="0" smtClean="0"/>
            <a:t>электронном виде в ходе технической подготовки аналогично остальным экзаменам.</a:t>
          </a:r>
          <a:endParaRPr lang="ru-RU" sz="2100" kern="1200" dirty="0"/>
        </a:p>
      </dsp:txBody>
      <dsp:txXfrm>
        <a:off x="0" y="1097"/>
        <a:ext cx="15708799" cy="998628"/>
      </dsp:txXfrm>
    </dsp:sp>
    <dsp:sp modelId="{975091A8-3931-4115-B570-D649889393E1}">
      <dsp:nvSpPr>
        <dsp:cNvPr id="0" name=""/>
        <dsp:cNvSpPr/>
      </dsp:nvSpPr>
      <dsp:spPr>
        <a:xfrm>
          <a:off x="0" y="999725"/>
          <a:ext cx="157087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76AB9-294F-49CA-AB7A-1E0B70921472}">
      <dsp:nvSpPr>
        <dsp:cNvPr id="0" name=""/>
        <dsp:cNvSpPr/>
      </dsp:nvSpPr>
      <dsp:spPr>
        <a:xfrm>
          <a:off x="0" y="999725"/>
          <a:ext cx="15708799" cy="998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Участнику экзамена предоставляется автоматизированное рабочее место без выхода в сеть «Интернет» с специализированным </a:t>
          </a:r>
          <a:r>
            <a:rPr lang="ru-RU" sz="2100" b="1" kern="1200" dirty="0" smtClean="0"/>
            <a:t>ПО «Станция КЕГЭ</a:t>
          </a:r>
          <a:r>
            <a:rPr lang="ru-RU" sz="2100" kern="1200" dirty="0" smtClean="0"/>
            <a:t>», набором стандартного ПО (текстовые редакторы, редакторы электронных таблиц, среды программирования на языках: C#, C++, </a:t>
          </a:r>
          <a:r>
            <a:rPr lang="ru-RU" sz="2100" kern="1200" dirty="0" err="1" smtClean="0"/>
            <a:t>Pascal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Java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Python</a:t>
          </a:r>
          <a:r>
            <a:rPr lang="ru-RU" sz="2100" kern="1200" dirty="0" smtClean="0"/>
            <a:t>);</a:t>
          </a:r>
          <a:endParaRPr lang="ru-RU" sz="2100" kern="1200" dirty="0"/>
        </a:p>
      </dsp:txBody>
      <dsp:txXfrm>
        <a:off x="0" y="999725"/>
        <a:ext cx="15708799" cy="998628"/>
      </dsp:txXfrm>
    </dsp:sp>
    <dsp:sp modelId="{2D72CB87-C8DC-44C0-BAD2-83D9641A5836}">
      <dsp:nvSpPr>
        <dsp:cNvPr id="0" name=""/>
        <dsp:cNvSpPr/>
      </dsp:nvSpPr>
      <dsp:spPr>
        <a:xfrm>
          <a:off x="0" y="1998353"/>
          <a:ext cx="157087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75605-2C20-4E08-BE24-E83EBE93AB04}">
      <dsp:nvSpPr>
        <dsp:cNvPr id="0" name=""/>
        <dsp:cNvSpPr/>
      </dsp:nvSpPr>
      <dsp:spPr>
        <a:xfrm>
          <a:off x="0" y="1998353"/>
          <a:ext cx="15708799" cy="998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1998353"/>
        <a:ext cx="15708799" cy="998628"/>
      </dsp:txXfrm>
    </dsp:sp>
    <dsp:sp modelId="{BA1C857B-D76A-45BB-8D81-DAC59B9BA0F7}">
      <dsp:nvSpPr>
        <dsp:cNvPr id="0" name=""/>
        <dsp:cNvSpPr/>
      </dsp:nvSpPr>
      <dsp:spPr>
        <a:xfrm>
          <a:off x="0" y="2996981"/>
          <a:ext cx="157087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D885A-FAC5-45A5-9614-FB017C1EA90D}">
      <dsp:nvSpPr>
        <dsp:cNvPr id="0" name=""/>
        <dsp:cNvSpPr/>
      </dsp:nvSpPr>
      <dsp:spPr>
        <a:xfrm>
          <a:off x="0" y="2969269"/>
          <a:ext cx="15708799" cy="998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ИК для КЕГЭ включают в себя </a:t>
          </a:r>
          <a:r>
            <a:rPr lang="ru-RU" sz="2100" b="1" kern="1200" smtClean="0"/>
            <a:t>бланки регистрации. </a:t>
          </a:r>
          <a:r>
            <a:rPr lang="ru-RU" sz="2100" kern="1200" smtClean="0"/>
            <a:t>Бланков ответов нет, все </a:t>
          </a:r>
          <a:r>
            <a:rPr lang="ru-RU" sz="2100" b="1" kern="1200" smtClean="0"/>
            <a:t>ответы</a:t>
          </a:r>
          <a:r>
            <a:rPr lang="ru-RU" sz="2100" kern="1200" smtClean="0"/>
            <a:t> на задания вносятся в </a:t>
          </a:r>
          <a:r>
            <a:rPr lang="ru-RU" sz="2100" b="1" kern="1200" smtClean="0"/>
            <a:t>станцию КЕГЭ</a:t>
          </a:r>
          <a:r>
            <a:rPr lang="ru-RU" sz="2100" kern="1200" smtClean="0"/>
            <a:t>. </a:t>
          </a:r>
          <a:endParaRPr lang="ru-RU" sz="2100" kern="1200" dirty="0"/>
        </a:p>
      </dsp:txBody>
      <dsp:txXfrm>
        <a:off x="0" y="2969269"/>
        <a:ext cx="15708799" cy="998628"/>
      </dsp:txXfrm>
    </dsp:sp>
    <dsp:sp modelId="{9645C289-1E59-4AFB-AAFB-AADACEAF741E}">
      <dsp:nvSpPr>
        <dsp:cNvPr id="0" name=""/>
        <dsp:cNvSpPr/>
      </dsp:nvSpPr>
      <dsp:spPr>
        <a:xfrm>
          <a:off x="0" y="3995609"/>
          <a:ext cx="157087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FAC84-7716-490B-8DB1-A4A1E5022534}">
      <dsp:nvSpPr>
        <dsp:cNvPr id="0" name=""/>
        <dsp:cNvSpPr/>
      </dsp:nvSpPr>
      <dsp:spPr>
        <a:xfrm>
          <a:off x="0" y="3995609"/>
          <a:ext cx="15708799" cy="998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Для проведения экзамена используется одна аудитория с одной станцией организатора (для печати БР) и станциями КЕГЭ по числу участников.</a:t>
          </a:r>
          <a:endParaRPr lang="ru-RU" sz="2100" kern="1200" dirty="0"/>
        </a:p>
      </dsp:txBody>
      <dsp:txXfrm>
        <a:off x="0" y="3995609"/>
        <a:ext cx="15708799" cy="998628"/>
      </dsp:txXfrm>
    </dsp:sp>
    <dsp:sp modelId="{D61092C5-782C-4491-AD70-A44D4CEB16EB}">
      <dsp:nvSpPr>
        <dsp:cNvPr id="0" name=""/>
        <dsp:cNvSpPr/>
      </dsp:nvSpPr>
      <dsp:spPr>
        <a:xfrm>
          <a:off x="0" y="4994238"/>
          <a:ext cx="157087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481CA-1CEE-44AF-9B9C-64CB257422C0}">
      <dsp:nvSpPr>
        <dsp:cNvPr id="0" name=""/>
        <dsp:cNvSpPr/>
      </dsp:nvSpPr>
      <dsp:spPr>
        <a:xfrm>
          <a:off x="0" y="4994238"/>
          <a:ext cx="15708799" cy="998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Каждому участнику выдаётся </a:t>
          </a:r>
          <a:r>
            <a:rPr lang="ru-RU" sz="2100" b="1" kern="1200" dirty="0" smtClean="0"/>
            <a:t>черновик КЕГЭ </a:t>
          </a:r>
          <a:r>
            <a:rPr lang="ru-RU" sz="2100" kern="1200" dirty="0" smtClean="0"/>
            <a:t>(при необходимости и «обычные» черновики). </a:t>
          </a:r>
          <a:r>
            <a:rPr lang="ru-RU" sz="2100" b="1" kern="1200" dirty="0" smtClean="0"/>
            <a:t>Код активации </a:t>
          </a:r>
          <a:r>
            <a:rPr lang="ru-RU" sz="2100" kern="1200" dirty="0" smtClean="0"/>
            <a:t>экзамена участники вводят самостоятельно.</a:t>
          </a:r>
          <a:endParaRPr lang="ru-RU" sz="2100" kern="1200" dirty="0"/>
        </a:p>
      </dsp:txBody>
      <dsp:txXfrm>
        <a:off x="0" y="4994238"/>
        <a:ext cx="15708799" cy="998628"/>
      </dsp:txXfrm>
    </dsp:sp>
    <dsp:sp modelId="{FDBA0A4C-98F7-42FD-AB5C-4EA2A059C713}">
      <dsp:nvSpPr>
        <dsp:cNvPr id="0" name=""/>
        <dsp:cNvSpPr/>
      </dsp:nvSpPr>
      <dsp:spPr>
        <a:xfrm>
          <a:off x="0" y="5992866"/>
          <a:ext cx="157087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E6E9A-BF53-4967-AB45-89962C9C1683}">
      <dsp:nvSpPr>
        <dsp:cNvPr id="0" name=""/>
        <dsp:cNvSpPr/>
      </dsp:nvSpPr>
      <dsp:spPr>
        <a:xfrm>
          <a:off x="0" y="5992866"/>
          <a:ext cx="15708799" cy="998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После окончания экзамена участник проверяет, что все его ответы сохранены станцией КЕГЭ верно, и вносит в бланк регистрации </a:t>
          </a:r>
          <a:r>
            <a:rPr lang="ru-RU" sz="2100" b="1" kern="1200" dirty="0" smtClean="0"/>
            <a:t>контрольную сумму</a:t>
          </a:r>
          <a:r>
            <a:rPr lang="ru-RU" sz="2100" kern="1200" dirty="0" smtClean="0"/>
            <a:t>, автоматически сформированную станцией КЕГЭ, а организатор проверяет правильность переноса контрольной суммы и ставит подпись в БР.</a:t>
          </a:r>
          <a:endParaRPr lang="ru-RU" sz="2100" kern="1200" dirty="0"/>
        </a:p>
      </dsp:txBody>
      <dsp:txXfrm>
        <a:off x="0" y="5992866"/>
        <a:ext cx="15708799" cy="998628"/>
      </dsp:txXfrm>
    </dsp:sp>
    <dsp:sp modelId="{627649EB-20AC-488C-98E8-8C48D388B478}">
      <dsp:nvSpPr>
        <dsp:cNvPr id="0" name=""/>
        <dsp:cNvSpPr/>
      </dsp:nvSpPr>
      <dsp:spPr>
        <a:xfrm>
          <a:off x="0" y="6991494"/>
          <a:ext cx="157087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29067-35FB-4F66-B96D-35D777BBE79D}">
      <dsp:nvSpPr>
        <dsp:cNvPr id="0" name=""/>
        <dsp:cNvSpPr/>
      </dsp:nvSpPr>
      <dsp:spPr>
        <a:xfrm>
          <a:off x="0" y="6991494"/>
          <a:ext cx="15708799" cy="998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По окончании экзамена </a:t>
          </a:r>
          <a:r>
            <a:rPr lang="ru-RU" sz="2100" b="1" i="1" kern="1200" smtClean="0"/>
            <a:t>отсканированные</a:t>
          </a:r>
          <a:r>
            <a:rPr lang="ru-RU" sz="2100" b="1" kern="1200" smtClean="0"/>
            <a:t> бланки регистрации участников </a:t>
          </a:r>
          <a:r>
            <a:rPr lang="ru-RU" sz="2100" kern="1200" smtClean="0"/>
            <a:t>и </a:t>
          </a:r>
          <a:r>
            <a:rPr lang="ru-RU" sz="2100" b="1" i="1" kern="1200" smtClean="0"/>
            <a:t>сохранённые</a:t>
          </a:r>
          <a:r>
            <a:rPr lang="ru-RU" sz="2100" b="1" kern="1200" smtClean="0"/>
            <a:t> ответы участников </a:t>
          </a:r>
          <a:r>
            <a:rPr lang="ru-RU" sz="2100" kern="1200" smtClean="0"/>
            <a:t>КЕГЭ передаются в РЦОИ.</a:t>
          </a:r>
          <a:endParaRPr lang="ru-RU" sz="2100" kern="1200" dirty="0"/>
        </a:p>
      </dsp:txBody>
      <dsp:txXfrm>
        <a:off x="0" y="6991494"/>
        <a:ext cx="15708799" cy="998628"/>
      </dsp:txXfrm>
    </dsp:sp>
    <dsp:sp modelId="{23066661-3E12-48FA-B5C3-FD28FADF5BB3}">
      <dsp:nvSpPr>
        <dsp:cNvPr id="0" name=""/>
        <dsp:cNvSpPr/>
      </dsp:nvSpPr>
      <dsp:spPr>
        <a:xfrm>
          <a:off x="0" y="7990122"/>
          <a:ext cx="157087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F913C-989B-445E-98B4-3461ACD38202}">
      <dsp:nvSpPr>
        <dsp:cNvPr id="0" name=""/>
        <dsp:cNvSpPr/>
      </dsp:nvSpPr>
      <dsp:spPr>
        <a:xfrm>
          <a:off x="0" y="7990122"/>
          <a:ext cx="15708799" cy="998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Проверка</a:t>
          </a:r>
          <a:r>
            <a:rPr lang="ru-RU" sz="2100" kern="1200" smtClean="0"/>
            <a:t> ответов участников КЕГЭ выполняется автоматизировано </a:t>
          </a:r>
          <a:r>
            <a:rPr lang="ru-RU" sz="2100" b="1" kern="1200" smtClean="0"/>
            <a:t>на федеральном уровне.</a:t>
          </a:r>
          <a:endParaRPr lang="ru-RU" sz="2100" kern="1200" dirty="0"/>
        </a:p>
      </dsp:txBody>
      <dsp:txXfrm>
        <a:off x="0" y="7990122"/>
        <a:ext cx="15708799" cy="998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152FB-F1A6-43B0-A956-26B96B2345E4}">
      <dsp:nvSpPr>
        <dsp:cNvPr id="0" name=""/>
        <dsp:cNvSpPr/>
      </dsp:nvSpPr>
      <dsp:spPr>
        <a:xfrm>
          <a:off x="0" y="480075"/>
          <a:ext cx="15653038" cy="800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/>
            <a:t>В случае возникновения технических сбоев в работе станции КЕГЭ:</a:t>
          </a:r>
          <a:endParaRPr lang="ru-RU" sz="3400" kern="1200" dirty="0"/>
        </a:p>
      </dsp:txBody>
      <dsp:txXfrm>
        <a:off x="39066" y="519141"/>
        <a:ext cx="15574906" cy="722147"/>
      </dsp:txXfrm>
    </dsp:sp>
    <dsp:sp modelId="{3602BDE5-606F-40C3-AF6C-99F054C4EA5F}">
      <dsp:nvSpPr>
        <dsp:cNvPr id="0" name=""/>
        <dsp:cNvSpPr/>
      </dsp:nvSpPr>
      <dsp:spPr>
        <a:xfrm>
          <a:off x="0" y="1280355"/>
          <a:ext cx="15653038" cy="491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984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>
              <a:solidFill>
                <a:schemeClr val="tx2">
                  <a:lumMod val="50000"/>
                </a:schemeClr>
              </a:solidFill>
            </a:rPr>
            <a:t>организатор</a:t>
          </a:r>
          <a:r>
            <a:rPr lang="ru-RU" sz="2800" kern="1200" dirty="0" smtClean="0">
              <a:solidFill>
                <a:schemeClr val="tx2">
                  <a:lumMod val="50000"/>
                </a:schemeClr>
              </a:solidFill>
            </a:rPr>
            <a:t> в аудитории приглашает </a:t>
          </a:r>
          <a:r>
            <a:rPr lang="ru-RU" sz="2800" b="1" kern="1200" dirty="0" smtClean="0">
              <a:solidFill>
                <a:schemeClr val="tx2">
                  <a:lumMod val="50000"/>
                </a:schemeClr>
              </a:solidFill>
            </a:rPr>
            <a:t>технического специалиста </a:t>
          </a:r>
          <a:r>
            <a:rPr lang="ru-RU" sz="2800" kern="1200" dirty="0" smtClean="0">
              <a:solidFill>
                <a:schemeClr val="tx2">
                  <a:lumMod val="50000"/>
                </a:schemeClr>
              </a:solidFill>
            </a:rPr>
            <a:t>ППЭ для восстановления работоспособности оборудования и (или) системного ПО и (или) ПО Станция КЕГЭ;</a:t>
          </a:r>
          <a:endParaRPr lang="ru-RU" sz="2800" kern="1200" dirty="0">
            <a:solidFill>
              <a:schemeClr val="tx2">
                <a:lumMod val="50000"/>
              </a:schemeClr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solidFill>
                <a:schemeClr val="tx2">
                  <a:lumMod val="50000"/>
                </a:schemeClr>
              </a:solidFill>
            </a:rPr>
            <a:t>техническому специалисту </a:t>
          </a:r>
          <a:r>
            <a:rPr lang="ru-RU" sz="2800" b="1" kern="1200" dirty="0" smtClean="0">
              <a:solidFill>
                <a:schemeClr val="tx2">
                  <a:lumMod val="50000"/>
                </a:schemeClr>
              </a:solidFill>
            </a:rPr>
            <a:t>удалось устранить неисправность;</a:t>
          </a:r>
          <a:endParaRPr lang="ru-RU" sz="2800" b="1" kern="1200" dirty="0">
            <a:solidFill>
              <a:schemeClr val="tx2">
                <a:lumMod val="50000"/>
              </a:schemeClr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>
              <a:solidFill>
                <a:schemeClr val="tx2">
                  <a:lumMod val="50000"/>
                </a:schemeClr>
              </a:solidFill>
            </a:rPr>
            <a:t>член ГЭК </a:t>
          </a:r>
          <a:r>
            <a:rPr lang="ru-RU" sz="2800" kern="1200" dirty="0" smtClean="0">
              <a:solidFill>
                <a:schemeClr val="tx2">
                  <a:lumMod val="50000"/>
                </a:schemeClr>
              </a:solidFill>
            </a:rPr>
            <a:t>с использованием </a:t>
          </a:r>
          <a:r>
            <a:rPr lang="ru-RU" sz="2800" kern="1200" dirty="0" err="1" smtClean="0">
              <a:solidFill>
                <a:schemeClr val="tx2">
                  <a:lumMod val="50000"/>
                </a:schemeClr>
              </a:solidFill>
            </a:rPr>
            <a:t>токена</a:t>
          </a:r>
          <a:r>
            <a:rPr lang="ru-RU" sz="2800" kern="1200" dirty="0" smtClean="0">
              <a:solidFill>
                <a:schemeClr val="tx2">
                  <a:lumMod val="50000"/>
                </a:schemeClr>
              </a:solidFill>
            </a:rPr>
            <a:t> активирует ранее загруженный ключ доступа к ЭМ;</a:t>
          </a:r>
          <a:endParaRPr lang="ru-RU" sz="2800" kern="1200" dirty="0">
            <a:solidFill>
              <a:schemeClr val="tx2">
                <a:lumMod val="50000"/>
              </a:schemeClr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smtClean="0">
              <a:solidFill>
                <a:schemeClr val="tx2">
                  <a:lumMod val="50000"/>
                </a:schemeClr>
              </a:solidFill>
            </a:rPr>
            <a:t>организатор запускает расшифровку КИМ командой «Прочитать КИМ»;</a:t>
          </a:r>
          <a:endParaRPr lang="ru-RU" sz="2800" kern="1200">
            <a:solidFill>
              <a:schemeClr val="tx2">
                <a:lumMod val="50000"/>
              </a:schemeClr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solidFill>
                <a:schemeClr val="tx2">
                  <a:lumMod val="50000"/>
                </a:schemeClr>
              </a:solidFill>
            </a:rPr>
            <a:t>по окончании расшифровки убеждается, что станция КЕГЭ перешла на страницу ввода номера бланка регистрации;</a:t>
          </a:r>
          <a:endParaRPr lang="ru-RU" sz="2800" kern="1200" dirty="0">
            <a:solidFill>
              <a:schemeClr val="tx2">
                <a:lumMod val="50000"/>
              </a:schemeClr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>
              <a:solidFill>
                <a:schemeClr val="tx2">
                  <a:lumMod val="50000"/>
                </a:schemeClr>
              </a:solidFill>
            </a:rPr>
            <a:t>член ГЭК</a:t>
          </a:r>
          <a:r>
            <a:rPr lang="ru-RU" sz="2800" kern="1200" dirty="0" smtClean="0">
              <a:solidFill>
                <a:schemeClr val="tx2">
                  <a:lumMod val="50000"/>
                </a:schemeClr>
              </a:solidFill>
            </a:rPr>
            <a:t> и </a:t>
          </a:r>
          <a:r>
            <a:rPr lang="ru-RU" sz="2800" b="1" kern="1200" dirty="0" smtClean="0">
              <a:solidFill>
                <a:schemeClr val="tx2">
                  <a:lumMod val="50000"/>
                </a:schemeClr>
              </a:solidFill>
            </a:rPr>
            <a:t>организатор</a:t>
          </a:r>
          <a:r>
            <a:rPr lang="ru-RU" sz="2800" kern="1200" dirty="0" smtClean="0">
              <a:solidFill>
                <a:schemeClr val="tx2">
                  <a:lumMod val="50000"/>
                </a:schemeClr>
              </a:solidFill>
            </a:rPr>
            <a:t> в аудитории на странице активации экзамена </a:t>
          </a:r>
          <a:r>
            <a:rPr lang="ru-RU" sz="2800" b="1" kern="1200" dirty="0" smtClean="0">
              <a:solidFill>
                <a:schemeClr val="tx2">
                  <a:lumMod val="50000"/>
                </a:schemeClr>
              </a:solidFill>
            </a:rPr>
            <a:t>проверяют!!!</a:t>
          </a:r>
          <a:r>
            <a:rPr lang="ru-RU" sz="2800" kern="1200" dirty="0" smtClean="0">
              <a:solidFill>
                <a:schemeClr val="tx2">
                  <a:lumMod val="50000"/>
                </a:schemeClr>
              </a:solidFill>
            </a:rPr>
            <a:t>, что </a:t>
          </a:r>
          <a:r>
            <a:rPr lang="ru-RU" sz="2800" b="1" kern="1200" dirty="0" smtClean="0">
              <a:solidFill>
                <a:schemeClr val="tx2">
                  <a:lumMod val="50000"/>
                </a:schemeClr>
              </a:solidFill>
            </a:rPr>
            <a:t>номер бланка регистрации</a:t>
          </a:r>
          <a:r>
            <a:rPr lang="ru-RU" sz="2800" kern="1200" dirty="0" smtClean="0">
              <a:solidFill>
                <a:schemeClr val="tx2">
                  <a:lumMod val="50000"/>
                </a:schemeClr>
              </a:solidFill>
            </a:rPr>
            <a:t>, отображаемый </a:t>
          </a:r>
          <a:r>
            <a:rPr lang="ru-RU" sz="2800" b="1" kern="1200" dirty="0" smtClean="0">
              <a:solidFill>
                <a:schemeClr val="tx2">
                  <a:lumMod val="50000"/>
                </a:schemeClr>
              </a:solidFill>
            </a:rPr>
            <a:t>на экране </a:t>
          </a:r>
          <a:r>
            <a:rPr lang="ru-RU" sz="2800" kern="1200" dirty="0" smtClean="0">
              <a:solidFill>
                <a:schemeClr val="tx2">
                  <a:lumMod val="50000"/>
                </a:schemeClr>
              </a:solidFill>
            </a:rPr>
            <a:t>компьютера, </a:t>
          </a:r>
          <a:r>
            <a:rPr lang="ru-RU" sz="2800" u="sng" kern="1200" dirty="0" smtClean="0">
              <a:solidFill>
                <a:schemeClr val="tx2">
                  <a:lumMod val="50000"/>
                </a:schemeClr>
              </a:solidFill>
            </a:rPr>
            <a:t>соответствует</a:t>
          </a:r>
          <a:r>
            <a:rPr lang="ru-RU" sz="2800" kern="1200" dirty="0" smtClean="0">
              <a:solidFill>
                <a:schemeClr val="tx2">
                  <a:lumMod val="50000"/>
                </a:schemeClr>
              </a:solidFill>
            </a:rPr>
            <a:t> номеру </a:t>
          </a:r>
          <a:r>
            <a:rPr lang="ru-RU" sz="2800" b="1" kern="1200" dirty="0" smtClean="0">
              <a:solidFill>
                <a:schemeClr val="tx2">
                  <a:lumMod val="50000"/>
                </a:schemeClr>
              </a:solidFill>
            </a:rPr>
            <a:t>в бумажном </a:t>
          </a:r>
          <a:r>
            <a:rPr lang="ru-RU" sz="2800" kern="1200" dirty="0" smtClean="0">
              <a:solidFill>
                <a:schemeClr val="tx2">
                  <a:lumMod val="50000"/>
                </a:schemeClr>
              </a:solidFill>
            </a:rPr>
            <a:t>бланке регистрации, и предлагают участнику экзамена ввести код     активации и нажать кнопку «Продолжить экзамен».</a:t>
          </a:r>
          <a:endParaRPr lang="ru-RU" sz="2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1280355"/>
        <a:ext cx="15653038" cy="491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A9185-A5A5-4219-AF1C-7FB88DA23074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4738" y="685800"/>
            <a:ext cx="4708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1505F-5072-486E-A9A7-CBDDFDE02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6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gradFill>
          <a:gsLst>
            <a:gs pos="0">
              <a:schemeClr val="bg1"/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47934" y="0"/>
            <a:ext cx="3120742" cy="734292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1" y="11249891"/>
            <a:ext cx="16068675" cy="448397"/>
          </a:xfrm>
          <a:prstGeom prst="rect">
            <a:avLst/>
          </a:prstGeom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-1" y="11205845"/>
            <a:ext cx="1597169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КГКСУ «Центр оценки качества образования»                                   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coko24.ru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,2-46-00-29, 2-04-04-33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935A-F622-4401-9CF7-D57BD5439062}" type="datetime1">
              <a:rPr lang="ru-RU" smtClean="0"/>
              <a:pPr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3B98E-7457-4E12-8E4E-C9146DCB29B8}" type="datetime1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www.rustest.ru/gia/technological-solutions/kege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www.rustest.ru/gia/technological-solutions/keg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35000">
              <a:schemeClr val="bg1"/>
            </a:gs>
            <a:gs pos="100000">
              <a:schemeClr val="bg1">
                <a:lumMod val="6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5855" y="2886127"/>
            <a:ext cx="6701022" cy="3459256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Особенности проведения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ЕГЭ по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информатике </a:t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компьютерной форме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5674952" y="10700034"/>
            <a:ext cx="4139478" cy="74382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Красноярск, 2025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1888" y="342900"/>
            <a:ext cx="11258550" cy="1285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942" y="-102549"/>
            <a:ext cx="7199733" cy="116631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17064" y="613112"/>
            <a:ext cx="6145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КГКСУ «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Центр оценки качества образования»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55" y="595998"/>
            <a:ext cx="1041209" cy="10327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79" y="5898624"/>
            <a:ext cx="1955770" cy="1870365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120991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82376" y="118852"/>
            <a:ext cx="11733606" cy="93434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стандартного</a:t>
            </a:r>
            <a:r>
              <a:rPr lang="en-US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утверждается ОИВ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12319000" y="10842625"/>
            <a:ext cx="3749675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279696" y="5997427"/>
            <a:ext cx="710868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Перечень формируется ОИВ с учетом информации, полученной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от ОО края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об используемом в ходе образовательного процесса стандартном ПО и информации, полученной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участников экзамена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6" y="1053198"/>
            <a:ext cx="7249885" cy="9789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629" y="1897777"/>
            <a:ext cx="8082134" cy="325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052944" y="0"/>
            <a:ext cx="11621495" cy="6096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прохождения КТГ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125" y="719955"/>
            <a:ext cx="15856550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 КЕГЭ: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настройки станции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код региона, код ППЭ;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настройки экзамена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номер аудитории (для резервных станций номер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указывается), период проведения экзаменов, учебный предмет и дату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настройки системного времени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наличие заданного пути к корневой папке для создания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папки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наличие рабочей папки экзамена по указанному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адресу (рабочая папка создается техническим специалистом на этапе технической подготовки ППЭ. </a:t>
            </a:r>
            <a:r>
              <a:rPr lang="ru-RU" sz="2800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сохранения рабочих файлов приложенных к заданиям на станции КЕГЭ и созданных участником в процессе выполнения ЭР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контроль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корректности функционирования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 КЕГЭ в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работы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типовых экзаменационных заданий КЕГЭ четкий и хорошо читаемый,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(кнопки, таблица для ввода ответа) не мешают отображению текста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типовых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экзаменационных заданий КЕГЭ;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 возможность ввода и сохранения ответа на стандартное задание и на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ответом в табличном виде;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 возможность сохранения прилагаемых файлов к заданиям, сохраненные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файлы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содержатся в выбранной папке;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кнопки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вызова инструкции в ПО и сворачивания станции работоспособны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455922" y="-263507"/>
            <a:ext cx="12271464" cy="112249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прохождения КТГ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125" y="980275"/>
            <a:ext cx="15856550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 КЕГЭ: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 в наличии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стандартного ПО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предоставляемого участнику экзамена во время экзамена в соответствии с перечнем, утверждённым ОИВ, 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убедиться, что на станции КЕГЭ зарегистрировано установленное на компьютере стандартное ПО, и что список зарегистрированных на станции КЕГЭ программ в точности совпадает с тем ПО, которое установлено на проверяемом компьютере,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проверить его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работоспособность;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загрузить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с сертификатами специалистов РЦОИ;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наличие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загруженного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интернет-пакета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криптозащиты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 ГЭК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активации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на станции КЕГЭ для передачи организаторам в аудитории в день проведения экзамена и передать его руководителю ППЭ (</a:t>
            </a:r>
            <a:r>
              <a:rPr lang="ru-RU" sz="28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активации экзамена одинаковый для всех станций КЕГЭ в одной аудитории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и сохранить на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-накопитель для переноса данных между станциями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станции КЕГЭ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акт технической готовности станции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КЕГЭ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передачи в систему мониторинга готовности ППЭ. Сведения об установленном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стандартном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ПО, зарегистрированном в станции КЕГЭ, сохраняются в электронном акте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станции КЕГЭ, а также включаются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к паспорту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 КЕГЭ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проверить, при необходимости удалить из рабочей папки экзамена (в том числе из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корзины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все файлы, сохраненные и/или созданные в ходе технической подготовки или во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предыдущих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5683" y="185674"/>
            <a:ext cx="14256275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технической готовности. Станция КЕГЭ.</a:t>
            </a: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станции КЕГЭ включает две страницы: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о паспорте;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к паспорту, которое предоставляется участнику на экзамене.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13" y="2986441"/>
            <a:ext cx="5591175" cy="7743825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323" y="3179562"/>
            <a:ext cx="8409277" cy="5613594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323" y="9268690"/>
            <a:ext cx="8570827" cy="100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6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358941" y="-261384"/>
            <a:ext cx="12271464" cy="1091074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прохождения КТГ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12319000" y="10842625"/>
            <a:ext cx="3749675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4585" y="612256"/>
            <a:ext cx="1531409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КТГ по процедуре печати ЭМ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Стандартная процедура;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Тестовый комплект содержит только бланк регистрации,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лист не используется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КТГ </a:t>
            </a: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штаба ППЭ:</a:t>
            </a:r>
            <a:endParaRPr lang="en-US" sz="3200" b="1" u="sng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Стандартная процедура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586" y="3501264"/>
            <a:ext cx="14887194" cy="2246769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КТГ заполняются формы: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ППЭ-01 (Акт готовности ППЭ);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ППЭ-01-01 (готовность к процедуре печати);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ППЭ-01-01-К (готовность к экзамену в компьютерной форме);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ППЭ-01-02 (готовность к процедуре сканирования)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585" y="5897325"/>
            <a:ext cx="1531409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КТГ: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ППЭ передать при участии члена ГЭК с использованием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ГЭК электронные акты технической готовности со всех основных и резервных станций организатора, КЕГЭ, сканирования;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ередача статуса «Контроль технической готовности завершен»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ОТЗВОНИТЬСЯ В ОТДЕЛ!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585" y="8151567"/>
            <a:ext cx="14887195" cy="181588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«Контроль технической готовности завершен» может быть передан 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 наличия на специализированном федеральном портале сведений о рассадке, а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переданных электронных актов технической готовности всех станций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 и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станций КЕГЭ для каждой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92" y="10083622"/>
            <a:ext cx="14984179" cy="107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455918" y="0"/>
            <a:ext cx="12271464" cy="63758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прохождения КТГ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12319000" y="10842625"/>
            <a:ext cx="3749675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47" y="1302688"/>
            <a:ext cx="14117782" cy="9147245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963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55" y="891797"/>
            <a:ext cx="15619529" cy="8856089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511341" y="-187310"/>
            <a:ext cx="12271464" cy="943861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технической</a:t>
            </a:r>
            <a:r>
              <a:rPr lang="ru-RU" sz="4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587" y="1726289"/>
            <a:ext cx="9567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456" y="9864436"/>
            <a:ext cx="156195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действия выполняются в соответствии со стандартными инструкциями работников ППЭ!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589" y="7718848"/>
            <a:ext cx="4774962" cy="33498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077" y="2918659"/>
            <a:ext cx="6658993" cy="4676225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898606" y="46401"/>
            <a:ext cx="12271464" cy="71899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 участника КЕГЭ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31885" y="905559"/>
            <a:ext cx="7098343" cy="1077218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 КЕГЭ выдается участнику вместе с бланком регистрации.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61" y="7777680"/>
            <a:ext cx="4751625" cy="3312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686" y="910891"/>
            <a:ext cx="7932213" cy="1815882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 участника КЕГЭ включает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листов, при его печати необходимо установить масштаб 100% и режим односторонней печати. На листы черновика ставится штамп ОО.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15" y="10030159"/>
            <a:ext cx="9939942" cy="10675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38" y="2872273"/>
            <a:ext cx="7074039" cy="475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8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028" y="8313277"/>
            <a:ext cx="3305175" cy="222885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266" y="8313277"/>
            <a:ext cx="3305175" cy="222885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16" y="8351495"/>
            <a:ext cx="3305175" cy="222885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82840" y="1280309"/>
            <a:ext cx="12078432" cy="9939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marL="0" lvl="2" defTabSz="914400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Явиться в ППЭ, убедиться, что включено видеонаблюдение в Штабе ППЭ.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6392" y="6697268"/>
            <a:ext cx="3791130" cy="8037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marL="0" lvl="2" defTabSz="914400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</a:t>
            </a:r>
          </a:p>
          <a:p>
            <a:pPr marL="0" lvl="2" defTabSz="914400">
              <a:defRPr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493616" y="1309611"/>
            <a:ext cx="3178414" cy="45443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Руководитель ППЭ</a:t>
            </a:r>
          </a:p>
          <a:p>
            <a:pPr algn="ctr"/>
            <a:r>
              <a:rPr lang="ru-RU" sz="26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 Технический </a:t>
            </a:r>
            <a:r>
              <a:rPr lang="ru-RU" sz="26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специалист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82839" y="3719809"/>
            <a:ext cx="12078433" cy="13404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marL="0" lvl="2" defTabSz="914400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Принять от члена ГЭК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ВДП. </a:t>
            </a:r>
          </a:p>
          <a:p>
            <a:pPr marL="0" lvl="2" defTabSz="914400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Поместить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ВДП в сейф.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03434" y="-77755"/>
            <a:ext cx="13859232" cy="95003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12051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началу экзамена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840" y="2504408"/>
            <a:ext cx="12078432" cy="9939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marL="0" lvl="2" defTabSz="914400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Распечатать рассадку.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9980" y="9988478"/>
            <a:ext cx="2987566" cy="13181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marL="0" lvl="2" defTabSz="914400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УПАКОВКИ БЛАНКОВ РЕГИСТРАЦИИ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66939" y="9921284"/>
            <a:ext cx="3537825" cy="13181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marL="0" lvl="2" defTabSz="914400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УПАКОВКИ ИСПОРЧЕННЫХ И БРАКОВАННЫХ БЛАНКОВ РЕГИСТРАЦИИ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841028" y="10159995"/>
            <a:ext cx="3305175" cy="13181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marL="0" lvl="2" defTabSz="914400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УПАКОВКИ ВСЕХ ВИДОВ ЧЕРНОВИКОВ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8089" y="7735942"/>
            <a:ext cx="3161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96978" y="7742433"/>
            <a:ext cx="2777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177469" y="7736077"/>
            <a:ext cx="3161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2904" y="-318117"/>
            <a:ext cx="12271464" cy="1512169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организатора в аудитории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0202" y="997786"/>
            <a:ext cx="14461808" cy="903290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8:15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инструктаж организаторов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назначает ответственных организаторов.</a:t>
            </a:r>
          </a:p>
          <a:p>
            <a:pPr>
              <a:buNone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получают у руководителя ППЭ: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ППЭ-05-01 (2 экземпляра), ППЭ-05-02-К, ППЭ-12-02, ППЭ-12-04-МАШ, ППЭ-16;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напечатанную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тестовую страницу границ печати (калибровочный лист) станции организатора соответствующей аудитории;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использованию ПО для сдачи КЕГЭ (для каждого участника);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паспорту станции КЕГЭ (на каждую станцию КЕГЭ, подготовленную для проведения экзамена в аудитории);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активации экзамена на станции КЕГЭ (код активации экзамена одинаковый для всех станций КЕГЭ в одной аудитории);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(для упаковки бланков регистрации участников экзамена, для упаковки испорченных и бракованных бланков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регистрации, для упаковки использованных черновиков).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095" y="414678"/>
            <a:ext cx="12271464" cy="1512169"/>
          </a:xfrm>
          <a:noFill/>
        </p:spPr>
        <p:txBody>
          <a:bodyPr>
            <a:normAutofit/>
          </a:bodyPr>
          <a:lstStyle/>
          <a:p>
            <a:r>
              <a:rPr lang="ru-RU" sz="4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Инструктивно-методическая документация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12319000" y="10842625"/>
            <a:ext cx="3749675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5949" y="4854540"/>
            <a:ext cx="3325091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anchor="ctr">
            <a:spAutoFit/>
          </a:bodyPr>
          <a:lstStyle/>
          <a:p>
            <a:pPr algn="ctr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Особенности подготовки </a:t>
            </a:r>
          </a:p>
          <a:p>
            <a:pPr algn="ctr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проведения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ЕГЭ </a:t>
            </a:r>
          </a:p>
          <a:p>
            <a:pPr algn="ctr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информатике и ИКТ</a:t>
            </a:r>
            <a:endParaRPr lang="ru-RU" sz="3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515604" y="5816945"/>
            <a:ext cx="1590724" cy="937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37855" y="10052299"/>
            <a:ext cx="1584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9 к письму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22.01.2025 г. № 04-15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187" y="2784309"/>
            <a:ext cx="4950532" cy="70027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874" y="2784308"/>
            <a:ext cx="5145796" cy="700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079377" y="0"/>
            <a:ext cx="12271464" cy="91615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началу экзамена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892" y="1013269"/>
            <a:ext cx="15132891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Организаторам в аудиториях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не позднее 8-45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в свои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рабочие места участников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паспортам станций КЕГЭ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номерами компьютеров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указанных в приложении к паспорту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КЕГЭ (номер компьютера отображён в интерфейсе станции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КЕГЭ),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по использованию ПО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сдачи КЕГЭ.</a:t>
            </a: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выполнения экзаменационной работы для сохранения рабочих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файлов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как тех, которые приложены к заданиям на станции КЕГЭ, так и тех,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участники создают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самостоятельно, – необходимо использовать рабочую папку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Её адрес указан в приложении к паспорту станции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КЕГЭ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09-45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местному времени получить от руководителя ППЭ в Штабе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КЕГЭ (на каждого участника экзамена);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листы бумаги для черновиков со штампом образовательной организации, на базе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ППЭ.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892" y="5275975"/>
            <a:ext cx="15007635" cy="11637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2904" y="-318117"/>
            <a:ext cx="12271464" cy="1512169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организатора в аудитории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0202" y="997786"/>
            <a:ext cx="14461808" cy="77203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3580" y="3646609"/>
            <a:ext cx="6650405" cy="521203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658246"/>
            <a:r>
              <a:rPr lang="ru-RU" sz="3301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НУЖНО</a:t>
            </a:r>
            <a:endParaRPr lang="ru-RU" sz="3301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27947" y="3653885"/>
            <a:ext cx="6760790" cy="521310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658246"/>
            <a:r>
              <a:rPr lang="ru-RU" sz="3301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НЕЛЬЗЯ</a:t>
            </a:r>
            <a:endParaRPr lang="ru-RU" sz="3301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49861" y="4437486"/>
            <a:ext cx="6638876" cy="615276"/>
          </a:xfrm>
          <a:prstGeom prst="roundRect">
            <a:avLst/>
          </a:prstGeom>
          <a:noFill/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658246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Выдавать черновик КЕГЭ заранее</a:t>
            </a:r>
            <a:endParaRPr lang="ru-RU" sz="24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3580" y="4233957"/>
            <a:ext cx="6650405" cy="901850"/>
          </a:xfrm>
          <a:prstGeom prst="roundRect">
            <a:avLst/>
          </a:prstGeom>
          <a:noFill/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658246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Выдать черновик КЕГЭ вместе с бланками регистрации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3580" y="5201952"/>
            <a:ext cx="6650405" cy="1313411"/>
          </a:xfrm>
          <a:prstGeom prst="roundRect">
            <a:avLst/>
          </a:prstGeom>
          <a:noFill/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658246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Выдавать обычные листы бумаги для черновиков только по запросу участника (если ему не хватило черновика КЕГЭ, включая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оборотные стороны его листов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1931" y="6607111"/>
            <a:ext cx="6650405" cy="1434196"/>
          </a:xfrm>
          <a:prstGeom prst="roundRect">
            <a:avLst/>
          </a:prstGeom>
          <a:noFill/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658246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Объявить код активации экзамена участникам КЕГЭ при объявлении начала экзамена и записать на доске вместе со временем начала и окончания экзамена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116325" y="5600321"/>
            <a:ext cx="6572412" cy="725447"/>
          </a:xfrm>
          <a:prstGeom prst="roundRect">
            <a:avLst/>
          </a:prstGeom>
          <a:noFill/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658246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Выдавать листы бумаги для черновиков заранее</a:t>
            </a:r>
            <a:endParaRPr lang="ru-RU" sz="24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116324" y="6515363"/>
            <a:ext cx="6572414" cy="1530879"/>
          </a:xfrm>
          <a:prstGeom prst="roundRect">
            <a:avLst/>
          </a:prstGeom>
          <a:noFill/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658246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Объявлять и/или записывать код активации экзамена заранее</a:t>
            </a:r>
          </a:p>
          <a:p>
            <a:pPr defTabSz="1658246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(код активации участники вводят самостоятельно и все одновременно)</a:t>
            </a:r>
            <a:endParaRPr lang="ru-RU" sz="24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40711" y="4577052"/>
            <a:ext cx="1787236" cy="1520563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658246"/>
            <a:r>
              <a:rPr lang="ru-RU" sz="2000" b="1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Черновики</a:t>
            </a:r>
          </a:p>
          <a:p>
            <a:pPr algn="ctr" defTabSz="1658246"/>
            <a:endParaRPr lang="ru-RU" sz="2000" b="1" dirty="0">
              <a:ln w="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18797" y="6621972"/>
            <a:ext cx="2031063" cy="1357478"/>
          </a:xfrm>
          <a:prstGeom prst="roundRect">
            <a:avLst>
              <a:gd name="adj" fmla="val 26294"/>
            </a:avLst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658246"/>
            <a:r>
              <a:rPr lang="ru-RU" sz="2000" b="1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Код активации</a:t>
            </a:r>
          </a:p>
          <a:p>
            <a:pPr algn="ctr" defTabSz="1658246"/>
            <a:endParaRPr lang="ru-RU" sz="2000" b="1" dirty="0">
              <a:ln w="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3537" y="8888972"/>
            <a:ext cx="156151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в аудитории должны быть проинформированы о месте сохранения и (или) создания электронных файлов участниками-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ИНСТРУКЦИЮ ОРГАНИЗАТОРОВ 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(указано в приложениях к паспортам станций КЕГЭ)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4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49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распределяет роли организаторов на процедуру печати </a:t>
            </a:r>
            <a:r>
              <a:rPr lang="ru-RU" sz="349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 и процедуру расшифровки КИМ.</a:t>
            </a:r>
            <a:endParaRPr lang="ru-RU" sz="3495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182" y="4340004"/>
            <a:ext cx="4303520" cy="2692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897" y="3961911"/>
            <a:ext cx="2487147" cy="316711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112793" y="6934522"/>
            <a:ext cx="6650405" cy="2929914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658246"/>
            <a:r>
              <a:rPr lang="ru-RU" sz="3301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Организатор </a:t>
            </a:r>
            <a:r>
              <a:rPr lang="ru-RU" sz="3301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ответственный за: - </a:t>
            </a:r>
            <a:r>
              <a:rPr lang="ru-RU" sz="3301" b="1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проверку качества бланка регистрации;</a:t>
            </a:r>
          </a:p>
          <a:p>
            <a:pPr defTabSz="1658246"/>
            <a:r>
              <a:rPr lang="ru-RU" sz="3301" b="1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проведение инструктажа;</a:t>
            </a:r>
            <a:endParaRPr lang="ru-RU" sz="3301" b="1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3275" y="6934521"/>
            <a:ext cx="6650405" cy="2791369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658246"/>
            <a:r>
              <a:rPr lang="ru-RU" sz="3301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Организатор ответственный за: - </a:t>
            </a:r>
            <a:r>
              <a:rPr lang="ru-RU" sz="3301" b="1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печать бланков регистрации;</a:t>
            </a:r>
          </a:p>
          <a:p>
            <a:pPr marL="457200" indent="-457200" defTabSz="1658246">
              <a:buFontTx/>
              <a:buChar char="-"/>
            </a:pPr>
            <a:r>
              <a:rPr lang="ru-RU" sz="3301" b="1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процедуру расшифровки КИМ на станциях КЕГЭ; </a:t>
            </a:r>
          </a:p>
          <a:p>
            <a:pPr defTabSz="1658246"/>
            <a:r>
              <a:rPr lang="ru-RU" sz="3301" b="1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сканирование;</a:t>
            </a:r>
            <a:endParaRPr lang="ru-RU" sz="3301" b="1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015653" y="935933"/>
            <a:ext cx="12635684" cy="1687226"/>
          </a:xfrm>
          <a:prstGeom prst="rect">
            <a:avLst/>
          </a:prstGeom>
        </p:spPr>
        <p:txBody>
          <a:bodyPr vert="horz" lIns="155977" tIns="77989" rIns="155977" bIns="7798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организаторов в аудитории.</a:t>
            </a:r>
          </a:p>
        </p:txBody>
      </p:sp>
    </p:spTree>
    <p:extLst>
      <p:ext uri="{BB962C8B-B14F-4D97-AF65-F5344CB8AC3E}">
        <p14:creationId xmlns:p14="http://schemas.microsoft.com/office/powerpoint/2010/main" val="133523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236" y="878459"/>
            <a:ext cx="8543657" cy="31809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marL="0" lvl="2" defTabSz="914400">
              <a:defRPr/>
            </a:pPr>
            <a:r>
              <a:rPr lang="ru-RU" sz="2800" dirty="0" smtClean="0"/>
              <a:t>-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запустить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Станций организатора во всех аудиториях, включить подключенный к ним принтер, проверить печать,</a:t>
            </a:r>
          </a:p>
          <a:p>
            <a:pPr marL="0" lvl="2" defTabSz="914400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- запустить ПО Станций КЕГЭ во всех аудиториях, в Штабе ППЭ и проверить доступ к личному кабинету ППЭ</a:t>
            </a:r>
          </a:p>
          <a:p>
            <a:pPr marL="0" lvl="2" defTabSz="914400">
              <a:defRPr/>
            </a:pP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2759" y="5715247"/>
            <a:ext cx="8542134" cy="18231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marL="0" lvl="2" defTabSz="914400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загрузить ключ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доступа к ЭМ и активировать</a:t>
            </a:r>
          </a:p>
          <a:p>
            <a:pPr marL="0" lvl="2" defTabSz="914400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на всех станциях организатора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285" y="8495262"/>
            <a:ext cx="8540608" cy="17351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marL="0" lvl="2" defTabSz="914400"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загрузить ключ доступа к ЭМ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и активировать на всех станциях КЕГЭ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017222" y="1661536"/>
            <a:ext cx="2777549" cy="13919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106380" y="5064128"/>
            <a:ext cx="2777549" cy="394240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986435" y="878458"/>
            <a:ext cx="3859245" cy="31809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не позднее, чем за час до начала экзамена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106380" y="4161502"/>
            <a:ext cx="2777549" cy="81438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986434" y="5715247"/>
            <a:ext cx="3859245" cy="18231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после скачивания ключа доступа к ЭМ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1236" y="4392522"/>
            <a:ext cx="8543657" cy="9895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marL="0" lvl="2" defTabSz="914400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Штабе ППЭ в личном кабинете скачать ключ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доступа к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ЭМ и записать на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флеш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-накопитель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986435" y="4370458"/>
            <a:ext cx="3859245" cy="9353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9:30</a:t>
            </a:r>
            <a:r>
              <a:rPr lang="en-US" sz="2800" b="1" dirty="0" smtClean="0">
                <a:solidFill>
                  <a:srgbClr val="FF0000"/>
                </a:solidFill>
              </a:rPr>
              <a:t>-!!!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106378" y="6785810"/>
            <a:ext cx="2777549" cy="662792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106379" y="5671753"/>
            <a:ext cx="2777549" cy="9947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03434" y="-71573"/>
            <a:ext cx="13859232" cy="95003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12051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началу экзамена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86434" y="8495262"/>
            <a:ext cx="3859245" cy="174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осле скачивания ключа доступа к ЭМ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3106377" y="8476450"/>
            <a:ext cx="2777549" cy="9947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106376" y="9584595"/>
            <a:ext cx="2777549" cy="662792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23055" y="7298450"/>
            <a:ext cx="6400800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Кнопку «Прочитать КИМ» на станциях КЕГЭ нажимать не нужно – это действие приравнивается к вскрытию ЭМ, что запрещено до 10:00!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2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85" y="3052375"/>
            <a:ext cx="8528004" cy="211960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marL="0" lvl="2" defTabSz="914400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информирование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участников экзамена о том, что ЭМ были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доставлены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по сети «Интернет» в зашифрованном виде и о процедуре печати бланков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регистрации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в аудитории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1548" y="5994977"/>
            <a:ext cx="8542134" cy="85229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marL="0" lvl="2" defTabSz="914400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введение количества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участников в аудитории,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выполнение печати бланков регистрации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3074" y="7349671"/>
            <a:ext cx="8540608" cy="77739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marL="0" lvl="2" defTabSz="914400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проверка качества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печати бланка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регистрации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23949" y="3630059"/>
            <a:ext cx="3859245" cy="82421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ранее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10:00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952320" y="36501"/>
            <a:ext cx="13859232" cy="95003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12051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началу экзамена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11548" y="8402058"/>
            <a:ext cx="8540608" cy="139310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marL="0" lvl="2" defTabSz="914400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ыдача бланков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регистрации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участникам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произвольном порядке вместе с черновиками КЕГЭ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11548" y="10195471"/>
            <a:ext cx="8540608" cy="77739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marL="0" lvl="2" defTabSz="914400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роведение второй части инструктажа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3123557" y="3630059"/>
            <a:ext cx="2777549" cy="12605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</a:t>
            </a:r>
            <a:r>
              <a:rPr lang="ru-RU" sz="2400" b="1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ответственный </a:t>
            </a:r>
            <a:r>
              <a:rPr lang="ru-RU" sz="2400" b="1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 </a:t>
            </a:r>
            <a:r>
              <a:rPr lang="ru-RU" sz="2400" b="1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печать бланков</a:t>
            </a:r>
            <a:r>
              <a:rPr lang="ru-RU" sz="26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6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0105645" y="8685796"/>
            <a:ext cx="2777549" cy="8256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Организаторы</a:t>
            </a:r>
            <a:endParaRPr lang="ru-RU" sz="26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74340" y="1940687"/>
            <a:ext cx="8540608" cy="77739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marL="0" lvl="2" defTabSz="914400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проведение первой части инструктажа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023949" y="1940687"/>
            <a:ext cx="3859245" cy="82421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9:50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3123557" y="1520679"/>
            <a:ext cx="2777549" cy="1617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</a:t>
            </a:r>
            <a:r>
              <a:rPr lang="ru-RU" sz="2400" b="1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ответственный за проведение </a:t>
            </a:r>
            <a:r>
              <a:rPr lang="ru-RU" sz="2400" b="1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инструктажа</a:t>
            </a:r>
            <a:endParaRPr lang="ru-RU" sz="24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006281" y="5981672"/>
            <a:ext cx="4762665" cy="8929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</a:t>
            </a:r>
            <a:r>
              <a:rPr lang="ru-RU" sz="2400" b="1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ответственный </a:t>
            </a:r>
            <a:r>
              <a:rPr lang="ru-RU" sz="2400" b="1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 </a:t>
            </a:r>
            <a:r>
              <a:rPr lang="ru-RU" sz="2400" b="1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печать бланков</a:t>
            </a:r>
            <a:r>
              <a:rPr lang="ru-RU" sz="26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6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006281" y="7225789"/>
            <a:ext cx="4831937" cy="10251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</a:t>
            </a:r>
            <a:r>
              <a:rPr lang="ru-RU" sz="2400" b="1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ответственный за проверку качества бланков</a:t>
            </a:r>
            <a:endParaRPr lang="ru-RU" sz="24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006281" y="10042089"/>
            <a:ext cx="4587406" cy="9275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</a:t>
            </a:r>
            <a:r>
              <a:rPr lang="ru-RU" sz="2400" b="1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ответственный за проведение </a:t>
            </a:r>
            <a:r>
              <a:rPr lang="ru-RU" sz="2400" b="1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инструктажа</a:t>
            </a:r>
            <a:endParaRPr lang="ru-RU" sz="24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0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596941" y="-58005"/>
            <a:ext cx="12271464" cy="930841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началу экзамена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748536"/>
              </p:ext>
            </p:extLst>
          </p:nvPr>
        </p:nvGraphicFramePr>
        <p:xfrm>
          <a:off x="249598" y="1150565"/>
          <a:ext cx="15569480" cy="8819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8203986"/>
                <a:gridCol w="4306206"/>
                <a:gridCol w="2851008"/>
              </a:tblGrid>
              <a:tr h="897177">
                <a:tc rowSpan="6"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запустить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процедуру расшифровки КИМ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каждой станции КЕГЭ (допустимо выполнять при выдаче бланков регистрации участникам)</a:t>
                      </a: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Организатор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ответственный за расшифровку КИМ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7177">
                <a:tc vMerge="1"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дать указание участникам экзамена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проверить качество напечатанного бланка </a:t>
                      </a:r>
                      <a:r>
                        <a:rPr lang="ru-RU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регистрации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Организатор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ответственный за инструктаж</a:t>
                      </a:r>
                    </a:p>
                    <a:p>
                      <a:pPr marL="0" marR="0" lvl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96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дать указание участникам экзамена приступить к 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заполнению бланков </a:t>
                      </a:r>
                      <a:r>
                        <a:rPr lang="ru-RU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регистрации</a:t>
                      </a: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00420">
                <a:tc vMerge="1"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дать указание участникам экзамена 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внести номер бланка регистрации в ПО </a:t>
                      </a:r>
                      <a:r>
                        <a:rPr lang="ru-RU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для сдачи экзамена, ознакомиться с инструкцией и перейти на страницу регистрации участника</a:t>
                      </a:r>
                      <a:r>
                        <a:rPr lang="en-US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93465">
                <a:tc vMerge="1"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проверить правильность заполнения: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регистрационных полей на бланке регистрации у каждого участника и соответствие данных участника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– номера бланка регистрации, введенного участником в ПО для сдачи экзамена с бумажного бланка регистрации: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24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Организаторы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93466">
                <a:tc vMerge="1"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 случае ошибочного заполнения организаторы в аудитории дают указание участнику внести соответствующие исправления в ПО для сдачи экзамена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случае верного значения организаторы подтверждают корректность в ПО для сдачи экзамена</a:t>
                      </a:r>
                    </a:p>
                    <a:p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3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011253" y="0"/>
            <a:ext cx="12271464" cy="65978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участника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76" y="1184890"/>
            <a:ext cx="15491780" cy="843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430" y="1314310"/>
            <a:ext cx="5397819" cy="8351109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663079" y="10231"/>
            <a:ext cx="12271464" cy="1137824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экзамена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575" y="1148055"/>
            <a:ext cx="10681855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Организатор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инструктаж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всеми участниками экзамена бланков регистрации и проверки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правильности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введенных номеров в ПО для сдачи экзамена: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участникам экзамена на необходимость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записывать ответы на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экзаменационные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в соответствующих полях черновика КЕГЭ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замены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КЕГЭ на резервную во время экзамена потребуется заново ввести все ответы в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новую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станцию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КЕГЭ;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казать участникам экзамена на то, что на их рабочем месте находиться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к паспорту станции КЕГЭ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объявить и зафиксировать на доске (информационном стенде)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активации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предварительно выданный руководителем ППЭ;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объявить начало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продолжительность и время окончания выполнения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экзаменационной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зафиксировать их на доске (информационном стенде);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указание участникам экзамена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код активации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в ПО для сдачи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выполнения экзаменационной работы.</a:t>
            </a:r>
          </a:p>
        </p:txBody>
      </p:sp>
      <p:sp>
        <p:nvSpPr>
          <p:cNvPr id="10" name="AutoShape 4" descr="Вним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2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078677" y="-96982"/>
            <a:ext cx="12271464" cy="833024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Активация экзамена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6" y="1407703"/>
            <a:ext cx="15448384" cy="84982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3013" y="3557269"/>
            <a:ext cx="112785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8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275813" y="-146908"/>
            <a:ext cx="12271464" cy="957715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экзамена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4613" y="970858"/>
            <a:ext cx="1495269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объявления начала экзамена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начала выполнения экзаменационной работы всеми участниками экзамена на станциях КЕГЭ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 аудитории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 организатору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 аудитории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завершении печати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регистрации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успешном начале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813" y="3631323"/>
            <a:ext cx="8854355" cy="33879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813" y="7232719"/>
            <a:ext cx="14442133" cy="35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552904" y="664747"/>
            <a:ext cx="12271464" cy="151216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ЕГЭ по информатике в компьютерной форме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221331" y="2176916"/>
          <a:ext cx="15708799" cy="898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1331" y="4239491"/>
            <a:ext cx="155560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Участникам КЕГЭ разрешается использовать программу </a:t>
            </a:r>
            <a:r>
              <a:rPr lang="ru-RU" sz="2100" dirty="0" err="1"/>
              <a:t>Microsoft</a:t>
            </a:r>
            <a:r>
              <a:rPr lang="ru-RU" sz="2100" dirty="0"/>
              <a:t> </a:t>
            </a:r>
            <a:r>
              <a:rPr lang="ru-RU" sz="2100" dirty="0" err="1"/>
              <a:t>Windows</a:t>
            </a:r>
            <a:r>
              <a:rPr lang="ru-RU" sz="2100" dirty="0"/>
              <a:t> «Калькулятор», предназначенную для выполнения вычислительных операций, а также графический редактор </a:t>
            </a:r>
            <a:r>
              <a:rPr lang="ru-RU" sz="2100" dirty="0" err="1"/>
              <a:t>Microsoft</a:t>
            </a:r>
            <a:r>
              <a:rPr lang="ru-RU" sz="2100" dirty="0"/>
              <a:t> </a:t>
            </a:r>
            <a:r>
              <a:rPr lang="ru-RU" sz="2100" dirty="0" err="1"/>
              <a:t>Paint</a:t>
            </a:r>
            <a:r>
              <a:rPr lang="ru-RU" sz="21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029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374967" y="0"/>
            <a:ext cx="12271464" cy="860733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Нештатные ситуации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23702058"/>
              </p:ext>
            </p:extLst>
          </p:nvPr>
        </p:nvGraphicFramePr>
        <p:xfrm>
          <a:off x="415637" y="860733"/>
          <a:ext cx="15653038" cy="667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23350" y="8144681"/>
            <a:ext cx="13523081" cy="1200329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окончания экзамена для участника не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продлевается! Участник продолжает работу с тем же КИМ!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093868" y="0"/>
            <a:ext cx="12271464" cy="97157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Перезапуск станции КЕГЭ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09" y="1926340"/>
            <a:ext cx="15221231" cy="85892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409" y="8215746"/>
            <a:ext cx="7639918" cy="27084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b="1" i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После ввода кода активации участник может продолжить экзамен</a:t>
            </a:r>
          </a:p>
          <a:p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342909" y="9961418"/>
            <a:ext cx="1413164" cy="443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Нештатные ситуации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0171" y="785335"/>
            <a:ext cx="15468334" cy="1203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замены станции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КЕГЭ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резервную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экзаменационной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участником осуществляется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тем же бланком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и с тем же КИМ КЕГЭ;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ГЭК и организатор в аудитории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информируют участника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необходимости </a:t>
            </a:r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повторного ввода ответов на задания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были выполнены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вышедшей из строя станции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 ГЭК контролирует</a:t>
            </a:r>
            <a:r>
              <a:rPr lang="ru-RU" sz="32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вышедшая из строя станция КЕГЭ </a:t>
            </a:r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оставлена в аудитории в зоне видимости камер видеонаблюдения</a:t>
            </a:r>
            <a:r>
              <a:rPr lang="ru-RU" sz="32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75" y="8697047"/>
            <a:ext cx="15015736" cy="12386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34" y="2259626"/>
            <a:ext cx="11250317" cy="2045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375" y="4781716"/>
            <a:ext cx="1486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выдаётся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к паспорту станции КЕГЭ,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соответствующее новой станции (приложение к паспорту вышедшей из строя станции КЕГЭ изымается вместе со станцией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525196" y="-402053"/>
            <a:ext cx="12271464" cy="151216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Нештатные ситуации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7235" y="-152673"/>
            <a:ext cx="1546833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усмотрению участника КЕКГЭ возможно завершение экзаменационной работы досрочно по объективным причинам с возможностью повторного прохождения экзамена в резервные сроки соответствующего периода проведения экзаменов (по решению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ГЭК). </a:t>
            </a: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ППЭ-22 «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о </a:t>
            </a: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досрочном завершении экзамена по объективным причинам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7236" y="6596772"/>
            <a:ext cx="15595492" cy="37548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удаления участника,  досрочного завершения экзамена по объективным причинам необходимо завершить экзамен на станции КЕГЭ, нажав кнопку «Завершить экзамен» и пройдя далее до получения на экране контрольной суммы. Необходимо переписать в соответствующее поле БР контрольную сумму, поставить соответствующие метки в БР («удален», «не завершил экзамен по уважительной причине»), внести соответствующую информацию в форму ППЭ-05-02-К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5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596617" y="-400394"/>
            <a:ext cx="12271464" cy="151216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экзамена в аудитории.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2114479"/>
            <a:ext cx="14824363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экзамена, завершивший выполнение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 ранее окончания экзамена,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покинуть ППЭ. 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принимает у него бланк регистрации, проверяет,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 станции КЕГЭ участника экзамена отображается окно «Экзамен закончен»,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проверяет правильность переноса контрольной суммы и подтверждает данное действие своей подписью на бланке регистрации участника в специально отведённом поле, принимает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КЕГЭ и черновики (если выдавались), инструкцию по использованию ПО для сдачи КЕГЭ, приложение к паспорту станции КЕГЭ, переносит в форму ППЭ-05-02-К «Протокол проведения экзамена в аудитории» контрольную сумму, указанную у участником экзамена в бланке регистрации, и получает его подпись в форме ППЭ-05-02-К</a:t>
            </a:r>
          </a:p>
        </p:txBody>
      </p:sp>
    </p:spTree>
    <p:extLst>
      <p:ext uri="{BB962C8B-B14F-4D97-AF65-F5344CB8AC3E}">
        <p14:creationId xmlns:p14="http://schemas.microsoft.com/office/powerpoint/2010/main" val="15274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экзамена в аудитории.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947" y="1816697"/>
            <a:ext cx="15929837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истечении времени, отведенного для сдачи экзамена, либо по нажатии</a:t>
            </a:r>
          </a:p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КЕГЭ кнопки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«Завершить экзамен»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дальнейшим п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одтверждением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факта завершения экзамена в промежуточном окне – изменение внесённых в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невозможным. 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Далее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«Протокол ответов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КЕГЭ»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таблица с внесенными в ПО участником КЕГЭ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ответами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демонстрируется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экране. 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Участник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данной таблицы внесенным ответам. Окно с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формой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 закрыто без подтверждения участником КЕГЭ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просмотра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согласия с внесенными ответами. 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После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нажатия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кнопки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«Принять»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протоколе участник КЕГЭ переходит к странице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«Экзамен закончен»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отображается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информация о количестве сохраненных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контрольной сумме.</a:t>
            </a:r>
          </a:p>
        </p:txBody>
      </p:sp>
    </p:spTree>
    <p:extLst>
      <p:ext uri="{BB962C8B-B14F-4D97-AF65-F5344CB8AC3E}">
        <p14:creationId xmlns:p14="http://schemas.microsoft.com/office/powerpoint/2010/main" val="23194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358941" y="-277363"/>
            <a:ext cx="12271464" cy="151216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экзамена в аудитории.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490" y="4488747"/>
            <a:ext cx="7640951" cy="5318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0482" y="1779437"/>
            <a:ext cx="137549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Участники вносят контрольную сумму в бланк регистрации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8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596617" y="-400394"/>
            <a:ext cx="12271464" cy="151216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экзамена в аудитории.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14401" y="2114479"/>
            <a:ext cx="13840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83" y="1950055"/>
            <a:ext cx="14610659" cy="88007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2349" y="8970874"/>
            <a:ext cx="6814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экзамена во всех аудиториях технический специалист передаёт статус «Экзамены завершены» в личный кабинет ППЭ (при участии члена ГЭК и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 ГЭК)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3602" y="1375387"/>
            <a:ext cx="976745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проверяют бланки регистрации на наличие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правильность переноса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контрольной суммы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удостоверяют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действие своей подписью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бланке регистрации участника 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отведённом поле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1" y="1205871"/>
            <a:ext cx="6617751" cy="9703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4722" y="8021782"/>
            <a:ext cx="5143678" cy="9490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483627" y="-427304"/>
            <a:ext cx="12271464" cy="151216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в аудитории.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401" y="2114479"/>
            <a:ext cx="13840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375" y="924255"/>
            <a:ext cx="1486592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</a:t>
            </a:r>
            <a:r>
              <a:rPr lang="ru-RU" sz="27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ответственный за сканирование: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станции организатора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 на этап сканирования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подтверждая, что печать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требуется и экзамен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сканере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бланков регистрации участников экзамена и форм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предназначенных для сканирования в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аудитории: формы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ППЭ-05-02-К (форму не нужно подписывать у руководителя ППЭ и члена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ГЭК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сканированием), ППЭ-12-02 (при наличии),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ППЭ-12-04-МАШ;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вносит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количестве комплектов участников, количестве неявившихся, не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завершивших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и удалённых с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запускает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процедуру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сканирования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выявления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особой ситуации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сканирования предпринимает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рекомендованные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по ее устранению или приглашает технического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окончании сканирования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аудиторию (через организатора вне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технического специалиста и члена ГЭК для экспорта отсканированных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завершения экзамена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7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1" y="7393677"/>
            <a:ext cx="14350841" cy="2708434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необходимости повторной настройки станции организатора для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сканирования необходимо использовать калибровочный лист (тестовую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 печати) станции организатора, напечатанный на данной станции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полученный от руководителя ППЭ.</a:t>
            </a:r>
          </a:p>
        </p:txBody>
      </p:sp>
    </p:spTree>
    <p:extLst>
      <p:ext uri="{BB962C8B-B14F-4D97-AF65-F5344CB8AC3E}">
        <p14:creationId xmlns:p14="http://schemas.microsoft.com/office/powerpoint/2010/main" val="28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342614" y="0"/>
            <a:ext cx="12271464" cy="943861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экзамена в аудитории.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6256" y="1057010"/>
            <a:ext cx="152815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Техническому специалисту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станциях организатора!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завершить экзамен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задействованных станциях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организатора,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печать протокола печати, калибровочного листа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журнал работы станции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завершить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на резервных незадействованных станциях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985" y="3668015"/>
            <a:ext cx="8447797" cy="7458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256" y="4285947"/>
            <a:ext cx="68062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станциях КЕГЭ!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подключить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-накопитель для сохранения ответов участника, выполнявшего экзаменационную работу на данной станции КЕГЭ;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кнопку Сохранить ответ для сохранения ответа участника, одновременно будет выполнено сохранение электронного журнала работы станции КЕГЭ.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01" y="8924251"/>
            <a:ext cx="12824601" cy="8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12319000" y="10842625"/>
            <a:ext cx="3749675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0218" y="809109"/>
            <a:ext cx="155448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/>
              <a:t>Организаторы в аудитории подробно разъясняют участникам КЕГЭ правила работы за компьютером, в том числе необходимость периодически делать перерывы в работе непосредственно с монитором. Во время таких перерывов участники КЕГЭ могут продолжить работать над решением экзаменационных заданий, используя черновик КЕГЭ или черновики. Также участники КЕГЭ могут выполнять известные им упражнения для глаз. </a:t>
            </a:r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/>
              <a:t>Рекомендуется </a:t>
            </a:r>
            <a:r>
              <a:rPr lang="ru-RU" dirty="0"/>
              <a:t>первый такой перерыв сделать не позднее чем через полчаса после начала работы за компьютером, далее через каждые 20 минут. Решение о времени начала и окончания перерыва участник КЕГЭ принимает </a:t>
            </a:r>
            <a:r>
              <a:rPr lang="ru-RU" dirty="0" smtClean="0"/>
              <a:t>самостоятельно.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8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273340" y="-155024"/>
            <a:ext cx="12271464" cy="992115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экзамена в аудитории.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918" y="770565"/>
            <a:ext cx="17037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сбора технический специалист приглашает члена ГЭК для формирования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пакета с ответами участников: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868" y="4824827"/>
            <a:ext cx="4583113" cy="42769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18951" y="5198418"/>
            <a:ext cx="5074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сохранения ответов формируется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сопроводительный бланк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-накопителю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распечатывает сопроводительный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может быть выполнена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любом компьютере, оборудованном принтером 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или штабе ППЭ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98" y="5814975"/>
            <a:ext cx="4762500" cy="3305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98" y="5140160"/>
            <a:ext cx="4533900" cy="628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18" y="1616920"/>
            <a:ext cx="15625367" cy="29146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152" y="9261245"/>
            <a:ext cx="14700033" cy="12000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152" y="10361049"/>
            <a:ext cx="145226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организаторы действуют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общей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инструкцией.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134796" y="-52560"/>
            <a:ext cx="12271464" cy="74592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экзамена.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753" y="839230"/>
            <a:ext cx="86556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штабе руководителю ППЭ передаются: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753" y="1620756"/>
            <a:ext cx="4404233" cy="452431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-накопитель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-накопители для каждой аудитории) с ответами участников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КЕГЭ;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напечатанный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сопроводительный бланк (бланки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91542" y="1620756"/>
            <a:ext cx="10792690" cy="827919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запечатанный ВДП с бланками регистрации;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калибровочный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с каждой станции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организатора, использованной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аудитории;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с испорченными (бракованными) бланками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регистрации, либо пустой ВДП;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запечатанный ВДП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использованными черновиками;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черновики;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нструкции по использованию ПО для сдачи КЕГЭ;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паспортам станций КЕГЭ;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ППЭ-05-02-К «Протокол проведения экзамена в аудитории»;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ППЭ-12-02 «Ведомость коррекции персональных данных участников экзамена в аудитории»;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ППЭ-12-04-МАШ «Ведомость учета времени отсутствия участников экзамена в аудитории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формы ППЭ-05-01 (2 экземпляра);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ППЭ-23;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ППЭ-15;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записки (при наличии).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05037" y="8852679"/>
            <a:ext cx="2777549" cy="81438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415403" y="8836252"/>
            <a:ext cx="2849839" cy="81438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Ответственный организатор</a:t>
            </a:r>
            <a:endParaRPr lang="ru-RU" sz="26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6" y="6439518"/>
            <a:ext cx="5015346" cy="21187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1583" y="10448586"/>
            <a:ext cx="145226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выполняются действия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общей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инструкцией.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107086" y="-188607"/>
            <a:ext cx="12271464" cy="989326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экзамена.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610" y="913463"/>
            <a:ext cx="126158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ППЭ, член ГЭК, технический специалист в штабе ППЭ должны:</a:t>
            </a:r>
            <a:endParaRPr lang="ru-RU" sz="2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85735" y="2208626"/>
            <a:ext cx="840970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передать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РЦОИ: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</a:t>
            </a:r>
            <a:r>
              <a:rPr lang="ru-RU" sz="2800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(пакеты) с электронными образами бланков регистрации и форм </a:t>
            </a:r>
            <a:r>
              <a:rPr lang="ru-RU" sz="28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</a:t>
            </a:r>
            <a:r>
              <a:rPr lang="ru-RU" sz="2800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(пакеты) с ответами участников </a:t>
            </a:r>
            <a:r>
              <a:rPr lang="ru-RU" sz="28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КЕГЭ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статуса всех переданных пакетов на значение «Передан»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передает в РЦОИ статус «Все пакеты сформированы и отправлены в РЦОИ»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дождаться получения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 из РЦОИ о завершении расшифровки и загрузки пакетов на обработку (все пакеты с ЭМ, отсканированными в ППЭ, и пакеты с ответами участников КЕГЭ имеют статус «Подтвержден»)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37746"/>
            <a:ext cx="7485736" cy="65630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64" y="8415119"/>
            <a:ext cx="13558175" cy="11676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64" y="9697225"/>
            <a:ext cx="14698730" cy="18713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284" y="9716531"/>
            <a:ext cx="141439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1049" y="-85085"/>
            <a:ext cx="12271464" cy="745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экзамена.</a:t>
            </a:r>
            <a:endParaRPr lang="ru-RU" sz="5459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047160" y="4269086"/>
            <a:ext cx="3439249" cy="1633375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9875" tIns="44937" rIns="89875" bIns="44937" rtlCol="0" anchor="ctr"/>
          <a:lstStyle/>
          <a:p>
            <a:pPr algn="ctr"/>
            <a:r>
              <a:rPr lang="ru-RU" sz="2729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Член ГЭК Руководитель </a:t>
            </a:r>
            <a:r>
              <a:rPr lang="ru-RU" sz="2729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ППЭ</a:t>
            </a:r>
            <a:endParaRPr lang="ru-RU" sz="2729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8300" y="3893130"/>
            <a:ext cx="9765010" cy="27068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75" tIns="44937" rIns="89875" bIns="44937" rtlCol="0" anchor="ctr"/>
          <a:lstStyle/>
          <a:p>
            <a:pPr algn="just">
              <a:spcBef>
                <a:spcPct val="0"/>
              </a:spcBef>
            </a:pPr>
            <a:r>
              <a:rPr lang="ru-RU" altLang="ru-RU" sz="2559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Контролируют </a:t>
            </a:r>
            <a:r>
              <a:rPr lang="ru-RU" altLang="ru-RU" sz="2559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передачу техническим специалистом </a:t>
            </a:r>
            <a:r>
              <a:rPr lang="ru-RU" altLang="ru-RU" sz="2559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личный  кабинет ППЭ: </a:t>
            </a: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559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</a:t>
            </a:r>
            <a:r>
              <a:rPr lang="ru-RU" altLang="ru-RU" sz="2559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журналов основной и резервной станций сканирования в ППЭ; </a:t>
            </a:r>
            <a:endParaRPr lang="ru-RU" altLang="ru-RU" sz="2559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559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статуса «Материалы </a:t>
            </a:r>
            <a:r>
              <a:rPr lang="ru-RU" altLang="ru-RU" sz="2559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переданы в РЦОИ»;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10721326" y="2915365"/>
            <a:ext cx="921227" cy="360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668300" y="6782916"/>
            <a:ext cx="9765010" cy="238879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75" tIns="44937" rIns="89875" bIns="44937" rtlCol="0" anchor="ctr"/>
          <a:lstStyle/>
          <a:p>
            <a:r>
              <a:rPr lang="ru-RU" altLang="ru-RU" sz="2559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Передаёт </a:t>
            </a:r>
            <a:r>
              <a:rPr lang="ru-RU" altLang="ru-RU" sz="2559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экзамена члену </a:t>
            </a:r>
            <a:r>
              <a:rPr lang="ru-RU" altLang="ru-RU" sz="2559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ГЭК.</a:t>
            </a:r>
            <a:endParaRPr lang="ru-RU" altLang="ru-RU" sz="2559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559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 присутствует при упаковке </a:t>
            </a:r>
            <a:r>
              <a:rPr lang="ru-RU" altLang="ru-RU" sz="2559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559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подготовленным столом, находящимся в зоне видимости камер видеонаблюдения, материалов экзамена для последующей передачи на хранение.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10779621" y="5043629"/>
            <a:ext cx="921227" cy="360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668300" y="2131326"/>
            <a:ext cx="9765010" cy="15789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75" tIns="44937" rIns="89875" bIns="44937" rtlCol="0" anchor="ctr"/>
          <a:lstStyle/>
          <a:p>
            <a:pPr algn="just">
              <a:spcBef>
                <a:spcPct val="0"/>
              </a:spcBef>
            </a:pPr>
            <a:r>
              <a:rPr lang="ru-RU" altLang="ru-RU" sz="2559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altLang="ru-RU" sz="2559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от РЦОИ подтверждения по всем пакетам </a:t>
            </a:r>
            <a:r>
              <a:rPr lang="ru-RU" altLang="ru-RU" sz="2559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подписывают </a:t>
            </a:r>
            <a:r>
              <a:rPr lang="ru-RU" altLang="ru-RU" sz="2559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распечатанный протокол проведения процедуры сканирования в </a:t>
            </a:r>
            <a:r>
              <a:rPr lang="ru-RU" altLang="ru-RU" sz="2559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(основная и резервная станции сканирования).</a:t>
            </a:r>
            <a:endParaRPr lang="ru-RU" altLang="ru-RU" sz="2559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047160" y="7117096"/>
            <a:ext cx="3439249" cy="1489007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9875" tIns="44937" rIns="89875" bIns="44937" rtlCol="0" anchor="ctr"/>
          <a:lstStyle/>
          <a:p>
            <a:pPr algn="ctr"/>
            <a:r>
              <a:rPr lang="ru-RU" sz="2729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Член ГЭК Руководитель ППЭ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10779621" y="7888628"/>
            <a:ext cx="921227" cy="3609"/>
          </a:xfrm>
          <a:prstGeom prst="straightConnector1">
            <a:avLst/>
          </a:prstGeom>
          <a:ln w="57150">
            <a:solidFill>
              <a:srgbClr val="006A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12047161" y="2131326"/>
            <a:ext cx="3439249" cy="1633375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9875" tIns="44937" rIns="89875" bIns="44937" rtlCol="0" anchor="ctr"/>
          <a:lstStyle/>
          <a:p>
            <a:pPr algn="ctr"/>
            <a:r>
              <a:rPr lang="ru-RU" sz="2729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Член ГЭК Руководитель ППЭ</a:t>
            </a:r>
          </a:p>
          <a:p>
            <a:pPr algn="ctr"/>
            <a:r>
              <a:rPr lang="ru-RU" sz="2729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Технический специалист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68436" y="9535703"/>
            <a:ext cx="66648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ОТЗВОНИТЬСЯ В ОТДЕЛ ЕГЭ!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26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318654" y="-423426"/>
            <a:ext cx="13520841" cy="151216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КЕГЭ для лиц с ОВЗ, детей-инвалидов и инвалидов.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970" y="1088743"/>
            <a:ext cx="15651775" cy="9464129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КЕГЭ для участников экзамена с ОВЗ, участников экзамена 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инвалидов 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детей-инвалидов необходимо устанавливать </a:t>
            </a:r>
            <a:r>
              <a:rPr lang="ru-RU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версию станции КЕГЭ для </a:t>
            </a: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требований, предъявляемых для соответствующих 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категорий: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версия </a:t>
            </a:r>
            <a:r>
              <a:rPr lang="ru-RU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с ОВЗ (расширенные настройки)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устанавливается 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для:</a:t>
            </a:r>
          </a:p>
          <a:p>
            <a: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слабовидящих 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участников, </a:t>
            </a:r>
            <a:endParaRPr lang="ru-RU" sz="29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участников 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опорно-двигательного 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 </a:t>
            </a:r>
          </a:p>
          <a:p>
            <a:pPr algn="ctr"/>
            <a:r>
              <a:rPr lang="ru-RU" sz="29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</a:t>
            </a:r>
            <a:r>
              <a:rPr lang="ru-RU" sz="29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соответствующих рекомендаций </a:t>
            </a:r>
            <a:r>
              <a:rPr lang="ru-RU" sz="29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ПМПК)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слепых </a:t>
            </a:r>
            <a:r>
              <a:rPr lang="ru-RU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слабовидящих </a:t>
            </a: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использующих рельефно-точечный шрифт Брайля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чтения 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 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к КИМ, и обеспечивает возможности по расширенной настройке 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интерфейса 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для 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</a:t>
            </a:r>
            <a:r>
              <a:rPr lang="ru-RU" sz="2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Указанная </a:t>
            </a:r>
            <a:r>
              <a:rPr lang="ru-RU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версия станции КЕГЭ предоставляется по </a:t>
            </a: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запросу</a:t>
            </a:r>
            <a:r>
              <a:rPr lang="ru-RU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Компьютеры </a:t>
            </a:r>
            <a:r>
              <a:rPr lang="ru-RU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установленной версией для участников с ОВЗ (расширенные </a:t>
            </a: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настройки</a:t>
            </a:r>
            <a:r>
              <a:rPr lang="ru-RU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должны располагаться </a:t>
            </a:r>
            <a:r>
              <a:rPr lang="ru-RU" sz="29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отдельной аудитории</a:t>
            </a:r>
            <a:r>
              <a:rPr lang="ru-RU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предусмотрена </a:t>
            </a: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 рассадка;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остальных категорий участников экзамена с ОВЗ, участников экзамена –</a:t>
            </a:r>
          </a:p>
          <a:p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 и детей-инвалидов, </a:t>
            </a:r>
            <a:r>
              <a:rPr lang="ru-RU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не требуются расширенные </a:t>
            </a:r>
          </a:p>
          <a:p>
            <a:r>
              <a:rPr lang="ru-RU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настройки интерфейса ПО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устанавливается </a:t>
            </a:r>
            <a:r>
              <a:rPr lang="ru-RU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стандартная версия станции </a:t>
            </a: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КЕГЭ!!! (продление времени экзамена на 1,5 часа)</a:t>
            </a:r>
          </a:p>
        </p:txBody>
      </p:sp>
    </p:spTree>
    <p:extLst>
      <p:ext uri="{BB962C8B-B14F-4D97-AF65-F5344CB8AC3E}">
        <p14:creationId xmlns:p14="http://schemas.microsoft.com/office/powerpoint/2010/main" val="25302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52" y="2874674"/>
            <a:ext cx="15678360" cy="304698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устройства: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Аудиогарнитура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наушники (для слепых, слабовидящих участников)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Тактильный дисплей Брайля (для слепых участников).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 с диагональю не менее 19 дюймов (для слепых, слабовидящих участников).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Клавиатура с рельефной маркировкой клавиш основного ряда (клавиши «А» и «О») (для слабовидящих участников, участников с НОДА).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Манипуляторы, учитывающие индивидуальные особенности (для участников с НОДА).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Накладки на клавиатуру, увеличенная клавиатура (для участников с НОДА).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48752" y="133063"/>
            <a:ext cx="12271464" cy="813681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КЕГЭ для лиц с ОВЗ, детей-инвалидов и инвалидов.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605" y="6113330"/>
            <a:ext cx="3726612" cy="3472524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5" name="TextBox 4"/>
          <p:cNvSpPr txBox="1"/>
          <p:nvPr/>
        </p:nvSpPr>
        <p:spPr>
          <a:xfrm>
            <a:off x="911343" y="1337456"/>
            <a:ext cx="48352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КЕГЭ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8752" y="6470073"/>
            <a:ext cx="1034792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специализированное ПО и все дополнительные устройства должны быть проверены на корректность работы с ПО «Станция КЕГЭ» и стандартным ПО, используемыми на экзамене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42" y="1056586"/>
            <a:ext cx="13428478" cy="999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4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39" y="1222840"/>
            <a:ext cx="14433630" cy="932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372" y="678873"/>
            <a:ext cx="12271464" cy="1291861"/>
          </a:xfrm>
          <a:noFill/>
        </p:spPr>
        <p:txBody>
          <a:bodyPr>
            <a:normAutofit/>
          </a:bodyPr>
          <a:lstStyle/>
          <a:p>
            <a:r>
              <a:rPr lang="ru-RU" sz="4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Инструктивно-методическая документация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12319000" y="10842625"/>
            <a:ext cx="3749675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1789" y="2311032"/>
            <a:ext cx="144670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i="1" dirty="0" smtClean="0">
                <a:hlinkClick r:id="rId2"/>
              </a:rPr>
              <a:t>Федеральный центр тестирования – ГИА –Технологические решения ГИА-11 – КЕГЭ </a:t>
            </a:r>
            <a:endParaRPr lang="ru-RU" sz="26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1789" y="2989263"/>
            <a:ext cx="15260101" cy="81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4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Инструктивно-методическая документация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12319000" y="10842625"/>
            <a:ext cx="3749675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3433" y="2172401"/>
            <a:ext cx="144670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i="1" dirty="0" smtClean="0">
                <a:hlinkClick r:id="rId2"/>
              </a:rPr>
              <a:t>Федеральный центр тестирования – ГИА –Технологические решения ГИА-11 – КЕГЭ </a:t>
            </a:r>
            <a:endParaRPr lang="ru-RU" sz="2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20865" y="2724117"/>
            <a:ext cx="150321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Регламентные сроки выполнения этапов подготовки и проведения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пользователя ЛК ППЭ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пользователя Станции КЕГЭ (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стандарт)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получению пароля для расшифровки ЭМ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участника КЕГЭ по использованию ПО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 КЕГЭ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36956" y="5933665"/>
            <a:ext cx="7421880" cy="49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85" y="1138630"/>
            <a:ext cx="7512406" cy="9703995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20871" y="7498"/>
            <a:ext cx="12271464" cy="75608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бланков участника КЕГЭ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12319000" y="10842625"/>
            <a:ext cx="3749675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244544" y="7879791"/>
            <a:ext cx="1996676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889" y="3925048"/>
            <a:ext cx="8052733" cy="152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41220" y="943849"/>
            <a:ext cx="7827817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комплект участника содержит только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регистрации.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лист не используется.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2627" y="9005009"/>
            <a:ext cx="4628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ставит подпись!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47802" y="5654846"/>
            <a:ext cx="78758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выполнения экзаменационной работы участник экзамена должен перенести в бланк регистрации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контрольную сумму,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отобразится на станции КЕГЭ, а организатор должен убедиться в правильности переноса и удостоверить данное действие своей подписью на бланке регистрации участника в специально отведённом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поле.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99075"/>
            <a:ext cx="8088586" cy="75608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Плакаты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09" y="855160"/>
            <a:ext cx="15501257" cy="997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1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77090" y="138274"/>
            <a:ext cx="7908477" cy="81769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Плакаты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0" y="1175657"/>
            <a:ext cx="15550739" cy="98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1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522723" y="-137421"/>
            <a:ext cx="8547059" cy="105182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подготовки ППЭ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12319000" y="10842625"/>
            <a:ext cx="3749675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66" y="3499724"/>
            <a:ext cx="14464143" cy="75048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6057" y="388490"/>
            <a:ext cx="1575261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самостоятельного выполнения экзаменационной работы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желательно располагать рабочие места по периметру аудитории с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посадкой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спиной к центру аудитории при условии охвата всех рабочих мест участников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организаторов видеонаблюдением.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поверхность стола должна обеспечивать комфортную работу как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компьютером, так и с бумажными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носителями.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увеличенное количество технических специалистов и членов ГЭК с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токенами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(рекомендуется – 1 технический специалист и 1 член ГЭК на одну аудиторию с 15 рабочими местами и по 1 техническому специалисту, члену ГЭК на ППЭ дополнительно)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261958" y="-16784"/>
            <a:ext cx="12271464" cy="872687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обеспечение ППЭ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12319000" y="10842625"/>
            <a:ext cx="3749675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8538" y="855903"/>
            <a:ext cx="6614990" cy="3785652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Санитарных правил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 2.4.3648-20 «Санитарно-эпидемиологические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организациям воспитания и обучения, отдыха и оздоровления детей 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молодежи» (постановление Главного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санитарного врача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от 28 сентября 2020 г. №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28),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организации рабочих мест с компьютером (ноутбуком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81455" y="855903"/>
            <a:ext cx="8208909" cy="3785652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араметры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электрических сетей организации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базе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ППЭ, позволяют одновременно обеспечить электропитание для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планируемого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компьютеров с установленными станциями КЕГЭ, станциями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подключённых к ним принтеров, и техники, расположенной в Штабе ППЭ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 также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потребители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–осветительные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приборы, системы охлаждения воздуха (при наличии),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рециркуляторы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прочее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881" y="4863337"/>
            <a:ext cx="4979018" cy="30891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709" y="7952509"/>
            <a:ext cx="5372966" cy="32363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38" y="4863337"/>
            <a:ext cx="6614990" cy="5979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229" y="6145467"/>
            <a:ext cx="288811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97503" y="5825003"/>
            <a:ext cx="22214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Штаба ППЭ, сканер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3676" y="5879560"/>
            <a:ext cx="13487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ППЭ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6037" y="6699464"/>
            <a:ext cx="98367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сканер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877058" y="17774"/>
            <a:ext cx="8824150" cy="837735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обеспечение ППЭ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12319000" y="10842625"/>
            <a:ext cx="3749675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842136" y="917058"/>
            <a:ext cx="652549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7113494">
            <a:off x="5328242" y="2072222"/>
            <a:ext cx="1221039" cy="4027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3322145">
            <a:off x="8879354" y="2024256"/>
            <a:ext cx="1289759" cy="35591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03434" y="3345435"/>
            <a:ext cx="6845407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-накопители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переноса данных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38463" y="3306873"/>
            <a:ext cx="6826779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-накопители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сохранения ответов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456201" y="1310174"/>
            <a:ext cx="3118208" cy="1750354"/>
          </a:xfrm>
          <a:prstGeom prst="wedgeEllipse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ьная выноска 12"/>
          <p:cNvSpPr/>
          <p:nvPr/>
        </p:nvSpPr>
        <p:spPr>
          <a:xfrm>
            <a:off x="12616357" y="1048625"/>
            <a:ext cx="3178340" cy="1969614"/>
          </a:xfrm>
          <a:prstGeom prst="wedgeEllipse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25798" y="1401848"/>
            <a:ext cx="2857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определяется как для «стандартного» экзамена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28604" y="1103628"/>
            <a:ext cx="2477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определяется в зависимости от схемы экспорта ответов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10" y="4821242"/>
            <a:ext cx="15560308" cy="5778586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18338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52379" y="2729604"/>
            <a:ext cx="8052235" cy="8186857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Операционные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системы: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8.1/10 (сборка 1607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выше) платформы: ia32 (x86), x64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ПО: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.NET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4.7.2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включено в дистрибутив)ПО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«Станция КЕГЭ»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стандартного ПО: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Текстовые редакторы;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Редакторы электронных таблиц;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 программирования на языках: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алгоритмический язык, С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С++,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Java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Python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Разрешено: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Windows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«Калькулятор», графический редактор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Paint</a:t>
            </a:r>
            <a:endParaRPr lang="ru-RU" sz="2800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299853" y="-347187"/>
            <a:ext cx="10151589" cy="1191803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КЕГЭ</a:t>
            </a:r>
            <a:endParaRPr lang="ru-RU" sz="4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88308" y="1020598"/>
            <a:ext cx="38792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УСТАНОВЛЕНО: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80" y="8484014"/>
            <a:ext cx="2713432" cy="2528424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8683"/>
            <a:ext cx="7553325" cy="5514975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-35938" y="1020598"/>
            <a:ext cx="75482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КЕГЭ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участника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резервная станция на каждые 5 основных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21152</TotalTime>
  <Words>4198</Words>
  <Application>Microsoft Office PowerPoint</Application>
  <PresentationFormat>Произвольный</PresentationFormat>
  <Paragraphs>402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9" baseType="lpstr">
      <vt:lpstr>Arial Unicode MS</vt:lpstr>
      <vt:lpstr>Arial</vt:lpstr>
      <vt:lpstr>Calibri</vt:lpstr>
      <vt:lpstr>Calibri Light</vt:lpstr>
      <vt:lpstr>Times New Roman</vt:lpstr>
      <vt:lpstr>Verdana</vt:lpstr>
      <vt:lpstr>Wingdings</vt:lpstr>
      <vt:lpstr>ФЦПРО-ЕГЭ</vt:lpstr>
      <vt:lpstr>Особенности проведения ЕГЭ по информатике  в компьютерной форме</vt:lpstr>
      <vt:lpstr>Инструктивно-методическая документация</vt:lpstr>
      <vt:lpstr>Особенности проведения ЕГЭ по информатике в компьютерной форме</vt:lpstr>
      <vt:lpstr>Презентация PowerPoint</vt:lpstr>
      <vt:lpstr>Комплект бланков участника КЕГЭ</vt:lpstr>
      <vt:lpstr>Особенности подготовки ППЭ</vt:lpstr>
      <vt:lpstr>Техническое обеспечение ППЭ</vt:lpstr>
      <vt:lpstr>Техническое обеспечение ППЭ</vt:lpstr>
      <vt:lpstr>Станция КЕГЭ</vt:lpstr>
      <vt:lpstr>Перечень стандартного ПО утверждается ОИВ</vt:lpstr>
      <vt:lpstr>Особенности прохождения КТГ</vt:lpstr>
      <vt:lpstr>Особенности прохождения КТГ</vt:lpstr>
      <vt:lpstr>Презентация PowerPoint</vt:lpstr>
      <vt:lpstr>Особенности прохождения КТГ</vt:lpstr>
      <vt:lpstr>Особенности прохождения КТГ</vt:lpstr>
      <vt:lpstr>Контроль технической готовности</vt:lpstr>
      <vt:lpstr>Черновик участника КЕГЭ</vt:lpstr>
      <vt:lpstr>Презентация PowerPoint</vt:lpstr>
      <vt:lpstr>Функции организатора в аудитории</vt:lpstr>
      <vt:lpstr>Подготовка к началу экзамена</vt:lpstr>
      <vt:lpstr>Функции организатора в аудитории</vt:lpstr>
      <vt:lpstr>Презентация PowerPoint</vt:lpstr>
      <vt:lpstr>Презентация PowerPoint</vt:lpstr>
      <vt:lpstr>Презентация PowerPoint</vt:lpstr>
      <vt:lpstr>Подготовка к началу экзамена</vt:lpstr>
      <vt:lpstr>Регистрация участника</vt:lpstr>
      <vt:lpstr>Начало экзамена</vt:lpstr>
      <vt:lpstr>Активация экзамена</vt:lpstr>
      <vt:lpstr>Проведение экзамена</vt:lpstr>
      <vt:lpstr>Нештатные ситуации</vt:lpstr>
      <vt:lpstr>Перезапуск станции КЕГЭ</vt:lpstr>
      <vt:lpstr>Нештатные ситуации</vt:lpstr>
      <vt:lpstr>Нештатные ситуации</vt:lpstr>
      <vt:lpstr>Завершение экзамена в аудитории.</vt:lpstr>
      <vt:lpstr>Завершение экзамена в аудитории.</vt:lpstr>
      <vt:lpstr>Завершение экзамена в аудитории.</vt:lpstr>
      <vt:lpstr>Завершение экзамена в аудитории.</vt:lpstr>
      <vt:lpstr>Сканирование в аудитории.</vt:lpstr>
      <vt:lpstr>Завершение экзамена в аудитории.</vt:lpstr>
      <vt:lpstr>Завершение экзамена в аудитории.</vt:lpstr>
      <vt:lpstr>Завершение экзамена.</vt:lpstr>
      <vt:lpstr>Завершение экзамена.</vt:lpstr>
      <vt:lpstr>Завершение экзамена.</vt:lpstr>
      <vt:lpstr>КЕГЭ для лиц с ОВЗ, детей-инвалидов и инвалидов.</vt:lpstr>
      <vt:lpstr>КЕГЭ для лиц с ОВЗ, детей-инвалидов и инвалидов.</vt:lpstr>
      <vt:lpstr>Презентация PowerPoint</vt:lpstr>
      <vt:lpstr>Презентация PowerPoint</vt:lpstr>
      <vt:lpstr>Инструктивно-методическая документация</vt:lpstr>
      <vt:lpstr>Инструктивно-методическая документация</vt:lpstr>
      <vt:lpstr>Плакаты</vt:lpstr>
      <vt:lpstr>Плакаты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«Подготовка организаторов пунктов проведения экзаменов  государственной итоговой аттестации обучающихся по образовательным программам среднего общего образования»</dc:title>
  <dc:creator>admin</dc:creator>
  <cp:lastModifiedBy>Труненкова Мария Вячеславовна</cp:lastModifiedBy>
  <cp:revision>578</cp:revision>
  <dcterms:created xsi:type="dcterms:W3CDTF">2016-02-16T09:55:01Z</dcterms:created>
  <dcterms:modified xsi:type="dcterms:W3CDTF">2025-02-19T07:31:04Z</dcterms:modified>
</cp:coreProperties>
</file>