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</p:sldMasterIdLst>
  <p:notesMasterIdLst>
    <p:notesMasterId r:id="rId47"/>
  </p:notesMasterIdLst>
  <p:sldIdLst>
    <p:sldId id="462" r:id="rId2"/>
    <p:sldId id="403" r:id="rId3"/>
    <p:sldId id="438" r:id="rId4"/>
    <p:sldId id="430" r:id="rId5"/>
    <p:sldId id="435" r:id="rId6"/>
    <p:sldId id="450" r:id="rId7"/>
    <p:sldId id="390" r:id="rId8"/>
    <p:sldId id="451" r:id="rId9"/>
    <p:sldId id="349" r:id="rId10"/>
    <p:sldId id="401" r:id="rId11"/>
    <p:sldId id="439" r:id="rId12"/>
    <p:sldId id="429" r:id="rId13"/>
    <p:sldId id="357" r:id="rId14"/>
    <p:sldId id="432" r:id="rId15"/>
    <p:sldId id="456" r:id="rId16"/>
    <p:sldId id="452" r:id="rId17"/>
    <p:sldId id="453" r:id="rId18"/>
    <p:sldId id="355" r:id="rId19"/>
    <p:sldId id="454" r:id="rId20"/>
    <p:sldId id="358" r:id="rId21"/>
    <p:sldId id="463" r:id="rId22"/>
    <p:sldId id="464" r:id="rId23"/>
    <p:sldId id="443" r:id="rId24"/>
    <p:sldId id="361" r:id="rId25"/>
    <p:sldId id="444" r:id="rId26"/>
    <p:sldId id="395" r:id="rId27"/>
    <p:sldId id="397" r:id="rId28"/>
    <p:sldId id="445" r:id="rId29"/>
    <p:sldId id="398" r:id="rId30"/>
    <p:sldId id="366" r:id="rId31"/>
    <p:sldId id="363" r:id="rId32"/>
    <p:sldId id="371" r:id="rId33"/>
    <p:sldId id="373" r:id="rId34"/>
    <p:sldId id="465" r:id="rId35"/>
    <p:sldId id="375" r:id="rId36"/>
    <p:sldId id="374" r:id="rId37"/>
    <p:sldId id="376" r:id="rId38"/>
    <p:sldId id="460" r:id="rId39"/>
    <p:sldId id="377" r:id="rId40"/>
    <p:sldId id="379" r:id="rId41"/>
    <p:sldId id="446" r:id="rId42"/>
    <p:sldId id="402" r:id="rId43"/>
    <p:sldId id="447" r:id="rId44"/>
    <p:sldId id="448" r:id="rId45"/>
    <p:sldId id="440" r:id="rId46"/>
  </p:sldIdLst>
  <p:sldSz cx="16068675" cy="11698288"/>
  <p:notesSz cx="6858000" cy="9144000"/>
  <p:defaultTextStyle>
    <a:defPPr>
      <a:defRPr lang="ru-RU"/>
    </a:defPPr>
    <a:lvl1pPr marL="0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1pPr>
    <a:lvl2pPr marL="854087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2pPr>
    <a:lvl3pPr marL="1708175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3pPr>
    <a:lvl4pPr marL="2562261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4pPr>
    <a:lvl5pPr marL="3416348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5pPr>
    <a:lvl6pPr marL="4270436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6pPr>
    <a:lvl7pPr marL="5124523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7pPr>
    <a:lvl8pPr marL="5978611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8pPr>
    <a:lvl9pPr marL="6832698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84">
          <p15:clr>
            <a:srgbClr val="A4A3A4"/>
          </p15:clr>
        </p15:guide>
        <p15:guide id="2" pos="50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96433" autoAdjust="0"/>
  </p:normalViewPr>
  <p:slideViewPr>
    <p:cSldViewPr snapToGrid="0">
      <p:cViewPr varScale="1">
        <p:scale>
          <a:sx n="69" d="100"/>
          <a:sy n="69" d="100"/>
        </p:scale>
        <p:origin x="1386" y="48"/>
      </p:cViewPr>
      <p:guideLst>
        <p:guide orient="horz" pos="3684"/>
        <p:guide pos="5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0C19D8-F3F3-4AB5-A238-06CD48C55C9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D95B64E-096B-4E8D-A61B-E14678590451}">
      <dgm:prSet custT="1"/>
      <dgm:spPr/>
      <dgm:t>
        <a:bodyPr/>
        <a:lstStyle/>
        <a:p>
          <a:pPr rtl="0"/>
          <a:r>
            <a:rPr lang="ru-RU" sz="4000" b="1" i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Особенности проведения экзамена по китайскому языку:</a:t>
          </a:r>
          <a:endParaRPr lang="ru-RU" sz="4000" i="0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7B8441-8F89-49D7-90B4-C611AED62741}" type="parTrans" cxnId="{8F3433FE-8BBC-45E1-986A-F9B82DED4F9D}">
      <dgm:prSet/>
      <dgm:spPr/>
      <dgm:t>
        <a:bodyPr/>
        <a:lstStyle/>
        <a:p>
          <a:endParaRPr lang="ru-RU"/>
        </a:p>
      </dgm:t>
    </dgm:pt>
    <dgm:pt modelId="{7F448946-1107-4E8D-94AA-A8291231E1FE}" type="sibTrans" cxnId="{8F3433FE-8BBC-45E1-986A-F9B82DED4F9D}">
      <dgm:prSet/>
      <dgm:spPr/>
      <dgm:t>
        <a:bodyPr/>
        <a:lstStyle/>
        <a:p>
          <a:endParaRPr lang="ru-RU"/>
        </a:p>
      </dgm:t>
    </dgm:pt>
    <dgm:pt modelId="{6DD124CA-AB3B-4496-BE77-A4CD9C60F8AC}">
      <dgm:prSet custT="1"/>
      <dgm:spPr/>
      <dgm:t>
        <a:bodyPr/>
        <a:lstStyle/>
        <a:p>
          <a:pPr rtl="0"/>
          <a:r>
            <a:rPr lang="ru-RU" sz="3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Макет бланков ответов № 2 и ДБО № 2: клетчатое поле для записи ответов содержит увеличенную клетку, что обусловлено особенностью написания иероглифов.</a:t>
          </a:r>
          <a:endParaRPr lang="ru-RU" sz="3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28CF9F-20A3-4BA0-B7FF-D2B0F17BB595}" type="parTrans" cxnId="{E4A86296-2A26-4C0E-A609-0DDC59C86BA6}">
      <dgm:prSet/>
      <dgm:spPr/>
      <dgm:t>
        <a:bodyPr/>
        <a:lstStyle/>
        <a:p>
          <a:endParaRPr lang="ru-RU"/>
        </a:p>
      </dgm:t>
    </dgm:pt>
    <dgm:pt modelId="{79BC8941-81EA-430E-BCB0-DA9F79F5A010}" type="sibTrans" cxnId="{E4A86296-2A26-4C0E-A609-0DDC59C86BA6}">
      <dgm:prSet/>
      <dgm:spPr/>
      <dgm:t>
        <a:bodyPr/>
        <a:lstStyle/>
        <a:p>
          <a:endParaRPr lang="ru-RU"/>
        </a:p>
      </dgm:t>
    </dgm:pt>
    <dgm:pt modelId="{52276B29-6E7B-4003-BA10-D31EA99B6824}">
      <dgm:prSet custT="1"/>
      <dgm:spPr/>
      <dgm:t>
        <a:bodyPr/>
        <a:lstStyle/>
        <a:p>
          <a:pPr rtl="0"/>
          <a:r>
            <a:rPr lang="ru-RU" sz="3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проведении КТГ члену ГЭК при контроле качества распечатанного тестового ДБО № 2 по китайскому языку дополнительно необходимо убедиться, что на бланке заполнены поля «Код предмета» и «Название предмета»; при печати ДБО № 2 для проведения китайского языка необходимо дополнительно выбрать соответствующий тип бланка, при проверке качества ДБО № 2 по китайскому языку дополнительно убедиться, что на бланке заполнены поля «Код предмета» и «Название предмета».</a:t>
          </a:r>
          <a:endParaRPr lang="ru-RU" sz="3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7823A1-F6A6-42F9-8C34-D2DD80BE6EC7}" type="parTrans" cxnId="{2C4FE28B-8319-4C1C-BBB8-81F45EC699BA}">
      <dgm:prSet/>
      <dgm:spPr/>
      <dgm:t>
        <a:bodyPr/>
        <a:lstStyle/>
        <a:p>
          <a:endParaRPr lang="ru-RU"/>
        </a:p>
      </dgm:t>
    </dgm:pt>
    <dgm:pt modelId="{DC61F208-B63A-429D-B0FF-7B29B5851EFA}" type="sibTrans" cxnId="{2C4FE28B-8319-4C1C-BBB8-81F45EC699BA}">
      <dgm:prSet/>
      <dgm:spPr/>
      <dgm:t>
        <a:bodyPr/>
        <a:lstStyle/>
        <a:p>
          <a:endParaRPr lang="ru-RU"/>
        </a:p>
      </dgm:t>
    </dgm:pt>
    <dgm:pt modelId="{A27FE503-A9C6-45E6-9419-246097E794B4}" type="pres">
      <dgm:prSet presAssocID="{560C19D8-F3F3-4AB5-A238-06CD48C55C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BDF831-C4E3-4AA3-AB09-E2062A3D86E8}" type="pres">
      <dgm:prSet presAssocID="{DD95B64E-096B-4E8D-A61B-E1467859045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B07DA9-DF26-481A-A4EB-F72192592176}" type="pres">
      <dgm:prSet presAssocID="{DD95B64E-096B-4E8D-A61B-E1467859045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A86296-2A26-4C0E-A609-0DDC59C86BA6}" srcId="{DD95B64E-096B-4E8D-A61B-E14678590451}" destId="{6DD124CA-AB3B-4496-BE77-A4CD9C60F8AC}" srcOrd="0" destOrd="0" parTransId="{7E28CF9F-20A3-4BA0-B7FF-D2B0F17BB595}" sibTransId="{79BC8941-81EA-430E-BCB0-DA9F79F5A010}"/>
    <dgm:cxn modelId="{069F9B65-ED5C-48DD-9F16-D6D6636BC4C9}" type="presOf" srcId="{52276B29-6E7B-4003-BA10-D31EA99B6824}" destId="{FAB07DA9-DF26-481A-A4EB-F72192592176}" srcOrd="0" destOrd="1" presId="urn:microsoft.com/office/officeart/2005/8/layout/vList2"/>
    <dgm:cxn modelId="{CE353BA3-68F8-4775-A7D0-4000A7EDEA9E}" type="presOf" srcId="{6DD124CA-AB3B-4496-BE77-A4CD9C60F8AC}" destId="{FAB07DA9-DF26-481A-A4EB-F72192592176}" srcOrd="0" destOrd="0" presId="urn:microsoft.com/office/officeart/2005/8/layout/vList2"/>
    <dgm:cxn modelId="{E64A6974-F702-4A06-99BB-6BB7850D3C13}" type="presOf" srcId="{DD95B64E-096B-4E8D-A61B-E14678590451}" destId="{80BDF831-C4E3-4AA3-AB09-E2062A3D86E8}" srcOrd="0" destOrd="0" presId="urn:microsoft.com/office/officeart/2005/8/layout/vList2"/>
    <dgm:cxn modelId="{8F3433FE-8BBC-45E1-986A-F9B82DED4F9D}" srcId="{560C19D8-F3F3-4AB5-A238-06CD48C55C90}" destId="{DD95B64E-096B-4E8D-A61B-E14678590451}" srcOrd="0" destOrd="0" parTransId="{137B8441-8F89-49D7-90B4-C611AED62741}" sibTransId="{7F448946-1107-4E8D-94AA-A8291231E1FE}"/>
    <dgm:cxn modelId="{2C4FE28B-8319-4C1C-BBB8-81F45EC699BA}" srcId="{DD95B64E-096B-4E8D-A61B-E14678590451}" destId="{52276B29-6E7B-4003-BA10-D31EA99B6824}" srcOrd="1" destOrd="0" parTransId="{427823A1-F6A6-42F9-8C34-D2DD80BE6EC7}" sibTransId="{DC61F208-B63A-429D-B0FF-7B29B5851EFA}"/>
    <dgm:cxn modelId="{3A935C54-F4CD-4AAD-8923-0AA1A71F8C4A}" type="presOf" srcId="{560C19D8-F3F3-4AB5-A238-06CD48C55C90}" destId="{A27FE503-A9C6-45E6-9419-246097E794B4}" srcOrd="0" destOrd="0" presId="urn:microsoft.com/office/officeart/2005/8/layout/vList2"/>
    <dgm:cxn modelId="{75E9A96E-8ABF-4CDA-A76D-3E9D0C9BD5A5}" type="presParOf" srcId="{A27FE503-A9C6-45E6-9419-246097E794B4}" destId="{80BDF831-C4E3-4AA3-AB09-E2062A3D86E8}" srcOrd="0" destOrd="0" presId="urn:microsoft.com/office/officeart/2005/8/layout/vList2"/>
    <dgm:cxn modelId="{277F33F7-B5F3-44CE-8BE1-6DE320FBD3E1}" type="presParOf" srcId="{A27FE503-A9C6-45E6-9419-246097E794B4}" destId="{FAB07DA9-DF26-481A-A4EB-F7219259217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205A22-5A41-45E3-9201-D961F91EA897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5732CF-BAB1-401A-9C30-16AEF66E157B}">
      <dgm:prSet custT="1"/>
      <dgm:spPr/>
      <dgm:t>
        <a:bodyPr/>
        <a:lstStyle/>
        <a:p>
          <a:pPr rtl="0"/>
          <a:r>
            <a:rPr lang="ru-RU" sz="40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Экзаменационные материалы:</a:t>
          </a:r>
          <a:endParaRPr lang="ru-RU" sz="4000" i="0" dirty="0"/>
        </a:p>
      </dgm:t>
    </dgm:pt>
    <dgm:pt modelId="{8296FD2E-FFCE-4FF0-82F1-8F9260621A5C}" type="parTrans" cxnId="{F663D489-6C79-4CF1-B80E-7942BC4642E2}">
      <dgm:prSet/>
      <dgm:spPr/>
      <dgm:t>
        <a:bodyPr/>
        <a:lstStyle/>
        <a:p>
          <a:endParaRPr lang="ru-RU"/>
        </a:p>
      </dgm:t>
    </dgm:pt>
    <dgm:pt modelId="{0A9E535B-A7BE-43CC-BBC0-29D4E0C0457F}" type="sibTrans" cxnId="{F663D489-6C79-4CF1-B80E-7942BC4642E2}">
      <dgm:prSet/>
      <dgm:spPr/>
      <dgm:t>
        <a:bodyPr/>
        <a:lstStyle/>
        <a:p>
          <a:endParaRPr lang="ru-RU"/>
        </a:p>
      </dgm:t>
    </dgm:pt>
    <dgm:pt modelId="{C66F3EA1-4014-4A2D-9C77-62FDD73E6538}">
      <dgm:prSet/>
      <dgm:spPr/>
      <dgm:t>
        <a:bodyPr/>
        <a:lstStyle/>
        <a:p>
          <a:pPr rtl="0"/>
          <a:r>
            <a: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выполнения экзаменационной работы используются </a:t>
          </a:r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электронные КИМ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которые доставляются в ППЭ по сети «Интернет» в составе интернет-пакета, сформированного на основе сведений о распределенных по ППЭ участниках и аудиторном фонде ППЭ. </a:t>
          </a:r>
          <a:endParaRPr lang="ru-RU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6F21FD-92BF-4C91-9366-6A7EBDFE302B}" type="parTrans" cxnId="{4D07A17F-28B7-4117-AE22-CB14D5062FBE}">
      <dgm:prSet/>
      <dgm:spPr/>
      <dgm:t>
        <a:bodyPr/>
        <a:lstStyle/>
        <a:p>
          <a:endParaRPr lang="ru-RU"/>
        </a:p>
      </dgm:t>
    </dgm:pt>
    <dgm:pt modelId="{36D39CC0-7DE1-4FAF-B8E6-C4E246330EAE}" type="sibTrans" cxnId="{4D07A17F-28B7-4117-AE22-CB14D5062FBE}">
      <dgm:prSet/>
      <dgm:spPr/>
      <dgm:t>
        <a:bodyPr/>
        <a:lstStyle/>
        <a:p>
          <a:endParaRPr lang="ru-RU"/>
        </a:p>
      </dgm:t>
    </dgm:pt>
    <dgm:pt modelId="{AE9B5175-1FAC-4628-8756-526F6729FE62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Интернет-пакет содержит 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электронные КИМ и электронные бланки регистрации. </a:t>
          </a:r>
          <a:endParaRPr lang="ru-RU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6AE13A-9F89-4D85-B18A-D5045FC8A8B3}" type="parTrans" cxnId="{113B6FB1-1D3F-4FD5-8C65-36652137D107}">
      <dgm:prSet/>
      <dgm:spPr/>
      <dgm:t>
        <a:bodyPr/>
        <a:lstStyle/>
        <a:p>
          <a:endParaRPr lang="ru-RU"/>
        </a:p>
      </dgm:t>
    </dgm:pt>
    <dgm:pt modelId="{B3A3EDC2-FCF0-4D17-AB1A-B5D1887B1E0F}" type="sibTrans" cxnId="{113B6FB1-1D3F-4FD5-8C65-36652137D107}">
      <dgm:prSet/>
      <dgm:spPr/>
      <dgm:t>
        <a:bodyPr/>
        <a:lstStyle/>
        <a:p>
          <a:endParaRPr lang="ru-RU"/>
        </a:p>
      </dgm:t>
    </dgm:pt>
    <dgm:pt modelId="{2EE5BFB7-5329-4068-ACAB-FD2969CA837F}">
      <dgm:prSet/>
      <dgm:spPr/>
      <dgm:t>
        <a:bodyPr/>
        <a:lstStyle/>
        <a:p>
          <a:pPr rtl="0"/>
          <a:r>
            <a: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печати ЭМ с бланками регистрации и использования электронных КИМ при сдаче экзамена необходимо наличие ключа доступа к ЭМ и </a:t>
          </a:r>
          <a:r>
            <a:rPr lang="ru-RU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токена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члена ГЭК. </a:t>
          </a:r>
          <a:endParaRPr lang="ru-RU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2E2A16-D1F2-46A3-B76B-22D52BB4FD96}" type="parTrans" cxnId="{5F2786BA-FCDB-4F95-ACE6-BEF54619D7F5}">
      <dgm:prSet/>
      <dgm:spPr/>
      <dgm:t>
        <a:bodyPr/>
        <a:lstStyle/>
        <a:p>
          <a:endParaRPr lang="ru-RU"/>
        </a:p>
      </dgm:t>
    </dgm:pt>
    <dgm:pt modelId="{B1BD218A-BED5-4254-B8DB-6CE1CD1F01F3}" type="sibTrans" cxnId="{5F2786BA-FCDB-4F95-ACE6-BEF54619D7F5}">
      <dgm:prSet/>
      <dgm:spPr/>
      <dgm:t>
        <a:bodyPr/>
        <a:lstStyle/>
        <a:p>
          <a:endParaRPr lang="ru-RU"/>
        </a:p>
      </dgm:t>
    </dgm:pt>
    <dgm:pt modelId="{590E4E61-4DC8-4789-8E93-E8307997DEF8}">
      <dgm:prSet/>
      <dgm:spPr/>
      <dgm:t>
        <a:bodyPr/>
        <a:lstStyle/>
        <a:p>
          <a:pPr rtl="0"/>
          <a:r>
            <a: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</a:t>
          </a:r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черновиков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для участников не предусмотрено. </a:t>
          </a:r>
          <a:endParaRPr lang="ru-RU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DB121A-89DB-428A-9582-A92118A5D564}" type="parTrans" cxnId="{6CF16FE3-9A06-4950-A7A1-247B1371C884}">
      <dgm:prSet/>
      <dgm:spPr/>
      <dgm:t>
        <a:bodyPr/>
        <a:lstStyle/>
        <a:p>
          <a:endParaRPr lang="ru-RU"/>
        </a:p>
      </dgm:t>
    </dgm:pt>
    <dgm:pt modelId="{90550149-2B4E-45D6-98CB-89A6E614CD0C}" type="sibTrans" cxnId="{6CF16FE3-9A06-4950-A7A1-247B1371C884}">
      <dgm:prSet/>
      <dgm:spPr/>
      <dgm:t>
        <a:bodyPr/>
        <a:lstStyle/>
        <a:p>
          <a:endParaRPr lang="ru-RU"/>
        </a:p>
      </dgm:t>
    </dgm:pt>
    <dgm:pt modelId="{05935250-F7CE-4B86-93AB-35D5FBEAC200}" type="pres">
      <dgm:prSet presAssocID="{A9205A22-5A41-45E3-9201-D961F91EA8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D39471-E256-43F1-B033-C198A1A7016B}" type="pres">
      <dgm:prSet presAssocID="{615732CF-BAB1-401A-9C30-16AEF66E157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16D75-85F9-4B23-8E52-A0F2E4B1EEE1}" type="pres">
      <dgm:prSet presAssocID="{615732CF-BAB1-401A-9C30-16AEF66E157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B815F2-99AB-4775-ABFF-925338C6CFD1}" type="presOf" srcId="{590E4E61-4DC8-4789-8E93-E8307997DEF8}" destId="{EB316D75-85F9-4B23-8E52-A0F2E4B1EEE1}" srcOrd="0" destOrd="3" presId="urn:microsoft.com/office/officeart/2005/8/layout/vList2"/>
    <dgm:cxn modelId="{F663D489-6C79-4CF1-B80E-7942BC4642E2}" srcId="{A9205A22-5A41-45E3-9201-D961F91EA897}" destId="{615732CF-BAB1-401A-9C30-16AEF66E157B}" srcOrd="0" destOrd="0" parTransId="{8296FD2E-FFCE-4FF0-82F1-8F9260621A5C}" sibTransId="{0A9E535B-A7BE-43CC-BBC0-29D4E0C0457F}"/>
    <dgm:cxn modelId="{0CB4BD7E-4F2C-494D-9457-7E0A4417953A}" type="presOf" srcId="{C66F3EA1-4014-4A2D-9C77-62FDD73E6538}" destId="{EB316D75-85F9-4B23-8E52-A0F2E4B1EEE1}" srcOrd="0" destOrd="0" presId="urn:microsoft.com/office/officeart/2005/8/layout/vList2"/>
    <dgm:cxn modelId="{5F2786BA-FCDB-4F95-ACE6-BEF54619D7F5}" srcId="{615732CF-BAB1-401A-9C30-16AEF66E157B}" destId="{2EE5BFB7-5329-4068-ACAB-FD2969CA837F}" srcOrd="2" destOrd="0" parTransId="{3D2E2A16-D1F2-46A3-B76B-22D52BB4FD96}" sibTransId="{B1BD218A-BED5-4254-B8DB-6CE1CD1F01F3}"/>
    <dgm:cxn modelId="{113B6FB1-1D3F-4FD5-8C65-36652137D107}" srcId="{615732CF-BAB1-401A-9C30-16AEF66E157B}" destId="{AE9B5175-1FAC-4628-8756-526F6729FE62}" srcOrd="1" destOrd="0" parTransId="{4A6AE13A-9F89-4D85-B18A-D5045FC8A8B3}" sibTransId="{B3A3EDC2-FCF0-4D17-AB1A-B5D1887B1E0F}"/>
    <dgm:cxn modelId="{12E5CC37-EC2D-4C1B-97A4-7BBC908A0ED8}" type="presOf" srcId="{615732CF-BAB1-401A-9C30-16AEF66E157B}" destId="{D5D39471-E256-43F1-B033-C198A1A7016B}" srcOrd="0" destOrd="0" presId="urn:microsoft.com/office/officeart/2005/8/layout/vList2"/>
    <dgm:cxn modelId="{17E1691C-63D4-4381-A246-6F6975F0320B}" type="presOf" srcId="{AE9B5175-1FAC-4628-8756-526F6729FE62}" destId="{EB316D75-85F9-4B23-8E52-A0F2E4B1EEE1}" srcOrd="0" destOrd="1" presId="urn:microsoft.com/office/officeart/2005/8/layout/vList2"/>
    <dgm:cxn modelId="{06F8856C-1479-4974-A7B1-7185C3B36A26}" type="presOf" srcId="{2EE5BFB7-5329-4068-ACAB-FD2969CA837F}" destId="{EB316D75-85F9-4B23-8E52-A0F2E4B1EEE1}" srcOrd="0" destOrd="2" presId="urn:microsoft.com/office/officeart/2005/8/layout/vList2"/>
    <dgm:cxn modelId="{4D07A17F-28B7-4117-AE22-CB14D5062FBE}" srcId="{615732CF-BAB1-401A-9C30-16AEF66E157B}" destId="{C66F3EA1-4014-4A2D-9C77-62FDD73E6538}" srcOrd="0" destOrd="0" parTransId="{9A6F21FD-92BF-4C91-9366-6A7EBDFE302B}" sibTransId="{36D39CC0-7DE1-4FAF-B8E6-C4E246330EAE}"/>
    <dgm:cxn modelId="{64F7195D-F8A3-4E9A-88EA-FCBC3C35E69F}" type="presOf" srcId="{A9205A22-5A41-45E3-9201-D961F91EA897}" destId="{05935250-F7CE-4B86-93AB-35D5FBEAC200}" srcOrd="0" destOrd="0" presId="urn:microsoft.com/office/officeart/2005/8/layout/vList2"/>
    <dgm:cxn modelId="{6CF16FE3-9A06-4950-A7A1-247B1371C884}" srcId="{615732CF-BAB1-401A-9C30-16AEF66E157B}" destId="{590E4E61-4DC8-4789-8E93-E8307997DEF8}" srcOrd="3" destOrd="0" parTransId="{A6DB121A-89DB-428A-9582-A92118A5D564}" sibTransId="{90550149-2B4E-45D6-98CB-89A6E614CD0C}"/>
    <dgm:cxn modelId="{5EB9570F-05BC-4FD7-995D-E6AD679E09B4}" type="presParOf" srcId="{05935250-F7CE-4B86-93AB-35D5FBEAC200}" destId="{D5D39471-E256-43F1-B033-C198A1A7016B}" srcOrd="0" destOrd="0" presId="urn:microsoft.com/office/officeart/2005/8/layout/vList2"/>
    <dgm:cxn modelId="{E45F74EA-6A20-4162-A008-432C571E9A00}" type="presParOf" srcId="{05935250-F7CE-4B86-93AB-35D5FBEAC200}" destId="{EB316D75-85F9-4B23-8E52-A0F2E4B1EEE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D8D15F-E8FF-4BA3-B0F8-0CD20F6555E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4CA9550-1BB5-40B6-95D1-0521294F2177}">
      <dgm:prSet/>
      <dgm:spPr/>
      <dgm:t>
        <a:bodyPr/>
        <a:lstStyle/>
        <a:p>
          <a:pPr rtl="0"/>
          <a:r>
            <a:rPr lang="ru-RU" b="1" smtClean="0"/>
            <a:t>Опоздание участника в ППЭ на экзамен по иностранным языкам (устная часть)</a:t>
          </a:r>
          <a:endParaRPr lang="ru-RU"/>
        </a:p>
      </dgm:t>
    </dgm:pt>
    <dgm:pt modelId="{95DB9E9F-0927-4A04-B5EB-CBA756126393}" type="parTrans" cxnId="{EB44330E-3EEC-4FC7-9A99-8B95AA8B7CE8}">
      <dgm:prSet/>
      <dgm:spPr/>
      <dgm:t>
        <a:bodyPr/>
        <a:lstStyle/>
        <a:p>
          <a:endParaRPr lang="ru-RU"/>
        </a:p>
      </dgm:t>
    </dgm:pt>
    <dgm:pt modelId="{FC61BE20-4B9A-49DB-A51C-F3CA31FB8D2C}" type="sibTrans" cxnId="{EB44330E-3EEC-4FC7-9A99-8B95AA8B7CE8}">
      <dgm:prSet/>
      <dgm:spPr/>
      <dgm:t>
        <a:bodyPr/>
        <a:lstStyle/>
        <a:p>
          <a:endParaRPr lang="ru-RU"/>
        </a:p>
      </dgm:t>
    </dgm:pt>
    <dgm:pt modelId="{288061CC-AB19-4F2F-A36B-FC7DA4202D48}" type="pres">
      <dgm:prSet presAssocID="{C2D8D15F-E8FF-4BA3-B0F8-0CD20F6555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AB89CC-00F4-4B2C-9FE5-D6DA37DFFBA4}" type="pres">
      <dgm:prSet presAssocID="{F4CA9550-1BB5-40B6-95D1-0521294F217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44330E-3EEC-4FC7-9A99-8B95AA8B7CE8}" srcId="{C2D8D15F-E8FF-4BA3-B0F8-0CD20F6555E3}" destId="{F4CA9550-1BB5-40B6-95D1-0521294F2177}" srcOrd="0" destOrd="0" parTransId="{95DB9E9F-0927-4A04-B5EB-CBA756126393}" sibTransId="{FC61BE20-4B9A-49DB-A51C-F3CA31FB8D2C}"/>
    <dgm:cxn modelId="{B075455D-FAD5-4AAC-8857-F8EABCBAB186}" type="presOf" srcId="{F4CA9550-1BB5-40B6-95D1-0521294F2177}" destId="{65AB89CC-00F4-4B2C-9FE5-D6DA37DFFBA4}" srcOrd="0" destOrd="0" presId="urn:microsoft.com/office/officeart/2005/8/layout/vList2"/>
    <dgm:cxn modelId="{5DF68B6D-58EB-4684-934A-1DEB4F7C946B}" type="presOf" srcId="{C2D8D15F-E8FF-4BA3-B0F8-0CD20F6555E3}" destId="{288061CC-AB19-4F2F-A36B-FC7DA4202D48}" srcOrd="0" destOrd="0" presId="urn:microsoft.com/office/officeart/2005/8/layout/vList2"/>
    <dgm:cxn modelId="{7A3353E5-4CE7-42AE-8177-5ECE587389AF}" type="presParOf" srcId="{288061CC-AB19-4F2F-A36B-FC7DA4202D48}" destId="{65AB89CC-00F4-4B2C-9FE5-D6DA37DFFBA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D8D15F-E8FF-4BA3-B0F8-0CD20F6555E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CA9550-1BB5-40B6-95D1-0521294F2177}">
      <dgm:prSet custT="1"/>
      <dgm:spPr/>
      <dgm:t>
        <a:bodyPr/>
        <a:lstStyle/>
        <a:p>
          <a:pPr rtl="0"/>
          <a:r>
            <a:rPr lang="ru-RU" sz="4200" dirty="0" smtClean="0"/>
            <a:t>Использование резервной станции записи</a:t>
          </a:r>
          <a:endParaRPr lang="ru-RU" sz="4200" dirty="0"/>
        </a:p>
      </dgm:t>
    </dgm:pt>
    <dgm:pt modelId="{95DB9E9F-0927-4A04-B5EB-CBA756126393}" type="parTrans" cxnId="{EB44330E-3EEC-4FC7-9A99-8B95AA8B7CE8}">
      <dgm:prSet/>
      <dgm:spPr/>
      <dgm:t>
        <a:bodyPr/>
        <a:lstStyle/>
        <a:p>
          <a:endParaRPr lang="ru-RU"/>
        </a:p>
      </dgm:t>
    </dgm:pt>
    <dgm:pt modelId="{FC61BE20-4B9A-49DB-A51C-F3CA31FB8D2C}" type="sibTrans" cxnId="{EB44330E-3EEC-4FC7-9A99-8B95AA8B7CE8}">
      <dgm:prSet/>
      <dgm:spPr/>
      <dgm:t>
        <a:bodyPr/>
        <a:lstStyle/>
        <a:p>
          <a:endParaRPr lang="ru-RU"/>
        </a:p>
      </dgm:t>
    </dgm:pt>
    <dgm:pt modelId="{288061CC-AB19-4F2F-A36B-FC7DA4202D48}" type="pres">
      <dgm:prSet presAssocID="{C2D8D15F-E8FF-4BA3-B0F8-0CD20F6555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AB89CC-00F4-4B2C-9FE5-D6DA37DFFBA4}" type="pres">
      <dgm:prSet presAssocID="{F4CA9550-1BB5-40B6-95D1-0521294F2177}" presName="parentText" presStyleLbl="node1" presStyleIdx="0" presStyleCnt="1" custLinFactNeighborX="2367" custLinFactNeighborY="-204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631DE6-3936-4E12-A9FF-7FCADDF0EBAD}" type="presOf" srcId="{C2D8D15F-E8FF-4BA3-B0F8-0CD20F6555E3}" destId="{288061CC-AB19-4F2F-A36B-FC7DA4202D48}" srcOrd="0" destOrd="0" presId="urn:microsoft.com/office/officeart/2005/8/layout/vList2"/>
    <dgm:cxn modelId="{EB44330E-3EEC-4FC7-9A99-8B95AA8B7CE8}" srcId="{C2D8D15F-E8FF-4BA3-B0F8-0CD20F6555E3}" destId="{F4CA9550-1BB5-40B6-95D1-0521294F2177}" srcOrd="0" destOrd="0" parTransId="{95DB9E9F-0927-4A04-B5EB-CBA756126393}" sibTransId="{FC61BE20-4B9A-49DB-A51C-F3CA31FB8D2C}"/>
    <dgm:cxn modelId="{7529D503-D85F-424E-9765-76CB3C8EF41B}" type="presOf" srcId="{F4CA9550-1BB5-40B6-95D1-0521294F2177}" destId="{65AB89CC-00F4-4B2C-9FE5-D6DA37DFFBA4}" srcOrd="0" destOrd="0" presId="urn:microsoft.com/office/officeart/2005/8/layout/vList2"/>
    <dgm:cxn modelId="{2067CFA1-9A12-45A7-8B72-919CED6B3629}" type="presParOf" srcId="{288061CC-AB19-4F2F-A36B-FC7DA4202D48}" destId="{65AB89CC-00F4-4B2C-9FE5-D6DA37DFFBA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8DAAB6-D4F9-43F3-87F5-9609811AFB2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DE9E2CC-D6C8-41B9-BCE5-D358B4ADB54C}">
      <dgm:prSet/>
      <dgm:spPr/>
      <dgm:t>
        <a:bodyPr/>
        <a:lstStyle/>
        <a:p>
          <a:pPr rtl="0"/>
          <a:r>
            <a:rPr lang="ru-RU" b="1" smtClean="0"/>
            <a:t>В случае возникновения технических сбоев на Станциях записи:</a:t>
          </a:r>
          <a:endParaRPr lang="ru-RU"/>
        </a:p>
      </dgm:t>
    </dgm:pt>
    <dgm:pt modelId="{39128C54-3E48-4270-8289-C890305476B9}" type="parTrans" cxnId="{902C5E91-618F-42A2-9939-E64E11187645}">
      <dgm:prSet/>
      <dgm:spPr/>
      <dgm:t>
        <a:bodyPr/>
        <a:lstStyle/>
        <a:p>
          <a:endParaRPr lang="ru-RU"/>
        </a:p>
      </dgm:t>
    </dgm:pt>
    <dgm:pt modelId="{3498921E-D514-4ED5-AC2D-552193B52D13}" type="sibTrans" cxnId="{902C5E91-618F-42A2-9939-E64E11187645}">
      <dgm:prSet/>
      <dgm:spPr/>
      <dgm:t>
        <a:bodyPr/>
        <a:lstStyle/>
        <a:p>
          <a:endParaRPr lang="ru-RU"/>
        </a:p>
      </dgm:t>
    </dgm:pt>
    <dgm:pt modelId="{279EE799-E08C-4158-8875-88908E0D0869}" type="pres">
      <dgm:prSet presAssocID="{9F8DAAB6-D4F9-43F3-87F5-9609811AFB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546F19-3299-405C-8FF9-FFFC0862DB08}" type="pres">
      <dgm:prSet presAssocID="{0DE9E2CC-D6C8-41B9-BCE5-D358B4ADB54C}" presName="parentText" presStyleLbl="node1" presStyleIdx="0" presStyleCnt="1" custLinFactNeighborY="177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B97194-A461-4845-ABE6-F2506EEFD342}" type="presOf" srcId="{0DE9E2CC-D6C8-41B9-BCE5-D358B4ADB54C}" destId="{05546F19-3299-405C-8FF9-FFFC0862DB08}" srcOrd="0" destOrd="0" presId="urn:microsoft.com/office/officeart/2005/8/layout/vList2"/>
    <dgm:cxn modelId="{1851744F-4214-4973-BE66-9CF0A3AF7114}" type="presOf" srcId="{9F8DAAB6-D4F9-43F3-87F5-9609811AFB20}" destId="{279EE799-E08C-4158-8875-88908E0D0869}" srcOrd="0" destOrd="0" presId="urn:microsoft.com/office/officeart/2005/8/layout/vList2"/>
    <dgm:cxn modelId="{902C5E91-618F-42A2-9939-E64E11187645}" srcId="{9F8DAAB6-D4F9-43F3-87F5-9609811AFB20}" destId="{0DE9E2CC-D6C8-41B9-BCE5-D358B4ADB54C}" srcOrd="0" destOrd="0" parTransId="{39128C54-3E48-4270-8289-C890305476B9}" sibTransId="{3498921E-D514-4ED5-AC2D-552193B52D13}"/>
    <dgm:cxn modelId="{FAE9E684-BE6E-46A5-BD35-D38C9BFDF501}" type="presParOf" srcId="{279EE799-E08C-4158-8875-88908E0D0869}" destId="{05546F19-3299-405C-8FF9-FFFC0862DB0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079400-8798-44D9-816A-848E6B3F61D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BDC4892-67F4-418F-BA86-C44A1A74B3C1}">
      <dgm:prSet/>
      <dgm:spPr/>
      <dgm:t>
        <a:bodyPr/>
        <a:lstStyle/>
        <a:p>
          <a:pPr rtl="0"/>
          <a:r>
            <a:rPr lang="ru-RU" b="1" smtClean="0"/>
            <a:t>Выполнение экзаменационной работы участником ЕГЭ, в случае выхода из строя Станции записи:</a:t>
          </a:r>
          <a:endParaRPr lang="ru-RU"/>
        </a:p>
      </dgm:t>
    </dgm:pt>
    <dgm:pt modelId="{4D84F01A-DBD3-4655-A790-622B8F2BFB61}" type="parTrans" cxnId="{F30CE742-B9B8-46D0-A4B3-B40435119F80}">
      <dgm:prSet/>
      <dgm:spPr/>
      <dgm:t>
        <a:bodyPr/>
        <a:lstStyle/>
        <a:p>
          <a:endParaRPr lang="ru-RU"/>
        </a:p>
      </dgm:t>
    </dgm:pt>
    <dgm:pt modelId="{E533C48C-791B-4A15-8573-6EBF77AEDC5D}" type="sibTrans" cxnId="{F30CE742-B9B8-46D0-A4B3-B40435119F80}">
      <dgm:prSet/>
      <dgm:spPr/>
      <dgm:t>
        <a:bodyPr/>
        <a:lstStyle/>
        <a:p>
          <a:endParaRPr lang="ru-RU"/>
        </a:p>
      </dgm:t>
    </dgm:pt>
    <dgm:pt modelId="{27E1741B-8A99-4486-B75F-C9DEEC30F86D}" type="pres">
      <dgm:prSet presAssocID="{53079400-8798-44D9-816A-848E6B3F61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582228-0D7B-4F49-A6F5-4AF290923E06}" type="pres">
      <dgm:prSet presAssocID="{7BDC4892-67F4-418F-BA86-C44A1A74B3C1}" presName="parentText" presStyleLbl="node1" presStyleIdx="0" presStyleCnt="1" custLinFactY="-2744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0CE742-B9B8-46D0-A4B3-B40435119F80}" srcId="{53079400-8798-44D9-816A-848E6B3F61DA}" destId="{7BDC4892-67F4-418F-BA86-C44A1A74B3C1}" srcOrd="0" destOrd="0" parTransId="{4D84F01A-DBD3-4655-A790-622B8F2BFB61}" sibTransId="{E533C48C-791B-4A15-8573-6EBF77AEDC5D}"/>
    <dgm:cxn modelId="{FF994900-AE27-40D5-B988-CA6F53FBD182}" type="presOf" srcId="{7BDC4892-67F4-418F-BA86-C44A1A74B3C1}" destId="{82582228-0D7B-4F49-A6F5-4AF290923E06}" srcOrd="0" destOrd="0" presId="urn:microsoft.com/office/officeart/2005/8/layout/vList2"/>
    <dgm:cxn modelId="{AB88E296-7677-443A-9F8A-7117780BF01D}" type="presOf" srcId="{53079400-8798-44D9-816A-848E6B3F61DA}" destId="{27E1741B-8A99-4486-B75F-C9DEEC30F86D}" srcOrd="0" destOrd="0" presId="urn:microsoft.com/office/officeart/2005/8/layout/vList2"/>
    <dgm:cxn modelId="{2463276C-320F-45AB-A9D8-72797CCD450C}" type="presParOf" srcId="{27E1741B-8A99-4486-B75F-C9DEEC30F86D}" destId="{82582228-0D7B-4F49-A6F5-4AF290923E0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6F8C64B-E7B9-4A01-83AB-53FDB08D952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6B570C-E2BB-47C1-A58D-1622FBF103AD}">
      <dgm:prSet/>
      <dgm:spPr/>
      <dgm:t>
        <a:bodyPr/>
        <a:lstStyle/>
        <a:p>
          <a:pPr rtl="0"/>
          <a:r>
            <a:rPr lang="ru-RU" alt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случае возникновения у участника претензий к качеству записи его ответов:</a:t>
          </a:r>
          <a:endParaRPr lang="ru-RU" dirty="0">
            <a:solidFill>
              <a:schemeClr val="bg1"/>
            </a:solidFill>
          </a:endParaRPr>
        </a:p>
      </dgm:t>
    </dgm:pt>
    <dgm:pt modelId="{A1864752-1FBC-495A-8F7A-2EB7B45F6A39}" type="parTrans" cxnId="{660C86FE-2081-4523-A556-361CF0424EB8}">
      <dgm:prSet/>
      <dgm:spPr/>
      <dgm:t>
        <a:bodyPr/>
        <a:lstStyle/>
        <a:p>
          <a:endParaRPr lang="ru-RU"/>
        </a:p>
      </dgm:t>
    </dgm:pt>
    <dgm:pt modelId="{6104563D-86D3-4795-822D-A9AEED153C34}" type="sibTrans" cxnId="{660C86FE-2081-4523-A556-361CF0424EB8}">
      <dgm:prSet/>
      <dgm:spPr/>
      <dgm:t>
        <a:bodyPr/>
        <a:lstStyle/>
        <a:p>
          <a:endParaRPr lang="ru-RU"/>
        </a:p>
      </dgm:t>
    </dgm:pt>
    <dgm:pt modelId="{F023ED57-F7F2-44B4-91C3-102C1EAE37B4}" type="pres">
      <dgm:prSet presAssocID="{D6F8C64B-E7B9-4A01-83AB-53FDB08D952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F14185-6019-41C2-BE80-14EEBA7A31AB}" type="pres">
      <dgm:prSet presAssocID="{296B570C-E2BB-47C1-A58D-1622FBF103AD}" presName="parentText" presStyleLbl="node1" presStyleIdx="0" presStyleCnt="1" custLinFactNeighborX="-1006" custLinFactNeighborY="-15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7680D4-677F-4B1C-B107-6CE416D7BE50}" type="presOf" srcId="{296B570C-E2BB-47C1-A58D-1622FBF103AD}" destId="{F5F14185-6019-41C2-BE80-14EEBA7A31AB}" srcOrd="0" destOrd="0" presId="urn:microsoft.com/office/officeart/2005/8/layout/vList2"/>
    <dgm:cxn modelId="{25CCF133-F154-4839-9C52-526D7759650A}" type="presOf" srcId="{D6F8C64B-E7B9-4A01-83AB-53FDB08D9523}" destId="{F023ED57-F7F2-44B4-91C3-102C1EAE37B4}" srcOrd="0" destOrd="0" presId="urn:microsoft.com/office/officeart/2005/8/layout/vList2"/>
    <dgm:cxn modelId="{660C86FE-2081-4523-A556-361CF0424EB8}" srcId="{D6F8C64B-E7B9-4A01-83AB-53FDB08D9523}" destId="{296B570C-E2BB-47C1-A58D-1622FBF103AD}" srcOrd="0" destOrd="0" parTransId="{A1864752-1FBC-495A-8F7A-2EB7B45F6A39}" sibTransId="{6104563D-86D3-4795-822D-A9AEED153C34}"/>
    <dgm:cxn modelId="{BD6F7063-6695-40D5-98D7-F15B34B9CFB8}" type="presParOf" srcId="{F023ED57-F7F2-44B4-91C3-102C1EAE37B4}" destId="{F5F14185-6019-41C2-BE80-14EEBA7A31A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D8C827B-0455-4921-8272-8C306E9EE0A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E54793-E0C3-4067-938A-E644399BF780}">
      <dgm:prSet/>
      <dgm:spPr/>
      <dgm:t>
        <a:bodyPr/>
        <a:lstStyle/>
        <a:p>
          <a:pPr rtl="0"/>
          <a:r>
            <a:rPr lang="ru-RU" dirty="0" smtClean="0"/>
            <a:t>1.При отсутствии доступа в личный кабинет ППЭ по основному и резервному каналам в 09:35 член ГЭК обращается на горячую линию службы сопровождения ППЭ для оформления заявки на получение пароля доступа к ЭМ. Пароль доступа к ЭМ (не менее двух на каждый предмет) выдается не ранее 09:45, если доступ в сеть «Интернет» восстановить не удалось.</a:t>
          </a:r>
          <a:endParaRPr lang="ru-RU" dirty="0"/>
        </a:p>
      </dgm:t>
    </dgm:pt>
    <dgm:pt modelId="{1B7E7F13-4B75-4DF4-953C-9C78BF6AAE71}" type="parTrans" cxnId="{F3F62ECC-D5D2-4B0F-869D-F147FAFD95F4}">
      <dgm:prSet/>
      <dgm:spPr/>
      <dgm:t>
        <a:bodyPr/>
        <a:lstStyle/>
        <a:p>
          <a:endParaRPr lang="ru-RU"/>
        </a:p>
      </dgm:t>
    </dgm:pt>
    <dgm:pt modelId="{DD94F3B4-E49A-4EC2-A965-C7822513BB2F}" type="sibTrans" cxnId="{F3F62ECC-D5D2-4B0F-869D-F147FAFD95F4}">
      <dgm:prSet/>
      <dgm:spPr/>
      <dgm:t>
        <a:bodyPr/>
        <a:lstStyle/>
        <a:p>
          <a:endParaRPr lang="ru-RU"/>
        </a:p>
      </dgm:t>
    </dgm:pt>
    <dgm:pt modelId="{548D3956-E228-462D-A41E-81E2B1845ED3}">
      <dgm:prSet/>
      <dgm:spPr/>
      <dgm:t>
        <a:bodyPr/>
        <a:lstStyle/>
        <a:p>
          <a:pPr rtl="0"/>
          <a:r>
            <a:rPr lang="ru-RU" dirty="0" smtClean="0"/>
            <a:t>2.Член ГЭК совместно с техническим специалистом в Штабе ППЭ в личном кабинете ППЭ запрашивает резервный ключ доступа к ЭМ в случае недостатка доступных для печати комплектов ЭМ на задействованной станции организатора или в случае использования резервной станции организатора. Для использования резервной </a:t>
          </a:r>
          <a:r>
            <a:rPr lang="ru-RU" b="1" dirty="0" smtClean="0"/>
            <a:t>станции записи ответов дополнительный ключ доступа к ЭМ не запрашивается.</a:t>
          </a:r>
          <a:endParaRPr lang="ru-RU" b="1" dirty="0"/>
        </a:p>
      </dgm:t>
    </dgm:pt>
    <dgm:pt modelId="{75B6FE63-B919-4F91-8DDC-D8B1E2E5965D}" type="parTrans" cxnId="{582C50F2-C55A-47EB-90E7-3F52A93144B5}">
      <dgm:prSet/>
      <dgm:spPr/>
      <dgm:t>
        <a:bodyPr/>
        <a:lstStyle/>
        <a:p>
          <a:endParaRPr lang="ru-RU"/>
        </a:p>
      </dgm:t>
    </dgm:pt>
    <dgm:pt modelId="{320A3EAF-0C46-42FE-BE93-26B4F850DCE9}" type="sibTrans" cxnId="{582C50F2-C55A-47EB-90E7-3F52A93144B5}">
      <dgm:prSet/>
      <dgm:spPr/>
      <dgm:t>
        <a:bodyPr/>
        <a:lstStyle/>
        <a:p>
          <a:endParaRPr lang="ru-RU"/>
        </a:p>
      </dgm:t>
    </dgm:pt>
    <dgm:pt modelId="{F4E49F40-4579-4496-B843-678B97C8C105}" type="pres">
      <dgm:prSet presAssocID="{4D8C827B-0455-4921-8272-8C306E9EE0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8B21FB-3259-479F-9772-3301E0C38662}" type="pres">
      <dgm:prSet presAssocID="{41E54793-E0C3-4067-938A-E644399BF78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493E6A-E969-40F0-BDE7-997D54ACC83B}" type="pres">
      <dgm:prSet presAssocID="{DD94F3B4-E49A-4EC2-A965-C7822513BB2F}" presName="spacer" presStyleCnt="0"/>
      <dgm:spPr/>
    </dgm:pt>
    <dgm:pt modelId="{5AAFE61E-27F0-4398-A8A6-FAAF86877219}" type="pres">
      <dgm:prSet presAssocID="{548D3956-E228-462D-A41E-81E2B1845ED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F8C224-7476-4E4A-8BF7-92A1F9E3288B}" type="presOf" srcId="{548D3956-E228-462D-A41E-81E2B1845ED3}" destId="{5AAFE61E-27F0-4398-A8A6-FAAF86877219}" srcOrd="0" destOrd="0" presId="urn:microsoft.com/office/officeart/2005/8/layout/vList2"/>
    <dgm:cxn modelId="{F3F62ECC-D5D2-4B0F-869D-F147FAFD95F4}" srcId="{4D8C827B-0455-4921-8272-8C306E9EE0A6}" destId="{41E54793-E0C3-4067-938A-E644399BF780}" srcOrd="0" destOrd="0" parTransId="{1B7E7F13-4B75-4DF4-953C-9C78BF6AAE71}" sibTransId="{DD94F3B4-E49A-4EC2-A965-C7822513BB2F}"/>
    <dgm:cxn modelId="{582C50F2-C55A-47EB-90E7-3F52A93144B5}" srcId="{4D8C827B-0455-4921-8272-8C306E9EE0A6}" destId="{548D3956-E228-462D-A41E-81E2B1845ED3}" srcOrd="1" destOrd="0" parTransId="{75B6FE63-B919-4F91-8DDC-D8B1E2E5965D}" sibTransId="{320A3EAF-0C46-42FE-BE93-26B4F850DCE9}"/>
    <dgm:cxn modelId="{DDE61F81-4B00-41A1-9FD2-ACDCEEE69C7F}" type="presOf" srcId="{4D8C827B-0455-4921-8272-8C306E9EE0A6}" destId="{F4E49F40-4579-4496-B843-678B97C8C105}" srcOrd="0" destOrd="0" presId="urn:microsoft.com/office/officeart/2005/8/layout/vList2"/>
    <dgm:cxn modelId="{5B772AD0-1E29-4565-8C4D-965176918D71}" type="presOf" srcId="{41E54793-E0C3-4067-938A-E644399BF780}" destId="{4B8B21FB-3259-479F-9772-3301E0C38662}" srcOrd="0" destOrd="0" presId="urn:microsoft.com/office/officeart/2005/8/layout/vList2"/>
    <dgm:cxn modelId="{9B8DEB5B-605C-4D5B-B473-B1A352D57702}" type="presParOf" srcId="{F4E49F40-4579-4496-B843-678B97C8C105}" destId="{4B8B21FB-3259-479F-9772-3301E0C38662}" srcOrd="0" destOrd="0" presId="urn:microsoft.com/office/officeart/2005/8/layout/vList2"/>
    <dgm:cxn modelId="{00D0B1A0-A089-4415-8FB2-F40B2EC15EBF}" type="presParOf" srcId="{F4E49F40-4579-4496-B843-678B97C8C105}" destId="{8D493E6A-E969-40F0-BDE7-997D54ACC83B}" srcOrd="1" destOrd="0" presId="urn:microsoft.com/office/officeart/2005/8/layout/vList2"/>
    <dgm:cxn modelId="{4C5247F6-09B1-4228-97F6-1C5FB2BD68B1}" type="presParOf" srcId="{F4E49F40-4579-4496-B843-678B97C8C105}" destId="{5AAFE61E-27F0-4398-A8A6-FAAF8687721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DF831-C4E3-4AA3-AB09-E2062A3D86E8}">
      <dsp:nvSpPr>
        <dsp:cNvPr id="0" name=""/>
        <dsp:cNvSpPr/>
      </dsp:nvSpPr>
      <dsp:spPr>
        <a:xfrm>
          <a:off x="0" y="541678"/>
          <a:ext cx="15587253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i="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Особенности проведения экзамена по китайскому языку:</a:t>
          </a:r>
          <a:endParaRPr lang="ru-RU" sz="4000" i="0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601077"/>
        <a:ext cx="15468455" cy="1098002"/>
      </dsp:txXfrm>
    </dsp:sp>
    <dsp:sp modelId="{FAB07DA9-DF26-481A-A4EB-F72192592176}">
      <dsp:nvSpPr>
        <dsp:cNvPr id="0" name=""/>
        <dsp:cNvSpPr/>
      </dsp:nvSpPr>
      <dsp:spPr>
        <a:xfrm>
          <a:off x="0" y="1758478"/>
          <a:ext cx="15587253" cy="4440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4895" tIns="40640" rIns="227584" bIns="40640" numCol="1" spcCol="1270" anchor="t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2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Макет бланков ответов № 2 и ДБО № 2: клетчатое поле для записи ответов содержит увеличенную клетку, что обусловлено особенностью написания иероглифов.</a:t>
          </a:r>
          <a:endParaRPr lang="ru-RU" sz="32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2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проведении КТГ члену ГЭК при контроле качества распечатанного тестового ДБО № 2 по китайскому языку дополнительно необходимо убедиться, что на бланке заполнены поля «Код предмета» и «Название предмета»; при печати ДБО № 2 для проведения китайского языка необходимо дополнительно выбрать соответствующий тип бланка, при проверке качества ДБО № 2 по китайскому языку дополнительно убедиться, что на бланке заполнены поля «Код предмета» и «Название предмета».</a:t>
          </a:r>
          <a:endParaRPr lang="ru-RU" sz="32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758478"/>
        <a:ext cx="15587253" cy="44401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A9185-A5A5-4219-AF1C-7FB88DA23074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4738" y="685800"/>
            <a:ext cx="4708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1505F-5072-486E-A9A7-CBDDFDE02A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862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4738" y="685800"/>
            <a:ext cx="47085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315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4738" y="685800"/>
            <a:ext cx="47085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150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4738" y="685800"/>
            <a:ext cx="47085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213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4738" y="685800"/>
            <a:ext cx="47085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F676D-2CFB-452F-97DE-067E3881021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236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4738" y="685800"/>
            <a:ext cx="47085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F676D-2CFB-452F-97DE-067E3881021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236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4738" y="685800"/>
            <a:ext cx="47085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F676D-2CFB-452F-97DE-067E3881021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236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4738" y="685800"/>
            <a:ext cx="47085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F676D-2CFB-452F-97DE-067E3881021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236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8585" y="1914512"/>
            <a:ext cx="12051506" cy="4072737"/>
          </a:xfrm>
        </p:spPr>
        <p:txBody>
          <a:bodyPr anchor="b"/>
          <a:lstStyle>
            <a:lvl1pPr algn="ctr">
              <a:defRPr sz="7908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8585" y="6144310"/>
            <a:ext cx="12051506" cy="2824377"/>
          </a:xfrm>
        </p:spPr>
        <p:txBody>
          <a:bodyPr/>
          <a:lstStyle>
            <a:lvl1pPr marL="0" indent="0" algn="ctr">
              <a:buNone/>
              <a:defRPr sz="3163"/>
            </a:lvl1pPr>
            <a:lvl2pPr marL="602590" indent="0" algn="ctr">
              <a:buNone/>
              <a:defRPr sz="2636"/>
            </a:lvl2pPr>
            <a:lvl3pPr marL="1205179" indent="0" algn="ctr">
              <a:buNone/>
              <a:defRPr sz="2372"/>
            </a:lvl3pPr>
            <a:lvl4pPr marL="1807769" indent="0" algn="ctr">
              <a:buNone/>
              <a:defRPr sz="2109"/>
            </a:lvl4pPr>
            <a:lvl5pPr marL="2410358" indent="0" algn="ctr">
              <a:buNone/>
              <a:defRPr sz="2109"/>
            </a:lvl5pPr>
            <a:lvl6pPr marL="3012948" indent="0" algn="ctr">
              <a:buNone/>
              <a:defRPr sz="2109"/>
            </a:lvl6pPr>
            <a:lvl7pPr marL="3615538" indent="0" algn="ctr">
              <a:buNone/>
              <a:defRPr sz="2109"/>
            </a:lvl7pPr>
            <a:lvl8pPr marL="4218127" indent="0" algn="ctr">
              <a:buNone/>
              <a:defRPr sz="2109"/>
            </a:lvl8pPr>
            <a:lvl9pPr marL="4820717" indent="0" algn="ctr">
              <a:buNone/>
              <a:defRPr sz="2109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7CDF-3FB9-4DC1-99FE-B9C95082BF32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582A-F007-40FE-8AF3-51706C42D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907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47939" y="-1"/>
            <a:ext cx="3120736" cy="734291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0" y="11211951"/>
            <a:ext cx="16068675" cy="486337"/>
          </a:xfrm>
          <a:prstGeom prst="rect">
            <a:avLst/>
          </a:prstGeom>
          <a:effectLst>
            <a:outerShdw blurRad="50800" dist="1270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11212538"/>
            <a:ext cx="68009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КГКСУ «Центр оценки качества образования»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1291213" y="11208897"/>
            <a:ext cx="477746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</a:rPr>
              <a:t>coko24.ru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,2-46-00-29, 2-04-04-33</a:t>
            </a:r>
            <a:endParaRPr lang="ru-RU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84033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352" y="2916450"/>
            <a:ext cx="13859232" cy="4866162"/>
          </a:xfrm>
        </p:spPr>
        <p:txBody>
          <a:bodyPr anchor="b"/>
          <a:lstStyle>
            <a:lvl1pPr>
              <a:defRPr sz="7908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6352" y="7828648"/>
            <a:ext cx="13859232" cy="2559000"/>
          </a:xfrm>
        </p:spPr>
        <p:txBody>
          <a:bodyPr/>
          <a:lstStyle>
            <a:lvl1pPr marL="0" indent="0">
              <a:buNone/>
              <a:defRPr sz="3163">
                <a:solidFill>
                  <a:schemeClr val="tx1">
                    <a:tint val="75000"/>
                  </a:schemeClr>
                </a:solidFill>
              </a:defRPr>
            </a:lvl1pPr>
            <a:lvl2pPr marL="602590" indent="0">
              <a:buNone/>
              <a:defRPr sz="2636">
                <a:solidFill>
                  <a:schemeClr val="tx1">
                    <a:tint val="75000"/>
                  </a:schemeClr>
                </a:solidFill>
              </a:defRPr>
            </a:lvl2pPr>
            <a:lvl3pPr marL="1205179" indent="0">
              <a:buNone/>
              <a:defRPr sz="2372">
                <a:solidFill>
                  <a:schemeClr val="tx1">
                    <a:tint val="75000"/>
                  </a:schemeClr>
                </a:solidFill>
              </a:defRPr>
            </a:lvl3pPr>
            <a:lvl4pPr marL="1807769" indent="0">
              <a:buNone/>
              <a:defRPr sz="2109">
                <a:solidFill>
                  <a:schemeClr val="tx1">
                    <a:tint val="75000"/>
                  </a:schemeClr>
                </a:solidFill>
              </a:defRPr>
            </a:lvl4pPr>
            <a:lvl5pPr marL="2410358" indent="0">
              <a:buNone/>
              <a:defRPr sz="2109">
                <a:solidFill>
                  <a:schemeClr val="tx1">
                    <a:tint val="75000"/>
                  </a:schemeClr>
                </a:solidFill>
              </a:defRPr>
            </a:lvl5pPr>
            <a:lvl6pPr marL="3012948" indent="0">
              <a:buNone/>
              <a:defRPr sz="2109">
                <a:solidFill>
                  <a:schemeClr val="tx1">
                    <a:tint val="75000"/>
                  </a:schemeClr>
                </a:solidFill>
              </a:defRPr>
            </a:lvl6pPr>
            <a:lvl7pPr marL="3615538" indent="0">
              <a:buNone/>
              <a:defRPr sz="2109">
                <a:solidFill>
                  <a:schemeClr val="tx1">
                    <a:tint val="75000"/>
                  </a:schemeClr>
                </a:solidFill>
              </a:defRPr>
            </a:lvl7pPr>
            <a:lvl8pPr marL="4218127" indent="0">
              <a:buNone/>
              <a:defRPr sz="2109">
                <a:solidFill>
                  <a:schemeClr val="tx1">
                    <a:tint val="75000"/>
                  </a:schemeClr>
                </a:solidFill>
              </a:defRPr>
            </a:lvl8pPr>
            <a:lvl9pPr marL="4820717" indent="0">
              <a:buNone/>
              <a:defRPr sz="21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7CDF-3FB9-4DC1-99FE-B9C95082BF32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8425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9500-A77D-4E11-9F22-D38726E88285}" type="datetime1">
              <a:rPr lang="ru-RU" smtClean="0"/>
              <a:pPr/>
              <a:t>30.01.2025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928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107F-C90C-4079-82A1-1E0D8339D086}" type="datetime1">
              <a:rPr lang="ru-RU" smtClean="0"/>
              <a:pPr/>
              <a:t>30.01.2025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0271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722" y="622827"/>
            <a:ext cx="13859232" cy="2261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722" y="3114128"/>
            <a:ext cx="13859232" cy="7422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721" y="10842581"/>
            <a:ext cx="3615452" cy="622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3B98E-7457-4E12-8E4E-C9146DCB29B8}" type="datetime1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22749" y="10842581"/>
            <a:ext cx="5423178" cy="622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48502" y="10842581"/>
            <a:ext cx="3615452" cy="622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00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4" r:id="rId4"/>
    <p:sldLayoutId id="2147483675" r:id="rId5"/>
  </p:sldLayoutIdLst>
  <p:hf hdr="0" ftr="0" dt="0"/>
  <p:txStyles>
    <p:titleStyle>
      <a:lvl1pPr algn="l" defTabSz="1205179" rtl="0" eaLnBrk="1" latinLnBrk="0" hangingPunct="1">
        <a:lnSpc>
          <a:spcPct val="90000"/>
        </a:lnSpc>
        <a:spcBef>
          <a:spcPct val="0"/>
        </a:spcBef>
        <a:buNone/>
        <a:defRPr sz="57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1295" indent="-301295" algn="l" defTabSz="1205179" rtl="0" eaLnBrk="1" latinLnBrk="0" hangingPunct="1">
        <a:lnSpc>
          <a:spcPct val="90000"/>
        </a:lnSpc>
        <a:spcBef>
          <a:spcPts val="1318"/>
        </a:spcBef>
        <a:buFont typeface="Arial" panose="020B0604020202020204" pitchFamily="34" charset="0"/>
        <a:buChar char="•"/>
        <a:defRPr sz="3690" kern="1200">
          <a:solidFill>
            <a:schemeClr val="tx1"/>
          </a:solidFill>
          <a:latin typeface="+mn-lt"/>
          <a:ea typeface="+mn-ea"/>
          <a:cs typeface="+mn-cs"/>
        </a:defRPr>
      </a:lvl1pPr>
      <a:lvl2pPr marL="903884" indent="-301295" algn="l" defTabSz="1205179" rtl="0" eaLnBrk="1" latinLnBrk="0" hangingPunct="1">
        <a:lnSpc>
          <a:spcPct val="90000"/>
        </a:lnSpc>
        <a:spcBef>
          <a:spcPts val="659"/>
        </a:spcBef>
        <a:buFont typeface="Arial" panose="020B0604020202020204" pitchFamily="34" charset="0"/>
        <a:buChar char="•"/>
        <a:defRPr sz="3163" kern="1200">
          <a:solidFill>
            <a:schemeClr val="tx1"/>
          </a:solidFill>
          <a:latin typeface="+mn-lt"/>
          <a:ea typeface="+mn-ea"/>
          <a:cs typeface="+mn-cs"/>
        </a:defRPr>
      </a:lvl2pPr>
      <a:lvl3pPr marL="1506474" indent="-301295" algn="l" defTabSz="1205179" rtl="0" eaLnBrk="1" latinLnBrk="0" hangingPunct="1">
        <a:lnSpc>
          <a:spcPct val="90000"/>
        </a:lnSpc>
        <a:spcBef>
          <a:spcPts val="659"/>
        </a:spcBef>
        <a:buFont typeface="Arial" panose="020B0604020202020204" pitchFamily="34" charset="0"/>
        <a:buChar char="•"/>
        <a:defRPr sz="2636" kern="1200">
          <a:solidFill>
            <a:schemeClr val="tx1"/>
          </a:solidFill>
          <a:latin typeface="+mn-lt"/>
          <a:ea typeface="+mn-ea"/>
          <a:cs typeface="+mn-cs"/>
        </a:defRPr>
      </a:lvl3pPr>
      <a:lvl4pPr marL="2109064" indent="-301295" algn="l" defTabSz="1205179" rtl="0" eaLnBrk="1" latinLnBrk="0" hangingPunct="1">
        <a:lnSpc>
          <a:spcPct val="90000"/>
        </a:lnSpc>
        <a:spcBef>
          <a:spcPts val="659"/>
        </a:spcBef>
        <a:buFont typeface="Arial" panose="020B0604020202020204" pitchFamily="34" charset="0"/>
        <a:buChar char="•"/>
        <a:defRPr sz="2372" kern="1200">
          <a:solidFill>
            <a:schemeClr val="tx1"/>
          </a:solidFill>
          <a:latin typeface="+mn-lt"/>
          <a:ea typeface="+mn-ea"/>
          <a:cs typeface="+mn-cs"/>
        </a:defRPr>
      </a:lvl4pPr>
      <a:lvl5pPr marL="2711653" indent="-301295" algn="l" defTabSz="1205179" rtl="0" eaLnBrk="1" latinLnBrk="0" hangingPunct="1">
        <a:lnSpc>
          <a:spcPct val="90000"/>
        </a:lnSpc>
        <a:spcBef>
          <a:spcPts val="659"/>
        </a:spcBef>
        <a:buFont typeface="Arial" panose="020B0604020202020204" pitchFamily="34" charset="0"/>
        <a:buChar char="•"/>
        <a:defRPr sz="2372" kern="1200">
          <a:solidFill>
            <a:schemeClr val="tx1"/>
          </a:solidFill>
          <a:latin typeface="+mn-lt"/>
          <a:ea typeface="+mn-ea"/>
          <a:cs typeface="+mn-cs"/>
        </a:defRPr>
      </a:lvl5pPr>
      <a:lvl6pPr marL="3314243" indent="-301295" algn="l" defTabSz="1205179" rtl="0" eaLnBrk="1" latinLnBrk="0" hangingPunct="1">
        <a:lnSpc>
          <a:spcPct val="90000"/>
        </a:lnSpc>
        <a:spcBef>
          <a:spcPts val="659"/>
        </a:spcBef>
        <a:buFont typeface="Arial" panose="020B0604020202020204" pitchFamily="34" charset="0"/>
        <a:buChar char="•"/>
        <a:defRPr sz="2372" kern="1200">
          <a:solidFill>
            <a:schemeClr val="tx1"/>
          </a:solidFill>
          <a:latin typeface="+mn-lt"/>
          <a:ea typeface="+mn-ea"/>
          <a:cs typeface="+mn-cs"/>
        </a:defRPr>
      </a:lvl6pPr>
      <a:lvl7pPr marL="3916832" indent="-301295" algn="l" defTabSz="1205179" rtl="0" eaLnBrk="1" latinLnBrk="0" hangingPunct="1">
        <a:lnSpc>
          <a:spcPct val="90000"/>
        </a:lnSpc>
        <a:spcBef>
          <a:spcPts val="659"/>
        </a:spcBef>
        <a:buFont typeface="Arial" panose="020B0604020202020204" pitchFamily="34" charset="0"/>
        <a:buChar char="•"/>
        <a:defRPr sz="2372" kern="1200">
          <a:solidFill>
            <a:schemeClr val="tx1"/>
          </a:solidFill>
          <a:latin typeface="+mn-lt"/>
          <a:ea typeface="+mn-ea"/>
          <a:cs typeface="+mn-cs"/>
        </a:defRPr>
      </a:lvl7pPr>
      <a:lvl8pPr marL="4519422" indent="-301295" algn="l" defTabSz="1205179" rtl="0" eaLnBrk="1" latinLnBrk="0" hangingPunct="1">
        <a:lnSpc>
          <a:spcPct val="90000"/>
        </a:lnSpc>
        <a:spcBef>
          <a:spcPts val="659"/>
        </a:spcBef>
        <a:buFont typeface="Arial" panose="020B0604020202020204" pitchFamily="34" charset="0"/>
        <a:buChar char="•"/>
        <a:defRPr sz="2372" kern="1200">
          <a:solidFill>
            <a:schemeClr val="tx1"/>
          </a:solidFill>
          <a:latin typeface="+mn-lt"/>
          <a:ea typeface="+mn-ea"/>
          <a:cs typeface="+mn-cs"/>
        </a:defRPr>
      </a:lvl8pPr>
      <a:lvl9pPr marL="5122012" indent="-301295" algn="l" defTabSz="1205179" rtl="0" eaLnBrk="1" latinLnBrk="0" hangingPunct="1">
        <a:lnSpc>
          <a:spcPct val="90000"/>
        </a:lnSpc>
        <a:spcBef>
          <a:spcPts val="659"/>
        </a:spcBef>
        <a:buFont typeface="Arial" panose="020B0604020202020204" pitchFamily="34" charset="0"/>
        <a:buChar char="•"/>
        <a:defRPr sz="23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05179" rtl="0" eaLnBrk="1" latinLnBrk="0" hangingPunct="1">
        <a:defRPr sz="2372" kern="1200">
          <a:solidFill>
            <a:schemeClr val="tx1"/>
          </a:solidFill>
          <a:latin typeface="+mn-lt"/>
          <a:ea typeface="+mn-ea"/>
          <a:cs typeface="+mn-cs"/>
        </a:defRPr>
      </a:lvl1pPr>
      <a:lvl2pPr marL="602590" algn="l" defTabSz="1205179" rtl="0" eaLnBrk="1" latinLnBrk="0" hangingPunct="1">
        <a:defRPr sz="2372" kern="1200">
          <a:solidFill>
            <a:schemeClr val="tx1"/>
          </a:solidFill>
          <a:latin typeface="+mn-lt"/>
          <a:ea typeface="+mn-ea"/>
          <a:cs typeface="+mn-cs"/>
        </a:defRPr>
      </a:lvl2pPr>
      <a:lvl3pPr marL="1205179" algn="l" defTabSz="1205179" rtl="0" eaLnBrk="1" latinLnBrk="0" hangingPunct="1">
        <a:defRPr sz="2372" kern="1200">
          <a:solidFill>
            <a:schemeClr val="tx1"/>
          </a:solidFill>
          <a:latin typeface="+mn-lt"/>
          <a:ea typeface="+mn-ea"/>
          <a:cs typeface="+mn-cs"/>
        </a:defRPr>
      </a:lvl3pPr>
      <a:lvl4pPr marL="1807769" algn="l" defTabSz="1205179" rtl="0" eaLnBrk="1" latinLnBrk="0" hangingPunct="1">
        <a:defRPr sz="2372" kern="1200">
          <a:solidFill>
            <a:schemeClr val="tx1"/>
          </a:solidFill>
          <a:latin typeface="+mn-lt"/>
          <a:ea typeface="+mn-ea"/>
          <a:cs typeface="+mn-cs"/>
        </a:defRPr>
      </a:lvl4pPr>
      <a:lvl5pPr marL="2410358" algn="l" defTabSz="1205179" rtl="0" eaLnBrk="1" latinLnBrk="0" hangingPunct="1">
        <a:defRPr sz="2372" kern="1200">
          <a:solidFill>
            <a:schemeClr val="tx1"/>
          </a:solidFill>
          <a:latin typeface="+mn-lt"/>
          <a:ea typeface="+mn-ea"/>
          <a:cs typeface="+mn-cs"/>
        </a:defRPr>
      </a:lvl5pPr>
      <a:lvl6pPr marL="3012948" algn="l" defTabSz="1205179" rtl="0" eaLnBrk="1" latinLnBrk="0" hangingPunct="1">
        <a:defRPr sz="2372" kern="1200">
          <a:solidFill>
            <a:schemeClr val="tx1"/>
          </a:solidFill>
          <a:latin typeface="+mn-lt"/>
          <a:ea typeface="+mn-ea"/>
          <a:cs typeface="+mn-cs"/>
        </a:defRPr>
      </a:lvl6pPr>
      <a:lvl7pPr marL="3615538" algn="l" defTabSz="1205179" rtl="0" eaLnBrk="1" latinLnBrk="0" hangingPunct="1">
        <a:defRPr sz="2372" kern="1200">
          <a:solidFill>
            <a:schemeClr val="tx1"/>
          </a:solidFill>
          <a:latin typeface="+mn-lt"/>
          <a:ea typeface="+mn-ea"/>
          <a:cs typeface="+mn-cs"/>
        </a:defRPr>
      </a:lvl7pPr>
      <a:lvl8pPr marL="4218127" algn="l" defTabSz="1205179" rtl="0" eaLnBrk="1" latinLnBrk="0" hangingPunct="1">
        <a:defRPr sz="2372" kern="1200">
          <a:solidFill>
            <a:schemeClr val="tx1"/>
          </a:solidFill>
          <a:latin typeface="+mn-lt"/>
          <a:ea typeface="+mn-ea"/>
          <a:cs typeface="+mn-cs"/>
        </a:defRPr>
      </a:lvl8pPr>
      <a:lvl9pPr marL="4820717" algn="l" defTabSz="1205179" rtl="0" eaLnBrk="1" latinLnBrk="0" hangingPunct="1">
        <a:defRPr sz="23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rustest.ru/gia/technological-solutions/ustnaya-chast-inostrannyh-yazyk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7082" y="3212096"/>
            <a:ext cx="8520727" cy="2304377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 по иностранному языку 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английский, немецкий, французский, испанский,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китайский)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1200" y="430011"/>
            <a:ext cx="6047658" cy="1065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163" dirty="0">
                <a:solidFill>
                  <a:schemeClr val="accent1">
                    <a:lumMod val="50000"/>
                  </a:schemeClr>
                </a:solidFill>
              </a:rPr>
              <a:t>КГКСУ «Центр оценки качества образования»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69744" y="1329830"/>
            <a:ext cx="221258" cy="8373286"/>
          </a:xfrm>
          <a:prstGeom prst="rect">
            <a:avLst/>
          </a:prstGeom>
          <a:effectLst>
            <a:outerShdw blurRad="50800" dist="1270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0515" tIns="60258" rIns="120515" bIns="602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4481"/>
          </a:p>
        </p:txBody>
      </p:sp>
      <p:sp>
        <p:nvSpPr>
          <p:cNvPr id="6" name="Прямоугольник 5"/>
          <p:cNvSpPr/>
          <p:nvPr/>
        </p:nvSpPr>
        <p:spPr>
          <a:xfrm>
            <a:off x="11090105" y="1329830"/>
            <a:ext cx="185165" cy="7519638"/>
          </a:xfrm>
          <a:prstGeom prst="rect">
            <a:avLst/>
          </a:prstGeom>
          <a:effectLst>
            <a:outerShdw blurRad="50800" dist="1270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0515" tIns="60258" rIns="120515" bIns="602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4481"/>
          </a:p>
        </p:txBody>
      </p:sp>
      <p:sp>
        <p:nvSpPr>
          <p:cNvPr id="7" name="Прямоугольник 6"/>
          <p:cNvSpPr/>
          <p:nvPr/>
        </p:nvSpPr>
        <p:spPr>
          <a:xfrm>
            <a:off x="11674372" y="1329829"/>
            <a:ext cx="175751" cy="6904509"/>
          </a:xfrm>
          <a:prstGeom prst="rect">
            <a:avLst/>
          </a:prstGeom>
          <a:effectLst>
            <a:outerShdw blurRad="50800" dist="1270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0515" tIns="60258" rIns="120515" bIns="602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4481"/>
          </a:p>
        </p:txBody>
      </p:sp>
      <p:sp>
        <p:nvSpPr>
          <p:cNvPr id="8" name="Прямоугольник 7"/>
          <p:cNvSpPr/>
          <p:nvPr/>
        </p:nvSpPr>
        <p:spPr>
          <a:xfrm>
            <a:off x="12249225" y="1329829"/>
            <a:ext cx="194582" cy="6296438"/>
          </a:xfrm>
          <a:prstGeom prst="rect">
            <a:avLst/>
          </a:prstGeom>
          <a:effectLst>
            <a:outerShdw blurRad="50800" dist="1270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0515" tIns="60258" rIns="120515" bIns="602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4481"/>
          </a:p>
        </p:txBody>
      </p:sp>
      <p:sp>
        <p:nvSpPr>
          <p:cNvPr id="9" name="Прямоугольник 8"/>
          <p:cNvSpPr/>
          <p:nvPr/>
        </p:nvSpPr>
        <p:spPr>
          <a:xfrm>
            <a:off x="12779618" y="1329829"/>
            <a:ext cx="188305" cy="5699358"/>
          </a:xfrm>
          <a:prstGeom prst="rect">
            <a:avLst/>
          </a:prstGeom>
          <a:effectLst>
            <a:outerShdw blurRad="50800" dist="1270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0515" tIns="60258" rIns="120515" bIns="602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4481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18" y="259874"/>
            <a:ext cx="1078690" cy="10699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843" y="-110836"/>
            <a:ext cx="6564457" cy="118091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58405" y="10806927"/>
            <a:ext cx="47325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accent1">
                    <a:lumMod val="50000"/>
                  </a:schemeClr>
                </a:solidFill>
              </a:rPr>
              <a:t>Красноярск</a:t>
            </a:r>
            <a:r>
              <a:rPr lang="ru-RU" sz="300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3000" smtClean="0">
                <a:solidFill>
                  <a:schemeClr val="accent1">
                    <a:lumMod val="50000"/>
                  </a:schemeClr>
                </a:solidFill>
              </a:rPr>
              <a:t>2025</a:t>
            </a:r>
            <a:endParaRPr lang="ru-RU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18" y="5793726"/>
            <a:ext cx="1923648" cy="192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4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12453938" y="10842625"/>
            <a:ext cx="3614737" cy="622300"/>
          </a:xfrm>
        </p:spPr>
        <p:txBody>
          <a:bodyPr/>
          <a:lstStyle/>
          <a:p>
            <a:fld id="{B1CE1BC5-3012-4DAD-88BA-CDCD47E0AA43}" type="slidenum">
              <a:rPr lang="ru-RU" sz="2400" b="1">
                <a:solidFill>
                  <a:schemeClr val="bg1"/>
                </a:solidFill>
              </a:rPr>
              <a:pPr/>
              <a:t>10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83518" y="0"/>
            <a:ext cx="12271375" cy="1488726"/>
          </a:xfrm>
        </p:spPr>
        <p:txBody>
          <a:bodyPr>
            <a:normAutofit fontScale="90000"/>
          </a:bodyPr>
          <a:lstStyle/>
          <a:p>
            <a:pPr lvl="0" algn="ctr">
              <a:defRPr/>
            </a:pPr>
            <a:r>
              <a:rPr lang="ru-RU" sz="3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 организации ППЭ по иностранным языкам (раздел «говорение»):</a:t>
            </a:r>
            <a:r>
              <a:rPr lang="ru-RU" sz="3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5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3518" y="1385250"/>
            <a:ext cx="15585156" cy="10002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buFont typeface="Wingdings" panose="05000000000000000000" pitchFamily="2" charset="2"/>
              <a:buChar char="ü"/>
              <a:tabLst>
                <a:tab pos="201930" algn="l"/>
              </a:tabLst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производится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печать ЭМ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сканирование в аудитории не производится,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сканер не используется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Все экзаменационные материалы сканируются в Штабе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01930" algn="l"/>
              </a:tabLst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опустимо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одну аудиторию подготовки для экзаменов по нескольким иностранным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языкам.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01930" algn="l"/>
              </a:tabLst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соответствующее количество станций 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организатора.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01930" algn="l"/>
              </a:tabLs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допустимо совмещать аудитории подготовки и проведения (в том числе для участников ГИА с ОВЗ, детей-инвалидов и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инвалидов) 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01930" algn="l"/>
              </a:tabLst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ВАЖНО: 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допустимо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общую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аудиторию подготовки для участников ГИА и для участников ГИА с ОВЗ, детей-инвалидов и 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инвалидов (если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этой аудитории соответствуют требованиям участников с ОВЗ, детей-инвалидов и инвалидов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57200" indent="-457200" algn="just">
              <a:lnSpc>
                <a:spcPct val="115000"/>
              </a:lnSpc>
              <a:buFont typeface="Wingdings" panose="05000000000000000000" pitchFamily="2" charset="2"/>
              <a:buChar char="ü"/>
              <a:tabLst>
                <a:tab pos="201930" algn="l"/>
              </a:tabLs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членов ГЭК, назначенных в ППЭ, определяется из расчета 1 член ГЭК на 2 аудитории по 3-4 рабочих места, 1 член ГЭК на 4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 по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рабочих места, 1 член ГЭК на 6 аудиторий по 1 рабочему месту, но не менее двух членов ГЭК на ППЭ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15000"/>
              </a:lnSpc>
              <a:buFont typeface="Wingdings" panose="05000000000000000000" pitchFamily="2" charset="2"/>
              <a:buChar char="ü"/>
              <a:tabLst>
                <a:tab pos="201930" algn="l"/>
              </a:tabLst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оличество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технических специалистов в день проведения экзамена, назначенных в ППЭ, определяется из расчета один технический специалист на 2 аудитории по 3-4 рабочих места, один технический специалист на 4 аудитории по 2 рабочих места, один технический специалист на 6 аудиторий по 1 рабочему месту, но не менее 2-х на ППЭ.</a:t>
            </a:r>
          </a:p>
          <a:p>
            <a:pPr marL="457200" indent="-457200" algn="just">
              <a:lnSpc>
                <a:spcPct val="115000"/>
              </a:lnSpc>
              <a:buFont typeface="Wingdings" panose="05000000000000000000" pitchFamily="2" charset="2"/>
              <a:buChar char="ü"/>
              <a:tabLst>
                <a:tab pos="201930" algn="l"/>
              </a:tabLst>
            </a:pP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01930" algn="l"/>
              </a:tabLst>
            </a:pP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96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12453938" y="10842625"/>
            <a:ext cx="3614737" cy="622300"/>
          </a:xfrm>
        </p:spPr>
        <p:txBody>
          <a:bodyPr/>
          <a:lstStyle/>
          <a:p>
            <a:fld id="{B1CE1BC5-3012-4DAD-88BA-CDCD47E0AA43}" type="slidenum">
              <a:rPr lang="ru-RU" sz="2400" b="1">
                <a:solidFill>
                  <a:schemeClr val="bg1"/>
                </a:solidFill>
              </a:rPr>
              <a:pPr/>
              <a:t>11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077846" y="-126996"/>
            <a:ext cx="12272963" cy="1006619"/>
          </a:xfrm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ru-RU" sz="3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Подготовка ППЭ к проведению экзамена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555" y="9827877"/>
            <a:ext cx="6523974" cy="892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12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ЭКЗАМЕНУ В ДЕНЬ ПРОВЕДЕНИЯ</a:t>
            </a:r>
            <a:endParaRPr lang="ru-RU" sz="2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71" y="5154761"/>
            <a:ext cx="6499300" cy="37548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12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ТЕХНИЧЕСКОЙ ГОТОВНОСТИ ППЭ</a:t>
            </a:r>
          </a:p>
          <a:p>
            <a:pPr lvl="0"/>
            <a:r>
              <a:rPr lang="ru-RU" sz="2400" b="1" dirty="0">
                <a:solidFill>
                  <a:srgbClr val="E200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ранее чем за </a:t>
            </a:r>
            <a:r>
              <a:rPr lang="ru-RU" sz="2400" b="1" dirty="0" smtClean="0">
                <a:solidFill>
                  <a:srgbClr val="E200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рабочих дня, </a:t>
            </a:r>
            <a:r>
              <a:rPr lang="ru-RU" sz="2400" b="1" dirty="0">
                <a:solidFill>
                  <a:srgbClr val="E200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не позднее 17:00 календарного дня предшествующего дню </a:t>
            </a:r>
            <a:r>
              <a:rPr lang="ru-RU" sz="2400" b="1" dirty="0" smtClean="0">
                <a:solidFill>
                  <a:srgbClr val="E200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</a:t>
            </a:r>
          </a:p>
          <a:p>
            <a:pPr lvl="0"/>
            <a:endParaRPr lang="ru-RU" sz="2400" b="1" dirty="0">
              <a:solidFill>
                <a:srgbClr val="E200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400" b="1" dirty="0" smtClean="0">
              <a:solidFill>
                <a:srgbClr val="E200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400" b="1" dirty="0">
              <a:solidFill>
                <a:srgbClr val="E200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400" b="1" dirty="0" smtClean="0">
              <a:solidFill>
                <a:srgbClr val="E200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400" b="1" dirty="0">
              <a:solidFill>
                <a:srgbClr val="E200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400" b="1" dirty="0" smtClean="0">
              <a:solidFill>
                <a:srgbClr val="E200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9229" y="1863030"/>
            <a:ext cx="649930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12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ПОДГОТОВКА ППЭ</a:t>
            </a:r>
          </a:p>
          <a:p>
            <a:r>
              <a:rPr lang="ru-RU" sz="2400" b="1" dirty="0" smtClean="0">
                <a:solidFill>
                  <a:srgbClr val="E200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ранее </a:t>
            </a:r>
            <a:r>
              <a:rPr lang="ru-RU" sz="2400" b="1" dirty="0">
                <a:solidFill>
                  <a:srgbClr val="E200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за 5 календарных </a:t>
            </a:r>
            <a:r>
              <a:rPr lang="ru-RU" sz="2400" b="1" dirty="0" smtClean="0">
                <a:solidFill>
                  <a:srgbClr val="E200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дней, но не позднее 17:00 календарного дня предшествующего дню экзамена и до проведения контроля технической готовности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34336" y="1863030"/>
            <a:ext cx="4222978" cy="2308324"/>
          </a:xfrm>
          <a:prstGeom prst="rect">
            <a:avLst/>
          </a:prstGeom>
          <a:noFill/>
          <a:ln w="412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статус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завершении технической подготовки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(система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мониторинга готовности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ППЭ)</a:t>
            </a:r>
          </a:p>
          <a:p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411911" y="2417129"/>
            <a:ext cx="3495303" cy="461665"/>
          </a:xfrm>
          <a:prstGeom prst="rect">
            <a:avLst/>
          </a:prstGeom>
          <a:noFill/>
          <a:ln w="412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Технический специалист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34336" y="5154761"/>
            <a:ext cx="4222978" cy="3785652"/>
          </a:xfrm>
          <a:prstGeom prst="rect">
            <a:avLst/>
          </a:prstGeom>
          <a:noFill/>
          <a:ln w="412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статус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завершении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контроля технической готовности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ередача электронных актов технической готовности станций (основные + резервные)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(система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мониторинга готовности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ППЭ)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386796" y="6310318"/>
            <a:ext cx="3495303" cy="1200329"/>
          </a:xfrm>
          <a:prstGeom prst="rect">
            <a:avLst/>
          </a:prstGeom>
          <a:noFill/>
          <a:ln w="412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Технический специалист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Руководитель ППЭ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Член ГЭК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932613" y="4097855"/>
            <a:ext cx="904021" cy="1198571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7000833" y="8808549"/>
            <a:ext cx="904021" cy="1198571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2379932" y="9673988"/>
            <a:ext cx="3559259" cy="1200329"/>
          </a:xfrm>
          <a:prstGeom prst="rect">
            <a:avLst/>
          </a:prstGeom>
          <a:noFill/>
          <a:ln w="412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Технический специалист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Руководитель ППЭ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Член ГЭК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65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12453938" y="10842625"/>
            <a:ext cx="3614737" cy="622300"/>
          </a:xfrm>
        </p:spPr>
        <p:txBody>
          <a:bodyPr/>
          <a:lstStyle/>
          <a:p>
            <a:fld id="{B1CE1BC5-3012-4DAD-88BA-CDCD47E0AA43}" type="slidenum">
              <a:rPr lang="ru-RU" sz="2400" b="1">
                <a:solidFill>
                  <a:schemeClr val="bg1"/>
                </a:solidFill>
              </a:rPr>
              <a:pPr/>
              <a:t>12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636241" y="-31304"/>
            <a:ext cx="10588625" cy="1041106"/>
          </a:xfrm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ru-RU" sz="3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ТЕХНИЧЕСКАЯ ПОДГОТОВКА ППЭ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75" y="1527089"/>
            <a:ext cx="14879847" cy="8392886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61144" y="7110610"/>
            <a:ext cx="2565831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 Станция </a:t>
            </a:r>
            <a:endParaRPr lang="ru-RU" altLang="ru-RU" sz="2800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организатора</a:t>
            </a:r>
            <a:endParaRPr lang="ru-RU" altLang="ru-RU" sz="28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00623" y="3200401"/>
            <a:ext cx="1780688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ЛК ППЭ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688948" y="3015734"/>
            <a:ext cx="1971633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Станция штаба</a:t>
            </a:r>
          </a:p>
        </p:txBody>
      </p:sp>
    </p:spTree>
    <p:extLst>
      <p:ext uri="{BB962C8B-B14F-4D97-AF65-F5344CB8AC3E}">
        <p14:creationId xmlns:p14="http://schemas.microsoft.com/office/powerpoint/2010/main" val="174532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12453938" y="10842625"/>
            <a:ext cx="3614737" cy="622300"/>
          </a:xfrm>
        </p:spPr>
        <p:txBody>
          <a:bodyPr/>
          <a:lstStyle/>
          <a:p>
            <a:fld id="{C4258EBA-BF76-4BD2-B386-1E39067478A0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73618" y="4589116"/>
            <a:ext cx="14558696" cy="189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indent="450850" algn="just">
              <a:tabLst>
                <a:tab pos="201613" algn="l"/>
              </a:tabLst>
              <a:defRPr/>
            </a:pPr>
            <a:endParaRPr lang="ru-RU" sz="3200" b="1" dirty="0"/>
          </a:p>
          <a:p>
            <a:pPr indent="450850" algn="ctr">
              <a:tabLst>
                <a:tab pos="201613" algn="l"/>
              </a:tabLst>
              <a:defRPr/>
            </a:pPr>
            <a:endParaRPr lang="ru-RU" sz="5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indent="450850" algn="ctr">
              <a:tabLst>
                <a:tab pos="201613" algn="l"/>
              </a:tabLst>
              <a:defRPr/>
            </a:pP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5400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штабе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5400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аудиториях подготовки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действовать </a:t>
            </a:r>
            <a:r>
              <a:rPr lang="ru-RU" sz="5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общей инструкцией 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5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использовании печати полного комплекта 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ЭМ, сканирования ЭМ в штабе ППЭ</a:t>
            </a:r>
          </a:p>
          <a:p>
            <a:pPr indent="450850" algn="ctr">
              <a:tabLst>
                <a:tab pos="201613" algn="l"/>
              </a:tabLst>
              <a:defRPr/>
            </a:pPr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  <a:p>
            <a:pPr indent="450850" algn="just">
              <a:tabLst>
                <a:tab pos="201613" algn="l"/>
              </a:tabLst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НО!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каждой станции организатора в каждой аудитории подготовки, назначенной на экзамен, и резервных станциях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организатор, учитывая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отличия:</a:t>
            </a:r>
          </a:p>
          <a:p>
            <a:pPr algn="just">
              <a:tabLst>
                <a:tab pos="201613" algn="l"/>
              </a:tabLst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-тестовый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ЭМ по устному экзамену включает в себя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бланк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201613" algn="l"/>
              </a:tabLst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калибровка сканера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напечатанного на станции организатора калибровочного листа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выполняется, калибровочный лист не используется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3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>
              <a:tabLst>
                <a:tab pos="201613" algn="l"/>
              </a:tabLst>
              <a:defRPr/>
            </a:pPr>
            <a:endParaRPr lang="ru-RU" sz="3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06169" y="113006"/>
            <a:ext cx="12569594" cy="931887"/>
          </a:xfrm>
          <a:prstGeom prst="rect">
            <a:avLst/>
          </a:prstGeom>
          <a:noFill/>
        </p:spPr>
        <p:txBody>
          <a:bodyPr lIns="177704" tIns="88852" rIns="177704" bIns="88852"/>
          <a:lstStyle/>
          <a:p>
            <a:pPr lvl="0" algn="ctr">
              <a:spcBef>
                <a:spcPct val="0"/>
              </a:spcBef>
              <a:defRPr/>
            </a:pPr>
            <a:r>
              <a:rPr lang="ru-RU" sz="3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ТЕХНИЧЕСКОЙ ГОТОВНОСТИ ППЭ</a:t>
            </a:r>
            <a:endParaRPr lang="en-US" sz="35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38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12453938" y="10842625"/>
            <a:ext cx="3614737" cy="622300"/>
          </a:xfrm>
        </p:spPr>
        <p:txBody>
          <a:bodyPr/>
          <a:lstStyle/>
          <a:p>
            <a:fld id="{C4258EBA-BF76-4BD2-B386-1E39067478A0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1018468" y="0"/>
            <a:ext cx="12171059" cy="1838173"/>
          </a:xfrm>
          <a:prstGeom prst="rect">
            <a:avLst/>
          </a:prstGeom>
        </p:spPr>
        <p:txBody>
          <a:bodyPr lIns="177704" tIns="88852" rIns="177704" bIns="88852"/>
          <a:lstStyle/>
          <a:p>
            <a:pPr lvl="0" algn="ctr">
              <a:spcBef>
                <a:spcPct val="0"/>
              </a:spcBef>
              <a:defRPr/>
            </a:pPr>
            <a:r>
              <a:rPr lang="ru-RU" sz="3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ТЕХНИЧЕСКОЙ ГОТОВНОСТИ ППЭ</a:t>
            </a:r>
            <a:endParaRPr lang="en-US" sz="35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3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аудитории проведения (особенности)</a:t>
            </a:r>
            <a:endParaRPr lang="en-US" sz="35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1" y="2300521"/>
            <a:ext cx="1591627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на Станциях записи ответов </a:t>
            </a:r>
          </a:p>
          <a:p>
            <a:pPr algn="just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ТОМ ЧИСЛЕ РЕЗЕРВНЫХ):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настройку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станции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код региона, код ППЭ, номер компьютера – уникальный для ППЭ номер компьютера (ноутбука);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настройку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соответствующему учебному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предмету;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настройку системного времени;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загруженного интернет-пакета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онтроль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аудиозаписи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тестового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сообщения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отображения КИМ на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экране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загрузки пакета с сертификатами специалистов РЦОИ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проверку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работоспособности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криптозащиты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 использованием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токена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члена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ГЭК;</a:t>
            </a:r>
          </a:p>
        </p:txBody>
      </p:sp>
    </p:spTree>
    <p:extLst>
      <p:ext uri="{BB962C8B-B14F-4D97-AF65-F5344CB8AC3E}">
        <p14:creationId xmlns:p14="http://schemas.microsoft.com/office/powerpoint/2010/main" val="26125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12453938" y="10842625"/>
            <a:ext cx="3614737" cy="622300"/>
          </a:xfrm>
        </p:spPr>
        <p:txBody>
          <a:bodyPr/>
          <a:lstStyle/>
          <a:p>
            <a:fld id="{C4258EBA-BF76-4BD2-B386-1E39067478A0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1018469" y="0"/>
            <a:ext cx="12881809" cy="1838173"/>
          </a:xfrm>
          <a:prstGeom prst="rect">
            <a:avLst/>
          </a:prstGeom>
        </p:spPr>
        <p:txBody>
          <a:bodyPr lIns="177704" tIns="88852" rIns="177704" bIns="88852"/>
          <a:lstStyle/>
          <a:p>
            <a:pPr lvl="0" algn="ctr">
              <a:spcBef>
                <a:spcPct val="0"/>
              </a:spcBef>
              <a:defRPr/>
            </a:pPr>
            <a:r>
              <a:rPr lang="ru-RU" sz="3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ТЕХНИЧЕСКОЙ ГОТОВНОСТИ ППЭ</a:t>
            </a:r>
            <a:endParaRPr lang="en-US" sz="35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3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аудитории проведения (особенности)</a:t>
            </a:r>
            <a:endParaRPr lang="en-US" sz="35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9658" y="1773070"/>
            <a:ext cx="15916274" cy="744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на Станциях записи ответов </a:t>
            </a:r>
          </a:p>
          <a:p>
            <a:pPr algn="just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РЕЗЕРВНЫХ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сохранения кода активации экзамена (</a:t>
            </a:r>
            <a:r>
              <a:rPr lang="ru-RU" sz="32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резервных станций записи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его передачу руководителю ППЭ для предоставления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 проведения (</a:t>
            </a:r>
            <a:r>
              <a:rPr lang="ru-RU" sz="32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код на каждый предмет для каждой аудитории проведения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передачи руководителю ППЭ инструкции для участников экзамена по использованию ПО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на участника экзамена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иностранному языку для предоставления в </a:t>
            </a:r>
            <a:r>
              <a:rPr lang="ru-RU" sz="32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аудиториях подготовки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инструкция на аудиторию проведения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каждого иностранного языка, сдаваемого в аудитории проведения экзамена; </a:t>
            </a: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сохранения на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флеш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-накопитель паспорта станции записи ответов и электронного акта технической готовности станции записи ответов для последующей передачи в систему мониторинга готовности ППЭ; 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проверку наличия дополнительного (резервного) оборудования.</a:t>
            </a:r>
          </a:p>
          <a:p>
            <a:pPr lvl="0"/>
            <a:endParaRPr lang="ru-RU" sz="2600" dirty="0">
              <a:solidFill>
                <a:srgbClr val="44546A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1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12453938" y="10842625"/>
            <a:ext cx="3614737" cy="622300"/>
          </a:xfrm>
        </p:spPr>
        <p:txBody>
          <a:bodyPr/>
          <a:lstStyle/>
          <a:p>
            <a:fld id="{C4258EBA-BF76-4BD2-B386-1E39067478A0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769087" y="-128811"/>
            <a:ext cx="12881809" cy="1838173"/>
          </a:xfrm>
          <a:prstGeom prst="rect">
            <a:avLst/>
          </a:prstGeom>
        </p:spPr>
        <p:txBody>
          <a:bodyPr lIns="177704" tIns="88852" rIns="177704" bIns="88852"/>
          <a:lstStyle/>
          <a:p>
            <a:pPr lvl="0" algn="ctr">
              <a:spcBef>
                <a:spcPct val="0"/>
              </a:spcBef>
              <a:defRPr/>
            </a:pPr>
            <a:r>
              <a:rPr lang="ru-RU" sz="3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ТЕХНИЧЕСКОЙ ГОТОВНОСТИ </a:t>
            </a:r>
            <a:r>
              <a:rPr lang="ru-RU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</a:rPr>
              <a:t>ППЭ</a:t>
            </a:r>
            <a:endParaRPr lang="en-US" sz="4400" b="1" dirty="0">
              <a:solidFill>
                <a:srgbClr val="4472C4">
                  <a:lumMod val="50000"/>
                </a:srgbClr>
              </a:solidFill>
              <a:latin typeface="Cambria" panose="02040503050406030204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38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lang="ru-RU" sz="3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 проведения (особенности)</a:t>
            </a:r>
            <a:endParaRPr lang="en-US" sz="35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9994" y="2292409"/>
            <a:ext cx="15388683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Резервное оборудование: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и резервный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флеш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-накопители для переноса данных между станциями ППЭ;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и резервный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флеш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-накопители для сохранения устных ответов участников;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USB-модем для обеспечения резервного канала доступа в сеть «Интернет».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резервные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аудиогарнитуры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включая одну дополнительную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аудиогарнитуру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 каждую аудиторию проведения для использования при инструктаже участников экзамена организаторами;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принтер, который будет использоваться для печати сопроводительной документации к 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флеш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-накопителям с аудиозаписями ответов участников экзамена, и проверить его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работоспособность;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прочее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(резервное) оборудование необходимое для печати полного комплекта и сканирования бланков.</a:t>
            </a:r>
          </a:p>
        </p:txBody>
      </p:sp>
    </p:spTree>
    <p:extLst>
      <p:ext uri="{BB962C8B-B14F-4D97-AF65-F5344CB8AC3E}">
        <p14:creationId xmlns:p14="http://schemas.microsoft.com/office/powerpoint/2010/main" val="273040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12453938" y="10842625"/>
            <a:ext cx="3614737" cy="622300"/>
          </a:xfrm>
        </p:spPr>
        <p:txBody>
          <a:bodyPr/>
          <a:lstStyle/>
          <a:p>
            <a:fld id="{C4258EBA-BF76-4BD2-B386-1E39067478A0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1037686" y="0"/>
            <a:ext cx="12881809" cy="1838173"/>
          </a:xfrm>
          <a:prstGeom prst="rect">
            <a:avLst/>
          </a:prstGeom>
        </p:spPr>
        <p:txBody>
          <a:bodyPr lIns="177704" tIns="88852" rIns="177704" bIns="88852"/>
          <a:lstStyle/>
          <a:p>
            <a:pPr lvl="0" algn="ctr">
              <a:spcBef>
                <a:spcPct val="0"/>
              </a:spcBef>
              <a:defRPr/>
            </a:pPr>
            <a:r>
              <a:rPr lang="ru-RU" sz="3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ТЕХНИЧЕСКОЙ ГОТОВНОСТИ ППЭ</a:t>
            </a:r>
            <a:endParaRPr lang="en-US" sz="35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9994" y="1336445"/>
            <a:ext cx="15388683" cy="84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контроля технической готовности аудиторий и Штаба ППЭ к экзамену необходимо: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подписать паспорта станций записи ответов; </a:t>
            </a: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подписать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 ППЭ-01-01-У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3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подписать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(протоколы) технической готовности аудиторий подготовки (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ППЭ-01-01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32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напечатанные </a:t>
            </a:r>
            <a:r>
              <a:rPr lang="ru-RU" sz="3200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тестовые </a:t>
            </a:r>
            <a:r>
              <a:rPr lang="ru-RU" sz="32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</a:t>
            </a:r>
            <a:r>
              <a:rPr lang="ru-RU" sz="3200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 </a:t>
            </a:r>
            <a:r>
              <a:rPr lang="ru-RU" sz="32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приложением к соответствующему протоколу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напечатать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подписать протокол (протоколы) технической готовности Штаба ППЭ (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ППЭ-01-02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3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личном кабинете ППЭ подтвердить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токеном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члена ГЭК передачу в систему мониторинга готовности ППЭ: сформированных электронных актов технической готовности со всех основных и резервных станций записи ответов, станций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организатора, станций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сканирования в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статуса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«Контроль технической готовности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завершён».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3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Подписанные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паспорта и протоколы остаются на хранение в 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ППЭ.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69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821459" y="132196"/>
            <a:ext cx="15948025" cy="2381250"/>
          </a:xfrm>
        </p:spPr>
        <p:txBody>
          <a:bodyPr>
            <a:noAutofit/>
          </a:bodyPr>
          <a:lstStyle/>
          <a:p>
            <a:pPr lvl="0" algn="ctr" defTabSz="1708175">
              <a:lnSpc>
                <a:spcPct val="100000"/>
              </a:lnSpc>
              <a:defRPr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КОНТРОЛЬ ТЕХНИЧЕСКОЙ ГОТОВНОСТИ ППЭ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аудитории проведения (особенности</a:t>
            </a:r>
            <a:r>
              <a:rPr lang="ru-RU" sz="3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br>
              <a:rPr lang="ru-RU" sz="3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3800" b="1" dirty="0">
                <a:solidFill>
                  <a:srgbClr val="FF0000"/>
                </a:solidFill>
                <a:latin typeface="Cambria" panose="02040503050406030204" pitchFamily="18" charset="0"/>
                <a:ea typeface="+mn-ea"/>
                <a:cs typeface="+mn-cs"/>
              </a:rPr>
              <a:t/>
            </a:r>
            <a:br>
              <a:rPr lang="en-US" sz="3800" b="1" dirty="0">
                <a:solidFill>
                  <a:srgbClr val="FF0000"/>
                </a:solidFill>
                <a:latin typeface="Cambria" panose="02040503050406030204" pitchFamily="18" charset="0"/>
                <a:ea typeface="+mn-ea"/>
                <a:cs typeface="+mn-cs"/>
              </a:rPr>
            </a:b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          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ППЭ-01-01-У «Протокол технической готовности ППЭ к экзамену в устной форме»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55" y="3351428"/>
            <a:ext cx="10930790" cy="69702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59491" y="3351428"/>
            <a:ext cx="2888855" cy="10156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lIns="91409" tIns="45703" rIns="91409" bIns="45703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обязателен для печати,  но обязателен для формирования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51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268865" y="-508865"/>
            <a:ext cx="15949612" cy="2381250"/>
          </a:xfrm>
        </p:spPr>
        <p:txBody>
          <a:bodyPr>
            <a:noAutofit/>
          </a:bodyPr>
          <a:lstStyle/>
          <a:p>
            <a:pPr lvl="0" algn="ctr" defTabSz="1708175">
              <a:lnSpc>
                <a:spcPct val="100000"/>
              </a:lnSpc>
              <a:defRPr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КОНТРОЛЬ ТЕХНИЧЕСКОЙ ГОТОВНОСТИ ППЭ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аудитории проведения (особенности)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ППЭ-01-02 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«протокол (протоколы) технической готовности Штаба ППЭ 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455941" y="4128340"/>
            <a:ext cx="4655096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Сканируем </a:t>
            </a:r>
            <a:r>
              <a:rPr lang="ru-RU" sz="2400" b="1" dirty="0" smtClean="0">
                <a:solidFill>
                  <a:srgbClr val="FF0000"/>
                </a:solidFill>
              </a:rPr>
              <a:t>бланки регистрации в штабе ППЭ!!!</a:t>
            </a:r>
          </a:p>
          <a:p>
            <a:pPr algn="ctr"/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9" y="1659443"/>
            <a:ext cx="7839075" cy="55530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09" y="7212518"/>
            <a:ext cx="7686675" cy="5238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93250" y="2372661"/>
            <a:ext cx="2888855" cy="10156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lIns="91409" tIns="45703" rIns="91409" bIns="45703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обязателен для печати,  но обязателен для формирования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91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09800" y="290513"/>
            <a:ext cx="13858875" cy="2260600"/>
          </a:xfrm>
          <a:noFill/>
        </p:spPr>
        <p:txBody>
          <a:bodyPr>
            <a:normAutofit/>
          </a:bodyPr>
          <a:lstStyle/>
          <a:p>
            <a:r>
              <a:rPr lang="ru-RU" sz="4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Инструктивно-методическая документация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4294967295"/>
          </p:nvPr>
        </p:nvSpPr>
        <p:spPr>
          <a:xfrm>
            <a:off x="12453938" y="10842625"/>
            <a:ext cx="3614737" cy="622300"/>
          </a:xfrm>
        </p:spPr>
        <p:txBody>
          <a:bodyPr/>
          <a:lstStyle/>
          <a:p>
            <a:fld id="{4150C1B7-6DFB-4950-9B13-8D668DE9D9E6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7621" y="3203915"/>
            <a:ext cx="4759900" cy="51706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anchor="ctr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Особенности подготовки </a:t>
            </a:r>
          </a:p>
          <a:p>
            <a:pPr algn="ctr"/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и проведения ЕГЭ </a:t>
            </a:r>
          </a:p>
          <a:p>
            <a:pPr algn="ctr"/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по иностранным языкам</a:t>
            </a:r>
          </a:p>
          <a:p>
            <a:pPr algn="ctr"/>
            <a:endParaRPr lang="ru-RU" sz="30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/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Методические рекомендации по подготовке и проведению ЕГЭ в ППЭ в </a:t>
            </a: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2025 </a:t>
            </a: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году</a:t>
            </a:r>
            <a:endParaRPr lang="ru-RU" sz="3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5017521" y="5789238"/>
            <a:ext cx="1180079" cy="93751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296" y="3920598"/>
            <a:ext cx="9597286" cy="4115038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788727" y="4281054"/>
            <a:ext cx="8211534" cy="1617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13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1241713" y="-382877"/>
            <a:ext cx="14563725" cy="779621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собенности подготовительных мероприятий в ППЭ по иностранному языку раздел «Говорение» </a:t>
            </a:r>
            <a:r>
              <a:rPr lang="ru-RU" sz="54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экзамена 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2700" dirty="0">
                <a:solidFill>
                  <a:schemeClr val="tx1"/>
                </a:solidFill>
              </a:rPr>
              <a:t/>
            </a:r>
            <a:br>
              <a:rPr lang="ru-RU" sz="2700" dirty="0">
                <a:solidFill>
                  <a:schemeClr val="tx1"/>
                </a:solidFill>
              </a:rPr>
            </a:br>
            <a:endParaRPr lang="ru-RU" sz="27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227" y="4491398"/>
            <a:ext cx="1923648" cy="192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0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575779"/>
              </p:ext>
            </p:extLst>
          </p:nvPr>
        </p:nvGraphicFramePr>
        <p:xfrm>
          <a:off x="88754" y="1081129"/>
          <a:ext cx="15891164" cy="996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7798"/>
                <a:gridCol w="5506700"/>
                <a:gridCol w="5283079"/>
                <a:gridCol w="2613587"/>
              </a:tblGrid>
              <a:tr h="114975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Регламентные сроки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АУДИТОРИЯ </a:t>
                      </a:r>
                    </a:p>
                    <a:p>
                      <a:pPr marL="0" marR="0" lvl="0" indent="0" algn="ctr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ПОДГОТОВКИ</a:t>
                      </a:r>
                      <a:endParaRPr kumimoji="0" lang="ru-RU" sz="3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B9BD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АУДИТОРИЯ ПРОВЕДЕНИЯ</a:t>
                      </a:r>
                      <a:endParaRPr kumimoji="0" lang="ru-RU" sz="3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B9BD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Ответственный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503526">
                <a:tc>
                  <a:txBody>
                    <a:bodyPr/>
                    <a:lstStyle/>
                    <a:p>
                      <a:r>
                        <a:rPr kumimoji="0" lang="ru-RU" sz="24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этапе проведения инструктажа (8:15)</a:t>
                      </a:r>
                      <a:endParaRPr kumimoji="0" lang="ru-RU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24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прикрепить организаторов вне аудитории, которые будут сопровождать участников экзамена при переходе из аудиторий подготовки в аудитории проведения, к аудиториям проведения</a:t>
                      </a:r>
                      <a:endParaRPr kumimoji="0" lang="ru-RU" sz="2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51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i="0" u="none" strike="noStrike" kern="1200" cap="none" spc="0" normalizeH="0" baseline="0" noProof="0" dirty="0" smtClean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ППЭ</a:t>
                      </a:r>
                    </a:p>
                    <a:p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11951">
                <a:tc rowSpan="2">
                  <a:txBody>
                    <a:bodyPr/>
                    <a:lstStyle/>
                    <a:p>
                      <a:r>
                        <a:rPr kumimoji="0" lang="ru-RU" sz="24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проведения инструктажа</a:t>
                      </a:r>
                      <a:endParaRPr kumimoji="0" lang="ru-RU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12051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40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выдача организаторам:</a:t>
                      </a:r>
                    </a:p>
                    <a:p>
                      <a:pPr marL="342900" marR="0" lvl="2" indent="-342900" algn="l" defTabSz="12051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Формы:  ППЭ-05-01, </a:t>
                      </a:r>
                      <a:r>
                        <a:rPr kumimoji="0" lang="ru-RU" sz="24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ППЭ-05-02-У, ППЭ-12-02, ППЭ-12-04-МАШ;</a:t>
                      </a:r>
                      <a:endParaRPr kumimoji="0" lang="ru-RU" sz="240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2" indent="-342900" algn="l" defTabSz="12051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ВДП для упаковки испорченных (бракованных) бланков регистрации;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выдача организаторам:</a:t>
                      </a:r>
                    </a:p>
                    <a:p>
                      <a:pPr marL="342900" marR="0" lvl="0" indent="-342900" algn="l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Формы: , ППЭ-05-01, ППЭ-05-03- У, ППЭ-12-02;</a:t>
                      </a:r>
                    </a:p>
                    <a:p>
                      <a:pPr marL="342900" marR="0" lvl="0" indent="-342900" algn="l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ВДП для упаковки бланков регистрации после проведения экзамена;</a:t>
                      </a:r>
                      <a:endParaRPr kumimoji="0" lang="ru-RU" sz="240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2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кодов активации экзамена (один код на каждый предмет для каждой аудитории),</a:t>
                      </a:r>
                    </a:p>
                    <a:p>
                      <a:pPr marL="342900" marR="0" lvl="2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инструкций для участников ЕГЭ по работе с ПО Станции записи (п</a:t>
                      </a:r>
                      <a:r>
                        <a:rPr kumimoji="0" lang="ru-RU" sz="240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одной на аудиторию, для каждого иностранного языка</a:t>
                      </a: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ППЭ</a:t>
                      </a:r>
                    </a:p>
                    <a:p>
                      <a:pPr algn="ctr"/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88720">
                <a:tc vMerge="1">
                  <a:txBody>
                    <a:bodyPr/>
                    <a:lstStyle/>
                    <a:p>
                      <a:endParaRPr kumimoji="0" lang="ru-RU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2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выдать организаторам вне аудитории форму ППЭ-05-04, а также сообщить номера аудиторий проведения, к которым они прикреплены.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marR="0" lvl="2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51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ППЭ</a:t>
                      </a:r>
                    </a:p>
                    <a:p>
                      <a:pPr algn="ctr"/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09561">
                <a:tc>
                  <a:txBody>
                    <a:bodyPr/>
                    <a:lstStyle/>
                    <a:p>
                      <a:pPr marL="0" marR="0" lvl="0" indent="0" algn="l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позднее, чем за час до начала экзамена (9:00)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2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запуск ПО Станция организатора на всех компьютерах в каждой аудитории;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2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запуск ПО Станция записи ответов на всех компьютерах в каждой аудитории;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Технический специалист</a:t>
                      </a:r>
                      <a:endParaRPr kumimoji="0" lang="ru-RU" sz="2400" b="1" i="0" u="none" strike="noStrike" kern="1200" cap="none" spc="0" normalizeH="0" baseline="0" noProof="0" dirty="0" smtClean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uLnTx/>
                        <a:uFillTx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35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470531"/>
              </p:ext>
            </p:extLst>
          </p:nvPr>
        </p:nvGraphicFramePr>
        <p:xfrm>
          <a:off x="193963" y="1099613"/>
          <a:ext cx="15680092" cy="11252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5800"/>
                <a:gridCol w="5747655"/>
                <a:gridCol w="5045077"/>
                <a:gridCol w="2391560"/>
              </a:tblGrid>
              <a:tr h="120869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Регламентные сроки</a:t>
                      </a:r>
                      <a:endParaRPr lang="ru-RU" sz="2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АУДИТОРИЯ </a:t>
                      </a:r>
                    </a:p>
                    <a:p>
                      <a:pPr marL="0" marR="0" lvl="0" indent="0" algn="ctr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ПОДГОТОВКИ</a:t>
                      </a:r>
                      <a:endParaRPr kumimoji="0" lang="ru-RU" sz="3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B9BD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АУДИТОРИЯ ПРОВЕДЕНИЯ</a:t>
                      </a:r>
                      <a:endParaRPr kumimoji="0" lang="ru-RU" sz="3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B9BD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Ответственный</a:t>
                      </a:r>
                      <a:endParaRPr lang="ru-RU" sz="2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120869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9:00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12051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 участников: проверить персональные данные, разместить участников на местах в соответствии с рассадкой;</a:t>
                      </a:r>
                      <a:endParaRPr kumimoji="0" lang="ru-RU" alt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24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аудитории до начала расшифровки КИМ рассмотреть резервную гарнитуру, предназначенную для демонстрации во время инструктажа, и убедиться, что демонстрация того, как регулировать размер оголовья, как правильно должна быть надета гарнитура и расположен микрофон, не вызовет затруднений. В противном случае уточнить данные вопросы у руководителя ППЭ или технического специалиста;</a:t>
                      </a:r>
                      <a:endParaRPr kumimoji="0" lang="ru-RU" sz="240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 в аудитории</a:t>
                      </a:r>
                    </a:p>
                    <a:p>
                      <a:pPr marL="0" marR="0" lvl="0" indent="0" algn="ctr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uLnTx/>
                        <a:uFillTx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9: 30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выдача организаторам:</a:t>
                      </a:r>
                    </a:p>
                    <a:p>
                      <a:pPr marL="342900" marR="0" lvl="2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материалов, которые могут использовать участники ЕГЭ в период ожидания своей очереди (любые книги, журналы, газеты на языке проводимого экзамена. </a:t>
                      </a:r>
                      <a:r>
                        <a:rPr kumimoji="0" lang="ru-RU" sz="24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ВАЖНО:</a:t>
                      </a: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материалы должны быть взяты из школьной библиотеки);</a:t>
                      </a:r>
                    </a:p>
                    <a:p>
                      <a:pPr marL="342900" marR="0" lvl="2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инструкций для участников ЕГЭ по работе с ПО Станции записи (</a:t>
                      </a:r>
                      <a:r>
                        <a:rPr kumimoji="0" lang="ru-RU" sz="240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каждого участника</a:t>
                      </a: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endParaRPr kumimoji="0" lang="ru-RU" sz="240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051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ППЭ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08694">
                <a:tc>
                  <a:txBody>
                    <a:bodyPr/>
                    <a:lstStyle/>
                    <a:p>
                      <a:pPr marL="0" marR="0" lvl="0" indent="0" algn="l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9:30</a:t>
                      </a:r>
                    </a:p>
                    <a:p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скачивание  одного ключа доступа к КИМ и к печати ИК (БР)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Технический специалист</a:t>
                      </a:r>
                    </a:p>
                    <a:p>
                      <a:pPr marL="0" marR="0" lvl="0" indent="0" algn="ctr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 ГЭК</a:t>
                      </a:r>
                      <a:endParaRPr kumimoji="0" lang="ru-RU" sz="2400" b="1" i="0" u="none" strike="noStrike" kern="1200" cap="none" spc="0" normalizeH="0" baseline="0" noProof="0" dirty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uLnTx/>
                        <a:uFillTx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08694">
                <a:tc>
                  <a:txBody>
                    <a:bodyPr/>
                    <a:lstStyle/>
                    <a:p>
                      <a:pPr marL="0" marR="0" lvl="0" indent="0" algn="l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скачивания ключа доступа к КИМ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загрузка ключа доступа к КИМ на Станции записи + на Станции организатора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Технический специалист</a:t>
                      </a:r>
                    </a:p>
                    <a:p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048742">
                <a:tc>
                  <a:txBody>
                    <a:bodyPr/>
                    <a:lstStyle/>
                    <a:p>
                      <a:pPr marL="0" marR="0" lvl="0" indent="0" algn="l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загрузки ключа доступа к КИМ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активация ключа доступа к КИМ на Станциях записи + на Станциях организатора</a:t>
                      </a:r>
                    </a:p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Важно! Кнопку «Прочитать КИМ» нажимать не нужно – это действие приравнивается к вскрытию ЭМ, что запрещено до 10:00.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 ГЭК</a:t>
                      </a:r>
                    </a:p>
                    <a:p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742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574682"/>
              </p:ext>
            </p:extLst>
          </p:nvPr>
        </p:nvGraphicFramePr>
        <p:xfrm>
          <a:off x="220372" y="1099615"/>
          <a:ext cx="15627927" cy="978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2634"/>
                <a:gridCol w="5334000"/>
                <a:gridCol w="5176627"/>
                <a:gridCol w="2654666"/>
              </a:tblGrid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Регламентные сроки</a:t>
                      </a:r>
                      <a:endParaRPr lang="ru-RU" sz="2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АУДИТОРИЯ </a:t>
                      </a:r>
                    </a:p>
                    <a:p>
                      <a:pPr marL="0" marR="0" lvl="0" indent="0" algn="ctr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ПОДГОТОВКИ</a:t>
                      </a:r>
                      <a:endParaRPr kumimoji="0" lang="ru-RU" sz="3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B9BD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АУДИТОРИЯ ПРОВЕДЕНИЯ</a:t>
                      </a:r>
                      <a:endParaRPr kumimoji="0" lang="ru-RU" sz="3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B9BD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Ответственный</a:t>
                      </a:r>
                      <a:endParaRPr lang="ru-RU" sz="2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228714">
                <a:tc>
                  <a:txBody>
                    <a:bodyPr/>
                    <a:lstStyle/>
                    <a:p>
                      <a:pPr marL="0" marR="0" lvl="0" indent="0" algn="l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9-50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051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инструктажа участников ЕГЭ по процедуре выполнения устной части,</a:t>
                      </a:r>
                      <a:r>
                        <a:rPr kumimoji="0" lang="ru-RU" sz="24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информирование о процедуре печати ЭМ (бланков регистрации), доставленных по сети «Интернет»</a:t>
                      </a:r>
                      <a:endParaRPr kumimoji="0" lang="ru-RU" sz="240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12051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2400" b="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12051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ru-RU" sz="2400" b="1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 в аудитории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1507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ранее 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10-00</a:t>
                      </a:r>
                    </a:p>
                    <a:p>
                      <a:pPr marL="0" marR="0" lvl="0" indent="0" algn="l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12051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количества ЭМ для печати;</a:t>
                      </a:r>
                    </a:p>
                    <a:p>
                      <a:pPr marL="342900" marR="0" lvl="0" indent="-342900" algn="l" defTabSz="12051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запуск процедуры расшифровки ЭМ </a:t>
                      </a:r>
                    </a:p>
                    <a:p>
                      <a:pPr marL="342900" marR="0" lvl="0" indent="-342900" algn="l" defTabSz="12051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печать и выдача в произвольном порядке участникам ЕГЭ бланков регистрации устного экзамена, проверка качества печати;</a:t>
                      </a:r>
                    </a:p>
                    <a:p>
                      <a:pPr marL="0" marR="0" lvl="0" indent="0" algn="l" defTabSz="12051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2400" b="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12051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запуск процедуры расшифровки КИМ на каждой станции записи ответов нажатием кнопки «Прочитать КИМ» (</a:t>
                      </a:r>
                      <a:r>
                        <a:rPr lang="ru-RU" sz="2400" u="sng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процедура расшифровки может быть инициирована, если техническим специалистом и членом ГЭК ранее был загружен и активирован ключ доступа к ЭМ</a:t>
                      </a:r>
                      <a:r>
                        <a:rPr lang="ru-RU" sz="2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);</a:t>
                      </a:r>
                    </a:p>
                    <a:p>
                      <a:pPr marL="342900" marR="0" lvl="0" indent="-342900" algn="l" defTabSz="12051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убедиться, что станция записи ответов перешла на страницу ввода номера бланка регистрации;</a:t>
                      </a:r>
                    </a:p>
                    <a:p>
                      <a:pPr marL="342900" marR="0" lvl="0" indent="-342900" algn="l" defTabSz="12051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сообщить организатору вне аудитории информацию об успешной расшифровке КИМ и возможности начала экзамена в аудитории;</a:t>
                      </a:r>
                      <a:endParaRPr lang="ru-RU" sz="2400" b="0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051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 в аудитории</a:t>
                      </a:r>
                    </a:p>
                    <a:p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66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394949" y="0"/>
            <a:ext cx="11641593" cy="931887"/>
          </a:xfrm>
          <a:prstGeom prst="rect">
            <a:avLst/>
          </a:prstGeom>
          <a:noFill/>
        </p:spPr>
        <p:txBody>
          <a:bodyPr lIns="177704" tIns="88852" rIns="177704" bIns="88852"/>
          <a:lstStyle/>
          <a:p>
            <a:pPr algn="ctr">
              <a:spcBef>
                <a:spcPct val="0"/>
              </a:spcBef>
            </a:pP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регистрации устного экзамена</a:t>
            </a:r>
          </a:p>
          <a:p>
            <a:pPr algn="ctr">
              <a:spcBef>
                <a:spcPct val="0"/>
              </a:spcBef>
            </a:pPr>
            <a:endParaRPr lang="ru-RU" sz="4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12453938" y="10842625"/>
            <a:ext cx="3614737" cy="622300"/>
          </a:xfrm>
        </p:spPr>
        <p:txBody>
          <a:bodyPr/>
          <a:lstStyle/>
          <a:p>
            <a:fld id="{C4258EBA-BF76-4BD2-B386-1E39067478A0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91" y="655136"/>
            <a:ext cx="7923501" cy="1049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4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022377"/>
              </p:ext>
            </p:extLst>
          </p:nvPr>
        </p:nvGraphicFramePr>
        <p:xfrm>
          <a:off x="-83127" y="799923"/>
          <a:ext cx="16068674" cy="1042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2087"/>
                <a:gridCol w="5484432"/>
                <a:gridCol w="5512922"/>
                <a:gridCol w="2539233"/>
              </a:tblGrid>
              <a:tr h="117215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Регламентные сроки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АУДИТОРИЯ </a:t>
                      </a:r>
                    </a:p>
                    <a:p>
                      <a:pPr marL="0" marR="0" lvl="0" indent="0" algn="ctr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ПОДГОТОВКИ</a:t>
                      </a:r>
                      <a:endParaRPr kumimoji="0" lang="ru-RU" sz="3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B9BD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АУДИТОРИЯ ПРОВЕДЕНИЯ</a:t>
                      </a:r>
                      <a:endParaRPr kumimoji="0" lang="ru-RU" sz="3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B9BD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Ответственный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845352">
                <a:tc>
                  <a:txBody>
                    <a:bodyPr/>
                    <a:lstStyle/>
                    <a:p>
                      <a:pPr marL="0" marR="0" lvl="0" indent="0" algn="l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10-00</a:t>
                      </a:r>
                    </a:p>
                    <a:p>
                      <a:pPr marL="0" marR="0" lvl="0" indent="0" algn="l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2" indent="-342900" algn="l" defTabSz="12051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вторая часть инструктажа;</a:t>
                      </a:r>
                    </a:p>
                    <a:p>
                      <a:pPr marL="342900" marR="0" lvl="0" indent="-342900" algn="l" defTabSz="12051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заполнения бланков регистрации участниками ЕГЭ (</a:t>
                      </a:r>
                      <a:r>
                        <a:rPr lang="ru-RU" sz="2400" u="sng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аудитории участники ставят в аудитории проведения</a:t>
                      </a:r>
                      <a:r>
                        <a:rPr lang="ru-RU" sz="2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);</a:t>
                      </a:r>
                    </a:p>
                    <a:p>
                      <a:pPr marL="342900" marR="0" lvl="0" indent="-342900" algn="l" defTabSz="12051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сообщение организатору </a:t>
                      </a:r>
                      <a:r>
                        <a:rPr lang="ru-RU" sz="2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 аудитории об окончании заполнения бланков регистрации участниками</a:t>
                      </a:r>
                      <a:r>
                        <a:rPr lang="ru-RU" sz="2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342900" marR="0" lvl="0" indent="-342900" algn="l" defTabSz="12051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ожидание участниками очереди сдачи экзамена;</a:t>
                      </a:r>
                    </a:p>
                    <a:p>
                      <a:pPr marL="342900" marR="0" lvl="2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 первой очереди и сопровождение в аудиторию проведения (в соответствии с ведомостью ППЭ-05-04-У) (организатор вне аудитории!)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sng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берут с собой: бланк регистрации, ручку, документ, удостоверяющий личность.</a:t>
                      </a:r>
                    </a:p>
                    <a:p>
                      <a:pPr marL="0" marR="0" lvl="0" indent="0" algn="l" defTabSz="12051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24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12051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 экзамена: </a:t>
                      </a:r>
                      <a:r>
                        <a:rPr lang="ru-RU" sz="2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момент завершения инструктажа и заполнения бланков</a:t>
                      </a:r>
                    </a:p>
                    <a:p>
                      <a:pPr marL="0" marR="0" lvl="0" indent="0" algn="l" defTabSz="12051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окончание экзамена: </a:t>
                      </a:r>
                      <a:r>
                        <a:rPr lang="ru-RU" sz="2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момент, когда аудиторию покинул последний участник.</a:t>
                      </a:r>
                      <a:endParaRPr lang="ru-RU" sz="2400" b="0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2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рассадка участников (произвольным образом)</a:t>
                      </a:r>
                      <a:r>
                        <a:rPr lang="ru-RU" sz="2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учитывая язык;</a:t>
                      </a:r>
                      <a:endParaRPr lang="ru-RU" sz="2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2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краткого инструктажа по процедуре сдачи экзамена и использованию </a:t>
                      </a:r>
                      <a:r>
                        <a:rPr lang="ru-RU" sz="24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аудиогарнитуры</a:t>
                      </a:r>
                      <a:r>
                        <a:rPr lang="ru-RU" sz="2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342900" marR="0" lvl="2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номера бланка регистрации в ПО (</a:t>
                      </a:r>
                      <a:r>
                        <a:rPr lang="ru-RU" sz="2400" u="sng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самостоятельно</a:t>
                      </a:r>
                      <a:r>
                        <a:rPr lang="ru-RU" sz="2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);</a:t>
                      </a:r>
                    </a:p>
                    <a:p>
                      <a:pPr marL="342900" marR="0" lvl="2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соответствия номера бланка регистрации номеру введенному участником в ПО;</a:t>
                      </a:r>
                    </a:p>
                    <a:p>
                      <a:pPr marL="342900" marR="0" lvl="2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внесения в регистрационный бланк номера аудитории;</a:t>
                      </a:r>
                    </a:p>
                    <a:p>
                      <a:pPr marL="342900" marR="0" lvl="0" indent="-342900" algn="l" defTabSz="12051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инициация начала выполнения экзаменационной работы - ввод кода активации экзамена (выполняется организатором!). 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 экзамена: </a:t>
                      </a:r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момент завершения краткого инструктажа первой группы участников экзамена 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окончание экзамена: </a:t>
                      </a:r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момент, когда аудиторию покинул последний участник.</a:t>
                      </a:r>
                      <a:endParaRPr lang="ru-RU" sz="2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051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 в аудитории</a:t>
                      </a:r>
                    </a:p>
                    <a:p>
                      <a:endParaRPr lang="ru-RU" sz="2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98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12453938" y="10842625"/>
            <a:ext cx="3614737" cy="622300"/>
          </a:xfrm>
        </p:spPr>
        <p:txBody>
          <a:bodyPr/>
          <a:lstStyle/>
          <a:p>
            <a:fld id="{C4258EBA-BF76-4BD2-B386-1E39067478A0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18" y="1246909"/>
            <a:ext cx="10958946" cy="76892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6608619" y="7966364"/>
            <a:ext cx="5223162" cy="615553"/>
          </a:xfrm>
          <a:prstGeom prst="rect">
            <a:avLst/>
          </a:prstGeom>
          <a:solidFill>
            <a:schemeClr val="accent1">
              <a:tint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записи ответов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88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12453938" y="10842625"/>
            <a:ext cx="3614737" cy="622300"/>
          </a:xfrm>
        </p:spPr>
        <p:txBody>
          <a:bodyPr/>
          <a:lstStyle/>
          <a:p>
            <a:fld id="{C4258EBA-BF76-4BD2-B386-1E39067478A0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12" y="1376206"/>
            <a:ext cx="15181210" cy="84393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44546" y="3103419"/>
            <a:ext cx="5223162" cy="615553"/>
          </a:xfrm>
          <a:prstGeom prst="rect">
            <a:avLst/>
          </a:prstGeom>
          <a:solidFill>
            <a:schemeClr val="accent1">
              <a:tint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записи ответов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74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878518"/>
              </p:ext>
            </p:extLst>
          </p:nvPr>
        </p:nvGraphicFramePr>
        <p:xfrm>
          <a:off x="219075" y="2048391"/>
          <a:ext cx="15627927" cy="8808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2634"/>
                <a:gridCol w="10510627"/>
                <a:gridCol w="2654666"/>
              </a:tblGrid>
              <a:tr h="91396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Регламентные сроки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АУДИТОРИЯ ПРОВЕДЕНИЯ</a:t>
                      </a:r>
                      <a:endParaRPr kumimoji="0" lang="ru-RU" sz="3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B9BD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Ответственный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897384">
                <a:tc rowSpan="2">
                  <a:txBody>
                    <a:bodyPr/>
                    <a:lstStyle/>
                    <a:p>
                      <a:pPr marL="0" marR="0" lvl="0" indent="0" algn="l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после объявления начала экзамена в аудитории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2" indent="-342900" algn="l" defTabSz="12051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произнесение</a:t>
                      </a:r>
                      <a:r>
                        <a:rPr lang="ru-RU" sz="2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номера КИМ на русском языке и проверка качества аудиозаписи (в случае плохого качества звучания – технический</a:t>
                      </a:r>
                      <a:r>
                        <a:rPr lang="ru-RU" sz="2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специалист изменяет настройки</a:t>
                      </a:r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);</a:t>
                      </a:r>
                      <a:endParaRPr kumimoji="0" lang="ru-RU" sz="240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подготовка и ответ на задания КИМ;</a:t>
                      </a:r>
                    </a:p>
                    <a:p>
                      <a:pPr marL="342900" marR="0" lvl="2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прослушивание аудиозаписей ответов;</a:t>
                      </a:r>
                      <a:endParaRPr lang="ru-RU" sz="2400" b="0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051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Участник экзамена</a:t>
                      </a:r>
                    </a:p>
                    <a:p>
                      <a:pPr algn="ctr"/>
                      <a:endParaRPr lang="ru-RU" sz="24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9436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2" indent="-342900" algn="l" defTabSz="12051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завершить на станции записи ответов выполнение экзаменационной работы участником (инициировать сдачу экзамена следующим участником экзамена); </a:t>
                      </a:r>
                    </a:p>
                    <a:p>
                      <a:pPr marL="342900" marR="0" lvl="2" indent="-342900" algn="l" defTabSz="12051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предложить прослушать записи своих устных ответов участникам экзамена, сделав об этом отметку в форме ППЭ-05-03-У; </a:t>
                      </a:r>
                    </a:p>
                    <a:p>
                      <a:pPr marL="342900" marR="0" lvl="2" indent="-342900" algn="l" defTabSz="12051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собрать у участников каждой группы бланки регистрации; заполнить соответствующие строки формы ППЭ-05-03-У и получить подпись у участников экзамена;</a:t>
                      </a:r>
                    </a:p>
                    <a:p>
                      <a:pPr marL="342900" marR="0" lvl="2" indent="-342900" algn="l" defTabSz="12051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выполнение перехода к экзамену следующего участника в ПО на рабочем месте участника.</a:t>
                      </a:r>
                    </a:p>
                    <a:p>
                      <a:pPr marL="0" marR="0" lvl="2" indent="0" algn="l" defTabSz="12051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24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2" indent="0" algn="l" defTabSz="12051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24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2" indent="0" algn="ctr" defTabSz="12051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Следующая группа участников ЕГЭ заходит в аудиторию проведения только после того, как выполнение экзаменационной работы завершили </a:t>
                      </a:r>
                      <a:r>
                        <a:rPr lang="ru-RU" sz="240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 участники из предыдущей группы</a:t>
                      </a:r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!!!</a:t>
                      </a:r>
                      <a:endParaRPr lang="ru-RU" sz="2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lvl="2" indent="0" algn="l" defTabSz="12051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2400" b="0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051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Организатор</a:t>
                      </a:r>
                      <a:r>
                        <a:rPr lang="ru-RU" sz="2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в аудитории</a:t>
                      </a:r>
                      <a:endParaRPr lang="ru-RU" sz="24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3493" y="257131"/>
            <a:ext cx="1473332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Передача статуса в систему мониторинга «ЭКЗАМЕНЫ НАЧАЛИСЬ»</a:t>
            </a:r>
          </a:p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получения информации от руководителя ППЭ о </a:t>
            </a: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завершении печати 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всех ИК во всех аудиториях </a:t>
            </a: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подготовки, завершении 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расшифровки КИМ </a:t>
            </a: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успешном начале экзаменов во 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всех </a:t>
            </a: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аудиториях проведения (с использованием </a:t>
            </a:r>
            <a:r>
              <a:rPr lang="ru-RU" alt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токена</a:t>
            </a: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члена ГЭК). </a:t>
            </a:r>
            <a:endParaRPr lang="ru-RU" altLang="ru-RU" sz="2400" b="1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12453938" y="10842625"/>
            <a:ext cx="3614737" cy="622300"/>
          </a:xfrm>
        </p:spPr>
        <p:txBody>
          <a:bodyPr/>
          <a:lstStyle/>
          <a:p>
            <a:fld id="{C4258EBA-BF76-4BD2-B386-1E39067478A0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50" y="1672841"/>
            <a:ext cx="13741033" cy="85796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773" y="5776999"/>
            <a:ext cx="8485536" cy="31591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18619" y="6858000"/>
            <a:ext cx="5223162" cy="615553"/>
          </a:xfrm>
          <a:prstGeom prst="rect">
            <a:avLst/>
          </a:prstGeom>
          <a:solidFill>
            <a:schemeClr val="accent1">
              <a:tint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записи ответов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1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20763" y="654050"/>
            <a:ext cx="15047912" cy="2262188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Особенности проведения </a:t>
            </a:r>
            <a:r>
              <a:rPr lang="ru-RU" sz="48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ГИА по </a:t>
            </a:r>
            <a:r>
              <a:rPr lang="ru-RU" sz="4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иностранным языкам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4294967295"/>
          </p:nvPr>
        </p:nvSpPr>
        <p:spPr>
          <a:xfrm>
            <a:off x="12453938" y="10842625"/>
            <a:ext cx="3614737" cy="622300"/>
          </a:xfrm>
        </p:spPr>
        <p:txBody>
          <a:bodyPr/>
          <a:lstStyle/>
          <a:p>
            <a:fld id="{4150C1B7-6DFB-4950-9B13-8D668DE9D9E6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6632" y="3074289"/>
            <a:ext cx="12737322" cy="5411743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39209" y="3349078"/>
            <a:ext cx="4322439" cy="7559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67206" y="3349569"/>
            <a:ext cx="3657917" cy="7986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71998" y="3700699"/>
            <a:ext cx="3376263" cy="39717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39614" y="4562058"/>
            <a:ext cx="3011685" cy="35844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281213" y="4562058"/>
            <a:ext cx="2956816" cy="32860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66226" y="7304442"/>
            <a:ext cx="5114987" cy="145707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37158" y="6787700"/>
            <a:ext cx="2816596" cy="71939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607257" y="6708757"/>
            <a:ext cx="2517866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69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12453938" y="10842625"/>
            <a:ext cx="3614737" cy="622300"/>
          </a:xfrm>
        </p:spPr>
        <p:txBody>
          <a:bodyPr/>
          <a:lstStyle/>
          <a:p>
            <a:fld id="{C4258EBA-BF76-4BD2-B386-1E39067478A0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5" name="Прямоугольник 30"/>
          <p:cNvSpPr>
            <a:spLocks noChangeArrowheads="1"/>
          </p:cNvSpPr>
          <p:nvPr/>
        </p:nvSpPr>
        <p:spPr bwMode="auto">
          <a:xfrm>
            <a:off x="1439606" y="0"/>
            <a:ext cx="116195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перемещения участников между аудиториями подготовки и проведения:</a:t>
            </a:r>
          </a:p>
        </p:txBody>
      </p:sp>
      <p:sp>
        <p:nvSpPr>
          <p:cNvPr id="7" name="Прямоугольник 31"/>
          <p:cNvSpPr>
            <a:spLocks noChangeArrowheads="1"/>
          </p:cNvSpPr>
          <p:nvPr/>
        </p:nvSpPr>
        <p:spPr bwMode="auto">
          <a:xfrm>
            <a:off x="182089" y="2255615"/>
            <a:ext cx="8407729" cy="815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вне аудитории должен сопроводить группу участников ЕГЭ первой очереди в аудитории проведения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spcBef>
                <a:spcPct val="0"/>
              </a:spcBef>
              <a:buNone/>
            </a:pPr>
            <a:endParaRPr lang="ru-RU" alt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каждой группе должно быть количество участников ЕГЭ равное количеству рабочих мест в аудитории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проведения;</a:t>
            </a:r>
          </a:p>
          <a:p>
            <a:pPr marL="0" lvl="2" indent="0" eaLnBrk="1" hangingPunct="1">
              <a:spcBef>
                <a:spcPct val="0"/>
              </a:spcBef>
              <a:buNone/>
            </a:pPr>
            <a:endParaRPr lang="ru-RU" altLang="ru-RU" sz="2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 eaLnBrk="1" hangingPunct="1">
              <a:spcBef>
                <a:spcPct val="0"/>
              </a:spcBef>
              <a:buNone/>
            </a:pP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ВАЖНО: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случае неявки участников ЕГЭ, организатор должен добрать необходимое количество явившихся участников ЕГЭ следующих по порядку в ведомости ППЭ 05-04-У. </a:t>
            </a:r>
            <a:endParaRPr lang="ru-RU" altLang="ru-RU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 eaLnBrk="1" hangingPunct="1">
              <a:spcBef>
                <a:spcPct val="0"/>
              </a:spcBef>
              <a:buNone/>
            </a:pPr>
            <a:endParaRPr lang="ru-RU" alt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 eaLnBrk="1" hangingPunct="1">
              <a:spcBef>
                <a:spcPct val="0"/>
              </a:spcBef>
              <a:buNone/>
            </a:pP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Т.е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необходимо соблюдать правило: всегда приводить в аудиторию проведения, количество участников ЕГЭ равное количеству рабочих мест (за исключением, может быть, последней «партии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</a:p>
          <a:p>
            <a:pPr marL="0" lvl="2" indent="0" eaLnBrk="1" hangingPunct="1">
              <a:spcBef>
                <a:spcPct val="0"/>
              </a:spcBef>
              <a:buNone/>
            </a:pPr>
            <a:endParaRPr lang="ru-RU" altLang="ru-RU" sz="2800" dirty="0">
              <a:latin typeface="Arial" panose="020B0604020202020204" pitchFamily="34" charset="0"/>
            </a:endParaRPr>
          </a:p>
          <a:p>
            <a:pPr marL="0" lvl="2" indent="0" eaLnBrk="1" hangingPunct="1">
              <a:spcBef>
                <a:spcPct val="0"/>
              </a:spcBef>
              <a:buNone/>
            </a:pPr>
            <a:endParaRPr lang="ru-RU" altLang="ru-RU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818" y="2757509"/>
            <a:ext cx="7271039" cy="7475472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8413119" y="1542740"/>
            <a:ext cx="7834542" cy="15121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051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ППЭ-05-04-У </a:t>
            </a:r>
          </a:p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«Ведомость перемещения участников ЕГЭ»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5906" y="7242411"/>
            <a:ext cx="1812757" cy="83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2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0" y="2488025"/>
            <a:ext cx="11866879" cy="567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552777" y="5318362"/>
            <a:ext cx="4141825" cy="5262979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При вызове группы участников ЕГЭ каждой очереди для перехода в аудиторию  проведения экзаменов в форме ППЭ-05-02-У необходимо сделать отметку «Бланк регистрации получен» и получить подпись участника ЕГЭ, покидающего аудиторию подготовки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" y="1179513"/>
            <a:ext cx="16417637" cy="1512887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ППЭ-05-02-У «Протокол проведения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 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 подготовки»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9" y="4504399"/>
            <a:ext cx="2493819" cy="299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9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47" y="2605283"/>
            <a:ext cx="15557836" cy="662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0813" y="901700"/>
            <a:ext cx="15917862" cy="15113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ППЭ-05-03-У «Протокол проведения ЕГЭ в аудитории проведения»</a:t>
            </a:r>
            <a:b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05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70520325"/>
              </p:ext>
            </p:extLst>
          </p:nvPr>
        </p:nvGraphicFramePr>
        <p:xfrm>
          <a:off x="249382" y="1407680"/>
          <a:ext cx="15697200" cy="1384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44235" y="2565977"/>
            <a:ext cx="13858875" cy="7421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действий:</a:t>
            </a:r>
            <a:endParaRPr lang="ru-RU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Участник направляется в аудиторию подготовки  в соответствии с распределением.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Переводится в аудиторию проведения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последнюю очередь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Составление акта руководителем ППЭ (подпись участника, члена ГЭК).</a:t>
            </a:r>
          </a:p>
          <a:p>
            <a:pPr marL="0" indent="0">
              <a:buNone/>
            </a:pP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Акт о допуске участника ГИА в ППЭ (в свободной форме)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8146" y="172127"/>
            <a:ext cx="11222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ОСОБЫЕ СИТУАЦИИ</a:t>
            </a:r>
          </a:p>
        </p:txBody>
      </p:sp>
    </p:spTree>
    <p:extLst>
      <p:ext uri="{BB962C8B-B14F-4D97-AF65-F5344CB8AC3E}">
        <p14:creationId xmlns:p14="http://schemas.microsoft.com/office/powerpoint/2010/main" val="351564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13477869"/>
              </p:ext>
            </p:extLst>
          </p:nvPr>
        </p:nvGraphicFramePr>
        <p:xfrm>
          <a:off x="2216728" y="1083194"/>
          <a:ext cx="10141526" cy="1008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44235" y="2565977"/>
            <a:ext cx="13858875" cy="74215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использования резервной станции записи ответов дополнительный ключ доступа к ЭМ не запрашивается.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Вышедшие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строя станции остаются в аудитории в зоне видимости камер видеонаблюдения до окончания экзамена.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28146" y="172127"/>
            <a:ext cx="11222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ОСОБЫЕ СИТУАЦИИ</a:t>
            </a:r>
          </a:p>
        </p:txBody>
      </p:sp>
    </p:spTree>
    <p:extLst>
      <p:ext uri="{BB962C8B-B14F-4D97-AF65-F5344CB8AC3E}">
        <p14:creationId xmlns:p14="http://schemas.microsoft.com/office/powerpoint/2010/main" val="102779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12453938" y="10842625"/>
            <a:ext cx="3614737" cy="622300"/>
          </a:xfrm>
        </p:spPr>
        <p:txBody>
          <a:bodyPr/>
          <a:lstStyle/>
          <a:p>
            <a:fld id="{C4258EBA-BF76-4BD2-B386-1E39067478A0}" type="slidenum">
              <a:rPr lang="ru-RU" smtClean="0"/>
              <a:pPr/>
              <a:t>35</a:t>
            </a:fld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85063214"/>
              </p:ext>
            </p:extLst>
          </p:nvPr>
        </p:nvGraphicFramePr>
        <p:xfrm>
          <a:off x="332510" y="848339"/>
          <a:ext cx="15558654" cy="805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691058" y="202008"/>
            <a:ext cx="11222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ОСОБЫЕ СИТУАЦИИ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401148"/>
              </p:ext>
            </p:extLst>
          </p:nvPr>
        </p:nvGraphicFramePr>
        <p:xfrm>
          <a:off x="332510" y="2095763"/>
          <a:ext cx="15558654" cy="8227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9327"/>
                <a:gridCol w="7779327"/>
              </a:tblGrid>
              <a:tr h="952237">
                <a:tc>
                  <a:txBody>
                    <a:bodyPr/>
                    <a:lstStyle/>
                    <a:p>
                      <a:r>
                        <a:rPr lang="ru-RU" sz="240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если неисправности </a:t>
                      </a:r>
                      <a:r>
                        <a:rPr lang="ru-RU" sz="240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устранены</a:t>
                      </a:r>
                      <a:endParaRPr lang="ru-RU" sz="2400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сдача экзамена продолжается на той</a:t>
                      </a:r>
                      <a:r>
                        <a:rPr lang="ru-RU" sz="24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же</a:t>
                      </a:r>
                      <a:r>
                        <a:rPr lang="ru-RU" sz="2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рабочей станции</a:t>
                      </a:r>
                      <a:endParaRPr lang="ru-RU" sz="2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74611">
                <a:tc>
                  <a:txBody>
                    <a:bodyPr/>
                    <a:lstStyle/>
                    <a:p>
                      <a:r>
                        <a:rPr lang="ru-RU" sz="2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если неисправности </a:t>
                      </a:r>
                      <a:r>
                        <a:rPr lang="ru-RU" sz="2400" b="1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 могут быть устранены</a:t>
                      </a:r>
                      <a:endParaRPr lang="ru-RU" sz="2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устанавливается резервная рабочая станция с новым уникальным номером места</a:t>
                      </a:r>
                      <a:endParaRPr lang="ru-RU" sz="2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18192">
                <a:tc>
                  <a:txBody>
                    <a:bodyPr/>
                    <a:lstStyle/>
                    <a:p>
                      <a:r>
                        <a:rPr lang="ru-RU" sz="2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если неисправности </a:t>
                      </a:r>
                      <a:r>
                        <a:rPr lang="ru-RU" sz="2400" b="1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 могут быть устранены и нет резервной рабочей станции</a:t>
                      </a:r>
                      <a:endParaRPr lang="ru-RU" sz="2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участники, которые должны были сдавать экзамен на вышедшей из строя рабочей станции, направляются для сдачи экзамена на имеющиеся рабочие станции в этой аудитории</a:t>
                      </a:r>
                    </a:p>
                    <a:p>
                      <a:endParaRPr lang="ru-RU" sz="2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ВАЖНО:</a:t>
                      </a:r>
                      <a:r>
                        <a:rPr lang="ru-RU" sz="2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происходит </a:t>
                      </a:r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уменьшение количества участников в одной группе, собираемой из аудиторий подготовки для сдачи экзамена</a:t>
                      </a:r>
                      <a:endParaRPr lang="ru-RU" sz="2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06909">
                <a:tc>
                  <a:txBody>
                    <a:bodyPr/>
                    <a:lstStyle/>
                    <a:p>
                      <a:r>
                        <a:rPr lang="ru-RU" sz="2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если </a:t>
                      </a:r>
                      <a:r>
                        <a:rPr lang="ru-RU" sz="2400" b="1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 строя вышла единственная рабочая станция в аудитории и нет возможности её замены</a:t>
                      </a:r>
                      <a:endParaRPr lang="ru-RU" sz="2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051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принимается, что участники ЕГЭ не закончили экзамен по объективным причинам с оформлением соответствующего акта (форма ППЭ-22 </a:t>
                      </a:r>
                      <a:r>
                        <a:rPr lang="ru-RU" sz="240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«Акт о досрочном завершении экзамена по объективным причинам») </a:t>
                      </a:r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 направляются на пересдачу экзамена в резервный день решением председателя ГЭК.</a:t>
                      </a:r>
                    </a:p>
                    <a:p>
                      <a:endParaRPr lang="ru-RU" sz="2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ВАЖНО: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Направлять участников ЕГЭ в другую аудиторию </a:t>
                      </a:r>
                      <a:r>
                        <a:rPr lang="ru-RU" sz="2400" u="sng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категорически запрещено</a:t>
                      </a:r>
                      <a:endParaRPr lang="ru-RU" sz="24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890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12453938" y="10842625"/>
            <a:ext cx="3614737" cy="622300"/>
          </a:xfrm>
        </p:spPr>
        <p:txBody>
          <a:bodyPr/>
          <a:lstStyle/>
          <a:p>
            <a:fld id="{C4258EBA-BF76-4BD2-B386-1E39067478A0}" type="slidenum">
              <a:rPr lang="ru-RU" smtClean="0"/>
              <a:pPr/>
              <a:t>36</a:t>
            </a:fld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72565811"/>
              </p:ext>
            </p:extLst>
          </p:nvPr>
        </p:nvGraphicFramePr>
        <p:xfrm>
          <a:off x="740227" y="951351"/>
          <a:ext cx="14456229" cy="805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46493" y="61316"/>
            <a:ext cx="11222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ОСОБЫЕ СИТУАЦИИ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1233438" y="1612669"/>
            <a:ext cx="1471180" cy="576349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039307"/>
              </p:ext>
            </p:extLst>
          </p:nvPr>
        </p:nvGraphicFramePr>
        <p:xfrm>
          <a:off x="1" y="2189018"/>
          <a:ext cx="16068674" cy="8866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0368"/>
                <a:gridCol w="9468306"/>
              </a:tblGrid>
              <a:tr h="8866909">
                <a:tc>
                  <a:txBody>
                    <a:bodyPr/>
                    <a:lstStyle/>
                    <a:p>
                      <a:pPr marL="0" marR="0" lvl="0" indent="0" algn="ctr" defTabSz="12051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Неисправность</a:t>
                      </a:r>
                      <a:r>
                        <a:rPr lang="ru-RU" sz="28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28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возникла</a:t>
                      </a:r>
                      <a:r>
                        <a:rPr lang="ru-RU" sz="2800" b="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2800" b="1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до начала выполнения экзаменационной работы: </a:t>
                      </a:r>
                      <a:r>
                        <a:rPr lang="ru-RU" sz="28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участник ЕГЭ </a:t>
                      </a:r>
                      <a:r>
                        <a:rPr lang="ru-RU" sz="2800" b="1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не перешёл к просмотру заданий КИМ</a:t>
                      </a:r>
                      <a:r>
                        <a:rPr lang="ru-RU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12051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0850" algn="ctr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Неисправность возникла </a:t>
                      </a:r>
                      <a:r>
                        <a:rPr kumimoji="0" lang="ru-RU" sz="2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после начала выполнения экзаменационной работы: </a:t>
                      </a: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участник ЕГЭ </a:t>
                      </a:r>
                      <a:r>
                        <a:rPr kumimoji="0" lang="ru-RU" sz="2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перешёл к просмотру заданий КИМ</a:t>
                      </a: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450850" algn="just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cxnSp>
        <p:nvCxnSpPr>
          <p:cNvPr id="14" name="Прямая со стрелкой 13"/>
          <p:cNvCxnSpPr/>
          <p:nvPr/>
        </p:nvCxnSpPr>
        <p:spPr>
          <a:xfrm>
            <a:off x="4385950" y="3940043"/>
            <a:ext cx="1446814" cy="930946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909455" y="1595259"/>
            <a:ext cx="1184561" cy="593759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688544"/>
              </p:ext>
            </p:extLst>
          </p:nvPr>
        </p:nvGraphicFramePr>
        <p:xfrm>
          <a:off x="0" y="4870988"/>
          <a:ext cx="6578932" cy="5997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8509"/>
                <a:gridCol w="3960423"/>
              </a:tblGrid>
              <a:tr h="5997568">
                <a:tc>
                  <a:txBody>
                    <a:bodyPr/>
                    <a:lstStyle/>
                    <a:p>
                      <a:r>
                        <a:rPr lang="ru-RU" sz="2400" b="1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неисправность устранена</a:t>
                      </a:r>
                    </a:p>
                    <a:p>
                      <a:r>
                        <a:rPr lang="ru-RU" sz="2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участник ЕГЭ с тем же бланком регистрации</a:t>
                      </a:r>
                      <a:r>
                        <a:rPr lang="ru-RU" sz="24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2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продолжает выполнение экзаменационной работы на этой же станции</a:t>
                      </a:r>
                      <a:endParaRPr lang="ru-RU" sz="2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неисправность не устранена</a:t>
                      </a:r>
                    </a:p>
                    <a:p>
                      <a:r>
                        <a:rPr lang="ru-RU" sz="2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участник ЕГЭ с тем же бланком регистрации выполняет экзаменационную работу на другой рабочей станции, в том числе резервной  </a:t>
                      </a:r>
                    </a:p>
                    <a:p>
                      <a:pPr marL="0" marR="0" lvl="0" indent="0" algn="l" defTabSz="12051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l" defTabSz="12051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ВАЖНО:</a:t>
                      </a:r>
                      <a:r>
                        <a:rPr lang="ru-RU" sz="2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участник ЕГЭ должен вернуться в свою аудиторию подготовки и пройти в аудиторию проведения </a:t>
                      </a:r>
                      <a:r>
                        <a:rPr lang="ru-RU" sz="2400" b="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со</a:t>
                      </a:r>
                      <a:r>
                        <a:rPr lang="ru-RU" sz="2400" b="0" u="sng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следующей</a:t>
                      </a:r>
                      <a:r>
                        <a:rPr lang="ru-RU" sz="2400" b="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очередью</a:t>
                      </a:r>
                      <a:r>
                        <a:rPr lang="ru-RU" sz="2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  <a:p>
                      <a:endParaRPr lang="ru-RU" sz="2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787702"/>
              </p:ext>
            </p:extLst>
          </p:nvPr>
        </p:nvGraphicFramePr>
        <p:xfrm>
          <a:off x="6747164" y="4870988"/>
          <a:ext cx="9321511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9272"/>
                <a:gridCol w="5442239"/>
              </a:tblGrid>
              <a:tr h="5997568">
                <a:tc>
                  <a:txBody>
                    <a:bodyPr/>
                    <a:lstStyle/>
                    <a:p>
                      <a:pPr marL="0" marR="0" lvl="0" indent="0" algn="l" defTabSz="12051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при желании участника прийти в резервный день</a:t>
                      </a:r>
                    </a:p>
                    <a:p>
                      <a:pPr marL="0" marR="0" lvl="0" indent="0" algn="l" defTabSz="12051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принимается, что участники ЕГЭ не закончили экзамен по объективным причинам с оформление соответствующего акта (форма ППЭ-22 «Акт о досрочном завершении экзамена по объективным причинам») и направляется на пересдачу экзамена в резервный день.</a:t>
                      </a:r>
                    </a:p>
                    <a:p>
                      <a:endParaRPr lang="ru-RU" sz="2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при желании участника пересдать в тот же день.</a:t>
                      </a:r>
                    </a:p>
                    <a:p>
                      <a:r>
                        <a:rPr lang="ru-RU" sz="2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участник направляется в ближайшую </a:t>
                      </a:r>
                      <a:r>
                        <a:rPr lang="ru-RU" sz="2400" b="0" dirty="0" smtClean="0">
                          <a:solidFill>
                            <a:srgbClr val="FF0000"/>
                          </a:solidFill>
                        </a:rPr>
                        <a:t>удобную очередь в эту же аудиторию </a:t>
                      </a:r>
                      <a:r>
                        <a:rPr lang="ru-RU" sz="2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 этим же бланком регистрации,</a:t>
                      </a:r>
                      <a:r>
                        <a:rPr lang="ru-RU" sz="24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но на </a:t>
                      </a:r>
                      <a:r>
                        <a:rPr lang="ru-RU" sz="2400" b="0" u="sng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другую станцию </a:t>
                      </a:r>
                      <a:r>
                        <a:rPr lang="ru-RU" sz="24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записи ответов (основную или резервную).</a:t>
                      </a:r>
                    </a:p>
                    <a:p>
                      <a:r>
                        <a:rPr lang="ru-RU" sz="24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Участник остается в аудитории, общая очередь сдвигается. В случае длительного ожидания – участник направляется в штаб для ожидания. Составляется акт техническим специалистом, членом ГЭК, руководителем ППЭ (с указанием номера аудитории, компьютера, на котором произошел сбой и на котором  участник сдал экзамен).</a:t>
                      </a:r>
                      <a:endParaRPr lang="ru-RU" sz="2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cxnSp>
        <p:nvCxnSpPr>
          <p:cNvPr id="19" name="Прямая со стрелкой 18"/>
          <p:cNvCxnSpPr/>
          <p:nvPr/>
        </p:nvCxnSpPr>
        <p:spPr>
          <a:xfrm flipH="1">
            <a:off x="1205345" y="3874765"/>
            <a:ext cx="1174666" cy="1061503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8823690" y="3514158"/>
            <a:ext cx="1783619" cy="135683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2276443" y="3514158"/>
            <a:ext cx="1799775" cy="135683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53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12453938" y="10842625"/>
            <a:ext cx="3614737" cy="622300"/>
          </a:xfrm>
        </p:spPr>
        <p:txBody>
          <a:bodyPr/>
          <a:lstStyle/>
          <a:p>
            <a:fld id="{C4258EBA-BF76-4BD2-B386-1E39067478A0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72094" y="2115027"/>
            <a:ext cx="14851584" cy="707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508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14350" indent="-514350" algn="just">
              <a:spcBef>
                <a:spcPct val="0"/>
              </a:spcBef>
              <a:buFont typeface="+mj-lt"/>
              <a:buAutoNum type="arabicPeriod"/>
            </a:pP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пригласить в аудиторию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технического специалиста </a:t>
            </a: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устранения возможных проблем, связанных с воспроизведением 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записи;</a:t>
            </a:r>
          </a:p>
          <a:p>
            <a:pPr marL="514350" indent="-514350" algn="just">
              <a:spcBef>
                <a:spcPct val="0"/>
              </a:spcBef>
              <a:buFont typeface="+mj-lt"/>
              <a:buAutoNum type="arabicPeriod"/>
            </a:pP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 </a:t>
            </a: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воспроизведения устранить не удалось и участник ЕГЭ настаивает на неудовлетворительном качестве записи его устных ответов, в аудиторию необходимо пригласить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члена ГЭК </a:t>
            </a: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разрешения 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ситуации.</a:t>
            </a:r>
            <a:endParaRPr lang="ru-RU" alt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3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4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sz="3400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озможно </a:t>
            </a:r>
            <a:r>
              <a:rPr lang="ru-RU" altLang="ru-RU" sz="34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апелляции о нарушении установленного Порядка проведения ЕГЭ</a:t>
            </a:r>
            <a:endParaRPr lang="ru-RU" altLang="ru-RU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ВАЖНО: до разрешения ситуации 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Станции 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записи участника должна оставаться </a:t>
            </a: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открытой страница прослушивания 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ответов. Завершать </a:t>
            </a: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экзаменационной работы участника ЕГЭ 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нельзя!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разрешения 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 </a:t>
            </a: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следующая группа участников ЕГЭ в аудиторию </a:t>
            </a:r>
            <a:r>
              <a:rPr lang="ru-RU" altLang="ru-RU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приглашается</a:t>
            </a: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30148" y="0"/>
            <a:ext cx="5355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ОСОБЫЕ СИТУАЦИИ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35587817"/>
              </p:ext>
            </p:extLst>
          </p:nvPr>
        </p:nvGraphicFramePr>
        <p:xfrm>
          <a:off x="665018" y="1052945"/>
          <a:ext cx="14558660" cy="858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591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12453938" y="10842625"/>
            <a:ext cx="3614737" cy="622300"/>
          </a:xfrm>
        </p:spPr>
        <p:txBody>
          <a:bodyPr/>
          <a:lstStyle/>
          <a:p>
            <a:fld id="{C4258EBA-BF76-4BD2-B386-1E39067478A0}" type="slidenum">
              <a:rPr lang="ru-RU" smtClean="0"/>
              <a:pPr/>
              <a:t>38</a:t>
            </a:fld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26872858"/>
              </p:ext>
            </p:extLst>
          </p:nvPr>
        </p:nvGraphicFramePr>
        <p:xfrm>
          <a:off x="410886" y="1538847"/>
          <a:ext cx="15354663" cy="8094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68694" y="0"/>
            <a:ext cx="5674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ОСОБЫЕ СИТУАЦИИ</a:t>
            </a:r>
          </a:p>
        </p:txBody>
      </p:sp>
    </p:spTree>
    <p:extLst>
      <p:ext uri="{BB962C8B-B14F-4D97-AF65-F5344CB8AC3E}">
        <p14:creationId xmlns:p14="http://schemas.microsoft.com/office/powerpoint/2010/main" val="364452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966788" y="-866775"/>
            <a:ext cx="15101887" cy="7796213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завершения экзамена в ППЭ по иностранному языку раздел «Говорение»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2700" dirty="0">
                <a:solidFill>
                  <a:schemeClr val="tx1"/>
                </a:solidFill>
              </a:rPr>
              <a:t/>
            </a:r>
            <a:br>
              <a:rPr lang="ru-RU" sz="2700" dirty="0">
                <a:solidFill>
                  <a:schemeClr val="tx1"/>
                </a:solidFill>
              </a:rPr>
            </a:br>
            <a:endParaRPr lang="ru-RU" sz="27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991" y="4117326"/>
            <a:ext cx="1923648" cy="192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4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4294967295"/>
          </p:nvPr>
        </p:nvSpPr>
        <p:spPr>
          <a:xfrm>
            <a:off x="12453938" y="10842625"/>
            <a:ext cx="3614737" cy="622300"/>
          </a:xfrm>
        </p:spPr>
        <p:txBody>
          <a:bodyPr/>
          <a:lstStyle/>
          <a:p>
            <a:fld id="{4150C1B7-6DFB-4950-9B13-8D668DE9D9E6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387872" y="-110836"/>
            <a:ext cx="16202025" cy="1357745"/>
          </a:xfrm>
          <a:noFill/>
        </p:spPr>
        <p:txBody>
          <a:bodyPr>
            <a:normAutofit fontScale="90000"/>
          </a:bodyPr>
          <a:lstStyle/>
          <a:p>
            <a:pPr lvl="1" algn="ctr"/>
            <a:r>
              <a:rPr lang="ru-RU" sz="43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Письменная часть ЕГЭ по иностранным языкам. </a:t>
            </a:r>
            <a:br>
              <a:rPr lang="ru-RU" sz="43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3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Раздел «</a:t>
            </a:r>
            <a:r>
              <a:rPr lang="ru-RU" sz="4300" b="1" kern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Аудирование</a:t>
            </a:r>
            <a:r>
              <a:rPr lang="ru-RU" sz="43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5909" y="1246909"/>
            <a:ext cx="15449626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30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3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экзамена:</a:t>
            </a:r>
          </a:p>
          <a:p>
            <a:pPr marL="571500" indent="-5715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включены 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интернет-пакета, загружаемого на </a:t>
            </a: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станцию организатора. </a:t>
            </a:r>
            <a:endParaRPr lang="ru-RU" sz="3000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</a:t>
            </a: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организатора 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аудиториях, выделяемых для проведения </a:t>
            </a: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раздела «</a:t>
            </a:r>
            <a:r>
              <a:rPr lang="ru-RU" sz="3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Аудирование</a:t>
            </a: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оборудуется </a:t>
            </a: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 воспроизведения аудиозаписей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аудиокарта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аудиоколонки). </a:t>
            </a:r>
            <a:endParaRPr lang="ru-RU" sz="3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30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контроля технической готовности член ГЭК должен убедиться в работоспособности средств воспроизведения аудиозаписи на станции </a:t>
            </a: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организатора!</a:t>
            </a:r>
          </a:p>
          <a:p>
            <a:pPr algn="just"/>
            <a:endParaRPr lang="ru-RU" sz="3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экзаменационной работы: 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 завершении заполнения регистрационных полей экзаменационной работы всеми участниками экзамена и настройки средств воспроизведения аудиозаписи организаторы объявляют время начала и завершения выполнения экзаменационной работы, фиксируют их на доске (информационном стенде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en-US" sz="3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прослушивания аудиозаписи участникам экзамена </a:t>
            </a: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разрешается 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делать пометки на черновиках и КИМ. После повторного прослушивания аудиозаписи участники экзамена приступают к выполнению экзаменационной работы.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6849" y="483572"/>
            <a:ext cx="2081826" cy="1526673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4236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58082"/>
              </p:ext>
            </p:extLst>
          </p:nvPr>
        </p:nvGraphicFramePr>
        <p:xfrm>
          <a:off x="267704" y="1080330"/>
          <a:ext cx="15378546" cy="4267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15455"/>
                <a:gridCol w="2563091"/>
              </a:tblGrid>
              <a:tr h="650029">
                <a:tc>
                  <a:txBody>
                    <a:bodyPr/>
                    <a:lstStyle/>
                    <a:p>
                      <a:pPr marL="0" marR="0" lvl="0" indent="0" algn="ctr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АУДИТОРИЯ ПОДГОТОВКИ</a:t>
                      </a:r>
                      <a:endParaRPr kumimoji="0" lang="ru-RU" sz="3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B9BD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Ответственный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17497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собрать все бланки регистрации, имеющие полиграфические дефекты или испорченные участниками экзамена и запечатать в ВДП, заполнив напечатанный на ВДП сопроводительный бланк к материалам ЕГЭ;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подписать напечатанный техническим специалистом протокол печати ЭМ в аудитории (форма ППЭ-23);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заполнить выданные в аудиторию проведения формы ППЭ;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передать собранные материалы руководителю ППЭ. покинуть ППЭ с разрешения руководителя ППЭ.</a:t>
                      </a:r>
                      <a:endParaRPr lang="ru-RU" sz="2400" b="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/>
                        <a:t>Организатор в аудитории</a:t>
                      </a:r>
                      <a:endParaRPr lang="ru-RU" sz="2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12453938" y="10842625"/>
            <a:ext cx="3614737" cy="622300"/>
          </a:xfrm>
        </p:spPr>
        <p:txBody>
          <a:bodyPr/>
          <a:lstStyle/>
          <a:p>
            <a:fld id="{C4258EBA-BF76-4BD2-B386-1E39067478A0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67704" y="7373648"/>
            <a:ext cx="156189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>
              <a:tabLst>
                <a:tab pos="201613" algn="l"/>
              </a:tabLst>
              <a:defRPr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действовать в соответствии с общей инструкцией при использовании печати полного комплекта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ЭМ </a:t>
            </a:r>
            <a:r>
              <a:rPr lang="ru-RU" sz="3600" dirty="0" smtClean="0">
                <a:solidFill>
                  <a:srgbClr val="006AB3"/>
                </a:solidFill>
              </a:rPr>
              <a:t>(</a:t>
            </a:r>
            <a:r>
              <a:rPr lang="ru-RU" sz="3600" dirty="0" smtClean="0">
                <a:solidFill>
                  <a:srgbClr val="FF0000"/>
                </a:solidFill>
              </a:rPr>
              <a:t>пропустив этап сканирования бланков в аудитории – </a:t>
            </a:r>
            <a:r>
              <a:rPr lang="ru-RU" sz="3600" u="sng" dirty="0" smtClean="0">
                <a:solidFill>
                  <a:srgbClr val="FF0000"/>
                </a:solidFill>
              </a:rPr>
              <a:t>сканирование бланков регистрации производится в штабе ППЭ  на станции сканирования в ППЭ</a:t>
            </a:r>
            <a:r>
              <a:rPr lang="ru-RU" sz="3600" dirty="0" smtClean="0">
                <a:solidFill>
                  <a:srgbClr val="FF0000"/>
                </a:solidFill>
              </a:rPr>
              <a:t>)</a:t>
            </a:r>
            <a:r>
              <a:rPr lang="ru-RU" sz="3600" dirty="0" smtClean="0">
                <a:solidFill>
                  <a:srgbClr val="006AB3"/>
                </a:solidFill>
              </a:rPr>
              <a:t>.</a:t>
            </a:r>
            <a:endParaRPr lang="ru-RU" sz="3600" dirty="0">
              <a:solidFill>
                <a:srgbClr val="006AB3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514" y="5533706"/>
            <a:ext cx="1985854" cy="13391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40601" y="5741623"/>
            <a:ext cx="5111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Испорченные бланки регистрации</a:t>
            </a:r>
            <a:r>
              <a:rPr lang="ru-RU" alt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029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115111"/>
              </p:ext>
            </p:extLst>
          </p:nvPr>
        </p:nvGraphicFramePr>
        <p:xfrm>
          <a:off x="353728" y="925026"/>
          <a:ext cx="15610598" cy="9881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3315"/>
                <a:gridCol w="2807283"/>
              </a:tblGrid>
              <a:tr h="687621">
                <a:tc>
                  <a:txBody>
                    <a:bodyPr/>
                    <a:lstStyle/>
                    <a:p>
                      <a:pPr marL="0" marR="0" lvl="0" indent="0" algn="ctr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АУДИТОРИЯ ПРОВЕДЕНИЯ</a:t>
                      </a:r>
                      <a:endParaRPr kumimoji="0" lang="ru-RU" sz="3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B9BD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Ответственный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64713">
                <a:tc>
                  <a:txBody>
                    <a:bodyPr/>
                    <a:lstStyle/>
                    <a:p>
                      <a:pPr marL="342900" marR="0" lvl="0" indent="-342900" algn="l" defTabSz="12051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пригласить технического специалиста для завершения экзамена и выгрузки файлов аудиозаписей ответов участников ЕГЭ;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Организатор в аудитории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00300">
                <a:tc>
                  <a:txBody>
                    <a:bodyPr/>
                    <a:lstStyle/>
                    <a:p>
                      <a:pPr marL="342900" marR="0" lvl="0" indent="-342900" algn="l" defTabSz="12051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сверить данные в ПО станции записи ответов о записанных ответах с данными в ведомости проведения экзамена;</a:t>
                      </a:r>
                    </a:p>
                    <a:p>
                      <a:pPr marL="342900" marR="0" lvl="0" indent="-342900" algn="l" defTabSz="12051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выполнить сохранение аудиозаписей ответов участников экзамена на каждой станции, </a:t>
                      </a:r>
                      <a:r>
                        <a:rPr kumimoji="0" lang="ru-RU" sz="240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включая замененные в процессе экзамена, если на них выполнялась аудиозапись участника</a:t>
                      </a: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, на </a:t>
                      </a:r>
                      <a:r>
                        <a:rPr kumimoji="0" lang="ru-RU" sz="240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флеш</a:t>
                      </a: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-накопитель (одновременно при этом сохраняется </a:t>
                      </a:r>
                      <a:r>
                        <a:rPr kumimoji="0" lang="ru-RU" sz="240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электронный журнал работы станции</a:t>
                      </a: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 для последующей передачи в систему мониторинга);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произвести формирование (экспорт) пакета (пакетов) с </a:t>
                      </a:r>
                      <a:r>
                        <a:rPr kumimoji="0" lang="ru-RU" sz="240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аудиоответами</a:t>
                      </a: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 участников экзамена в каждой аудитории средствами ПО (в присутствии члена ГЭК, с использованием </a:t>
                      </a:r>
                      <a:r>
                        <a:rPr kumimoji="0" lang="ru-RU" sz="240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токена</a:t>
                      </a: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);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ВАЖНО: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     для каждого предмета формируется отдельный пакет!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     при формировании пакета одновременно выполняется формирование </a:t>
                      </a:r>
                      <a:r>
                        <a:rPr kumimoji="0" lang="ru-RU" sz="240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сопроводительного бланка </a:t>
                      </a: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к </a:t>
                      </a:r>
                      <a:r>
                        <a:rPr kumimoji="0" lang="ru-RU" sz="240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флеш</a:t>
                      </a: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-накопителю (содержит сведения о содержании сформированного пакета);                                 </a:t>
                      </a:r>
                    </a:p>
                    <a:p>
                      <a:pPr marL="342900" marR="0" lvl="0" indent="-342900" algn="l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распечатать сопроводительный бланк и подписать (может быть распечатан на любом компьютере с подключенным принтером).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051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Технический специалист</a:t>
                      </a:r>
                    </a:p>
                    <a:p>
                      <a:pPr marL="0" marR="0" lvl="0" indent="0" algn="ctr" defTabSz="12051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Член ГЭК</a:t>
                      </a:r>
                      <a:endParaRPr lang="ru-RU" sz="24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00300">
                <a:tc>
                  <a:txBody>
                    <a:bodyPr/>
                    <a:lstStyle/>
                    <a:p>
                      <a:pPr marL="342900" marR="0" lvl="0" indent="-342900" algn="l" defTabSz="12051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запечатать бланки регистрации устного экзамена участников ЕГЭ  в возвратный доставочный пакет:</a:t>
                      </a:r>
                      <a:endParaRPr lang="ru-RU" sz="2400" u="sng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endParaRPr lang="ru-RU" sz="2400" u="sng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endParaRPr lang="ru-RU" sz="2400" u="sng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endParaRPr lang="ru-RU" sz="2400" u="sng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endParaRPr lang="ru-RU" sz="2400" u="sng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400" u="non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передать руководителю ППЭ:</a:t>
                      </a:r>
                      <a:r>
                        <a:rPr lang="ru-RU" sz="2400" u="non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2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ВДП с бланками регистрации,</a:t>
                      </a:r>
                      <a:r>
                        <a:rPr lang="ru-RU" sz="2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2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форму ППЭ-05-03-У «Протокол проведения ЕГЭ в аудитории проведения».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051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Организатор в аудитории</a:t>
                      </a:r>
                      <a:endParaRPr lang="ru-RU" sz="24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24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40855" y="8490431"/>
            <a:ext cx="38365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регистрации участников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191" y="8651846"/>
            <a:ext cx="1985854" cy="13391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6727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12453938" y="10842625"/>
            <a:ext cx="3614737" cy="622300"/>
          </a:xfrm>
        </p:spPr>
        <p:txBody>
          <a:bodyPr/>
          <a:lstStyle/>
          <a:p>
            <a:fld id="{C4258EBA-BF76-4BD2-B386-1E39067478A0}" type="slidenum">
              <a:rPr lang="ru-RU" smtClean="0"/>
              <a:pPr/>
              <a:t>42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86305" y="1852753"/>
            <a:ext cx="14733320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Передача статуса в систему мониторинга </a:t>
            </a:r>
          </a:p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«ЭКЗАМЕНЫ ЗАВЕРШЕНЫ» </a:t>
            </a:r>
          </a:p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 использованием </a:t>
            </a:r>
            <a:r>
              <a:rPr lang="ru-RU" altLang="ru-RU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токена</a:t>
            </a:r>
            <a:r>
              <a:rPr lang="ru-RU" alt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члена ГЭК)</a:t>
            </a:r>
          </a:p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</a:t>
            </a:r>
            <a:r>
              <a:rPr lang="ru-RU" alt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завершения выполнения экзаменационной работы участниками экзамена во всех аудиториях (все участники экзамена покинули аудитории подготовки и проведения)</a:t>
            </a:r>
          </a:p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endParaRPr lang="ru-RU" altLang="ru-RU" sz="4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ct val="0"/>
              </a:spcBef>
            </a:pPr>
            <a:r>
              <a:rPr lang="ru-RU" alt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alt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ередача журналов </a:t>
            </a:r>
            <a:r>
              <a:rPr lang="ru-RU" alt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аудиторных станций</a:t>
            </a:r>
            <a:endParaRPr lang="ru-RU" altLang="ru-RU" sz="4000" b="1" dirty="0">
              <a:solidFill>
                <a:schemeClr val="tx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alt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осле сохранения </a:t>
            </a:r>
            <a:r>
              <a:rPr lang="ru-RU" alt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электронных журналов </a:t>
            </a:r>
            <a:r>
              <a:rPr lang="ru-RU" alt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Станций во </a:t>
            </a:r>
            <a:r>
              <a:rPr lang="ru-RU" alt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всех аудиториях ППЭ на </a:t>
            </a:r>
            <a:r>
              <a:rPr lang="ru-RU" altLang="ru-RU" sz="4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флеш</a:t>
            </a:r>
            <a:r>
              <a:rPr lang="ru-RU" alt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-накопитель</a:t>
            </a:r>
            <a:endParaRPr lang="ru-RU" altLang="ru-RU" sz="4000" b="1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89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12453938" y="10842625"/>
            <a:ext cx="3614737" cy="622300"/>
          </a:xfrm>
        </p:spPr>
        <p:txBody>
          <a:bodyPr/>
          <a:lstStyle/>
          <a:p>
            <a:fld id="{C4258EBA-BF76-4BD2-B386-1E39067478A0}" type="slidenum">
              <a:rPr lang="ru-RU" smtClean="0"/>
              <a:pPr/>
              <a:t>43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11315" y="2390462"/>
            <a:ext cx="138832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>
              <a:tabLst>
                <a:tab pos="201613" algn="l"/>
              </a:tabLst>
              <a:defRPr/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Сканирование бланков участников в штабе: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0850">
              <a:tabLst>
                <a:tab pos="201613" algn="l"/>
              </a:tabLst>
              <a:defRPr/>
            </a:pPr>
            <a:endParaRPr lang="ru-RU" sz="4000" dirty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1315" y="3851179"/>
            <a:ext cx="1429494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действовать в соответствии с общей инструкцией при</a:t>
            </a:r>
          </a:p>
          <a:p>
            <a:pPr algn="ctr"/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использовании печати полного комплекта ЭМ и перевода</a:t>
            </a:r>
          </a:p>
          <a:p>
            <a:pPr algn="ctr"/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бланков участников в электронный вид.</a:t>
            </a:r>
          </a:p>
          <a:p>
            <a:pPr algn="ctr"/>
            <a:endParaRPr lang="ru-RU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!!!!!</a:t>
            </a:r>
            <a:r>
              <a:rPr lang="ru-RU" sz="3600" dirty="0" smtClean="0"/>
              <a:t>(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аудиозаписи передаются после завершения сверки руководителем ППЭ и членом ГЭК данных сопроводительного бланка к 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флеш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-накопителю с ведомостями сдачи экзамена в аудиториях, до завершения сканирования бланков участников ЕГЭ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!!!!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433" y="929745"/>
            <a:ext cx="2191076" cy="1460717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259095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12453938" y="10842625"/>
            <a:ext cx="3614737" cy="622300"/>
          </a:xfrm>
        </p:spPr>
        <p:txBody>
          <a:bodyPr/>
          <a:lstStyle/>
          <a:p>
            <a:fld id="{C4258EBA-BF76-4BD2-B386-1E39067478A0}" type="slidenum">
              <a:rPr lang="ru-RU" smtClean="0"/>
              <a:pPr/>
              <a:t>44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86305" y="1852753"/>
            <a:ext cx="1473332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Передача статуса в систему мониторинга </a:t>
            </a:r>
          </a:p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«МАТЕРИАЛЫ ПЕРЕДАНЫ В РЦОИ»</a:t>
            </a:r>
          </a:p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</a:t>
            </a:r>
            <a:r>
              <a:rPr lang="ru-RU" alt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получения подтверждения от РЦОИ об успешной передаче ЭМ ППЭ</a:t>
            </a:r>
          </a:p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endParaRPr lang="ru-RU" altLang="ru-RU" sz="4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ct val="0"/>
              </a:spcBef>
            </a:pPr>
            <a:r>
              <a:rPr lang="ru-RU" alt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alt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ередача журналов со станций сканирования</a:t>
            </a:r>
            <a:endParaRPr lang="ru-RU" altLang="ru-RU" sz="4000" b="1" dirty="0">
              <a:solidFill>
                <a:schemeClr val="tx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27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3557" y="-283183"/>
            <a:ext cx="13858875" cy="1387331"/>
          </a:xfrm>
          <a:noFill/>
        </p:spPr>
        <p:txBody>
          <a:bodyPr>
            <a:normAutofit/>
          </a:bodyPr>
          <a:lstStyle/>
          <a:p>
            <a:r>
              <a:rPr lang="ru-RU" sz="4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Инструктивно-методическая документация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4294967295"/>
          </p:nvPr>
        </p:nvSpPr>
        <p:spPr>
          <a:xfrm>
            <a:off x="12453938" y="10842625"/>
            <a:ext cx="3614737" cy="622300"/>
          </a:xfrm>
        </p:spPr>
        <p:txBody>
          <a:bodyPr/>
          <a:lstStyle/>
          <a:p>
            <a:fld id="{4150C1B7-6DFB-4950-9B13-8D668DE9D9E6}" type="slidenum">
              <a:rPr lang="ru-RU" smtClean="0"/>
              <a:pPr/>
              <a:t>45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41191" y="1013502"/>
            <a:ext cx="1431087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Устная часть иностранных языков | ФГБУ «Федеральный центр тестирования» (ФЦТ) (rustest.ru)</a:t>
            </a:r>
            <a:endParaRPr lang="ru-RU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74" y="1898217"/>
            <a:ext cx="11220450" cy="70199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3860" y="4678363"/>
            <a:ext cx="5904815" cy="647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1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4294967295"/>
          </p:nvPr>
        </p:nvSpPr>
        <p:spPr>
          <a:xfrm>
            <a:off x="12453938" y="10842625"/>
            <a:ext cx="3614737" cy="622300"/>
          </a:xfrm>
        </p:spPr>
        <p:txBody>
          <a:bodyPr/>
          <a:lstStyle/>
          <a:p>
            <a:fld id="{4150C1B7-6DFB-4950-9B13-8D668DE9D9E6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715241" y="116286"/>
            <a:ext cx="16202025" cy="2262187"/>
          </a:xfrm>
          <a:noFill/>
        </p:spPr>
        <p:txBody>
          <a:bodyPr>
            <a:normAutofit/>
          </a:bodyPr>
          <a:lstStyle/>
          <a:p>
            <a:pPr lvl="1" algn="ctr"/>
            <a:r>
              <a:rPr lang="ru-RU" sz="43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Письменная часть ЕГЭ по иностранным языкам. </a:t>
            </a:r>
            <a:r>
              <a:rPr lang="ru-RU" sz="4300" b="1" kern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300" b="1" kern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300" b="1" kern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Раздел </a:t>
            </a:r>
            <a:r>
              <a:rPr lang="ru-RU" sz="43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lang="ru-RU" sz="4300" b="1" kern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Аудирование</a:t>
            </a:r>
            <a:r>
              <a:rPr lang="ru-RU" sz="43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0944" y="2378473"/>
            <a:ext cx="15587253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32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экзамена: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Аудиозапись проигрывается дважды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Между первым и вторым воспроизведением текста – пауза, которая предусмотрена при записи. </a:t>
            </a: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работы с разделом «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Аудирование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допуск опоздавших участников экзамена в аудиторию после включения аудиозаписи не осуществляется (за исключением отсутствия других участников экзамена в аудитории или если участники завершили прослушивание аудиозаписи). </a:t>
            </a: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ВАЖНО: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ерсональное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аудирование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опоздавших участников экзамена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проводится.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завершения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Аудирования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во всех аудиториях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передать статус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Аудирование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успешно завершено»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систему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участии члена ГЭК с использованием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токена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члена ГЭК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sz="3200" dirty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3200" i="1" dirty="0" smtClean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32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6849" y="707682"/>
            <a:ext cx="2081826" cy="1526673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66252" y="8432198"/>
            <a:ext cx="1558725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неявки участников во все аудитории, в которых проводится письменный экзамен по иностранному языку, и при наличии аудиторий по другим предметам, следует передать статус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Аудирование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требуется (неявка)».</a:t>
            </a:r>
          </a:p>
          <a:p>
            <a:pPr algn="just">
              <a:spcAft>
                <a:spcPts val="0"/>
              </a:spcAft>
            </a:pPr>
            <a:endParaRPr lang="ru-RU" sz="3200" i="1" dirty="0" smtClean="0">
              <a:solidFill>
                <a:srgbClr val="006AB3"/>
              </a:solidFill>
            </a:endParaRPr>
          </a:p>
          <a:p>
            <a:pPr algn="just">
              <a:spcAft>
                <a:spcPts val="0"/>
              </a:spcAft>
            </a:pPr>
            <a:endParaRPr lang="ru-RU" sz="32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24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4294967295"/>
          </p:nvPr>
        </p:nvSpPr>
        <p:spPr>
          <a:xfrm>
            <a:off x="12453938" y="10842625"/>
            <a:ext cx="3614737" cy="622300"/>
          </a:xfrm>
        </p:spPr>
        <p:txBody>
          <a:bodyPr/>
          <a:lstStyle/>
          <a:p>
            <a:fld id="{4150C1B7-6DFB-4950-9B13-8D668DE9D9E6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33350" y="563563"/>
            <a:ext cx="16202025" cy="2262187"/>
          </a:xfrm>
          <a:noFill/>
        </p:spPr>
        <p:txBody>
          <a:bodyPr>
            <a:normAutofit/>
          </a:bodyPr>
          <a:lstStyle/>
          <a:p>
            <a:pPr lvl="1" algn="ctr"/>
            <a:r>
              <a:rPr lang="ru-RU" sz="43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Письменная часть ЕГЭ по иностранным языкам. </a:t>
            </a:r>
            <a:r>
              <a:rPr lang="ru-RU" sz="4300" b="1" kern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300" b="1" kern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300" b="1" kern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Раздел </a:t>
            </a:r>
            <a:r>
              <a:rPr lang="ru-RU" sz="43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lang="ru-RU" sz="4300" b="1" kern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Аудирование</a:t>
            </a:r>
            <a:r>
              <a:rPr lang="ru-RU" sz="43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57889728"/>
              </p:ext>
            </p:extLst>
          </p:nvPr>
        </p:nvGraphicFramePr>
        <p:xfrm>
          <a:off x="290944" y="2378473"/>
          <a:ext cx="15587253" cy="6740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88496" y="8989993"/>
            <a:ext cx="715413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000" b="1" i="1" dirty="0">
                <a:solidFill>
                  <a:srgbClr val="FF0000"/>
                </a:solidFill>
              </a:rPr>
              <a:t>Использование ДБО № 2 стандартного типа на экзамене по китайскому языку недопустимо</a:t>
            </a:r>
            <a:r>
              <a:rPr lang="ru-RU" sz="3000" b="1" i="1" dirty="0" smtClean="0">
                <a:solidFill>
                  <a:srgbClr val="FF0000"/>
                </a:solidFill>
              </a:rPr>
              <a:t>!</a:t>
            </a:r>
          </a:p>
          <a:p>
            <a:pPr algn="ctr"/>
            <a:r>
              <a:rPr lang="ru-RU" sz="3000" b="1" i="1" dirty="0" smtClean="0">
                <a:solidFill>
                  <a:srgbClr val="FF0000"/>
                </a:solidFill>
              </a:rPr>
              <a:t> </a:t>
            </a:r>
            <a:endParaRPr lang="ru-RU" sz="3000" b="1" i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06703" y="8989993"/>
            <a:ext cx="7307417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000" b="1" i="1" dirty="0" smtClean="0">
                <a:solidFill>
                  <a:srgbClr val="FF0000"/>
                </a:solidFill>
              </a:rPr>
              <a:t>Использование </a:t>
            </a:r>
            <a:r>
              <a:rPr lang="ru-RU" sz="3000" b="1" i="1" dirty="0">
                <a:solidFill>
                  <a:srgbClr val="FF0000"/>
                </a:solidFill>
              </a:rPr>
              <a:t>ДБО №2 по китайскому языку не допускается при проведении экзаменов по другим учебным предметам.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6849" y="707682"/>
            <a:ext cx="2081826" cy="1526673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335917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9593" y="-109361"/>
            <a:ext cx="13858875" cy="997527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Особенности проведения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ГИА по 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иностранным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языкам.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4294967295"/>
          </p:nvPr>
        </p:nvSpPr>
        <p:spPr>
          <a:xfrm>
            <a:off x="12453938" y="10842625"/>
            <a:ext cx="3614737" cy="622300"/>
          </a:xfrm>
        </p:spPr>
        <p:txBody>
          <a:bodyPr/>
          <a:lstStyle/>
          <a:p>
            <a:fld id="{4150C1B7-6DFB-4950-9B13-8D668DE9D9E6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82543" y="769741"/>
            <a:ext cx="44155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«Говорение».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2190" y="769741"/>
            <a:ext cx="1731660" cy="17316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68084" y="1574039"/>
            <a:ext cx="13804106" cy="951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самостоятельно сдает экзамен на компьютере с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гарнитурой.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в форме монологических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высказываний.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Проверяются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спонтанной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КИМ отображаются на мониторе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компьютера.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выполнения работы составляет примерно 17 минут (14 минут – по китайскому языку).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участников с ограниченными возможностями здоровья,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-инвалидов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инвалидов часть «Говорение» по иностранным языкам увеличена по времени на 30 минут.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190" y="2501401"/>
            <a:ext cx="7967323" cy="1768258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157425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17964" y="86674"/>
            <a:ext cx="13858875" cy="2262188"/>
          </a:xfrm>
        </p:spPr>
        <p:txBody>
          <a:bodyPr>
            <a:noAutofit/>
          </a:bodyPr>
          <a:lstStyle/>
          <a:p>
            <a:pPr defTabSz="1708175"/>
            <a:r>
              <a:rPr lang="ru-RU" sz="3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Особенности проведения ГИА по иностранным языкам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4294967295"/>
          </p:nvPr>
        </p:nvSpPr>
        <p:spPr>
          <a:xfrm>
            <a:off x="12453938" y="10842625"/>
            <a:ext cx="3614737" cy="622300"/>
          </a:xfrm>
        </p:spPr>
        <p:txBody>
          <a:bodyPr/>
          <a:lstStyle/>
          <a:p>
            <a:fld id="{4150C1B7-6DFB-4950-9B13-8D668DE9D9E6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27126" y="1733309"/>
            <a:ext cx="407124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«Говорение»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89682230"/>
              </p:ext>
            </p:extLst>
          </p:nvPr>
        </p:nvGraphicFramePr>
        <p:xfrm>
          <a:off x="490654" y="2993595"/>
          <a:ext cx="14764214" cy="6370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3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568" y="2595033"/>
            <a:ext cx="7984732" cy="5317886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43" y="3196352"/>
            <a:ext cx="926987" cy="87528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935" y="3216778"/>
            <a:ext cx="926987" cy="87528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34" y="3162606"/>
            <a:ext cx="1078699" cy="107869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933" y="3227746"/>
            <a:ext cx="853346" cy="85334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67881" y="3262319"/>
            <a:ext cx="510025" cy="51002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299" y="4814578"/>
            <a:ext cx="1334282" cy="133428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074" y="5085243"/>
            <a:ext cx="792952" cy="79295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58" y="5308332"/>
            <a:ext cx="1596429" cy="197551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414" y="5358723"/>
            <a:ext cx="1588169" cy="196529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98" y="5413753"/>
            <a:ext cx="1563173" cy="1934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517936" y="1099614"/>
            <a:ext cx="803275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 ПОДГОТОВКИ</a:t>
            </a:r>
          </a:p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 25 участников)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323" y="2595033"/>
            <a:ext cx="8079056" cy="5317886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49402" y="3255160"/>
            <a:ext cx="2197334" cy="74985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8201569" y="3284427"/>
            <a:ext cx="289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E2001A"/>
                </a:solidFill>
              </a:rPr>
              <a:t> </a:t>
            </a:r>
            <a:r>
              <a:rPr lang="ru-RU" sz="2000" b="1" dirty="0" smtClean="0">
                <a:solidFill>
                  <a:srgbClr val="E2001A"/>
                </a:solidFill>
              </a:rPr>
              <a:t>Организаторы</a:t>
            </a:r>
            <a:endParaRPr lang="ru-RU" sz="2000" b="1" dirty="0">
              <a:solidFill>
                <a:srgbClr val="E2001A"/>
              </a:solidFill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091181" y="4700971"/>
            <a:ext cx="3470653" cy="165210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89386" y="4700971"/>
            <a:ext cx="3454002" cy="165210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1925" y="5086116"/>
            <a:ext cx="689204" cy="59008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750" y="5031282"/>
            <a:ext cx="763403" cy="65361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283" y="5067102"/>
            <a:ext cx="585923" cy="58592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222" y="4965854"/>
            <a:ext cx="576244" cy="576244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4282" y="3262319"/>
            <a:ext cx="926987" cy="87528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026" y="4761955"/>
            <a:ext cx="1295489" cy="1295489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6999" y="4749504"/>
            <a:ext cx="1307940" cy="130794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444" y="3268297"/>
            <a:ext cx="1078699" cy="107869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5165" y="3299158"/>
            <a:ext cx="853346" cy="85334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8560028" y="1083142"/>
            <a:ext cx="8121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 ПРОВЕДЕНИЯ</a:t>
            </a:r>
          </a:p>
          <a:p>
            <a:pPr algn="ctr"/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(16 участников)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1993037" y="120062"/>
            <a:ext cx="12271464" cy="1173608"/>
          </a:xfrm>
          <a:prstGeom prst="rect">
            <a:avLst/>
          </a:prstGeom>
        </p:spPr>
        <p:txBody>
          <a:bodyPr vert="horz" lIns="170817" tIns="85409" rIns="170817" bIns="85409" rtlCol="0" anchor="ctr">
            <a:normAutofit fontScale="97500" lnSpcReduction="10000"/>
          </a:bodyPr>
          <a:lstStyle>
            <a:lvl1pPr algn="ctr" defTabSz="1708175" rtl="0" eaLnBrk="1" latinLnBrk="0" hangingPunct="1">
              <a:spcBef>
                <a:spcPct val="0"/>
              </a:spcBef>
              <a:buNone/>
              <a:defRPr sz="5200" b="1" i="0" kern="1200" baseline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Аудитории ППЭ</a:t>
            </a:r>
            <a:r>
              <a:rPr lang="ru-RU" sz="3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404558" y="4228858"/>
            <a:ext cx="250044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E2001A"/>
                </a:solidFill>
              </a:rPr>
              <a:t> </a:t>
            </a:r>
            <a:r>
              <a:rPr lang="ru-RU" sz="2000" b="1" dirty="0" smtClean="0">
                <a:solidFill>
                  <a:srgbClr val="E2001A"/>
                </a:solidFill>
              </a:rPr>
              <a:t>Организаторы</a:t>
            </a:r>
            <a:endParaRPr lang="ru-RU" sz="2000" b="1" dirty="0">
              <a:solidFill>
                <a:srgbClr val="E2001A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128769" y="9519745"/>
            <a:ext cx="7844748" cy="13639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33164" y="9641966"/>
            <a:ext cx="798321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одно рабочее место участника в аудитории проведения за день могут пройти максимум </a:t>
            </a:r>
          </a:p>
          <a:p>
            <a:pPr algn="ctr">
              <a:spcBef>
                <a:spcPct val="0"/>
              </a:spcBef>
            </a:pPr>
            <a:r>
              <a:rPr lang="ru-RU" altLang="ru-RU" sz="2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участника</a:t>
            </a:r>
            <a:endParaRPr lang="ru-RU" altLang="ru-RU" sz="2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697964" y="5829973"/>
            <a:ext cx="313935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6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 Станция организатора</a:t>
            </a:r>
            <a:endParaRPr lang="ru-RU" altLang="ru-RU" sz="26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9400608" y="6413620"/>
            <a:ext cx="548241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6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 Станция записи устного ответа (1-4 рабочие станции)</a:t>
            </a:r>
            <a:endParaRPr lang="ru-RU" altLang="ru-RU" sz="26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8482" y="7624702"/>
            <a:ext cx="706633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онтроль явки участников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роверка персональных данных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печать бланков регистрации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роведение инструктажа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аполнение бланков регистрации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жидание сдачи экзамена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638175" y="7624702"/>
            <a:ext cx="706633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персональных данных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роведение экзамена (подготовка и устный ответ на задания КИМ</a:t>
            </a:r>
            <a:r>
              <a:rPr lang="ru-RU" dirty="0" smtClean="0"/>
              <a:t>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878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ФЦПРО-ЕГЭ</Template>
  <TotalTime>18580</TotalTime>
  <Words>2783</Words>
  <Application>Microsoft Office PowerPoint</Application>
  <PresentationFormat>Произвольный</PresentationFormat>
  <Paragraphs>434</Paragraphs>
  <Slides>45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3" baseType="lpstr">
      <vt:lpstr>Arial</vt:lpstr>
      <vt:lpstr>Calibri</vt:lpstr>
      <vt:lpstr>Calibri Light</vt:lpstr>
      <vt:lpstr>Cambria</vt:lpstr>
      <vt:lpstr>Times New Roman</vt:lpstr>
      <vt:lpstr>Verdana</vt:lpstr>
      <vt:lpstr>Wingdings</vt:lpstr>
      <vt:lpstr>Тема Office</vt:lpstr>
      <vt:lpstr>ЕГЭ по иностранному языку  (английский, немецкий, французский, испанский, китайский)</vt:lpstr>
      <vt:lpstr>Инструктивно-методическая документация</vt:lpstr>
      <vt:lpstr>Особенности проведения ГИА по иностранным языкам</vt:lpstr>
      <vt:lpstr>Письменная часть ЕГЭ по иностранным языкам.  Раздел «Аудирование»</vt:lpstr>
      <vt:lpstr>Письменная часть ЕГЭ по иностранным языкам.  Раздел «Аудирование»</vt:lpstr>
      <vt:lpstr>Письменная часть ЕГЭ по иностранным языкам.  Раздел «Аудирование»</vt:lpstr>
      <vt:lpstr>Особенности проведения ГИА по иностранным языкам.</vt:lpstr>
      <vt:lpstr>Особенности проведения ГИА по иностранным языкам</vt:lpstr>
      <vt:lpstr>Презентация PowerPoint</vt:lpstr>
      <vt:lpstr>При организации ППЭ по иностранным языкам (раздел «говорение»): </vt:lpstr>
      <vt:lpstr>Подготовка ППЭ к проведению экзамена</vt:lpstr>
      <vt:lpstr>ТЕХНИЧЕСКАЯ ПОДГОТОВКА ППЭ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КОНТРОЛЬ ТЕХНИЧЕСКОЙ ГОТОВНОСТИ ППЭ  аудитории проведения (особенности)              ППЭ-01-01-У «Протокол технической готовности ППЭ к экзамену в устной форме»</vt:lpstr>
      <vt:lpstr> КОНТРОЛЬ ТЕХНИЧЕСКОЙ ГОТОВНОСТИ ППЭ  аудитории проведения (особенности) ППЭ-01-02  «протокол (протоколы) технической готовности Штаба ППЭ »</vt:lpstr>
      <vt:lpstr>Особенности подготовительных мероприятий в ППЭ по иностранному языку раздел «Говорение» в день экзамена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Форма ППЭ-05-02-У «Протокол проведения ЕГЭ в аудитории подготовки» </vt:lpstr>
      <vt:lpstr>Форма ППЭ-05-03-У «Протокол проведения ЕГЭ в аудитории проведения»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Особенности завершения экзамена в ППЭ по иностранному языку раздел «Говорение»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Инструктивно-методическая документация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«Подготовка организаторов пунктов проведения экзаменов  государственной итоговой аттестации обучающихся по образовательным программам среднего общего образования»</dc:title>
  <dc:creator>admin</dc:creator>
  <cp:lastModifiedBy>Ерёмина Наталья Викторовна</cp:lastModifiedBy>
  <cp:revision>423</cp:revision>
  <dcterms:created xsi:type="dcterms:W3CDTF">2016-02-16T09:55:01Z</dcterms:created>
  <dcterms:modified xsi:type="dcterms:W3CDTF">2025-01-30T02:32:55Z</dcterms:modified>
</cp:coreProperties>
</file>