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632" r:id="rId2"/>
    <p:sldId id="637" r:id="rId3"/>
    <p:sldId id="638" r:id="rId4"/>
    <p:sldId id="650" r:id="rId5"/>
    <p:sldId id="640" r:id="rId6"/>
    <p:sldId id="641" r:id="rId7"/>
    <p:sldId id="649" r:id="rId8"/>
    <p:sldId id="642" r:id="rId9"/>
    <p:sldId id="643" r:id="rId10"/>
    <p:sldId id="644" r:id="rId11"/>
    <p:sldId id="648" r:id="rId12"/>
    <p:sldId id="651" r:id="rId13"/>
    <p:sldId id="646" r:id="rId14"/>
    <p:sldId id="647" r:id="rId15"/>
    <p:sldId id="636" r:id="rId16"/>
    <p:sldId id="65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16" d="100"/>
          <a:sy n="116" d="100"/>
        </p:scale>
        <p:origin x="150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38708-96D3-4F4F-9A3E-A84F5B675038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0E232-92DC-4185-8B85-47CD100D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015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BE8FF0-F183-4574-B7B0-D8FBC935E942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2192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35000">
              <a:schemeClr val="bg1"/>
            </a:gs>
            <a:gs pos="100000">
              <a:schemeClr val="bg1">
                <a:lumMod val="6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Заголовок и объект">
    <p:bg>
      <p:bgPr>
        <a:gradFill flip="none" rotWithShape="1">
          <a:gsLst>
            <a:gs pos="74000">
              <a:schemeClr val="bg1">
                <a:lumMod val="85000"/>
              </a:schemeClr>
            </a:gs>
            <a:gs pos="0">
              <a:schemeClr val="bg1"/>
            </a:gs>
            <a:gs pos="83000">
              <a:schemeClr val="bg1">
                <a:lumMod val="8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024" y="275992"/>
            <a:ext cx="6983169" cy="886493"/>
          </a:xfrm>
        </p:spPr>
        <p:txBody>
          <a:bodyPr>
            <a:normAutofit/>
          </a:bodyPr>
          <a:lstStyle>
            <a:lvl1pPr>
              <a:defRPr sz="2959" b="1" i="0" baseline="0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6961" y="0"/>
            <a:ext cx="2167039" cy="525287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0" y="6562644"/>
            <a:ext cx="9144000" cy="295356"/>
          </a:xfrm>
          <a:prstGeom prst="rect">
            <a:avLst/>
          </a:prstGeom>
          <a:effectLst>
            <a:outerShdw blurRad="50800" dist="1270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24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5391" y="6562643"/>
            <a:ext cx="9144000" cy="32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КГКСУ «Центр оценки качества образования»</a:t>
            </a:r>
            <a:r>
              <a:rPr lang="ru-RU" sz="1480" b="1" baseline="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                   </a:t>
            </a:r>
            <a:r>
              <a:rPr lang="en-US" sz="1480" b="1" dirty="0" smtClean="0">
                <a:solidFill>
                  <a:schemeClr val="accent1">
                    <a:lumMod val="50000"/>
                  </a:schemeClr>
                </a:solidFill>
              </a:rPr>
              <a:t>coko24.ru</a:t>
            </a:r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</a:rPr>
              <a:t>,2-46-00-29, 2-04-04-33</a:t>
            </a:r>
            <a:endParaRPr lang="ru-RU" sz="148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688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Заголовок и объект">
    <p:bg>
      <p:bgPr>
        <a:gradFill flip="none" rotWithShape="1">
          <a:gsLst>
            <a:gs pos="74000">
              <a:schemeClr val="bg1">
                <a:lumMod val="85000"/>
              </a:schemeClr>
            </a:gs>
            <a:gs pos="0">
              <a:schemeClr val="bg1"/>
            </a:gs>
            <a:gs pos="83000">
              <a:schemeClr val="bg1">
                <a:lumMod val="8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024" y="275992"/>
            <a:ext cx="6983169" cy="886493"/>
          </a:xfrm>
        </p:spPr>
        <p:txBody>
          <a:bodyPr>
            <a:normAutofit/>
          </a:bodyPr>
          <a:lstStyle>
            <a:lvl1pPr>
              <a:defRPr sz="2959" b="1" i="0" baseline="0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6961" y="0"/>
            <a:ext cx="2167039" cy="525287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0" y="6562644"/>
            <a:ext cx="9144000" cy="295356"/>
          </a:xfrm>
          <a:prstGeom prst="rect">
            <a:avLst/>
          </a:prstGeom>
          <a:effectLst>
            <a:outerShdw blurRad="50800" dist="1270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24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5391" y="6562643"/>
            <a:ext cx="9144000" cy="32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КГКСУ «Центр оценки качества образования»</a:t>
            </a:r>
            <a:r>
              <a:rPr lang="ru-RU" sz="1480" b="1" baseline="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                   </a:t>
            </a:r>
            <a:r>
              <a:rPr lang="en-US" sz="1480" b="1" dirty="0" smtClean="0">
                <a:solidFill>
                  <a:schemeClr val="accent1">
                    <a:lumMod val="50000"/>
                  </a:schemeClr>
                </a:solidFill>
              </a:rPr>
              <a:t>coko24.ru</a:t>
            </a:r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</a:rPr>
              <a:t>,2-46-00-29, 2-04-04-33</a:t>
            </a:r>
            <a:endParaRPr lang="ru-RU" sz="148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456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bg1">
                <a:lumMod val="85000"/>
              </a:schemeClr>
            </a:gs>
            <a:gs pos="83000">
              <a:schemeClr val="bg1">
                <a:lumMod val="85000"/>
              </a:schemeClr>
            </a:gs>
            <a:gs pos="100000">
              <a:schemeClr val="bg1">
                <a:lumMod val="8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8975" y="0"/>
            <a:ext cx="2105025" cy="495300"/>
          </a:xfrm>
          <a:prstGeom prst="rect">
            <a:avLst/>
          </a:prstGeom>
        </p:spPr>
      </p:pic>
      <p:sp>
        <p:nvSpPr>
          <p:cNvPr id="7" name="Прямоугольник 6"/>
          <p:cNvSpPr/>
          <p:nvPr userDrawn="1"/>
        </p:nvSpPr>
        <p:spPr>
          <a:xfrm>
            <a:off x="13391" y="6526311"/>
            <a:ext cx="9130609" cy="298291"/>
          </a:xfrm>
          <a:prstGeom prst="rect">
            <a:avLst/>
          </a:prstGeom>
          <a:effectLst>
            <a:outerShdw blurRad="50800" dist="1270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6490790"/>
            <a:ext cx="91306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КГКСУ «Центр оценки качества образования»</a:t>
            </a: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          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coko24.ru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2-46-00-29, 2-04-04-33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bg>
      <p:bgPr>
        <a:gradFill flip="none" rotWithShape="1">
          <a:gsLst>
            <a:gs pos="74000">
              <a:schemeClr val="bg1">
                <a:lumMod val="85000"/>
              </a:schemeClr>
            </a:gs>
            <a:gs pos="0">
              <a:schemeClr val="bg1"/>
            </a:gs>
            <a:gs pos="83000">
              <a:schemeClr val="bg1">
                <a:lumMod val="8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024" y="275992"/>
            <a:ext cx="6983169" cy="886493"/>
          </a:xfrm>
        </p:spPr>
        <p:txBody>
          <a:bodyPr>
            <a:normAutofit/>
          </a:bodyPr>
          <a:lstStyle>
            <a:lvl1pPr>
              <a:defRPr sz="2959" b="1" i="0" baseline="0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6961" y="0"/>
            <a:ext cx="2167039" cy="525287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0" y="6562644"/>
            <a:ext cx="9144000" cy="295356"/>
          </a:xfrm>
          <a:prstGeom prst="rect">
            <a:avLst/>
          </a:prstGeom>
          <a:effectLst>
            <a:outerShdw blurRad="50800" dist="1270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24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5391" y="6562643"/>
            <a:ext cx="9144000" cy="32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КГКСУ «Центр оценки качества образования»</a:t>
            </a:r>
            <a:r>
              <a:rPr lang="ru-RU" sz="1480" b="1" baseline="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                   </a:t>
            </a:r>
            <a:r>
              <a:rPr lang="en-US" sz="1480" b="1" dirty="0" smtClean="0">
                <a:solidFill>
                  <a:schemeClr val="accent1">
                    <a:lumMod val="50000"/>
                  </a:schemeClr>
                </a:solidFill>
              </a:rPr>
              <a:t>coko24.ru</a:t>
            </a:r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</a:rPr>
              <a:t>,2-46-00-29, 2-04-04-33</a:t>
            </a:r>
            <a:endParaRPr lang="ru-RU" sz="148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68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bg>
      <p:bgPr>
        <a:gradFill flip="none" rotWithShape="1">
          <a:gsLst>
            <a:gs pos="74000">
              <a:schemeClr val="bg1">
                <a:lumMod val="85000"/>
              </a:schemeClr>
            </a:gs>
            <a:gs pos="0">
              <a:schemeClr val="bg1"/>
            </a:gs>
            <a:gs pos="83000">
              <a:schemeClr val="bg1">
                <a:lumMod val="8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024" y="275992"/>
            <a:ext cx="6983169" cy="886493"/>
          </a:xfrm>
        </p:spPr>
        <p:txBody>
          <a:bodyPr>
            <a:normAutofit/>
          </a:bodyPr>
          <a:lstStyle>
            <a:lvl1pPr>
              <a:defRPr sz="2959" b="1" i="0" baseline="0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6961" y="0"/>
            <a:ext cx="2167039" cy="525287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0" y="6562644"/>
            <a:ext cx="9144000" cy="295356"/>
          </a:xfrm>
          <a:prstGeom prst="rect">
            <a:avLst/>
          </a:prstGeom>
          <a:effectLst>
            <a:outerShdw blurRad="50800" dist="1270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24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5391" y="6562643"/>
            <a:ext cx="9144000" cy="32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КГКСУ «Центр оценки качества образования»</a:t>
            </a:r>
            <a:r>
              <a:rPr lang="ru-RU" sz="1480" b="1" baseline="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                   </a:t>
            </a:r>
            <a:r>
              <a:rPr lang="en-US" sz="1480" b="1" dirty="0" smtClean="0">
                <a:solidFill>
                  <a:schemeClr val="accent1">
                    <a:lumMod val="50000"/>
                  </a:schemeClr>
                </a:solidFill>
              </a:rPr>
              <a:t>coko24.ru</a:t>
            </a:r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</a:rPr>
              <a:t>,2-46-00-29, 2-04-04-33</a:t>
            </a:r>
            <a:endParaRPr lang="ru-RU" sz="148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628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bg>
      <p:bgPr>
        <a:gradFill flip="none" rotWithShape="1">
          <a:gsLst>
            <a:gs pos="74000">
              <a:schemeClr val="bg1">
                <a:lumMod val="85000"/>
              </a:schemeClr>
            </a:gs>
            <a:gs pos="0">
              <a:schemeClr val="bg1"/>
            </a:gs>
            <a:gs pos="83000">
              <a:schemeClr val="bg1">
                <a:lumMod val="8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024" y="275992"/>
            <a:ext cx="6983169" cy="886493"/>
          </a:xfrm>
        </p:spPr>
        <p:txBody>
          <a:bodyPr>
            <a:normAutofit/>
          </a:bodyPr>
          <a:lstStyle>
            <a:lvl1pPr>
              <a:defRPr sz="2959" b="1" i="0" baseline="0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6961" y="0"/>
            <a:ext cx="2167039" cy="525287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0" y="6562644"/>
            <a:ext cx="9144000" cy="295356"/>
          </a:xfrm>
          <a:prstGeom prst="rect">
            <a:avLst/>
          </a:prstGeom>
          <a:effectLst>
            <a:outerShdw blurRad="50800" dist="1270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24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5391" y="6562643"/>
            <a:ext cx="9144000" cy="32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КГКСУ «Центр оценки качества образования»</a:t>
            </a:r>
            <a:r>
              <a:rPr lang="ru-RU" sz="1480" b="1" baseline="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                   </a:t>
            </a:r>
            <a:r>
              <a:rPr lang="en-US" sz="1480" b="1" dirty="0" smtClean="0">
                <a:solidFill>
                  <a:schemeClr val="accent1">
                    <a:lumMod val="50000"/>
                  </a:schemeClr>
                </a:solidFill>
              </a:rPr>
              <a:t>coko24.ru</a:t>
            </a:r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</a:rPr>
              <a:t>,2-46-00-29, 2-04-04-33</a:t>
            </a:r>
            <a:endParaRPr lang="ru-RU" sz="148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5320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bg>
      <p:bgPr>
        <a:gradFill flip="none" rotWithShape="1">
          <a:gsLst>
            <a:gs pos="74000">
              <a:schemeClr val="bg1">
                <a:lumMod val="85000"/>
              </a:schemeClr>
            </a:gs>
            <a:gs pos="0">
              <a:schemeClr val="bg1"/>
            </a:gs>
            <a:gs pos="83000">
              <a:schemeClr val="bg1">
                <a:lumMod val="8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024" y="275992"/>
            <a:ext cx="6983169" cy="886493"/>
          </a:xfrm>
        </p:spPr>
        <p:txBody>
          <a:bodyPr>
            <a:normAutofit/>
          </a:bodyPr>
          <a:lstStyle>
            <a:lvl1pPr>
              <a:defRPr sz="2959" b="1" i="0" baseline="0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6961" y="0"/>
            <a:ext cx="2167039" cy="525287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0" y="6562644"/>
            <a:ext cx="9144000" cy="295356"/>
          </a:xfrm>
          <a:prstGeom prst="rect">
            <a:avLst/>
          </a:prstGeom>
          <a:effectLst>
            <a:outerShdw blurRad="50800" dist="1270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24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5391" y="6562643"/>
            <a:ext cx="9144000" cy="32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КГКСУ «Центр оценки качества образования»</a:t>
            </a:r>
            <a:r>
              <a:rPr lang="ru-RU" sz="1480" b="1" baseline="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                   </a:t>
            </a:r>
            <a:r>
              <a:rPr lang="en-US" sz="1480" b="1" dirty="0" smtClean="0">
                <a:solidFill>
                  <a:schemeClr val="accent1">
                    <a:lumMod val="50000"/>
                  </a:schemeClr>
                </a:solidFill>
              </a:rPr>
              <a:t>coko24.ru</a:t>
            </a:r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</a:rPr>
              <a:t>,2-46-00-29, 2-04-04-33</a:t>
            </a:r>
            <a:endParaRPr lang="ru-RU" sz="148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55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оловок и объект">
    <p:bg>
      <p:bgPr>
        <a:gradFill flip="none" rotWithShape="1">
          <a:gsLst>
            <a:gs pos="74000">
              <a:schemeClr val="bg1">
                <a:lumMod val="85000"/>
              </a:schemeClr>
            </a:gs>
            <a:gs pos="0">
              <a:schemeClr val="bg1"/>
            </a:gs>
            <a:gs pos="83000">
              <a:schemeClr val="bg1">
                <a:lumMod val="8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024" y="275992"/>
            <a:ext cx="6983169" cy="886493"/>
          </a:xfrm>
        </p:spPr>
        <p:txBody>
          <a:bodyPr>
            <a:normAutofit/>
          </a:bodyPr>
          <a:lstStyle>
            <a:lvl1pPr>
              <a:defRPr sz="2959" b="1" i="0" baseline="0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6961" y="0"/>
            <a:ext cx="2167039" cy="525287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0" y="6562644"/>
            <a:ext cx="9144000" cy="295356"/>
          </a:xfrm>
          <a:prstGeom prst="rect">
            <a:avLst/>
          </a:prstGeom>
          <a:effectLst>
            <a:outerShdw blurRad="50800" dist="1270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24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5391" y="6562643"/>
            <a:ext cx="9144000" cy="32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КГКСУ «Центр оценки качества образования»</a:t>
            </a:r>
            <a:r>
              <a:rPr lang="ru-RU" sz="1480" b="1" baseline="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                   </a:t>
            </a:r>
            <a:r>
              <a:rPr lang="en-US" sz="1480" b="1" dirty="0" smtClean="0">
                <a:solidFill>
                  <a:schemeClr val="accent1">
                    <a:lumMod val="50000"/>
                  </a:schemeClr>
                </a:solidFill>
              </a:rPr>
              <a:t>coko24.ru</a:t>
            </a:r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</a:rPr>
              <a:t>,2-46-00-29, 2-04-04-33</a:t>
            </a:r>
            <a:endParaRPr lang="ru-RU" sz="148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3074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bg>
      <p:bgPr>
        <a:gradFill flip="none" rotWithShape="1">
          <a:gsLst>
            <a:gs pos="74000">
              <a:schemeClr val="bg1">
                <a:lumMod val="85000"/>
              </a:schemeClr>
            </a:gs>
            <a:gs pos="0">
              <a:schemeClr val="bg1"/>
            </a:gs>
            <a:gs pos="83000">
              <a:schemeClr val="bg1">
                <a:lumMod val="8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024" y="275992"/>
            <a:ext cx="6983169" cy="886493"/>
          </a:xfrm>
        </p:spPr>
        <p:txBody>
          <a:bodyPr>
            <a:normAutofit/>
          </a:bodyPr>
          <a:lstStyle>
            <a:lvl1pPr>
              <a:defRPr sz="2959" b="1" i="0" baseline="0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6961" y="0"/>
            <a:ext cx="2167039" cy="525287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0" y="6562644"/>
            <a:ext cx="9144000" cy="295356"/>
          </a:xfrm>
          <a:prstGeom prst="rect">
            <a:avLst/>
          </a:prstGeom>
          <a:effectLst>
            <a:outerShdw blurRad="50800" dist="1270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24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5391" y="6562643"/>
            <a:ext cx="9144000" cy="32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КГКСУ «Центр оценки качества образования»</a:t>
            </a:r>
            <a:r>
              <a:rPr lang="ru-RU" sz="1480" b="1" baseline="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                   </a:t>
            </a:r>
            <a:r>
              <a:rPr lang="en-US" sz="1480" b="1" dirty="0" smtClean="0">
                <a:solidFill>
                  <a:schemeClr val="accent1">
                    <a:lumMod val="50000"/>
                  </a:schemeClr>
                </a:solidFill>
              </a:rPr>
              <a:t>coko24.ru</a:t>
            </a:r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</a:rPr>
              <a:t>,2-46-00-29, 2-04-04-33</a:t>
            </a:r>
            <a:endParaRPr lang="ru-RU" sz="148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986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bg>
      <p:bgPr>
        <a:gradFill flip="none" rotWithShape="1">
          <a:gsLst>
            <a:gs pos="74000">
              <a:schemeClr val="bg1">
                <a:lumMod val="85000"/>
              </a:schemeClr>
            </a:gs>
            <a:gs pos="0">
              <a:schemeClr val="bg1"/>
            </a:gs>
            <a:gs pos="83000">
              <a:schemeClr val="bg1">
                <a:lumMod val="8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024" y="275992"/>
            <a:ext cx="6983169" cy="886493"/>
          </a:xfrm>
        </p:spPr>
        <p:txBody>
          <a:bodyPr>
            <a:normAutofit/>
          </a:bodyPr>
          <a:lstStyle>
            <a:lvl1pPr>
              <a:defRPr sz="2959" b="1" i="0" baseline="0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6961" y="0"/>
            <a:ext cx="2167039" cy="525287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0" y="6562644"/>
            <a:ext cx="9144000" cy="295356"/>
          </a:xfrm>
          <a:prstGeom prst="rect">
            <a:avLst/>
          </a:prstGeom>
          <a:effectLst>
            <a:outerShdw blurRad="50800" dist="1270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24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5391" y="6562643"/>
            <a:ext cx="9144000" cy="32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КГКСУ «Центр оценки качества образования»</a:t>
            </a:r>
            <a:r>
              <a:rPr lang="ru-RU" sz="1480" b="1" baseline="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                   </a:t>
            </a:r>
            <a:r>
              <a:rPr lang="en-US" sz="1480" b="1" dirty="0" smtClean="0">
                <a:solidFill>
                  <a:schemeClr val="accent1">
                    <a:lumMod val="50000"/>
                  </a:schemeClr>
                </a:solidFill>
              </a:rPr>
              <a:t>coko24.ru</a:t>
            </a:r>
            <a:r>
              <a:rPr lang="ru-RU" sz="1480" b="1" dirty="0" smtClean="0">
                <a:solidFill>
                  <a:schemeClr val="accent1">
                    <a:lumMod val="50000"/>
                  </a:schemeClr>
                </a:solidFill>
              </a:rPr>
              <a:t>,2-46-00-29, 2-04-04-33</a:t>
            </a:r>
            <a:endParaRPr lang="ru-RU" sz="148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666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37504-BD46-4D9F-840F-8132DFA4036C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91DF5-5416-4FDF-BFD1-9DB890CEBB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5" r:id="rId3"/>
    <p:sldLayoutId id="2147483656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35000">
              <a:schemeClr val="bg1"/>
            </a:gs>
            <a:gs pos="100000">
              <a:schemeClr val="bg1">
                <a:lumMod val="6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39707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участника о нарушении установленного порядка проведения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642" y="-21055"/>
            <a:ext cx="4262569" cy="6905129"/>
          </a:xfrm>
          <a:prstGeom prst="rect">
            <a:avLst/>
          </a:prstGeom>
          <a:effectLst>
            <a:softEdge rad="508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131840" y="6381328"/>
            <a:ext cx="1899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Красноярск,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2025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5921" y="475548"/>
            <a:ext cx="3629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КГКСУ «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Центр оценки качества образования»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579" y="436281"/>
            <a:ext cx="733048" cy="72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89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166" y="209654"/>
            <a:ext cx="6983169" cy="490568"/>
          </a:xfrm>
        </p:spPr>
        <p:txBody>
          <a:bodyPr>
            <a:noAutofit/>
          </a:bodyPr>
          <a:lstStyle/>
          <a:p>
            <a:pPr algn="l"/>
            <a:r>
              <a:rPr lang="ru-RU" sz="2504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</a:t>
            </a:r>
            <a:r>
              <a:rPr lang="ru-RU" sz="25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Порядка проведения ГИА. </a:t>
            </a:r>
            <a:r>
              <a:rPr lang="ru-RU" sz="2504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</a:t>
            </a:r>
            <a:r>
              <a:rPr lang="ru-RU" sz="2504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апелляции. </a:t>
            </a:r>
            <a:endParaRPr lang="ru-RU" sz="2504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9296" y="1316688"/>
            <a:ext cx="8425400" cy="1914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0193" indent="-260193" algn="just">
              <a:buFont typeface="Arial" pitchFamily="34" charset="0"/>
              <a:buChar char="•"/>
            </a:pP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рассмотрении апелляции о нарушении Порядка проведения ГИА апелляционная комиссия рассматривает апелляцию и заключение о результатах проверки и </a:t>
            </a:r>
            <a:r>
              <a:rPr lang="ru-RU" sz="2049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выносит одно из решений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об отклонении апелляции;</a:t>
            </a:r>
          </a:p>
          <a:p>
            <a:pPr algn="just"/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об удовлетворении апелляции. </a:t>
            </a:r>
          </a:p>
          <a:p>
            <a:pPr algn="just"/>
            <a:endParaRPr lang="ru-RU" sz="1593" dirty="0">
              <a:solidFill>
                <a:srgbClr val="006AB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9296" y="3708224"/>
            <a:ext cx="8600687" cy="1353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0193" indent="-260193" algn="just">
              <a:buFont typeface="Arial" pitchFamily="34" charset="0"/>
              <a:buChar char="•"/>
            </a:pPr>
            <a:r>
              <a:rPr lang="ru-RU" sz="204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удовлетворении апелляции 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ГИА, по процедуре которого участником экзамена была подана апелляция, аннулируется и участнику предоставляется возможность повторно сдать экзамен по учебному предмету в иной день, предусмотренный </a:t>
            </a:r>
            <a:r>
              <a:rPr lang="ru-RU" sz="2049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расписанием 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sz="2049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ЕГЭ.</a:t>
            </a:r>
            <a:endParaRPr lang="ru-RU" sz="2049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986" y="2329873"/>
            <a:ext cx="3245997" cy="12983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8133" y="5278134"/>
            <a:ext cx="7943013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Апелляционная комиссия рассматривает апелляцию о нарушении Порядка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двух рабочих дней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следующих за днем ее поступления в апелляционную комиссию.</a:t>
            </a:r>
          </a:p>
        </p:txBody>
      </p:sp>
    </p:spTree>
    <p:extLst>
      <p:ext uri="{BB962C8B-B14F-4D97-AF65-F5344CB8AC3E}">
        <p14:creationId xmlns:p14="http://schemas.microsoft.com/office/powerpoint/2010/main" val="165378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28720" y="1268760"/>
            <a:ext cx="8021637" cy="593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342900" lvl="0" indent="-342900" hangingPunct="1">
              <a:lnSpc>
                <a:spcPct val="100000"/>
              </a:lnSpc>
              <a:buFont typeface="Arial" panose="020B0604020202020204" pitchFamily="34" charset="0"/>
              <a:buChar char="•"/>
              <a:tabLst/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Апелляция </a:t>
            </a:r>
            <a: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оформляется 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 </a:t>
            </a:r>
            <a: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единственном экземпляре – 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участнику</a:t>
            </a:r>
          </a:p>
          <a:p>
            <a:pPr lvl="0" hangingPunct="1">
              <a:lnSpc>
                <a:spcPct val="100000"/>
              </a:lnSpc>
              <a:tabLst/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не </a:t>
            </a:r>
            <a: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выдаётся его экземпляр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  <a:endParaRPr lang="ru-RU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342900" indent="-342900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Апелляция оформляется в свободной </a:t>
            </a:r>
          </a:p>
          <a:p>
            <a:pPr hangingPunct="1">
              <a:lnSpc>
                <a:spcPct val="10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форме – не по форме ППЭ-02.</a:t>
            </a:r>
          </a:p>
          <a:p>
            <a:pPr marL="342900" indent="-342900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 протоколе рассмотрения апелляции не </a:t>
            </a:r>
          </a:p>
          <a:p>
            <a:pPr hangingPunct="1">
              <a:lnSpc>
                <a:spcPct val="10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оформляется заключение по результатам </a:t>
            </a:r>
          </a:p>
          <a:p>
            <a:pPr hangingPunct="1">
              <a:lnSpc>
                <a:spcPct val="10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проверки.</a:t>
            </a:r>
          </a:p>
          <a:p>
            <a:pPr marL="342900" indent="-342900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В протоколе рассмотрения апелляции </a:t>
            </a:r>
            <a:endParaRPr lang="ru-RU" altLang="ru-RU" sz="200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hangingPunct="1">
              <a:lnSpc>
                <a:spcPct val="10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заполняется решение апелляционной </a:t>
            </a:r>
          </a:p>
          <a:p>
            <a:pPr hangingPunct="1">
              <a:lnSpc>
                <a:spcPct val="10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комиссии.</a:t>
            </a:r>
          </a:p>
          <a:p>
            <a:pPr marL="342900" indent="-342900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Не оформляется протокол рассмотрения </a:t>
            </a:r>
          </a:p>
          <a:p>
            <a:pPr hangingPunct="1">
              <a:lnSpc>
                <a:spcPct val="10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апелляции.</a:t>
            </a:r>
          </a:p>
          <a:p>
            <a:pPr marL="342900" indent="-342900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Не оформляются акт и объяснительные </a:t>
            </a:r>
          </a:p>
          <a:p>
            <a:pPr hangingPunct="1">
              <a:lnSpc>
                <a:spcPct val="10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сотрудников ППЭ</a:t>
            </a:r>
          </a:p>
          <a:p>
            <a:pPr marL="342900" indent="-342900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Оперативно не сообщается в отдел ЕГЭ из ППЭ</a:t>
            </a:r>
          </a:p>
          <a:p>
            <a:pPr hangingPunct="1">
              <a:lnSpc>
                <a:spcPct val="10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факт подачи апелляции.</a:t>
            </a:r>
          </a:p>
          <a:p>
            <a:pPr marL="342900" indent="-342900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342900" indent="-342900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342900" indent="-342900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04664"/>
            <a:ext cx="8229600" cy="1116013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Типичные нарушения при оформлении апелляций о нарушении порядка проведения ГИА</a:t>
            </a:r>
            <a:endParaRPr lang="ru-RU" altLang="ru-RU" sz="26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276872"/>
            <a:ext cx="3816424" cy="40251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76056" y="2276872"/>
            <a:ext cx="3816424" cy="40251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>
            <a:off x="5508104" y="2564904"/>
            <a:ext cx="3096344" cy="302433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Прямая соединительная линия 7"/>
          <p:cNvCxnSpPr/>
          <p:nvPr/>
        </p:nvCxnSpPr>
        <p:spPr bwMode="auto">
          <a:xfrm>
            <a:off x="5660504" y="2717304"/>
            <a:ext cx="3096344" cy="302433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Прямая соединительная линия 8"/>
          <p:cNvCxnSpPr/>
          <p:nvPr/>
        </p:nvCxnSpPr>
        <p:spPr bwMode="auto">
          <a:xfrm flipH="1">
            <a:off x="5859761" y="2717304"/>
            <a:ext cx="2542996" cy="304425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542208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6"/>
          <p:cNvSpPr>
            <a:spLocks noGrp="1"/>
          </p:cNvSpPr>
          <p:nvPr>
            <p:ph type="title"/>
          </p:nvPr>
        </p:nvSpPr>
        <p:spPr>
          <a:xfrm>
            <a:off x="1095280" y="2252441"/>
            <a:ext cx="6791082" cy="1931834"/>
          </a:xfrm>
        </p:spPr>
        <p:txBody>
          <a:bodyPr>
            <a:normAutofit/>
          </a:bodyPr>
          <a:lstStyle/>
          <a:p>
            <a:r>
              <a:rPr lang="ru-RU" sz="3073" dirty="0"/>
              <a:t/>
            </a:r>
            <a:br>
              <a:rPr lang="ru-RU" sz="3073" dirty="0"/>
            </a:br>
            <a:r>
              <a:rPr lang="ru-RU" sz="3073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</a:t>
            </a:r>
            <a:r>
              <a:rPr lang="ru-RU" sz="307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несогласии с выставленными баллами</a:t>
            </a:r>
            <a:endParaRPr lang="ru-RU" sz="153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75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804" y="183196"/>
            <a:ext cx="6983169" cy="860511"/>
          </a:xfrm>
        </p:spPr>
        <p:txBody>
          <a:bodyPr>
            <a:normAutofit/>
          </a:bodyPr>
          <a:lstStyle/>
          <a:p>
            <a:pPr algn="l"/>
            <a:r>
              <a:rPr lang="ru-RU" sz="2504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</a:t>
            </a:r>
            <a:r>
              <a:rPr lang="ru-RU" sz="25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несогласии с выставленными баллами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805" y="1215172"/>
            <a:ext cx="8865650" cy="4732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0193" indent="-260193" algn="just">
              <a:buFont typeface="Arial" panose="020B0604020202020204" pitchFamily="34" charset="0"/>
              <a:buChar char="•"/>
            </a:pP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о несогласии с выставленными баллами </a:t>
            </a:r>
            <a:r>
              <a:rPr lang="ru-RU" sz="2276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подается в течение двух рабочих </a:t>
            </a:r>
            <a:r>
              <a:rPr lang="ru-RU" sz="2276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дней,</a:t>
            </a:r>
            <a:r>
              <a:rPr lang="ru-RU" sz="2276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следующих за официальным днем объявления результатов экзамена по соответствующему учебному предмету;</a:t>
            </a:r>
          </a:p>
          <a:p>
            <a:pPr marL="260193" indent="-260193" algn="just">
              <a:buFont typeface="Arial" panose="020B0604020202020204" pitchFamily="34" charset="0"/>
              <a:buChar char="•"/>
            </a:pPr>
            <a:endParaRPr lang="ru-RU" sz="2276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0193" indent="-260193" algn="just">
              <a:buFont typeface="Arial" panose="020B0604020202020204" pitchFamily="34" charset="0"/>
              <a:buChar char="•"/>
            </a:pP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составляется в письменной форме </a:t>
            </a:r>
            <a:r>
              <a:rPr lang="ru-RU" sz="2276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двух экземплярах</a:t>
            </a: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один передается в апелляционную комиссию, другой, с пометкой ответственного лица о принятии ее на </a:t>
            </a:r>
            <a:r>
              <a:rPr lang="ru-RU" sz="2276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</a:t>
            </a: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апелляционную комиссию, остается у апеллянта (форма 1-АП);</a:t>
            </a:r>
          </a:p>
          <a:p>
            <a:pPr marL="260193" indent="-260193" algn="just">
              <a:buFont typeface="Arial" panose="020B0604020202020204" pitchFamily="34" charset="0"/>
              <a:buChar char="•"/>
            </a:pPr>
            <a:endParaRPr lang="ru-RU" sz="2276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0193" indent="-260193" algn="just">
              <a:buFont typeface="Arial" panose="020B0604020202020204" pitchFamily="34" charset="0"/>
              <a:buChar char="•"/>
            </a:pP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276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 апелляцию в образовательную организацию </a:t>
            </a: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которой они были допущены в установленном порядке к ГИА;</a:t>
            </a:r>
          </a:p>
          <a:p>
            <a:pPr marL="260193" indent="-260193" algn="just">
              <a:buFont typeface="Arial" panose="020B0604020202020204" pitchFamily="34" charset="0"/>
              <a:buChar char="•"/>
            </a:pPr>
            <a:endParaRPr lang="ru-RU" sz="182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24" dirty="0"/>
          </a:p>
        </p:txBody>
      </p:sp>
    </p:spTree>
    <p:extLst>
      <p:ext uri="{BB962C8B-B14F-4D97-AF65-F5344CB8AC3E}">
        <p14:creationId xmlns:p14="http://schemas.microsoft.com/office/powerpoint/2010/main" val="104374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804" y="183196"/>
            <a:ext cx="6983169" cy="860511"/>
          </a:xfrm>
        </p:spPr>
        <p:txBody>
          <a:bodyPr>
            <a:normAutofit/>
          </a:bodyPr>
          <a:lstStyle/>
          <a:p>
            <a:pPr algn="l"/>
            <a:r>
              <a:rPr lang="ru-RU" sz="2504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</a:t>
            </a:r>
            <a:r>
              <a:rPr lang="ru-RU" sz="25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несогласии с выставленными баллами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805" y="1215172"/>
            <a:ext cx="8865650" cy="3331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82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0193" indent="-260193" algn="just">
              <a:buFont typeface="Arial" panose="020B0604020202020204" pitchFamily="34" charset="0"/>
              <a:buChar char="•"/>
            </a:pPr>
            <a:r>
              <a:rPr lang="ru-RU" sz="182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организации или уполномоченное им лицо, принявшее апелляцию, передает ее в апелляционную комиссию </a:t>
            </a:r>
            <a:r>
              <a:rPr lang="ru-RU" sz="2276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одного рабочего дня </a:t>
            </a: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ее получения; </a:t>
            </a:r>
          </a:p>
          <a:p>
            <a:pPr algn="just"/>
            <a:endParaRPr lang="ru-RU" sz="2276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0193" indent="-260193" algn="just">
              <a:buFont typeface="Arial" panose="020B0604020202020204" pitchFamily="34" charset="0"/>
              <a:buChar char="•"/>
            </a:pP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Апелляционная комиссия рассматривает апелляцию о несогласии с выставленными баллами  </a:t>
            </a:r>
            <a:r>
              <a:rPr lang="ru-RU" sz="2276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четырех рабочих дней </a:t>
            </a: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следующих за днем ее поступления в апелляционную комиссию.</a:t>
            </a:r>
          </a:p>
          <a:p>
            <a:pPr marL="260193" indent="-260193" algn="just">
              <a:buFont typeface="Arial" panose="020B0604020202020204" pitchFamily="34" charset="0"/>
              <a:buChar char="•"/>
            </a:pPr>
            <a:endParaRPr lang="ru-RU" sz="2276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24" dirty="0"/>
          </a:p>
        </p:txBody>
      </p:sp>
      <p:sp>
        <p:nvSpPr>
          <p:cNvPr id="3" name="TextBox 2"/>
          <p:cNvSpPr txBox="1"/>
          <p:nvPr/>
        </p:nvSpPr>
        <p:spPr>
          <a:xfrm>
            <a:off x="1731954" y="4647966"/>
            <a:ext cx="5697350" cy="16690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4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удовлетворении апелляции </a:t>
            </a:r>
            <a:r>
              <a:rPr lang="ru-RU" sz="2049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ранее выставленных баллов может измениться 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 сторону увеличения, так и в сторону </a:t>
            </a:r>
            <a:r>
              <a:rPr lang="ru-RU" sz="2049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уменьшения, 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не измениться в целом.</a:t>
            </a:r>
            <a:endParaRPr lang="ru-RU" sz="2049" dirty="0"/>
          </a:p>
        </p:txBody>
      </p:sp>
    </p:spTree>
    <p:extLst>
      <p:ext uri="{BB962C8B-B14F-4D97-AF65-F5344CB8AC3E}">
        <p14:creationId xmlns:p14="http://schemas.microsoft.com/office/powerpoint/2010/main" val="403286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49" y="183195"/>
            <a:ext cx="6983169" cy="561124"/>
          </a:xfrm>
        </p:spPr>
        <p:txBody>
          <a:bodyPr>
            <a:normAutofit/>
          </a:bodyPr>
          <a:lstStyle/>
          <a:p>
            <a:pPr algn="l"/>
            <a:r>
              <a:rPr lang="ru-RU" sz="2504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Отзыв апелляций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4491" y="1132508"/>
            <a:ext cx="8379323" cy="5503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0193" indent="-260193" algn="just">
              <a:buFont typeface="Arial" panose="020B0604020202020204" pitchFamily="34" charset="0"/>
              <a:buChar char="•"/>
            </a:pPr>
            <a:r>
              <a:rPr lang="ru-RU" sz="1024" dirty="0"/>
              <a:t> </a:t>
            </a: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</a:t>
            </a:r>
            <a:r>
              <a:rPr lang="ru-RU" sz="2276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Порядка </a:t>
            </a: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ГИА и (или) </a:t>
            </a:r>
            <a:r>
              <a:rPr lang="ru-RU" sz="2276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несогласии с выставленными баллами </a:t>
            </a:r>
            <a:r>
              <a:rPr lang="ru-RU" sz="2276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отозваны </a:t>
            </a: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ГИА по их собственному желанию;</a:t>
            </a:r>
          </a:p>
          <a:p>
            <a:pPr algn="just"/>
            <a:endParaRPr lang="ru-RU" sz="2276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0193" indent="-260193" algn="just">
              <a:buFont typeface="Arial" panose="020B0604020202020204" pitchFamily="34" charset="0"/>
              <a:buChar char="•"/>
            </a:pP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участник ГИА пишет </a:t>
            </a:r>
            <a:r>
              <a:rPr lang="ru-RU" sz="2276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в  апелляционную комиссию об отзыве</a:t>
            </a: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поданной им апелляции;</a:t>
            </a:r>
          </a:p>
          <a:p>
            <a:pPr algn="just"/>
            <a:endParaRPr lang="ru-RU" sz="2276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0193" indent="-260193" algn="just">
              <a:buFont typeface="Arial" panose="020B0604020202020204" pitchFamily="34" charset="0"/>
              <a:buChar char="•"/>
            </a:pP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Отзыв апелляции фиксируется в журнале регистрации апелляций;</a:t>
            </a:r>
          </a:p>
          <a:p>
            <a:pPr algn="just"/>
            <a:endParaRPr lang="ru-RU" sz="2276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0193" indent="-260193" algn="just">
              <a:buFont typeface="Arial" panose="020B0604020202020204" pitchFamily="34" charset="0"/>
              <a:buChar char="•"/>
            </a:pPr>
            <a:r>
              <a:rPr lang="ru-RU" sz="2276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отсутствия указанного заявления</a:t>
            </a: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неявки участника ГИА на заседание апелляционной комиссии, на котором рассматривается апелляция, </a:t>
            </a:r>
            <a:r>
              <a:rPr lang="ru-RU" sz="2276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апелляционная комиссия  рассматривает его апелляцию в установленном порядке</a:t>
            </a:r>
            <a:r>
              <a:rPr lang="ru-RU" sz="2276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24" dirty="0"/>
              <a:t> </a:t>
            </a:r>
          </a:p>
        </p:txBody>
      </p:sp>
    </p:spTree>
    <p:extLst>
      <p:ext uri="{BB962C8B-B14F-4D97-AF65-F5344CB8AC3E}">
        <p14:creationId xmlns:p14="http://schemas.microsoft.com/office/powerpoint/2010/main" val="41765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49" y="183195"/>
            <a:ext cx="6983169" cy="561124"/>
          </a:xfrm>
        </p:spPr>
        <p:txBody>
          <a:bodyPr>
            <a:normAutofit fontScale="90000"/>
          </a:bodyPr>
          <a:lstStyle/>
          <a:p>
            <a:pPr algn="l"/>
            <a:r>
              <a:rPr lang="ru-RU" sz="2504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Определите, принимаются ли апелляции в приведённых ситуациях: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9773" y="866926"/>
            <a:ext cx="5832648" cy="75884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ru-RU" sz="16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Некорректно сформулировано задание № 7 в части с кратким ответом (русский язык). Участник обнаружил во время экзамена.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9773" y="1672455"/>
            <a:ext cx="5832648" cy="3684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ru-RU" sz="16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доске было неверно указано время окончания экзамена.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9773" y="2093551"/>
            <a:ext cx="5832648" cy="36536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ru-RU" sz="16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Громкий разговор организаторов между собой.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9773" y="2511590"/>
            <a:ext cx="5832648" cy="7384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отказе участника ставить подпись в бланке регистрации об ознакомлении с Порядком проведения ЕГЭ, подпись поставил организатор. Участник хочет подать апелляцию.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9773" y="3305217"/>
            <a:ext cx="5832648" cy="5854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Ошибка в оформлении экзаменационной работы, обнаруженная после выхода из аудитории, но до выхода из ППЭ.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69773" y="3930491"/>
            <a:ext cx="5832648" cy="5580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Неудобная мебель (экзамен проводился в кабинете изобразительного искусства).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9773" y="4528451"/>
            <a:ext cx="5832648" cy="8616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Участнику не дали переписать ответы на одно задание из черновика по окончании времени экзамена, хотя оставалось дописать всего 2 строчки.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69773" y="5455352"/>
            <a:ext cx="5832648" cy="5281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Участнику не выдали четвёртый ДБО №2. По окончании экзамена он хочет подать апелляцию.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217860" y="1055829"/>
            <a:ext cx="751942" cy="4294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217860" y="2156714"/>
            <a:ext cx="751942" cy="2658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217860" y="2587547"/>
            <a:ext cx="751942" cy="4294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217860" y="3305217"/>
            <a:ext cx="751942" cy="4294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236296" y="3930491"/>
            <a:ext cx="751942" cy="4294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236296" y="4711108"/>
            <a:ext cx="751942" cy="4294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46354" y="5445321"/>
            <a:ext cx="751942" cy="4294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17860" y="1672455"/>
            <a:ext cx="751942" cy="2915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7253864" y="1071533"/>
            <a:ext cx="679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89868" y="2623830"/>
            <a:ext cx="679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72300" y="3313685"/>
            <a:ext cx="679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98866" y="4726415"/>
            <a:ext cx="679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80312" y="5491725"/>
            <a:ext cx="679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18362" y="3981508"/>
            <a:ext cx="679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65344" y="1608614"/>
            <a:ext cx="679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80312" y="2101950"/>
            <a:ext cx="679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10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812"/>
            <a:ext cx="9252520" cy="686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7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6959"/>
            <a:ext cx="6983169" cy="617360"/>
          </a:xfrm>
        </p:spPr>
        <p:txBody>
          <a:bodyPr>
            <a:normAutofit/>
          </a:bodyPr>
          <a:lstStyle/>
          <a:p>
            <a:pPr algn="l"/>
            <a:r>
              <a:rPr lang="ru-RU" sz="2504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Апелляционная комиссия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6875" y="826695"/>
            <a:ext cx="8528386" cy="43931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Апелляционная комиссия </a:t>
            </a:r>
            <a:r>
              <a:rPr lang="ru-RU" sz="204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рассматривает: </a:t>
            </a:r>
          </a:p>
          <a:p>
            <a:pPr marL="0" indent="0" algn="just">
              <a:buNone/>
            </a:pPr>
            <a:endParaRPr lang="ru-RU" sz="2049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4089" indent="-156296" algn="just">
              <a:spcBef>
                <a:spcPts val="0"/>
              </a:spcBef>
              <a:spcAft>
                <a:spcPts val="1423"/>
              </a:spcAft>
            </a:pP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по вопросам содержания и структуры заданий по учебным предметам;</a:t>
            </a:r>
          </a:p>
          <a:p>
            <a:pPr marL="364089" indent="-156296" algn="just">
              <a:spcBef>
                <a:spcPts val="0"/>
              </a:spcBef>
              <a:spcAft>
                <a:spcPts val="1423"/>
              </a:spcAft>
            </a:pP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по вопросам, связанными с оцениванием результатов выполнения заданий экзаменационной работы с кратким ответом;</a:t>
            </a:r>
          </a:p>
          <a:p>
            <a:pPr marL="364089" indent="-156296" algn="just">
              <a:spcBef>
                <a:spcPts val="0"/>
              </a:spcBef>
              <a:spcAft>
                <a:spcPts val="1423"/>
              </a:spcAft>
            </a:pP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по вопросам, связанным с нарушением участником ГИА требований Порядка;</a:t>
            </a:r>
          </a:p>
          <a:p>
            <a:pPr marL="364089" indent="-156296" algn="just">
              <a:spcBef>
                <a:spcPts val="0"/>
              </a:spcBef>
              <a:spcAft>
                <a:spcPts val="1423"/>
              </a:spcAft>
            </a:pP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по вопросам, связанными с неправильным оформлением экзаменационной работы (неправильное заполнение бланков и дополнительных бланков).</a:t>
            </a:r>
          </a:p>
          <a:p>
            <a:pPr marL="207793" indent="0" algn="ctr">
              <a:spcBef>
                <a:spcPts val="0"/>
              </a:spcBef>
              <a:spcAft>
                <a:spcPts val="1423"/>
              </a:spcAft>
              <a:buNone/>
            </a:pPr>
            <a:r>
              <a:rPr lang="ru-RU" sz="204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 рассматривает </a:t>
            </a:r>
            <a:r>
              <a:rPr lang="ru-RU" sz="2049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в черновиках 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49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КИМ 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 ГИА в качестве материалов апелляции о несогласии с выставленными баллами.</a:t>
            </a:r>
          </a:p>
        </p:txBody>
      </p:sp>
    </p:spTree>
    <p:extLst>
      <p:ext uri="{BB962C8B-B14F-4D97-AF65-F5344CB8AC3E}">
        <p14:creationId xmlns:p14="http://schemas.microsoft.com/office/powerpoint/2010/main" val="109927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6"/>
          <p:cNvSpPr>
            <a:spLocks noGrp="1"/>
          </p:cNvSpPr>
          <p:nvPr>
            <p:ph type="title"/>
          </p:nvPr>
        </p:nvSpPr>
        <p:spPr>
          <a:xfrm>
            <a:off x="1095280" y="2252441"/>
            <a:ext cx="6791082" cy="1931834"/>
          </a:xfrm>
        </p:spPr>
        <p:txBody>
          <a:bodyPr>
            <a:normAutofit/>
          </a:bodyPr>
          <a:lstStyle/>
          <a:p>
            <a:r>
              <a:rPr lang="ru-RU" sz="3073" dirty="0"/>
              <a:t/>
            </a:r>
            <a:br>
              <a:rPr lang="ru-RU" sz="3073" dirty="0"/>
            </a:br>
            <a:r>
              <a:rPr lang="ru-RU" sz="3073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</a:t>
            </a:r>
            <a:r>
              <a:rPr lang="ru-RU" sz="307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Порядка проведения ГИА</a:t>
            </a:r>
            <a:r>
              <a:rPr lang="ru-RU" sz="153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53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53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89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165" y="150835"/>
            <a:ext cx="6983169" cy="860511"/>
          </a:xfrm>
        </p:spPr>
        <p:txBody>
          <a:bodyPr>
            <a:normAutofit/>
          </a:bodyPr>
          <a:lstStyle/>
          <a:p>
            <a:pPr algn="l"/>
            <a:r>
              <a:rPr lang="ru-RU" sz="2504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</a:t>
            </a:r>
            <a:r>
              <a:rPr lang="ru-RU" sz="25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Порядка проведения ГИА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15234" y="1141882"/>
            <a:ext cx="8722413" cy="439403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2049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Апелляцию о нарушении Порядка проведения ГИА участник экзамена подает </a:t>
            </a:r>
            <a:r>
              <a:rPr lang="ru-RU" sz="2049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экзамена 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соответствующему учебному предмету члену ГЭК, </a:t>
            </a:r>
            <a:r>
              <a:rPr lang="ru-RU" sz="2049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покидая ППЭ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ru-RU" sz="2049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49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принимается от участника экзамена членом ГЭК в 2-х экземплярах </a:t>
            </a:r>
            <a:r>
              <a:rPr lang="ru-RU" sz="2049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Штабе ППЭ 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зоне видимости камеры видеонаблюдения.</a:t>
            </a:r>
          </a:p>
          <a:p>
            <a:pPr marL="0" indent="0">
              <a:buNone/>
            </a:pPr>
            <a:endParaRPr lang="ru-RU" sz="1593" dirty="0"/>
          </a:p>
          <a:p>
            <a:pPr marL="0" indent="0">
              <a:buNone/>
            </a:pPr>
            <a:endParaRPr lang="ru-RU" sz="1593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76441" y="3886365"/>
            <a:ext cx="1772868" cy="22386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427" y="3640571"/>
            <a:ext cx="1729087" cy="248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40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72" y="184358"/>
            <a:ext cx="6983169" cy="860511"/>
          </a:xfrm>
        </p:spPr>
        <p:txBody>
          <a:bodyPr>
            <a:normAutofit/>
          </a:bodyPr>
          <a:lstStyle/>
          <a:p>
            <a:pPr algn="l"/>
            <a:r>
              <a:rPr lang="ru-RU" sz="2504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</a:t>
            </a:r>
            <a:r>
              <a:rPr lang="ru-RU" sz="25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Порядка проведения ГИА</a:t>
            </a:r>
            <a:endParaRPr lang="ru-RU" sz="2504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79464" y="1880376"/>
            <a:ext cx="37119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6A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2400" b="1" dirty="0">
                <a:solidFill>
                  <a:srgbClr val="006A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ППЭ-02 </a:t>
            </a:r>
          </a:p>
          <a:p>
            <a:pPr algn="ctr"/>
            <a:r>
              <a:rPr lang="ru-RU" sz="2400" dirty="0">
                <a:solidFill>
                  <a:srgbClr val="006A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«Апелляция о нарушении установленного порядка проведения ГИА»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56556" y="1139706"/>
            <a:ext cx="4328333" cy="524763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7513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5460"/>
            <a:ext cx="7709522" cy="429339"/>
          </a:xfrm>
        </p:spPr>
        <p:txBody>
          <a:bodyPr>
            <a:noAutofit/>
          </a:bodyPr>
          <a:lstStyle/>
          <a:p>
            <a:pPr algn="l"/>
            <a:r>
              <a:rPr lang="ru-RU" sz="2504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</a:t>
            </a:r>
            <a:r>
              <a:rPr lang="ru-RU" sz="25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Порядка проведения </a:t>
            </a:r>
            <a:br>
              <a:rPr lang="ru-RU" sz="2504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endParaRPr lang="ru-RU" sz="2504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052736"/>
            <a:ext cx="9013161" cy="4376429"/>
          </a:xfrm>
          <a:prstGeom prst="rect">
            <a:avLst/>
          </a:prstGeom>
          <a:ln w="9525">
            <a:solidFill>
              <a:schemeClr val="tx2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 ГЭК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участии: 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организаторов, технических специалистов,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экзаменаторов-собеседников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задействованных в аудитории, в которой сдавал экзамен участник экзамена, подавший апелляцию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195144" indent="-195144">
              <a:buFontTx/>
              <a:buChar char="-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ассистентов, общественных наблюдателей (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195144" indent="-195144">
              <a:buFontTx/>
              <a:buChar char="-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сотрудников, осуществляющих охрану правопорядка;</a:t>
            </a:r>
          </a:p>
          <a:p>
            <a:pPr marL="195144" indent="-195144">
              <a:buFontTx/>
              <a:buChar char="-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медицинских работников </a:t>
            </a:r>
          </a:p>
          <a:p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проверку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факту изложенного участником ГИА в апелляции о нарушении установленного порядка проведения ГИА материала и заполняет форму ППЭ-03 </a:t>
            </a:r>
          </a:p>
        </p:txBody>
      </p:sp>
    </p:spTree>
    <p:extLst>
      <p:ext uri="{BB962C8B-B14F-4D97-AF65-F5344CB8AC3E}">
        <p14:creationId xmlns:p14="http://schemas.microsoft.com/office/powerpoint/2010/main" val="19179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5460"/>
            <a:ext cx="7709522" cy="429339"/>
          </a:xfrm>
        </p:spPr>
        <p:txBody>
          <a:bodyPr>
            <a:noAutofit/>
          </a:bodyPr>
          <a:lstStyle/>
          <a:p>
            <a:pPr algn="l"/>
            <a:r>
              <a:rPr lang="ru-RU" sz="2504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</a:t>
            </a:r>
            <a:r>
              <a:rPr lang="ru-RU" sz="25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Порядка проведения </a:t>
            </a:r>
            <a:br>
              <a:rPr lang="ru-RU" sz="2504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endParaRPr lang="ru-RU" sz="2504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64088" y="951632"/>
            <a:ext cx="3289317" cy="1493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21" dirty="0">
                <a:solidFill>
                  <a:srgbClr val="006A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1821" b="1" dirty="0">
                <a:solidFill>
                  <a:srgbClr val="006A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ППЭ-03 </a:t>
            </a:r>
          </a:p>
          <a:p>
            <a:pPr algn="ctr"/>
            <a:r>
              <a:rPr lang="ru-RU" sz="1821" dirty="0">
                <a:solidFill>
                  <a:srgbClr val="006A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«Протокол рассмотрения апелляции о нарушении установленного порядка проведения ГИА»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79512" y="908093"/>
            <a:ext cx="4608512" cy="564193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Стрелка вправо 6"/>
          <p:cNvSpPr/>
          <p:nvPr/>
        </p:nvSpPr>
        <p:spPr bwMode="auto">
          <a:xfrm rot="10800000">
            <a:off x="5436096" y="5514649"/>
            <a:ext cx="3594917" cy="792088"/>
          </a:xfrm>
          <a:prstGeom prst="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5750040"/>
            <a:ext cx="3758434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в АК! В ППЭ не заполнять!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 bwMode="auto">
          <a:xfrm rot="10800000">
            <a:off x="5436096" y="3891644"/>
            <a:ext cx="3021058" cy="792088"/>
          </a:xfrm>
          <a:prstGeom prst="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5448" y="4082767"/>
            <a:ext cx="3168600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заполняется в ППЭ!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11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166" y="306668"/>
            <a:ext cx="6983169" cy="464110"/>
          </a:xfrm>
        </p:spPr>
        <p:txBody>
          <a:bodyPr>
            <a:noAutofit/>
          </a:bodyPr>
          <a:lstStyle/>
          <a:p>
            <a:pPr algn="l"/>
            <a:r>
              <a:rPr lang="ru-RU" sz="2504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</a:t>
            </a:r>
            <a:r>
              <a:rPr lang="ru-RU" sz="25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Порядка проведения ГИА</a:t>
            </a:r>
            <a:endParaRPr lang="ru-RU" sz="2504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4583" y="1204536"/>
            <a:ext cx="8602194" cy="48220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60193" indent="-260193" algn="just">
              <a:buFont typeface="Arial" pitchFamily="34" charset="0"/>
              <a:buChar char="•"/>
            </a:pP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проверки, изложенного участником ГИА в апелляции о нарушении установленного порядка проведения ГИА материала, </a:t>
            </a:r>
            <a:r>
              <a:rPr lang="ru-RU" sz="2049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оформляются в форме заключения 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</a:t>
            </a:r>
            <a:r>
              <a:rPr lang="ru-RU" sz="2049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«Заключение по результатам проверки изложенных в апелляции сведений о нарушении установленного порядка проведения ГИА»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endParaRPr lang="ru-RU" sz="2049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0193" indent="-260193" algn="just">
              <a:buFont typeface="Arial" pitchFamily="34" charset="0"/>
              <a:buChar char="•"/>
            </a:pPr>
            <a:endParaRPr lang="ru-RU" sz="1366" b="1" dirty="0">
              <a:solidFill>
                <a:srgbClr val="0070C0"/>
              </a:solidFill>
            </a:endParaRPr>
          </a:p>
          <a:p>
            <a:pPr marL="260193" indent="-260193" algn="just">
              <a:buFont typeface="Arial" pitchFamily="34" charset="0"/>
              <a:buChar char="•"/>
            </a:pPr>
            <a:endParaRPr lang="ru-RU" sz="1366" b="1" dirty="0">
              <a:solidFill>
                <a:srgbClr val="0070C0"/>
              </a:solidFill>
            </a:endParaRPr>
          </a:p>
          <a:p>
            <a:pPr marL="260193" indent="-260193" algn="just">
              <a:buFont typeface="Arial" pitchFamily="34" charset="0"/>
              <a:buChar char="•"/>
            </a:pPr>
            <a:endParaRPr lang="ru-RU" sz="1366" b="1" dirty="0">
              <a:solidFill>
                <a:srgbClr val="0070C0"/>
              </a:solidFill>
            </a:endParaRPr>
          </a:p>
          <a:p>
            <a:pPr marL="260193" indent="-260193" algn="just">
              <a:buFont typeface="Arial" pitchFamily="34" charset="0"/>
              <a:buChar char="•"/>
            </a:pPr>
            <a:endParaRPr lang="ru-RU" sz="1366" b="1" dirty="0">
              <a:solidFill>
                <a:srgbClr val="0070C0"/>
              </a:solidFill>
            </a:endParaRPr>
          </a:p>
          <a:p>
            <a:pPr marL="260193" indent="-260193" algn="just">
              <a:buFont typeface="Arial" pitchFamily="34" charset="0"/>
              <a:buChar char="•"/>
            </a:pPr>
            <a:endParaRPr lang="ru-RU" sz="1366" b="1" dirty="0">
              <a:solidFill>
                <a:srgbClr val="0070C0"/>
              </a:solidFill>
            </a:endParaRPr>
          </a:p>
          <a:p>
            <a:pPr marL="260193" indent="-260193" algn="just">
              <a:buFont typeface="Arial" pitchFamily="34" charset="0"/>
              <a:buChar char="•"/>
            </a:pPr>
            <a:endParaRPr lang="ru-RU" sz="1366" b="1" dirty="0">
              <a:solidFill>
                <a:srgbClr val="0070C0"/>
              </a:solidFill>
            </a:endParaRPr>
          </a:p>
          <a:p>
            <a:pPr algn="just"/>
            <a:endParaRPr lang="ru-RU" sz="1366" b="1" dirty="0">
              <a:solidFill>
                <a:srgbClr val="0070C0"/>
              </a:solidFill>
            </a:endParaRPr>
          </a:p>
          <a:p>
            <a:pPr algn="just"/>
            <a:endParaRPr lang="ru-RU" sz="1366" b="1" dirty="0">
              <a:solidFill>
                <a:srgbClr val="0070C0"/>
              </a:solidFill>
            </a:endParaRPr>
          </a:p>
          <a:p>
            <a:pPr marL="260193" indent="-260193" algn="just">
              <a:buFont typeface="Arial" pitchFamily="34" charset="0"/>
              <a:buChar char="•"/>
            </a:pPr>
            <a:endParaRPr lang="ru-RU" sz="1366" b="1" dirty="0">
              <a:solidFill>
                <a:srgbClr val="0070C0"/>
              </a:solidFill>
            </a:endParaRPr>
          </a:p>
          <a:p>
            <a:pPr marL="260193" indent="-260193" algn="just">
              <a:buFont typeface="Arial" pitchFamily="34" charset="0"/>
              <a:buChar char="•"/>
            </a:pPr>
            <a:r>
              <a:rPr lang="ru-RU" sz="1366" b="1" dirty="0">
                <a:solidFill>
                  <a:srgbClr val="0070C0"/>
                </a:solidFill>
              </a:rPr>
              <a:t> 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апелляционные документы о нарушении Порядка проведения экзамена (</a:t>
            </a:r>
            <a:r>
              <a:rPr lang="ru-RU" sz="2049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и </a:t>
            </a:r>
            <a:r>
              <a:rPr lang="ru-RU" sz="2049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рассмотрения апелляции</a:t>
            </a:r>
            <a:r>
              <a:rPr lang="ru-RU" sz="2049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передаются в </a:t>
            </a:r>
            <a:r>
              <a:rPr lang="ru-RU" sz="2049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апелляционную комиссию</a:t>
            </a:r>
            <a:r>
              <a:rPr lang="ru-RU" sz="2049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членом ГЭК </a:t>
            </a:r>
            <a:r>
              <a:rPr lang="ru-RU" sz="2049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экзамена.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068960"/>
            <a:ext cx="6907028" cy="152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86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30715</TotalTime>
  <Words>846</Words>
  <Application>Microsoft Office PowerPoint</Application>
  <PresentationFormat>Экран (4:3)</PresentationFormat>
  <Paragraphs>110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Microsoft YaHei</vt:lpstr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Апелляционная комиссия</vt:lpstr>
      <vt:lpstr> Апелляции о нарушении Порядка проведения ГИА </vt:lpstr>
      <vt:lpstr>Апелляции о нарушении Порядка проведения ГИА</vt:lpstr>
      <vt:lpstr>Апелляции о нарушении Порядка проведения ГИА</vt:lpstr>
      <vt:lpstr>Апелляции о нарушении Порядка проведения  ГИА</vt:lpstr>
      <vt:lpstr>Апелляции о нарушении Порядка проведения  ГИА</vt:lpstr>
      <vt:lpstr>Апелляции о нарушении Порядка проведения ГИА</vt:lpstr>
      <vt:lpstr>Апелляции о нарушении Порядка проведения ГИА. Рассмотрение апелляции. </vt:lpstr>
      <vt:lpstr>Типичные нарушения при оформлении апелляций о нарушении порядка проведения ГИА</vt:lpstr>
      <vt:lpstr> Апелляции о несогласии с выставленными баллами</vt:lpstr>
      <vt:lpstr>Апелляция о несогласии с выставленными баллами</vt:lpstr>
      <vt:lpstr>Апелляция о несогласии с выставленными баллами</vt:lpstr>
      <vt:lpstr>Отзыв апелляций</vt:lpstr>
      <vt:lpstr>Определите, принимаются ли апелляции в приведённых ситуациях:</vt:lpstr>
    </vt:vector>
  </TitlesOfParts>
  <Company>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ege</dc:creator>
  <cp:lastModifiedBy>Пургина Елена Васильевна</cp:lastModifiedBy>
  <cp:revision>447</cp:revision>
  <dcterms:created xsi:type="dcterms:W3CDTF">2014-10-16T05:54:08Z</dcterms:created>
  <dcterms:modified xsi:type="dcterms:W3CDTF">2025-02-20T03:46:09Z</dcterms:modified>
</cp:coreProperties>
</file>