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486" r:id="rId2"/>
    <p:sldId id="555" r:id="rId3"/>
    <p:sldId id="556" r:id="rId4"/>
    <p:sldId id="569" r:id="rId5"/>
    <p:sldId id="557" r:id="rId6"/>
    <p:sldId id="558" r:id="rId7"/>
    <p:sldId id="559" r:id="rId8"/>
    <p:sldId id="560" r:id="rId9"/>
    <p:sldId id="570" r:id="rId10"/>
    <p:sldId id="499" r:id="rId11"/>
    <p:sldId id="561" r:id="rId12"/>
    <p:sldId id="562" r:id="rId13"/>
    <p:sldId id="563" r:id="rId14"/>
    <p:sldId id="564" r:id="rId15"/>
    <p:sldId id="565" r:id="rId16"/>
    <p:sldId id="566" r:id="rId17"/>
    <p:sldId id="567" r:id="rId18"/>
    <p:sldId id="574" r:id="rId19"/>
    <p:sldId id="568" r:id="rId20"/>
    <p:sldId id="576" r:id="rId21"/>
    <p:sldId id="507" r:id="rId22"/>
    <p:sldId id="508" r:id="rId23"/>
    <p:sldId id="551" r:id="rId24"/>
    <p:sldId id="457" r:id="rId25"/>
    <p:sldId id="572" r:id="rId26"/>
    <p:sldId id="573" r:id="rId27"/>
    <p:sldId id="513" r:id="rId28"/>
    <p:sldId id="547" r:id="rId29"/>
    <p:sldId id="548" r:id="rId30"/>
    <p:sldId id="516" r:id="rId31"/>
    <p:sldId id="517" r:id="rId32"/>
    <p:sldId id="518" r:id="rId33"/>
    <p:sldId id="523" r:id="rId34"/>
    <p:sldId id="525" r:id="rId35"/>
    <p:sldId id="524" r:id="rId36"/>
    <p:sldId id="526" r:id="rId37"/>
    <p:sldId id="535" r:id="rId38"/>
  </p:sldIdLst>
  <p:sldSz cx="16068675" cy="11698288"/>
  <p:notesSz cx="6858000" cy="9144000"/>
  <p:defaultTextStyle>
    <a:defPPr>
      <a:defRPr lang="ru-RU"/>
    </a:defPPr>
    <a:lvl1pPr marL="0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1pPr>
    <a:lvl2pPr marL="854087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2pPr>
    <a:lvl3pPr marL="1708175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3pPr>
    <a:lvl4pPr marL="2562261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4pPr>
    <a:lvl5pPr marL="3416348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5pPr>
    <a:lvl6pPr marL="4270436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6pPr>
    <a:lvl7pPr marL="5124523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7pPr>
    <a:lvl8pPr marL="5978611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8pPr>
    <a:lvl9pPr marL="6832698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4">
          <p15:clr>
            <a:srgbClr val="A4A3A4"/>
          </p15:clr>
        </p15:guide>
        <p15:guide id="2" pos="50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1A"/>
    <a:srgbClr val="006AB3"/>
    <a:srgbClr val="D9DADB"/>
    <a:srgbClr val="8788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4434" autoAdjust="0"/>
  </p:normalViewPr>
  <p:slideViewPr>
    <p:cSldViewPr snapToGrid="0">
      <p:cViewPr varScale="1">
        <p:scale>
          <a:sx n="65" d="100"/>
          <a:sy n="65" d="100"/>
        </p:scale>
        <p:origin x="1602" y="48"/>
      </p:cViewPr>
      <p:guideLst>
        <p:guide orient="horz" pos="3684"/>
        <p:guide pos="50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94CCE-FBBF-4F95-8EDC-BCB7B11A22B9}" type="datetimeFigureOut">
              <a:rPr lang="ru-RU" smtClean="0"/>
              <a:pPr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09688" y="1143000"/>
            <a:ext cx="4238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EC5DF-1D45-4B17-9684-00C2EF767E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269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2488" y="2320752"/>
            <a:ext cx="13658374" cy="3529186"/>
          </a:xfrm>
        </p:spPr>
        <p:txBody>
          <a:bodyPr>
            <a:normAutofit/>
          </a:bodyPr>
          <a:lstStyle>
            <a:lvl1pPr>
              <a:defRPr sz="8300" baseline="0"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rotWithShape="1">
          <a:gsLst>
            <a:gs pos="74000">
              <a:schemeClr val="bg1">
                <a:lumMod val="85000"/>
              </a:schemeClr>
            </a:gs>
            <a:gs pos="0">
              <a:schemeClr val="bg1">
                <a:tint val="40000"/>
                <a:satMod val="350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7" y="304528"/>
            <a:ext cx="12271464" cy="1512169"/>
          </a:xfrm>
        </p:spPr>
        <p:txBody>
          <a:bodyPr>
            <a:normAutofit/>
          </a:bodyPr>
          <a:lstStyle>
            <a:lvl1pPr>
              <a:defRPr sz="5200" b="1" i="0" baseline="0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900" b="1" i="0" baseline="0">
                <a:solidFill>
                  <a:srgbClr val="0072BC"/>
                </a:solidFill>
                <a:latin typeface="Arial" panose="020B0604020202020204" pitchFamily="34" charset="0"/>
              </a:defRPr>
            </a:lvl1pPr>
            <a:lvl2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476886" y="-1"/>
            <a:ext cx="3591790" cy="845127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1" y="11268797"/>
            <a:ext cx="16068675" cy="429491"/>
          </a:xfrm>
          <a:prstGeom prst="rect">
            <a:avLst/>
          </a:prstGeom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" y="11221932"/>
            <a:ext cx="16068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coko24.ru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,2-46-00-29, 2-04-04-33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6" y="2968824"/>
            <a:ext cx="11933911" cy="6871821"/>
          </a:xfrm>
        </p:spPr>
        <p:txBody>
          <a:bodyPr anchor="t"/>
          <a:lstStyle>
            <a:lvl1pPr algn="ctr">
              <a:defRPr sz="7400" b="1" cap="all" baseline="0">
                <a:solidFill>
                  <a:srgbClr val="FF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93777" y="160512"/>
            <a:ext cx="11809312" cy="1440160"/>
          </a:xfrm>
        </p:spPr>
        <p:txBody>
          <a:bodyPr anchor="b"/>
          <a:lstStyle>
            <a:lvl1pPr marL="0" indent="0" algn="ctr">
              <a:buNone/>
              <a:defRPr sz="3700" b="1" cap="all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54087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2pPr>
            <a:lvl3pPr marL="170817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562261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4pPr>
            <a:lvl5pPr marL="3416348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5pPr>
            <a:lvl6pPr marL="4270436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6pPr>
            <a:lvl7pPr marL="5124523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7pPr>
            <a:lvl8pPr marL="5978611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8pPr>
            <a:lvl9pPr marL="6832698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21E2A-1881-4ECA-BF4E-8D6B5AF7FDB6}" type="datetimeFigureOut">
              <a:rPr lang="ru-RU" smtClean="0"/>
              <a:pPr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21E2A-1881-4ECA-BF4E-8D6B5AF7FDB6}" type="datetimeFigureOut">
              <a:rPr lang="ru-RU" smtClean="0"/>
              <a:pPr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993777" y="304528"/>
            <a:ext cx="12271464" cy="1512169"/>
          </a:xfrm>
        </p:spPr>
        <p:txBody>
          <a:bodyPr>
            <a:normAutofit/>
          </a:bodyPr>
          <a:lstStyle>
            <a:lvl1pPr>
              <a:defRPr sz="5200" b="1" i="0" baseline="0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6" y="468477"/>
            <a:ext cx="12271465" cy="1348220"/>
          </a:xfrm>
          <a:prstGeom prst="rect">
            <a:avLst/>
          </a:prstGeom>
        </p:spPr>
        <p:txBody>
          <a:bodyPr vert="horz" lIns="170817" tIns="85409" rIns="170817" bIns="85409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3434" y="2729604"/>
            <a:ext cx="14461808" cy="7720329"/>
          </a:xfrm>
          <a:prstGeom prst="rect">
            <a:avLst/>
          </a:prstGeom>
        </p:spPr>
        <p:txBody>
          <a:bodyPr vert="horz" lIns="170817" tIns="85409" rIns="170817" bIns="8540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3434" y="10842586"/>
            <a:ext cx="3749357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l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21E2A-1881-4ECA-BF4E-8D6B5AF7FDB6}" type="datetimeFigureOut">
              <a:rPr lang="ru-RU" smtClean="0"/>
              <a:pPr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490131" y="10842586"/>
            <a:ext cx="5088414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ct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15884" y="10842586"/>
            <a:ext cx="3749357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xStyles>
    <p:titleStyle>
      <a:lvl1pPr algn="ctr" defTabSz="1708175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0565" indent="-640565" algn="l" defTabSz="1708175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387892" indent="-533804" algn="l" defTabSz="1708175" rtl="0" eaLnBrk="1" latinLnBrk="0" hangingPunct="1">
        <a:spcBef>
          <a:spcPct val="20000"/>
        </a:spcBef>
        <a:buFont typeface="Arial" pitchFamily="34" charset="0"/>
        <a:buChar char="–"/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135217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2989306" indent="-427044" algn="l" defTabSz="170817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843392" indent="-427044" algn="l" defTabSz="1708175" rtl="0" eaLnBrk="1" latinLnBrk="0" hangingPunct="1">
        <a:spcBef>
          <a:spcPct val="20000"/>
        </a:spcBef>
        <a:buFont typeface="Arial" pitchFamily="34" charset="0"/>
        <a:buChar char="»"/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97479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51567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405653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259742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54087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08175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62261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16348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270436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24523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5978611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832698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2.emf"/><Relationship Id="rId4" Type="http://schemas.openxmlformats.org/officeDocument/2006/relationships/package" Target="../embeddings/_____Microsoft_Excel1.xlsx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6.emf"/><Relationship Id="rId4" Type="http://schemas.openxmlformats.org/officeDocument/2006/relationships/package" Target="../embeddings/_____Microsoft_Excel2.xlsx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35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917301" y="2482984"/>
            <a:ext cx="5911202" cy="3529186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Формы ППЭ для проведения ГИА-11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4800" b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формы 2024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года)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542" y="-120315"/>
            <a:ext cx="7308133" cy="1183877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5787820" y="10849372"/>
            <a:ext cx="401340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Красноярск, 2025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40" y="579030"/>
            <a:ext cx="1086689" cy="107788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40729" y="578581"/>
            <a:ext cx="6264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КГКСУ «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Центр оценки качества образования»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84" y="5676965"/>
            <a:ext cx="2044022" cy="2271136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227242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198" y="49746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ППЭ-05-04-У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Ведомость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перемещения участников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930" y="6438145"/>
            <a:ext cx="1812757" cy="8300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48" y="1448462"/>
            <a:ext cx="10866795" cy="90014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838528" y="3894258"/>
            <a:ext cx="5105400" cy="50877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очереди и аудитория подготовки указаны в ведомости перемещения участников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ЕГЭ,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которой организатор вне аудитории обеспечивает перемещение участников из аудитории подготовки в аудиторию проведения</a:t>
            </a:r>
          </a:p>
        </p:txBody>
      </p:sp>
    </p:spTree>
    <p:extLst>
      <p:ext uri="{BB962C8B-B14F-4D97-AF65-F5344CB8AC3E}">
        <p14:creationId xmlns:p14="http://schemas.microsoft.com/office/powerpoint/2010/main" val="1735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122" y="1320467"/>
            <a:ext cx="9507082" cy="98933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198" y="49746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ППЭ-05-04-У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Ведомость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перемещения участников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058" y="4786326"/>
            <a:ext cx="2872650" cy="131538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63275" y="3794342"/>
            <a:ext cx="5105400" cy="508777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очереди и аудитория подготовки указаны в ведомости перемещения участников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ЕГЭ,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которой организатор вне аудитории обеспечивает перемещение участников из аудитории подготовки в аудиторию проведения</a:t>
            </a:r>
          </a:p>
        </p:txBody>
      </p:sp>
      <p:cxnSp>
        <p:nvCxnSpPr>
          <p:cNvPr id="9" name="Прямая со стрелкой 8"/>
          <p:cNvCxnSpPr>
            <a:stCxn id="7" idx="1"/>
          </p:cNvCxnSpPr>
          <p:nvPr/>
        </p:nvCxnSpPr>
        <p:spPr>
          <a:xfrm flipH="1" flipV="1">
            <a:off x="9054173" y="5737123"/>
            <a:ext cx="1909102" cy="6011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53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5365" y="137975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559784">
              <a:spcBef>
                <a:spcPct val="0"/>
              </a:spcBef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ППЭ-06-01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559784">
              <a:spcBef>
                <a:spcPct val="0"/>
              </a:spcBef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участников экзамена образовательной организации</a:t>
            </a:r>
          </a:p>
        </p:txBody>
      </p:sp>
      <p:sp>
        <p:nvSpPr>
          <p:cNvPr id="8" name="Овал 7"/>
          <p:cNvSpPr/>
          <p:nvPr/>
        </p:nvSpPr>
        <p:spPr>
          <a:xfrm>
            <a:off x="9922968" y="4545189"/>
            <a:ext cx="1182566" cy="804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045" y="1479244"/>
            <a:ext cx="12419064" cy="9274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21842" y="10440720"/>
            <a:ext cx="13180265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Вывешивается на информационный стенд на входе в ППЭ.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46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9217" y="568145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559784">
              <a:spcBef>
                <a:spcPct val="0"/>
              </a:spcBef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ППЭ-06-01-У </a:t>
            </a:r>
          </a:p>
          <a:p>
            <a:pPr algn="ctr" defTabSz="1559784">
              <a:spcBef>
                <a:spcPct val="0"/>
              </a:spcBef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участников экзамена образовательной организации</a:t>
            </a:r>
          </a:p>
        </p:txBody>
      </p:sp>
      <p:sp>
        <p:nvSpPr>
          <p:cNvPr id="8" name="Овал 7"/>
          <p:cNvSpPr/>
          <p:nvPr/>
        </p:nvSpPr>
        <p:spPr>
          <a:xfrm>
            <a:off x="9613252" y="4397706"/>
            <a:ext cx="1182566" cy="804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535" y="1768474"/>
            <a:ext cx="11594399" cy="88675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21842" y="10440720"/>
            <a:ext cx="13180265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Вывешивается на информационный стенд на входе в ППЭ.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09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87679" y="577357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ППЭ-06-02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участников экзамена в ППЭ по алфавиту</a:t>
            </a:r>
          </a:p>
        </p:txBody>
      </p:sp>
      <p:sp>
        <p:nvSpPr>
          <p:cNvPr id="8" name="Овал 7"/>
          <p:cNvSpPr/>
          <p:nvPr/>
        </p:nvSpPr>
        <p:spPr>
          <a:xfrm>
            <a:off x="9856424" y="4508096"/>
            <a:ext cx="850905" cy="4303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757" y="1881674"/>
            <a:ext cx="11799326" cy="89590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0257" y="10329181"/>
            <a:ext cx="13180265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Вывешивается на информационный стенд на входе в ППЭ.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4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5477" y="195671"/>
            <a:ext cx="13706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Регистрация работников ППЭ  в день экзамена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474879" y="2306656"/>
            <a:ext cx="7429436" cy="1542700"/>
          </a:xfrm>
          <a:prstGeom prst="rect">
            <a:avLst/>
          </a:prstGeom>
        </p:spPr>
        <p:txBody>
          <a:bodyPr vert="horz" lIns="165811" tIns="82906" rIns="165811" bIns="82906" rtlCol="0" anchor="ctr">
            <a:normAutofit/>
          </a:bodyPr>
          <a:lstStyle>
            <a:lvl1pPr algn="ctr" defTabSz="1708175" rtl="0" eaLnBrk="1" latinLnBrk="0" hangingPunct="1">
              <a:spcBef>
                <a:spcPct val="0"/>
              </a:spcBef>
              <a:buNone/>
              <a:defRPr sz="5200" b="1" i="0" kern="1200" baseline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defTabSz="2913805">
              <a:defRPr/>
            </a:pPr>
            <a:r>
              <a:rPr lang="ru-RU" sz="30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Форма ППЭ-07 </a:t>
            </a:r>
          </a:p>
          <a:p>
            <a:pPr defTabSz="2913805">
              <a:defRPr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Список </a:t>
            </a: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работников ППЭ и общественных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наблюдателей</a:t>
            </a:r>
            <a:endParaRPr lang="ru-RU" sz="3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405728" y="4052150"/>
            <a:ext cx="872397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12" name="Овал 11"/>
          <p:cNvSpPr/>
          <p:nvPr/>
        </p:nvSpPr>
        <p:spPr>
          <a:xfrm>
            <a:off x="235477" y="10318996"/>
            <a:ext cx="3495865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15" name="Овал 14"/>
          <p:cNvSpPr/>
          <p:nvPr/>
        </p:nvSpPr>
        <p:spPr>
          <a:xfrm>
            <a:off x="235477" y="3369564"/>
            <a:ext cx="5873825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45" y="975455"/>
            <a:ext cx="6785457" cy="99576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183" y="3849356"/>
            <a:ext cx="7573604" cy="45386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0456" y="10598143"/>
            <a:ext cx="15308219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Форма, по которой осуществляется регистрация работников ППЭ.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1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0994" y="266360"/>
            <a:ext cx="13706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Регистрация работников ППЭ  в день экзамена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403759" y="2409895"/>
            <a:ext cx="7429436" cy="1542700"/>
          </a:xfrm>
          <a:prstGeom prst="rect">
            <a:avLst/>
          </a:prstGeom>
        </p:spPr>
        <p:txBody>
          <a:bodyPr vert="horz" lIns="165811" tIns="82906" rIns="165811" bIns="82906" rtlCol="0" anchor="ctr">
            <a:normAutofit/>
          </a:bodyPr>
          <a:lstStyle>
            <a:lvl1pPr algn="ctr" defTabSz="1708175" rtl="0" eaLnBrk="1" latinLnBrk="0" hangingPunct="1">
              <a:spcBef>
                <a:spcPct val="0"/>
              </a:spcBef>
              <a:buNone/>
              <a:defRPr sz="5200" b="1" i="0" kern="1200" baseline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defTabSz="2913805">
              <a:defRPr/>
            </a:pPr>
            <a:r>
              <a:rPr lang="ru-RU" sz="30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Форма ППЭ-07-У </a:t>
            </a:r>
          </a:p>
          <a:p>
            <a:pPr defTabSz="2913805">
              <a:defRPr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Список </a:t>
            </a: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работников ППЭ и общественных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наблюдателей</a:t>
            </a:r>
            <a:endParaRPr lang="ru-RU" sz="3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47483" y="2895110"/>
            <a:ext cx="6269511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9" name="Овал 8"/>
          <p:cNvSpPr/>
          <p:nvPr/>
        </p:nvSpPr>
        <p:spPr>
          <a:xfrm>
            <a:off x="6787980" y="3692352"/>
            <a:ext cx="872397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10" name="Овал 9"/>
          <p:cNvSpPr/>
          <p:nvPr/>
        </p:nvSpPr>
        <p:spPr>
          <a:xfrm>
            <a:off x="292147" y="10441392"/>
            <a:ext cx="4132370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15" y="912691"/>
            <a:ext cx="7421261" cy="103132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279" y="3999428"/>
            <a:ext cx="7664916" cy="42762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0456" y="10598143"/>
            <a:ext cx="15308219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Форма, по которой осуществляется регистрация работников ППЭ.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4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355" y="891688"/>
            <a:ext cx="12661336" cy="86548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0741" y="9801730"/>
            <a:ext cx="15367212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Форма ВДП, в которые упаковываются бланки ответов участников, КИМ с контрольными листами, бракованные материалы, черновики.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50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987" y="2339952"/>
            <a:ext cx="15786471" cy="7364487"/>
          </a:xfrm>
          <a:prstGeom prst="rect">
            <a:avLst/>
          </a:prstGeom>
        </p:spPr>
      </p:pic>
      <p:sp>
        <p:nvSpPr>
          <p:cNvPr id="6" name="object 2"/>
          <p:cNvSpPr txBox="1"/>
          <p:nvPr/>
        </p:nvSpPr>
        <p:spPr>
          <a:xfrm>
            <a:off x="3436374" y="1277795"/>
            <a:ext cx="945294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 err="1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Форма</a:t>
            </a:r>
            <a:r>
              <a:rPr sz="3600" b="1" spc="-45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sz="36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ППЭ-</a:t>
            </a:r>
            <a:r>
              <a:rPr sz="3600" b="1" spc="-55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11</a:t>
            </a:r>
            <a:r>
              <a:rPr sz="3600" b="1" spc="-25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sz="3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(образец</a:t>
            </a:r>
            <a:r>
              <a:rPr sz="3600" b="1" spc="-30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sz="3600" b="1" spc="-10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заполнения)</a:t>
            </a:r>
            <a:endParaRPr sz="3600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36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79" y="1230507"/>
            <a:ext cx="13610887" cy="8672038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5715" y="4716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ППЭ-12-02 Ведомость коррекции персональных данных участников экзамена  в аудитории</a:t>
            </a:r>
          </a:p>
        </p:txBody>
      </p:sp>
      <p:sp>
        <p:nvSpPr>
          <p:cNvPr id="3" name="Овал 2"/>
          <p:cNvSpPr/>
          <p:nvPr/>
        </p:nvSpPr>
        <p:spPr>
          <a:xfrm>
            <a:off x="752169" y="8318354"/>
            <a:ext cx="10958050" cy="7076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035702" y="3710762"/>
            <a:ext cx="3754337" cy="45821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035702" y="3710762"/>
            <a:ext cx="5867117" cy="45821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035702" y="3710763"/>
            <a:ext cx="7139228" cy="45419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" y="9719302"/>
            <a:ext cx="16068674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Заполняется в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случае выявления организатором в аудитории расхождения персональных данных участника экзамена в документе, удостоверяющем личность, и в форме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ППЭ-05-02 (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необходимо приложить копии подтверждающих документов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).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9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669" y="253927"/>
            <a:ext cx="14616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ППЭ-05-01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участников экзамена в аудитории ППЭ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19" y="1454256"/>
            <a:ext cx="14976066" cy="73247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7419" y="9071431"/>
            <a:ext cx="14976065" cy="16619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Распечатывается в 2-ух экземплярах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(1 – вывешивается на вход в аудиторию,  2 – у организатора в руках для запуска участников).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5715" y="4716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ППЭ-12-02 Ведомость коррекции персональных данных участников экзамена  в аудитории</a:t>
            </a:r>
          </a:p>
        </p:txBody>
      </p:sp>
      <p:pic>
        <p:nvPicPr>
          <p:cNvPr id="11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465" y="2145902"/>
            <a:ext cx="15848229" cy="8133724"/>
          </a:xfrm>
          <a:prstGeom prst="rect">
            <a:avLst/>
          </a:prstGeom>
        </p:spPr>
      </p:pic>
      <p:sp>
        <p:nvSpPr>
          <p:cNvPr id="13" name="object 2"/>
          <p:cNvSpPr txBox="1"/>
          <p:nvPr/>
        </p:nvSpPr>
        <p:spPr>
          <a:xfrm>
            <a:off x="5611793" y="1147935"/>
            <a:ext cx="8873479" cy="503638"/>
          </a:xfrm>
          <a:prstGeom prst="rect">
            <a:avLst/>
          </a:prstGeom>
        </p:spPr>
        <p:txBody>
          <a:bodyPr vert="horz" wrap="square" lIns="0" tIns="16738" rIns="0" bIns="0" rtlCol="0">
            <a:spAutoFit/>
          </a:bodyPr>
          <a:lstStyle/>
          <a:p>
            <a:pPr marL="16739">
              <a:spcBef>
                <a:spcPts val="132"/>
              </a:spcBef>
            </a:pPr>
            <a:r>
              <a:rPr sz="3163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(</a:t>
            </a:r>
            <a:r>
              <a:rPr sz="3163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образец</a:t>
            </a:r>
            <a:r>
              <a:rPr sz="3163" b="1" spc="-40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sz="3163" b="1" spc="-13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заполнения)</a:t>
            </a:r>
            <a:endParaRPr sz="3163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17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739" y="-40230"/>
            <a:ext cx="12271464" cy="115302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Выдача дополнительных бланков ответов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№ 2</a:t>
            </a:r>
            <a:endParaRPr lang="ru-RU" sz="4435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149935" y="3633713"/>
            <a:ext cx="6356508" cy="350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35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4435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орма </a:t>
            </a:r>
            <a:r>
              <a:rPr lang="ru-RU" sz="4435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ППЭ-12-03 </a:t>
            </a:r>
          </a:p>
          <a:p>
            <a:pPr algn="ctr"/>
            <a:r>
              <a:rPr lang="ru-RU" sz="4435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</a:t>
            </a:r>
            <a:r>
              <a:rPr lang="ru-RU" sz="4435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дополнительных бланков ответов № </a:t>
            </a:r>
            <a:r>
              <a:rPr lang="ru-RU" sz="4435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435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704" y="801134"/>
            <a:ext cx="8304136" cy="1069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04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12-04-МАШ </a:t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учёта времени отсутствия участников экзамена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503948"/>
            <a:ext cx="7798858" cy="64321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87432" indent="-487432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выход участника из аудитории фиксируется в «Ведомости учёта времени отсутствия участников экзамена в аудитории»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времени выхода. </a:t>
            </a:r>
          </a:p>
          <a:p>
            <a:pPr marL="487432" indent="-487432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один и тот же участник выходит несколько раз, то каждый его выход фиксируется в ведомости в новой строке. </a:t>
            </a:r>
          </a:p>
          <a:p>
            <a:pPr marL="487432" indent="-487432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нехватке места на одном листе записи продолжаются на следующем листе (выдаётся в Штабе ППЭ по схеме, установленной руководителем ППЭ).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347" y="2870523"/>
            <a:ext cx="8150328" cy="8871272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4722612" y="2943195"/>
            <a:ext cx="872397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4" name="TextBox 3"/>
          <p:cNvSpPr txBox="1"/>
          <p:nvPr/>
        </p:nvSpPr>
        <p:spPr>
          <a:xfrm>
            <a:off x="10446103" y="1683406"/>
            <a:ext cx="5283645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Не забывайте нумеровать страницы!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Указывать номер аудитории ,предмет</a:t>
            </a:r>
            <a:r>
              <a:rPr lang="ru-RU" sz="2000" dirty="0" smtClean="0">
                <a:solidFill>
                  <a:srgbClr val="FF0000"/>
                </a:solidFill>
              </a:rPr>
              <a:t>!</a:t>
            </a:r>
            <a:endParaRPr lang="ru-RU" sz="2000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14158452" y="2410119"/>
            <a:ext cx="689492" cy="15332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10376754" y="4043201"/>
            <a:ext cx="2793556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14" name="TextBox 13"/>
          <p:cNvSpPr txBox="1"/>
          <p:nvPr/>
        </p:nvSpPr>
        <p:spPr>
          <a:xfrm>
            <a:off x="1769807" y="2670468"/>
            <a:ext cx="5746972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Чётко, без ошибок и без исправлений прописывайте номер бланка регистрации</a:t>
            </a:r>
            <a:r>
              <a:rPr lang="ru-RU" sz="2000" dirty="0" smtClean="0">
                <a:solidFill>
                  <a:srgbClr val="FF0000"/>
                </a:solidFill>
              </a:rPr>
              <a:t>!</a:t>
            </a:r>
            <a:endParaRPr lang="ru-RU" sz="2000" dirty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7798858" y="3378354"/>
            <a:ext cx="2577896" cy="66484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14394426" y="6228954"/>
            <a:ext cx="1200583" cy="614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20" name="TextBox 19"/>
          <p:cNvSpPr txBox="1"/>
          <p:nvPr/>
        </p:nvSpPr>
        <p:spPr>
          <a:xfrm>
            <a:off x="8200807" y="6300853"/>
            <a:ext cx="1914113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Не забывайте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вписывать время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возвращения!</a:t>
            </a:r>
            <a:endParaRPr lang="ru-RU" sz="2000" dirty="0">
              <a:solidFill>
                <a:srgbClr val="FF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10264877" y="6720021"/>
            <a:ext cx="4129549" cy="3527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77958" y="10254799"/>
            <a:ext cx="5283645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Не проставлять </a:t>
            </a:r>
            <a:r>
              <a:rPr lang="en-US" sz="2800" b="1" dirty="0" smtClean="0">
                <a:solidFill>
                  <a:srgbClr val="FF0000"/>
                </a:solidFill>
              </a:rPr>
              <a:t>Z</a:t>
            </a:r>
            <a:r>
              <a:rPr lang="ru-RU" sz="2800" b="1" dirty="0" smtClean="0">
                <a:solidFill>
                  <a:srgbClr val="FF0000"/>
                </a:solidFill>
              </a:rPr>
              <a:t>!!!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562" y="2391292"/>
            <a:ext cx="80105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 стрелкой 17"/>
          <p:cNvCxnSpPr/>
          <p:nvPr/>
        </p:nvCxnSpPr>
        <p:spPr>
          <a:xfrm>
            <a:off x="10549551" y="2391292"/>
            <a:ext cx="385149" cy="3165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4994717" y="2391292"/>
            <a:ext cx="600292" cy="6331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09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459" y="1978929"/>
            <a:ext cx="15059026" cy="728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5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434" y="37143"/>
            <a:ext cx="12271464" cy="1512169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13-02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учёта участников и использования экзаменационных материалов в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18034" y="4405968"/>
            <a:ext cx="9730007" cy="105629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34" y="1126061"/>
            <a:ext cx="15047208" cy="995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6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058650" y="11214100"/>
            <a:ext cx="4010025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756CDD38-D798-4D62-A1CF-90F278ABBFAD}" type="slidenum">
              <a:rPr lang="ru-RU" altLang="ru-RU" sz="2388" b="1">
                <a:solidFill>
                  <a:schemeClr val="bg1"/>
                </a:solidFill>
              </a:rPr>
              <a:pPr/>
              <a:t>25</a:t>
            </a:fld>
            <a:endParaRPr lang="ru-RU" altLang="ru-RU" sz="2388" b="1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8957" y="-58194"/>
            <a:ext cx="13634165" cy="72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94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заполнения</a:t>
            </a:r>
            <a:endParaRPr lang="ru-RU" sz="4094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5108368" y="6925231"/>
            <a:ext cx="7162799" cy="219226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Заменено </a:t>
            </a:r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ЭМ:</a:t>
            </a:r>
          </a:p>
          <a:p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П.1, 2, 3- </a:t>
            </a:r>
            <a:r>
              <a:rPr lang="ru-RU" sz="2729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(не используем бумажную технологию)</a:t>
            </a:r>
            <a:endParaRPr lang="ru-RU" sz="2729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Количество </a:t>
            </a:r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бракованных </a:t>
            </a:r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ИК-1</a:t>
            </a:r>
            <a:endParaRPr lang="ru-RU" sz="272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729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 rot="5400000" flipV="1">
            <a:off x="3658374" y="3355504"/>
            <a:ext cx="298400" cy="4891484"/>
          </a:xfrm>
          <a:prstGeom prst="rightBrace">
            <a:avLst>
              <a:gd name="adj1" fmla="val 14673"/>
              <a:gd name="adj2" fmla="val 502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ая фигурная скобка 15"/>
          <p:cNvSpPr/>
          <p:nvPr/>
        </p:nvSpPr>
        <p:spPr>
          <a:xfrm rot="5400000" flipV="1">
            <a:off x="8677742" y="3350196"/>
            <a:ext cx="298400" cy="4891484"/>
          </a:xfrm>
          <a:prstGeom prst="rightBrace">
            <a:avLst>
              <a:gd name="adj1" fmla="val 14673"/>
              <a:gd name="adj2" fmla="val 502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6138" y="5646738"/>
            <a:ext cx="3673352" cy="318630"/>
          </a:xfrm>
          <a:prstGeom prst="rect">
            <a:avLst/>
          </a:prstGeom>
        </p:spPr>
      </p:pic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2337"/>
            <a:ext cx="15833196" cy="541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87421" y="3235682"/>
            <a:ext cx="10638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 0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81200" y="3237367"/>
            <a:ext cx="10638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 0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54920" y="3237367"/>
            <a:ext cx="10638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 0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669722" y="3237367"/>
            <a:ext cx="10638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 </a:t>
            </a:r>
            <a:r>
              <a:rPr lang="ru-RU" sz="3000" b="1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994098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6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058650" y="11214100"/>
            <a:ext cx="4010025" cy="2460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756CDD38-D798-4D62-A1CF-90F278ABBFAD}" type="slidenum">
              <a:rPr lang="ru-RU" altLang="ru-RU" sz="2388" b="1">
                <a:solidFill>
                  <a:schemeClr val="bg1"/>
                </a:solidFill>
              </a:rPr>
              <a:pPr/>
              <a:t>26</a:t>
            </a:fld>
            <a:endParaRPr lang="ru-RU" altLang="ru-RU" sz="2388" b="1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8957" y="-58194"/>
            <a:ext cx="13634165" cy="72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94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заполнения</a:t>
            </a:r>
            <a:endParaRPr lang="ru-RU" sz="4094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12" name="Прямоугольник 11"/>
          <p:cNvSpPr/>
          <p:nvPr/>
        </p:nvSpPr>
        <p:spPr>
          <a:xfrm>
            <a:off x="8825992" y="8123835"/>
            <a:ext cx="5184980" cy="26122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участниках:</a:t>
            </a:r>
          </a:p>
          <a:p>
            <a:pPr algn="ctr"/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9- </a:t>
            </a:r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зарегистрировано в РИС (автоматически внесено) </a:t>
            </a:r>
          </a:p>
          <a:p>
            <a:pPr algn="ctr"/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10-12- </a:t>
            </a:r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возникновения ситуаций</a:t>
            </a:r>
          </a:p>
        </p:txBody>
      </p:sp>
      <p:sp>
        <p:nvSpPr>
          <p:cNvPr id="13" name="Правая фигурная скобка 12"/>
          <p:cNvSpPr/>
          <p:nvPr/>
        </p:nvSpPr>
        <p:spPr>
          <a:xfrm rot="5400000" flipV="1">
            <a:off x="5128277" y="4494891"/>
            <a:ext cx="618637" cy="6203439"/>
          </a:xfrm>
          <a:prstGeom prst="rightBrace">
            <a:avLst>
              <a:gd name="adj1" fmla="val 14673"/>
              <a:gd name="adj2" fmla="val 502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3240662" y="8123835"/>
            <a:ext cx="4393866" cy="17722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 количестве материалов, полученных от участников:</a:t>
            </a:r>
          </a:p>
          <a:p>
            <a:r>
              <a:rPr lang="ru-RU" sz="272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729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 здесь не учитывается</a:t>
            </a:r>
          </a:p>
        </p:txBody>
      </p:sp>
      <p:sp>
        <p:nvSpPr>
          <p:cNvPr id="16" name="Правая фигурная скобка 15"/>
          <p:cNvSpPr/>
          <p:nvPr/>
        </p:nvSpPr>
        <p:spPr>
          <a:xfrm rot="5400000" flipV="1">
            <a:off x="10927848" y="4928569"/>
            <a:ext cx="588828" cy="5365894"/>
          </a:xfrm>
          <a:prstGeom prst="rightBrace">
            <a:avLst>
              <a:gd name="adj1" fmla="val 14673"/>
              <a:gd name="adj2" fmla="val 502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85" y="1188707"/>
            <a:ext cx="15154011" cy="605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33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194" y="-155589"/>
            <a:ext cx="12558704" cy="151216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ППЭ-14-02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учёта экзаменационных материалов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2387" y="1200346"/>
            <a:ext cx="14040464" cy="98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4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2005" y="0"/>
            <a:ext cx="12271464" cy="151216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ППЭ-14-02-У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учёта экзаменационных материалов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942" y="1512169"/>
            <a:ext cx="11029653" cy="948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8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4260" y="-313733"/>
            <a:ext cx="12271464" cy="151216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ППЭ-14-02-К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учёта экзаменационных материалов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 rot="16200000">
            <a:off x="5655397" y="3709321"/>
            <a:ext cx="1475046" cy="115088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57324" y="9837683"/>
            <a:ext cx="7733973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149" y="972959"/>
            <a:ext cx="13802264" cy="1026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4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2051" y="113697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ППЭ-05-02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экзамена в аудитории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03" y="1314026"/>
            <a:ext cx="15488978" cy="84302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3809" y="9882406"/>
            <a:ext cx="15606965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Серые поля заполняются автоматически из РИС.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Форма сканируется в аудитории после проведения экзамена.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Работа с формой осуществляется на столе для раскладки в зоне видимости камер видеонаблюдения.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710813" y="7108723"/>
            <a:ext cx="2920181" cy="28169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238271" y="3819832"/>
            <a:ext cx="44245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Количество материалов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1076040" y="4343052"/>
            <a:ext cx="186751" cy="4354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521677" y="4257631"/>
            <a:ext cx="1096299" cy="5212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05166" y="3734411"/>
            <a:ext cx="181651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Отметка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2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297" y="-412955"/>
            <a:ext cx="12271464" cy="1650232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ППЭ-15 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Протокол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проведения процедуры сканирования бланков ГИА в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аудиториях ППЭ</a:t>
            </a:r>
            <a:endParaRPr lang="ru-RU" sz="3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9839" y="868567"/>
            <a:ext cx="8908793" cy="8216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839" y="9084967"/>
            <a:ext cx="8908793" cy="292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422" y="112971"/>
            <a:ext cx="12271464" cy="15121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ППЭ-15-01 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Протокол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использования станции  сканирования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аудитории ППЭ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888" y="1737877"/>
            <a:ext cx="7352532" cy="944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ППЭ-16 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Расшифровка кодов образовательных организаций ППЭ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420060"/>
              </p:ext>
            </p:extLst>
          </p:nvPr>
        </p:nvGraphicFramePr>
        <p:xfrm>
          <a:off x="2192041" y="2195896"/>
          <a:ext cx="12932996" cy="854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52" name="Лист" r:id="rId4" imgW="6835148" imgH="5311150" progId="Excel.Sheet.12">
                  <p:embed/>
                </p:oleObj>
              </mc:Choice>
              <mc:Fallback>
                <p:oleObj name="Лист" r:id="rId4" imgW="6835148" imgH="531115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2041" y="2195896"/>
                        <a:ext cx="12932996" cy="85414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53" y="939854"/>
            <a:ext cx="7787549" cy="10086456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37833" y="5188797"/>
            <a:ext cx="7246988" cy="34392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800"/>
          </a:p>
        </p:txBody>
      </p:sp>
      <p:sp>
        <p:nvSpPr>
          <p:cNvPr id="5" name="TextBox 4"/>
          <p:cNvSpPr txBox="1"/>
          <p:nvPr/>
        </p:nvSpPr>
        <p:spPr>
          <a:xfrm>
            <a:off x="3805083" y="320422"/>
            <a:ext cx="7241458" cy="61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участника ГИА в ППЭ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18929" y="2109019"/>
            <a:ext cx="407055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ППЭ-20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 об идентификации личности участника ГИА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62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5635" y="-414812"/>
            <a:ext cx="12271464" cy="1512169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участника экзамена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680420" y="1345334"/>
            <a:ext cx="4265614" cy="135229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2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729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орма </a:t>
            </a:r>
            <a:r>
              <a:rPr lang="ru-RU" sz="272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ППЭ-21 </a:t>
            </a:r>
          </a:p>
          <a:p>
            <a:pPr algn="ctr"/>
            <a:r>
              <a:rPr lang="ru-RU" sz="2729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  <a:r>
              <a:rPr lang="ru-RU" sz="2729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удалении участника </a:t>
            </a:r>
            <a:r>
              <a:rPr lang="ru-RU" sz="2729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endParaRPr lang="ru-RU" sz="2729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79687" y="2921571"/>
            <a:ext cx="5610318" cy="3168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3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составляется членом ГЭК совместно с ответственным организатором в аудитории и руководителем ППЭ в штабе ППЭ в зоне видимости камеры видеонаблюдения на любом этапе проведения экзамена + объяснительные участника, организатора в аудитории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79687" y="6518867"/>
            <a:ext cx="5610318" cy="32608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3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 осуществляет контроль наличия соответствующих отметок в бланках регистрации таких участников, протоколе проведения экзамена в аудитории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58" y="784895"/>
            <a:ext cx="7376037" cy="1020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8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5163" y="48656"/>
            <a:ext cx="11393482" cy="15587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29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72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ППЭ-22 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«Акт о досрочном завершении экзамена по объективным причинам»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266613" y="3444717"/>
            <a:ext cx="4610587" cy="39956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3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составляется в 2-х экземплярах членом ГЭК и медицинским </a:t>
            </a:r>
            <a:r>
              <a:rPr lang="ru-RU" sz="233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работником</a:t>
            </a:r>
            <a:r>
              <a:rPr lang="ru-RU" sz="233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медицинском кабинете.</a:t>
            </a:r>
          </a:p>
          <a:p>
            <a:pPr algn="ctr"/>
            <a:r>
              <a:rPr lang="ru-RU" sz="233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в аудитории и руководитель ППЭ ставят свою подпись.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968" y="1607416"/>
            <a:ext cx="7054172" cy="974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2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894149" y="3588371"/>
            <a:ext cx="6567261" cy="2207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автоматически из ПО, распечатывается техническим специалистом ППЭ </a:t>
            </a:r>
            <a:r>
              <a:rPr lang="ru-RU" sz="3000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аудитории</a:t>
            </a:r>
          </a:p>
          <a:p>
            <a:pPr algn="ctr"/>
            <a:endParaRPr lang="ru-RU" sz="1747" u="sng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66826" y="7200277"/>
            <a:ext cx="7066369" cy="26010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717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17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и технический специалист:</a:t>
            </a:r>
          </a:p>
          <a:p>
            <a:pPr marL="610276" indent="-346748">
              <a:buFont typeface="Wingdings" panose="05000000000000000000" pitchFamily="2" charset="2"/>
              <a:buChar char="ü"/>
              <a:tabLst>
                <a:tab pos="180308" algn="l"/>
              </a:tabLst>
            </a:pPr>
            <a:r>
              <a:rPr lang="ru-RU" sz="2717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</a:t>
            </a:r>
            <a:r>
              <a:rPr lang="ru-RU" sz="2717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610276" indent="-346748">
              <a:buFont typeface="Wingdings" panose="05000000000000000000" pitchFamily="2" charset="2"/>
              <a:buChar char="ü"/>
              <a:tabLst>
                <a:tab pos="180308" algn="l"/>
              </a:tabLst>
            </a:pPr>
            <a:r>
              <a:rPr lang="ru-RU" sz="2717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подписание протокола ППЭ-23.</a:t>
            </a:r>
          </a:p>
          <a:p>
            <a:pPr marL="263527">
              <a:tabLst>
                <a:tab pos="180308" algn="l"/>
              </a:tabLst>
            </a:pPr>
            <a:endParaRPr lang="ru-RU" sz="2717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3527">
              <a:tabLst>
                <a:tab pos="180308" algn="l"/>
              </a:tabLst>
            </a:pPr>
            <a:r>
              <a:rPr lang="ru-RU" sz="2717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717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 на хранение в ППЭ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77137" y="947351"/>
            <a:ext cx="82560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ППЭ-23</a:t>
            </a:r>
            <a:endParaRPr lang="ru-RU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Протокол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печати полных комплектов ЭМ в аудитории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ППЭ</a:t>
            </a:r>
            <a:endParaRPr lang="ru-RU" sz="3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277473"/>
              </p:ext>
            </p:extLst>
          </p:nvPr>
        </p:nvGraphicFramePr>
        <p:xfrm>
          <a:off x="476250" y="208252"/>
          <a:ext cx="7100887" cy="1149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44" name="Лист" r:id="rId4" imgW="6010397" imgH="10039169" progId="Excel.Sheet.12">
                  <p:embed/>
                </p:oleObj>
              </mc:Choice>
              <mc:Fallback>
                <p:oleObj name="Лист" r:id="rId4" imgW="6010397" imgH="1003916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250" y="208252"/>
                        <a:ext cx="7100887" cy="114982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19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5625" y="147484"/>
            <a:ext cx="1098754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 23-01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использования станции печати в аудитории ППЭ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752" y="1286257"/>
            <a:ext cx="9209293" cy="958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015365" y="3638199"/>
            <a:ext cx="14037945" cy="7720329"/>
          </a:xfrm>
          <a:prstGeom prst="rect">
            <a:avLst/>
          </a:prstGeom>
        </p:spPr>
        <p:txBody>
          <a:bodyPr vert="horz" lIns="155977" tIns="77989" rIns="155977" bIns="77989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59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2051" y="113697"/>
            <a:ext cx="13142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ППЭ-05-02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экзамена в аудитории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0" y="2023779"/>
            <a:ext cx="15990065" cy="723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74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0155" y="808804"/>
            <a:ext cx="14117895" cy="101443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92964" y="195478"/>
            <a:ext cx="13634165" cy="72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94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заполнения</a:t>
            </a:r>
            <a:endParaRPr lang="ru-RU" sz="4094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83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72" y="1935002"/>
            <a:ext cx="14945027" cy="84020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2429" y="4115121"/>
            <a:ext cx="598628" cy="26021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2680" y="422833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ППЭ-05-02-У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ЕГЭ в аудитории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экзамен в устной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форме)</a:t>
            </a:r>
            <a:r>
              <a:rPr lang="ru-RU" sz="4094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4094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94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6880" y="3716914"/>
            <a:ext cx="778630" cy="33846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1872" y="10484537"/>
            <a:ext cx="8214852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Форма сканируется в штабе ППЭ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18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4624" y="156992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ППЭ-05-03-У</a:t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ЕГЭ в аудитории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3421" y="5134808"/>
            <a:ext cx="740979" cy="2602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16" y="1180904"/>
            <a:ext cx="15263044" cy="98961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6316" y="3837544"/>
            <a:ext cx="713055" cy="30996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579" y="3362987"/>
            <a:ext cx="1006230" cy="43740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50390" y="8877845"/>
            <a:ext cx="8214852" cy="615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Форма сканируется в штабе ППЭ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98" y="1860109"/>
            <a:ext cx="15310795" cy="82489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707" y="347940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ППЭ-05-0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Протокол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аудитории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(экзамен в компьютерной форме)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196" y="4574877"/>
            <a:ext cx="1578077" cy="26021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5537" y="5441219"/>
            <a:ext cx="2109018" cy="13270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997" y="9055613"/>
            <a:ext cx="15310795" cy="22467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Серые поля заполняются автоматически из РИС.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Форма сканируется в аудитории после проведения экзамена.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Работа с формой осуществляется на столе для раскладки в зоне видимости камер видеонаблюдения.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Контрольная сумма переносится организатором из бланков регистрации участников.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8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707" y="347940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ППЭ-05-0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Протокол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аудитории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(экзамен в компьютерной форме)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13265"/>
            <a:ext cx="15700003" cy="693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3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ЕГЭ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10721</TotalTime>
  <Words>774</Words>
  <Application>Microsoft Office PowerPoint</Application>
  <PresentationFormat>Произвольный</PresentationFormat>
  <Paragraphs>113</Paragraphs>
  <Slides>37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Times New Roman</vt:lpstr>
      <vt:lpstr>Wingdings</vt:lpstr>
      <vt:lpstr>ЕГЭ</vt:lpstr>
      <vt:lpstr>Лист</vt:lpstr>
      <vt:lpstr>Формы ППЭ для проведения ГИА-11 (формы 2024 года)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 ППЭ-05-02-У  Протокол проведения ЕГЭ в аудитории подготовки  (экзамен в устной форме) </vt:lpstr>
      <vt:lpstr>Форма ППЭ-05-03-У  Протокол проведения ЕГЭ в аудитории проведения </vt:lpstr>
      <vt:lpstr>Форма ППЭ-05-02-К  Протокол проведения экзамена в аудитории (экзамен в компьютерной форме) </vt:lpstr>
      <vt:lpstr>Форма ППЭ-05-02-К  Протокол проведения экзамена в аудитории (экзамен в компьютерной форме) </vt:lpstr>
      <vt:lpstr>Форма ППЭ-05-04-У  Ведомость перемещения участников ЕГЭ</vt:lpstr>
      <vt:lpstr>Форма ППЭ-05-04-У  Ведомость перемещения участников ЕГЭ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Выдача дополнительных бланков ответов № 2</vt:lpstr>
      <vt:lpstr>Форма 12-04-МАШ  Ведомость учёта времени отсутствия участников экзамена в аудитории</vt:lpstr>
      <vt:lpstr>Презентация PowerPoint</vt:lpstr>
      <vt:lpstr>ППЭ 13-02 МАШ Сводная ведомость учёта участников и использования экзаменационных материалов в ППЭ </vt:lpstr>
      <vt:lpstr>Презентация PowerPoint</vt:lpstr>
      <vt:lpstr>Презентация PowerPoint</vt:lpstr>
      <vt:lpstr>Форма ППЭ-14-02  Ведомость учёта экзаменационных материалов</vt:lpstr>
      <vt:lpstr>Форма ППЭ-14-02-У  Ведомость учёта экзаменационных материалов</vt:lpstr>
      <vt:lpstr>Форма ППЭ-14-02-К  Ведомость учёта экзаменационных материалов</vt:lpstr>
      <vt:lpstr>Форма ППЭ-15  Протокол проведения процедуры сканирования бланков ГИА в  аудиториях ППЭ</vt:lpstr>
      <vt:lpstr>Форма ППЭ-15-01  Протокол использования станции  сканирования в аудитории ППЭ</vt:lpstr>
      <vt:lpstr>Форма ППЭ-16  Расшифровка кодов образовательных организаций ППЭ</vt:lpstr>
      <vt:lpstr>Презентация PowerPoint</vt:lpstr>
      <vt:lpstr>Удаление участника экзамена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«Подготовка организаторов в аудитории пункта проведения экзамена государственной итоговой аттестации по образовательным программам среднего общего образования в 2016 году»</dc:title>
  <dc:creator>Пользователь Windows</dc:creator>
  <cp:lastModifiedBy>Ерёмина Наталья Викторовна</cp:lastModifiedBy>
  <cp:revision>616</cp:revision>
  <dcterms:created xsi:type="dcterms:W3CDTF">2016-02-13T12:34:59Z</dcterms:created>
  <dcterms:modified xsi:type="dcterms:W3CDTF">2024-12-17T03:53:06Z</dcterms:modified>
</cp:coreProperties>
</file>