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0" r:id="rId3"/>
    <p:sldMasterId id="2147483651" r:id="rId4"/>
  </p:sldMasterIdLst>
  <p:notesMasterIdLst>
    <p:notesMasterId r:id="rId70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</p:sldIdLst>
  <p:sldSz cx="9144000" cy="6858000" type="screen4x3"/>
  <p:notesSz cx="6778625" cy="9928225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" Type="http://schemas.openxmlformats.org/officeDocument/2006/relationships/slide" Target="slides/slide3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AutoShape 1"/>
          <p:cNvSpPr>
            <a:spLocks noChangeArrowheads="1"/>
          </p:cNvSpPr>
          <p:nvPr/>
        </p:nvSpPr>
        <p:spPr bwMode="auto">
          <a:xfrm>
            <a:off x="0" y="0"/>
            <a:ext cx="677862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0" y="0"/>
            <a:ext cx="29368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40163" y="0"/>
            <a:ext cx="2935287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215900" indent="-215900" algn="r" eaLnBrk="1" hangingPunct="1">
              <a:buSzPct val="45000"/>
              <a:buFont typeface="Wingdings" panose="05000000000000000000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ru-RU" altLang="ru-RU"/>
          </a:p>
        </p:txBody>
      </p:sp>
      <p:sp>
        <p:nvSpPr>
          <p:cNvPr id="5124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4112" cy="3722687"/>
          </a:xfrm>
          <a:prstGeom prst="rect">
            <a:avLst/>
          </a:prstGeom>
          <a:noFill/>
          <a:ln w="1260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77863" y="4716463"/>
            <a:ext cx="5421312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0" y="9431338"/>
            <a:ext cx="29368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40163" y="9431338"/>
            <a:ext cx="2935287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marL="215900" indent="-215900" algn="r" eaLnBrk="1" hangingPunct="1">
              <a:buSzPct val="45000"/>
              <a:buFont typeface="Wingdings" panose="05000000000000000000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fld id="{685B3737-BC4C-421E-AF67-56DC138665C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530172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8548DAE-349F-4B8C-B7C7-6C8D8BE13BA6}" type="slidenum">
              <a:rPr lang="ru-RU" altLang="ru-RU"/>
              <a:pPr/>
              <a:t>1</a:t>
            </a:fld>
            <a:endParaRPr lang="ru-RU" altLang="ru-RU"/>
          </a:p>
        </p:txBody>
      </p:sp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528485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AFFAB5D-9F3C-4C51-A26B-548AC0FF7F64}" type="slidenum">
              <a:rPr lang="ru-RU" altLang="ru-RU"/>
              <a:pPr/>
              <a:t>10</a:t>
            </a:fld>
            <a:endParaRPr lang="ru-RU" altLang="ru-RU"/>
          </a:p>
        </p:txBody>
      </p:sp>
      <p:sp>
        <p:nvSpPr>
          <p:cNvPr id="819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3840163" y="9431338"/>
            <a:ext cx="29368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A1C5ADBE-A7E9-45EB-888B-3E21F884D8D2}" type="slidenum">
              <a:rPr lang="ru-RU" altLang="ru-RU" sz="1200">
                <a:cs typeface="Arial" panose="020B0604020202020204" pitchFamily="34" charset="0"/>
              </a:rPr>
              <a:pPr algn="r" eaLnBrk="1" hangingPunct="1">
                <a:buClrTx/>
                <a:buFontTx/>
                <a:buNone/>
              </a:pPr>
              <a:t>10</a:t>
            </a:fld>
            <a:endParaRPr lang="ru-RU" altLang="ru-RU" sz="120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8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9F375C6-D06E-4F29-9AEC-D8E1D831C1B0}" type="slidenum">
              <a:rPr lang="ru-RU" altLang="ru-RU"/>
              <a:pPr/>
              <a:t>11</a:t>
            </a:fld>
            <a:endParaRPr lang="ru-RU" altLang="ru-RU"/>
          </a:p>
        </p:txBody>
      </p:sp>
      <p:sp>
        <p:nvSpPr>
          <p:cNvPr id="829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29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2748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6009342-77C3-4FFA-8A66-141E772A761B}" type="slidenum">
              <a:rPr lang="ru-RU" altLang="ru-RU"/>
              <a:pPr/>
              <a:t>12</a:t>
            </a:fld>
            <a:endParaRPr lang="ru-RU" altLang="ru-RU"/>
          </a:p>
        </p:txBody>
      </p:sp>
      <p:sp>
        <p:nvSpPr>
          <p:cNvPr id="839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39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9221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E896193-B7CF-4272-B7DB-3904F2C254C2}" type="slidenum">
              <a:rPr lang="ru-RU" altLang="ru-RU"/>
              <a:pPr/>
              <a:t>13</a:t>
            </a:fld>
            <a:endParaRPr lang="ru-RU" altLang="ru-RU"/>
          </a:p>
        </p:txBody>
      </p:sp>
      <p:sp>
        <p:nvSpPr>
          <p:cNvPr id="849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49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23916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5B4CDF3-1E4F-4E82-A51F-EEF2B88DF09E}" type="slidenum">
              <a:rPr lang="ru-RU" altLang="ru-RU"/>
              <a:pPr/>
              <a:t>14</a:t>
            </a:fld>
            <a:endParaRPr lang="ru-RU" altLang="ru-RU"/>
          </a:p>
        </p:txBody>
      </p:sp>
      <p:sp>
        <p:nvSpPr>
          <p:cNvPr id="860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60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9863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BD23298-5855-40EE-A281-D44D5FFBE7FA}" type="slidenum">
              <a:rPr lang="ru-RU" altLang="ru-RU"/>
              <a:pPr/>
              <a:t>15</a:t>
            </a:fld>
            <a:endParaRPr lang="ru-RU" altLang="ru-RU"/>
          </a:p>
        </p:txBody>
      </p:sp>
      <p:sp>
        <p:nvSpPr>
          <p:cNvPr id="870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70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829742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349FF36-0568-4FD3-A8EE-36C049C5C69C}" type="slidenum">
              <a:rPr lang="ru-RU" altLang="ru-RU"/>
              <a:pPr/>
              <a:t>16</a:t>
            </a:fld>
            <a:endParaRPr lang="ru-RU" altLang="ru-RU"/>
          </a:p>
        </p:txBody>
      </p:sp>
      <p:sp>
        <p:nvSpPr>
          <p:cNvPr id="880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80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91055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8E00A33-69A0-417C-9E66-39905DEC46F8}" type="slidenum">
              <a:rPr lang="ru-RU" altLang="ru-RU"/>
              <a:pPr/>
              <a:t>17</a:t>
            </a:fld>
            <a:endParaRPr lang="ru-RU" altLang="ru-RU"/>
          </a:p>
        </p:txBody>
      </p:sp>
      <p:sp>
        <p:nvSpPr>
          <p:cNvPr id="890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90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00416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77BBCC-57DE-4CBE-A227-F12B48C13F5E}" type="slidenum">
              <a:rPr lang="ru-RU" altLang="ru-RU"/>
              <a:pPr/>
              <a:t>18</a:t>
            </a:fld>
            <a:endParaRPr lang="ru-RU" altLang="ru-RU"/>
          </a:p>
        </p:txBody>
      </p:sp>
      <p:sp>
        <p:nvSpPr>
          <p:cNvPr id="901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01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666001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A22B58E-4371-4F70-B391-45A225BBB64A}" type="slidenum">
              <a:rPr lang="ru-RU" altLang="ru-RU"/>
              <a:pPr/>
              <a:t>19</a:t>
            </a:fld>
            <a:endParaRPr lang="ru-RU" altLang="ru-RU"/>
          </a:p>
        </p:txBody>
      </p:sp>
      <p:sp>
        <p:nvSpPr>
          <p:cNvPr id="911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11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3504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57CBF9E-D8CA-4632-9FE8-BA88E868F2C8}" type="slidenum">
              <a:rPr lang="ru-RU" altLang="ru-RU"/>
              <a:pPr/>
              <a:t>2</a:t>
            </a:fld>
            <a:endParaRPr lang="ru-RU" altLang="ru-RU"/>
          </a:p>
        </p:txBody>
      </p:sp>
      <p:sp>
        <p:nvSpPr>
          <p:cNvPr id="737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37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3840163" y="9431338"/>
            <a:ext cx="29368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FA580BA2-C9E5-4442-9D65-85015B58D6E7}" type="slidenum">
              <a:rPr lang="ru-RU" altLang="ru-RU" sz="1200">
                <a:cs typeface="Arial" panose="020B0604020202020204" pitchFamily="34" charset="0"/>
              </a:rPr>
              <a:pPr algn="r" eaLnBrk="1" hangingPunct="1">
                <a:buClrTx/>
                <a:buFontTx/>
                <a:buNone/>
              </a:pPr>
              <a:t>2</a:t>
            </a:fld>
            <a:endParaRPr lang="ru-RU" altLang="ru-RU" sz="120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0605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570CF00-AFF1-4F3B-9C86-183F6FA2AB5A}" type="slidenum">
              <a:rPr lang="ru-RU" altLang="ru-RU"/>
              <a:pPr/>
              <a:t>20</a:t>
            </a:fld>
            <a:endParaRPr lang="ru-RU" altLang="ru-RU"/>
          </a:p>
        </p:txBody>
      </p:sp>
      <p:sp>
        <p:nvSpPr>
          <p:cNvPr id="921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1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7849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B77D29-2B2D-4E31-8FBD-E6C3A3E27DC4}" type="slidenum">
              <a:rPr lang="ru-RU" altLang="ru-RU"/>
              <a:pPr/>
              <a:t>21</a:t>
            </a:fld>
            <a:endParaRPr lang="ru-RU" altLang="ru-RU"/>
          </a:p>
        </p:txBody>
      </p:sp>
      <p:sp>
        <p:nvSpPr>
          <p:cNvPr id="931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31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50817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0D80F68-4D46-4E7F-9E11-EBF094595047}" type="slidenum">
              <a:rPr lang="ru-RU" altLang="ru-RU"/>
              <a:pPr/>
              <a:t>22</a:t>
            </a:fld>
            <a:endParaRPr lang="ru-RU" altLang="ru-RU"/>
          </a:p>
        </p:txBody>
      </p:sp>
      <p:sp>
        <p:nvSpPr>
          <p:cNvPr id="942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42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73451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C0A89D2-05CD-4C41-8E98-8E58DE4C769B}" type="slidenum">
              <a:rPr lang="ru-RU" altLang="ru-RU"/>
              <a:pPr/>
              <a:t>23</a:t>
            </a:fld>
            <a:endParaRPr lang="ru-RU" altLang="ru-RU"/>
          </a:p>
        </p:txBody>
      </p:sp>
      <p:sp>
        <p:nvSpPr>
          <p:cNvPr id="952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52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21271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E64EB6F-E7D5-443E-9680-6A7C7A08B85B}" type="slidenum">
              <a:rPr lang="ru-RU" altLang="ru-RU"/>
              <a:pPr/>
              <a:t>24</a:t>
            </a:fld>
            <a:endParaRPr lang="ru-RU" altLang="ru-RU"/>
          </a:p>
        </p:txBody>
      </p:sp>
      <p:sp>
        <p:nvSpPr>
          <p:cNvPr id="962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62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89114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8ED13AB-3F26-42D4-9D27-029C0C89FA4E}" type="slidenum">
              <a:rPr lang="ru-RU" altLang="ru-RU"/>
              <a:pPr/>
              <a:t>25</a:t>
            </a:fld>
            <a:endParaRPr lang="ru-RU" altLang="ru-RU"/>
          </a:p>
        </p:txBody>
      </p:sp>
      <p:sp>
        <p:nvSpPr>
          <p:cNvPr id="972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72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12469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339FE19-58C4-4849-9D9C-EC3CEA8AF108}" type="slidenum">
              <a:rPr lang="ru-RU" altLang="ru-RU"/>
              <a:pPr/>
              <a:t>26</a:t>
            </a:fld>
            <a:endParaRPr lang="ru-RU" altLang="ru-RU"/>
          </a:p>
        </p:txBody>
      </p:sp>
      <p:sp>
        <p:nvSpPr>
          <p:cNvPr id="983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83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67062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04F77F4-0E39-4457-A463-2F83FD83ACEB}" type="slidenum">
              <a:rPr lang="ru-RU" altLang="ru-RU"/>
              <a:pPr/>
              <a:t>27</a:t>
            </a:fld>
            <a:endParaRPr lang="ru-RU" altLang="ru-RU"/>
          </a:p>
        </p:txBody>
      </p:sp>
      <p:sp>
        <p:nvSpPr>
          <p:cNvPr id="993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93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97665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7AC457E-524C-4452-B820-C7118E9B2B6C}" type="slidenum">
              <a:rPr lang="ru-RU" altLang="ru-RU"/>
              <a:pPr/>
              <a:t>28</a:t>
            </a:fld>
            <a:endParaRPr lang="ru-RU" altLang="ru-RU"/>
          </a:p>
        </p:txBody>
      </p:sp>
      <p:sp>
        <p:nvSpPr>
          <p:cNvPr id="1003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03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73030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EECAA45-7BBE-460E-A57B-0E02DFF7B697}" type="slidenum">
              <a:rPr lang="ru-RU" altLang="ru-RU"/>
              <a:pPr/>
              <a:t>29</a:t>
            </a:fld>
            <a:endParaRPr lang="ru-RU" altLang="ru-RU"/>
          </a:p>
        </p:txBody>
      </p:sp>
      <p:sp>
        <p:nvSpPr>
          <p:cNvPr id="1013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13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8904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8860D21-E482-4709-908F-BBF9D974778B}" type="slidenum">
              <a:rPr lang="ru-RU" altLang="ru-RU"/>
              <a:pPr/>
              <a:t>3</a:t>
            </a:fld>
            <a:endParaRPr lang="ru-RU" altLang="ru-RU"/>
          </a:p>
        </p:txBody>
      </p:sp>
      <p:sp>
        <p:nvSpPr>
          <p:cNvPr id="747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47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3840163" y="9431338"/>
            <a:ext cx="29368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FA4FBC31-EBB0-4459-92AA-8D9089A552C9}" type="slidenum">
              <a:rPr lang="ru-RU" altLang="ru-RU" sz="1200"/>
              <a:pPr algn="r" eaLnBrk="1" hangingPunct="1">
                <a:buClrTx/>
                <a:buFontTx/>
                <a:buNone/>
              </a:pPr>
              <a:t>3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256496834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ECB6C6C-CD81-4271-8155-5AEF50453B08}" type="slidenum">
              <a:rPr lang="ru-RU" altLang="ru-RU"/>
              <a:pPr/>
              <a:t>30</a:t>
            </a:fld>
            <a:endParaRPr lang="ru-RU" altLang="ru-RU"/>
          </a:p>
        </p:txBody>
      </p:sp>
      <p:sp>
        <p:nvSpPr>
          <p:cNvPr id="1024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24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473013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7BAEECC-818D-4828-93CA-EAD6928E3BD6}" type="slidenum">
              <a:rPr lang="ru-RU" altLang="ru-RU"/>
              <a:pPr/>
              <a:t>31</a:t>
            </a:fld>
            <a:endParaRPr lang="ru-RU" altLang="ru-RU"/>
          </a:p>
        </p:txBody>
      </p:sp>
      <p:sp>
        <p:nvSpPr>
          <p:cNvPr id="1034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34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49966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2C1BCDD-A7B2-438B-814C-86F7C4CA2F17}" type="slidenum">
              <a:rPr lang="ru-RU" altLang="ru-RU"/>
              <a:pPr/>
              <a:t>32</a:t>
            </a:fld>
            <a:endParaRPr lang="ru-RU" altLang="ru-RU"/>
          </a:p>
        </p:txBody>
      </p:sp>
      <p:sp>
        <p:nvSpPr>
          <p:cNvPr id="1044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44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976012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D04C4F7-0A72-40F6-A50E-D78EAE3DF7D0}" type="slidenum">
              <a:rPr lang="ru-RU" altLang="ru-RU"/>
              <a:pPr/>
              <a:t>33</a:t>
            </a:fld>
            <a:endParaRPr lang="ru-RU" altLang="ru-RU"/>
          </a:p>
        </p:txBody>
      </p:sp>
      <p:sp>
        <p:nvSpPr>
          <p:cNvPr id="1054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54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225401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0B11ED4-8AE0-4674-A4B0-0D8095924260}" type="slidenum">
              <a:rPr lang="ru-RU" altLang="ru-RU"/>
              <a:pPr/>
              <a:t>34</a:t>
            </a:fld>
            <a:endParaRPr lang="ru-RU" altLang="ru-RU"/>
          </a:p>
        </p:txBody>
      </p:sp>
      <p:sp>
        <p:nvSpPr>
          <p:cNvPr id="1064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64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32651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AB20203-BF4D-4690-A360-C1BDB69D7AE8}" type="slidenum">
              <a:rPr lang="ru-RU" altLang="ru-RU"/>
              <a:pPr/>
              <a:t>35</a:t>
            </a:fld>
            <a:endParaRPr lang="ru-RU" altLang="ru-RU"/>
          </a:p>
        </p:txBody>
      </p:sp>
      <p:sp>
        <p:nvSpPr>
          <p:cNvPr id="1075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75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517174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03E316C-4B6B-4990-86CE-DADF1EF1A6DB}" type="slidenum">
              <a:rPr lang="ru-RU" altLang="ru-RU"/>
              <a:pPr/>
              <a:t>36</a:t>
            </a:fld>
            <a:endParaRPr lang="ru-RU" altLang="ru-RU"/>
          </a:p>
        </p:txBody>
      </p:sp>
      <p:sp>
        <p:nvSpPr>
          <p:cNvPr id="1085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77681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9C1FB97-38CD-4E40-AF58-C1BE9E858DD2}" type="slidenum">
              <a:rPr lang="ru-RU" altLang="ru-RU"/>
              <a:pPr/>
              <a:t>37</a:t>
            </a:fld>
            <a:endParaRPr lang="ru-RU" altLang="ru-RU"/>
          </a:p>
        </p:txBody>
      </p:sp>
      <p:sp>
        <p:nvSpPr>
          <p:cNvPr id="1095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95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081363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24D0D10-462E-46A2-89E5-E3E3B3EAB405}" type="slidenum">
              <a:rPr lang="ru-RU" altLang="ru-RU"/>
              <a:pPr/>
              <a:t>38</a:t>
            </a:fld>
            <a:endParaRPr lang="ru-RU" altLang="ru-RU"/>
          </a:p>
        </p:txBody>
      </p:sp>
      <p:sp>
        <p:nvSpPr>
          <p:cNvPr id="1105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05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410763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E278E0F-33AC-47A6-8BC7-7B9FF7B10FF5}" type="slidenum">
              <a:rPr lang="ru-RU" altLang="ru-RU"/>
              <a:pPr/>
              <a:t>39</a:t>
            </a:fld>
            <a:endParaRPr lang="ru-RU" altLang="ru-RU"/>
          </a:p>
        </p:txBody>
      </p:sp>
      <p:sp>
        <p:nvSpPr>
          <p:cNvPr id="1116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16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70952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A9E2329-9487-4CBA-8553-EC3150E963DE}" type="slidenum">
              <a:rPr lang="ru-RU" altLang="ru-RU"/>
              <a:pPr/>
              <a:t>4</a:t>
            </a:fld>
            <a:endParaRPr lang="ru-RU" altLang="ru-RU"/>
          </a:p>
        </p:txBody>
      </p:sp>
      <p:sp>
        <p:nvSpPr>
          <p:cNvPr id="757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57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855365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45D6CCD-49BE-4F1F-9D4D-B146C1F44328}" type="slidenum">
              <a:rPr lang="ru-RU" altLang="ru-RU"/>
              <a:pPr/>
              <a:t>40</a:t>
            </a:fld>
            <a:endParaRPr lang="ru-RU" altLang="ru-RU"/>
          </a:p>
        </p:txBody>
      </p:sp>
      <p:sp>
        <p:nvSpPr>
          <p:cNvPr id="1126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26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701027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21A82E6-19FC-4C05-99F7-AAE14BC306B1}" type="slidenum">
              <a:rPr lang="ru-RU" altLang="ru-RU"/>
              <a:pPr/>
              <a:t>41</a:t>
            </a:fld>
            <a:endParaRPr lang="ru-RU" altLang="ru-RU"/>
          </a:p>
        </p:txBody>
      </p:sp>
      <p:sp>
        <p:nvSpPr>
          <p:cNvPr id="1136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36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1164525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4BA4A26-3338-4D44-84A6-0117679139D1}" type="slidenum">
              <a:rPr lang="ru-RU" altLang="ru-RU"/>
              <a:pPr/>
              <a:t>42</a:t>
            </a:fld>
            <a:endParaRPr lang="ru-RU" altLang="ru-RU"/>
          </a:p>
        </p:txBody>
      </p:sp>
      <p:sp>
        <p:nvSpPr>
          <p:cNvPr id="1146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46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1407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3F26B21-5AEA-47D1-8ABE-C6F45B04E669}" type="slidenum">
              <a:rPr lang="ru-RU" altLang="ru-RU"/>
              <a:pPr/>
              <a:t>43</a:t>
            </a:fld>
            <a:endParaRPr lang="ru-RU" altLang="ru-RU"/>
          </a:p>
        </p:txBody>
      </p:sp>
      <p:sp>
        <p:nvSpPr>
          <p:cNvPr id="1157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57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930052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94E1F68-E816-48E1-A04D-BFC831323E46}" type="slidenum">
              <a:rPr lang="ru-RU" altLang="ru-RU"/>
              <a:pPr/>
              <a:t>44</a:t>
            </a:fld>
            <a:endParaRPr lang="ru-RU" altLang="ru-RU"/>
          </a:p>
        </p:txBody>
      </p:sp>
      <p:sp>
        <p:nvSpPr>
          <p:cNvPr id="1167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67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14350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62F4279-3695-4112-B82F-322DEC8A2C30}" type="slidenum">
              <a:rPr lang="ru-RU" altLang="ru-RU"/>
              <a:pPr/>
              <a:t>45</a:t>
            </a:fld>
            <a:endParaRPr lang="ru-RU" altLang="ru-RU"/>
          </a:p>
        </p:txBody>
      </p:sp>
      <p:sp>
        <p:nvSpPr>
          <p:cNvPr id="1177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77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420193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C113D19-72CA-48BA-BDE1-5E0F03BF6384}" type="slidenum">
              <a:rPr lang="ru-RU" altLang="ru-RU"/>
              <a:pPr/>
              <a:t>46</a:t>
            </a:fld>
            <a:endParaRPr lang="ru-RU" altLang="ru-RU"/>
          </a:p>
        </p:txBody>
      </p:sp>
      <p:sp>
        <p:nvSpPr>
          <p:cNvPr id="1187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87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305883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CD4F50A-F97E-4AAD-AEA5-A78D445FC58D}" type="slidenum">
              <a:rPr lang="ru-RU" altLang="ru-RU"/>
              <a:pPr/>
              <a:t>47</a:t>
            </a:fld>
            <a:endParaRPr lang="ru-RU" altLang="ru-RU"/>
          </a:p>
        </p:txBody>
      </p:sp>
      <p:sp>
        <p:nvSpPr>
          <p:cNvPr id="1198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98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4387265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B3261D0-6F3C-4E3C-A55D-860CFFE2903F}" type="slidenum">
              <a:rPr lang="ru-RU" altLang="ru-RU"/>
              <a:pPr/>
              <a:t>48</a:t>
            </a:fld>
            <a:endParaRPr lang="ru-RU" altLang="ru-RU"/>
          </a:p>
        </p:txBody>
      </p:sp>
      <p:sp>
        <p:nvSpPr>
          <p:cNvPr id="1208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08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2584397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0FC49CE-AA4B-4B41-B3DE-081F5AB2679F}" type="slidenum">
              <a:rPr lang="ru-RU" altLang="ru-RU"/>
              <a:pPr/>
              <a:t>49</a:t>
            </a:fld>
            <a:endParaRPr lang="ru-RU" altLang="ru-RU"/>
          </a:p>
        </p:txBody>
      </p:sp>
      <p:sp>
        <p:nvSpPr>
          <p:cNvPr id="1218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18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8981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251CB2D-C136-4658-96A8-47E13B5D748C}" type="slidenum">
              <a:rPr lang="ru-RU" altLang="ru-RU"/>
              <a:pPr/>
              <a:t>5</a:t>
            </a:fld>
            <a:endParaRPr lang="ru-RU" altLang="ru-RU"/>
          </a:p>
        </p:txBody>
      </p:sp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853164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C1AAD57-98A3-4D9B-B43F-3798788C7B68}" type="slidenum">
              <a:rPr lang="ru-RU" altLang="ru-RU"/>
              <a:pPr/>
              <a:t>50</a:t>
            </a:fld>
            <a:endParaRPr lang="ru-RU" altLang="ru-RU"/>
          </a:p>
        </p:txBody>
      </p:sp>
      <p:sp>
        <p:nvSpPr>
          <p:cNvPr id="1228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8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189085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CB7C5EF-60F4-447B-B315-2E9AC37B3A08}" type="slidenum">
              <a:rPr lang="ru-RU" altLang="ru-RU"/>
              <a:pPr/>
              <a:t>51</a:t>
            </a:fld>
            <a:endParaRPr lang="ru-RU" altLang="ru-RU"/>
          </a:p>
        </p:txBody>
      </p:sp>
      <p:sp>
        <p:nvSpPr>
          <p:cNvPr id="1239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39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6258684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30C707B-8201-4D17-BC87-10A42ECA2075}" type="slidenum">
              <a:rPr lang="ru-RU" altLang="ru-RU"/>
              <a:pPr/>
              <a:t>52</a:t>
            </a:fld>
            <a:endParaRPr lang="ru-RU" altLang="ru-RU"/>
          </a:p>
        </p:txBody>
      </p:sp>
      <p:sp>
        <p:nvSpPr>
          <p:cNvPr id="1249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49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658005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C3289A1-1D35-4514-AB65-26F0503E08D9}" type="slidenum">
              <a:rPr lang="ru-RU" altLang="ru-RU"/>
              <a:pPr/>
              <a:t>53</a:t>
            </a:fld>
            <a:endParaRPr lang="ru-RU" altLang="ru-RU"/>
          </a:p>
        </p:txBody>
      </p:sp>
      <p:sp>
        <p:nvSpPr>
          <p:cNvPr id="1259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59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549989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DEEE410-4D3A-40C3-A64E-07FF9432C679}" type="slidenum">
              <a:rPr lang="ru-RU" altLang="ru-RU"/>
              <a:pPr/>
              <a:t>54</a:t>
            </a:fld>
            <a:endParaRPr lang="ru-RU" altLang="ru-RU"/>
          </a:p>
        </p:txBody>
      </p:sp>
      <p:sp>
        <p:nvSpPr>
          <p:cNvPr id="1269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69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968569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BA217E4-7EE0-4CDF-ACA4-051F2126CF0C}" type="slidenum">
              <a:rPr lang="ru-RU" altLang="ru-RU"/>
              <a:pPr/>
              <a:t>55</a:t>
            </a:fld>
            <a:endParaRPr lang="ru-RU" altLang="ru-RU"/>
          </a:p>
        </p:txBody>
      </p:sp>
      <p:sp>
        <p:nvSpPr>
          <p:cNvPr id="1280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80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042473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B16F045-C1D3-4300-B04E-89891C770878}" type="slidenum">
              <a:rPr lang="ru-RU" altLang="ru-RU"/>
              <a:pPr/>
              <a:t>56</a:t>
            </a:fld>
            <a:endParaRPr lang="ru-RU" altLang="ru-RU"/>
          </a:p>
        </p:txBody>
      </p:sp>
      <p:sp>
        <p:nvSpPr>
          <p:cNvPr id="1290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90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29027" name="Text Box 3"/>
          <p:cNvSpPr txBox="1">
            <a:spLocks noChangeArrowheads="1"/>
          </p:cNvSpPr>
          <p:nvPr/>
        </p:nvSpPr>
        <p:spPr bwMode="auto">
          <a:xfrm>
            <a:off x="3840163" y="9431338"/>
            <a:ext cx="29368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45B730FD-43BB-4AB1-96C2-762C47667070}" type="slidenum">
              <a:rPr lang="ru-RU" altLang="ru-RU" sz="1200"/>
              <a:pPr algn="r" eaLnBrk="1" hangingPunct="1">
                <a:buClrTx/>
                <a:buFontTx/>
                <a:buNone/>
              </a:pPr>
              <a:t>56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38797609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2452798-472D-444D-A850-17A9D76B46AD}" type="slidenum">
              <a:rPr lang="ru-RU" altLang="ru-RU"/>
              <a:pPr/>
              <a:t>57</a:t>
            </a:fld>
            <a:endParaRPr lang="ru-RU" altLang="ru-RU"/>
          </a:p>
        </p:txBody>
      </p:sp>
      <p:sp>
        <p:nvSpPr>
          <p:cNvPr id="1300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00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754338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2BBAAAF-B118-4677-BCEB-3F6A05369FA5}" type="slidenum">
              <a:rPr lang="ru-RU" altLang="ru-RU"/>
              <a:pPr/>
              <a:t>58</a:t>
            </a:fld>
            <a:endParaRPr lang="ru-RU" altLang="ru-RU"/>
          </a:p>
        </p:txBody>
      </p:sp>
      <p:sp>
        <p:nvSpPr>
          <p:cNvPr id="1310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10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5445144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4477FBF-D032-40B2-B87B-482D85F73164}" type="slidenum">
              <a:rPr lang="ru-RU" altLang="ru-RU"/>
              <a:pPr/>
              <a:t>59</a:t>
            </a:fld>
            <a:endParaRPr lang="ru-RU" altLang="ru-RU"/>
          </a:p>
        </p:txBody>
      </p:sp>
      <p:sp>
        <p:nvSpPr>
          <p:cNvPr id="132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20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8880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806AD05-3E34-47EC-9736-0E9E5E8E402C}" type="slidenum">
              <a:rPr lang="ru-RU" altLang="ru-RU"/>
              <a:pPr/>
              <a:t>6</a:t>
            </a:fld>
            <a:endParaRPr lang="ru-RU" altLang="ru-RU"/>
          </a:p>
        </p:txBody>
      </p:sp>
      <p:sp>
        <p:nvSpPr>
          <p:cNvPr id="778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78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0028012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B83C579-052B-4567-9527-CFC44D352DCE}" type="slidenum">
              <a:rPr lang="ru-RU" altLang="ru-RU"/>
              <a:pPr/>
              <a:t>60</a:t>
            </a:fld>
            <a:endParaRPr lang="ru-RU" altLang="ru-RU"/>
          </a:p>
        </p:txBody>
      </p:sp>
      <p:sp>
        <p:nvSpPr>
          <p:cNvPr id="1331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31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268295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7194E9A-ED22-4168-B6E9-3A9D467DDB3D}" type="slidenum">
              <a:rPr lang="ru-RU" altLang="ru-RU"/>
              <a:pPr/>
              <a:t>61</a:t>
            </a:fld>
            <a:endParaRPr lang="ru-RU" altLang="ru-RU"/>
          </a:p>
        </p:txBody>
      </p:sp>
      <p:sp>
        <p:nvSpPr>
          <p:cNvPr id="134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4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727600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724FEBA-C0F4-402A-BA1C-AEB161ADED43}" type="slidenum">
              <a:rPr lang="ru-RU" altLang="ru-RU"/>
              <a:pPr/>
              <a:t>62</a:t>
            </a:fld>
            <a:endParaRPr lang="ru-RU" altLang="ru-RU"/>
          </a:p>
        </p:txBody>
      </p:sp>
      <p:sp>
        <p:nvSpPr>
          <p:cNvPr id="1351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51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21302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2EC15C1-80EB-43A8-BA81-FC75D6BEDAF5}" type="slidenum">
              <a:rPr lang="ru-RU" altLang="ru-RU"/>
              <a:pPr/>
              <a:t>63</a:t>
            </a:fld>
            <a:endParaRPr lang="ru-RU" altLang="ru-RU"/>
          </a:p>
        </p:txBody>
      </p:sp>
      <p:sp>
        <p:nvSpPr>
          <p:cNvPr id="1361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61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829754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8BD4068-241A-4CF2-9017-20BC590BF5A5}" type="slidenum">
              <a:rPr lang="ru-RU" altLang="ru-RU"/>
              <a:pPr/>
              <a:t>64</a:t>
            </a:fld>
            <a:endParaRPr lang="ru-RU" altLang="ru-RU"/>
          </a:p>
        </p:txBody>
      </p:sp>
      <p:sp>
        <p:nvSpPr>
          <p:cNvPr id="1372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72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3045542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5493000-CC40-44CD-A3A0-6A529E98AED7}" type="slidenum">
              <a:rPr lang="ru-RU" altLang="ru-RU"/>
              <a:pPr/>
              <a:t>65</a:t>
            </a:fld>
            <a:endParaRPr lang="ru-RU" altLang="ru-RU"/>
          </a:p>
        </p:txBody>
      </p:sp>
      <p:sp>
        <p:nvSpPr>
          <p:cNvPr id="1382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82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04368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4E296E6-3458-47DD-8759-690AD3414A31}" type="slidenum">
              <a:rPr lang="ru-RU" altLang="ru-RU"/>
              <a:pPr/>
              <a:t>7</a:t>
            </a:fld>
            <a:endParaRPr lang="ru-RU" altLang="ru-RU"/>
          </a:p>
        </p:txBody>
      </p:sp>
      <p:sp>
        <p:nvSpPr>
          <p:cNvPr id="788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88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3840163" y="9431338"/>
            <a:ext cx="29368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DA2058B1-69B2-4CFE-AAED-572816E719CA}" type="slidenum">
              <a:rPr lang="ru-RU" altLang="ru-RU" sz="1200"/>
              <a:pPr algn="r" eaLnBrk="1" hangingPunct="1">
                <a:buClrTx/>
                <a:buFontTx/>
                <a:buNone/>
              </a:pPr>
              <a:t>7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4064519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690FF42-EAB0-4D15-B144-43AC90E5F6BB}" type="slidenum">
              <a:rPr lang="ru-RU" altLang="ru-RU"/>
              <a:pPr/>
              <a:t>8</a:t>
            </a:fld>
            <a:endParaRPr lang="ru-RU" altLang="ru-RU"/>
          </a:p>
        </p:txBody>
      </p:sp>
      <p:sp>
        <p:nvSpPr>
          <p:cNvPr id="798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98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3840163" y="9431338"/>
            <a:ext cx="29368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5DE1A6E8-8292-4202-9EAF-64C764592511}" type="slidenum">
              <a:rPr lang="ru-RU" altLang="ru-RU" sz="1200">
                <a:cs typeface="Arial" panose="020B0604020202020204" pitchFamily="34" charset="0"/>
              </a:rPr>
              <a:pPr algn="r" eaLnBrk="1" hangingPunct="1">
                <a:buClrTx/>
                <a:buFontTx/>
                <a:buNone/>
              </a:pPr>
              <a:t>8</a:t>
            </a:fld>
            <a:endParaRPr lang="ru-RU" altLang="ru-RU" sz="120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875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631F4FD-54E7-45E0-A386-F792CD4F2827}" type="slidenum">
              <a:rPr lang="ru-RU" altLang="ru-RU"/>
              <a:pPr/>
              <a:t>9</a:t>
            </a:fld>
            <a:endParaRPr lang="ru-RU" altLang="ru-RU"/>
          </a:p>
        </p:txBody>
      </p:sp>
      <p:sp>
        <p:nvSpPr>
          <p:cNvPr id="808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6463" y="744538"/>
            <a:ext cx="4965700" cy="3724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08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7863" y="4716463"/>
            <a:ext cx="5422900" cy="44688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3840163" y="9431338"/>
            <a:ext cx="29368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BD9D81AF-6E5A-471E-928D-08488035C603}" type="slidenum">
              <a:rPr lang="ru-RU" altLang="ru-RU" sz="1200">
                <a:cs typeface="Arial" panose="020B0604020202020204" pitchFamily="34" charset="0"/>
              </a:rPr>
              <a:pPr algn="r" eaLnBrk="1" hangingPunct="1">
                <a:buClrTx/>
                <a:buFontTx/>
                <a:buNone/>
              </a:pPr>
              <a:t>9</a:t>
            </a:fld>
            <a:endParaRPr lang="ru-RU" altLang="ru-RU" sz="120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872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85049C3-842B-4366-B540-63678C3308A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33686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0CA7F72-6214-4D96-8837-483EDC0882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9375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72933C9-4D19-4003-907B-B755F91F1B9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12951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2304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77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821088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9757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174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131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81585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95061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340FB92E-406E-4F73-BE27-893DD11F0A1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16309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369319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0820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8831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738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8079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481218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8129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3025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8269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7098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5F63A7A1-DA01-4515-92E8-FC9DDCDDE43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06521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762655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902893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2843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3505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3376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4775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80215158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4059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3014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62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6018715-B9F5-4A87-8EB3-1911BD4B7BF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8072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55549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225423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5326539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50045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074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5D054F5-FC69-4D5E-B3F4-3F4E8D8119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5445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A50EE79-D4AE-4220-A926-35A61972839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2373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26BE6381-7925-4859-BB86-3323A37D20E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7418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D2F58CE-D388-4720-984F-14F0D612850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7912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F6A10BF-3B6B-48FD-8AF2-F035CB488DF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02543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</a:defRPr>
            </a:lvl1pPr>
          </a:lstStyle>
          <a:p>
            <a:fld id="{3E27BECB-568F-4FF6-9BC1-A8E608FE615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2pPr>
      <a:lvl3pPr marL="1143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3pPr>
      <a:lvl4pPr marL="1600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4pPr>
      <a:lvl5pPr marL="20574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2pPr>
      <a:lvl3pPr marL="1143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3pPr>
      <a:lvl4pPr marL="1600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4pPr>
      <a:lvl5pPr marL="20574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AFCF7"/>
            </a:gs>
            <a:gs pos="100000">
              <a:srgbClr val="D9D9D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963" y="0"/>
            <a:ext cx="23320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-19050" y="6597650"/>
            <a:ext cx="9163050" cy="260350"/>
          </a:xfrm>
          <a:prstGeom prst="rect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  <a:effectLst>
            <a:outerShdw dist="126770" dir="18900000" algn="ctr" rotWithShape="0">
              <a:srgbClr val="000000">
                <a:alpha val="40033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6543675"/>
            <a:ext cx="9144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cs typeface="Times New Roman" panose="02020603050405020304" pitchFamily="18" charset="0"/>
              </a:rPr>
              <a:t>КГКСУ «Центр оценки качества образования»                                              </a:t>
            </a:r>
            <a:r>
              <a:rPr lang="en-US" altLang="ru-RU" sz="1600" b="1">
                <a:solidFill>
                  <a:srgbClr val="254061"/>
                </a:solidFill>
              </a:rPr>
              <a:t>coko24.ru</a:t>
            </a:r>
            <a:r>
              <a:rPr lang="ru-RU" altLang="ru-RU" sz="1600" b="1">
                <a:solidFill>
                  <a:srgbClr val="254061"/>
                </a:solidFill>
              </a:rPr>
              <a:t>,2-46-00-29, 2-04-04-33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2pPr>
      <a:lvl3pPr marL="1143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3pPr>
      <a:lvl4pPr marL="1600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4pPr>
      <a:lvl5pPr marL="20574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AFCF7"/>
            </a:gs>
            <a:gs pos="100000">
              <a:srgbClr val="D9D9D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963" y="0"/>
            <a:ext cx="23320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-19050" y="6597650"/>
            <a:ext cx="9163050" cy="260350"/>
          </a:xfrm>
          <a:prstGeom prst="rect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  <a:effectLst>
            <a:outerShdw dist="126770" dir="18900000" algn="ctr" rotWithShape="0">
              <a:srgbClr val="000000">
                <a:alpha val="40033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6543675"/>
            <a:ext cx="9144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cs typeface="Times New Roman" panose="02020603050405020304" pitchFamily="18" charset="0"/>
              </a:rPr>
              <a:t>КГКСУ «Центр оценки качества образования»                                              </a:t>
            </a:r>
            <a:r>
              <a:rPr lang="en-US" altLang="ru-RU" sz="1600" b="1">
                <a:solidFill>
                  <a:srgbClr val="254061"/>
                </a:solidFill>
              </a:rPr>
              <a:t>coko24.ru</a:t>
            </a:r>
            <a:r>
              <a:rPr lang="ru-RU" altLang="ru-RU" sz="1600" b="1">
                <a:solidFill>
                  <a:srgbClr val="254061"/>
                </a:solidFill>
              </a:rPr>
              <a:t>,2-46-00-29, 2-04-04-33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2pPr>
      <a:lvl3pPr marL="1143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3pPr>
      <a:lvl4pPr marL="1600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4pPr>
      <a:lvl5pPr marL="20574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0.xml"/><Relationship Id="rId4" Type="http://schemas.openxmlformats.org/officeDocument/2006/relationships/hyperlink" Target="#&#1057;&#1090;&#1088;&#1072;&#1085;&#1080;&#1094;&#1072; 2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#&#1057;&#1090;&#1088;&#1072;&#1085;&#1080;&#1094;&#1072; 2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0.xml"/><Relationship Id="rId4" Type="http://schemas.openxmlformats.org/officeDocument/2006/relationships/hyperlink" Target="#&#1057;&#1090;&#1088;&#1072;&#1085;&#1080;&#1094;&#1072; 2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6" Type="http://schemas.openxmlformats.org/officeDocument/2006/relationships/hyperlink" Target="#&#1057;&#1090;&#1088;&#1072;&#1085;&#1080;&#1094;&#1072; 2"/><Relationship Id="rId5" Type="http://schemas.openxmlformats.org/officeDocument/2006/relationships/image" Target="../media/image6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#&#1057;&#1090;&#1088;&#1072;&#1085;&#1080;&#1094;&#1072; 39"/><Relationship Id="rId3" Type="http://schemas.openxmlformats.org/officeDocument/2006/relationships/hyperlink" Target="#&#1057;&#1090;&#1088;&#1072;&#1085;&#1080;&#1094;&#1072; 3"/><Relationship Id="rId7" Type="http://schemas.openxmlformats.org/officeDocument/2006/relationships/hyperlink" Target="#&#1057;&#1090;&#1088;&#1072;&#1085;&#1080;&#1094;&#1072; 36"/><Relationship Id="rId12" Type="http://schemas.openxmlformats.org/officeDocument/2006/relationships/hyperlink" Target="#&#1057;&#1090;&#1088;&#1072;&#1085;&#1080;&#1094;&#1072; 58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Relationship Id="rId6" Type="http://schemas.openxmlformats.org/officeDocument/2006/relationships/hyperlink" Target="#&#1057;&#1090;&#1088;&#1072;&#1085;&#1080;&#1094;&#1072; 18"/><Relationship Id="rId11" Type="http://schemas.openxmlformats.org/officeDocument/2006/relationships/hyperlink" Target="#&#1057;&#1090;&#1088;&#1072;&#1085;&#1080;&#1094;&#1072; 54"/><Relationship Id="rId5" Type="http://schemas.openxmlformats.org/officeDocument/2006/relationships/hyperlink" Target="#&#1057;&#1090;&#1088;&#1072;&#1085;&#1080;&#1094;&#1072; 14"/><Relationship Id="rId10" Type="http://schemas.openxmlformats.org/officeDocument/2006/relationships/hyperlink" Target="#&#1057;&#1090;&#1088;&#1072;&#1085;&#1080;&#1094;&#1072; 49"/><Relationship Id="rId4" Type="http://schemas.openxmlformats.org/officeDocument/2006/relationships/hyperlink" Target="#&#1057;&#1090;&#1088;&#1072;&#1085;&#1080;&#1094;&#1072; 11"/><Relationship Id="rId9" Type="http://schemas.openxmlformats.org/officeDocument/2006/relationships/hyperlink" Target="#&#1057;&#1090;&#1088;&#1072;&#1085;&#1080;&#1094;&#1072; 40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0.xml"/><Relationship Id="rId5" Type="http://schemas.openxmlformats.org/officeDocument/2006/relationships/hyperlink" Target="#&#1057;&#1090;&#1088;&#1072;&#1085;&#1080;&#1094;&#1072; 2"/><Relationship Id="rId4" Type="http://schemas.openxmlformats.org/officeDocument/2006/relationships/image" Target="../media/image4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9.xml"/><Relationship Id="rId4" Type="http://schemas.openxmlformats.org/officeDocument/2006/relationships/hyperlink" Target="#&#1057;&#1090;&#1088;&#1072;&#1085;&#1080;&#1094;&#1072; 2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#&#1057;&#1090;&#1088;&#1072;&#1085;&#1080;&#1094;&#1072; 2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51.png"/><Relationship Id="rId4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9.xml"/><Relationship Id="rId4" Type="http://schemas.openxmlformats.org/officeDocument/2006/relationships/hyperlink" Target="#&#1057;&#1090;&#1088;&#1072;&#1085;&#1080;&#1094;&#1072; 2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9.xml"/><Relationship Id="rId4" Type="http://schemas.openxmlformats.org/officeDocument/2006/relationships/hyperlink" Target="#&#1057;&#1090;&#1088;&#1072;&#1085;&#1080;&#1094;&#1072; 2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9.xml"/><Relationship Id="rId4" Type="http://schemas.openxmlformats.org/officeDocument/2006/relationships/hyperlink" Target="#&#1057;&#1090;&#1088;&#1072;&#1085;&#1080;&#1094;&#1072; 2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9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9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9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419100" y="2205038"/>
            <a:ext cx="4537075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проведение ГИА-11 в ППЭ в форме ЕГЭ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475" y="-96838"/>
            <a:ext cx="3778250" cy="695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378200" y="5940425"/>
            <a:ext cx="20574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Красноярск, </a:t>
            </a: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  <a:endParaRPr lang="ru-RU" altLang="ru-RU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33375"/>
            <a:ext cx="819150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228725" y="312738"/>
            <a:ext cx="458787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2400">
                <a:solidFill>
                  <a:srgbClr val="254061"/>
                </a:solidFill>
              </a:rPr>
              <a:t>КГКСУ «Центр оценки качества образования»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-28575" y="-63500"/>
            <a:ext cx="8274050" cy="102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начала экзамена организаторам </a:t>
            </a:r>
          </a:p>
          <a:p>
            <a:pPr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убедиться, что</a:t>
            </a: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09538" y="1250950"/>
            <a:ext cx="8915400" cy="268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tabLst>
                <a:tab pos="14288" algn="l"/>
                <a:tab pos="928688" algn="l"/>
                <a:tab pos="1843088" algn="l"/>
                <a:tab pos="2757488" algn="l"/>
                <a:tab pos="3671888" algn="l"/>
                <a:tab pos="4586288" algn="l"/>
                <a:tab pos="5500688" algn="l"/>
                <a:tab pos="6415088" algn="l"/>
                <a:tab pos="7329488" algn="l"/>
                <a:tab pos="8243888" algn="l"/>
                <a:tab pos="9158288" algn="l"/>
                <a:tab pos="10072688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14288" algn="l"/>
                <a:tab pos="928688" algn="l"/>
                <a:tab pos="1843088" algn="l"/>
                <a:tab pos="2757488" algn="l"/>
                <a:tab pos="3671888" algn="l"/>
                <a:tab pos="4586288" algn="l"/>
                <a:tab pos="5500688" algn="l"/>
                <a:tab pos="6415088" algn="l"/>
                <a:tab pos="7329488" algn="l"/>
                <a:tab pos="8243888" algn="l"/>
                <a:tab pos="9158288" algn="l"/>
                <a:tab pos="10072688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4288">
              <a:tabLst>
                <a:tab pos="14288" algn="l"/>
                <a:tab pos="928688" algn="l"/>
                <a:tab pos="1843088" algn="l"/>
                <a:tab pos="2757488" algn="l"/>
                <a:tab pos="3671888" algn="l"/>
                <a:tab pos="4586288" algn="l"/>
                <a:tab pos="5500688" algn="l"/>
                <a:tab pos="6415088" algn="l"/>
                <a:tab pos="7329488" algn="l"/>
                <a:tab pos="8243888" algn="l"/>
                <a:tab pos="9158288" algn="l"/>
                <a:tab pos="10072688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927100" indent="-457200">
              <a:tabLst>
                <a:tab pos="14288" algn="l"/>
                <a:tab pos="928688" algn="l"/>
                <a:tab pos="1843088" algn="l"/>
                <a:tab pos="2757488" algn="l"/>
                <a:tab pos="3671888" algn="l"/>
                <a:tab pos="4586288" algn="l"/>
                <a:tab pos="5500688" algn="l"/>
                <a:tab pos="6415088" algn="l"/>
                <a:tab pos="7329488" algn="l"/>
                <a:tab pos="8243888" algn="l"/>
                <a:tab pos="9158288" algn="l"/>
                <a:tab pos="10072688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14288" algn="l"/>
                <a:tab pos="928688" algn="l"/>
                <a:tab pos="1843088" algn="l"/>
                <a:tab pos="2757488" algn="l"/>
                <a:tab pos="3671888" algn="l"/>
                <a:tab pos="4586288" algn="l"/>
                <a:tab pos="5500688" algn="l"/>
                <a:tab pos="6415088" algn="l"/>
                <a:tab pos="7329488" algn="l"/>
                <a:tab pos="8243888" algn="l"/>
                <a:tab pos="9158288" algn="l"/>
                <a:tab pos="10072688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4288" algn="l"/>
                <a:tab pos="928688" algn="l"/>
                <a:tab pos="1843088" algn="l"/>
                <a:tab pos="2757488" algn="l"/>
                <a:tab pos="3671888" algn="l"/>
                <a:tab pos="4586288" algn="l"/>
                <a:tab pos="5500688" algn="l"/>
                <a:tab pos="6415088" algn="l"/>
                <a:tab pos="7329488" algn="l"/>
                <a:tab pos="8243888" algn="l"/>
                <a:tab pos="9158288" algn="l"/>
                <a:tab pos="10072688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4288" algn="l"/>
                <a:tab pos="928688" algn="l"/>
                <a:tab pos="1843088" algn="l"/>
                <a:tab pos="2757488" algn="l"/>
                <a:tab pos="3671888" algn="l"/>
                <a:tab pos="4586288" algn="l"/>
                <a:tab pos="5500688" algn="l"/>
                <a:tab pos="6415088" algn="l"/>
                <a:tab pos="7329488" algn="l"/>
                <a:tab pos="8243888" algn="l"/>
                <a:tab pos="9158288" algn="l"/>
                <a:tab pos="10072688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4288" algn="l"/>
                <a:tab pos="928688" algn="l"/>
                <a:tab pos="1843088" algn="l"/>
                <a:tab pos="2757488" algn="l"/>
                <a:tab pos="3671888" algn="l"/>
                <a:tab pos="4586288" algn="l"/>
                <a:tab pos="5500688" algn="l"/>
                <a:tab pos="6415088" algn="l"/>
                <a:tab pos="7329488" algn="l"/>
                <a:tab pos="8243888" algn="l"/>
                <a:tab pos="9158288" algn="l"/>
                <a:tab pos="10072688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4288" algn="l"/>
                <a:tab pos="928688" algn="l"/>
                <a:tab pos="1843088" algn="l"/>
                <a:tab pos="2757488" algn="l"/>
                <a:tab pos="3671888" algn="l"/>
                <a:tab pos="4586288" algn="l"/>
                <a:tab pos="5500688" algn="l"/>
                <a:tab pos="6415088" algn="l"/>
                <a:tab pos="7329488" algn="l"/>
                <a:tab pos="8243888" algn="l"/>
                <a:tab pos="9158288" algn="l"/>
                <a:tab pos="10072688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lvl="2" indent="0" algn="just" eaLnBrk="1" hangingPunct="1">
              <a:spcBef>
                <a:spcPts val="600"/>
              </a:spcBef>
              <a:spcAft>
                <a:spcPts val="600"/>
              </a:spcAft>
              <a:buClrTx/>
              <a:buSzPct val="120000"/>
              <a:buFontTx/>
              <a:buNone/>
            </a:pPr>
            <a:r>
              <a:rPr lang="ru-RU" altLang="ru-RU" sz="2000">
                <a:solidFill>
                  <a:srgbClr val="25406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Созданный экзамен содержит корректную информацию</a:t>
            </a:r>
            <a:r>
              <a:rPr lang="en-US" altLang="ru-RU" sz="2000">
                <a:solidFill>
                  <a:srgbClr val="25406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</a:t>
            </a:r>
          </a:p>
          <a:p>
            <a:pPr lvl="3" algn="just" eaLnBrk="1" hangingPunct="1">
              <a:spcAft>
                <a:spcPts val="600"/>
              </a:spcAft>
              <a:buClr>
                <a:srgbClr val="0070C0"/>
              </a:buClr>
              <a:buSzPct val="120000"/>
              <a:buFont typeface="Wingdings" panose="05000000000000000000" pitchFamily="2" charset="2"/>
              <a:buChar char=""/>
            </a:pPr>
            <a:r>
              <a:rPr lang="ru-RU" altLang="ru-RU" sz="2000">
                <a:solidFill>
                  <a:srgbClr val="25406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Регион</a:t>
            </a:r>
          </a:p>
          <a:p>
            <a:pPr lvl="3" algn="just" eaLnBrk="1" hangingPunct="1">
              <a:spcAft>
                <a:spcPts val="600"/>
              </a:spcAft>
              <a:buClr>
                <a:srgbClr val="0070C0"/>
              </a:buClr>
              <a:buSzPct val="120000"/>
              <a:buFont typeface="Wingdings" panose="05000000000000000000" pitchFamily="2" charset="2"/>
              <a:buChar char=""/>
            </a:pPr>
            <a:r>
              <a:rPr lang="ru-RU" altLang="ru-RU" sz="2000">
                <a:solidFill>
                  <a:srgbClr val="25406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Код ППЭ</a:t>
            </a:r>
          </a:p>
          <a:p>
            <a:pPr lvl="3" algn="just" eaLnBrk="1" hangingPunct="1">
              <a:spcAft>
                <a:spcPts val="600"/>
              </a:spcAft>
              <a:buClr>
                <a:srgbClr val="0070C0"/>
              </a:buClr>
              <a:buSzPct val="120000"/>
              <a:buFont typeface="Wingdings" panose="05000000000000000000" pitchFamily="2" charset="2"/>
              <a:buChar char=""/>
            </a:pPr>
            <a:r>
              <a:rPr lang="ru-RU" altLang="ru-RU" sz="2000">
                <a:solidFill>
                  <a:srgbClr val="25406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Номер аудитории</a:t>
            </a:r>
          </a:p>
          <a:p>
            <a:pPr lvl="3" algn="just" eaLnBrk="1" hangingPunct="1">
              <a:spcAft>
                <a:spcPts val="600"/>
              </a:spcAft>
              <a:buClr>
                <a:srgbClr val="0070C0"/>
              </a:buClr>
              <a:buSzPct val="120000"/>
              <a:buFont typeface="Wingdings" panose="05000000000000000000" pitchFamily="2" charset="2"/>
              <a:buChar char=""/>
            </a:pPr>
            <a:r>
              <a:rPr lang="ru-RU" altLang="ru-RU" sz="2000">
                <a:solidFill>
                  <a:srgbClr val="25406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Время</a:t>
            </a:r>
          </a:p>
          <a:p>
            <a:pPr lvl="3" algn="just" eaLnBrk="1" hangingPunct="1">
              <a:spcAft>
                <a:spcPts val="600"/>
              </a:spcAft>
              <a:buClr>
                <a:srgbClr val="0070C0"/>
              </a:buClr>
              <a:buSzPct val="120000"/>
              <a:buFont typeface="Wingdings" panose="05000000000000000000" pitchFamily="2" charset="2"/>
              <a:buChar char=""/>
            </a:pPr>
            <a:r>
              <a:rPr lang="ru-RU" altLang="ru-RU" sz="2000">
                <a:solidFill>
                  <a:srgbClr val="25406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Дату экзамена</a:t>
            </a:r>
          </a:p>
          <a:p>
            <a:pPr lvl="3" algn="just" eaLnBrk="1" hangingPunct="1">
              <a:spcAft>
                <a:spcPts val="600"/>
              </a:spcAft>
              <a:buClr>
                <a:srgbClr val="0070C0"/>
              </a:buClr>
              <a:buSzPct val="120000"/>
              <a:buFont typeface="Wingdings" panose="05000000000000000000" pitchFamily="2" charset="2"/>
              <a:buChar char=""/>
            </a:pPr>
            <a:r>
              <a:rPr lang="ru-RU" altLang="ru-RU" sz="2000">
                <a:solidFill>
                  <a:srgbClr val="25406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Предмет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850" y="3284538"/>
            <a:ext cx="6153150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64" name="Oval 4"/>
          <p:cNvSpPr>
            <a:spLocks noChangeArrowheads="1"/>
          </p:cNvSpPr>
          <p:nvPr/>
        </p:nvSpPr>
        <p:spPr bwMode="auto">
          <a:xfrm>
            <a:off x="6659563" y="3009900"/>
            <a:ext cx="2293937" cy="1081088"/>
          </a:xfrm>
          <a:prstGeom prst="ellipse">
            <a:avLst/>
          </a:prstGeom>
          <a:noFill/>
          <a:ln w="255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6732588" y="6299200"/>
            <a:ext cx="1727200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0000FF"/>
                </a:solidFill>
                <a:hlinkClick r:id="rId4"/>
              </a:rPr>
              <a:t>СОДЕРЖАНИЕ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-53975" y="-320675"/>
            <a:ext cx="86772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30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входа участников в ППЭ</a:t>
            </a: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771775" y="2322513"/>
            <a:ext cx="3960813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9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на входе в ППЭ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25475"/>
            <a:ext cx="1541463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07950" y="798513"/>
            <a:ext cx="1435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С 09:00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816100" y="758825"/>
            <a:ext cx="43211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Запуск участников экзамена в ППЭ</a:t>
            </a: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-53975" y="5202238"/>
            <a:ext cx="4570413" cy="1084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300" b="1">
                <a:solidFill>
                  <a:srgbClr val="FF0000"/>
                </a:solidFill>
                <a:latin typeface="Times New Roman" panose="02020603050405020304" pitchFamily="18" charset="0"/>
              </a:rPr>
              <a:t>ВАЖНО:</a:t>
            </a:r>
            <a:r>
              <a:rPr lang="ru-RU" altLang="ru-RU" sz="1300">
                <a:solidFill>
                  <a:srgbClr val="FF0000"/>
                </a:solidFill>
                <a:latin typeface="Times New Roman" panose="02020603050405020304" pitchFamily="18" charset="0"/>
              </a:rPr>
              <a:t> организатор вне аудитории не прикасается к участникам экзамена и его вещам, а просит добровольно показать предмет, вызывающий сигнал переносного металлоискателя, и сдать все запрещенные средства в место хранения личных вещей участников или сопровождающему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179388" y="3619500"/>
            <a:ext cx="8929687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на входе в ППЭ совместно с сотрудниками, осуществляющими охрану правопорядка, и (или) сотрудниками органов внутренних дел (полиции) </a:t>
            </a: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603250" y="4264025"/>
            <a:ext cx="8132763" cy="903288"/>
          </a:xfrm>
          <a:prstGeom prst="rect">
            <a:avLst/>
          </a:prstGeom>
          <a:noFill/>
          <a:ln w="9360" cap="sq">
            <a:solidFill>
              <a:srgbClr val="254061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474663" y="4278313"/>
            <a:ext cx="8185150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Проверяют наличие у участников запрещенных средств.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появлении сигнала металлодетектора предлагают участнику показать предмет, вызывающий сигнал</a:t>
            </a:r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552450" y="2862263"/>
            <a:ext cx="8183563" cy="642937"/>
          </a:xfrm>
          <a:prstGeom prst="rect">
            <a:avLst/>
          </a:prstGeom>
          <a:noFill/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Проверяет документ, удостоверяющий личность участника, наличие его в списке распределения</a:t>
            </a: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825500" y="1376363"/>
            <a:ext cx="7673975" cy="917575"/>
          </a:xfrm>
          <a:prstGeom prst="rect">
            <a:avLst/>
          </a:prstGeom>
          <a:noFill/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вне аудитории указывают участникам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необходимость оставить личные вещи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специально выделенном в ППЭ месте для личных вещей участников</a:t>
            </a:r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4446588" y="5340350"/>
            <a:ext cx="4572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медицинским показаниям при предъявлении медицинской справки участник  может быть освобожден от проверки с использованием металлодетекторов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-28575" y="-228600"/>
            <a:ext cx="85963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участников по аудиториям</a:t>
            </a:r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50825" y="696913"/>
            <a:ext cx="8785225" cy="244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1313" indent="-341313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ts val="375"/>
              </a:spcBef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5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вне аудитории или один из организаторов в аудитории провожает участников экзамена до аудитории </a:t>
            </a:r>
          </a:p>
          <a:p>
            <a:pPr eaLnBrk="1" hangingPunct="1">
              <a:spcBef>
                <a:spcPts val="375"/>
              </a:spcBef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5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входе в аудиторию организатор в аудитории отмечает явку в форме: </a:t>
            </a:r>
          </a:p>
          <a:p>
            <a:pPr eaLnBrk="1" hangingPunct="1">
              <a:spcBef>
                <a:spcPts val="375"/>
              </a:spcBef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5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ППЭ-05-01 «Список участников экзамена по аудиториям», </a:t>
            </a:r>
          </a:p>
          <a:p>
            <a:pPr eaLnBrk="1" hangingPunct="1">
              <a:spcBef>
                <a:spcPts val="375"/>
              </a:spcBef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5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ППЭ-05-02 «Протокол проведения ЕГЭ в аудитории ППЭ», сверяет паспортные данные участника, в случае несовпадения заполняется «Ведомость коррекции персональных данных» (ППЭ-12-02)</a:t>
            </a:r>
          </a:p>
          <a:p>
            <a:pPr eaLnBrk="1" hangingPunct="1">
              <a:spcBef>
                <a:spcPts val="375"/>
              </a:spcBef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5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организатор указывает место в аудитории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611188" y="3141663"/>
            <a:ext cx="7823200" cy="803275"/>
          </a:xfrm>
          <a:prstGeom prst="rect">
            <a:avLst/>
          </a:prstGeom>
          <a:solidFill>
            <a:srgbClr val="FFFFFF"/>
          </a:solidFill>
          <a:ln w="25560" cap="sq">
            <a:solidFill>
              <a:srgbClr val="E2001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занимают свои места, не переговариваются, не меняются местами, имеют при себе документ, удостоверяющий личность, черную гелевую ручку, дополнительные материалы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241300" y="4365625"/>
            <a:ext cx="8747125" cy="123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ru-RU" altLang="ru-RU" sz="15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в аудитории должен:</a:t>
            </a:r>
          </a:p>
          <a:p>
            <a:pPr algn="just"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5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проследить, чтобы участник экзамена занял отведенное ему место строго в соответствии с формой ППЭ-05-01;</a:t>
            </a:r>
          </a:p>
          <a:p>
            <a:pPr algn="just"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5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следить, чтобы участники экзамена не менялись местами;</a:t>
            </a:r>
          </a:p>
          <a:p>
            <a:pPr algn="just"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5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напомнить участникам экзамена о ведении видеонаблюдения в ППЭ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7885113" y="6284913"/>
            <a:ext cx="1727200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0000FF"/>
                </a:solidFill>
                <a:hlinkClick r:id="rId3"/>
              </a:rPr>
              <a:t>СОДЕРЖАНИЕ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1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011BF05F-294D-4F40-87C9-8092F0823ABE}" type="slidenum">
              <a:rPr lang="ru-RU" altLang="ru-RU" sz="1200">
                <a:solidFill>
                  <a:srgbClr val="898989"/>
                </a:solidFill>
              </a:rPr>
              <a:pPr algn="r" eaLnBrk="1" hangingPunct="1">
                <a:buClrTx/>
                <a:buFontTx/>
                <a:buNone/>
              </a:pPr>
              <a:t>13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-107950" y="-100013"/>
            <a:ext cx="7407275" cy="98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200" b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экзамена. </a:t>
            </a:r>
            <a:br>
              <a:rPr lang="ru-RU" altLang="ru-RU" sz="2200" b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b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печати ЭМ в аудитории ППЭ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1398588"/>
            <a:ext cx="5522912" cy="279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715963"/>
            <a:ext cx="1541462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82563" y="858838"/>
            <a:ext cx="1435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В 09:30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1835150" y="754063"/>
            <a:ext cx="71056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в Штабе в </a:t>
            </a:r>
            <a:r>
              <a:rPr lang="ru-RU" altLang="ru-RU" sz="1600">
                <a:solidFill>
                  <a:srgbClr val="FF3333"/>
                </a:solidFill>
                <a:latin typeface="Times New Roman" panose="02020603050405020304" pitchFamily="18" charset="0"/>
              </a:rPr>
              <a:t>Л</a:t>
            </a:r>
            <a:r>
              <a:rPr lang="ru-RU" altLang="ru-RU" sz="1600">
                <a:solidFill>
                  <a:srgbClr val="FF0000"/>
                </a:solidFill>
                <a:latin typeface="Times New Roman" panose="02020603050405020304" pitchFamily="18" charset="0"/>
              </a:rPr>
              <a:t>ичном кабинете ППЭ 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член ГЭК совместно с техническим специалистом скачивают ключ доступа к ЭМ.</a:t>
            </a:r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75" y="3632200"/>
            <a:ext cx="5073650" cy="289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38" y="4259263"/>
            <a:ext cx="3016250" cy="231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4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75" y="1338263"/>
            <a:ext cx="2728913" cy="212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6792913" y="6573838"/>
            <a:ext cx="2351087" cy="14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1C91D8D6-4063-483E-BF37-F2836043792F}" type="slidenum">
              <a:rPr lang="ru-RU" altLang="ru-RU" sz="1400" b="1">
                <a:solidFill>
                  <a:srgbClr val="FFFFFF"/>
                </a:solidFill>
              </a:rPr>
              <a:pPr algn="r" eaLnBrk="1" hangingPunct="1">
                <a:buClrTx/>
                <a:buFontTx/>
                <a:buNone/>
              </a:pPr>
              <a:t>14</a:t>
            </a:fld>
            <a:endParaRPr lang="ru-RU" altLang="ru-RU" sz="1400" b="1">
              <a:solidFill>
                <a:srgbClr val="FFFFFF"/>
              </a:solidFill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7625" y="-84138"/>
            <a:ext cx="7920038" cy="901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Нештатная ситуация</a:t>
            </a:r>
            <a:r>
              <a:rPr lang="en-US" alt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 доступ к федеральному порталу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3154363"/>
            <a:ext cx="1800225" cy="117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49213" y="846138"/>
            <a:ext cx="8843962" cy="2562225"/>
          </a:xfrm>
          <a:prstGeom prst="rect">
            <a:avLst/>
          </a:prstGeom>
          <a:noFill/>
          <a:ln w="1908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отсутствии доступа к личному кабинету ППЭ по основному и резервному </a:t>
            </a:r>
          </a:p>
          <a:p>
            <a:pPr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каналам доступа в сеть «Интернет» </a:t>
            </a:r>
            <a:r>
              <a:rPr lang="ru-RU" altLang="ru-RU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09:35 </a:t>
            </a: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 информирует члена ГЭК о наличии нештатной ситуации, член ГЭК обращается на горячую линию службы сопровождения ППЭ для оформления заявки на получение пароля доступа к ЭМ. </a:t>
            </a:r>
          </a:p>
          <a:p>
            <a:pPr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 обязан продолжить работы по восстановлению доступа к специализированному федеральному порталу. Пароли доступа к ЭМ (не менее двух паролей на каждый предмет) выдаются не ранее </a:t>
            </a:r>
            <a:r>
              <a:rPr lang="ru-RU" altLang="ru-RU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09:45</a:t>
            </a: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если доступ в сеть «Интернет» восстановить не удалось. 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41288" y="4324350"/>
            <a:ext cx="8783637" cy="1190625"/>
          </a:xfrm>
          <a:prstGeom prst="rect">
            <a:avLst/>
          </a:prstGeom>
          <a:noFill/>
          <a:ln w="1908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на этапе скачивания ключа доступа к ЭМ </a:t>
            </a:r>
            <a:r>
              <a:rPr lang="ru-RU" altLang="ru-RU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дважды был введён неправильный пароль</a:t>
            </a: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токену, необходимо обратиться </a:t>
            </a:r>
            <a:r>
              <a:rPr lang="ru-RU" altLang="ru-RU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горячую линию</a:t>
            </a: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неверные попытки ввода пароля приведут к блокировке токена и его нельзя будет использовать на экзамене!</a:t>
            </a:r>
          </a:p>
        </p:txBody>
      </p:sp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50" y="5546725"/>
            <a:ext cx="7237413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1979613" y="3902075"/>
            <a:ext cx="7812087" cy="39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внимательны с вводом пароля!</a:t>
            </a:r>
          </a:p>
        </p:txBody>
      </p:sp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703888"/>
            <a:ext cx="874713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Tm="40960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1"/>
          <p:cNvSpPr txBox="1">
            <a:spLocks noChangeArrowheads="1"/>
          </p:cNvSpPr>
          <p:nvPr/>
        </p:nvSpPr>
        <p:spPr bwMode="auto">
          <a:xfrm>
            <a:off x="7596188" y="5445125"/>
            <a:ext cx="11890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lnSpc>
                <a:spcPct val="50000"/>
              </a:lnSpc>
              <a:buClrTx/>
              <a:buFontTx/>
              <a:buNone/>
            </a:pPr>
            <a:r>
              <a:rPr lang="ru-RU" altLang="ru-RU" sz="1600" b="1">
                <a:solidFill>
                  <a:srgbClr val="FFFFFF"/>
                </a:solidFill>
              </a:rPr>
              <a:t>≈  </a:t>
            </a:r>
          </a:p>
          <a:p>
            <a:pPr algn="ctr" eaLnBrk="1" hangingPunct="1">
              <a:lnSpc>
                <a:spcPct val="50000"/>
              </a:lnSpc>
              <a:buClrTx/>
              <a:buFontTx/>
              <a:buNone/>
            </a:pPr>
            <a:r>
              <a:rPr lang="ru-RU" altLang="ru-RU" sz="1600" b="1">
                <a:solidFill>
                  <a:srgbClr val="FFFFFF"/>
                </a:solidFill>
              </a:rPr>
              <a:t>за 20 ми.</a:t>
            </a:r>
          </a:p>
        </p:txBody>
      </p:sp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0" y="-265113"/>
            <a:ext cx="7407275" cy="98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Загрузка ключа доступа к ЭМ.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2301875"/>
            <a:ext cx="8388350" cy="430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98438" y="587375"/>
            <a:ext cx="8785225" cy="338138"/>
          </a:xfrm>
          <a:prstGeom prst="rect">
            <a:avLst/>
          </a:prstGeom>
          <a:solidFill>
            <a:srgbClr val="FFFFFF"/>
          </a:solidFill>
          <a:ln w="25560" cap="sq">
            <a:solidFill>
              <a:srgbClr val="4F81B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000" tIns="49680" rIns="99000" bIns="4968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выполнения: </a:t>
            </a: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30 мин до начала экзамена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6319838"/>
            <a:ext cx="9144000" cy="28257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C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000" tIns="49680" rIns="99000" bIns="4968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200" b="1">
                <a:solidFill>
                  <a:srgbClr val="E200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в аудитории уже могут проводить первую часть инструктажа участников экзамена (не ранее 9-50)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1981200" y="992188"/>
            <a:ext cx="71755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Arial" panose="020B0604020202020204" pitchFamily="34" charset="0"/>
              </a:rPr>
              <a:t>Загрузка ключа доступа к ЭМ на Станции организатора в каждой аудитории. 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1981200" y="1619250"/>
            <a:ext cx="72977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Arial" panose="020B0604020202020204" pitchFamily="34" charset="0"/>
              </a:rPr>
              <a:t>Активация ключа доступа  членом ГЭК </a:t>
            </a:r>
            <a:br>
              <a:rPr lang="ru-RU" altLang="ru-RU" sz="1600">
                <a:solidFill>
                  <a:srgbClr val="254061"/>
                </a:solidFill>
                <a:latin typeface="Arial" panose="020B0604020202020204" pitchFamily="34" charset="0"/>
              </a:rPr>
            </a:br>
            <a:r>
              <a:rPr lang="ru-RU" altLang="ru-RU" sz="1600">
                <a:solidFill>
                  <a:srgbClr val="254061"/>
                </a:solidFill>
                <a:latin typeface="Arial" panose="020B0604020202020204" pitchFamily="34" charset="0"/>
              </a:rPr>
              <a:t>(для этого он подключает к Станции организатора токен и вводит пароль). </a:t>
            </a:r>
          </a:p>
        </p:txBody>
      </p:sp>
      <p:sp>
        <p:nvSpPr>
          <p:cNvPr id="20488" name="AutoShape 8"/>
          <p:cNvSpPr>
            <a:spLocks noChangeArrowheads="1"/>
          </p:cNvSpPr>
          <p:nvPr/>
        </p:nvSpPr>
        <p:spPr bwMode="auto">
          <a:xfrm>
            <a:off x="198438" y="992188"/>
            <a:ext cx="1728787" cy="5461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9000" tIns="49680" rIns="99000" bIns="4968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Технический специалист</a:t>
            </a:r>
          </a:p>
        </p:txBody>
      </p:sp>
      <p:sp>
        <p:nvSpPr>
          <p:cNvPr id="20489" name="AutoShape 9"/>
          <p:cNvSpPr>
            <a:spLocks noChangeArrowheads="1"/>
          </p:cNvSpPr>
          <p:nvPr/>
        </p:nvSpPr>
        <p:spPr bwMode="auto">
          <a:xfrm>
            <a:off x="198438" y="1649413"/>
            <a:ext cx="1728787" cy="55403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9000" tIns="49680" rIns="99000" bIns="4968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Член ГЭК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7921625" y="6076950"/>
            <a:ext cx="1727200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0000FF"/>
                </a:solidFill>
                <a:hlinkClick r:id="rId4"/>
              </a:rPr>
              <a:t>СОДЕРЖАНИЕ</a:t>
            </a: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9525" y="5468938"/>
            <a:ext cx="9134475" cy="647700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C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000" tIns="49680" rIns="99000" bIns="4968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200" b="1">
                <a:solidFill>
                  <a:srgbClr val="E200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Интернет-пакеты с ЭМ были загружены техническим специалистом на станции организатора не ранее чем за 5 календарных дней, но не позднее 17:00 по местному времени календарного дня, предшествующего экзамену, и ДО ПРОВЕДЕНИЯ КОНТРОЛЯ ТЕХНИЧЕСКОЙ ГОТОВНОСТИ.</a:t>
            </a:r>
          </a:p>
        </p:txBody>
      </p:sp>
    </p:spTree>
  </p:cSld>
  <p:clrMapOvr>
    <a:masterClrMapping/>
  </p:clrMapOvr>
  <p:transition advTm="40960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-757238" y="-152400"/>
            <a:ext cx="8172451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организатора в аудитории</a:t>
            </a:r>
          </a:p>
        </p:txBody>
      </p:sp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688975" y="658813"/>
            <a:ext cx="822960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1313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spcBef>
                <a:spcPts val="450"/>
              </a:spcBef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организатор распределяет роли организаторов на процедуру печати ЭМ.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213" y="3179763"/>
            <a:ext cx="2522537" cy="157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87450"/>
            <a:ext cx="1457325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395288" y="3776663"/>
            <a:ext cx="1873250" cy="83343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900" b="1">
                <a:solidFill>
                  <a:srgbClr val="254061"/>
                </a:solidFill>
              </a:rPr>
              <a:t>Организатор 1</a:t>
            </a:r>
          </a:p>
        </p:txBody>
      </p:sp>
      <p:sp>
        <p:nvSpPr>
          <p:cNvPr id="21510" name="AutoShape 6"/>
          <p:cNvSpPr>
            <a:spLocks noChangeArrowheads="1"/>
          </p:cNvSpPr>
          <p:nvPr/>
        </p:nvSpPr>
        <p:spPr bwMode="auto">
          <a:xfrm>
            <a:off x="2268538" y="1589088"/>
            <a:ext cx="2025650" cy="83343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900" b="1">
                <a:solidFill>
                  <a:srgbClr val="254061"/>
                </a:solidFill>
              </a:rPr>
              <a:t>Организатор 2</a:t>
            </a:r>
          </a:p>
        </p:txBody>
      </p:sp>
      <p:sp>
        <p:nvSpPr>
          <p:cNvPr id="21511" name="AutoShape 7"/>
          <p:cNvSpPr>
            <a:spLocks noChangeArrowheads="1"/>
          </p:cNvSpPr>
          <p:nvPr/>
        </p:nvSpPr>
        <p:spPr bwMode="auto">
          <a:xfrm>
            <a:off x="4962525" y="3800475"/>
            <a:ext cx="3898900" cy="812800"/>
          </a:xfrm>
          <a:prstGeom prst="roundRect">
            <a:avLst>
              <a:gd name="adj" fmla="val 16667"/>
            </a:avLst>
          </a:prstGeom>
          <a:noFill/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выполняет печать ЭМ</a:t>
            </a:r>
          </a:p>
        </p:txBody>
      </p:sp>
      <p:sp>
        <p:nvSpPr>
          <p:cNvPr id="21512" name="AutoShape 8"/>
          <p:cNvSpPr>
            <a:spLocks noChangeArrowheads="1"/>
          </p:cNvSpPr>
          <p:nvPr/>
        </p:nvSpPr>
        <p:spPr bwMode="auto">
          <a:xfrm>
            <a:off x="4962525" y="1587500"/>
            <a:ext cx="3898900" cy="812800"/>
          </a:xfrm>
          <a:prstGeom prst="roundRect">
            <a:avLst>
              <a:gd name="adj" fmla="val 16667"/>
            </a:avLst>
          </a:prstGeom>
          <a:noFill/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выполняет инструктаж участников  и проверку комплектности и качества распечатанных </a:t>
            </a: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</a:t>
            </a:r>
            <a:endParaRPr lang="ru-RU" altLang="ru-RU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2374900" y="5373688"/>
            <a:ext cx="5040313" cy="64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определяется организатор, </a:t>
            </a:r>
          </a:p>
          <a:p>
            <a:pPr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за сканирование в аудитории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23850" y="1812925"/>
            <a:ext cx="8494713" cy="933450"/>
          </a:xfrm>
          <a:prstGeom prst="rect">
            <a:avLst/>
          </a:prstGeom>
          <a:solidFill>
            <a:srgbClr val="D9DADB"/>
          </a:solidFill>
          <a:ln w="25560" cap="sq">
            <a:solidFill>
              <a:srgbClr val="8788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3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присутствии члена ГЭК выдать</a:t>
            </a:r>
            <a:r>
              <a:rPr lang="en-US" altLang="ru-RU" sz="13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ответственным организаторам в штабе ППЭ </a:t>
            </a:r>
          </a:p>
          <a:p>
            <a:pPr algn="ctr" eaLnBrk="1" hangingPunct="1">
              <a:spcAft>
                <a:spcPts val="1000"/>
              </a:spcAft>
              <a:buClrTx/>
              <a:buFontTx/>
              <a:buNone/>
            </a:pPr>
            <a:r>
              <a:rPr lang="ru-RU" altLang="ru-RU" sz="1300" b="1" u="sng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ДБО № 2  на каждую аудиторию: </a:t>
            </a:r>
          </a:p>
          <a:p>
            <a:pPr algn="ctr" eaLnBrk="1" hangingPunct="1">
              <a:spcAft>
                <a:spcPts val="500"/>
              </a:spcAft>
              <a:buClrTx/>
              <a:buFontTx/>
              <a:buNone/>
            </a:pPr>
            <a:r>
              <a:rPr lang="ru-RU" altLang="ru-RU" sz="13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форме ППЭ-14-02 «Ведомость учета экзаменационных материалов»</a:t>
            </a: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3338" y="169863"/>
            <a:ext cx="7926387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Выдача ЭМ руководителем ППЭ в Штабе ППЭ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678238" y="5073650"/>
            <a:ext cx="1457325" cy="1235075"/>
          </a:xfrm>
          <a:prstGeom prst="rect">
            <a:avLst/>
          </a:prstGeom>
          <a:noFill/>
          <a:ln w="9360" cap="sq">
            <a:solidFill>
              <a:srgbClr val="BE4B48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экзамена руководитель ППЭ осуществляет</a:t>
            </a:r>
          </a:p>
        </p:txBody>
      </p:sp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1042988" y="5462588"/>
            <a:ext cx="2233612" cy="522287"/>
          </a:xfrm>
          <a:prstGeom prst="roundRect">
            <a:avLst>
              <a:gd name="adj" fmla="val 16667"/>
            </a:avLst>
          </a:prstGeom>
          <a:solidFill>
            <a:srgbClr val="87888A"/>
          </a:solidFill>
          <a:ln w="38160" cap="sq">
            <a:solidFill>
              <a:srgbClr val="FFFFF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3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ходом  проведения экзамена</a:t>
            </a:r>
          </a:p>
        </p:txBody>
      </p:sp>
      <p:sp>
        <p:nvSpPr>
          <p:cNvPr id="22533" name="AutoShape 5"/>
          <p:cNvSpPr>
            <a:spLocks noChangeArrowheads="1"/>
          </p:cNvSpPr>
          <p:nvPr/>
        </p:nvSpPr>
        <p:spPr bwMode="auto">
          <a:xfrm>
            <a:off x="5672138" y="5413375"/>
            <a:ext cx="2232025" cy="622300"/>
          </a:xfrm>
          <a:prstGeom prst="roundRect">
            <a:avLst>
              <a:gd name="adj" fmla="val 16667"/>
            </a:avLst>
          </a:prstGeom>
          <a:solidFill>
            <a:srgbClr val="87888A"/>
          </a:solidFill>
          <a:ln w="38160" cap="sq">
            <a:solidFill>
              <a:srgbClr val="FFFFF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3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на предмет присутствия посторонних лиц в ППЭ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1303338" y="2825750"/>
            <a:ext cx="8083550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Руководителю ППЭ до начала экзамена необходимо выдать ответственным </a:t>
            </a:r>
          </a:p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организаторам в аудиториях ДБО № 2 в количестве не меньшем, чем число </a:t>
            </a:r>
          </a:p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распределенных в соответствующую аудиторию участников экзамена, в целях обеспечения </a:t>
            </a:r>
          </a:p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оперативной выдачи ДБО № 2 участникам экзамена по их запросу во время проведения </a:t>
            </a:r>
          </a:p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экзамена. </a:t>
            </a:r>
          </a:p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проведении экзаменов по учебным предметам, при ответе на задания которых</a:t>
            </a:r>
          </a:p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экзамена традиционно используют большое количество ДБО № 2, до начала </a:t>
            </a:r>
          </a:p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 необходимо выдавать не менее 3 ДБО № 2 на каждого участника в аудитории. </a:t>
            </a:r>
          </a:p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экзамена невостребованные ДБО № 2 сдаются руководителю ППЭ и хранятся до </a:t>
            </a:r>
          </a:p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следующего экзамена.</a:t>
            </a:r>
          </a:p>
        </p:txBody>
      </p:sp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25" y="796925"/>
            <a:ext cx="1733550" cy="82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2978150" y="865188"/>
            <a:ext cx="28575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Не позднее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09:45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8" y="2505075"/>
            <a:ext cx="1719262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4738" y="2041525"/>
            <a:ext cx="1219200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7045325" y="1077913"/>
            <a:ext cx="1976438" cy="7651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2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1862138" y="552450"/>
            <a:ext cx="4943475" cy="244157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участников экзамена о: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порядке проведения экзамена,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правилах оформления экзаменационной работы,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продолжительности выполнения экзаменационной работы по соответствующему учебному предмету,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порядке подачи апелляций о нарушении установленного Порядка и о несогласии с выставленными баллами,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случаях удаления с экзамена,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 и месте ознакомления с результатами ЕГЭ,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записи на КИМ, оборотных сторонах бланков и черновиках не обрабатываются и не проверяются.</a:t>
            </a:r>
          </a:p>
          <a:p>
            <a:pPr eaLnBrk="1" hangingPunct="1">
              <a:buClrTx/>
              <a:buFontTx/>
              <a:buNone/>
            </a:pPr>
            <a:endParaRPr lang="ru-RU" altLang="ru-RU" sz="14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1862138" y="3208338"/>
            <a:ext cx="4943475" cy="100171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Информирует участников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экзамена о том, что ЭМ были доставлены по сети «Интернет» в зашифрованном виде</a:t>
            </a: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1862138" y="4416425"/>
            <a:ext cx="4943475" cy="795338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Вводит количество участников в аудитории, запускает процедуру расшифровки ЭМ и выполняет печать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31750" y="-128588"/>
            <a:ext cx="8172450" cy="86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200" b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Инструктаж участников в аудитории (первая часть).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2200" b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ЭМ.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141288" y="5703888"/>
            <a:ext cx="8820150" cy="581025"/>
          </a:xfrm>
          <a:prstGeom prst="rect">
            <a:avLst/>
          </a:prstGeom>
          <a:noFill/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6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расшифровки может быть инициирована, если техническим специалистом и членом ГЭК ранее был загружен и активирован ключ доступа к ЭМ</a:t>
            </a:r>
          </a:p>
        </p:txBody>
      </p:sp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1077913"/>
            <a:ext cx="1541462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141288" y="1249363"/>
            <a:ext cx="1435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С 09:50</a:t>
            </a:r>
          </a:p>
        </p:txBody>
      </p:sp>
      <p:sp>
        <p:nvSpPr>
          <p:cNvPr id="23563" name="AutoShape 11"/>
          <p:cNvSpPr>
            <a:spLocks noChangeArrowheads="1"/>
          </p:cNvSpPr>
          <p:nvPr/>
        </p:nvSpPr>
        <p:spPr bwMode="auto">
          <a:xfrm>
            <a:off x="7072313" y="3311525"/>
            <a:ext cx="1976437" cy="7651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2</a:t>
            </a:r>
          </a:p>
        </p:txBody>
      </p:sp>
      <p:pic>
        <p:nvPicPr>
          <p:cNvPr id="2356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4487863"/>
            <a:ext cx="15430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65" name="AutoShape 13"/>
          <p:cNvSpPr>
            <a:spLocks noChangeArrowheads="1"/>
          </p:cNvSpPr>
          <p:nvPr/>
        </p:nvSpPr>
        <p:spPr bwMode="auto">
          <a:xfrm>
            <a:off x="7072313" y="4411663"/>
            <a:ext cx="1976437" cy="7651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1</a:t>
            </a:r>
          </a:p>
        </p:txBody>
      </p:sp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201613" y="4549775"/>
            <a:ext cx="1435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FF0000"/>
                </a:solidFill>
                <a:latin typeface="Arial" panose="020B0604020202020204" pitchFamily="34" charset="0"/>
              </a:rPr>
              <a:t>Не ранее 10:00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7762875" y="6288088"/>
            <a:ext cx="1728788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0000FF"/>
                </a:solidFill>
                <a:hlinkClick r:id="rId6"/>
              </a:rPr>
              <a:t>СОДЕРЖАНИЕ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ChangeArrowheads="1"/>
          </p:cNvSpPr>
          <p:nvPr/>
        </p:nvSpPr>
        <p:spPr bwMode="auto">
          <a:xfrm>
            <a:off x="469900" y="-90488"/>
            <a:ext cx="6983413" cy="86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ЭМ в аудитории ППЭ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8375"/>
            <a:ext cx="9144000" cy="492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6516688" y="2613025"/>
            <a:ext cx="1871662" cy="1190625"/>
          </a:xfrm>
          <a:prstGeom prst="rect">
            <a:avLst/>
          </a:prstGeom>
          <a:noFill/>
          <a:ln w="93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Фактическое количество участников в аудитории!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4284663" y="2781300"/>
            <a:ext cx="647700" cy="431800"/>
          </a:xfrm>
          <a:prstGeom prst="rect">
            <a:avLst/>
          </a:prstGeom>
          <a:noFill/>
          <a:ln w="255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4284663" y="4129088"/>
            <a:ext cx="1511300" cy="668337"/>
          </a:xfrm>
          <a:prstGeom prst="rect">
            <a:avLst/>
          </a:prstGeom>
          <a:noFill/>
          <a:ln w="5724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cxnSp>
        <p:nvCxnSpPr>
          <p:cNvPr id="24582" name="AutoShape 6"/>
          <p:cNvCxnSpPr>
            <a:cxnSpLocks noChangeShapeType="1"/>
          </p:cNvCxnSpPr>
          <p:nvPr/>
        </p:nvCxnSpPr>
        <p:spPr bwMode="auto">
          <a:xfrm flipH="1">
            <a:off x="5075238" y="2981325"/>
            <a:ext cx="863600" cy="1588"/>
          </a:xfrm>
          <a:prstGeom prst="straightConnector1">
            <a:avLst/>
          </a:prstGeom>
          <a:noFill/>
          <a:ln w="5724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700338" y="23813"/>
            <a:ext cx="33115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Содержание:</a:t>
            </a: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568325" y="1052513"/>
            <a:ext cx="7705725" cy="387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341313" indent="-341313"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Times New Roman" panose="02020603050405020304" pitchFamily="18" charset="0"/>
              <a:buAutoNum type="arabicPeriod"/>
            </a:pPr>
            <a:r>
              <a:rPr lang="ru-RU" altLang="ru-RU">
                <a:solidFill>
                  <a:srgbClr val="0000FF"/>
                </a:solidFill>
                <a:latin typeface="Times New Roman" panose="02020603050405020304" pitchFamily="18" charset="0"/>
                <a:hlinkClick r:id="rId3"/>
              </a:rPr>
              <a:t>Регламент действий члена ГЭК и работников ППЭ до начала экзамена.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Times New Roman" panose="02020603050405020304" pitchFamily="18" charset="0"/>
              <a:buAutoNum type="arabicPeriod"/>
            </a:pPr>
            <a:r>
              <a:rPr lang="ru-RU" altLang="ru-RU">
                <a:solidFill>
                  <a:srgbClr val="0000FF"/>
                </a:solidFill>
                <a:latin typeface="Times New Roman" panose="02020603050405020304" pitchFamily="18" charset="0"/>
                <a:hlinkClick r:id="rId4"/>
              </a:rPr>
              <a:t>Организация входа участников.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Times New Roman" panose="02020603050405020304" pitchFamily="18" charset="0"/>
              <a:buAutoNum type="arabicPeriod"/>
            </a:pPr>
            <a:r>
              <a:rPr lang="ru-RU" altLang="ru-RU">
                <a:solidFill>
                  <a:srgbClr val="0000FF"/>
                </a:solidFill>
                <a:latin typeface="Times New Roman" panose="02020603050405020304" pitchFamily="18" charset="0"/>
                <a:hlinkClick r:id="rId5"/>
              </a:rPr>
              <a:t>Скачивание и загрузка ключа доступа к ЭМ.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Times New Roman" panose="02020603050405020304" pitchFamily="18" charset="0"/>
              <a:buAutoNum type="arabicPeriod"/>
            </a:pPr>
            <a:r>
              <a:rPr lang="ru-RU" altLang="ru-RU">
                <a:solidFill>
                  <a:srgbClr val="0000FF"/>
                </a:solidFill>
                <a:latin typeface="Times New Roman" panose="02020603050405020304" pitchFamily="18" charset="0"/>
                <a:hlinkClick r:id="rId6"/>
              </a:rPr>
              <a:t>Печать ЭМ.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Times New Roman" panose="02020603050405020304" pitchFamily="18" charset="0"/>
              <a:buAutoNum type="arabicPeriod"/>
            </a:pPr>
            <a:r>
              <a:rPr lang="ru-RU" altLang="ru-RU">
                <a:solidFill>
                  <a:srgbClr val="0000FF"/>
                </a:solidFill>
                <a:latin typeface="Times New Roman" panose="02020603050405020304" pitchFamily="18" charset="0"/>
                <a:hlinkClick r:id="rId7"/>
              </a:rPr>
              <a:t>Проведение экзамена.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Times New Roman" panose="02020603050405020304" pitchFamily="18" charset="0"/>
              <a:buAutoNum type="arabicPeriod"/>
            </a:pPr>
            <a:r>
              <a:rPr lang="ru-RU" altLang="ru-RU">
                <a:solidFill>
                  <a:srgbClr val="0000FF"/>
                </a:solidFill>
                <a:latin typeface="Times New Roman" panose="02020603050405020304" pitchFamily="18" charset="0"/>
                <a:hlinkClick r:id="rId8"/>
              </a:rPr>
              <a:t>Завершение экзамена в аудитории.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Times New Roman" panose="02020603050405020304" pitchFamily="18" charset="0"/>
              <a:buAutoNum type="arabicPeriod"/>
            </a:pPr>
            <a:r>
              <a:rPr lang="ru-RU" altLang="ru-RU">
                <a:solidFill>
                  <a:srgbClr val="0000FF"/>
                </a:solidFill>
                <a:latin typeface="Times New Roman" panose="02020603050405020304" pitchFamily="18" charset="0"/>
                <a:hlinkClick r:id="rId9"/>
              </a:rPr>
              <a:t>Сканирование бланков участников и форм в аудитории.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Times New Roman" panose="02020603050405020304" pitchFamily="18" charset="0"/>
              <a:buAutoNum type="arabicPeriod"/>
            </a:pPr>
            <a:r>
              <a:rPr lang="ru-RU" altLang="ru-RU">
                <a:solidFill>
                  <a:srgbClr val="0000FF"/>
                </a:solidFill>
                <a:latin typeface="Times New Roman" panose="02020603050405020304" pitchFamily="18" charset="0"/>
                <a:hlinkClick r:id="rId10"/>
              </a:rPr>
              <a:t>Экспорт данных со станции организатора.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Times New Roman" panose="02020603050405020304" pitchFamily="18" charset="0"/>
              <a:buAutoNum type="arabicPeriod"/>
            </a:pPr>
            <a:r>
              <a:rPr lang="ru-RU" altLang="ru-RU">
                <a:solidFill>
                  <a:srgbClr val="0000FF"/>
                </a:solidFill>
                <a:latin typeface="Times New Roman" panose="02020603050405020304" pitchFamily="18" charset="0"/>
                <a:hlinkClick r:id="rId11"/>
              </a:rPr>
              <a:t>Завершение экзамена в аудитории после сканирования.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Times New Roman" panose="02020603050405020304" pitchFamily="18" charset="0"/>
              <a:buAutoNum type="arabicPeriod"/>
            </a:pPr>
            <a:r>
              <a:rPr lang="ru-RU" altLang="ru-RU">
                <a:solidFill>
                  <a:srgbClr val="0000FF"/>
                </a:solidFill>
                <a:latin typeface="Times New Roman" panose="02020603050405020304" pitchFamily="18" charset="0"/>
                <a:hlinkClick r:id="rId12"/>
              </a:rPr>
              <a:t>Завершение экзамена в ППЭ.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1"/>
          <p:cNvSpPr txBox="1">
            <a:spLocks noChangeArrowheads="1"/>
          </p:cNvSpPr>
          <p:nvPr/>
        </p:nvSpPr>
        <p:spPr bwMode="auto">
          <a:xfrm>
            <a:off x="-107950" y="-171450"/>
            <a:ext cx="6983413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ЭМ в аудитории ППЭ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908050"/>
            <a:ext cx="9144000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051050" y="1844675"/>
            <a:ext cx="4176713" cy="388938"/>
          </a:xfrm>
          <a:prstGeom prst="rect">
            <a:avLst/>
          </a:prstGeom>
          <a:noFill/>
          <a:ln w="255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4284663" y="4581525"/>
            <a:ext cx="4248150" cy="1797050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 отмеченной области отслеживаем параметры, характеризующие состояние экземпляров ЭМ (Доступное количество ЭМ: Из них распечатано (успешно/брак), Доступно для печати ЭМ).</a:t>
            </a:r>
          </a:p>
          <a:p>
            <a:pPr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Далее следует нажать кнопку «Начать печать»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AutoShape 1"/>
          <p:cNvSpPr>
            <a:spLocks noChangeArrowheads="1"/>
          </p:cNvSpPr>
          <p:nvPr/>
        </p:nvSpPr>
        <p:spPr bwMode="auto">
          <a:xfrm>
            <a:off x="6143625" y="1273175"/>
            <a:ext cx="1976438" cy="7651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1</a:t>
            </a:r>
          </a:p>
        </p:txBody>
      </p:sp>
      <p:sp>
        <p:nvSpPr>
          <p:cNvPr id="26626" name="AutoShape 2"/>
          <p:cNvSpPr>
            <a:spLocks noChangeArrowheads="1"/>
          </p:cNvSpPr>
          <p:nvPr/>
        </p:nvSpPr>
        <p:spPr bwMode="auto">
          <a:xfrm>
            <a:off x="403225" y="2414588"/>
            <a:ext cx="5013325" cy="1951037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качества печати </a:t>
            </a:r>
            <a:r>
              <a:rPr lang="ru-RU" altLang="ru-RU" sz="1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контрольного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листа, который распечатывается </a:t>
            </a:r>
            <a:r>
              <a:rPr lang="ru-RU" altLang="ru-RU" sz="1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последним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(отсутствие белых и темных полос, текст хорошо читаем и четко пропечатан, защитные знаки, расположенные по всей поверхности листа) 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27" name="AutoShape 3"/>
          <p:cNvSpPr>
            <a:spLocks noChangeArrowheads="1"/>
          </p:cNvSpPr>
          <p:nvPr/>
        </p:nvSpPr>
        <p:spPr bwMode="auto">
          <a:xfrm>
            <a:off x="473075" y="1154113"/>
            <a:ext cx="4943475" cy="100171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Запуск печати ИК: экземпляр №1</a:t>
            </a:r>
          </a:p>
        </p:txBody>
      </p:sp>
      <p:sp>
        <p:nvSpPr>
          <p:cNvPr id="26628" name="AutoShape 4"/>
          <p:cNvSpPr>
            <a:spLocks noChangeArrowheads="1"/>
          </p:cNvSpPr>
          <p:nvPr/>
        </p:nvSpPr>
        <p:spPr bwMode="auto">
          <a:xfrm>
            <a:off x="447675" y="4672013"/>
            <a:ext cx="4943475" cy="795337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Подтверждение качества печати в ПО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Запуск печати ИК: экземпляр №2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258888" y="-347663"/>
            <a:ext cx="8172450" cy="86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2400" b="1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ЭМ в аудитории ППЭ.</a:t>
            </a:r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>
            <a:off x="6143625" y="2943225"/>
            <a:ext cx="1976438" cy="7651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2</a:t>
            </a:r>
          </a:p>
        </p:txBody>
      </p:sp>
      <p:sp>
        <p:nvSpPr>
          <p:cNvPr id="26631" name="AutoShape 7"/>
          <p:cNvSpPr>
            <a:spLocks noChangeArrowheads="1"/>
          </p:cNvSpPr>
          <p:nvPr/>
        </p:nvSpPr>
        <p:spPr bwMode="auto">
          <a:xfrm>
            <a:off x="6148388" y="4568825"/>
            <a:ext cx="1976437" cy="7651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1</a:t>
            </a:r>
          </a:p>
        </p:txBody>
      </p:sp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5603875"/>
            <a:ext cx="1381125" cy="86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1"/>
          <p:cNvSpPr txBox="1">
            <a:spLocks noChangeArrowheads="1"/>
          </p:cNvSpPr>
          <p:nvPr/>
        </p:nvSpPr>
        <p:spPr bwMode="auto">
          <a:xfrm>
            <a:off x="-107950" y="-171450"/>
            <a:ext cx="6983413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ЭМ в аудитории ППЭ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9513" y="4973638"/>
            <a:ext cx="1549400" cy="148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2" name="AutoShape 4"/>
          <p:cNvSpPr>
            <a:spLocks noChangeArrowheads="1"/>
          </p:cNvSpPr>
          <p:nvPr/>
        </p:nvSpPr>
        <p:spPr bwMode="auto">
          <a:xfrm>
            <a:off x="5486400" y="4652963"/>
            <a:ext cx="1976438" cy="7651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1"/>
          <p:cNvSpPr txBox="1">
            <a:spLocks noChangeArrowheads="1"/>
          </p:cNvSpPr>
          <p:nvPr/>
        </p:nvSpPr>
        <p:spPr bwMode="auto">
          <a:xfrm>
            <a:off x="9525" y="-180975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5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полного комплекта </a:t>
            </a:r>
            <a:br>
              <a:rPr lang="ru-RU" altLang="ru-RU" sz="25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5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 участника.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1128713"/>
            <a:ext cx="2038350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050" y="1128713"/>
            <a:ext cx="2038350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600" y="1147763"/>
            <a:ext cx="2038350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038" y="1138238"/>
            <a:ext cx="2038350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675" y="2816225"/>
            <a:ext cx="3810000" cy="259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288" y="4370388"/>
            <a:ext cx="3071812" cy="19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80" name="AutoShape 8"/>
          <p:cNvSpPr>
            <a:spLocks noChangeArrowheads="1"/>
          </p:cNvSpPr>
          <p:nvPr/>
        </p:nvSpPr>
        <p:spPr bwMode="auto">
          <a:xfrm>
            <a:off x="152400" y="4013200"/>
            <a:ext cx="4241800" cy="2033588"/>
          </a:xfrm>
          <a:prstGeom prst="roundRect">
            <a:avLst>
              <a:gd name="adj" fmla="val 3500"/>
            </a:avLst>
          </a:prstGeom>
          <a:solidFill>
            <a:srgbClr val="DCE6F2"/>
          </a:solidFill>
          <a:ln w="1260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000" tIns="49680" rIns="99000" bIns="4968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Черно-белые односторонние бланки:</a:t>
            </a:r>
          </a:p>
          <a:p>
            <a:pPr eaLnBrk="1" hangingPunct="1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регистрации;</a:t>
            </a:r>
          </a:p>
          <a:p>
            <a:pPr eaLnBrk="1" hangingPunct="1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1;</a:t>
            </a:r>
          </a:p>
          <a:p>
            <a:pPr eaLnBrk="1" hangingPunct="1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2 лист 1;</a:t>
            </a:r>
          </a:p>
          <a:p>
            <a:pPr eaLnBrk="1" hangingPunct="1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2 лист 2;</a:t>
            </a:r>
          </a:p>
          <a:p>
            <a:pPr eaLnBrk="1" hangingPunct="1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КИМ;</a:t>
            </a:r>
          </a:p>
          <a:p>
            <a:pPr eaLnBrk="1" hangingPunct="1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лист</a:t>
            </a:r>
          </a:p>
        </p:txBody>
      </p:sp>
      <p:sp>
        <p:nvSpPr>
          <p:cNvPr id="28681" name="Oval 9"/>
          <p:cNvSpPr>
            <a:spLocks noChangeArrowheads="1"/>
          </p:cNvSpPr>
          <p:nvPr/>
        </p:nvSpPr>
        <p:spPr bwMode="auto">
          <a:xfrm>
            <a:off x="5386388" y="4427538"/>
            <a:ext cx="3500437" cy="1787525"/>
          </a:xfrm>
          <a:prstGeom prst="ellipse">
            <a:avLst/>
          </a:prstGeom>
          <a:noFill/>
          <a:ln w="255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-180975" y="6040438"/>
            <a:ext cx="7175500" cy="64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Последний лист ИК участника экзамена содержит сведения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бланке регистрации и номере КИМ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6056313" y="4508500"/>
            <a:ext cx="259238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лист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6807200" y="2811463"/>
            <a:ext cx="9525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КИМ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1530350"/>
            <a:ext cx="9144001" cy="488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6792913" y="6573838"/>
            <a:ext cx="2351087" cy="14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F75DB925-8332-45CE-B2E0-4FA26338A804}" type="slidenum">
              <a:rPr lang="ru-RU" altLang="ru-RU" sz="1400" b="1">
                <a:solidFill>
                  <a:srgbClr val="FFFFFF"/>
                </a:solidFill>
              </a:rPr>
              <a:pPr algn="r" eaLnBrk="1" hangingPunct="1">
                <a:buClrTx/>
                <a:buFontTx/>
                <a:buNone/>
              </a:pPr>
              <a:t>24</a:t>
            </a:fld>
            <a:endParaRPr lang="ru-RU" altLang="ru-RU" sz="1400" b="1">
              <a:solidFill>
                <a:srgbClr val="FFFFFF"/>
              </a:solidFill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2627313" y="0"/>
            <a:ext cx="33845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ЭМ</a:t>
            </a:r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250825" y="476250"/>
            <a:ext cx="3889375" cy="2016125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DCE6F2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endParaRPr lang="ru-RU" altLang="ru-RU" sz="14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Tx/>
              <a:buNone/>
            </a:pPr>
            <a:endParaRPr lang="ru-RU" altLang="ru-RU" sz="14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174750" y="409575"/>
            <a:ext cx="2028825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данной области находятся кнопки управления печатью «Продолжить» («Начать печать»). Начать печать ЭМ или продолжить заново после прерывания.</a:t>
            </a:r>
          </a:p>
        </p:txBody>
      </p:sp>
      <p:sp>
        <p:nvSpPr>
          <p:cNvPr id="29702" name="AutoShape 6"/>
          <p:cNvSpPr>
            <a:spLocks noChangeArrowheads="1"/>
          </p:cNvSpPr>
          <p:nvPr/>
        </p:nvSpPr>
        <p:spPr bwMode="auto">
          <a:xfrm rot="5400000">
            <a:off x="5453856" y="1705769"/>
            <a:ext cx="1871663" cy="2625725"/>
          </a:xfrm>
          <a:prstGeom prst="downArrow">
            <a:avLst>
              <a:gd name="adj1" fmla="val 50000"/>
              <a:gd name="adj2" fmla="val 49997"/>
            </a:avLst>
          </a:prstGeom>
          <a:solidFill>
            <a:srgbClr val="DCE6F2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endParaRPr lang="ru-RU" altLang="ru-RU" sz="14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Tx/>
              <a:buNone/>
            </a:pPr>
            <a:endParaRPr lang="ru-RU" altLang="ru-RU" sz="14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5508625" y="2540000"/>
            <a:ext cx="237648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«Прервать печать». Остановка печати. Текущая печать экземпляра ЭМ может быть не завершена.</a:t>
            </a:r>
          </a:p>
        </p:txBody>
      </p:sp>
      <p:sp>
        <p:nvSpPr>
          <p:cNvPr id="29704" name="AutoShape 8"/>
          <p:cNvSpPr>
            <a:spLocks noChangeArrowheads="1"/>
          </p:cNvSpPr>
          <p:nvPr/>
        </p:nvSpPr>
        <p:spPr bwMode="auto">
          <a:xfrm rot="10800000">
            <a:off x="1404938" y="4002088"/>
            <a:ext cx="5389562" cy="2363787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DCE6F2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endParaRPr lang="ru-RU" altLang="ru-RU" sz="14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Tx/>
              <a:buNone/>
            </a:pPr>
            <a:endParaRPr lang="ru-RU" altLang="ru-RU" sz="14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2735263" y="4411663"/>
            <a:ext cx="2773362" cy="2011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ход выполнения печати ЭМ отражает индикатор процесса, под которым расположен список всех экземпляров ЭМ, отправленных на принтер. Для каждого экземпляра ЭМ в списке указан уникальный номер ЭМ, а также статус выполнения печати.</a:t>
            </a:r>
          </a:p>
        </p:txBody>
      </p:sp>
    </p:spTree>
  </p:cSld>
  <p:clrMapOvr>
    <a:masterClrMapping/>
  </p:clrMapOvr>
  <p:transition advTm="40960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675"/>
            <a:ext cx="9144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2843213" y="-34925"/>
            <a:ext cx="33845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ЭМ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4643438" y="774700"/>
            <a:ext cx="4249737" cy="131127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случае, если экземпляр некачественный, то печать останавливается.</a:t>
            </a:r>
          </a:p>
          <a:p>
            <a:pPr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организатор не может справиться с возникшей проблемой, то приглашается технический специалист. 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269875" y="3860800"/>
            <a:ext cx="4248150" cy="1797050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После устранения технической проблемы принтера необходима дополнительная проверка:</a:t>
            </a:r>
          </a:p>
          <a:p>
            <a:pPr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нового экземпляра и предыдущего;</a:t>
            </a:r>
          </a:p>
          <a:p>
            <a:pPr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двух следующих на возможные дубликаты комплектов.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4706938" y="5456238"/>
            <a:ext cx="4248150" cy="823912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обнаружения повторной печати задублированный комплект должен быть забракован (откладываются оба экземпляра). </a:t>
            </a:r>
          </a:p>
        </p:txBody>
      </p:sp>
    </p:spTree>
  </p:cSld>
  <p:clrMapOvr>
    <a:masterClrMapping/>
  </p:clrMapOvr>
  <p:transition advTm="40960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1"/>
          <p:cNvSpPr txBox="1">
            <a:spLocks noChangeArrowheads="1"/>
          </p:cNvSpPr>
          <p:nvPr/>
        </p:nvSpPr>
        <p:spPr bwMode="auto">
          <a:xfrm>
            <a:off x="2843213" y="-34925"/>
            <a:ext cx="33845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ЭМ</a:t>
            </a:r>
          </a:p>
        </p:txBody>
      </p:sp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25413" y="3233738"/>
            <a:ext cx="8767762" cy="823912"/>
          </a:xfrm>
          <a:prstGeom prst="rect">
            <a:avLst/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организатора считает временем завершения печати время подтверждения качества печати последнего комплекта, следовательно, если этого не сделать, то будет зафиксировано, что в данной аудитории шла печать в течение всего экзамена.</a:t>
            </a: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600"/>
            <a:ext cx="3995738" cy="1998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995738" y="739775"/>
            <a:ext cx="4608512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ВАЖНО!!! Не забыть подтвердить качество печати последнего напечатанного комплекта!</a:t>
            </a:r>
          </a:p>
        </p:txBody>
      </p:sp>
      <p:sp>
        <p:nvSpPr>
          <p:cNvPr id="31749" name="AutoShape 5"/>
          <p:cNvSpPr>
            <a:spLocks noChangeArrowheads="1"/>
          </p:cNvSpPr>
          <p:nvPr/>
        </p:nvSpPr>
        <p:spPr bwMode="auto">
          <a:xfrm rot="10800000">
            <a:off x="4284663" y="1420813"/>
            <a:ext cx="3673475" cy="1600200"/>
          </a:xfrm>
          <a:prstGeom prst="rightArrow">
            <a:avLst>
              <a:gd name="adj1" fmla="val 50000"/>
              <a:gd name="adj2" fmla="val 50004"/>
            </a:avLst>
          </a:prstGeom>
          <a:solidFill>
            <a:srgbClr val="DCE6F2"/>
          </a:solidFill>
          <a:ln w="1260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4608513" y="1757363"/>
            <a:ext cx="3384550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Данное окно не должно оставаться открытым в течение экзамена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152400" y="4259263"/>
            <a:ext cx="8767763" cy="581025"/>
          </a:xfrm>
          <a:prstGeom prst="rect">
            <a:avLst/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завершения экзамена станция организатора не требует никаких действий: она должна остаться открытой, компьютер должен быть включен!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150813" y="5157788"/>
            <a:ext cx="8767762" cy="823912"/>
          </a:xfrm>
          <a:prstGeom prst="rect">
            <a:avLst/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Следующее действие со станцией организатора должно быть совершено после того, как все участники экзамена покинут аудиторию, будут заполнены все формы и пересчитаны бланки – сканирование бланков участников и форм аудитории</a:t>
            </a:r>
          </a:p>
        </p:txBody>
      </p:sp>
    </p:spTree>
  </p:cSld>
  <p:clrMapOvr>
    <a:masterClrMapping/>
  </p:clrMapOvr>
  <p:transition advTm="40960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AutoShape 1"/>
          <p:cNvSpPr>
            <a:spLocks noChangeArrowheads="1"/>
          </p:cNvSpPr>
          <p:nvPr/>
        </p:nvSpPr>
        <p:spPr bwMode="auto">
          <a:xfrm>
            <a:off x="6172200" y="960438"/>
            <a:ext cx="1976438" cy="7651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2</a:t>
            </a:r>
          </a:p>
        </p:txBody>
      </p:sp>
      <p:sp>
        <p:nvSpPr>
          <p:cNvPr id="32770" name="AutoShape 2"/>
          <p:cNvSpPr>
            <a:spLocks noChangeArrowheads="1"/>
          </p:cNvSpPr>
          <p:nvPr/>
        </p:nvSpPr>
        <p:spPr bwMode="auto">
          <a:xfrm>
            <a:off x="358775" y="1976438"/>
            <a:ext cx="5000625" cy="1951037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инструктажа по указанию организатора участники: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сравнивают уникальный номер КИМ на листах КИМ и номер КИМ, указанный на контрольном листе;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сравнивают цифровое значение штрих-кода на бланке регистрации со значением, указанным на контрольном листе.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1" name="AutoShape 3"/>
          <p:cNvSpPr>
            <a:spLocks noChangeArrowheads="1"/>
          </p:cNvSpPr>
          <p:nvPr/>
        </p:nvSpPr>
        <p:spPr bwMode="auto">
          <a:xfrm>
            <a:off x="387350" y="854075"/>
            <a:ext cx="4943475" cy="1001713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завершения печати ВСЕХ комплектов ЭМ напечатанные комплекты раздаются участникам в аудитории в произвольном порядке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0" y="-180975"/>
            <a:ext cx="817245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2400" b="1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Инструктаж участников в аудитории (вторая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часть). Проверка ИК участниками. </a:t>
            </a:r>
          </a:p>
        </p:txBody>
      </p:sp>
      <p:sp>
        <p:nvSpPr>
          <p:cNvPr id="32773" name="AutoShape 5"/>
          <p:cNvSpPr>
            <a:spLocks noChangeArrowheads="1"/>
          </p:cNvSpPr>
          <p:nvPr/>
        </p:nvSpPr>
        <p:spPr bwMode="auto">
          <a:xfrm>
            <a:off x="6172200" y="2992438"/>
            <a:ext cx="1976438" cy="7651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2</a:t>
            </a:r>
          </a:p>
        </p:txBody>
      </p:sp>
      <p:sp>
        <p:nvSpPr>
          <p:cNvPr id="32774" name="AutoShape 6"/>
          <p:cNvSpPr>
            <a:spLocks noChangeArrowheads="1"/>
          </p:cNvSpPr>
          <p:nvPr/>
        </p:nvSpPr>
        <p:spPr bwMode="auto">
          <a:xfrm>
            <a:off x="6175375" y="2122488"/>
            <a:ext cx="1976438" cy="7651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Участники</a:t>
            </a: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3" y="4379913"/>
            <a:ext cx="1836737" cy="103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5414963"/>
            <a:ext cx="1744663" cy="123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113" y="4379913"/>
            <a:ext cx="3240087" cy="2478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8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313" y="4525963"/>
            <a:ext cx="2622550" cy="204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9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" y="4684713"/>
            <a:ext cx="584200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780" name="Oval 12"/>
          <p:cNvSpPr>
            <a:spLocks noChangeArrowheads="1"/>
          </p:cNvSpPr>
          <p:nvPr/>
        </p:nvSpPr>
        <p:spPr bwMode="auto">
          <a:xfrm>
            <a:off x="3014663" y="4959350"/>
            <a:ext cx="2933700" cy="908050"/>
          </a:xfrm>
          <a:prstGeom prst="ellipse">
            <a:avLst/>
          </a:prstGeom>
          <a:noFill/>
          <a:ln w="255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2781" name="Oval 13"/>
          <p:cNvSpPr>
            <a:spLocks noChangeArrowheads="1"/>
          </p:cNvSpPr>
          <p:nvPr/>
        </p:nvSpPr>
        <p:spPr bwMode="auto">
          <a:xfrm rot="5400000">
            <a:off x="7712076" y="5380037"/>
            <a:ext cx="2051050" cy="377825"/>
          </a:xfrm>
          <a:prstGeom prst="ellipse">
            <a:avLst/>
          </a:prstGeom>
          <a:noFill/>
          <a:ln w="255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cxnSp>
        <p:nvCxnSpPr>
          <p:cNvPr id="32782" name="AutoShape 14"/>
          <p:cNvCxnSpPr>
            <a:cxnSpLocks noChangeShapeType="1"/>
          </p:cNvCxnSpPr>
          <p:nvPr/>
        </p:nvCxnSpPr>
        <p:spPr bwMode="auto">
          <a:xfrm flipH="1" flipV="1">
            <a:off x="1060450" y="4870450"/>
            <a:ext cx="1954213" cy="646113"/>
          </a:xfrm>
          <a:prstGeom prst="straightConnector1">
            <a:avLst/>
          </a:prstGeom>
          <a:noFill/>
          <a:ln w="3492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2783" name="AutoShape 15"/>
          <p:cNvCxnSpPr>
            <a:cxnSpLocks noChangeShapeType="1"/>
          </p:cNvCxnSpPr>
          <p:nvPr/>
        </p:nvCxnSpPr>
        <p:spPr bwMode="auto">
          <a:xfrm>
            <a:off x="5948363" y="5300663"/>
            <a:ext cx="2581275" cy="69850"/>
          </a:xfrm>
          <a:prstGeom prst="straightConnector1">
            <a:avLst/>
          </a:prstGeom>
          <a:noFill/>
          <a:ln w="3492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1763713" y="3922713"/>
            <a:ext cx="4673600" cy="46037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Любой брак печати – замена ИК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AutoShape 1"/>
          <p:cNvSpPr>
            <a:spLocks noChangeArrowheads="1"/>
          </p:cNvSpPr>
          <p:nvPr/>
        </p:nvSpPr>
        <p:spPr bwMode="auto">
          <a:xfrm>
            <a:off x="6154738" y="887413"/>
            <a:ext cx="1976437" cy="43973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2</a:t>
            </a:r>
          </a:p>
        </p:txBody>
      </p:sp>
      <p:sp>
        <p:nvSpPr>
          <p:cNvPr id="33794" name="AutoShape 2"/>
          <p:cNvSpPr>
            <a:spLocks noChangeArrowheads="1"/>
          </p:cNvSpPr>
          <p:nvPr/>
        </p:nvSpPr>
        <p:spPr bwMode="auto">
          <a:xfrm>
            <a:off x="373063" y="1933575"/>
            <a:ext cx="5221287" cy="10541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Проверка правильности заполнения регистрационных полей бланков участниками.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Проверка соответствия данных участника в бланке регистрации и документе, удостоверяющем личность.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5" name="AutoShape 3"/>
          <p:cNvSpPr>
            <a:spLocks noChangeArrowheads="1"/>
          </p:cNvSpPr>
          <p:nvPr/>
        </p:nvSpPr>
        <p:spPr bwMode="auto">
          <a:xfrm>
            <a:off x="387350" y="854075"/>
            <a:ext cx="5192713" cy="1001713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инструктажа по указанию организатора участники: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заполняют бланки ответов,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ставят подпись в соответствующих полях в бланках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0" y="-180975"/>
            <a:ext cx="817245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2400" b="1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Инструктаж участников в аудитории (вторая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часть). Проверка ИК участниками. </a:t>
            </a:r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auto">
          <a:xfrm>
            <a:off x="6172200" y="1373188"/>
            <a:ext cx="1976438" cy="3937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Участники</a:t>
            </a:r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6154738" y="1947863"/>
            <a:ext cx="1976437" cy="52863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1</a:t>
            </a:r>
          </a:p>
        </p:txBody>
      </p:sp>
      <p:sp>
        <p:nvSpPr>
          <p:cNvPr id="33799" name="AutoShape 7"/>
          <p:cNvSpPr>
            <a:spLocks noChangeArrowheads="1"/>
          </p:cNvSpPr>
          <p:nvPr/>
        </p:nvSpPr>
        <p:spPr bwMode="auto">
          <a:xfrm>
            <a:off x="6154738" y="2500313"/>
            <a:ext cx="1976437" cy="56038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2</a:t>
            </a:r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auto">
          <a:xfrm>
            <a:off x="373063" y="3051175"/>
            <a:ext cx="5221287" cy="8763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Объявляется начало экзамена, продолжительность и время окончания экзамена, фиксируется время начала и окончания на доске  ППЭ-05-02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801" name="AutoShape 9"/>
          <p:cNvSpPr>
            <a:spLocks noChangeArrowheads="1"/>
          </p:cNvSpPr>
          <p:nvPr/>
        </p:nvSpPr>
        <p:spPr bwMode="auto">
          <a:xfrm>
            <a:off x="6172200" y="3221038"/>
            <a:ext cx="1976438" cy="635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2</a:t>
            </a:r>
          </a:p>
        </p:txBody>
      </p:sp>
      <p:sp>
        <p:nvSpPr>
          <p:cNvPr id="33802" name="AutoShape 10"/>
          <p:cNvSpPr>
            <a:spLocks noChangeArrowheads="1"/>
          </p:cNvSpPr>
          <p:nvPr/>
        </p:nvSpPr>
        <p:spPr bwMode="auto">
          <a:xfrm>
            <a:off x="373063" y="3992563"/>
            <a:ext cx="5221287" cy="79216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После объявления начала экзамена сообщается организатору вне аудитории информация о завершении печати ЭМ и успешном начале экзамена. 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803" name="AutoShape 11"/>
          <p:cNvSpPr>
            <a:spLocks noChangeArrowheads="1"/>
          </p:cNvSpPr>
          <p:nvPr/>
        </p:nvSpPr>
        <p:spPr bwMode="auto">
          <a:xfrm>
            <a:off x="6172200" y="4100513"/>
            <a:ext cx="1976438" cy="576262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1</a:t>
            </a:r>
          </a:p>
        </p:txBody>
      </p:sp>
      <p:sp>
        <p:nvSpPr>
          <p:cNvPr id="33804" name="AutoShape 12"/>
          <p:cNvSpPr>
            <a:spLocks noChangeArrowheads="1"/>
          </p:cNvSpPr>
          <p:nvPr/>
        </p:nvSpPr>
        <p:spPr bwMode="auto">
          <a:xfrm>
            <a:off x="387350" y="4851400"/>
            <a:ext cx="5221288" cy="166687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После получения информации о завершении печати ЭМ и успешном начале экзамена во всех аудиториях дает указание техническому специалисту передать в личном кабинете ППЭ при участии члена ГЭК с </a:t>
            </a:r>
            <a:r>
              <a:rPr lang="ru-RU" altLang="ru-RU" sz="1600" b="1">
                <a:solidFill>
                  <a:srgbClr val="FF0000"/>
                </a:solidFill>
                <a:latin typeface="Times New Roman" panose="02020603050405020304" pitchFamily="18" charset="0"/>
              </a:rPr>
              <a:t>использованием токена члена ГЭК !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 статус «Экзамены успешно начались» в систему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мониторинга готовности ППЭ.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805" name="AutoShape 13"/>
          <p:cNvSpPr>
            <a:spLocks noChangeArrowheads="1"/>
          </p:cNvSpPr>
          <p:nvPr/>
        </p:nvSpPr>
        <p:spPr bwMode="auto">
          <a:xfrm>
            <a:off x="6196013" y="5310188"/>
            <a:ext cx="1976437" cy="576262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Руководитель ППЭ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1"/>
          <p:cNvSpPr txBox="1">
            <a:spLocks noChangeArrowheads="1"/>
          </p:cNvSpPr>
          <p:nvPr/>
        </p:nvSpPr>
        <p:spPr bwMode="auto">
          <a:xfrm>
            <a:off x="0" y="1392238"/>
            <a:ext cx="8928100" cy="3595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1313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just" eaLnBrk="1" hangingPunct="1">
              <a:spcBef>
                <a:spcPts val="400"/>
              </a:spcBef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печать ЭМ выполняется в случаях:</a:t>
            </a:r>
          </a:p>
          <a:p>
            <a:pPr algn="just" eaLnBrk="1" hangingPunct="1">
              <a:spcBef>
                <a:spcPts val="400"/>
              </a:spcBef>
              <a:buClrTx/>
              <a:buFontTx/>
              <a:buNone/>
            </a:pPr>
            <a:endParaRPr lang="ru-RU" altLang="ru-RU" sz="1600" b="1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1313" indent="-339725" algn="just" eaLnBrk="1" hangingPunct="1">
              <a:lnSpc>
                <a:spcPct val="120000"/>
              </a:lnSpc>
              <a:spcAft>
                <a:spcPts val="288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обнаружения участником брака или некомплектности выданного ему ИК</a:t>
            </a:r>
          </a:p>
          <a:p>
            <a:pPr marL="341313" indent="-339725" algn="just" eaLnBrk="1" hangingPunct="1">
              <a:lnSpc>
                <a:spcPct val="120000"/>
              </a:lnSpc>
              <a:spcAft>
                <a:spcPts val="288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порчи материалов ИК участником экзамена </a:t>
            </a:r>
          </a:p>
          <a:p>
            <a:pPr marL="341313" indent="-339725" algn="just" eaLnBrk="1" hangingPunct="1">
              <a:lnSpc>
                <a:spcPct val="120000"/>
              </a:lnSpc>
              <a:spcAft>
                <a:spcPts val="288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опоздания участника экзамена</a:t>
            </a:r>
          </a:p>
          <a:p>
            <a:pPr algn="just" eaLnBrk="1" hangingPunct="1">
              <a:lnSpc>
                <a:spcPct val="120000"/>
              </a:lnSpc>
              <a:spcAft>
                <a:spcPts val="288"/>
              </a:spcAft>
              <a:buClrTx/>
              <a:buFontTx/>
              <a:buNone/>
            </a:pPr>
            <a:r>
              <a:rPr lang="ru-RU" altLang="ru-RU" sz="16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замены ЭМ, отмеченного как успешно напечатанный, в связи с выявленным браком/порчей, до начала дополнительной печати  необходимо «забраковать» соответствующий комплект в станции печати ЭМ.</a:t>
            </a:r>
          </a:p>
          <a:p>
            <a:pPr algn="just" eaLnBrk="1" hangingPunct="1">
              <a:lnSpc>
                <a:spcPct val="120000"/>
              </a:lnSpc>
              <a:spcAft>
                <a:spcPts val="288"/>
              </a:spcAft>
              <a:buClrTx/>
              <a:buFontTx/>
              <a:buNone/>
            </a:pPr>
            <a:r>
              <a:rPr lang="ru-RU" altLang="ru-RU" sz="1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  <a:r>
              <a:rPr lang="ru-RU" altLang="ru-RU" sz="1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 eaLnBrk="1" hangingPunct="1">
              <a:lnSpc>
                <a:spcPct val="120000"/>
              </a:lnSpc>
              <a:spcAft>
                <a:spcPts val="288"/>
              </a:spcAft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16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Экзаменационные материалы заменяются полностью, участнику выдается новый распечатанный комплект ЭМ!</a:t>
            </a:r>
          </a:p>
        </p:txBody>
      </p:sp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-36513" y="-142875"/>
            <a:ext cx="8229601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печать ЭМ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14BA7EA0-70D0-430C-B925-0EAC08668F27}" type="slidenum">
              <a:rPr lang="ru-RU" altLang="ru-RU" sz="1200">
                <a:solidFill>
                  <a:srgbClr val="898989"/>
                </a:solidFill>
              </a:rPr>
              <a:pPr algn="r" eaLnBrk="1" hangingPunct="1">
                <a:buClrTx/>
                <a:buFontTx/>
                <a:buNone/>
              </a:pPr>
              <a:t>29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2050" y="5106988"/>
            <a:ext cx="1130300" cy="113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5802313"/>
            <a:ext cx="15430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5010150"/>
            <a:ext cx="15430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4164013"/>
            <a:ext cx="15430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3095625"/>
            <a:ext cx="15430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457200" y="1439863"/>
            <a:ext cx="1517650" cy="660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56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1619250" y="177800"/>
            <a:ext cx="45275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Явка в ППЭ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79425" y="1511300"/>
            <a:ext cx="1435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Не позднее 7:30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2232025" y="1152525"/>
            <a:ext cx="60483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2232025" y="1511300"/>
            <a:ext cx="6048375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ППЭ </a:t>
            </a:r>
          </a:p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altLang="ru-RU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ОРГАНИЗАЦИИ, В ПОМЕЩЕНИЯХ КОТОРОЙ ОРГАНИЗОВАН ППЭ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2232025" y="2376488"/>
            <a:ext cx="60483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232025" y="3101975"/>
            <a:ext cx="6048375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В АУДИТОРИИ </a:t>
            </a:r>
          </a:p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ВНЕ АУДИТОРИИ</a:t>
            </a:r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485775" y="3146258"/>
            <a:ext cx="1436687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 dirty="0" smtClean="0">
                <a:solidFill>
                  <a:srgbClr val="254061"/>
                </a:solidFill>
                <a:latin typeface="Arial" panose="020B0604020202020204" pitchFamily="34" charset="0"/>
              </a:rPr>
              <a:t>Не позднее </a:t>
            </a:r>
            <a:r>
              <a:rPr lang="ru-RU" altLang="ru-RU" sz="1600" b="1" dirty="0">
                <a:solidFill>
                  <a:srgbClr val="254061"/>
                </a:solidFill>
                <a:latin typeface="Arial" panose="020B0604020202020204" pitchFamily="34" charset="0"/>
              </a:rPr>
              <a:t>8:00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2205038" y="4271963"/>
            <a:ext cx="60483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МЕДИЦИНСКИЙ РАБОТНИК</a:t>
            </a:r>
          </a:p>
        </p:txBody>
      </p:sp>
      <p:sp>
        <p:nvSpPr>
          <p:cNvPr id="8206" name="Rectangle 14"/>
          <p:cNvSpPr>
            <a:spLocks noChangeArrowheads="1"/>
          </p:cNvSpPr>
          <p:nvPr/>
        </p:nvSpPr>
        <p:spPr bwMode="auto">
          <a:xfrm>
            <a:off x="431800" y="4303713"/>
            <a:ext cx="1435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В 8:30</a:t>
            </a: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217738" y="5167313"/>
            <a:ext cx="60483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ОБЩЕСТВЕННЫЙ НАБЛЮДАТЕЛЬ</a:t>
            </a:r>
          </a:p>
        </p:txBody>
      </p:sp>
      <p:sp>
        <p:nvSpPr>
          <p:cNvPr id="8208" name="Rectangle 16"/>
          <p:cNvSpPr>
            <a:spLocks noChangeArrowheads="1"/>
          </p:cNvSpPr>
          <p:nvPr/>
        </p:nvSpPr>
        <p:spPr bwMode="auto">
          <a:xfrm>
            <a:off x="485775" y="5038725"/>
            <a:ext cx="1435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Не позднее 9:00</a:t>
            </a: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2232025" y="5959475"/>
            <a:ext cx="60483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СПЕЦИАЛИСТЫ ППЭ НА ДОМУ</a:t>
            </a:r>
          </a:p>
        </p:txBody>
      </p:sp>
      <p:sp>
        <p:nvSpPr>
          <p:cNvPr id="8210" name="Rectangle 18"/>
          <p:cNvSpPr>
            <a:spLocks noChangeArrowheads="1"/>
          </p:cNvSpPr>
          <p:nvPr/>
        </p:nvSpPr>
        <p:spPr bwMode="auto">
          <a:xfrm>
            <a:off x="485775" y="5900738"/>
            <a:ext cx="1435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Не ранее 9:00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AutoShape 1"/>
          <p:cNvSpPr>
            <a:spLocks noChangeArrowheads="1"/>
          </p:cNvSpPr>
          <p:nvPr/>
        </p:nvSpPr>
        <p:spPr bwMode="auto">
          <a:xfrm>
            <a:off x="363538" y="2160588"/>
            <a:ext cx="5221287" cy="10541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Подключает к станции печати токен, нажимает кнопку «Обновить информацию о токене члена ГЭК», вводит пароль доступа к токену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2" name="AutoShape 2"/>
          <p:cNvSpPr>
            <a:spLocks noChangeArrowheads="1"/>
          </p:cNvSpPr>
          <p:nvPr/>
        </p:nvSpPr>
        <p:spPr bwMode="auto">
          <a:xfrm>
            <a:off x="387350" y="854075"/>
            <a:ext cx="5192713" cy="1001713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Приглашает в аудиторию члена ГЭК, объясняет причину дополнительной печати. Кнопка «Дополнительная печать» – кнопка «Напечатать»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835150" y="-269875"/>
            <a:ext cx="817245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2400" b="1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печать.</a:t>
            </a:r>
          </a:p>
        </p:txBody>
      </p:sp>
      <p:sp>
        <p:nvSpPr>
          <p:cNvPr id="35844" name="AutoShape 4"/>
          <p:cNvSpPr>
            <a:spLocks noChangeArrowheads="1"/>
          </p:cNvSpPr>
          <p:nvPr/>
        </p:nvSpPr>
        <p:spPr bwMode="auto">
          <a:xfrm>
            <a:off x="382588" y="3538538"/>
            <a:ext cx="5221287" cy="8763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Указывает количество дополнительных ИК, которое необходимо распечатать, демонстрирует введенное значение члену ГЭК, нажимает кнопку «Печать»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5" name="AutoShape 5"/>
          <p:cNvSpPr>
            <a:spLocks noChangeArrowheads="1"/>
          </p:cNvSpPr>
          <p:nvPr/>
        </p:nvSpPr>
        <p:spPr bwMode="auto">
          <a:xfrm>
            <a:off x="6172200" y="1057275"/>
            <a:ext cx="1976438" cy="63658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1</a:t>
            </a:r>
          </a:p>
        </p:txBody>
      </p:sp>
      <p:sp>
        <p:nvSpPr>
          <p:cNvPr id="35846" name="AutoShape 6"/>
          <p:cNvSpPr>
            <a:spLocks noChangeArrowheads="1"/>
          </p:cNvSpPr>
          <p:nvPr/>
        </p:nvSpPr>
        <p:spPr bwMode="auto">
          <a:xfrm>
            <a:off x="387350" y="4700588"/>
            <a:ext cx="5221288" cy="79216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Отключает свой персональный токен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5334000"/>
            <a:ext cx="2019300" cy="126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5848" name="AutoShape 8"/>
          <p:cNvSpPr>
            <a:spLocks noChangeArrowheads="1"/>
          </p:cNvSpPr>
          <p:nvPr/>
        </p:nvSpPr>
        <p:spPr bwMode="auto">
          <a:xfrm>
            <a:off x="6172200" y="2384425"/>
            <a:ext cx="1976438" cy="63658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Член ГЭК</a:t>
            </a:r>
          </a:p>
        </p:txBody>
      </p:sp>
      <p:sp>
        <p:nvSpPr>
          <p:cNvPr id="35849" name="AutoShape 9"/>
          <p:cNvSpPr>
            <a:spLocks noChangeArrowheads="1"/>
          </p:cNvSpPr>
          <p:nvPr/>
        </p:nvSpPr>
        <p:spPr bwMode="auto">
          <a:xfrm>
            <a:off x="6172200" y="3659188"/>
            <a:ext cx="1976438" cy="635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 1</a:t>
            </a:r>
          </a:p>
        </p:txBody>
      </p:sp>
      <p:sp>
        <p:nvSpPr>
          <p:cNvPr id="35850" name="AutoShape 10"/>
          <p:cNvSpPr>
            <a:spLocks noChangeArrowheads="1"/>
          </p:cNvSpPr>
          <p:nvPr/>
        </p:nvSpPr>
        <p:spPr bwMode="auto">
          <a:xfrm>
            <a:off x="6172200" y="4778375"/>
            <a:ext cx="1976438" cy="63658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Член ГЭК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1"/>
          <p:cNvSpPr txBox="1">
            <a:spLocks noChangeArrowheads="1"/>
          </p:cNvSpPr>
          <p:nvPr/>
        </p:nvSpPr>
        <p:spPr bwMode="auto">
          <a:xfrm>
            <a:off x="-36513" y="-142875"/>
            <a:ext cx="8229601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печать ЭМ</a:t>
            </a:r>
          </a:p>
        </p:txBody>
      </p:sp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64D3CF07-D033-4229-8956-C3F37A3408BB}" type="slidenum">
              <a:rPr lang="ru-RU" altLang="ru-RU" sz="1200">
                <a:solidFill>
                  <a:srgbClr val="898989"/>
                </a:solidFill>
              </a:rPr>
              <a:pPr algn="r" eaLnBrk="1" hangingPunct="1">
                <a:buClrTx/>
                <a:buFontTx/>
                <a:buNone/>
              </a:pPr>
              <a:t>31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8375"/>
            <a:ext cx="9144000" cy="492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6868" name="Oval 4"/>
          <p:cNvSpPr>
            <a:spLocks noChangeArrowheads="1"/>
          </p:cNvSpPr>
          <p:nvPr/>
        </p:nvSpPr>
        <p:spPr bwMode="auto">
          <a:xfrm>
            <a:off x="1331913" y="5316538"/>
            <a:ext cx="1511300" cy="647700"/>
          </a:xfrm>
          <a:prstGeom prst="ellipse">
            <a:avLst/>
          </a:prstGeom>
          <a:noFill/>
          <a:ln w="255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1"/>
          <p:cNvSpPr txBox="1">
            <a:spLocks noChangeArrowheads="1"/>
          </p:cNvSpPr>
          <p:nvPr/>
        </p:nvSpPr>
        <p:spPr bwMode="auto">
          <a:xfrm>
            <a:off x="-36513" y="-142875"/>
            <a:ext cx="8229601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печать ЭМ</a:t>
            </a:r>
          </a:p>
        </p:txBody>
      </p:sp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4B27970F-E279-42CE-95A2-7B05C36CDFE8}" type="slidenum">
              <a:rPr lang="ru-RU" altLang="ru-RU" sz="1200">
                <a:solidFill>
                  <a:srgbClr val="898989"/>
                </a:solidFill>
              </a:rPr>
              <a:pPr algn="r" eaLnBrk="1" hangingPunct="1">
                <a:buClrTx/>
                <a:buFontTx/>
                <a:buNone/>
              </a:pPr>
              <a:t>32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0450"/>
            <a:ext cx="9144000" cy="469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1258888" y="1628775"/>
            <a:ext cx="2376487" cy="358775"/>
          </a:xfrm>
          <a:prstGeom prst="rect">
            <a:avLst/>
          </a:prstGeom>
          <a:noFill/>
          <a:ln w="255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6792913" y="6573838"/>
            <a:ext cx="2351087" cy="14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C44AF7CF-3B7C-438D-8D79-3620979554A7}" type="slidenum">
              <a:rPr lang="ru-RU" altLang="ru-RU" sz="1400" b="1">
                <a:solidFill>
                  <a:srgbClr val="FFFFFF"/>
                </a:solidFill>
              </a:rPr>
              <a:pPr algn="r" eaLnBrk="1" hangingPunct="1">
                <a:buClrTx/>
                <a:buFontTx/>
                <a:buNone/>
              </a:pPr>
              <a:t>33</a:t>
            </a:fld>
            <a:endParaRPr lang="ru-RU" altLang="ru-RU" sz="1400" b="1">
              <a:solidFill>
                <a:srgbClr val="FFFFFF"/>
              </a:solidFill>
            </a:endParaRPr>
          </a:p>
        </p:txBody>
      </p:sp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2771775" y="84138"/>
            <a:ext cx="87852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</a:t>
            </a: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49213" y="4448175"/>
            <a:ext cx="9094787" cy="131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если участник экзамена явился в ППЭ, но был удалён или не завершил экзамен по уважительной причине до начала печати ЭМ, комплект ЭМ на него всё равно распечатывается для надлежащего оформления удаления или незавершения экзамена.</a:t>
            </a: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088" y="5334000"/>
            <a:ext cx="1085850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1331913" y="836613"/>
            <a:ext cx="66071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недостатка доступных для печати ЭМ:</a:t>
            </a: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395288" y="1582738"/>
            <a:ext cx="8424862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информирует руководителя ППЭ и члена ГЭК (через организатора вне аудитории) о необходимости использования резервных ЭМ, включенных в состав интернет-пакета, загруженного для проведения экзамена. </a:t>
            </a:r>
          </a:p>
          <a:p>
            <a:pPr algn="just"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этом случае </a:t>
            </a: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 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 с </a:t>
            </a: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членом ГЭК 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Штабе ППЭ в личном кабинете ППЭ запрашивают </a:t>
            </a: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резервный ключ доступа к ЭМ для резервных ЭМ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указав предмет, номер задействованной (основной или резервной) станции и аудитории, в которой требуются резервные ЭМ. Резервный ключ доступа к ЭМ загружается техническим специалистом на задействованную станцию организатора и активируется токеном члена ГЭК.</a:t>
            </a:r>
          </a:p>
        </p:txBody>
      </p:sp>
    </p:spTree>
  </p:cSld>
  <p:clrMapOvr>
    <a:masterClrMapping/>
  </p:clrMapOvr>
  <p:transition advTm="40960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1"/>
          <p:cNvSpPr txBox="1">
            <a:spLocks noChangeArrowheads="1"/>
          </p:cNvSpPr>
          <p:nvPr/>
        </p:nvSpPr>
        <p:spPr bwMode="auto">
          <a:xfrm>
            <a:off x="0" y="850900"/>
            <a:ext cx="9009063" cy="468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indent="20955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сбоя в работе станции организатора при печати ЭМ приглашается технический специалист для восстановления работоспособности оборудования и (или) системного ПО и (или) станции организатора.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необходимости, станция организатора заменяется на резервную, в этом случае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необходимо:</a:t>
            </a:r>
          </a:p>
          <a:p>
            <a:pPr indent="207963" eaLnBrk="1" hangingPunct="1">
              <a:buClr>
                <a:srgbClr val="17375E"/>
              </a:buClr>
              <a:buFont typeface="Wingdings" panose="05000000000000000000" pitchFamily="2" charset="2"/>
              <a:buChar char=""/>
            </a:pPr>
            <a:r>
              <a:rPr lang="ru-RU" altLang="ru-RU" sz="160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запросить в Штабе ППЭ </a:t>
            </a:r>
            <a:r>
              <a:rPr lang="ru-RU" altLang="ru-RU" sz="1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личном кабинете ППЭ </a:t>
            </a:r>
            <a:r>
              <a:rPr lang="ru-RU" altLang="ru-RU" sz="160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участии члена ГЭК, с использованием токена члена ГЭК резервный ключ доступа к ЭМ для резервной станции организатора, в запросе указывается учебный предмет, номер аудитории, уникальный номер компьютера, присвоенный резервной станции    организатора, устанавливаемой в эту аудиторию, и количество ИК, оставшихся для печати;</a:t>
            </a:r>
          </a:p>
          <a:p>
            <a:pPr indent="207963" eaLnBrk="1" hangingPunct="1">
              <a:buClr>
                <a:srgbClr val="17375E"/>
              </a:buClr>
              <a:buFont typeface="Wingdings" panose="05000000000000000000" pitchFamily="2" charset="2"/>
              <a:buChar char=""/>
            </a:pPr>
            <a:r>
              <a:rPr lang="ru-RU" altLang="ru-RU" sz="160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записать новый ключ доступа к ЭМ на флеш-накопитель для переноса данных между станциями ППЭ. Новый ключ доступа к ЭМ включает в себя сведения обо всех основных станциях организатора и ранее выданных резервных ключах доступа к ЭМ;</a:t>
            </a:r>
          </a:p>
          <a:p>
            <a:pPr indent="207963" eaLnBrk="1" hangingPunct="1">
              <a:buClr>
                <a:srgbClr val="17375E"/>
              </a:buClr>
              <a:buFont typeface="Wingdings" panose="05000000000000000000" pitchFamily="2" charset="2"/>
              <a:buChar char=""/>
            </a:pPr>
            <a:r>
              <a:rPr lang="ru-RU" altLang="ru-RU" sz="160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загрузить новый ключ доступа к ЭМ на резервную станцию организатора, при этом автоматически заполняется номер аудитории, указанный при запросе;</a:t>
            </a:r>
          </a:p>
          <a:p>
            <a:pPr indent="207963" eaLnBrk="1" hangingPunct="1">
              <a:buClr>
                <a:srgbClr val="17375E"/>
              </a:buClr>
              <a:buFont typeface="Wingdings" panose="05000000000000000000" pitchFamily="2" charset="2"/>
              <a:buChar char=""/>
            </a:pPr>
            <a:r>
              <a:rPr lang="ru-RU" altLang="ru-RU" sz="160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активировать ключ доступа к ЭМ на резервной станции организатора с использованием токена члена ГЭК.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необходимости, повторно получить ранее запрошенный ключ доступа на резервную станцию организатора возможно путем скачивания основного ключа доступа к ЭМ.</a:t>
            </a:r>
          </a:p>
          <a:p>
            <a:pPr algn="just" eaLnBrk="1" hangingPunct="1">
              <a:spcBef>
                <a:spcPts val="350"/>
              </a:spcBef>
              <a:buClrTx/>
              <a:buFontTx/>
              <a:buNone/>
            </a:pPr>
            <a:endParaRPr lang="ru-RU" altLang="ru-RU" sz="1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0" y="0"/>
            <a:ext cx="7380288" cy="97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Нештатная ситуация: </a:t>
            </a:r>
            <a:br>
              <a:rPr lang="ru-RU" alt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сбой в работе станции организатора при печати ЭМ</a:t>
            </a: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69678C8E-8233-4579-ACBE-1CCA89F7AFC4}" type="slidenum">
              <a:rPr lang="ru-RU" altLang="ru-RU" sz="1200">
                <a:solidFill>
                  <a:srgbClr val="898989"/>
                </a:solidFill>
              </a:rPr>
              <a:pPr algn="r" eaLnBrk="1" hangingPunct="1">
                <a:buClrTx/>
                <a:buFontTx/>
                <a:buNone/>
              </a:pPr>
              <a:t>34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438" y="3579813"/>
            <a:ext cx="931862" cy="98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163513" y="5462588"/>
            <a:ext cx="8845550" cy="1066800"/>
          </a:xfrm>
          <a:prstGeom prst="rect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</a:t>
            </a:r>
            <a:r>
              <a:rPr lang="ru-RU" alt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возникновения нештатной ситуации при использовании резервного ключа доступа к ЭМ на станциях организатора необходимо незамедлительно обратиться на горячую линию службы сопровождения ППЭ для выяснения причины.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нужно делать попытки запросить резервный ключ повторно.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1"/>
          <p:cNvSpPr txBox="1">
            <a:spLocks noChangeArrowheads="1"/>
          </p:cNvSpPr>
          <p:nvPr/>
        </p:nvSpPr>
        <p:spPr bwMode="auto">
          <a:xfrm>
            <a:off x="0" y="850900"/>
            <a:ext cx="9009063" cy="84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indent="20955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во время печати произошло замятие бумаги в принтере, то в диалоговом окне на вопрос «Экземпляр распечатан корректно?» необходимо нажать кнопку «Нет». Если замятие не удаётся устранить своими силами, то необходимо пригласить технического специалиста.</a:t>
            </a:r>
          </a:p>
          <a:p>
            <a:pPr algn="just" eaLnBrk="1" hangingPunct="1">
              <a:spcBef>
                <a:spcPts val="400"/>
              </a:spcBef>
              <a:buClrTx/>
              <a:buFontTx/>
              <a:buNone/>
            </a:pPr>
            <a:endParaRPr lang="ru-RU" altLang="ru-RU" sz="1600">
              <a:solidFill>
                <a:srgbClr val="17375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0" y="-122238"/>
            <a:ext cx="7380288" cy="97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Нештатная ситуация: </a:t>
            </a:r>
            <a:br>
              <a:rPr lang="ru-RU" alt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замятие бумаги в принтере</a:t>
            </a: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163513" y="5462588"/>
            <a:ext cx="8845550" cy="823912"/>
          </a:xfrm>
          <a:prstGeom prst="rect">
            <a:avLst/>
          </a:prstGeom>
          <a:noFill/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 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восстановления работоспособности принтера в следующем напечатанном комплекте необходимо проконтролировать номера бланков, сравнив с предыдущим комплектом.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обнаружения повторной печати дублированный комплект должен быть забракован.</a:t>
            </a: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889125"/>
            <a:ext cx="6327775" cy="338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2390775"/>
            <a:ext cx="1527175" cy="145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7874000" y="6327775"/>
            <a:ext cx="1728788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0000FF"/>
                </a:solidFill>
                <a:hlinkClick r:id="rId5"/>
              </a:rPr>
              <a:t>СОДЕРЖАНИЕ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1"/>
          <p:cNvSpPr txBox="1">
            <a:spLocks noChangeArrowheads="1"/>
          </p:cNvSpPr>
          <p:nvPr/>
        </p:nvSpPr>
        <p:spPr bwMode="auto">
          <a:xfrm>
            <a:off x="31750" y="-269875"/>
            <a:ext cx="6983413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0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экзамена</a:t>
            </a:r>
          </a:p>
        </p:txBody>
      </p:sp>
      <p:sp>
        <p:nvSpPr>
          <p:cNvPr id="41986" name="AutoShape 2"/>
          <p:cNvSpPr>
            <a:spLocks noChangeArrowheads="1"/>
          </p:cNvSpPr>
          <p:nvPr/>
        </p:nvSpPr>
        <p:spPr bwMode="auto">
          <a:xfrm>
            <a:off x="3203575" y="444500"/>
            <a:ext cx="1976438" cy="63658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в аудитории</a:t>
            </a:r>
          </a:p>
        </p:txBody>
      </p:sp>
      <p:sp>
        <p:nvSpPr>
          <p:cNvPr id="41987" name="AutoShape 3"/>
          <p:cNvSpPr>
            <a:spLocks noChangeArrowheads="1"/>
          </p:cNvSpPr>
          <p:nvPr/>
        </p:nvSpPr>
        <p:spPr bwMode="auto">
          <a:xfrm>
            <a:off x="71438" y="1109663"/>
            <a:ext cx="7380287" cy="56832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Обеспечивают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порядок проведения экзамена в аудитории и </a:t>
            </a: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контроль за порядком проведения экзамена в аудитории и вне аудитории!!!</a:t>
            </a:r>
          </a:p>
        </p:txBody>
      </p:sp>
      <p:sp>
        <p:nvSpPr>
          <p:cNvPr id="41988" name="AutoShape 4"/>
          <p:cNvSpPr>
            <a:spLocks noChangeArrowheads="1"/>
          </p:cNvSpPr>
          <p:nvPr/>
        </p:nvSpPr>
        <p:spPr bwMode="auto">
          <a:xfrm>
            <a:off x="1692275" y="1716088"/>
            <a:ext cx="7380288" cy="6985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аудитории ПОСТОЯННО присутствует </a:t>
            </a: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организатора!!!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необходимости временно покинуть аудиторию следует произвести замену из числа организаторов вне аудитории</a:t>
            </a:r>
            <a:r>
              <a:rPr lang="ru-RU" altLang="ru-RU" sz="16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>
              <a:buClrTx/>
              <a:buFontTx/>
              <a:buNone/>
            </a:pPr>
            <a:endParaRPr lang="ru-RU" altLang="ru-RU" sz="1600" i="1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989" name="AutoShape 5"/>
          <p:cNvSpPr>
            <a:spLocks noChangeArrowheads="1"/>
          </p:cNvSpPr>
          <p:nvPr/>
        </p:nvSpPr>
        <p:spPr bwMode="auto">
          <a:xfrm>
            <a:off x="71438" y="2474913"/>
            <a:ext cx="7380287" cy="53816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Выдают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дополнительный бланк ответов № 2 в случае если участник экзамена полностью заполнил бланк ответов № 2 лист 1, бланк ответов № 2 лист 2.</a:t>
            </a:r>
          </a:p>
        </p:txBody>
      </p:sp>
      <p:sp>
        <p:nvSpPr>
          <p:cNvPr id="41990" name="AutoShape 6"/>
          <p:cNvSpPr>
            <a:spLocks noChangeArrowheads="1"/>
          </p:cNvSpPr>
          <p:nvPr/>
        </p:nvSpPr>
        <p:spPr bwMode="auto">
          <a:xfrm>
            <a:off x="1719263" y="3071813"/>
            <a:ext cx="7353300" cy="34925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выход участника экзамена из аудитории </a:t>
            </a: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фиксируют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ведомости. </a:t>
            </a:r>
          </a:p>
        </p:txBody>
      </p:sp>
      <p:sp>
        <p:nvSpPr>
          <p:cNvPr id="41991" name="AutoShape 7"/>
          <p:cNvSpPr>
            <a:spLocks noChangeArrowheads="1"/>
          </p:cNvSpPr>
          <p:nvPr/>
        </p:nvSpPr>
        <p:spPr bwMode="auto">
          <a:xfrm>
            <a:off x="71438" y="3465513"/>
            <a:ext cx="7353300" cy="4699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выходе участника из аудитории </a:t>
            </a: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проверяют 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комплектность оставленных им на рабочем столе ЭМ и черновиков.</a:t>
            </a:r>
          </a:p>
        </p:txBody>
      </p:sp>
      <p:sp>
        <p:nvSpPr>
          <p:cNvPr id="41992" name="AutoShape 8"/>
          <p:cNvSpPr>
            <a:spLocks noChangeArrowheads="1"/>
          </p:cNvSpPr>
          <p:nvPr/>
        </p:nvSpPr>
        <p:spPr bwMode="auto">
          <a:xfrm>
            <a:off x="1719263" y="3979863"/>
            <a:ext cx="7353300" cy="70167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Следят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 состоянием участников и при ухудшении их самочувствия направлять участников экзамена в сопровождении организаторов вне аудиторий в медицинский пункт. </a:t>
            </a:r>
          </a:p>
        </p:txBody>
      </p:sp>
      <p:sp>
        <p:nvSpPr>
          <p:cNvPr id="41993" name="AutoShape 9"/>
          <p:cNvSpPr>
            <a:spLocks noChangeArrowheads="1"/>
          </p:cNvSpPr>
          <p:nvPr/>
        </p:nvSpPr>
        <p:spPr bwMode="auto">
          <a:xfrm>
            <a:off x="66675" y="4746625"/>
            <a:ext cx="7343775" cy="57467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Следят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 работой средств видеонаблюдения и </a:t>
            </a: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сообщают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обо всех случаях неполадок руководителю ППЭ и членам ГЭК</a:t>
            </a:r>
          </a:p>
        </p:txBody>
      </p:sp>
      <p:sp>
        <p:nvSpPr>
          <p:cNvPr id="41994" name="AutoShape 10"/>
          <p:cNvSpPr>
            <a:spLocks noChangeArrowheads="1"/>
          </p:cNvSpPr>
          <p:nvPr/>
        </p:nvSpPr>
        <p:spPr bwMode="auto">
          <a:xfrm>
            <a:off x="1671638" y="5384800"/>
            <a:ext cx="7400925" cy="109537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если участник экзамена предъявил претензию по содержанию задания своего КИМ, </a:t>
            </a: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фиксируют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 свободной форме суть претензии в служебной записке и </a:t>
            </a: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передают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ее руководителю ППЭ (служебная записка должна содержать информацию об уникальном номере КИМ, задании и содержании замечания).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1"/>
          <p:cNvSpPr txBox="1">
            <a:spLocks noChangeArrowheads="1"/>
          </p:cNvSpPr>
          <p:nvPr/>
        </p:nvSpPr>
        <p:spPr bwMode="auto">
          <a:xfrm>
            <a:off x="31750" y="-269875"/>
            <a:ext cx="6983413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0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экзамена</a:t>
            </a:r>
          </a:p>
        </p:txBody>
      </p:sp>
      <p:sp>
        <p:nvSpPr>
          <p:cNvPr id="43010" name="AutoShape 2"/>
          <p:cNvSpPr>
            <a:spLocks noChangeArrowheads="1"/>
          </p:cNvSpPr>
          <p:nvPr/>
        </p:nvSpPr>
        <p:spPr bwMode="auto">
          <a:xfrm>
            <a:off x="3203575" y="444500"/>
            <a:ext cx="1976438" cy="63658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вне аудитории</a:t>
            </a:r>
          </a:p>
        </p:txBody>
      </p:sp>
      <p:sp>
        <p:nvSpPr>
          <p:cNvPr id="43011" name="AutoShape 3"/>
          <p:cNvSpPr>
            <a:spLocks noChangeArrowheads="1"/>
          </p:cNvSpPr>
          <p:nvPr/>
        </p:nvSpPr>
        <p:spPr bwMode="auto">
          <a:xfrm>
            <a:off x="88900" y="1260475"/>
            <a:ext cx="6138863" cy="944563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Помогают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участникам экзамена ориентироваться в помещениях ППЭ, </a:t>
            </a: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указывают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местонахождение нужной аудитории, а также </a:t>
            </a: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контроль за перемещением по ППЭ лиц, имеющих право присутствовать в ППЭ в день проведения экзамена.</a:t>
            </a:r>
          </a:p>
        </p:txBody>
      </p:sp>
      <p:sp>
        <p:nvSpPr>
          <p:cNvPr id="43012" name="AutoShape 4"/>
          <p:cNvSpPr>
            <a:spLocks noChangeArrowheads="1"/>
          </p:cNvSpPr>
          <p:nvPr/>
        </p:nvSpPr>
        <p:spPr bwMode="auto">
          <a:xfrm>
            <a:off x="3951288" y="2233613"/>
            <a:ext cx="5192712" cy="72707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Следят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соблюдением тишины и порядка в ППЭ.</a:t>
            </a:r>
          </a:p>
        </p:txBody>
      </p:sp>
      <p:sp>
        <p:nvSpPr>
          <p:cNvPr id="43013" name="AutoShape 5"/>
          <p:cNvSpPr>
            <a:spLocks noChangeArrowheads="1"/>
          </p:cNvSpPr>
          <p:nvPr/>
        </p:nvSpPr>
        <p:spPr bwMode="auto">
          <a:xfrm>
            <a:off x="88900" y="2989263"/>
            <a:ext cx="6138863" cy="10160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Следят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соблюдением порядка проведения ЕГЭ в ППЭ и </a:t>
            </a: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допускают 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нарушений порядка участниками экзамена, организаторами в аудитории (вне аудиторий), в том числе в коридорах, туалетных комнатах, медицинском пункте и т.д.</a:t>
            </a:r>
          </a:p>
        </p:txBody>
      </p:sp>
      <p:sp>
        <p:nvSpPr>
          <p:cNvPr id="43014" name="AutoShape 6"/>
          <p:cNvSpPr>
            <a:spLocks noChangeArrowheads="1"/>
          </p:cNvSpPr>
          <p:nvPr/>
        </p:nvSpPr>
        <p:spPr bwMode="auto">
          <a:xfrm>
            <a:off x="3951288" y="4033838"/>
            <a:ext cx="5192712" cy="77152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Сопровождают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участников экзамена при выходе из аудитории во время экзамена.</a:t>
            </a:r>
          </a:p>
        </p:txBody>
      </p:sp>
      <p:sp>
        <p:nvSpPr>
          <p:cNvPr id="43015" name="AutoShape 7"/>
          <p:cNvSpPr>
            <a:spLocks noChangeArrowheads="1"/>
          </p:cNvSpPr>
          <p:nvPr/>
        </p:nvSpPr>
        <p:spPr bwMode="auto">
          <a:xfrm>
            <a:off x="87313" y="4833938"/>
            <a:ext cx="6140450" cy="827087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Передают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руководителю ППЭ, полученную от организатора в аудитории, информацию о завершении печати ЭМ, об окончании экзамена в аудитории.</a:t>
            </a:r>
          </a:p>
        </p:txBody>
      </p:sp>
      <p:sp>
        <p:nvSpPr>
          <p:cNvPr id="43016" name="AutoShape 8"/>
          <p:cNvSpPr>
            <a:spLocks noChangeArrowheads="1"/>
          </p:cNvSpPr>
          <p:nvPr/>
        </p:nvSpPr>
        <p:spPr bwMode="auto">
          <a:xfrm>
            <a:off x="3917950" y="5676900"/>
            <a:ext cx="5192713" cy="769938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сопровождения участника экзамена к медицинскому работнику </a:t>
            </a: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приглашают</a:t>
            </a: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члена ГЭК в медицинский кабинет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AutoShape 1"/>
          <p:cNvSpPr>
            <a:spLocks noChangeArrowheads="1"/>
          </p:cNvSpPr>
          <p:nvPr/>
        </p:nvSpPr>
        <p:spPr bwMode="auto">
          <a:xfrm>
            <a:off x="376238" y="1665288"/>
            <a:ext cx="5221287" cy="10541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Принимают от участников все ЭМ, заполняют форму ППЭ-05-02 и получают подпись участника в указанной форме. </a:t>
            </a:r>
          </a:p>
        </p:txBody>
      </p:sp>
      <p:sp>
        <p:nvSpPr>
          <p:cNvPr id="44034" name="AutoShape 2"/>
          <p:cNvSpPr>
            <a:spLocks noChangeArrowheads="1"/>
          </p:cNvSpPr>
          <p:nvPr/>
        </p:nvSpPr>
        <p:spPr bwMode="auto">
          <a:xfrm>
            <a:off x="376238" y="627063"/>
            <a:ext cx="5192712" cy="100171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 досрочно завершить выполнение экзаменационной работы, сдать ее организаторам в аудитории и покинуть аудиторию, не дожидаясь окончания экзамена.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835150" y="-269875"/>
            <a:ext cx="817245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2400" b="1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экзамена</a:t>
            </a:r>
          </a:p>
        </p:txBody>
      </p:sp>
      <p:sp>
        <p:nvSpPr>
          <p:cNvPr id="44036" name="AutoShape 4"/>
          <p:cNvSpPr>
            <a:spLocks noChangeArrowheads="1"/>
          </p:cNvSpPr>
          <p:nvPr/>
        </p:nvSpPr>
        <p:spPr bwMode="auto">
          <a:xfrm>
            <a:off x="376238" y="2749550"/>
            <a:ext cx="5221287" cy="8763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Покидают аудиторию и в сопровождении организатора вне аудитории покидают ППЭ.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37" name="AutoShape 5"/>
          <p:cNvSpPr>
            <a:spLocks noChangeArrowheads="1"/>
          </p:cNvSpPr>
          <p:nvPr/>
        </p:nvSpPr>
        <p:spPr bwMode="auto">
          <a:xfrm>
            <a:off x="1463675" y="3686175"/>
            <a:ext cx="5688013" cy="107632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Сообщают участникам о скором завершении экзамена и напоминают о необходимости перенести ответы из черновиков со штампом образовательной организации, на базе которой организован ППЭ, и КИМ в бланки ЕГЭ.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38" name="AutoShape 6"/>
          <p:cNvSpPr>
            <a:spLocks noChangeArrowheads="1"/>
          </p:cNvSpPr>
          <p:nvPr/>
        </p:nvSpPr>
        <p:spPr bwMode="auto">
          <a:xfrm>
            <a:off x="6181725" y="1874838"/>
            <a:ext cx="1976438" cy="635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Организаторы</a:t>
            </a:r>
          </a:p>
        </p:txBody>
      </p:sp>
      <p:sp>
        <p:nvSpPr>
          <p:cNvPr id="44039" name="AutoShape 7"/>
          <p:cNvSpPr>
            <a:spLocks noChangeArrowheads="1"/>
          </p:cNvSpPr>
          <p:nvPr/>
        </p:nvSpPr>
        <p:spPr bwMode="auto">
          <a:xfrm>
            <a:off x="7177088" y="5400675"/>
            <a:ext cx="1976437" cy="63658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Организаторы</a:t>
            </a:r>
          </a:p>
        </p:txBody>
      </p:sp>
      <p:sp>
        <p:nvSpPr>
          <p:cNvPr id="44040" name="AutoShape 8"/>
          <p:cNvSpPr>
            <a:spLocks noChangeArrowheads="1"/>
          </p:cNvSpPr>
          <p:nvPr/>
        </p:nvSpPr>
        <p:spPr bwMode="auto">
          <a:xfrm>
            <a:off x="7159625" y="3862388"/>
            <a:ext cx="1976438" cy="635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Организаторы</a:t>
            </a:r>
          </a:p>
        </p:txBody>
      </p:sp>
      <p:sp>
        <p:nvSpPr>
          <p:cNvPr id="44041" name="AutoShape 9"/>
          <p:cNvSpPr>
            <a:spLocks noChangeArrowheads="1"/>
          </p:cNvSpPr>
          <p:nvPr/>
        </p:nvSpPr>
        <p:spPr bwMode="auto">
          <a:xfrm>
            <a:off x="6172200" y="823913"/>
            <a:ext cx="1976438" cy="63658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Участники </a:t>
            </a:r>
          </a:p>
        </p:txBody>
      </p:sp>
      <p:sp>
        <p:nvSpPr>
          <p:cNvPr id="44042" name="AutoShape 10"/>
          <p:cNvSpPr>
            <a:spLocks noChangeArrowheads="1"/>
          </p:cNvSpPr>
          <p:nvPr/>
        </p:nvSpPr>
        <p:spPr bwMode="auto">
          <a:xfrm>
            <a:off x="6181725" y="2868613"/>
            <a:ext cx="1976438" cy="63658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Участники </a:t>
            </a:r>
          </a:p>
        </p:txBody>
      </p:sp>
      <p:sp>
        <p:nvSpPr>
          <p:cNvPr id="44043" name="AutoShape 11"/>
          <p:cNvSpPr>
            <a:spLocks noChangeArrowheads="1"/>
          </p:cNvSpPr>
          <p:nvPr/>
        </p:nvSpPr>
        <p:spPr bwMode="auto">
          <a:xfrm>
            <a:off x="1392238" y="4821238"/>
            <a:ext cx="5759450" cy="175736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1400" b="1">
              <a:solidFill>
                <a:srgbClr val="254061"/>
              </a:solidFill>
            </a:endParaRP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пересчитать испорченные ИК в аудитории;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неиспользованные черновики;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</a:rPr>
              <a:t>отметить в форме ППЭ-05-02 «Протокол проведения экзамена в аудитории» факты неявки на экзамен участников, а также проверить отметки фактов (в случае если такие факты имели место) удаления с экзамена, незавершения выполнения экзаменационной работы, ошибок в документах.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4044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8" y="3702050"/>
            <a:ext cx="1377950" cy="1138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4045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8" y="5013325"/>
            <a:ext cx="1346200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4046" name="Rectangle 14"/>
          <p:cNvSpPr>
            <a:spLocks noChangeArrowheads="1"/>
          </p:cNvSpPr>
          <p:nvPr/>
        </p:nvSpPr>
        <p:spPr bwMode="auto">
          <a:xfrm>
            <a:off x="-1576388" y="3670300"/>
            <a:ext cx="4572001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За 30 минут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 и за 5 минут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 до окончания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выполнения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экзаменационной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работы </a:t>
            </a:r>
          </a:p>
        </p:txBody>
      </p:sp>
      <p:sp>
        <p:nvSpPr>
          <p:cNvPr id="44047" name="Rectangle 15"/>
          <p:cNvSpPr>
            <a:spLocks noChangeArrowheads="1"/>
          </p:cNvSpPr>
          <p:nvPr/>
        </p:nvSpPr>
        <p:spPr bwMode="auto">
          <a:xfrm>
            <a:off x="-1600200" y="5192713"/>
            <a:ext cx="4572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За 15 минут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 до окончания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выполнения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экзаменационной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200" b="1">
                <a:solidFill>
                  <a:srgbClr val="254061"/>
                </a:solidFill>
                <a:latin typeface="Arial" panose="020B0604020202020204" pitchFamily="34" charset="0"/>
              </a:rPr>
              <a:t>работы </a:t>
            </a:r>
          </a:p>
        </p:txBody>
      </p:sp>
      <p:sp>
        <p:nvSpPr>
          <p:cNvPr id="44048" name="Text Box 16"/>
          <p:cNvSpPr txBox="1">
            <a:spLocks noChangeArrowheads="1"/>
          </p:cNvSpPr>
          <p:nvPr/>
        </p:nvSpPr>
        <p:spPr bwMode="auto">
          <a:xfrm>
            <a:off x="7740650" y="6216650"/>
            <a:ext cx="1727200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0000FF"/>
                </a:solidFill>
                <a:hlinkClick r:id="rId4"/>
              </a:rPr>
              <a:t>СОДЕРЖАНИЕ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1"/>
          <p:cNvSpPr txBox="1">
            <a:spLocks noChangeArrowheads="1"/>
          </p:cNvSpPr>
          <p:nvPr/>
        </p:nvSpPr>
        <p:spPr bwMode="auto">
          <a:xfrm>
            <a:off x="90488" y="1692275"/>
            <a:ext cx="8874125" cy="396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1313" indent="-341313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spcBef>
                <a:spcPts val="400"/>
              </a:spcBef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кладут на край стола свои бланки, КИМ, контрольные листы и черновики.</a:t>
            </a:r>
          </a:p>
          <a:p>
            <a:pPr>
              <a:spcBef>
                <a:spcPts val="400"/>
              </a:spcBef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собирают экзаменационные материалы участников. </a:t>
            </a:r>
          </a:p>
          <a:p>
            <a:pPr>
              <a:spcBef>
                <a:spcPts val="400"/>
              </a:spcBef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если бланки ответов № 2 и ДБО № 2 содержат незаполненные области (за исключением регистрационных полей), то необходимо погасить их «Z»;</a:t>
            </a:r>
          </a:p>
          <a:p>
            <a:pPr>
              <a:spcBef>
                <a:spcPts val="400"/>
              </a:spcBef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Указать в поле «Замена ошибочных ответов» бланка ответов № 1 количество замен и поставить подпись.</a:t>
            </a:r>
          </a:p>
          <a:p>
            <a:pPr>
              <a:spcBef>
                <a:spcPts val="400"/>
              </a:spcBef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расписываются в форме ППЭ-05-02 «Протокол проведения ЕГЭ в аудитории»</a:t>
            </a:r>
          </a:p>
          <a:p>
            <a:pPr marL="342900">
              <a:spcBef>
                <a:spcPts val="400"/>
              </a:spcBef>
              <a:buClrTx/>
              <a:buFontTx/>
              <a:buNone/>
            </a:pPr>
            <a:r>
              <a:rPr lang="ru-RU" altLang="ru-RU" sz="16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(Оформление форм ППЭ (включая сбор подписей участников в форме ППЭ-05-02) осуществляется на столе для раскладки). </a:t>
            </a:r>
          </a:p>
          <a:p>
            <a:pPr>
              <a:spcBef>
                <a:spcPts val="400"/>
              </a:spcBef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Покидают аудиторию и в сопровождении организатора вне аудитории покидают ППЭ</a:t>
            </a:r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755650" y="69850"/>
            <a:ext cx="66405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 в аудитории</a:t>
            </a: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1331913" y="755650"/>
            <a:ext cx="5930900" cy="8239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завершения экзамена организатор объявляет об окончании экзамена в центре видимости камеры видеонаблюдения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395288" y="5084763"/>
            <a:ext cx="8280400" cy="917575"/>
          </a:xfrm>
          <a:prstGeom prst="rect">
            <a:avLst/>
          </a:prstGeom>
          <a:noFill/>
          <a:ln w="93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того, как последний участник экзамена покинул аудиторию, проинформировать руководителя ППЭ (через организатора вне аудитории) о завершении выполнения экзаменационной работы в аудитории.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7812088" y="6237288"/>
            <a:ext cx="1727200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0000FF"/>
                </a:solidFill>
                <a:hlinkClick r:id="rId3"/>
              </a:rPr>
              <a:t>СОДЕРЖАНИЕ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450" y="2733675"/>
            <a:ext cx="1560513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6551613" y="4462463"/>
            <a:ext cx="2314575" cy="1554162"/>
          </a:xfrm>
          <a:prstGeom prst="rect">
            <a:avLst/>
          </a:prstGeom>
          <a:noFill/>
          <a:ln w="1908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u="sng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Скачивается техническими специалистами ППЭ с технического портала РЦОИ, распечатывается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 u="sng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начала экзамена!</a:t>
            </a:r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>
            <a:off x="2479675" y="4368800"/>
            <a:ext cx="3887788" cy="788988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Автоматическое распределение участников и организаторов по аудиториям и рабочим местам (рассадка)</a:t>
            </a: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2479675" y="5275263"/>
            <a:ext cx="3887788" cy="78105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Сформированные отчетности (формы, ведомости, протоколы, используемые в ППЭ)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36538" y="2651125"/>
            <a:ext cx="3398837" cy="1463675"/>
          </a:xfrm>
          <a:prstGeom prst="rect">
            <a:avLst/>
          </a:prstGeom>
          <a:noFill/>
          <a:ln w="1260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spcBef>
                <a:spcPts val="938"/>
              </a:spcBef>
              <a:buClrTx/>
              <a:buFontTx/>
              <a:buNone/>
            </a:pPr>
            <a:r>
              <a:rPr lang="ru-RU" altLang="ru-RU" sz="15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Важно!! Руководитель ППЭ несет персональную ответственность за соблюдение мер информационной безопасности и исполнение порядка проведения ГИА в ППЭ на всех этапах проведения ЕГЭ в ППЭ.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365125" y="47625"/>
            <a:ext cx="5473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начала экзамена в ППЭ</a:t>
            </a:r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769938"/>
            <a:ext cx="15430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116138" y="727075"/>
            <a:ext cx="6750050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режима видеозаписи в штабе</a:t>
            </a:r>
          </a:p>
          <a:p>
            <a:pPr>
              <a:buClrTx/>
              <a:buFontTx/>
              <a:buNone/>
            </a:pPr>
            <a:r>
              <a:rPr lang="ru-RU" altLang="ru-RU" i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(но до получения руководителем ППЭ ЭМ от члена ГЭК)</a:t>
            </a:r>
          </a:p>
          <a:p>
            <a:pPr>
              <a:buClrTx/>
              <a:buFontTx/>
              <a:buNone/>
            </a:pPr>
            <a:endParaRPr lang="ru-RU" altLang="ru-RU" i="1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390525" y="804863"/>
            <a:ext cx="1435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Не позднее 7:30</a:t>
            </a:r>
          </a:p>
        </p:txBody>
      </p:sp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728788"/>
            <a:ext cx="15430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390525" y="1778000"/>
            <a:ext cx="1435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Не позднее 7:30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2051720" y="1506538"/>
            <a:ext cx="7092280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ППЭ:</a:t>
            </a:r>
          </a:p>
          <a:p>
            <a:pPr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получает от члена ГЭК ВДП и другие упаковочные материалы</a:t>
            </a:r>
          </a:p>
          <a:p>
            <a:pPr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заполняет форму ППЭ-14-01 «Акт приемки-передачи экзаменационных 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 в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ППЭ» </a:t>
            </a:r>
            <a:endParaRPr lang="ru-RU" altLang="ru-RU" sz="1600" dirty="0" smtClean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1885950" y="6148388"/>
            <a:ext cx="7410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режим записи на камерах видеонаблюдения в аудиториях ППЭ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5491163" y="2763838"/>
            <a:ext cx="3398837" cy="1006475"/>
          </a:xfrm>
          <a:prstGeom prst="rect">
            <a:avLst/>
          </a:prstGeom>
          <a:noFill/>
          <a:ln w="93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spcBef>
                <a:spcPts val="938"/>
              </a:spcBef>
              <a:buClrTx/>
              <a:buFontTx/>
              <a:buNone/>
            </a:pPr>
            <a:r>
              <a:rPr lang="ru-RU" altLang="ru-RU" sz="15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Важно!! Член ГЭК обеспечивает соблюдение требований Порядка и фиксирует все случаи нарушения порядка проведения ГИА в ППЭ</a:t>
            </a:r>
          </a:p>
        </p:txBody>
      </p:sp>
      <p:sp>
        <p:nvSpPr>
          <p:cNvPr id="9231" name="Rectangle 15"/>
          <p:cNvSpPr>
            <a:spLocks noChangeArrowheads="1"/>
          </p:cNvSpPr>
          <p:nvPr/>
        </p:nvSpPr>
        <p:spPr bwMode="auto">
          <a:xfrm>
            <a:off x="541338" y="4797425"/>
            <a:ext cx="1708150" cy="1008063"/>
          </a:xfrm>
          <a:prstGeom prst="rect">
            <a:avLst/>
          </a:prstGeom>
          <a:noFill/>
          <a:ln w="1908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u="sng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Пакет руководителя ППЭ:</a:t>
            </a:r>
          </a:p>
        </p:txBody>
      </p:sp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5949950"/>
            <a:ext cx="1520825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33" name="Rectangle 17"/>
          <p:cNvSpPr>
            <a:spLocks noChangeArrowheads="1"/>
          </p:cNvSpPr>
          <p:nvPr/>
        </p:nvSpPr>
        <p:spPr bwMode="auto">
          <a:xfrm>
            <a:off x="123825" y="5967413"/>
            <a:ext cx="202406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Не позднее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 8:00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187450" y="4763"/>
            <a:ext cx="630078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Сканирование</a:t>
            </a: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8" y="795338"/>
            <a:ext cx="9144000" cy="472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179388" y="4022725"/>
            <a:ext cx="4608512" cy="222567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станции организатор переходит на этап сканирования, подтверждая, что печать ЭМ не требуется и экзамен завершен.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Размещает на сканере комплекты бланков участников экзамена и форм ППЭ, предназначенных для сканирования в аудитории: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ППЭ-05-02 (форму не нужно подписывать у руководителя ППЭ и члена ГЭК перед сканированием),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ППЭ-12-02 (при наличии),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ППЭ-12-04-МАШ</a:t>
            </a:r>
          </a:p>
        </p:txBody>
      </p:sp>
      <p:sp>
        <p:nvSpPr>
          <p:cNvPr id="46084" name="AutoShape 4"/>
          <p:cNvSpPr>
            <a:spLocks noChangeArrowheads="1"/>
          </p:cNvSpPr>
          <p:nvPr/>
        </p:nvSpPr>
        <p:spPr bwMode="auto">
          <a:xfrm rot="10800000">
            <a:off x="8380413" y="5505450"/>
            <a:ext cx="360362" cy="914400"/>
          </a:xfrm>
          <a:prstGeom prst="downArrow">
            <a:avLst>
              <a:gd name="adj1" fmla="val 50000"/>
              <a:gd name="adj2" fmla="val 49997"/>
            </a:avLst>
          </a:prstGeom>
          <a:solidFill>
            <a:srgbClr val="DCE6F2"/>
          </a:solidFill>
          <a:ln w="1260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8420100" y="5470525"/>
            <a:ext cx="179388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000" b="1"/>
              <a:t>Н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000" b="1"/>
              <a:t>А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000" b="1"/>
              <a:t>Ж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000" b="1"/>
              <a:t>А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000" b="1"/>
              <a:t>Т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000" b="1"/>
              <a:t>Ь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4373193" y="1375174"/>
            <a:ext cx="4606925" cy="309958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КИМы</a:t>
            </a:r>
            <a:r>
              <a:rPr lang="ru-RU" altLang="ru-RU" sz="14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контрольные листы не сканируются!!!</a:t>
            </a:r>
          </a:p>
        </p:txBody>
      </p:sp>
      <p:sp>
        <p:nvSpPr>
          <p:cNvPr id="46087" name="AutoShape 7"/>
          <p:cNvSpPr>
            <a:spLocks noChangeArrowheads="1"/>
          </p:cNvSpPr>
          <p:nvPr/>
        </p:nvSpPr>
        <p:spPr bwMode="auto">
          <a:xfrm>
            <a:off x="6245225" y="5549900"/>
            <a:ext cx="1976438" cy="893763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Организатор, ответственный за сканирование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4306888"/>
            <a:ext cx="420688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1187450" y="-12700"/>
            <a:ext cx="630078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Сканирование</a:t>
            </a:r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7913"/>
            <a:ext cx="9144000" cy="472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7275"/>
            <a:ext cx="9144000" cy="474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179388" y="2625725"/>
            <a:ext cx="2592387" cy="2011363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выделенном окне (желтый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цвет) вписываем количество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явившихся в аудиторию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участников, после чего автоматически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вписывается количество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напечатанных бланков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 (второе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желтое окно)</a:t>
            </a:r>
          </a:p>
        </p:txBody>
      </p:sp>
      <p:cxnSp>
        <p:nvCxnSpPr>
          <p:cNvPr id="47110" name="AutoShape 6"/>
          <p:cNvCxnSpPr>
            <a:cxnSpLocks noChangeShapeType="1"/>
          </p:cNvCxnSpPr>
          <p:nvPr/>
        </p:nvCxnSpPr>
        <p:spPr bwMode="auto">
          <a:xfrm>
            <a:off x="2771775" y="2852738"/>
            <a:ext cx="1081088" cy="217487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47111" name="AutoShape 7"/>
          <p:cNvCxnSpPr>
            <a:cxnSpLocks noChangeShapeType="1"/>
          </p:cNvCxnSpPr>
          <p:nvPr/>
        </p:nvCxnSpPr>
        <p:spPr bwMode="auto">
          <a:xfrm flipV="1">
            <a:off x="2771775" y="3870325"/>
            <a:ext cx="1008063" cy="279400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6516688" y="2459038"/>
            <a:ext cx="2232025" cy="222567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Проставляется: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количество удаленных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участников,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количество участников, не закончивших экзамен по объективным причинам,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количество ДБО № 2,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выданных участникам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 </a:t>
            </a:r>
          </a:p>
        </p:txBody>
      </p:sp>
      <p:cxnSp>
        <p:nvCxnSpPr>
          <p:cNvPr id="47113" name="AutoShape 9"/>
          <p:cNvCxnSpPr>
            <a:cxnSpLocks noChangeShapeType="1"/>
          </p:cNvCxnSpPr>
          <p:nvPr/>
        </p:nvCxnSpPr>
        <p:spPr bwMode="auto">
          <a:xfrm flipH="1">
            <a:off x="4932363" y="2625725"/>
            <a:ext cx="1511300" cy="515938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47114" name="AutoShape 10"/>
          <p:cNvCxnSpPr>
            <a:cxnSpLocks noChangeShapeType="1"/>
          </p:cNvCxnSpPr>
          <p:nvPr/>
        </p:nvCxnSpPr>
        <p:spPr bwMode="auto">
          <a:xfrm flipH="1" flipV="1">
            <a:off x="5508625" y="3354388"/>
            <a:ext cx="863600" cy="228600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47115" name="AutoShape 11"/>
          <p:cNvCxnSpPr>
            <a:cxnSpLocks noChangeShapeType="1"/>
          </p:cNvCxnSpPr>
          <p:nvPr/>
        </p:nvCxnSpPr>
        <p:spPr bwMode="auto">
          <a:xfrm flipH="1" flipV="1">
            <a:off x="5362575" y="3870325"/>
            <a:ext cx="1079500" cy="139700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47116" name="AutoShape 12"/>
          <p:cNvSpPr>
            <a:spLocks noChangeArrowheads="1"/>
          </p:cNvSpPr>
          <p:nvPr/>
        </p:nvSpPr>
        <p:spPr bwMode="auto">
          <a:xfrm rot="10800000">
            <a:off x="5510213" y="4367213"/>
            <a:ext cx="347662" cy="1079500"/>
          </a:xfrm>
          <a:prstGeom prst="downArrow">
            <a:avLst>
              <a:gd name="adj1" fmla="val 50000"/>
              <a:gd name="adj2" fmla="val 49997"/>
            </a:avLst>
          </a:prstGeom>
          <a:solidFill>
            <a:srgbClr val="DCE6F2"/>
          </a:solidFill>
          <a:ln w="1260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7117" name="Text Box 13"/>
          <p:cNvSpPr txBox="1">
            <a:spLocks noChangeArrowheads="1"/>
          </p:cNvSpPr>
          <p:nvPr/>
        </p:nvSpPr>
        <p:spPr bwMode="auto">
          <a:xfrm>
            <a:off x="5543550" y="4325938"/>
            <a:ext cx="276225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200" b="1"/>
              <a:t>Н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200" b="1"/>
              <a:t>А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200" b="1"/>
              <a:t>Ж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200" b="1"/>
              <a:t>А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200" b="1"/>
              <a:t>Т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200" b="1"/>
              <a:t>Ь</a:t>
            </a:r>
          </a:p>
        </p:txBody>
      </p:sp>
      <p:sp>
        <p:nvSpPr>
          <p:cNvPr id="47118" name="Text Box 14"/>
          <p:cNvSpPr txBox="1">
            <a:spLocks noChangeArrowheads="1"/>
          </p:cNvSpPr>
          <p:nvPr/>
        </p:nvSpPr>
        <p:spPr bwMode="auto">
          <a:xfrm>
            <a:off x="1204913" y="5916613"/>
            <a:ext cx="6607175" cy="520700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не все поля были заполнены, возникнет предупреждение: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«Заполните выделенные поля!»</a:t>
            </a:r>
          </a:p>
        </p:txBody>
      </p:sp>
      <p:sp>
        <p:nvSpPr>
          <p:cNvPr id="47119" name="AutoShape 15"/>
          <p:cNvSpPr>
            <a:spLocks noChangeArrowheads="1"/>
          </p:cNvSpPr>
          <p:nvPr/>
        </p:nvSpPr>
        <p:spPr bwMode="auto">
          <a:xfrm>
            <a:off x="3349625" y="4548188"/>
            <a:ext cx="1976438" cy="893762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Организатор, ответственный за сканирование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1335088" y="34925"/>
            <a:ext cx="6299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Сканирование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65175"/>
            <a:ext cx="9144000" cy="572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2339975" y="2349500"/>
            <a:ext cx="4679950" cy="25622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132" name="AutoShape 4"/>
          <p:cNvSpPr>
            <a:spLocks noChangeArrowheads="1"/>
          </p:cNvSpPr>
          <p:nvPr/>
        </p:nvSpPr>
        <p:spPr bwMode="auto">
          <a:xfrm rot="6720000">
            <a:off x="1051719" y="1567657"/>
            <a:ext cx="219075" cy="287337"/>
          </a:xfrm>
          <a:prstGeom prst="downArrow">
            <a:avLst>
              <a:gd name="adj1" fmla="val 50000"/>
              <a:gd name="adj2" fmla="val 49998"/>
            </a:avLst>
          </a:prstGeom>
          <a:solidFill>
            <a:srgbClr val="FF0000"/>
          </a:solidFill>
          <a:ln w="255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1403350" y="1711325"/>
            <a:ext cx="2520950" cy="703263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20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Нажимаем кнопку «Сканировать»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335088" y="34925"/>
            <a:ext cx="6299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Сканирование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5" t="6383" r="8939" b="8553"/>
          <a:stretch>
            <a:fillRect/>
          </a:stretch>
        </p:blipFill>
        <p:spPr bwMode="auto">
          <a:xfrm>
            <a:off x="107950" y="765175"/>
            <a:ext cx="9001125" cy="554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10385" t="6383" r="8939" b="8553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1042988" y="4292600"/>
            <a:ext cx="7058025" cy="119062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Ожидаем, пока выполняется сканирование ЭМ, их обработка.</a:t>
            </a: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71438" y="17463"/>
            <a:ext cx="6300787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Особые ситуации </a:t>
            </a: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сканировании</a:t>
            </a: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217613"/>
            <a:ext cx="9144000" cy="478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50179" name="AutoShape 3"/>
          <p:cNvCxnSpPr>
            <a:cxnSpLocks noChangeShapeType="1"/>
          </p:cNvCxnSpPr>
          <p:nvPr/>
        </p:nvCxnSpPr>
        <p:spPr bwMode="auto">
          <a:xfrm flipH="1">
            <a:off x="5795963" y="4437063"/>
            <a:ext cx="576262" cy="449262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6408738" y="3319463"/>
            <a:ext cx="1979612" cy="1585912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по результатам сканирования ЭМ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найдены особые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 (выделено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красным шрифтом),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нажимаем кнопку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«Просмотреть бланки»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4895850" y="4781550"/>
            <a:ext cx="863600" cy="276225"/>
          </a:xfrm>
          <a:prstGeom prst="rect">
            <a:avLst/>
          </a:prstGeom>
          <a:noFill/>
          <a:ln w="2844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-36513" y="0"/>
            <a:ext cx="630078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Особые ситуации </a:t>
            </a: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сканировании</a:t>
            </a: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5275"/>
            <a:ext cx="9144000" cy="482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0" y="576263"/>
            <a:ext cx="9145588" cy="91757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Еще можно  просмотреть отсканированные бланки и формы, для этого нужно нажать кнопку. В случае некорректного  распознавания, бланк или форма обозначается (подсвечивается) красным цветом. </a:t>
            </a:r>
          </a:p>
        </p:txBody>
      </p:sp>
      <p:cxnSp>
        <p:nvCxnSpPr>
          <p:cNvPr id="51204" name="AutoShape 4"/>
          <p:cNvCxnSpPr>
            <a:cxnSpLocks noChangeShapeType="1"/>
          </p:cNvCxnSpPr>
          <p:nvPr/>
        </p:nvCxnSpPr>
        <p:spPr bwMode="auto">
          <a:xfrm>
            <a:off x="7216775" y="1498600"/>
            <a:ext cx="1819275" cy="1500188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-107950" y="-49213"/>
            <a:ext cx="6300788" cy="52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Особые ситуации </a:t>
            </a: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сканировании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1268413"/>
            <a:ext cx="9144000" cy="475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52227" name="AutoShape 3"/>
          <p:cNvCxnSpPr>
            <a:cxnSpLocks noChangeShapeType="1"/>
          </p:cNvCxnSpPr>
          <p:nvPr/>
        </p:nvCxnSpPr>
        <p:spPr bwMode="auto">
          <a:xfrm flipV="1">
            <a:off x="7380288" y="3357563"/>
            <a:ext cx="1512887" cy="71437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1113" y="579438"/>
            <a:ext cx="9113837" cy="58102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переходе к просмотру бланков открывается справка об ошибке, с которой можно ознакомиться,  так и с способами ее устранения: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-14288" y="6037263"/>
            <a:ext cx="9115426" cy="336550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ознакомления организатор закрывает окно справки и переходит к отсканированным бланкам.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0" t="1134" r="3792" b="9172"/>
          <a:stretch>
            <a:fillRect/>
          </a:stretch>
        </p:blipFill>
        <p:spPr bwMode="auto">
          <a:xfrm>
            <a:off x="103188" y="1300163"/>
            <a:ext cx="8929687" cy="460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3590" t="1134" r="3792" b="917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-107950" y="-49213"/>
            <a:ext cx="6300788" cy="52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Особые ситуации </a:t>
            </a: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сканировании</a:t>
            </a:r>
          </a:p>
        </p:txBody>
      </p:sp>
      <p:cxnSp>
        <p:nvCxnSpPr>
          <p:cNvPr id="53251" name="AutoShape 3"/>
          <p:cNvCxnSpPr>
            <a:cxnSpLocks noChangeShapeType="1"/>
          </p:cNvCxnSpPr>
          <p:nvPr/>
        </p:nvCxnSpPr>
        <p:spPr bwMode="auto">
          <a:xfrm flipV="1">
            <a:off x="7308850" y="3644900"/>
            <a:ext cx="1514475" cy="71438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57150" y="561975"/>
            <a:ext cx="9021763" cy="58102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переходе к просмотру бланков станция организатора автоматически открывает проблемные бланки.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2906713" y="3300413"/>
            <a:ext cx="4154487" cy="823912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выполняет автоматическую сортировку- нажимает кнопку «Упорядочить бланки»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795338" y="-42863"/>
            <a:ext cx="6300787" cy="581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Верификация</a:t>
            </a: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1227138"/>
            <a:ext cx="9144000" cy="472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4275" name="AutoShape 3"/>
          <p:cNvSpPr>
            <a:spLocks noChangeArrowheads="1"/>
          </p:cNvSpPr>
          <p:nvPr/>
        </p:nvSpPr>
        <p:spPr bwMode="auto">
          <a:xfrm rot="10800000">
            <a:off x="5149850" y="4403725"/>
            <a:ext cx="360363" cy="1225550"/>
          </a:xfrm>
          <a:prstGeom prst="downArrow">
            <a:avLst>
              <a:gd name="adj1" fmla="val 50000"/>
              <a:gd name="adj2" fmla="val 50005"/>
            </a:avLst>
          </a:prstGeom>
          <a:solidFill>
            <a:srgbClr val="DCE6F2"/>
          </a:solidFill>
          <a:ln w="1260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5219700" y="4508500"/>
            <a:ext cx="2159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100" b="1"/>
              <a:t>Н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100" b="1"/>
              <a:t>А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100" b="1"/>
              <a:t>Ж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100" b="1"/>
              <a:t>А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100" b="1"/>
              <a:t>Т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100" b="1"/>
              <a:t>Ь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6189663" y="2197100"/>
            <a:ext cx="2424112" cy="2011363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Сравниваем номер ДБО № 2, вписанный организатором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номером ДБО № 2,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распознанным станцией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организатора.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несовпадения –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исправляем вручную номер, распознанный станцией организатора.</a:t>
            </a: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3944938" y="3860800"/>
            <a:ext cx="1171575" cy="249238"/>
          </a:xfrm>
          <a:prstGeom prst="rect">
            <a:avLst/>
          </a:prstGeom>
          <a:solidFill>
            <a:srgbClr val="DCE6F2"/>
          </a:solidFill>
          <a:ln w="1908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1100"/>
              <a:t>294110</a:t>
            </a:r>
            <a:r>
              <a:rPr lang="ru-RU" altLang="ru-RU" sz="1100" b="1">
                <a:solidFill>
                  <a:srgbClr val="FF0000"/>
                </a:solidFill>
              </a:rPr>
              <a:t>8</a:t>
            </a:r>
            <a:r>
              <a:rPr lang="ru-RU" altLang="ru-RU" sz="1100"/>
              <a:t>144078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2817813" y="720725"/>
            <a:ext cx="3317875" cy="368300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Открывается окно верификации</a:t>
            </a:r>
          </a:p>
        </p:txBody>
      </p:sp>
      <p:cxnSp>
        <p:nvCxnSpPr>
          <p:cNvPr id="54280" name="AutoShape 8"/>
          <p:cNvCxnSpPr>
            <a:cxnSpLocks noChangeShapeType="1"/>
          </p:cNvCxnSpPr>
          <p:nvPr/>
        </p:nvCxnSpPr>
        <p:spPr bwMode="auto">
          <a:xfrm flipH="1">
            <a:off x="5691188" y="3068638"/>
            <a:ext cx="492125" cy="288925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54281" name="AutoShape 9"/>
          <p:cNvCxnSpPr>
            <a:cxnSpLocks noChangeShapeType="1"/>
            <a:endCxn id="54278" idx="0"/>
          </p:cNvCxnSpPr>
          <p:nvPr/>
        </p:nvCxnSpPr>
        <p:spPr bwMode="auto">
          <a:xfrm flipH="1">
            <a:off x="4530725" y="3444875"/>
            <a:ext cx="1636713" cy="415925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7885113" y="6237288"/>
            <a:ext cx="1727200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0000FF"/>
                </a:solidFill>
                <a:hlinkClick r:id="rId4"/>
              </a:rPr>
              <a:t>СОДЕРЖАНИЕ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4" t="13455" r="15468" b="11288"/>
          <a:stretch>
            <a:fillRect/>
          </a:stretch>
        </p:blipFill>
        <p:spPr bwMode="auto">
          <a:xfrm>
            <a:off x="107950" y="692150"/>
            <a:ext cx="9036050" cy="561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15904" t="13455" r="15468" b="11288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-180975" y="17463"/>
            <a:ext cx="730885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Экспорт данных</a:t>
            </a:r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6176963" y="3789363"/>
            <a:ext cx="2952750" cy="1465262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отсутствии особых ситуаций по результатам сканирования нажимаем кнопку «Перейти к экспорту»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82550" y="9525"/>
            <a:ext cx="5465763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7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организаторов ППЭ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27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начала экзамена 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3" y="2505075"/>
            <a:ext cx="1150937" cy="2262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4304506"/>
            <a:ext cx="154305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370681" y="4371377"/>
            <a:ext cx="143510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 dirty="0" smtClean="0">
                <a:solidFill>
                  <a:srgbClr val="254061"/>
                </a:solidFill>
                <a:latin typeface="Arial" panose="020B0604020202020204" pitchFamily="34" charset="0"/>
              </a:rPr>
              <a:t>Не позднее </a:t>
            </a:r>
            <a:r>
              <a:rPr lang="ru-RU" altLang="ru-RU" sz="1600" b="1" dirty="0">
                <a:solidFill>
                  <a:srgbClr val="254061"/>
                </a:solidFill>
                <a:latin typeface="Arial" panose="020B0604020202020204" pitchFamily="34" charset="0"/>
              </a:rPr>
              <a:t>08:00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2159000" y="1162050"/>
            <a:ext cx="5905500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</a:t>
            </a:r>
            <a:r>
              <a:rPr lang="ru-RU" altLang="ru-RU" sz="16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 </a:t>
            </a:r>
            <a:r>
              <a:rPr lang="ru-RU" altLang="ru-RU" sz="16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аудитории, </a:t>
            </a:r>
            <a:r>
              <a:rPr lang="ru-RU" sz="16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за регистрацию </a:t>
            </a:r>
            <a:r>
              <a:rPr lang="ru-RU" sz="16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лиц:</a:t>
            </a:r>
            <a:r>
              <a:rPr lang="ru-RU" altLang="ru-RU" sz="16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600" b="1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получает от руководителя ППЭ форму ППЭ-07</a:t>
            </a:r>
          </a:p>
          <a:p>
            <a:pPr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проходит к своему рабочему месту – ко входу в ППЭ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2124075" y="2997200"/>
            <a:ext cx="6335713" cy="157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lvl="0">
              <a:buClrTx/>
              <a:tabLst/>
            </a:pPr>
            <a:r>
              <a:rPr lang="ru-RU" altLang="ru-RU" sz="16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вне аудитории, </a:t>
            </a:r>
            <a:r>
              <a:rPr lang="ru-RU" sz="16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за регистрацию </a:t>
            </a:r>
            <a:r>
              <a:rPr lang="ru-RU" sz="16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 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допуск работников в ППЭ:</a:t>
            </a:r>
          </a:p>
          <a:p>
            <a:pPr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паспортный контроль </a:t>
            </a:r>
          </a:p>
          <a:p>
            <a:pPr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проверяет наличие работников в списках</a:t>
            </a:r>
          </a:p>
          <a:p>
            <a:pPr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регистрирует работников ППЭ (подпись в форме ППЭ-07)</a:t>
            </a:r>
          </a:p>
          <a:p>
            <a:pPr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направляет организаторов к месту проведения инструктажа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159000" y="4941888"/>
            <a:ext cx="608488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в аудитории, вне аудитории:</a:t>
            </a:r>
          </a:p>
          <a:p>
            <a:pPr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оставляют личные вещи в месте для хранения личных вещей лиц, привлекаемых к проведению ЕГЭ, которое расположено до входа в ППЭ</a:t>
            </a:r>
          </a:p>
          <a:p>
            <a:pPr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регистрируются у ответственного организатора вне аудитории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250825" y="25400"/>
            <a:ext cx="630078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Экспорт данных</a:t>
            </a: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0088"/>
            <a:ext cx="9144000" cy="467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1476375" y="3287713"/>
            <a:ext cx="5688013" cy="1797050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Пригласить технического специалиста и члена ГЭК.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 совместно с членом ГЭК и организаторами проверяет, что экспортируемые данные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содержат особых ситуаций и сверяет данные о количестве отсканированных бланков,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указанном на станции организатора, с количеством бланков, указанном в форме ППЭ-11.</a:t>
            </a:r>
          </a:p>
        </p:txBody>
      </p:sp>
      <p:sp>
        <p:nvSpPr>
          <p:cNvPr id="56324" name="AutoShape 4"/>
          <p:cNvSpPr>
            <a:spLocks noChangeArrowheads="1"/>
          </p:cNvSpPr>
          <p:nvPr/>
        </p:nvSpPr>
        <p:spPr bwMode="auto">
          <a:xfrm>
            <a:off x="7569200" y="4164013"/>
            <a:ext cx="288925" cy="876300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DCE6F2"/>
          </a:solidFill>
          <a:ln w="1260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7575550" y="4094163"/>
            <a:ext cx="19050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000" b="1"/>
              <a:t>Н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000" b="1"/>
              <a:t>А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000" b="1"/>
              <a:t>Ж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000" b="1"/>
              <a:t>А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000" b="1"/>
              <a:t>Т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000" b="1"/>
              <a:t>Ь</a:t>
            </a: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0" y="5843588"/>
            <a:ext cx="9144000" cy="642937"/>
          </a:xfrm>
          <a:prstGeom prst="rect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 В случае необходимости повторной настройки станции организатора для </a:t>
            </a:r>
          </a:p>
          <a:p>
            <a:pPr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калибровки сканера необходимо использовать калибровочный лист станции организатора!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468313" y="34925"/>
            <a:ext cx="6300787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Экспорт данных</a:t>
            </a: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8225"/>
            <a:ext cx="9144000" cy="478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3563938" y="4076700"/>
            <a:ext cx="2447925" cy="73342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 i="1"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 вводит пароль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 i="1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доступа к токену и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 i="1">
                <a:latin typeface="Times New Roman" panose="02020603050405020304" pitchFamily="18" charset="0"/>
                <a:cs typeface="Times New Roman" panose="02020603050405020304" pitchFamily="18" charset="0"/>
              </a:rPr>
              <a:t>нажимает кнопку «ОК»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395288" y="17463"/>
            <a:ext cx="6300787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Экспорт данных</a:t>
            </a: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00"/>
            <a:ext cx="9144000" cy="472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2555875" y="5767388"/>
            <a:ext cx="4464050" cy="642937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 переходит к экспорту ЭМ, нажимает кнопку.</a:t>
            </a: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7235825" y="5445125"/>
            <a:ext cx="936625" cy="433388"/>
          </a:xfrm>
          <a:prstGeom prst="rect">
            <a:avLst/>
          </a:prstGeom>
          <a:noFill/>
          <a:ln w="2844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539750" y="71438"/>
            <a:ext cx="630078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Экспорт данных</a:t>
            </a: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475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7920038" y="6262688"/>
            <a:ext cx="1728787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0000FF"/>
                </a:solidFill>
                <a:hlinkClick r:id="rId4"/>
              </a:rPr>
              <a:t>СОДЕРЖАНИЕ</a:t>
            </a: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74613" y="5872163"/>
            <a:ext cx="7848600" cy="91757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 сохраняет пакет с электронными образами бланков и форм ППЭ на флеш-накопитель для переноса данных между станциями ППЭ.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AutoShape 1"/>
          <p:cNvSpPr>
            <a:spLocks noChangeArrowheads="1"/>
          </p:cNvSpPr>
          <p:nvPr/>
        </p:nvSpPr>
        <p:spPr bwMode="auto">
          <a:xfrm>
            <a:off x="503238" y="1597025"/>
            <a:ext cx="4957762" cy="722313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ts val="400"/>
              </a:spcBef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и подписание протокола проведения процедуры сканирования бланков ГИА в аудитории ППЭ (форма ППЭ-15)</a:t>
            </a:r>
          </a:p>
        </p:txBody>
      </p:sp>
      <p:sp>
        <p:nvSpPr>
          <p:cNvPr id="60418" name="AutoShape 2"/>
          <p:cNvSpPr>
            <a:spLocks noChangeArrowheads="1"/>
          </p:cNvSpPr>
          <p:nvPr/>
        </p:nvSpPr>
        <p:spPr bwMode="auto">
          <a:xfrm>
            <a:off x="515938" y="2352675"/>
            <a:ext cx="4957762" cy="788988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на флеш-накопитель для переноса данных между станциями ППЭ электронного журнала работы станции организатора</a:t>
            </a:r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525463" y="47625"/>
            <a:ext cx="5892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 в аудитории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550863" y="869950"/>
            <a:ext cx="4887912" cy="658813"/>
          </a:xfrm>
          <a:prstGeom prst="rect">
            <a:avLst/>
          </a:prstGeom>
          <a:solidFill>
            <a:srgbClr val="D9DADB"/>
          </a:solidFill>
          <a:ln w="9360" cap="flat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anchor="ctr"/>
          <a:lstStyle>
            <a:lvl1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ts val="400"/>
              </a:spcBef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и подписание протокола печати ЭМ в аудитории (форма ППЭ-23)</a:t>
            </a:r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473075" y="4862513"/>
            <a:ext cx="8275638" cy="1311275"/>
          </a:xfrm>
          <a:prstGeom prst="rect">
            <a:avLst/>
          </a:prstGeom>
          <a:solidFill>
            <a:srgbClr val="FFFFFF"/>
          </a:solidFill>
          <a:ln w="25560" cap="sq">
            <a:solidFill>
              <a:srgbClr val="4F81B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После сохранения на флеш-накопитель для переноса данных между станциями ППЭ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электронных журналов работы станции организатора со всех станций организатора во всех аудиториях ППЭ, включая замененные и резервные, технический специалист при участии руководителя ППЭ передает электронные журналы работы станции организатора </a:t>
            </a:r>
            <a:r>
              <a:rPr lang="ru-RU" altLang="ru-RU" sz="1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личном кабинете ППЭ  </a:t>
            </a:r>
            <a:r>
              <a:rPr lang="ru-RU" altLang="ru-RU" sz="1600">
                <a:solidFill>
                  <a:srgbClr val="2540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участии члена ГЭК с токеном члена ГЭК.</a:t>
            </a:r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473075" y="3813175"/>
            <a:ext cx="8274050" cy="823913"/>
          </a:xfrm>
          <a:prstGeom prst="rect">
            <a:avLst/>
          </a:prstGeom>
          <a:solidFill>
            <a:srgbClr val="FFFFFF"/>
          </a:solidFill>
          <a:ln w="25560" cap="sq">
            <a:solidFill>
              <a:srgbClr val="4F81B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протоколов и сохранение электронного журнала работы станции организатора выполняется также на станциях организатора, замененных в ходе экзамена на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резервные, и на резервных станциях организатора, не использованных на экзамене.</a:t>
            </a:r>
          </a:p>
        </p:txBody>
      </p:sp>
      <p:sp>
        <p:nvSpPr>
          <p:cNvPr id="60423" name="AutoShape 7"/>
          <p:cNvSpPr>
            <a:spLocks noChangeArrowheads="1"/>
          </p:cNvSpPr>
          <p:nvPr/>
        </p:nvSpPr>
        <p:spPr bwMode="auto">
          <a:xfrm>
            <a:off x="6156325" y="1246188"/>
            <a:ext cx="1976438" cy="635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Организаторы</a:t>
            </a:r>
          </a:p>
        </p:txBody>
      </p:sp>
      <p:sp>
        <p:nvSpPr>
          <p:cNvPr id="60424" name="AutoShape 8"/>
          <p:cNvSpPr>
            <a:spLocks noChangeArrowheads="1"/>
          </p:cNvSpPr>
          <p:nvPr/>
        </p:nvSpPr>
        <p:spPr bwMode="auto">
          <a:xfrm>
            <a:off x="6156325" y="1998663"/>
            <a:ext cx="1976438" cy="635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Технический специалист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50"/>
            <a:ext cx="9247188" cy="588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107950" y="-6350"/>
            <a:ext cx="663892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 на резервной станции или в случае неявки участников</a:t>
            </a:r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2771775" y="3603625"/>
            <a:ext cx="5832475" cy="823913"/>
          </a:xfrm>
          <a:prstGeom prst="rect">
            <a:avLst/>
          </a:prstGeom>
          <a:solidFill>
            <a:srgbClr val="DCE6F2"/>
          </a:solidFill>
          <a:ln w="12600" cap="sq">
            <a:solidFill>
              <a:srgbClr val="4F81B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завершения экзамена на резервной станции нажмите ссылку «Завершить печать» на странице Загрузка ключа доступа к ЭМ. Подтвердите завершение печати с помощью токена.</a:t>
            </a:r>
          </a:p>
        </p:txBody>
      </p:sp>
      <p:cxnSp>
        <p:nvCxnSpPr>
          <p:cNvPr id="61444" name="AutoShape 4"/>
          <p:cNvCxnSpPr>
            <a:cxnSpLocks noChangeShapeType="1"/>
          </p:cNvCxnSpPr>
          <p:nvPr/>
        </p:nvCxnSpPr>
        <p:spPr bwMode="auto">
          <a:xfrm flipH="1">
            <a:off x="1042988" y="4449763"/>
            <a:ext cx="1711325" cy="781050"/>
          </a:xfrm>
          <a:prstGeom prst="straightConnector1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1143000" y="1958975"/>
            <a:ext cx="6696075" cy="67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9525"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lvl="2" indent="0" algn="just" eaLnBrk="1" hangingPunct="1">
              <a:spcBef>
                <a:spcPts val="450"/>
              </a:spcBef>
              <a:spcAft>
                <a:spcPts val="450"/>
              </a:spcAft>
              <a:buClrTx/>
              <a:buSzPct val="150000"/>
              <a:buFontTx/>
              <a:buNone/>
            </a:pPr>
            <a:endParaRPr lang="ru-RU" altLang="ru-RU" sz="130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7938" lvl="2" indent="0" algn="just" eaLnBrk="1" hangingPunct="1">
              <a:spcBef>
                <a:spcPts val="450"/>
              </a:spcBef>
              <a:spcAft>
                <a:spcPts val="450"/>
              </a:spcAft>
              <a:buClr>
                <a:srgbClr val="558ED5"/>
              </a:buClr>
              <a:buSzPct val="150000"/>
              <a:buFont typeface="Wingdings" panose="05000000000000000000" pitchFamily="2" charset="2"/>
              <a:buNone/>
            </a:pPr>
            <a:endParaRPr lang="ru-RU" altLang="ru-RU" sz="130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7624763" y="2970213"/>
            <a:ext cx="17399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2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ППЭ;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2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Неиспользованные материалы</a:t>
            </a:r>
          </a:p>
        </p:txBody>
      </p:sp>
      <p:sp>
        <p:nvSpPr>
          <p:cNvPr id="62467" name="AutoShape 3"/>
          <p:cNvSpPr>
            <a:spLocks noChangeArrowheads="1"/>
          </p:cNvSpPr>
          <p:nvPr/>
        </p:nvSpPr>
        <p:spPr bwMode="auto">
          <a:xfrm>
            <a:off x="7140575" y="3046413"/>
            <a:ext cx="493713" cy="458787"/>
          </a:xfrm>
          <a:prstGeom prst="plus">
            <a:avLst>
              <a:gd name="adj" fmla="val 46162"/>
            </a:avLst>
          </a:prstGeom>
          <a:solidFill>
            <a:srgbClr val="DCE6F2"/>
          </a:solidFill>
          <a:ln w="936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468313" y="790575"/>
            <a:ext cx="8424862" cy="733425"/>
          </a:xfrm>
          <a:prstGeom prst="rect">
            <a:avLst/>
          </a:prstGeom>
          <a:solidFill>
            <a:srgbClr val="DCE6F2"/>
          </a:solidFill>
          <a:ln w="9360" cap="sq">
            <a:solidFill>
              <a:srgbClr val="006AB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комплектации бланков ответов №2 организатор должен следить, чтобы бланки ответов №2 одного участника лежали строго друг за другом: сверху основной бланк ответов №2 лист 1, лист 2 и за ним все дополнительные бланки ответов №2 данного участника</a:t>
            </a:r>
          </a:p>
        </p:txBody>
      </p:sp>
      <p:pic>
        <p:nvPicPr>
          <p:cNvPr id="624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038" y="2779713"/>
            <a:ext cx="1733550" cy="119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5799138" y="2112963"/>
            <a:ext cx="75882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900">
                <a:latin typeface="Arial" panose="020B0604020202020204" pitchFamily="34" charset="0"/>
              </a:rPr>
              <a:t>Черновики</a:t>
            </a:r>
          </a:p>
        </p:txBody>
      </p:sp>
      <p:sp>
        <p:nvSpPr>
          <p:cNvPr id="62471" name="Line 7"/>
          <p:cNvSpPr>
            <a:spLocks noChangeShapeType="1"/>
          </p:cNvSpPr>
          <p:nvPr/>
        </p:nvSpPr>
        <p:spPr bwMode="auto">
          <a:xfrm>
            <a:off x="5316538" y="2065338"/>
            <a:ext cx="4762" cy="2009775"/>
          </a:xfrm>
          <a:prstGeom prst="line">
            <a:avLst/>
          </a:prstGeom>
          <a:noFill/>
          <a:ln w="15840" cap="sq">
            <a:solidFill>
              <a:srgbClr val="4A452A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72" name="Line 8"/>
          <p:cNvSpPr>
            <a:spLocks noChangeShapeType="1"/>
          </p:cNvSpPr>
          <p:nvPr/>
        </p:nvSpPr>
        <p:spPr bwMode="auto">
          <a:xfrm flipH="1" flipV="1">
            <a:off x="5307013" y="2058988"/>
            <a:ext cx="1538287" cy="7937"/>
          </a:xfrm>
          <a:prstGeom prst="line">
            <a:avLst/>
          </a:prstGeom>
          <a:noFill/>
          <a:ln w="15840" cap="sq">
            <a:solidFill>
              <a:srgbClr val="4A452A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6247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0" y="2357438"/>
            <a:ext cx="363538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2474" name="Rectangle 10"/>
          <p:cNvSpPr>
            <a:spLocks noChangeArrowheads="1"/>
          </p:cNvSpPr>
          <p:nvPr/>
        </p:nvSpPr>
        <p:spPr bwMode="auto">
          <a:xfrm>
            <a:off x="5969000" y="3417888"/>
            <a:ext cx="258763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37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62475" name="Rectangle 11"/>
          <p:cNvSpPr>
            <a:spLocks noChangeArrowheads="1"/>
          </p:cNvSpPr>
          <p:nvPr/>
        </p:nvSpPr>
        <p:spPr bwMode="auto">
          <a:xfrm>
            <a:off x="2279650" y="39688"/>
            <a:ext cx="456882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Упаковка ЭМ</a:t>
            </a:r>
          </a:p>
        </p:txBody>
      </p:sp>
      <p:sp>
        <p:nvSpPr>
          <p:cNvPr id="62476" name="Rectangle 12"/>
          <p:cNvSpPr>
            <a:spLocks noChangeArrowheads="1"/>
          </p:cNvSpPr>
          <p:nvPr/>
        </p:nvSpPr>
        <p:spPr bwMode="auto">
          <a:xfrm>
            <a:off x="415925" y="5505450"/>
            <a:ext cx="8116888" cy="987425"/>
          </a:xfrm>
          <a:prstGeom prst="rect">
            <a:avLst/>
          </a:prstGeom>
          <a:solidFill>
            <a:srgbClr val="FFFFFF"/>
          </a:solidFill>
          <a:ln w="255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5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 ВДП с бланками ответов участников экзамена не запаковывается до того,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5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 не будет произведён экспорт отсканированных материалов, либо до принятия решения о сканировании в Штабе ППЭ в случае возникновения нештатной ситуации, которую невозможно решить средствами станции организатора</a:t>
            </a:r>
          </a:p>
        </p:txBody>
      </p:sp>
      <p:pic>
        <p:nvPicPr>
          <p:cNvPr id="62477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1952625"/>
            <a:ext cx="5111750" cy="207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2478" name="Text Box 14"/>
          <p:cNvSpPr txBox="1">
            <a:spLocks noChangeArrowheads="1"/>
          </p:cNvSpPr>
          <p:nvPr/>
        </p:nvSpPr>
        <p:spPr bwMode="auto">
          <a:xfrm>
            <a:off x="968375" y="4140200"/>
            <a:ext cx="7316788" cy="1158875"/>
          </a:xfrm>
          <a:prstGeom prst="rect">
            <a:avLst/>
          </a:prstGeom>
          <a:noFill/>
          <a:ln w="1260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упаковке бланков запрещено:</a:t>
            </a:r>
          </a:p>
          <a:p>
            <a:pPr eaLnBrk="1" hangingPunct="1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4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какие-либо иные пакеты (конверты и т.д.) вместо выданных ВДП;</a:t>
            </a:r>
          </a:p>
          <a:p>
            <a:pPr eaLnBrk="1" hangingPunct="1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4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вкладывать вместе с бланками ЕГЭ какие-либо другие материалы;</a:t>
            </a:r>
          </a:p>
          <a:p>
            <a:pPr eaLnBrk="1" hangingPunct="1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4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скреплять бланки ЕГЭ (скрепками, степлерами и т.п.);</a:t>
            </a:r>
          </a:p>
          <a:p>
            <a:pPr eaLnBrk="1" hangingPunct="1">
              <a:buClr>
                <a:srgbClr val="254061"/>
              </a:buClr>
              <a:buFont typeface="Arial" panose="020B0604020202020204" pitchFamily="34" charset="0"/>
              <a:buChar char="•"/>
            </a:pPr>
            <a:r>
              <a:rPr lang="ru-RU" altLang="ru-RU" sz="14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менять ориентацию бланков ЕГЭ в ВДП (верх-низ, лицевая-оборотная сторона).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446088" y="85725"/>
            <a:ext cx="6300787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 в аудитории </a:t>
            </a:r>
          </a:p>
        </p:txBody>
      </p:sp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260350" y="3446463"/>
            <a:ext cx="89281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4973638"/>
            <a:ext cx="1262063" cy="124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3492" name="AutoShape 4"/>
          <p:cNvSpPr>
            <a:spLocks noChangeArrowheads="1"/>
          </p:cNvSpPr>
          <p:nvPr/>
        </p:nvSpPr>
        <p:spPr bwMode="auto">
          <a:xfrm>
            <a:off x="425450" y="1196975"/>
            <a:ext cx="5192713" cy="403225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 упаковки ЭМ в аудитории в центре видимости камеры видеонаблюдения объявляется: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 окончании экзамена;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данные протокола о проведении экзамена в аудитории (форма ППЭ-05-02), в том числе:  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предмета,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участников экзамена в данной аудитории,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ЭМ (использованных и неиспользованных),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подписания протокола. </a:t>
            </a:r>
          </a:p>
          <a:p>
            <a:pPr eaLnBrk="1" hangingPunct="1">
              <a:buClrTx/>
              <a:buFontTx/>
              <a:buNone/>
            </a:pPr>
            <a:endParaRPr lang="ru-RU" altLang="ru-RU" sz="160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Демонстрируется запечатанный ВДП с ЭМ участников экзамена.</a:t>
            </a:r>
          </a:p>
        </p:txBody>
      </p:sp>
      <p:sp>
        <p:nvSpPr>
          <p:cNvPr id="63493" name="AutoShape 5"/>
          <p:cNvSpPr>
            <a:spLocks noChangeArrowheads="1"/>
          </p:cNvSpPr>
          <p:nvPr/>
        </p:nvSpPr>
        <p:spPr bwMode="auto">
          <a:xfrm>
            <a:off x="6457950" y="2708275"/>
            <a:ext cx="1976438" cy="63658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Ответственный организатор</a:t>
            </a: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7829550" y="6183313"/>
            <a:ext cx="1727200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0000FF"/>
                </a:solidFill>
                <a:hlinkClick r:id="rId4"/>
              </a:rPr>
              <a:t>СОДЕРЖАНИЕ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125413" y="1163638"/>
            <a:ext cx="7096125" cy="1663700"/>
          </a:xfrm>
          <a:prstGeom prst="rect">
            <a:avLst/>
          </a:prstGeom>
          <a:solidFill>
            <a:srgbClr val="D9DADB"/>
          </a:solidFill>
          <a:ln w="2844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>
            <a:spAutoFit/>
          </a:bodyPr>
          <a:lstStyle>
            <a:lvl1pPr marL="284163" indent="-284163"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запечатанный ВДП с бланками регистрации, бланками ответов № 1, бланками ответов № 2 (лист 1 и лист 2), в том числе с ДБО № 2;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возвратные доставочные пакеты с КИМ  и контрольными листами,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возвратные доставочные пакеты  с испорченными ЭМ,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возвратные доставочные пакеты с черновиками,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неиспользованные материалы (ВДП, ДБО № 2, черновики).</a:t>
            </a:r>
          </a:p>
        </p:txBody>
      </p:sp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-303213" y="92075"/>
            <a:ext cx="7708901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ППЭ принимает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ответственного организатора в аудитории:</a:t>
            </a:r>
          </a:p>
        </p:txBody>
      </p:sp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1776413" y="2955925"/>
            <a:ext cx="7096125" cy="3732213"/>
          </a:xfrm>
          <a:prstGeom prst="rect">
            <a:avLst/>
          </a:prstGeom>
          <a:solidFill>
            <a:srgbClr val="D9DADB"/>
          </a:solidFill>
          <a:ln w="2844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endParaRPr lang="ru-RU" altLang="ru-RU" sz="1400">
              <a:solidFill>
                <a:srgbClr val="254061"/>
              </a:solidFill>
              <a:cs typeface="Times New Roman" panose="02020603050405020304" pitchFamily="18" charset="0"/>
            </a:endParaRP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ППЭ-05-02 «Протокол проведения экзамена в аудитории»; 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ППЭ-23 «Протокол печати полных комплектов ЭМ в аудитории ППЭ»;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 05-01 «Список участников экзамена в аудитории ППЭ»;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ППЭ-12-02 «Ведомость коррекции персональных данных участников экзамена в аудитории»;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ППЭ-12-03 «Ведомость использования дополнительных бланков ответов № 2»;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ППЭ-12-04-МАШ «Ведомость учета времени отсутствия участников экзамена в аудитории»;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ППЭ-15 «Протокол проведения процедуры сканирования бланков ГИА в аудитории ППЭ»;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ППЭ-16 «Расшифровка кодов образовательных организаций»;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калибровочный лист с каждой станции печати, использованной в аудитории</a:t>
            </a:r>
          </a:p>
          <a:p>
            <a:pPr algn="just" eaLnBrk="1" hangingPunct="1">
              <a:spcAft>
                <a:spcPts val="575"/>
              </a:spcAft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служебные записки (при наличии).</a:t>
            </a:r>
          </a:p>
        </p:txBody>
      </p:sp>
      <p:sp>
        <p:nvSpPr>
          <p:cNvPr id="64516" name="AutoShape 4"/>
          <p:cNvSpPr>
            <a:spLocks noChangeArrowheads="1"/>
          </p:cNvSpPr>
          <p:nvPr/>
        </p:nvSpPr>
        <p:spPr bwMode="auto">
          <a:xfrm>
            <a:off x="1258888" y="5084763"/>
            <a:ext cx="433387" cy="360362"/>
          </a:xfrm>
          <a:prstGeom prst="rightArrow">
            <a:avLst>
              <a:gd name="adj1" fmla="val 50000"/>
              <a:gd name="adj2" fmla="val 49999"/>
            </a:avLst>
          </a:prstGeom>
          <a:solidFill>
            <a:srgbClr val="DCE6F2"/>
          </a:solidFill>
          <a:ln w="1260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4517" name="AutoShape 5"/>
          <p:cNvSpPr>
            <a:spLocks noChangeArrowheads="1"/>
          </p:cNvSpPr>
          <p:nvPr/>
        </p:nvSpPr>
        <p:spPr bwMode="auto">
          <a:xfrm rot="10800000">
            <a:off x="7380288" y="1930400"/>
            <a:ext cx="431800" cy="360363"/>
          </a:xfrm>
          <a:prstGeom prst="rightArrow">
            <a:avLst>
              <a:gd name="adj1" fmla="val 50000"/>
              <a:gd name="adj2" fmla="val 49999"/>
            </a:avLst>
          </a:prstGeom>
          <a:solidFill>
            <a:srgbClr val="DCE6F2"/>
          </a:solidFill>
          <a:ln w="1260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8039100" y="1846263"/>
            <a:ext cx="79216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</a:t>
            </a: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0" y="5013325"/>
            <a:ext cx="11874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446088" y="85725"/>
            <a:ext cx="630078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завершения сканирования во всех аудиториях:</a:t>
            </a:r>
          </a:p>
        </p:txBody>
      </p:sp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260350" y="3446463"/>
            <a:ext cx="89281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5539" name="AutoShape 3"/>
          <p:cNvSpPr>
            <a:spLocks noChangeArrowheads="1"/>
          </p:cNvSpPr>
          <p:nvPr/>
        </p:nvSpPr>
        <p:spPr bwMode="auto">
          <a:xfrm>
            <a:off x="425450" y="1196975"/>
            <a:ext cx="5192713" cy="8636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Контролирует передачу техническим специалистом электронных журналов работы станций организатора, включая резервные, в </a:t>
            </a:r>
            <a:r>
              <a:rPr lang="ru-RU" altLang="ru-RU" sz="1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личном кабинете ППЭ.</a:t>
            </a:r>
          </a:p>
        </p:txBody>
      </p:sp>
      <p:sp>
        <p:nvSpPr>
          <p:cNvPr id="65540" name="AutoShape 4"/>
          <p:cNvSpPr>
            <a:spLocks noChangeArrowheads="1"/>
          </p:cNvSpPr>
          <p:nvPr/>
        </p:nvSpPr>
        <p:spPr bwMode="auto">
          <a:xfrm>
            <a:off x="6588125" y="2994025"/>
            <a:ext cx="1976438" cy="63658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Руководитель ППЭ</a:t>
            </a:r>
          </a:p>
        </p:txBody>
      </p:sp>
      <p:sp>
        <p:nvSpPr>
          <p:cNvPr id="65541" name="AutoShape 5"/>
          <p:cNvSpPr>
            <a:spLocks noChangeArrowheads="1"/>
          </p:cNvSpPr>
          <p:nvPr/>
        </p:nvSpPr>
        <p:spPr bwMode="auto">
          <a:xfrm>
            <a:off x="420688" y="2195513"/>
            <a:ext cx="5192712" cy="99377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получении от ответственного организатора ЭМ из аудитории заполняет форму ППЭ-13-02-МАШ на основе данных Сопроводительного бланка к материалам ЕГЭ, не вскрывая ВДП с бланками.</a:t>
            </a:r>
          </a:p>
        </p:txBody>
      </p:sp>
      <p:sp>
        <p:nvSpPr>
          <p:cNvPr id="65542" name="AutoShape 6"/>
          <p:cNvSpPr>
            <a:spLocks noChangeArrowheads="1"/>
          </p:cNvSpPr>
          <p:nvPr/>
        </p:nvSpPr>
        <p:spPr bwMode="auto">
          <a:xfrm>
            <a:off x="446088" y="3317875"/>
            <a:ext cx="5192712" cy="72072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Заполняет формы: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 14-01, ППЭ 13-01, ППЭ-14-02</a:t>
            </a:r>
          </a:p>
        </p:txBody>
      </p:sp>
      <p:sp>
        <p:nvSpPr>
          <p:cNvPr id="65543" name="AutoShape 7"/>
          <p:cNvSpPr>
            <a:spLocks noChangeArrowheads="1"/>
          </p:cNvSpPr>
          <p:nvPr/>
        </p:nvSpPr>
        <p:spPr bwMode="auto">
          <a:xfrm>
            <a:off x="446088" y="4167188"/>
            <a:ext cx="5192712" cy="1709737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Принимает у общественного (-ых) наблюдателя (-ей) (в случае присутствия его в ППЭ в день проведения экзамена) заполненную форму ППЭ-18-МАШ (в случае неявки общественного наблюдателя в форме ППЭ-18-МАШ ставит соответствующую отметку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 разделе «Общественный наблюдатель не явился в ППЭ»).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5563" y="11113"/>
            <a:ext cx="8691562" cy="86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7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руководителя ППЭ до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27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начала экзамена  </a:t>
            </a:r>
          </a:p>
        </p:txBody>
      </p:sp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22225" y="2951163"/>
            <a:ext cx="3541713" cy="343058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25560" cap="sq">
            <a:solidFill>
              <a:srgbClr val="7F7F7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endParaRPr lang="ru-RU" altLang="ru-RU" sz="1100" b="1" i="1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1100" b="1" i="1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ClrTx/>
              <a:buFontTx/>
              <a:buNone/>
            </a:pPr>
            <a:r>
              <a:rPr lang="ru-RU" altLang="ru-RU" sz="11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Организаторам в аудиториях: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ППЭ-05-01 (2 экземпляра);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ППЭ-05-02;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ППЭ-12-02;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ППЭ-12-03;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ППЭ-12-04- МАШ;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ППЭ-16;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инструкцию для участника экзамена, зачитываемую организатором в аудитории перед началом экзамена;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калибровочный лист станции организатора соответствующей аудитории;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таблички с номерами аудиторий;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черновики;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ВДП для упаковки ЭМ после проведения ЭМ (для бланков ЕГЭ, для испорченных или бракованных комплектов ЭМ, для использованных КИМ, для черновиков).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1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3665538" y="3490913"/>
            <a:ext cx="1704975" cy="235108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25560" cap="sq">
            <a:solidFill>
              <a:srgbClr val="7F7F7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1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Ответственному организатору вне аудитории: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1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ППЭ-06-01, ППЭ-06-02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106863" y="2403475"/>
            <a:ext cx="2087562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ВЫДАТЬ!</a:t>
            </a: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069975"/>
            <a:ext cx="1541463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377825" y="1117600"/>
            <a:ext cx="1435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Не ранее  08:15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2195513" y="903288"/>
            <a:ext cx="6948487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краткого инструктажа организаторов и работников ППЭ (Инструктаж для организаторов, проводимый в ППЭ перед началом экзамена) , назначение ответственных организаторов, распределение по местам организаторов вне аудитории, выдача списков, ведомостей и протоколов организаторам</a:t>
            </a:r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5502275" y="3213100"/>
            <a:ext cx="1704975" cy="2906713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25560" cap="sq">
            <a:solidFill>
              <a:srgbClr val="7F7F7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1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Медицинскому работнику: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инструкцию, определяющую порядок его работы во время проведения ЕГЭ в ППЭ,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1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учета участников экзамена, обратившихся к медицинскому работнику</a:t>
            </a:r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>
            <a:off x="7392988" y="3490913"/>
            <a:ext cx="1704975" cy="235108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25560" cap="sq">
            <a:solidFill>
              <a:srgbClr val="7F7F7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1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Техническим специалистам: </a:t>
            </a:r>
            <a:r>
              <a:rPr lang="ru-RU" altLang="ru-RU" sz="11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флеш-накопители для переноса данных между рабочими станциями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446088" y="85725"/>
            <a:ext cx="630078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завершения сканирования во всех аудиториях:</a:t>
            </a:r>
          </a:p>
        </p:txBody>
      </p:sp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260350" y="3446463"/>
            <a:ext cx="89281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6563" name="AutoShape 3"/>
          <p:cNvSpPr>
            <a:spLocks noChangeArrowheads="1"/>
          </p:cNvSpPr>
          <p:nvPr/>
        </p:nvSpPr>
        <p:spPr bwMode="auto">
          <a:xfrm>
            <a:off x="222250" y="1035050"/>
            <a:ext cx="6523038" cy="2595563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Передаёт техническому специалисту заполненные формы ППЭ для сканирования на станции сканирования в ППЭ формы: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ППЭ-07,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ППЭ-14-01,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ППЭ-13-02-МАШ,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ППЭ-18-МАШ (при наличии),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ППЭ-19 (при наличии),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ППЭ-21 (при наличии),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ППЭ-22 (при наличии).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передаются для сканирования материалы апелляций о нарушении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установленного порядка проведения ГИА (формы ППЭ-02 и ППЭ-03 (при наличии)</a:t>
            </a:r>
          </a:p>
        </p:txBody>
      </p:sp>
      <p:sp>
        <p:nvSpPr>
          <p:cNvPr id="66564" name="AutoShape 4"/>
          <p:cNvSpPr>
            <a:spLocks noChangeArrowheads="1"/>
          </p:cNvSpPr>
          <p:nvPr/>
        </p:nvSpPr>
        <p:spPr bwMode="auto">
          <a:xfrm>
            <a:off x="6991350" y="1936750"/>
            <a:ext cx="1976438" cy="635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Руководитель ППЭ</a:t>
            </a:r>
          </a:p>
        </p:txBody>
      </p:sp>
      <p:sp>
        <p:nvSpPr>
          <p:cNvPr id="66565" name="AutoShape 5"/>
          <p:cNvSpPr>
            <a:spLocks noChangeArrowheads="1"/>
          </p:cNvSpPr>
          <p:nvPr/>
        </p:nvSpPr>
        <p:spPr bwMode="auto">
          <a:xfrm>
            <a:off x="239713" y="5518150"/>
            <a:ext cx="6484937" cy="99377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Выполняет калибровку сканера на эталонном калибровочном листе (при необходимости), сканирует полученные формы ППЭ и возвращает их руководителю ППЭ.</a:t>
            </a:r>
          </a:p>
        </p:txBody>
      </p:sp>
      <p:sp>
        <p:nvSpPr>
          <p:cNvPr id="66566" name="AutoShape 6"/>
          <p:cNvSpPr>
            <a:spLocks noChangeArrowheads="1"/>
          </p:cNvSpPr>
          <p:nvPr/>
        </p:nvSpPr>
        <p:spPr bwMode="auto">
          <a:xfrm>
            <a:off x="222250" y="3814763"/>
            <a:ext cx="6523038" cy="158432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/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начала сканирования на станции </a:t>
            </a:r>
            <a:r>
              <a:rPr lang="ru-RU" altLang="ru-RU" sz="1400">
                <a:solidFill>
                  <a:srgbClr val="FF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Штаба ППЭ</a:t>
            </a: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загружает ключ доступа к ЭМ, содержащий сведения рассадке, который должен быть активирован токеном члена ГЭК. </a:t>
            </a:r>
          </a:p>
          <a:p>
            <a:pPr eaLnBrk="1" hangingPunct="1"/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 </a:t>
            </a: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Активация станции </a:t>
            </a:r>
            <a:r>
              <a:rPr lang="ru-RU" altLang="ru-RU" sz="1400">
                <a:solidFill>
                  <a:srgbClr val="FF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Штаба ППЭ</a:t>
            </a: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должна быть выполнена непосредственно перед началом процесса сканирования форм ППЭ.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</a:t>
            </a: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Загрузка журналов работы станции организатора на станцию сканирования в ППЭ в случае сканирования форм ППЭ не выполняется.</a:t>
            </a:r>
          </a:p>
        </p:txBody>
      </p:sp>
      <p:sp>
        <p:nvSpPr>
          <p:cNvPr id="66567" name="AutoShape 7"/>
          <p:cNvSpPr>
            <a:spLocks noChangeArrowheads="1"/>
          </p:cNvSpPr>
          <p:nvPr/>
        </p:nvSpPr>
        <p:spPr bwMode="auto">
          <a:xfrm>
            <a:off x="6991350" y="4268788"/>
            <a:ext cx="1976438" cy="635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Технический специалист</a:t>
            </a:r>
          </a:p>
        </p:txBody>
      </p:sp>
      <p:sp>
        <p:nvSpPr>
          <p:cNvPr id="66568" name="AutoShape 8"/>
          <p:cNvSpPr>
            <a:spLocks noChangeArrowheads="1"/>
          </p:cNvSpPr>
          <p:nvPr/>
        </p:nvSpPr>
        <p:spPr bwMode="auto">
          <a:xfrm>
            <a:off x="6991350" y="5697538"/>
            <a:ext cx="1976438" cy="635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Технический специалист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354013" y="7938"/>
            <a:ext cx="630078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Передача материалов в РЦОИ</a:t>
            </a:r>
          </a:p>
        </p:txBody>
      </p:sp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260350" y="3446463"/>
            <a:ext cx="89281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7587" name="AutoShape 3"/>
          <p:cNvSpPr>
            <a:spLocks noChangeArrowheads="1"/>
          </p:cNvSpPr>
          <p:nvPr/>
        </p:nvSpPr>
        <p:spPr bwMode="auto">
          <a:xfrm>
            <a:off x="117475" y="696913"/>
            <a:ext cx="6523038" cy="60325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 приглашению технического специалиста </a:t>
            </a:r>
            <a:r>
              <a:rPr lang="ru-RU" altLang="ru-RU" sz="1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проверяет</a:t>
            </a: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экспортируемые данные не содержат особых ситуаций.</a:t>
            </a:r>
          </a:p>
        </p:txBody>
      </p:sp>
      <p:sp>
        <p:nvSpPr>
          <p:cNvPr id="67588" name="AutoShape 4"/>
          <p:cNvSpPr>
            <a:spLocks noChangeArrowheads="1"/>
          </p:cNvSpPr>
          <p:nvPr/>
        </p:nvSpPr>
        <p:spPr bwMode="auto">
          <a:xfrm>
            <a:off x="6819900" y="5938838"/>
            <a:ext cx="2168525" cy="2952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Руководитель ППЭ</a:t>
            </a:r>
          </a:p>
        </p:txBody>
      </p:sp>
      <p:sp>
        <p:nvSpPr>
          <p:cNvPr id="67589" name="AutoShape 5"/>
          <p:cNvSpPr>
            <a:spLocks noChangeArrowheads="1"/>
          </p:cNvSpPr>
          <p:nvPr/>
        </p:nvSpPr>
        <p:spPr bwMode="auto">
          <a:xfrm>
            <a:off x="144463" y="2232025"/>
            <a:ext cx="6484937" cy="6096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Выполняет </a:t>
            </a: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экспорт электронных образов форм ППЭ, при этом пакет с электронными образами форм ППЭ зашифровывается для передачи в РЦОИ.</a:t>
            </a:r>
          </a:p>
        </p:txBody>
      </p:sp>
      <p:sp>
        <p:nvSpPr>
          <p:cNvPr id="67590" name="AutoShape 6"/>
          <p:cNvSpPr>
            <a:spLocks noChangeArrowheads="1"/>
          </p:cNvSpPr>
          <p:nvPr/>
        </p:nvSpPr>
        <p:spPr bwMode="auto">
          <a:xfrm>
            <a:off x="109538" y="1465263"/>
            <a:ext cx="6523037" cy="60166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все данные корректны, </a:t>
            </a:r>
            <a:r>
              <a:rPr lang="ru-RU" altLang="ru-RU" sz="1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подключает</a:t>
            </a: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станции </a:t>
            </a:r>
            <a:r>
              <a:rPr lang="ru-RU" altLang="ru-RU" sz="1400">
                <a:solidFill>
                  <a:srgbClr val="FF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Штаба ППЭ</a:t>
            </a: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члена ГЭК. </a:t>
            </a:r>
          </a:p>
        </p:txBody>
      </p:sp>
      <p:sp>
        <p:nvSpPr>
          <p:cNvPr id="67591" name="AutoShape 7"/>
          <p:cNvSpPr>
            <a:spLocks noChangeArrowheads="1"/>
          </p:cNvSpPr>
          <p:nvPr/>
        </p:nvSpPr>
        <p:spPr bwMode="auto">
          <a:xfrm>
            <a:off x="6875463" y="795338"/>
            <a:ext cx="1976437" cy="42703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Член ГЭК</a:t>
            </a:r>
          </a:p>
        </p:txBody>
      </p:sp>
      <p:sp>
        <p:nvSpPr>
          <p:cNvPr id="67592" name="AutoShape 8"/>
          <p:cNvSpPr>
            <a:spLocks noChangeArrowheads="1"/>
          </p:cNvSpPr>
          <p:nvPr/>
        </p:nvSpPr>
        <p:spPr bwMode="auto">
          <a:xfrm>
            <a:off x="6875463" y="2257425"/>
            <a:ext cx="1976437" cy="51593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Технический специалист</a:t>
            </a:r>
          </a:p>
        </p:txBody>
      </p:sp>
      <p:sp>
        <p:nvSpPr>
          <p:cNvPr id="67593" name="AutoShape 9"/>
          <p:cNvSpPr>
            <a:spLocks noChangeArrowheads="1"/>
          </p:cNvSpPr>
          <p:nvPr/>
        </p:nvSpPr>
        <p:spPr bwMode="auto">
          <a:xfrm>
            <a:off x="6875463" y="1516063"/>
            <a:ext cx="1976437" cy="42703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Член ГЭК</a:t>
            </a:r>
          </a:p>
        </p:txBody>
      </p:sp>
      <p:sp>
        <p:nvSpPr>
          <p:cNvPr id="67594" name="AutoShape 10"/>
          <p:cNvSpPr>
            <a:spLocks noChangeArrowheads="1"/>
          </p:cNvSpPr>
          <p:nvPr/>
        </p:nvSpPr>
        <p:spPr bwMode="auto">
          <a:xfrm>
            <a:off x="109538" y="3028950"/>
            <a:ext cx="6523037" cy="131445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/>
            <a:r>
              <a:rPr lang="ru-RU" altLang="ru-RU" sz="1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Сохраняет</a:t>
            </a: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флеш-накопитель для переноса данных между станциями ППЭ пакет с электронными образами форм ППЭ и при участии руководителя ППЭ </a:t>
            </a:r>
            <a:r>
              <a:rPr lang="ru-RU" altLang="ru-RU" sz="1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выполняет передачу </a:t>
            </a: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сервер РЦОИ всех пакетов с электронными образами бланков и форм ППЭ,  сформированных на всех станциях организатора и станции </a:t>
            </a:r>
            <a:r>
              <a:rPr lang="ru-RU" altLang="ru-RU" sz="1400">
                <a:solidFill>
                  <a:srgbClr val="FF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Штаба ППЭ</a:t>
            </a: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проверяя</a:t>
            </a: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соответствие переданных данных информации о рассадке.</a:t>
            </a:r>
          </a:p>
        </p:txBody>
      </p:sp>
      <p:sp>
        <p:nvSpPr>
          <p:cNvPr id="67595" name="AutoShape 11"/>
          <p:cNvSpPr>
            <a:spLocks noChangeArrowheads="1"/>
          </p:cNvSpPr>
          <p:nvPr/>
        </p:nvSpPr>
        <p:spPr bwMode="auto">
          <a:xfrm>
            <a:off x="6919913" y="3359150"/>
            <a:ext cx="1976437" cy="5746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Технический специалист</a:t>
            </a:r>
          </a:p>
        </p:txBody>
      </p:sp>
      <p:sp>
        <p:nvSpPr>
          <p:cNvPr id="67596" name="AutoShape 12"/>
          <p:cNvSpPr>
            <a:spLocks noChangeArrowheads="1"/>
          </p:cNvSpPr>
          <p:nvPr/>
        </p:nvSpPr>
        <p:spPr bwMode="auto">
          <a:xfrm>
            <a:off x="117475" y="4508500"/>
            <a:ext cx="6523038" cy="11430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завершения передачи всех пакетов с электронными образами бланков и форм ППЭ в РЦОИ (статус пакетов принимает значение «передан») при участии руководителя ППЭ и члена ГЭК </a:t>
            </a:r>
            <a:r>
              <a:rPr lang="ru-RU" altLang="ru-RU" sz="1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передает</a:t>
            </a: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РЦОИ статус </a:t>
            </a: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 пакеты сформированы и отправлены в РЦОИ» о завершении передачи ЭМ в РЦОИ, проверяя соответствие переданных данных информации о рассадке.</a:t>
            </a:r>
          </a:p>
        </p:txBody>
      </p:sp>
      <p:sp>
        <p:nvSpPr>
          <p:cNvPr id="67597" name="AutoShape 13"/>
          <p:cNvSpPr>
            <a:spLocks noChangeArrowheads="1"/>
          </p:cNvSpPr>
          <p:nvPr/>
        </p:nvSpPr>
        <p:spPr bwMode="auto">
          <a:xfrm>
            <a:off x="6858000" y="4748213"/>
            <a:ext cx="1976438" cy="5746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Технический специалист</a:t>
            </a:r>
          </a:p>
        </p:txBody>
      </p:sp>
      <p:sp>
        <p:nvSpPr>
          <p:cNvPr id="67598" name="AutoShape 14"/>
          <p:cNvSpPr>
            <a:spLocks noChangeArrowheads="1"/>
          </p:cNvSpPr>
          <p:nvPr/>
        </p:nvSpPr>
        <p:spPr bwMode="auto">
          <a:xfrm>
            <a:off x="117475" y="5808663"/>
            <a:ext cx="6523038" cy="655637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Ожидают </a:t>
            </a: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Штабе ППЭ </a:t>
            </a:r>
            <a:r>
              <a:rPr lang="ru-RU" altLang="ru-RU" sz="1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подтверждения от РЦОИ </a:t>
            </a: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факта успешного получения и расшифровки переданных пакетов с электронными образами бланков и форм ППЭ (статусы пакетов принимают значение «подтвержден»).</a:t>
            </a:r>
          </a:p>
        </p:txBody>
      </p:sp>
      <p:sp>
        <p:nvSpPr>
          <p:cNvPr id="67599" name="AutoShape 15"/>
          <p:cNvSpPr>
            <a:spLocks noChangeArrowheads="1"/>
          </p:cNvSpPr>
          <p:nvPr/>
        </p:nvSpPr>
        <p:spPr bwMode="auto">
          <a:xfrm>
            <a:off x="6916738" y="5651500"/>
            <a:ext cx="1976437" cy="28733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Член ГЭК</a:t>
            </a:r>
          </a:p>
        </p:txBody>
      </p:sp>
      <p:sp>
        <p:nvSpPr>
          <p:cNvPr id="67600" name="AutoShape 16"/>
          <p:cNvSpPr>
            <a:spLocks noChangeArrowheads="1"/>
          </p:cNvSpPr>
          <p:nvPr/>
        </p:nvSpPr>
        <p:spPr bwMode="auto">
          <a:xfrm>
            <a:off x="6916738" y="6232525"/>
            <a:ext cx="1976437" cy="48895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Технический специалист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354013" y="7938"/>
            <a:ext cx="630078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 в ППЭ</a:t>
            </a:r>
          </a:p>
        </p:txBody>
      </p:sp>
      <p:sp>
        <p:nvSpPr>
          <p:cNvPr id="68610" name="AutoShape 2"/>
          <p:cNvSpPr>
            <a:spLocks noChangeArrowheads="1"/>
          </p:cNvSpPr>
          <p:nvPr/>
        </p:nvSpPr>
        <p:spPr bwMode="auto">
          <a:xfrm>
            <a:off x="117475" y="696913"/>
            <a:ext cx="6523038" cy="73342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Подписывают напечатанный протокол проведения процедуры сканирования (остается на хранение в ППЭ).</a:t>
            </a:r>
          </a:p>
        </p:txBody>
      </p:sp>
      <p:sp>
        <p:nvSpPr>
          <p:cNvPr id="68611" name="AutoShape 3"/>
          <p:cNvSpPr>
            <a:spLocks noChangeArrowheads="1"/>
          </p:cNvSpPr>
          <p:nvPr/>
        </p:nvSpPr>
        <p:spPr bwMode="auto">
          <a:xfrm>
            <a:off x="6761163" y="809625"/>
            <a:ext cx="2168525" cy="2952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Руководитель ППЭ</a:t>
            </a:r>
          </a:p>
        </p:txBody>
      </p:sp>
      <p:sp>
        <p:nvSpPr>
          <p:cNvPr id="68612" name="AutoShape 4"/>
          <p:cNvSpPr>
            <a:spLocks noChangeArrowheads="1"/>
          </p:cNvSpPr>
          <p:nvPr/>
        </p:nvSpPr>
        <p:spPr bwMode="auto">
          <a:xfrm>
            <a:off x="90488" y="1598613"/>
            <a:ext cx="6524625" cy="100330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/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личном кабинете ППЭ при участии члена ГЭК с использованием токена члена ГЭК выполняет передачу электронных журналов работы основной и резервной станций </a:t>
            </a:r>
            <a:r>
              <a:rPr lang="ru-RU" altLang="ru-RU" sz="1400">
                <a:solidFill>
                  <a:srgbClr val="FF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Штаба ППЭ</a:t>
            </a: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статуса «Материалы переданы в РЦОИ» в систему мониторинга готовности ППЭ. </a:t>
            </a:r>
          </a:p>
        </p:txBody>
      </p:sp>
      <p:sp>
        <p:nvSpPr>
          <p:cNvPr id="68613" name="AutoShape 5"/>
          <p:cNvSpPr>
            <a:spLocks noChangeArrowheads="1"/>
          </p:cNvSpPr>
          <p:nvPr/>
        </p:nvSpPr>
        <p:spPr bwMode="auto">
          <a:xfrm>
            <a:off x="6859588" y="6002338"/>
            <a:ext cx="1976437" cy="42703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Член ГЭК</a:t>
            </a:r>
          </a:p>
        </p:txBody>
      </p:sp>
      <p:sp>
        <p:nvSpPr>
          <p:cNvPr id="68614" name="AutoShape 6"/>
          <p:cNvSpPr>
            <a:spLocks noChangeArrowheads="1"/>
          </p:cNvSpPr>
          <p:nvPr/>
        </p:nvSpPr>
        <p:spPr bwMode="auto">
          <a:xfrm>
            <a:off x="6864350" y="1851025"/>
            <a:ext cx="1976438" cy="51593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Технический специалист</a:t>
            </a:r>
          </a:p>
        </p:txBody>
      </p:sp>
      <p:sp>
        <p:nvSpPr>
          <p:cNvPr id="68615" name="AutoShape 7"/>
          <p:cNvSpPr>
            <a:spLocks noChangeArrowheads="1"/>
          </p:cNvSpPr>
          <p:nvPr/>
        </p:nvSpPr>
        <p:spPr bwMode="auto">
          <a:xfrm>
            <a:off x="6864350" y="3494088"/>
            <a:ext cx="1976438" cy="51593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Руководитель ППЭ</a:t>
            </a:r>
          </a:p>
        </p:txBody>
      </p:sp>
      <p:sp>
        <p:nvSpPr>
          <p:cNvPr id="68616" name="AutoShape 8"/>
          <p:cNvSpPr>
            <a:spLocks noChangeArrowheads="1"/>
          </p:cNvSpPr>
          <p:nvPr/>
        </p:nvSpPr>
        <p:spPr bwMode="auto">
          <a:xfrm>
            <a:off x="117475" y="3490913"/>
            <a:ext cx="6523038" cy="51911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сканирования всех материалов совместно с членом ГЭК ещё раз пересчитывает ВДП</a:t>
            </a:r>
          </a:p>
        </p:txBody>
      </p:sp>
      <p:sp>
        <p:nvSpPr>
          <p:cNvPr id="68617" name="AutoShape 9"/>
          <p:cNvSpPr>
            <a:spLocks noChangeArrowheads="1"/>
          </p:cNvSpPr>
          <p:nvPr/>
        </p:nvSpPr>
        <p:spPr bwMode="auto">
          <a:xfrm>
            <a:off x="90488" y="5286375"/>
            <a:ext cx="6524625" cy="52705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Передаёт материалы экзамена члену ГЭК по форме ППЭ 14-01</a:t>
            </a:r>
          </a:p>
        </p:txBody>
      </p:sp>
      <p:sp>
        <p:nvSpPr>
          <p:cNvPr id="68618" name="AutoShape 10"/>
          <p:cNvSpPr>
            <a:spLocks noChangeArrowheads="1"/>
          </p:cNvSpPr>
          <p:nvPr/>
        </p:nvSpPr>
        <p:spPr bwMode="auto">
          <a:xfrm>
            <a:off x="6845300" y="501650"/>
            <a:ext cx="1976438" cy="28733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Член ГЭК</a:t>
            </a:r>
          </a:p>
        </p:txBody>
      </p:sp>
      <p:sp>
        <p:nvSpPr>
          <p:cNvPr id="68619" name="AutoShape 11"/>
          <p:cNvSpPr>
            <a:spLocks noChangeArrowheads="1"/>
          </p:cNvSpPr>
          <p:nvPr/>
        </p:nvSpPr>
        <p:spPr bwMode="auto">
          <a:xfrm>
            <a:off x="6875463" y="1120775"/>
            <a:ext cx="1976437" cy="49053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Технический специалист</a:t>
            </a:r>
          </a:p>
        </p:txBody>
      </p:sp>
      <p:sp>
        <p:nvSpPr>
          <p:cNvPr id="68620" name="Text Box 12"/>
          <p:cNvSpPr txBox="1">
            <a:spLocks noChangeArrowheads="1"/>
          </p:cNvSpPr>
          <p:nvPr/>
        </p:nvSpPr>
        <p:spPr bwMode="auto">
          <a:xfrm>
            <a:off x="117475" y="2747963"/>
            <a:ext cx="8812213" cy="642937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Статус «Материалы переданы в РЦОИ» может быть передан, если в РЦОИ было передано подтверждение о завершении и передаче ЭМ.</a:t>
            </a:r>
          </a:p>
        </p:txBody>
      </p:sp>
      <p:sp>
        <p:nvSpPr>
          <p:cNvPr id="68621" name="Text Box 13"/>
          <p:cNvSpPr txBox="1">
            <a:spLocks noChangeArrowheads="1"/>
          </p:cNvSpPr>
          <p:nvPr/>
        </p:nvSpPr>
        <p:spPr bwMode="auto">
          <a:xfrm>
            <a:off x="71438" y="4064000"/>
            <a:ext cx="8824912" cy="1158875"/>
          </a:xfrm>
          <a:prstGeom prst="rect">
            <a:avLst/>
          </a:prstGeom>
          <a:noFill/>
          <a:ln w="2844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1400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Бланки ЕГЭ в тех ВДП, которые были вскрыты для сканирования в штабе ППЭ в связи с возникновением нештатной ситуации, в этом случае перенести информацию с сопроводительных бланков ВДП, в которых бланки ЕГЭ были доставлены из аудиторий в штаб ППЭ, в новый ВДП, в новые ВДП вложить калибровочные листы и ВДП, в которых бланки были доставлены из аудиторий в штаб ППЭ, и запечатать ВДП с бланками ЕГЭ для хранения и транспортировки).</a:t>
            </a:r>
          </a:p>
        </p:txBody>
      </p:sp>
      <p:sp>
        <p:nvSpPr>
          <p:cNvPr id="68622" name="AutoShape 14"/>
          <p:cNvSpPr>
            <a:spLocks noChangeArrowheads="1"/>
          </p:cNvSpPr>
          <p:nvPr/>
        </p:nvSpPr>
        <p:spPr bwMode="auto">
          <a:xfrm>
            <a:off x="6875463" y="5289550"/>
            <a:ext cx="1976437" cy="5238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Руководитель ППЭ</a:t>
            </a:r>
          </a:p>
        </p:txBody>
      </p:sp>
      <p:sp>
        <p:nvSpPr>
          <p:cNvPr id="68623" name="AutoShape 15"/>
          <p:cNvSpPr>
            <a:spLocks noChangeArrowheads="1"/>
          </p:cNvSpPr>
          <p:nvPr/>
        </p:nvSpPr>
        <p:spPr bwMode="auto">
          <a:xfrm>
            <a:off x="90488" y="5902325"/>
            <a:ext cx="6524625" cy="627063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Упаковывает за специально подготовленным столом, находящимся в зоне видимости камер видеонаблюдения, материалов экзамена для последующей передачи на хранение (руководитель ППЭ присутствует).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 Box 1"/>
          <p:cNvSpPr txBox="1">
            <a:spLocks noChangeArrowheads="1"/>
          </p:cNvSpPr>
          <p:nvPr/>
        </p:nvSpPr>
        <p:spPr bwMode="auto">
          <a:xfrm>
            <a:off x="-123825" y="-87313"/>
            <a:ext cx="6983413" cy="88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экзамена: нештатные ситуации.</a:t>
            </a:r>
          </a:p>
        </p:txBody>
      </p:sp>
      <p:sp>
        <p:nvSpPr>
          <p:cNvPr id="69634" name="AutoShape 2"/>
          <p:cNvSpPr>
            <a:spLocks noChangeArrowheads="1"/>
          </p:cNvSpPr>
          <p:nvPr/>
        </p:nvSpPr>
        <p:spPr bwMode="auto">
          <a:xfrm>
            <a:off x="7019925" y="2108200"/>
            <a:ext cx="2016125" cy="9572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360" cap="sq">
            <a:solidFill>
              <a:srgbClr val="006AB3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52560" tIns="26280" rIns="52560" bIns="2628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По решению члена ГЭК</a:t>
            </a:r>
          </a:p>
        </p:txBody>
      </p:sp>
      <p:sp>
        <p:nvSpPr>
          <p:cNvPr id="69635" name="AutoShape 3"/>
          <p:cNvSpPr>
            <a:spLocks noChangeArrowheads="1"/>
          </p:cNvSpPr>
          <p:nvPr/>
        </p:nvSpPr>
        <p:spPr bwMode="auto">
          <a:xfrm>
            <a:off x="196850" y="4025900"/>
            <a:ext cx="4159250" cy="1524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69636" name="AutoShape 4"/>
          <p:cNvSpPr>
            <a:spLocks noChangeArrowheads="1"/>
          </p:cNvSpPr>
          <p:nvPr/>
        </p:nvSpPr>
        <p:spPr bwMode="auto">
          <a:xfrm>
            <a:off x="196850" y="1855788"/>
            <a:ext cx="4230688" cy="158908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69637" name="AutoShape 5"/>
          <p:cNvSpPr>
            <a:spLocks noChangeArrowheads="1"/>
          </p:cNvSpPr>
          <p:nvPr/>
        </p:nvSpPr>
        <p:spPr bwMode="auto">
          <a:xfrm>
            <a:off x="6988175" y="4271963"/>
            <a:ext cx="2016125" cy="8731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360" cap="sq">
            <a:solidFill>
              <a:srgbClr val="006AB3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52560" tIns="26280" rIns="52560" bIns="2628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По согласованию с РЦОИ</a:t>
            </a: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468313" y="1966913"/>
            <a:ext cx="3887787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Возникновение при сканировании на станции организатора нештатной ситуации, которая не может быть решена штатными средствами станции организатора</a:t>
            </a:r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468313" y="4257675"/>
            <a:ext cx="3743325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Отклонение в РЦОИ переданного пакета с замечаниями к составу и качеству сканирования</a:t>
            </a:r>
          </a:p>
        </p:txBody>
      </p:sp>
      <p:sp>
        <p:nvSpPr>
          <p:cNvPr id="69640" name="AutoShape 8"/>
          <p:cNvSpPr>
            <a:spLocks noChangeArrowheads="1"/>
          </p:cNvSpPr>
          <p:nvPr/>
        </p:nvSpPr>
        <p:spPr bwMode="auto">
          <a:xfrm>
            <a:off x="4905375" y="1966913"/>
            <a:ext cx="1636713" cy="3333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360" cap="sq">
            <a:solidFill>
              <a:srgbClr val="006AB3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52560" tIns="26280" rIns="52560" bIns="2628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Сканирование бланков ЕГЭ и аудиторных форм выполняется на станции сканирования в штабе ППЭ</a:t>
            </a:r>
          </a:p>
        </p:txBody>
      </p:sp>
      <p:sp>
        <p:nvSpPr>
          <p:cNvPr id="69641" name="Text Box 9"/>
          <p:cNvSpPr txBox="1">
            <a:spLocks noChangeArrowheads="1"/>
          </p:cNvSpPr>
          <p:nvPr/>
        </p:nvSpPr>
        <p:spPr bwMode="auto">
          <a:xfrm>
            <a:off x="7812088" y="3402013"/>
            <a:ext cx="431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AutoShape 1"/>
          <p:cNvSpPr>
            <a:spLocks noChangeArrowheads="1"/>
          </p:cNvSpPr>
          <p:nvPr/>
        </p:nvSpPr>
        <p:spPr bwMode="auto">
          <a:xfrm>
            <a:off x="296863" y="2478088"/>
            <a:ext cx="8564562" cy="60166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360" cap="sq">
            <a:solidFill>
              <a:srgbClr val="006AB3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52560" tIns="26280" rIns="52560" bIns="2628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/>
            <a:r>
              <a:rPr lang="ru-RU" altLang="ru-RU" sz="1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На станцию </a:t>
            </a:r>
            <a:r>
              <a:rPr lang="ru-RU" altLang="ru-RU" sz="1400" b="1">
                <a:solidFill>
                  <a:srgbClr val="FF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Штаба ППЭ</a:t>
            </a:r>
            <a:r>
              <a:rPr lang="ru-RU" altLang="ru-RU" sz="1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должен быть загружен журнал (журналы)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соответствующей станции организатора, на которой выполнялась печать ЭМ</a:t>
            </a:r>
          </a:p>
        </p:txBody>
      </p:sp>
      <p:sp>
        <p:nvSpPr>
          <p:cNvPr id="70658" name="AutoShape 2"/>
          <p:cNvSpPr>
            <a:spLocks noChangeArrowheads="1"/>
          </p:cNvSpPr>
          <p:nvPr/>
        </p:nvSpPr>
        <p:spPr bwMode="auto">
          <a:xfrm>
            <a:off x="288925" y="3195638"/>
            <a:ext cx="8604250" cy="736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360" cap="sq">
            <a:solidFill>
              <a:srgbClr val="006AB3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52560" tIns="26280" rIns="52560" bIns="2628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Технический специалист выполняет калибровку сканера калибровочным листом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данной аудитории</a:t>
            </a: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-107950" y="-1588"/>
            <a:ext cx="6983413" cy="88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экзамена: нештатные ситуации.</a:t>
            </a:r>
          </a:p>
        </p:txBody>
      </p:sp>
      <p:sp>
        <p:nvSpPr>
          <p:cNvPr id="70660" name="AutoShape 4"/>
          <p:cNvSpPr>
            <a:spLocks noChangeArrowheads="1"/>
          </p:cNvSpPr>
          <p:nvPr/>
        </p:nvSpPr>
        <p:spPr bwMode="auto">
          <a:xfrm>
            <a:off x="288925" y="4016375"/>
            <a:ext cx="8604250" cy="9731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360" cap="sq">
            <a:solidFill>
              <a:srgbClr val="006AB3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52560" tIns="26280" rIns="52560" bIns="2628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Технический специалист извлекает бланки ЕГЭ из ВДП и выполняет сканирование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бланков ЕГЭ с лицевой стороны в одностороннем режиме, проверяет качество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отсканированных изображений, ориентацию и последовательность всех бланков</a:t>
            </a:r>
          </a:p>
        </p:txBody>
      </p:sp>
      <p:sp>
        <p:nvSpPr>
          <p:cNvPr id="70661" name="AutoShape 5"/>
          <p:cNvSpPr>
            <a:spLocks noChangeArrowheads="1"/>
          </p:cNvSpPr>
          <p:nvPr/>
        </p:nvSpPr>
        <p:spPr bwMode="auto">
          <a:xfrm>
            <a:off x="288925" y="1412875"/>
            <a:ext cx="8566150" cy="9572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360" cap="sq">
            <a:solidFill>
              <a:srgbClr val="006AB3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52560" tIns="26280" rIns="52560" bIns="2628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Руководитель ППЭ в зоне видимости камер вскрывает ВДП с бланками ЕГЭ соответствующей аудитории и передаёт бланки и калибровочный лист соответствующей аудитории техническому специалисту</a:t>
            </a:r>
          </a:p>
        </p:txBody>
      </p:sp>
      <p:sp>
        <p:nvSpPr>
          <p:cNvPr id="70662" name="AutoShape 6"/>
          <p:cNvSpPr>
            <a:spLocks noChangeArrowheads="1"/>
          </p:cNvSpPr>
          <p:nvPr/>
        </p:nvSpPr>
        <p:spPr bwMode="auto">
          <a:xfrm>
            <a:off x="252413" y="5157788"/>
            <a:ext cx="8602662" cy="95726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360" cap="sq">
            <a:solidFill>
              <a:srgbClr val="006AB3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52560" tIns="26280" rIns="52560" bIns="2628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/>
            <a:r>
              <a:rPr lang="ru-RU" altLang="ru-RU" sz="1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Если все данные корректны, член ГЭК и технический специалист убедились в качестве сканирования, член ГЭК подключает к станции </a:t>
            </a:r>
            <a:r>
              <a:rPr lang="ru-RU" altLang="ru-RU" sz="1400" b="1">
                <a:solidFill>
                  <a:srgbClr val="FF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Штаба ППЭ</a:t>
            </a:r>
            <a:r>
              <a:rPr lang="ru-RU" altLang="ru-RU" sz="1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токен члена ГЭК и технический специалист выполняет экспорт электронных образов бланков и форм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354013" y="7938"/>
            <a:ext cx="630078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работники могут покинуть ППЭ</a:t>
            </a: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260350" y="3446463"/>
            <a:ext cx="89281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683" name="AutoShape 3"/>
          <p:cNvSpPr>
            <a:spLocks noChangeArrowheads="1"/>
          </p:cNvSpPr>
          <p:nvPr/>
        </p:nvSpPr>
        <p:spPr bwMode="auto">
          <a:xfrm>
            <a:off x="117475" y="696913"/>
            <a:ext cx="6523038" cy="60325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передачи члену ГЭК экзаменационных материалов по завершении экзамена</a:t>
            </a:r>
          </a:p>
        </p:txBody>
      </p:sp>
      <p:sp>
        <p:nvSpPr>
          <p:cNvPr id="71684" name="AutoShape 4"/>
          <p:cNvSpPr>
            <a:spLocks noChangeArrowheads="1"/>
          </p:cNvSpPr>
          <p:nvPr/>
        </p:nvSpPr>
        <p:spPr bwMode="auto">
          <a:xfrm>
            <a:off x="6761163" y="633413"/>
            <a:ext cx="2203450" cy="29368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Руководитель ППЭ</a:t>
            </a:r>
          </a:p>
        </p:txBody>
      </p:sp>
      <p:sp>
        <p:nvSpPr>
          <p:cNvPr id="71685" name="AutoShape 5"/>
          <p:cNvSpPr>
            <a:spLocks noChangeArrowheads="1"/>
          </p:cNvSpPr>
          <p:nvPr/>
        </p:nvSpPr>
        <p:spPr bwMode="auto">
          <a:xfrm>
            <a:off x="144463" y="2232025"/>
            <a:ext cx="6484937" cy="53657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приема экзаменационных материалов у руководителя ППЭ</a:t>
            </a:r>
          </a:p>
        </p:txBody>
      </p:sp>
      <p:sp>
        <p:nvSpPr>
          <p:cNvPr id="71686" name="AutoShape 6"/>
          <p:cNvSpPr>
            <a:spLocks noChangeArrowheads="1"/>
          </p:cNvSpPr>
          <p:nvPr/>
        </p:nvSpPr>
        <p:spPr bwMode="auto">
          <a:xfrm>
            <a:off x="109538" y="1465263"/>
            <a:ext cx="6523037" cy="60166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уведомлении из РЦОИ об успешном получении и расшифровки переданного пакета данных</a:t>
            </a:r>
          </a:p>
        </p:txBody>
      </p:sp>
      <p:sp>
        <p:nvSpPr>
          <p:cNvPr id="71687" name="AutoShape 7"/>
          <p:cNvSpPr>
            <a:spLocks noChangeArrowheads="1"/>
          </p:cNvSpPr>
          <p:nvPr/>
        </p:nvSpPr>
        <p:spPr bwMode="auto">
          <a:xfrm>
            <a:off x="6850063" y="2263775"/>
            <a:ext cx="1976437" cy="4699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Член ГЭК</a:t>
            </a:r>
          </a:p>
        </p:txBody>
      </p:sp>
      <p:sp>
        <p:nvSpPr>
          <p:cNvPr id="71688" name="AutoShape 8"/>
          <p:cNvSpPr>
            <a:spLocks noChangeArrowheads="1"/>
          </p:cNvSpPr>
          <p:nvPr/>
        </p:nvSpPr>
        <p:spPr bwMode="auto">
          <a:xfrm>
            <a:off x="6875463" y="1531938"/>
            <a:ext cx="1976437" cy="515937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Технический специалист</a:t>
            </a:r>
          </a:p>
        </p:txBody>
      </p:sp>
      <p:sp>
        <p:nvSpPr>
          <p:cNvPr id="71689" name="AutoShape 9"/>
          <p:cNvSpPr>
            <a:spLocks noChangeArrowheads="1"/>
          </p:cNvSpPr>
          <p:nvPr/>
        </p:nvSpPr>
        <p:spPr bwMode="auto">
          <a:xfrm>
            <a:off x="127000" y="2922588"/>
            <a:ext cx="6523038" cy="574675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завершения экзамена, по указанию руководителя ППЭ</a:t>
            </a:r>
          </a:p>
        </p:txBody>
      </p:sp>
      <p:sp>
        <p:nvSpPr>
          <p:cNvPr id="71690" name="AutoShape 10"/>
          <p:cNvSpPr>
            <a:spLocks noChangeArrowheads="1"/>
          </p:cNvSpPr>
          <p:nvPr/>
        </p:nvSpPr>
        <p:spPr bwMode="auto">
          <a:xfrm>
            <a:off x="6854825" y="2922588"/>
            <a:ext cx="1976438" cy="5746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Организаторы вне аудитории</a:t>
            </a:r>
          </a:p>
        </p:txBody>
      </p:sp>
      <p:sp>
        <p:nvSpPr>
          <p:cNvPr id="71691" name="AutoShape 11"/>
          <p:cNvSpPr>
            <a:spLocks noChangeArrowheads="1"/>
          </p:cNvSpPr>
          <p:nvPr/>
        </p:nvSpPr>
        <p:spPr bwMode="auto">
          <a:xfrm>
            <a:off x="127000" y="3648075"/>
            <a:ext cx="6523038" cy="84455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передачи экзаменационных материалов руководителю ППЭ и с разрешения руководителя ППЭ</a:t>
            </a:r>
          </a:p>
        </p:txBody>
      </p:sp>
      <p:sp>
        <p:nvSpPr>
          <p:cNvPr id="71692" name="AutoShape 12"/>
          <p:cNvSpPr>
            <a:spLocks noChangeArrowheads="1"/>
          </p:cNvSpPr>
          <p:nvPr/>
        </p:nvSpPr>
        <p:spPr bwMode="auto">
          <a:xfrm>
            <a:off x="136525" y="5564188"/>
            <a:ext cx="6524625" cy="60166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того, как все участники ЕГЭ покинули ППЭ</a:t>
            </a:r>
          </a:p>
        </p:txBody>
      </p:sp>
      <p:sp>
        <p:nvSpPr>
          <p:cNvPr id="71693" name="AutoShape 13"/>
          <p:cNvSpPr>
            <a:spLocks noChangeArrowheads="1"/>
          </p:cNvSpPr>
          <p:nvPr/>
        </p:nvSpPr>
        <p:spPr bwMode="auto">
          <a:xfrm>
            <a:off x="6761163" y="985838"/>
            <a:ext cx="2203450" cy="42862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Руководитель организации</a:t>
            </a:r>
          </a:p>
        </p:txBody>
      </p:sp>
      <p:sp>
        <p:nvSpPr>
          <p:cNvPr id="71694" name="AutoShape 14"/>
          <p:cNvSpPr>
            <a:spLocks noChangeArrowheads="1"/>
          </p:cNvSpPr>
          <p:nvPr/>
        </p:nvSpPr>
        <p:spPr bwMode="auto">
          <a:xfrm>
            <a:off x="6875463" y="3814763"/>
            <a:ext cx="1976437" cy="5746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Организаторы в аудитории</a:t>
            </a:r>
          </a:p>
        </p:txBody>
      </p:sp>
      <p:sp>
        <p:nvSpPr>
          <p:cNvPr id="71695" name="AutoShape 15"/>
          <p:cNvSpPr>
            <a:spLocks noChangeArrowheads="1"/>
          </p:cNvSpPr>
          <p:nvPr/>
        </p:nvSpPr>
        <p:spPr bwMode="auto">
          <a:xfrm>
            <a:off x="149225" y="4594225"/>
            <a:ext cx="6523038" cy="844550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передачи экзаменационных материалов руководителем ППЭ члену ГЭК и с разрешения руководителя ППЭ</a:t>
            </a:r>
          </a:p>
        </p:txBody>
      </p:sp>
      <p:sp>
        <p:nvSpPr>
          <p:cNvPr id="71696" name="AutoShape 16"/>
          <p:cNvSpPr>
            <a:spLocks noChangeArrowheads="1"/>
          </p:cNvSpPr>
          <p:nvPr/>
        </p:nvSpPr>
        <p:spPr bwMode="auto">
          <a:xfrm>
            <a:off x="6854825" y="4635500"/>
            <a:ext cx="1976438" cy="763588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Ответственный организатор вне аудитории</a:t>
            </a:r>
          </a:p>
        </p:txBody>
      </p:sp>
      <p:sp>
        <p:nvSpPr>
          <p:cNvPr id="71697" name="AutoShape 17"/>
          <p:cNvSpPr>
            <a:spLocks noChangeArrowheads="1"/>
          </p:cNvSpPr>
          <p:nvPr/>
        </p:nvSpPr>
        <p:spPr bwMode="auto">
          <a:xfrm>
            <a:off x="6875463" y="5591175"/>
            <a:ext cx="1976437" cy="5746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Медицинский работник</a:t>
            </a:r>
          </a:p>
        </p:txBody>
      </p:sp>
      <p:sp>
        <p:nvSpPr>
          <p:cNvPr id="71698" name="AutoShape 18"/>
          <p:cNvSpPr>
            <a:spLocks noChangeArrowheads="1"/>
          </p:cNvSpPr>
          <p:nvPr/>
        </p:nvSpPr>
        <p:spPr bwMode="auto">
          <a:xfrm>
            <a:off x="136525" y="6256338"/>
            <a:ext cx="6524625" cy="601662"/>
          </a:xfrm>
          <a:prstGeom prst="roundRect">
            <a:avLst>
              <a:gd name="adj" fmla="val 16667"/>
            </a:avLst>
          </a:prstGeom>
          <a:solidFill>
            <a:srgbClr val="D9DADB"/>
          </a:solidFill>
          <a:ln w="9360" cap="sq">
            <a:solidFill>
              <a:srgbClr val="87888A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4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любом этапе экзамена</a:t>
            </a:r>
          </a:p>
        </p:txBody>
      </p:sp>
      <p:sp>
        <p:nvSpPr>
          <p:cNvPr id="71699" name="AutoShape 19"/>
          <p:cNvSpPr>
            <a:spLocks noChangeArrowheads="1"/>
          </p:cNvSpPr>
          <p:nvPr/>
        </p:nvSpPr>
        <p:spPr bwMode="auto">
          <a:xfrm>
            <a:off x="6875463" y="6283325"/>
            <a:ext cx="1976437" cy="574675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9360" cap="sq">
            <a:solidFill>
              <a:srgbClr val="7F7F7F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254061"/>
                </a:solidFill>
              </a:rPr>
              <a:t>Общественный наблюдатель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143000" y="1958975"/>
            <a:ext cx="6696075" cy="67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9525"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525" algn="l"/>
                <a:tab pos="923925" algn="l"/>
                <a:tab pos="1838325" algn="l"/>
                <a:tab pos="2752725" algn="l"/>
                <a:tab pos="3667125" algn="l"/>
                <a:tab pos="4581525" algn="l"/>
                <a:tab pos="5495925" algn="l"/>
                <a:tab pos="6410325" algn="l"/>
                <a:tab pos="7324725" algn="l"/>
                <a:tab pos="8239125" algn="l"/>
                <a:tab pos="9153525" algn="l"/>
                <a:tab pos="100679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lvl="2" indent="0" algn="just" eaLnBrk="1" hangingPunct="1">
              <a:spcBef>
                <a:spcPts val="450"/>
              </a:spcBef>
              <a:spcAft>
                <a:spcPts val="450"/>
              </a:spcAft>
              <a:buClrTx/>
              <a:buSzPct val="150000"/>
              <a:buFontTx/>
              <a:buNone/>
            </a:pPr>
            <a:endParaRPr lang="ru-RU" altLang="ru-RU" sz="130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7938" lvl="2" indent="0" algn="just" eaLnBrk="1" hangingPunct="1">
              <a:spcBef>
                <a:spcPts val="450"/>
              </a:spcBef>
              <a:spcAft>
                <a:spcPts val="450"/>
              </a:spcAft>
              <a:buClr>
                <a:srgbClr val="558ED5"/>
              </a:buClr>
              <a:buSzPct val="150000"/>
              <a:buFont typeface="Wingdings" panose="05000000000000000000" pitchFamily="2" charset="2"/>
              <a:buNone/>
            </a:pPr>
            <a:endParaRPr lang="ru-RU" altLang="ru-RU" sz="130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2124075" y="88900"/>
            <a:ext cx="456882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Упаковочные материалы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608013" y="842963"/>
            <a:ext cx="824388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Возвратный доставочный пакет (ВДП)</a:t>
            </a:r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663575" y="1766888"/>
            <a:ext cx="431800" cy="668337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254061"/>
          </a:solidFill>
          <a:ln w="255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3143250" y="1725613"/>
            <a:ext cx="431800" cy="668337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254061"/>
          </a:solidFill>
          <a:ln w="255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5373688" y="1719263"/>
            <a:ext cx="431800" cy="668337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254061"/>
          </a:solidFill>
          <a:ln w="255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5" name="AutoShape 7"/>
          <p:cNvSpPr>
            <a:spLocks noChangeArrowheads="1"/>
          </p:cNvSpPr>
          <p:nvPr/>
        </p:nvSpPr>
        <p:spPr bwMode="auto">
          <a:xfrm>
            <a:off x="7618413" y="1689100"/>
            <a:ext cx="431800" cy="668338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254061"/>
          </a:solidFill>
          <a:ln w="255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8" y="2533650"/>
            <a:ext cx="1733550" cy="119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363" y="2533650"/>
            <a:ext cx="1733550" cy="119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263" y="2533650"/>
            <a:ext cx="1733550" cy="119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2538413"/>
            <a:ext cx="1733550" cy="119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363538" y="4027488"/>
            <a:ext cx="1327150" cy="917575"/>
          </a:xfrm>
          <a:prstGeom prst="rect">
            <a:avLst/>
          </a:prstGeom>
          <a:noFill/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Бланки участников ЕГЭ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2595563" y="4027488"/>
            <a:ext cx="1527175" cy="917575"/>
          </a:xfrm>
          <a:prstGeom prst="rect">
            <a:avLst/>
          </a:prstGeom>
          <a:noFill/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Бракованные, испорченные ИК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4713288" y="4152900"/>
            <a:ext cx="1841500" cy="642938"/>
          </a:xfrm>
          <a:prstGeom prst="rect">
            <a:avLst/>
          </a:prstGeom>
          <a:noFill/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Использованные КИМ</a:t>
            </a: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7223125" y="4291013"/>
            <a:ext cx="1325563" cy="368300"/>
          </a:xfrm>
          <a:prstGeom prst="rect">
            <a:avLst/>
          </a:prstGeom>
          <a:noFill/>
          <a:ln w="9360" cap="sq">
            <a:solidFill>
              <a:srgbClr val="2540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Черновики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28625" y="3541713"/>
            <a:ext cx="77041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16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Техническому специалисту необходимо:</a:t>
            </a: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2355850" y="3903663"/>
            <a:ext cx="6119813" cy="1510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284163" indent="-284163"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запустить станции организатора во всех аудиториях, включить </a:t>
            </a:r>
            <a:r>
              <a:rPr lang="ru-RU" altLang="ru-RU" sz="1600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подключенные 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станциям организатора принтеры и сканеры, проверить печать на выбранный принтер средствами станции организатора;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доступ к </a:t>
            </a:r>
            <a:r>
              <a:rPr lang="ru-RU" alt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Личному кабинету ППЭ</a:t>
            </a:r>
            <a:r>
              <a:rPr lang="ru-RU" altLang="ru-RU" sz="1600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-34925"/>
            <a:ext cx="7585075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7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работников ППЭ до начала 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2700" b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запуска участников экзамена  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1611313"/>
            <a:ext cx="1541463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434975" y="1641475"/>
            <a:ext cx="1435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Не позднее  08:45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308225" y="982663"/>
            <a:ext cx="45720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в аудиториях: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Проходят в свои аудитории</a:t>
            </a: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2336800" y="1516063"/>
            <a:ext cx="45720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вне аудитории: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Проходят на свои места</a:t>
            </a: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2336800" y="2054225"/>
            <a:ext cx="45720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 b="1" i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организатор вне аудитории: </a:t>
            </a:r>
          </a:p>
          <a:p>
            <a:pPr eaLnBrk="1" hangingPunct="1">
              <a:buClr>
                <a:srgbClr val="254061"/>
              </a:buClr>
              <a:buFont typeface="Wingdings" panose="05000000000000000000" pitchFamily="2" charset="2"/>
              <a:buChar char=""/>
            </a:pPr>
            <a:r>
              <a:rPr lang="ru-RU" altLang="ru-RU" sz="160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Размещает  на информационном стенде при входе в ППЭ формы ППЭ-06-01, ППЭ-06-02</a:t>
            </a:r>
          </a:p>
        </p:txBody>
      </p:sp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4341813"/>
            <a:ext cx="15430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396875" y="4416425"/>
            <a:ext cx="14351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b="1">
                <a:solidFill>
                  <a:srgbClr val="254061"/>
                </a:solidFill>
                <a:latin typeface="Arial" panose="020B0604020202020204" pitchFamily="34" charset="0"/>
              </a:rPr>
              <a:t>Не позднее  09:00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-96838"/>
            <a:ext cx="8274050" cy="1022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8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начала экзамена организаторам </a:t>
            </a:r>
          </a:p>
          <a:p>
            <a:pPr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8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аудитории необходимо:</a:t>
            </a: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568325" y="1052513"/>
            <a:ext cx="7705725" cy="4554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284163" indent="-284163"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готовность аудитории к экзамену (в том числе готовность средств видеонаблюдения), 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проветрить аудиторию (при необходимости),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вывесить у входа в аудиторию один экземпляр формы ППЭ-05-01 «Список участников экзамена в аудитории ППЭ»,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раздать на рабочие места участников экзамена черновики со штампом образовательной организации, на базе которой расположен ППЭ, на каждого участника  (минимальное количество - два листа),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</a:t>
            </a:r>
            <a:r>
              <a:rPr lang="ru-RU" alt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доске необходимую информацию для заполнения регистрационных полей </a:t>
            </a: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бланков </a:t>
            </a:r>
            <a:r>
              <a:rPr lang="ru-RU" alt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использованием полученной у руководителя ППЭ формы </a:t>
            </a: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ППЭ-16 </a:t>
            </a:r>
            <a:r>
              <a:rPr lang="ru-RU" alt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«Расшифровка кодов образовательных организаций </a:t>
            </a: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ППЭ, </a:t>
            </a:r>
          </a:p>
          <a:p>
            <a:pPr algn="just" eaLnBrk="1" hangingPunct="1">
              <a:lnSpc>
                <a:spcPct val="115000"/>
              </a:lnSpc>
              <a:buClr>
                <a:srgbClr val="254061"/>
              </a:buClr>
              <a:buFont typeface="Wingdings" panose="05000000000000000000" pitchFamily="2" charset="2"/>
              <a:buChar char=""/>
            </a:pPr>
            <a:r>
              <a:rPr lang="ru-RU" altLang="ru-RU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</a:t>
            </a:r>
            <a:r>
              <a:rPr lang="ru-RU" altLang="ru-RU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в аудитории настроенных на точное время часов, находящихся в поле зрения участников экзаменов.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6048</TotalTime>
  <Words>5011</Words>
  <Application>Microsoft Office PowerPoint</Application>
  <PresentationFormat>Экран (4:3)</PresentationFormat>
  <Paragraphs>747</Paragraphs>
  <Slides>65</Slides>
  <Notes>65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65</vt:i4>
      </vt:variant>
    </vt:vector>
  </HeadingPairs>
  <TitlesOfParts>
    <vt:vector size="75" baseType="lpstr">
      <vt:lpstr>Microsoft YaHei</vt:lpstr>
      <vt:lpstr>Arial</vt:lpstr>
      <vt:lpstr>Calibri</vt:lpstr>
      <vt:lpstr>Cambria</vt:lpstr>
      <vt:lpstr>Times New Roman</vt:lpstr>
      <vt:lpstr>Wingdings</vt:lpstr>
      <vt:lpstr>Тема Office</vt:lpstr>
      <vt:lpstr>Тема Office</vt:lpstr>
      <vt:lpstr>Тема Office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ege</dc:creator>
  <cp:lastModifiedBy>Пургина Елена Васильевна</cp:lastModifiedBy>
  <cp:revision>863</cp:revision>
  <cp:lastPrinted>2018-12-28T09:16:35Z</cp:lastPrinted>
  <dcterms:created xsi:type="dcterms:W3CDTF">2014-10-16T05:54:08Z</dcterms:created>
  <dcterms:modified xsi:type="dcterms:W3CDTF">2025-01-13T02:14:18Z</dcterms:modified>
</cp:coreProperties>
</file>