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632" r:id="rId2"/>
    <p:sldId id="637" r:id="rId3"/>
    <p:sldId id="638" r:id="rId4"/>
    <p:sldId id="639" r:id="rId5"/>
    <p:sldId id="640" r:id="rId6"/>
    <p:sldId id="641" r:id="rId7"/>
    <p:sldId id="642" r:id="rId8"/>
    <p:sldId id="649" r:id="rId9"/>
    <p:sldId id="643" r:id="rId10"/>
    <p:sldId id="644" r:id="rId11"/>
    <p:sldId id="648" r:id="rId12"/>
    <p:sldId id="645" r:id="rId13"/>
    <p:sldId id="646" r:id="rId14"/>
    <p:sldId id="647" r:id="rId15"/>
    <p:sldId id="63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>
      <p:cViewPr varScale="1">
        <p:scale>
          <a:sx n="74" d="100"/>
          <a:sy n="74" d="100"/>
        </p:scale>
        <p:origin x="66" y="4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338708-96D3-4F4F-9A3E-A84F5B675038}" type="datetimeFigureOut">
              <a:rPr lang="ru-RU" smtClean="0"/>
              <a:t>25.12.2024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40E232-92DC-4185-8B85-47CD100DB0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10157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9BE8FF0-F183-4574-B7B0-D8FBC935E942}" type="slidenum">
              <a:rPr lang="ru-RU" altLang="ru-RU"/>
              <a:pPr/>
              <a:t>11</a:t>
            </a:fld>
            <a:endParaRPr lang="ru-RU" altLang="ru-RU"/>
          </a:p>
        </p:txBody>
      </p:sp>
      <p:sp>
        <p:nvSpPr>
          <p:cNvPr id="194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94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721927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35000">
              <a:schemeClr val="bg1"/>
            </a:gs>
            <a:gs pos="100000">
              <a:schemeClr val="bg1">
                <a:lumMod val="65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Заголовок и объект">
    <p:bg>
      <p:bgPr>
        <a:gradFill flip="none" rotWithShape="1">
          <a:gsLst>
            <a:gs pos="74000">
              <a:schemeClr val="bg1">
                <a:lumMod val="85000"/>
              </a:schemeClr>
            </a:gs>
            <a:gs pos="0">
              <a:schemeClr val="bg1"/>
            </a:gs>
            <a:gs pos="83000">
              <a:schemeClr val="bg1">
                <a:lumMod val="85000"/>
              </a:schemeClr>
            </a:gs>
            <a:gs pos="100000">
              <a:schemeClr val="bg1">
                <a:lumMod val="8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5024" y="275992"/>
            <a:ext cx="6983169" cy="886493"/>
          </a:xfrm>
        </p:spPr>
        <p:txBody>
          <a:bodyPr>
            <a:normAutofit/>
          </a:bodyPr>
          <a:lstStyle>
            <a:lvl1pPr>
              <a:defRPr sz="2959" b="1" i="0" baseline="0">
                <a:solidFill>
                  <a:srgbClr val="FF0000"/>
                </a:solidFill>
                <a:latin typeface="Arial" panose="020B0604020202020204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976961" y="0"/>
            <a:ext cx="2167039" cy="525287"/>
          </a:xfrm>
          <a:prstGeom prst="rect">
            <a:avLst/>
          </a:prstGeom>
        </p:spPr>
      </p:pic>
      <p:sp>
        <p:nvSpPr>
          <p:cNvPr id="9" name="Прямоугольник 8"/>
          <p:cNvSpPr/>
          <p:nvPr userDrawn="1"/>
        </p:nvSpPr>
        <p:spPr>
          <a:xfrm>
            <a:off x="0" y="6562644"/>
            <a:ext cx="9144000" cy="295356"/>
          </a:xfrm>
          <a:prstGeom prst="rect">
            <a:avLst/>
          </a:prstGeom>
          <a:effectLst>
            <a:outerShdw blurRad="50800" dist="1270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24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-15391" y="6562643"/>
            <a:ext cx="9144000" cy="32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80" b="1" dirty="0" smtClean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КГКСУ «Центр оценки качества образования»</a:t>
            </a:r>
            <a:r>
              <a:rPr lang="ru-RU" sz="1480" b="1" baseline="0" dirty="0" smtClean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                                    </a:t>
            </a:r>
            <a:r>
              <a:rPr lang="en-US" sz="1480" b="1" dirty="0" smtClean="0">
                <a:solidFill>
                  <a:schemeClr val="accent1">
                    <a:lumMod val="50000"/>
                  </a:schemeClr>
                </a:solidFill>
              </a:rPr>
              <a:t>coko24.ru</a:t>
            </a:r>
            <a:r>
              <a:rPr lang="ru-RU" sz="1480" b="1" dirty="0" smtClean="0">
                <a:solidFill>
                  <a:schemeClr val="accent1">
                    <a:lumMod val="50000"/>
                  </a:schemeClr>
                </a:solidFill>
              </a:rPr>
              <a:t>,2-46-00-29, 2-04-04-33</a:t>
            </a:r>
            <a:endParaRPr lang="ru-RU" sz="148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066688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Заголовок и объект">
    <p:bg>
      <p:bgPr>
        <a:gradFill flip="none" rotWithShape="1">
          <a:gsLst>
            <a:gs pos="74000">
              <a:schemeClr val="bg1">
                <a:lumMod val="85000"/>
              </a:schemeClr>
            </a:gs>
            <a:gs pos="0">
              <a:schemeClr val="bg1"/>
            </a:gs>
            <a:gs pos="83000">
              <a:schemeClr val="bg1">
                <a:lumMod val="85000"/>
              </a:schemeClr>
            </a:gs>
            <a:gs pos="100000">
              <a:schemeClr val="bg1">
                <a:lumMod val="8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5024" y="275992"/>
            <a:ext cx="6983169" cy="886493"/>
          </a:xfrm>
        </p:spPr>
        <p:txBody>
          <a:bodyPr>
            <a:normAutofit/>
          </a:bodyPr>
          <a:lstStyle>
            <a:lvl1pPr>
              <a:defRPr sz="2959" b="1" i="0" baseline="0">
                <a:solidFill>
                  <a:srgbClr val="FF0000"/>
                </a:solidFill>
                <a:latin typeface="Arial" panose="020B0604020202020204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976961" y="0"/>
            <a:ext cx="2167039" cy="525287"/>
          </a:xfrm>
          <a:prstGeom prst="rect">
            <a:avLst/>
          </a:prstGeom>
        </p:spPr>
      </p:pic>
      <p:sp>
        <p:nvSpPr>
          <p:cNvPr id="9" name="Прямоугольник 8"/>
          <p:cNvSpPr/>
          <p:nvPr userDrawn="1"/>
        </p:nvSpPr>
        <p:spPr>
          <a:xfrm>
            <a:off x="0" y="6562644"/>
            <a:ext cx="9144000" cy="295356"/>
          </a:xfrm>
          <a:prstGeom prst="rect">
            <a:avLst/>
          </a:prstGeom>
          <a:effectLst>
            <a:outerShdw blurRad="50800" dist="1270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24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-15391" y="6562643"/>
            <a:ext cx="9144000" cy="32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80" b="1" dirty="0" smtClean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КГКСУ «Центр оценки качества образования»</a:t>
            </a:r>
            <a:r>
              <a:rPr lang="ru-RU" sz="1480" b="1" baseline="0" dirty="0" smtClean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                                    </a:t>
            </a:r>
            <a:r>
              <a:rPr lang="en-US" sz="1480" b="1" dirty="0" smtClean="0">
                <a:solidFill>
                  <a:schemeClr val="accent1">
                    <a:lumMod val="50000"/>
                  </a:schemeClr>
                </a:solidFill>
              </a:rPr>
              <a:t>coko24.ru</a:t>
            </a:r>
            <a:r>
              <a:rPr lang="ru-RU" sz="1480" b="1" dirty="0" smtClean="0">
                <a:solidFill>
                  <a:schemeClr val="accent1">
                    <a:lumMod val="50000"/>
                  </a:schemeClr>
                </a:solidFill>
              </a:rPr>
              <a:t>,2-46-00-29, 2-04-04-33</a:t>
            </a:r>
            <a:endParaRPr lang="ru-RU" sz="148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36886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Заголовок и объект">
    <p:bg>
      <p:bgPr>
        <a:gradFill flip="none" rotWithShape="1">
          <a:gsLst>
            <a:gs pos="74000">
              <a:schemeClr val="bg1">
                <a:lumMod val="85000"/>
              </a:schemeClr>
            </a:gs>
            <a:gs pos="0">
              <a:schemeClr val="bg1"/>
            </a:gs>
            <a:gs pos="83000">
              <a:schemeClr val="bg1">
                <a:lumMod val="85000"/>
              </a:schemeClr>
            </a:gs>
            <a:gs pos="100000">
              <a:schemeClr val="bg1">
                <a:lumMod val="8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5024" y="275992"/>
            <a:ext cx="6983169" cy="886493"/>
          </a:xfrm>
        </p:spPr>
        <p:txBody>
          <a:bodyPr>
            <a:normAutofit/>
          </a:bodyPr>
          <a:lstStyle>
            <a:lvl1pPr>
              <a:defRPr sz="2959" b="1" i="0" baseline="0">
                <a:solidFill>
                  <a:srgbClr val="FF0000"/>
                </a:solidFill>
                <a:latin typeface="Arial" panose="020B0604020202020204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976961" y="0"/>
            <a:ext cx="2167039" cy="525287"/>
          </a:xfrm>
          <a:prstGeom prst="rect">
            <a:avLst/>
          </a:prstGeom>
        </p:spPr>
      </p:pic>
      <p:sp>
        <p:nvSpPr>
          <p:cNvPr id="9" name="Прямоугольник 8"/>
          <p:cNvSpPr/>
          <p:nvPr userDrawn="1"/>
        </p:nvSpPr>
        <p:spPr>
          <a:xfrm>
            <a:off x="0" y="6562644"/>
            <a:ext cx="9144000" cy="295356"/>
          </a:xfrm>
          <a:prstGeom prst="rect">
            <a:avLst/>
          </a:prstGeom>
          <a:effectLst>
            <a:outerShdw blurRad="50800" dist="1270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24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-15391" y="6562643"/>
            <a:ext cx="9144000" cy="32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80" b="1" dirty="0" smtClean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КГКСУ «Центр оценки качества образования»</a:t>
            </a:r>
            <a:r>
              <a:rPr lang="ru-RU" sz="1480" b="1" baseline="0" dirty="0" smtClean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                                    </a:t>
            </a:r>
            <a:r>
              <a:rPr lang="en-US" sz="1480" b="1" dirty="0" smtClean="0">
                <a:solidFill>
                  <a:schemeClr val="accent1">
                    <a:lumMod val="50000"/>
                  </a:schemeClr>
                </a:solidFill>
              </a:rPr>
              <a:t>coko24.ru</a:t>
            </a:r>
            <a:r>
              <a:rPr lang="ru-RU" sz="1480" b="1" dirty="0" smtClean="0">
                <a:solidFill>
                  <a:schemeClr val="accent1">
                    <a:lumMod val="50000"/>
                  </a:schemeClr>
                </a:solidFill>
              </a:rPr>
              <a:t>,2-46-00-29, 2-04-04-33</a:t>
            </a:r>
            <a:endParaRPr lang="ru-RU" sz="148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54564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Pr>
        <a:gradFill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bg1">
                <a:lumMod val="85000"/>
              </a:schemeClr>
            </a:gs>
            <a:gs pos="83000">
              <a:schemeClr val="bg1">
                <a:lumMod val="85000"/>
              </a:schemeClr>
            </a:gs>
            <a:gs pos="100000">
              <a:schemeClr val="bg1">
                <a:lumMod val="8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038975" y="0"/>
            <a:ext cx="2105025" cy="495300"/>
          </a:xfrm>
          <a:prstGeom prst="rect">
            <a:avLst/>
          </a:prstGeom>
        </p:spPr>
      </p:pic>
      <p:sp>
        <p:nvSpPr>
          <p:cNvPr id="7" name="Прямоугольник 6"/>
          <p:cNvSpPr/>
          <p:nvPr userDrawn="1"/>
        </p:nvSpPr>
        <p:spPr>
          <a:xfrm>
            <a:off x="13391" y="6526311"/>
            <a:ext cx="9130609" cy="298291"/>
          </a:xfrm>
          <a:prstGeom prst="rect">
            <a:avLst/>
          </a:prstGeom>
          <a:effectLst>
            <a:outerShdw blurRad="50800" dist="1270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0" y="6490790"/>
            <a:ext cx="913060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КГКСУ «Центр оценки качества образования»</a:t>
            </a: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                            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coko24.ru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,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2-46-00-29, 2-04-04-33</a:t>
            </a:r>
            <a:endParaRPr lang="ru-RU" sz="16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Заголовок и объект">
    <p:bg>
      <p:bgPr>
        <a:gradFill flip="none" rotWithShape="1">
          <a:gsLst>
            <a:gs pos="74000">
              <a:schemeClr val="bg1">
                <a:lumMod val="85000"/>
              </a:schemeClr>
            </a:gs>
            <a:gs pos="0">
              <a:schemeClr val="bg1"/>
            </a:gs>
            <a:gs pos="83000">
              <a:schemeClr val="bg1">
                <a:lumMod val="85000"/>
              </a:schemeClr>
            </a:gs>
            <a:gs pos="100000">
              <a:schemeClr val="bg1">
                <a:lumMod val="8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5024" y="275992"/>
            <a:ext cx="6983169" cy="886493"/>
          </a:xfrm>
        </p:spPr>
        <p:txBody>
          <a:bodyPr>
            <a:normAutofit/>
          </a:bodyPr>
          <a:lstStyle>
            <a:lvl1pPr>
              <a:defRPr sz="2959" b="1" i="0" baseline="0">
                <a:solidFill>
                  <a:srgbClr val="FF0000"/>
                </a:solidFill>
                <a:latin typeface="Arial" panose="020B0604020202020204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976961" y="0"/>
            <a:ext cx="2167039" cy="525287"/>
          </a:xfrm>
          <a:prstGeom prst="rect">
            <a:avLst/>
          </a:prstGeom>
        </p:spPr>
      </p:pic>
      <p:sp>
        <p:nvSpPr>
          <p:cNvPr id="9" name="Прямоугольник 8"/>
          <p:cNvSpPr/>
          <p:nvPr userDrawn="1"/>
        </p:nvSpPr>
        <p:spPr>
          <a:xfrm>
            <a:off x="0" y="6562644"/>
            <a:ext cx="9144000" cy="295356"/>
          </a:xfrm>
          <a:prstGeom prst="rect">
            <a:avLst/>
          </a:prstGeom>
          <a:effectLst>
            <a:outerShdw blurRad="50800" dist="1270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24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-15391" y="6562643"/>
            <a:ext cx="9144000" cy="32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80" b="1" dirty="0" smtClean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КГКСУ «Центр оценки качества образования»</a:t>
            </a:r>
            <a:r>
              <a:rPr lang="ru-RU" sz="1480" b="1" baseline="0" dirty="0" smtClean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                                    </a:t>
            </a:r>
            <a:r>
              <a:rPr lang="en-US" sz="1480" b="1" dirty="0" smtClean="0">
                <a:solidFill>
                  <a:schemeClr val="accent1">
                    <a:lumMod val="50000"/>
                  </a:schemeClr>
                </a:solidFill>
              </a:rPr>
              <a:t>coko24.ru</a:t>
            </a:r>
            <a:r>
              <a:rPr lang="ru-RU" sz="1480" b="1" dirty="0" smtClean="0">
                <a:solidFill>
                  <a:schemeClr val="accent1">
                    <a:lumMod val="50000"/>
                  </a:schemeClr>
                </a:solidFill>
              </a:rPr>
              <a:t>,2-46-00-29, 2-04-04-33</a:t>
            </a:r>
            <a:endParaRPr lang="ru-RU" sz="148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9686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Заголовок и объект">
    <p:bg>
      <p:bgPr>
        <a:gradFill flip="none" rotWithShape="1">
          <a:gsLst>
            <a:gs pos="74000">
              <a:schemeClr val="bg1">
                <a:lumMod val="85000"/>
              </a:schemeClr>
            </a:gs>
            <a:gs pos="0">
              <a:schemeClr val="bg1"/>
            </a:gs>
            <a:gs pos="83000">
              <a:schemeClr val="bg1">
                <a:lumMod val="85000"/>
              </a:schemeClr>
            </a:gs>
            <a:gs pos="100000">
              <a:schemeClr val="bg1">
                <a:lumMod val="8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5024" y="275992"/>
            <a:ext cx="6983169" cy="886493"/>
          </a:xfrm>
        </p:spPr>
        <p:txBody>
          <a:bodyPr>
            <a:normAutofit/>
          </a:bodyPr>
          <a:lstStyle>
            <a:lvl1pPr>
              <a:defRPr sz="2959" b="1" i="0" baseline="0">
                <a:solidFill>
                  <a:srgbClr val="FF0000"/>
                </a:solidFill>
                <a:latin typeface="Arial" panose="020B0604020202020204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976961" y="0"/>
            <a:ext cx="2167039" cy="525287"/>
          </a:xfrm>
          <a:prstGeom prst="rect">
            <a:avLst/>
          </a:prstGeom>
        </p:spPr>
      </p:pic>
      <p:sp>
        <p:nvSpPr>
          <p:cNvPr id="9" name="Прямоугольник 8"/>
          <p:cNvSpPr/>
          <p:nvPr userDrawn="1"/>
        </p:nvSpPr>
        <p:spPr>
          <a:xfrm>
            <a:off x="0" y="6562644"/>
            <a:ext cx="9144000" cy="295356"/>
          </a:xfrm>
          <a:prstGeom prst="rect">
            <a:avLst/>
          </a:prstGeom>
          <a:effectLst>
            <a:outerShdw blurRad="50800" dist="1270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24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-15391" y="6562643"/>
            <a:ext cx="9144000" cy="32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80" b="1" dirty="0" smtClean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КГКСУ «Центр оценки качества образования»</a:t>
            </a:r>
            <a:r>
              <a:rPr lang="ru-RU" sz="1480" b="1" baseline="0" dirty="0" smtClean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                                    </a:t>
            </a:r>
            <a:r>
              <a:rPr lang="en-US" sz="1480" b="1" dirty="0" smtClean="0">
                <a:solidFill>
                  <a:schemeClr val="accent1">
                    <a:lumMod val="50000"/>
                  </a:schemeClr>
                </a:solidFill>
              </a:rPr>
              <a:t>coko24.ru</a:t>
            </a:r>
            <a:r>
              <a:rPr lang="ru-RU" sz="1480" b="1" dirty="0" smtClean="0">
                <a:solidFill>
                  <a:schemeClr val="accent1">
                    <a:lumMod val="50000"/>
                  </a:schemeClr>
                </a:solidFill>
              </a:rPr>
              <a:t>,2-46-00-29, 2-04-04-33</a:t>
            </a:r>
            <a:endParaRPr lang="ru-RU" sz="148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06289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Заголовок раздела"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4235" y="1709614"/>
            <a:ext cx="7886497" cy="2852459"/>
          </a:xfrm>
          <a:prstGeom prst="rect">
            <a:avLst/>
          </a:prstGeom>
        </p:spPr>
        <p:txBody>
          <a:bodyPr anchor="b"/>
          <a:lstStyle>
            <a:lvl1pPr>
              <a:defRPr sz="3415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4235" y="4589062"/>
            <a:ext cx="7886497" cy="150021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6">
                <a:solidFill>
                  <a:schemeClr val="tx1">
                    <a:tint val="75000"/>
                  </a:schemeClr>
                </a:solidFill>
              </a:defRPr>
            </a:lvl1pPr>
            <a:lvl2pPr marL="260193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2pPr>
            <a:lvl3pPr marL="520385" indent="0">
              <a:buNone/>
              <a:defRPr sz="1024">
                <a:solidFill>
                  <a:schemeClr val="tx1">
                    <a:tint val="75000"/>
                  </a:schemeClr>
                </a:solidFill>
              </a:defRPr>
            </a:lvl3pPr>
            <a:lvl4pPr marL="780578" indent="0">
              <a:buNone/>
              <a:defRPr sz="911">
                <a:solidFill>
                  <a:schemeClr val="tx1">
                    <a:tint val="75000"/>
                  </a:schemeClr>
                </a:solidFill>
              </a:defRPr>
            </a:lvl4pPr>
            <a:lvl5pPr marL="1040770" indent="0">
              <a:buNone/>
              <a:defRPr sz="911">
                <a:solidFill>
                  <a:schemeClr val="tx1">
                    <a:tint val="75000"/>
                  </a:schemeClr>
                </a:solidFill>
              </a:defRPr>
            </a:lvl5pPr>
            <a:lvl6pPr marL="1300963" indent="0">
              <a:buNone/>
              <a:defRPr sz="911">
                <a:solidFill>
                  <a:schemeClr val="tx1">
                    <a:tint val="75000"/>
                  </a:schemeClr>
                </a:solidFill>
              </a:defRPr>
            </a:lvl6pPr>
            <a:lvl7pPr marL="1561155" indent="0">
              <a:buNone/>
              <a:defRPr sz="911">
                <a:solidFill>
                  <a:schemeClr val="tx1">
                    <a:tint val="75000"/>
                  </a:schemeClr>
                </a:solidFill>
              </a:defRPr>
            </a:lvl7pPr>
            <a:lvl8pPr marL="1821348" indent="0">
              <a:buNone/>
              <a:defRPr sz="911">
                <a:solidFill>
                  <a:schemeClr val="tx1">
                    <a:tint val="75000"/>
                  </a:schemeClr>
                </a:solidFill>
              </a:defRPr>
            </a:lvl8pPr>
            <a:lvl9pPr marL="2081540" indent="0">
              <a:buNone/>
              <a:defRPr sz="91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521367" y="0"/>
            <a:ext cx="1622633" cy="393324"/>
          </a:xfrm>
          <a:prstGeom prst="rect">
            <a:avLst/>
          </a:prstGeom>
        </p:spPr>
      </p:pic>
      <p:sp>
        <p:nvSpPr>
          <p:cNvPr id="8" name="Прямоугольник 7"/>
          <p:cNvSpPr/>
          <p:nvPr userDrawn="1"/>
        </p:nvSpPr>
        <p:spPr>
          <a:xfrm>
            <a:off x="0" y="6611376"/>
            <a:ext cx="9144000" cy="246624"/>
          </a:xfrm>
          <a:prstGeom prst="rect">
            <a:avLst/>
          </a:prstGeom>
          <a:effectLst>
            <a:outerShdw blurRad="50800" dist="1270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24"/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0" y="6590343"/>
            <a:ext cx="9144000" cy="5478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80" b="1" dirty="0" smtClean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КГКСУ «Центр оценки качества образования»                                                                </a:t>
            </a:r>
            <a:r>
              <a:rPr lang="en-US" sz="1480" b="1" dirty="0" smtClean="0">
                <a:solidFill>
                  <a:schemeClr val="accent1">
                    <a:lumMod val="50000"/>
                  </a:schemeClr>
                </a:solidFill>
              </a:rPr>
              <a:t>coko24.ru</a:t>
            </a:r>
            <a:r>
              <a:rPr lang="ru-RU" sz="1480" b="1" dirty="0" smtClean="0">
                <a:solidFill>
                  <a:schemeClr val="accent1">
                    <a:lumMod val="50000"/>
                  </a:schemeClr>
                </a:solidFill>
              </a:rPr>
              <a:t>,2-46-00-29, 2-04-04-33</a:t>
            </a:r>
            <a:endParaRPr lang="ru-RU" sz="148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8470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Заголовок и объект">
    <p:bg>
      <p:bgPr>
        <a:gradFill flip="none" rotWithShape="1">
          <a:gsLst>
            <a:gs pos="74000">
              <a:schemeClr val="bg1">
                <a:lumMod val="85000"/>
              </a:schemeClr>
            </a:gs>
            <a:gs pos="0">
              <a:schemeClr val="bg1"/>
            </a:gs>
            <a:gs pos="83000">
              <a:schemeClr val="bg1">
                <a:lumMod val="85000"/>
              </a:schemeClr>
            </a:gs>
            <a:gs pos="100000">
              <a:schemeClr val="bg1">
                <a:lumMod val="8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5024" y="275992"/>
            <a:ext cx="6983169" cy="886493"/>
          </a:xfrm>
        </p:spPr>
        <p:txBody>
          <a:bodyPr>
            <a:normAutofit/>
          </a:bodyPr>
          <a:lstStyle>
            <a:lvl1pPr>
              <a:defRPr sz="2959" b="1" i="0" baseline="0">
                <a:solidFill>
                  <a:srgbClr val="FF0000"/>
                </a:solidFill>
                <a:latin typeface="Arial" panose="020B0604020202020204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976961" y="0"/>
            <a:ext cx="2167039" cy="525287"/>
          </a:xfrm>
          <a:prstGeom prst="rect">
            <a:avLst/>
          </a:prstGeom>
        </p:spPr>
      </p:pic>
      <p:sp>
        <p:nvSpPr>
          <p:cNvPr id="9" name="Прямоугольник 8"/>
          <p:cNvSpPr/>
          <p:nvPr userDrawn="1"/>
        </p:nvSpPr>
        <p:spPr>
          <a:xfrm>
            <a:off x="0" y="6562644"/>
            <a:ext cx="9144000" cy="295356"/>
          </a:xfrm>
          <a:prstGeom prst="rect">
            <a:avLst/>
          </a:prstGeom>
          <a:effectLst>
            <a:outerShdw blurRad="50800" dist="1270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24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-15391" y="6562643"/>
            <a:ext cx="9144000" cy="32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80" b="1" dirty="0" smtClean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КГКСУ «Центр оценки качества образования»</a:t>
            </a:r>
            <a:r>
              <a:rPr lang="ru-RU" sz="1480" b="1" baseline="0" dirty="0" smtClean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                                    </a:t>
            </a:r>
            <a:r>
              <a:rPr lang="en-US" sz="1480" b="1" dirty="0" smtClean="0">
                <a:solidFill>
                  <a:schemeClr val="accent1">
                    <a:lumMod val="50000"/>
                  </a:schemeClr>
                </a:solidFill>
              </a:rPr>
              <a:t>coko24.ru</a:t>
            </a:r>
            <a:r>
              <a:rPr lang="ru-RU" sz="1480" b="1" dirty="0" smtClean="0">
                <a:solidFill>
                  <a:schemeClr val="accent1">
                    <a:lumMod val="50000"/>
                  </a:schemeClr>
                </a:solidFill>
              </a:rPr>
              <a:t>,2-46-00-29, 2-04-04-33</a:t>
            </a:r>
            <a:endParaRPr lang="ru-RU" sz="148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75320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Заголовок и объект">
    <p:bg>
      <p:bgPr>
        <a:gradFill flip="none" rotWithShape="1">
          <a:gsLst>
            <a:gs pos="74000">
              <a:schemeClr val="bg1">
                <a:lumMod val="85000"/>
              </a:schemeClr>
            </a:gs>
            <a:gs pos="0">
              <a:schemeClr val="bg1"/>
            </a:gs>
            <a:gs pos="83000">
              <a:schemeClr val="bg1">
                <a:lumMod val="85000"/>
              </a:schemeClr>
            </a:gs>
            <a:gs pos="100000">
              <a:schemeClr val="bg1">
                <a:lumMod val="8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5024" y="275992"/>
            <a:ext cx="6983169" cy="886493"/>
          </a:xfrm>
        </p:spPr>
        <p:txBody>
          <a:bodyPr>
            <a:normAutofit/>
          </a:bodyPr>
          <a:lstStyle>
            <a:lvl1pPr>
              <a:defRPr sz="2959" b="1" i="0" baseline="0">
                <a:solidFill>
                  <a:srgbClr val="FF0000"/>
                </a:solidFill>
                <a:latin typeface="Arial" panose="020B0604020202020204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976961" y="0"/>
            <a:ext cx="2167039" cy="525287"/>
          </a:xfrm>
          <a:prstGeom prst="rect">
            <a:avLst/>
          </a:prstGeom>
        </p:spPr>
      </p:pic>
      <p:sp>
        <p:nvSpPr>
          <p:cNvPr id="9" name="Прямоугольник 8"/>
          <p:cNvSpPr/>
          <p:nvPr userDrawn="1"/>
        </p:nvSpPr>
        <p:spPr>
          <a:xfrm>
            <a:off x="0" y="6562644"/>
            <a:ext cx="9144000" cy="295356"/>
          </a:xfrm>
          <a:prstGeom prst="rect">
            <a:avLst/>
          </a:prstGeom>
          <a:effectLst>
            <a:outerShdw blurRad="50800" dist="1270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24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-15391" y="6562643"/>
            <a:ext cx="9144000" cy="32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80" b="1" dirty="0" smtClean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КГКСУ «Центр оценки качества образования»</a:t>
            </a:r>
            <a:r>
              <a:rPr lang="ru-RU" sz="1480" b="1" baseline="0" dirty="0" smtClean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                                    </a:t>
            </a:r>
            <a:r>
              <a:rPr lang="en-US" sz="1480" b="1" dirty="0" smtClean="0">
                <a:solidFill>
                  <a:schemeClr val="accent1">
                    <a:lumMod val="50000"/>
                  </a:schemeClr>
                </a:solidFill>
              </a:rPr>
              <a:t>coko24.ru</a:t>
            </a:r>
            <a:r>
              <a:rPr lang="ru-RU" sz="1480" b="1" dirty="0" smtClean="0">
                <a:solidFill>
                  <a:schemeClr val="accent1">
                    <a:lumMod val="50000"/>
                  </a:schemeClr>
                </a:solidFill>
              </a:rPr>
              <a:t>,2-46-00-29, 2-04-04-33</a:t>
            </a:r>
            <a:endParaRPr lang="ru-RU" sz="148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8559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Заголовок и объект">
    <p:bg>
      <p:bgPr>
        <a:gradFill flip="none" rotWithShape="1">
          <a:gsLst>
            <a:gs pos="74000">
              <a:schemeClr val="bg1">
                <a:lumMod val="85000"/>
              </a:schemeClr>
            </a:gs>
            <a:gs pos="0">
              <a:schemeClr val="bg1"/>
            </a:gs>
            <a:gs pos="83000">
              <a:schemeClr val="bg1">
                <a:lumMod val="85000"/>
              </a:schemeClr>
            </a:gs>
            <a:gs pos="100000">
              <a:schemeClr val="bg1">
                <a:lumMod val="8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5024" y="275992"/>
            <a:ext cx="6983169" cy="886493"/>
          </a:xfrm>
        </p:spPr>
        <p:txBody>
          <a:bodyPr>
            <a:normAutofit/>
          </a:bodyPr>
          <a:lstStyle>
            <a:lvl1pPr>
              <a:defRPr sz="2959" b="1" i="0" baseline="0">
                <a:solidFill>
                  <a:srgbClr val="FF0000"/>
                </a:solidFill>
                <a:latin typeface="Arial" panose="020B0604020202020204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976961" y="0"/>
            <a:ext cx="2167039" cy="525287"/>
          </a:xfrm>
          <a:prstGeom prst="rect">
            <a:avLst/>
          </a:prstGeom>
        </p:spPr>
      </p:pic>
      <p:sp>
        <p:nvSpPr>
          <p:cNvPr id="9" name="Прямоугольник 8"/>
          <p:cNvSpPr/>
          <p:nvPr userDrawn="1"/>
        </p:nvSpPr>
        <p:spPr>
          <a:xfrm>
            <a:off x="0" y="6562644"/>
            <a:ext cx="9144000" cy="295356"/>
          </a:xfrm>
          <a:prstGeom prst="rect">
            <a:avLst/>
          </a:prstGeom>
          <a:effectLst>
            <a:outerShdw blurRad="50800" dist="1270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24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-15391" y="6562643"/>
            <a:ext cx="9144000" cy="32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80" b="1" dirty="0" smtClean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КГКСУ «Центр оценки качества образования»</a:t>
            </a:r>
            <a:r>
              <a:rPr lang="ru-RU" sz="1480" b="1" baseline="0" dirty="0" smtClean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                                    </a:t>
            </a:r>
            <a:r>
              <a:rPr lang="en-US" sz="1480" b="1" dirty="0" smtClean="0">
                <a:solidFill>
                  <a:schemeClr val="accent1">
                    <a:lumMod val="50000"/>
                  </a:schemeClr>
                </a:solidFill>
              </a:rPr>
              <a:t>coko24.ru</a:t>
            </a:r>
            <a:r>
              <a:rPr lang="ru-RU" sz="1480" b="1" dirty="0" smtClean="0">
                <a:solidFill>
                  <a:schemeClr val="accent1">
                    <a:lumMod val="50000"/>
                  </a:schemeClr>
                </a:solidFill>
              </a:rPr>
              <a:t>,2-46-00-29, 2-04-04-33</a:t>
            </a:r>
            <a:endParaRPr lang="ru-RU" sz="148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93074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Заголовок и объект">
    <p:bg>
      <p:bgPr>
        <a:gradFill flip="none" rotWithShape="1">
          <a:gsLst>
            <a:gs pos="74000">
              <a:schemeClr val="bg1">
                <a:lumMod val="85000"/>
              </a:schemeClr>
            </a:gs>
            <a:gs pos="0">
              <a:schemeClr val="bg1"/>
            </a:gs>
            <a:gs pos="83000">
              <a:schemeClr val="bg1">
                <a:lumMod val="85000"/>
              </a:schemeClr>
            </a:gs>
            <a:gs pos="100000">
              <a:schemeClr val="bg1">
                <a:lumMod val="8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5024" y="275992"/>
            <a:ext cx="6983169" cy="886493"/>
          </a:xfrm>
        </p:spPr>
        <p:txBody>
          <a:bodyPr>
            <a:normAutofit/>
          </a:bodyPr>
          <a:lstStyle>
            <a:lvl1pPr>
              <a:defRPr sz="2959" b="1" i="0" baseline="0">
                <a:solidFill>
                  <a:srgbClr val="FF0000"/>
                </a:solidFill>
                <a:latin typeface="Arial" panose="020B0604020202020204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976961" y="0"/>
            <a:ext cx="2167039" cy="525287"/>
          </a:xfrm>
          <a:prstGeom prst="rect">
            <a:avLst/>
          </a:prstGeom>
        </p:spPr>
      </p:pic>
      <p:sp>
        <p:nvSpPr>
          <p:cNvPr id="9" name="Прямоугольник 8"/>
          <p:cNvSpPr/>
          <p:nvPr userDrawn="1"/>
        </p:nvSpPr>
        <p:spPr>
          <a:xfrm>
            <a:off x="0" y="6562644"/>
            <a:ext cx="9144000" cy="295356"/>
          </a:xfrm>
          <a:prstGeom prst="rect">
            <a:avLst/>
          </a:prstGeom>
          <a:effectLst>
            <a:outerShdw blurRad="50800" dist="1270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24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-15391" y="6562643"/>
            <a:ext cx="9144000" cy="32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80" b="1" dirty="0" smtClean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КГКСУ «Центр оценки качества образования»</a:t>
            </a:r>
            <a:r>
              <a:rPr lang="ru-RU" sz="1480" b="1" baseline="0" dirty="0" smtClean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                                    </a:t>
            </a:r>
            <a:r>
              <a:rPr lang="en-US" sz="1480" b="1" dirty="0" smtClean="0">
                <a:solidFill>
                  <a:schemeClr val="accent1">
                    <a:lumMod val="50000"/>
                  </a:schemeClr>
                </a:solidFill>
              </a:rPr>
              <a:t>coko24.ru</a:t>
            </a:r>
            <a:r>
              <a:rPr lang="ru-RU" sz="1480" b="1" dirty="0" smtClean="0">
                <a:solidFill>
                  <a:schemeClr val="accent1">
                    <a:lumMod val="50000"/>
                  </a:schemeClr>
                </a:solidFill>
              </a:rPr>
              <a:t>,2-46-00-29, 2-04-04-33</a:t>
            </a:r>
            <a:endParaRPr lang="ru-RU" sz="148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09869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837504-BD46-4D9F-840F-8132DFA4036C}" type="datetimeFigureOut">
              <a:rPr lang="ru-RU" smtClean="0"/>
              <a:pPr/>
              <a:t>25.12.2024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B91DF5-5416-4FDF-BFD1-9DB890CEBB9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35000">
              <a:schemeClr val="bg1"/>
            </a:gs>
            <a:gs pos="100000">
              <a:schemeClr val="bg1">
                <a:lumMod val="65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28800"/>
            <a:ext cx="3970784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Апелляция участника о нарушении установленного порядка проведения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ГИА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5642" y="-21055"/>
            <a:ext cx="4262569" cy="6905129"/>
          </a:xfrm>
          <a:prstGeom prst="rect">
            <a:avLst/>
          </a:prstGeom>
          <a:effectLst>
            <a:softEdge rad="508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3131840" y="6381328"/>
            <a:ext cx="18998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Красноярск,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2025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15921" y="475548"/>
            <a:ext cx="36290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КГКСУ «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Центр оценки качества образования»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579" y="436281"/>
            <a:ext cx="733048" cy="727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891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0166" y="209654"/>
            <a:ext cx="6983169" cy="490568"/>
          </a:xfrm>
        </p:spPr>
        <p:txBody>
          <a:bodyPr>
            <a:noAutofit/>
          </a:bodyPr>
          <a:lstStyle/>
          <a:p>
            <a:pPr algn="l"/>
            <a:r>
              <a:rPr lang="ru-RU" sz="2504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Апелляции </a:t>
            </a:r>
            <a:r>
              <a:rPr lang="ru-RU" sz="2504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нарушении Порядка проведения ГИА. </a:t>
            </a:r>
            <a:r>
              <a:rPr lang="ru-RU" sz="2504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Рассмотрение апелляции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89296" y="1316688"/>
            <a:ext cx="8425400" cy="19141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0193" indent="-260193" algn="just">
              <a:buFont typeface="Arial" pitchFamily="34" charset="0"/>
              <a:buChar char="•"/>
            </a:pPr>
            <a:r>
              <a:rPr lang="ru-RU" sz="2049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рассмотрении апелляции о нарушении Порядка проведения ГИА апелляционная комиссия рассматривает апелляцию и заключение о результатах проверки и </a:t>
            </a:r>
            <a:r>
              <a:rPr lang="ru-RU" sz="2049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выносит одно из решений</a:t>
            </a:r>
            <a:r>
              <a:rPr lang="ru-RU" sz="2049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algn="just"/>
            <a:r>
              <a:rPr lang="ru-RU" sz="2049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- об отклонении апелляции;</a:t>
            </a:r>
          </a:p>
          <a:p>
            <a:pPr algn="just"/>
            <a:r>
              <a:rPr lang="ru-RU" sz="2049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- об удовлетворении апелляции. </a:t>
            </a:r>
          </a:p>
          <a:p>
            <a:pPr algn="just"/>
            <a:endParaRPr lang="ru-RU" sz="1593" dirty="0">
              <a:solidFill>
                <a:srgbClr val="006AB3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9296" y="3708224"/>
            <a:ext cx="8600687" cy="13537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0193" indent="-260193" algn="just">
              <a:buFont typeface="Arial" pitchFamily="34" charset="0"/>
              <a:buChar char="•"/>
            </a:pPr>
            <a:r>
              <a:rPr lang="ru-RU" sz="2049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удовлетворении апелляции </a:t>
            </a:r>
            <a:r>
              <a:rPr lang="ru-RU" sz="2049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 ГИА, по процедуре которого участником экзамена была подана апелляция, аннулируется и участнику предоставляется возможность повторно сдать экзамен по учебному предмету в иной день, предусмотренный расписаниями проведения </a:t>
            </a:r>
            <a:r>
              <a:rPr lang="ru-RU" sz="2049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ЕГЭ.</a:t>
            </a:r>
            <a:endParaRPr lang="ru-RU" sz="2049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3986" y="2329873"/>
            <a:ext cx="3245997" cy="12983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18133" y="5278134"/>
            <a:ext cx="7943013" cy="101566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Апелляционная комиссия рассматривает апелляцию о нарушении Порядка 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течение двух рабочих дней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следующих за днем ее поступления в апелляционную комиссию.</a:t>
            </a:r>
          </a:p>
        </p:txBody>
      </p:sp>
    </p:spTree>
    <p:extLst>
      <p:ext uri="{BB962C8B-B14F-4D97-AF65-F5344CB8AC3E}">
        <p14:creationId xmlns:p14="http://schemas.microsoft.com/office/powerpoint/2010/main" val="1653781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228720" y="1268760"/>
            <a:ext cx="8021637" cy="59386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marL="342900" lvl="0" indent="-342900" hangingPunct="1">
              <a:lnSpc>
                <a:spcPct val="100000"/>
              </a:lnSpc>
              <a:buFont typeface="Arial" panose="020B0604020202020204" pitchFamily="34" charset="0"/>
              <a:buChar char="•"/>
              <a:tabLst/>
            </a:pPr>
            <a:r>
              <a:rPr lang="ru-RU" altLang="ru-RU" sz="2000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Апелляция </a:t>
            </a:r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</a:rPr>
              <a:t>оформляется </a:t>
            </a:r>
            <a:r>
              <a:rPr lang="ru-RU" altLang="ru-RU" sz="2000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в </a:t>
            </a:r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</a:rPr>
              <a:t>единственном экземпляре – </a:t>
            </a:r>
            <a:r>
              <a:rPr lang="ru-RU" altLang="ru-RU" sz="2000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участнику</a:t>
            </a:r>
          </a:p>
          <a:p>
            <a:pPr lvl="0" hangingPunct="1">
              <a:lnSpc>
                <a:spcPct val="100000"/>
              </a:lnSpc>
              <a:tabLst/>
            </a:pPr>
            <a:r>
              <a:rPr lang="ru-RU" altLang="ru-RU" sz="2000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не </a:t>
            </a:r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</a:rPr>
              <a:t>выдаётся его экземпляр</a:t>
            </a:r>
            <a:r>
              <a:rPr lang="ru-RU" altLang="ru-RU" sz="2000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.</a:t>
            </a:r>
            <a:endParaRPr lang="ru-RU" altLang="ru-RU" sz="2000" dirty="0">
              <a:solidFill>
                <a:srgbClr val="002060"/>
              </a:solidFill>
              <a:latin typeface="Times New Roman" panose="02020603050405020304" pitchFamily="18" charset="0"/>
            </a:endParaRPr>
          </a:p>
          <a:p>
            <a:pPr marL="342900" indent="-342900" hangingPunct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ru-RU" altLang="ru-RU" sz="2000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Апелляция оформляется в свободной </a:t>
            </a:r>
          </a:p>
          <a:p>
            <a:pPr hangingPunct="1">
              <a:lnSpc>
                <a:spcPct val="100000"/>
              </a:lnSpc>
            </a:pPr>
            <a:r>
              <a:rPr lang="ru-RU" altLang="ru-RU" sz="2000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форме – не по форме ППЭ-02.</a:t>
            </a:r>
          </a:p>
          <a:p>
            <a:pPr marL="342900" indent="-342900" hangingPunct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ru-RU" altLang="ru-RU" sz="2000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В протоколе рассмотрения апелляции не </a:t>
            </a:r>
          </a:p>
          <a:p>
            <a:pPr hangingPunct="1">
              <a:lnSpc>
                <a:spcPct val="100000"/>
              </a:lnSpc>
            </a:pPr>
            <a:r>
              <a:rPr lang="ru-RU" altLang="ru-RU" sz="2000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оформляется заключение по результатам </a:t>
            </a:r>
          </a:p>
          <a:p>
            <a:pPr hangingPunct="1">
              <a:lnSpc>
                <a:spcPct val="100000"/>
              </a:lnSpc>
            </a:pPr>
            <a:r>
              <a:rPr lang="ru-RU" altLang="ru-RU" sz="2000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проверки.</a:t>
            </a:r>
          </a:p>
          <a:p>
            <a:pPr marL="342900" indent="-342900" hangingPunct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</a:rPr>
              <a:t>В протоколе рассмотрения апелляции </a:t>
            </a:r>
            <a:endParaRPr lang="ru-RU" altLang="ru-RU" sz="2000" dirty="0" smtClean="0">
              <a:solidFill>
                <a:srgbClr val="002060"/>
              </a:solidFill>
              <a:latin typeface="Times New Roman" panose="02020603050405020304" pitchFamily="18" charset="0"/>
            </a:endParaRPr>
          </a:p>
          <a:p>
            <a:pPr hangingPunct="1">
              <a:lnSpc>
                <a:spcPct val="100000"/>
              </a:lnSpc>
            </a:pPr>
            <a:r>
              <a:rPr lang="ru-RU" altLang="ru-RU" sz="2000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заполняется решение апелляционной </a:t>
            </a:r>
          </a:p>
          <a:p>
            <a:pPr hangingPunct="1">
              <a:lnSpc>
                <a:spcPct val="100000"/>
              </a:lnSpc>
            </a:pPr>
            <a:r>
              <a:rPr lang="ru-RU" altLang="ru-RU" sz="2000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комиссии.</a:t>
            </a:r>
          </a:p>
          <a:p>
            <a:pPr marL="342900" indent="-342900" hangingPunct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ru-RU" altLang="ru-RU" sz="2000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Не оформляется протокол рассмотрения </a:t>
            </a:r>
          </a:p>
          <a:p>
            <a:pPr hangingPunct="1">
              <a:lnSpc>
                <a:spcPct val="100000"/>
              </a:lnSpc>
            </a:pPr>
            <a:r>
              <a:rPr lang="ru-RU" altLang="ru-RU" sz="2000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апелляции.</a:t>
            </a:r>
          </a:p>
          <a:p>
            <a:pPr marL="342900" indent="-342900" hangingPunct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ru-RU" altLang="ru-RU" sz="2000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Не оформляются акт и объяснительные </a:t>
            </a:r>
          </a:p>
          <a:p>
            <a:pPr hangingPunct="1">
              <a:lnSpc>
                <a:spcPct val="100000"/>
              </a:lnSpc>
            </a:pPr>
            <a:r>
              <a:rPr lang="ru-RU" altLang="ru-RU" sz="2000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сотрудников ППЭ</a:t>
            </a:r>
          </a:p>
          <a:p>
            <a:pPr marL="342900" indent="-342900" hangingPunct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ru-RU" altLang="ru-RU" sz="2000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Оперативно не сообщается в отдел ЕГЭ из ППЭ</a:t>
            </a:r>
          </a:p>
          <a:p>
            <a:pPr hangingPunct="1">
              <a:lnSpc>
                <a:spcPct val="100000"/>
              </a:lnSpc>
            </a:pPr>
            <a:r>
              <a:rPr lang="ru-RU" altLang="ru-RU" sz="2000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 факт подачи апелляции.</a:t>
            </a:r>
          </a:p>
          <a:p>
            <a:pPr marL="342900" indent="-342900" hangingPunct="1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ru-RU" altLang="ru-RU" sz="2000" dirty="0">
              <a:solidFill>
                <a:srgbClr val="002060"/>
              </a:solidFill>
              <a:latin typeface="Times New Roman" panose="02020603050405020304" pitchFamily="18" charset="0"/>
            </a:endParaRPr>
          </a:p>
          <a:p>
            <a:pPr marL="342900" indent="-342900" hangingPunct="1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ru-RU" altLang="ru-RU" sz="2000" dirty="0">
              <a:solidFill>
                <a:srgbClr val="002060"/>
              </a:solidFill>
              <a:latin typeface="Times New Roman" panose="02020603050405020304" pitchFamily="18" charset="0"/>
            </a:endParaRPr>
          </a:p>
          <a:p>
            <a:pPr marL="342900" indent="-342900" hangingPunct="1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ru-RU" altLang="ru-RU" sz="2000" dirty="0">
              <a:solidFill>
                <a:srgbClr val="00206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404664"/>
            <a:ext cx="8229600" cy="1116013"/>
          </a:xfrm>
          <a:ln/>
        </p:spPr>
        <p:txBody>
          <a:bodyPr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altLang="ru-RU" sz="2600" b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Типичные нарушения при оформлении апелляций о нарушении порядка проведения ГИА</a:t>
            </a:r>
            <a:endParaRPr lang="ru-RU" altLang="ru-RU" sz="2600" b="1" dirty="0">
              <a:solidFill>
                <a:srgbClr val="00206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6056" y="2276872"/>
            <a:ext cx="3816424" cy="402513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076056" y="2276872"/>
            <a:ext cx="3816424" cy="402513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 bwMode="auto">
          <a:xfrm>
            <a:off x="5508104" y="2564904"/>
            <a:ext cx="3096344" cy="3024336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Прямая соединительная линия 7"/>
          <p:cNvCxnSpPr/>
          <p:nvPr/>
        </p:nvCxnSpPr>
        <p:spPr bwMode="auto">
          <a:xfrm>
            <a:off x="5660504" y="2717304"/>
            <a:ext cx="3096344" cy="3024336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Прямая соединительная линия 8"/>
          <p:cNvCxnSpPr/>
          <p:nvPr/>
        </p:nvCxnSpPr>
        <p:spPr bwMode="auto">
          <a:xfrm flipH="1">
            <a:off x="5859761" y="2717304"/>
            <a:ext cx="2542996" cy="3044255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45422084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095280" y="2252441"/>
            <a:ext cx="6791082" cy="1931834"/>
          </a:xfrm>
        </p:spPr>
        <p:txBody>
          <a:bodyPr>
            <a:normAutofit/>
          </a:bodyPr>
          <a:lstStyle/>
          <a:p>
            <a:r>
              <a:rPr lang="ru-RU" sz="3073" dirty="0"/>
              <a:t/>
            </a:r>
            <a:br>
              <a:rPr lang="ru-RU" sz="3073" dirty="0"/>
            </a:br>
            <a:r>
              <a:rPr lang="ru-RU" sz="3073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Апелляции </a:t>
            </a:r>
            <a:r>
              <a:rPr lang="ru-RU" sz="3073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несогласии с выставленными баллами</a:t>
            </a:r>
            <a:endParaRPr lang="ru-RU" sz="1537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7812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804" y="183196"/>
            <a:ext cx="6983169" cy="860511"/>
          </a:xfrm>
        </p:spPr>
        <p:txBody>
          <a:bodyPr>
            <a:normAutofit/>
          </a:bodyPr>
          <a:lstStyle/>
          <a:p>
            <a:pPr algn="l"/>
            <a:r>
              <a:rPr lang="ru-RU" sz="2504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Апелляция </a:t>
            </a:r>
            <a:r>
              <a:rPr lang="ru-RU" sz="2504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несогласии с выставленными баллами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7805" y="1215172"/>
            <a:ext cx="8865650" cy="4732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0193" indent="-260193" algn="just">
              <a:buFont typeface="Arial" panose="020B0604020202020204" pitchFamily="34" charset="0"/>
              <a:buChar char="•"/>
            </a:pPr>
            <a:r>
              <a:rPr lang="ru-RU" sz="2276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Апелляция о несогласии с выставленными баллами </a:t>
            </a:r>
            <a:r>
              <a:rPr lang="ru-RU" sz="2276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подается в течение двух рабочих дней</a:t>
            </a:r>
            <a:r>
              <a:rPr lang="ru-RU" sz="2276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следующих за официальным днем объявления результатов экзамена по соответствующему учебному предмету;</a:t>
            </a:r>
          </a:p>
          <a:p>
            <a:pPr marL="260193" indent="-260193" algn="just">
              <a:buFont typeface="Arial" panose="020B0604020202020204" pitchFamily="34" charset="0"/>
              <a:buChar char="•"/>
            </a:pPr>
            <a:endParaRPr lang="ru-RU" sz="2276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60193" indent="-260193" algn="just">
              <a:buFont typeface="Arial" panose="020B0604020202020204" pitchFamily="34" charset="0"/>
              <a:buChar char="•"/>
            </a:pPr>
            <a:r>
              <a:rPr lang="ru-RU" sz="2276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Апелляция составляется в письменной форме </a:t>
            </a:r>
            <a:r>
              <a:rPr lang="ru-RU" sz="2276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двух экземплярах</a:t>
            </a:r>
            <a:r>
              <a:rPr lang="ru-RU" sz="2276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один передается в апелляционную комиссию, другой, с пометкой ответственного лица о принятии ее на рассмотрение в апелляционную комиссию, остается у апеллянта (форма 1-АП);</a:t>
            </a:r>
          </a:p>
          <a:p>
            <a:pPr marL="260193" indent="-260193" algn="just">
              <a:buFont typeface="Arial" panose="020B0604020202020204" pitchFamily="34" charset="0"/>
              <a:buChar char="•"/>
            </a:pPr>
            <a:endParaRPr lang="ru-RU" sz="2276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60193" indent="-260193" algn="just">
              <a:buFont typeface="Arial" panose="020B0604020202020204" pitchFamily="34" charset="0"/>
              <a:buChar char="•"/>
            </a:pPr>
            <a:r>
              <a:rPr lang="ru-RU" sz="2276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Обучающиеся </a:t>
            </a:r>
            <a:r>
              <a:rPr lang="ru-RU" sz="2276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подают апелляцию в образовательную организацию </a:t>
            </a:r>
            <a:r>
              <a:rPr lang="ru-RU" sz="2276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которой они были допущены в установленном порядке к ГИА;</a:t>
            </a:r>
          </a:p>
          <a:p>
            <a:pPr marL="260193" indent="-260193" algn="just">
              <a:buFont typeface="Arial" panose="020B0604020202020204" pitchFamily="34" charset="0"/>
              <a:buChar char="•"/>
            </a:pPr>
            <a:endParaRPr lang="ru-RU" sz="182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024" dirty="0"/>
          </a:p>
        </p:txBody>
      </p:sp>
    </p:spTree>
    <p:extLst>
      <p:ext uri="{BB962C8B-B14F-4D97-AF65-F5344CB8AC3E}">
        <p14:creationId xmlns:p14="http://schemas.microsoft.com/office/powerpoint/2010/main" val="1043747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804" y="183196"/>
            <a:ext cx="6983169" cy="860511"/>
          </a:xfrm>
        </p:spPr>
        <p:txBody>
          <a:bodyPr>
            <a:normAutofit/>
          </a:bodyPr>
          <a:lstStyle/>
          <a:p>
            <a:pPr algn="l"/>
            <a:r>
              <a:rPr lang="ru-RU" sz="2504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Апелляция </a:t>
            </a:r>
            <a:r>
              <a:rPr lang="ru-RU" sz="2504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несогласии с выставленными баллами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7805" y="1215172"/>
            <a:ext cx="8865650" cy="333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sz="182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60193" indent="-260193" algn="just">
              <a:buFont typeface="Arial" panose="020B0604020202020204" pitchFamily="34" charset="0"/>
              <a:buChar char="•"/>
            </a:pPr>
            <a:r>
              <a:rPr lang="ru-RU" sz="182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76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 организации или уполномоченное им лицо, принявшее апелляцию, передает ее в апелляционную комиссию </a:t>
            </a:r>
            <a:r>
              <a:rPr lang="ru-RU" sz="2276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течение одного рабочего дня </a:t>
            </a:r>
            <a:r>
              <a:rPr lang="ru-RU" sz="2276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ее получения; </a:t>
            </a:r>
          </a:p>
          <a:p>
            <a:pPr algn="just"/>
            <a:endParaRPr lang="ru-RU" sz="2276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60193" indent="-260193" algn="just">
              <a:buFont typeface="Arial" panose="020B0604020202020204" pitchFamily="34" charset="0"/>
              <a:buChar char="•"/>
            </a:pPr>
            <a:r>
              <a:rPr lang="ru-RU" sz="2276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Апелляционная комиссия рассматривает апелляцию о несогласии с выставленными баллами  </a:t>
            </a:r>
            <a:r>
              <a:rPr lang="ru-RU" sz="2276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течение четырех рабочих дней </a:t>
            </a:r>
            <a:r>
              <a:rPr lang="ru-RU" sz="2276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следующих за днем ее поступления в апелляционную комиссию.</a:t>
            </a:r>
          </a:p>
          <a:p>
            <a:pPr marL="260193" indent="-260193" algn="just">
              <a:buFont typeface="Arial" panose="020B0604020202020204" pitchFamily="34" charset="0"/>
              <a:buChar char="•"/>
            </a:pPr>
            <a:endParaRPr lang="ru-RU" sz="2276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024" dirty="0"/>
          </a:p>
        </p:txBody>
      </p:sp>
      <p:sp>
        <p:nvSpPr>
          <p:cNvPr id="3" name="TextBox 2"/>
          <p:cNvSpPr txBox="1"/>
          <p:nvPr/>
        </p:nvSpPr>
        <p:spPr>
          <a:xfrm>
            <a:off x="1731954" y="4647966"/>
            <a:ext cx="5697350" cy="166904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49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удовлетворении апелляции </a:t>
            </a:r>
            <a:r>
              <a:rPr lang="ru-RU" sz="2049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ранее выставленных баллов может измениться </a:t>
            </a:r>
            <a:r>
              <a:rPr lang="ru-RU" sz="2049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в сторону увеличения, так и в сторону уменьшения либо не измениться в целом.</a:t>
            </a:r>
            <a:endParaRPr lang="ru-RU" sz="2049" dirty="0"/>
          </a:p>
        </p:txBody>
      </p:sp>
    </p:spTree>
    <p:extLst>
      <p:ext uri="{BB962C8B-B14F-4D97-AF65-F5344CB8AC3E}">
        <p14:creationId xmlns:p14="http://schemas.microsoft.com/office/powerpoint/2010/main" val="4032860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249" y="183195"/>
            <a:ext cx="6983169" cy="561124"/>
          </a:xfrm>
        </p:spPr>
        <p:txBody>
          <a:bodyPr>
            <a:normAutofit/>
          </a:bodyPr>
          <a:lstStyle/>
          <a:p>
            <a:pPr algn="l"/>
            <a:r>
              <a:rPr lang="ru-RU" sz="2504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Отзыв апелляций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04491" y="1132508"/>
            <a:ext cx="8379323" cy="5503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0193" indent="-260193" algn="just">
              <a:buFont typeface="Arial" panose="020B0604020202020204" pitchFamily="34" charset="0"/>
              <a:buChar char="•"/>
            </a:pPr>
            <a:r>
              <a:rPr lang="ru-RU" sz="1024" dirty="0"/>
              <a:t> </a:t>
            </a:r>
            <a:r>
              <a:rPr lang="ru-RU" sz="2276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Апелляции </a:t>
            </a:r>
            <a:r>
              <a:rPr lang="ru-RU" sz="2276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нарушении Порядка </a:t>
            </a:r>
            <a:r>
              <a:rPr lang="ru-RU" sz="2276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проведения ГИА и (или) </a:t>
            </a:r>
            <a:r>
              <a:rPr lang="ru-RU" sz="2276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несогласии с выставленными баллами </a:t>
            </a:r>
            <a:r>
              <a:rPr lang="ru-RU" sz="2276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могут быть отозваны </a:t>
            </a:r>
            <a:r>
              <a:rPr lang="ru-RU" sz="2276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участниками ГИА по их собственному желанию;</a:t>
            </a:r>
          </a:p>
          <a:p>
            <a:pPr algn="just"/>
            <a:endParaRPr lang="ru-RU" sz="2276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60193" indent="-260193" algn="just">
              <a:buFont typeface="Arial" panose="020B0604020202020204" pitchFamily="34" charset="0"/>
              <a:buChar char="•"/>
            </a:pPr>
            <a:r>
              <a:rPr lang="ru-RU" sz="2276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этого участник ГИА пишет </a:t>
            </a:r>
            <a:r>
              <a:rPr lang="ru-RU" sz="2276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заявление в  апелляционную комиссию об отзыве</a:t>
            </a:r>
            <a:r>
              <a:rPr lang="ru-RU" sz="2276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поданной им апелляции;</a:t>
            </a:r>
          </a:p>
          <a:p>
            <a:pPr algn="just"/>
            <a:endParaRPr lang="ru-RU" sz="2276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60193" indent="-260193" algn="just">
              <a:buFont typeface="Arial" panose="020B0604020202020204" pitchFamily="34" charset="0"/>
              <a:buChar char="•"/>
            </a:pPr>
            <a:r>
              <a:rPr lang="ru-RU" sz="2276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Отзыв апелляции фиксируется в журнале регистрации апелляций;</a:t>
            </a:r>
          </a:p>
          <a:p>
            <a:pPr algn="just"/>
            <a:endParaRPr lang="ru-RU" sz="2276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60193" indent="-260193" algn="just">
              <a:buFont typeface="Arial" panose="020B0604020202020204" pitchFamily="34" charset="0"/>
              <a:buChar char="•"/>
            </a:pPr>
            <a:r>
              <a:rPr lang="ru-RU" sz="2276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случае отсутствия указанного заявления</a:t>
            </a:r>
            <a:r>
              <a:rPr lang="ru-RU" sz="2276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неявки участника ГИА на заседание апелляционной комиссии, на котором рассматривается апелляция, </a:t>
            </a:r>
            <a:r>
              <a:rPr lang="ru-RU" sz="2276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апелляционная комиссия  рассматривает его апелляцию в установленном порядке</a:t>
            </a:r>
            <a:r>
              <a:rPr lang="ru-RU" sz="2276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024" dirty="0"/>
              <a:t> </a:t>
            </a:r>
          </a:p>
        </p:txBody>
      </p:sp>
    </p:spTree>
    <p:extLst>
      <p:ext uri="{BB962C8B-B14F-4D97-AF65-F5344CB8AC3E}">
        <p14:creationId xmlns:p14="http://schemas.microsoft.com/office/powerpoint/2010/main" val="4176584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4812"/>
            <a:ext cx="9252520" cy="6862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9731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26959"/>
            <a:ext cx="6983169" cy="617360"/>
          </a:xfrm>
        </p:spPr>
        <p:txBody>
          <a:bodyPr>
            <a:normAutofit/>
          </a:bodyPr>
          <a:lstStyle/>
          <a:p>
            <a:pPr algn="l"/>
            <a:r>
              <a:rPr lang="ru-RU" sz="2504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Апелляционная комиссия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396875" y="826695"/>
            <a:ext cx="8528386" cy="4393131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049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Апелляционная комиссия </a:t>
            </a:r>
            <a:r>
              <a:rPr lang="ru-RU" sz="2049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рассматривает: </a:t>
            </a:r>
          </a:p>
          <a:p>
            <a:pPr marL="0" indent="0" algn="just">
              <a:buNone/>
            </a:pPr>
            <a:endParaRPr lang="ru-RU" sz="2049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4089" indent="-156296" algn="just">
              <a:spcBef>
                <a:spcPts val="0"/>
              </a:spcBef>
              <a:spcAft>
                <a:spcPts val="1423"/>
              </a:spcAft>
            </a:pPr>
            <a:r>
              <a:rPr lang="ru-RU" sz="2049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апелляции по вопросам содержания и структуры заданий по учебным предметам;</a:t>
            </a:r>
          </a:p>
          <a:p>
            <a:pPr marL="364089" indent="-156296" algn="just">
              <a:spcBef>
                <a:spcPts val="0"/>
              </a:spcBef>
              <a:spcAft>
                <a:spcPts val="1423"/>
              </a:spcAft>
            </a:pPr>
            <a:r>
              <a:rPr lang="ru-RU" sz="2049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апелляции по вопросам, связанными с оцениванием результатов выполнения заданий экзаменационной работы с кратким ответом;</a:t>
            </a:r>
          </a:p>
          <a:p>
            <a:pPr marL="364089" indent="-156296" algn="just">
              <a:spcBef>
                <a:spcPts val="0"/>
              </a:spcBef>
              <a:spcAft>
                <a:spcPts val="1423"/>
              </a:spcAft>
            </a:pPr>
            <a:r>
              <a:rPr lang="ru-RU" sz="2049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апелляции по вопросам, связанным с нарушением участником ГИА требований Порядка;</a:t>
            </a:r>
          </a:p>
          <a:p>
            <a:pPr marL="364089" indent="-156296" algn="just">
              <a:spcBef>
                <a:spcPts val="0"/>
              </a:spcBef>
              <a:spcAft>
                <a:spcPts val="1423"/>
              </a:spcAft>
            </a:pPr>
            <a:r>
              <a:rPr lang="ru-RU" sz="2049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апелляции по вопросам, связанными с неправильным оформлением экзаменационной работы (неправильное заполнение бланков и дополнительных бланков).</a:t>
            </a:r>
          </a:p>
          <a:p>
            <a:pPr marL="207793" indent="0" algn="ctr">
              <a:spcBef>
                <a:spcPts val="0"/>
              </a:spcBef>
              <a:spcAft>
                <a:spcPts val="1423"/>
              </a:spcAft>
              <a:buNone/>
            </a:pPr>
            <a:r>
              <a:rPr lang="ru-RU" sz="2049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 рассматривает </a:t>
            </a:r>
            <a:r>
              <a:rPr lang="ru-RU" sz="2049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записи в черновиках </a:t>
            </a:r>
            <a:r>
              <a:rPr lang="ru-RU" sz="2049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049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КИМ </a:t>
            </a:r>
            <a:r>
              <a:rPr lang="ru-RU" sz="2049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участника ГИА в качестве материалов апелляции о несогласии с выставленными баллами.</a:t>
            </a:r>
          </a:p>
        </p:txBody>
      </p:sp>
    </p:spTree>
    <p:extLst>
      <p:ext uri="{BB962C8B-B14F-4D97-AF65-F5344CB8AC3E}">
        <p14:creationId xmlns:p14="http://schemas.microsoft.com/office/powerpoint/2010/main" val="1099277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095280" y="2252441"/>
            <a:ext cx="6791082" cy="1931834"/>
          </a:xfrm>
        </p:spPr>
        <p:txBody>
          <a:bodyPr>
            <a:normAutofit/>
          </a:bodyPr>
          <a:lstStyle/>
          <a:p>
            <a:r>
              <a:rPr lang="ru-RU" sz="3073" dirty="0"/>
              <a:t/>
            </a:r>
            <a:br>
              <a:rPr lang="ru-RU" sz="3073" dirty="0"/>
            </a:br>
            <a:r>
              <a:rPr lang="ru-RU" sz="3073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Апелляции </a:t>
            </a:r>
            <a:r>
              <a:rPr lang="ru-RU" sz="3073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нарушении Порядка проведения ГИА</a:t>
            </a:r>
            <a:r>
              <a:rPr lang="ru-RU" sz="1537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537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537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1990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0165" y="150835"/>
            <a:ext cx="6983169" cy="860511"/>
          </a:xfrm>
        </p:spPr>
        <p:txBody>
          <a:bodyPr>
            <a:normAutofit/>
          </a:bodyPr>
          <a:lstStyle/>
          <a:p>
            <a:pPr algn="l"/>
            <a:r>
              <a:rPr lang="ru-RU" sz="2504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Апелляции </a:t>
            </a:r>
            <a:r>
              <a:rPr lang="ru-RU" sz="2504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нарушении Порядка проведения ГИА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215234" y="1141882"/>
            <a:ext cx="8722413" cy="4394034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ü"/>
            </a:pPr>
            <a:r>
              <a:rPr lang="ru-RU" sz="2049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49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Апелляцию о нарушении Порядка проведения ГИА участник экзамена подает </a:t>
            </a:r>
            <a:r>
              <a:rPr lang="ru-RU" sz="2049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день проведения экзамена </a:t>
            </a:r>
            <a:r>
              <a:rPr lang="ru-RU" sz="2049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соответствующему учебному предмету члену ГЭК, </a:t>
            </a:r>
            <a:r>
              <a:rPr lang="ru-RU" sz="2049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покидая ППЭ</a:t>
            </a:r>
            <a:r>
              <a:rPr lang="ru-RU" sz="2049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 algn="just">
              <a:buNone/>
            </a:pPr>
            <a:endParaRPr lang="ru-RU" sz="2049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2049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49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Апелляция принимается от участника экзамена членом ГЭК в 2-х экземплярах </a:t>
            </a:r>
            <a:r>
              <a:rPr lang="ru-RU" sz="2049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Штабе ППЭ </a:t>
            </a:r>
            <a:r>
              <a:rPr lang="ru-RU" sz="2049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зоне видимости камеры видеонаблюдения.</a:t>
            </a:r>
          </a:p>
          <a:p>
            <a:pPr marL="0" indent="0">
              <a:buNone/>
            </a:pPr>
            <a:endParaRPr lang="ru-RU" sz="1593" dirty="0"/>
          </a:p>
          <a:p>
            <a:pPr marL="0" indent="0">
              <a:buNone/>
            </a:pPr>
            <a:endParaRPr lang="ru-RU" sz="1593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576441" y="3886365"/>
            <a:ext cx="1772868" cy="223869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4427" y="3640571"/>
            <a:ext cx="1729087" cy="2484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4409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72" y="184358"/>
            <a:ext cx="6983169" cy="860511"/>
          </a:xfrm>
        </p:spPr>
        <p:txBody>
          <a:bodyPr>
            <a:normAutofit/>
          </a:bodyPr>
          <a:lstStyle/>
          <a:p>
            <a:pPr algn="l"/>
            <a:r>
              <a:rPr lang="ru-RU" sz="2504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Апелляции </a:t>
            </a:r>
            <a:r>
              <a:rPr lang="ru-RU" sz="2504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нарушении Порядка проведения ГИА</a:t>
            </a:r>
            <a:endParaRPr lang="ru-RU" sz="2504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79464" y="1880376"/>
            <a:ext cx="371198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006AB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</a:t>
            </a:r>
            <a:r>
              <a:rPr lang="ru-RU" sz="2400" b="1" dirty="0">
                <a:solidFill>
                  <a:srgbClr val="006AB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ППЭ-02 </a:t>
            </a:r>
          </a:p>
          <a:p>
            <a:pPr algn="ctr"/>
            <a:r>
              <a:rPr lang="ru-RU" sz="2400" dirty="0">
                <a:solidFill>
                  <a:srgbClr val="006AB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«Апелляция о нарушении установленного порядка проведения ГИА»</a:t>
            </a: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156556" y="1139706"/>
            <a:ext cx="4328333" cy="524763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575130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35460"/>
            <a:ext cx="7709522" cy="429339"/>
          </a:xfrm>
        </p:spPr>
        <p:txBody>
          <a:bodyPr>
            <a:noAutofit/>
          </a:bodyPr>
          <a:lstStyle/>
          <a:p>
            <a:pPr algn="l"/>
            <a:r>
              <a:rPr lang="ru-RU" sz="2504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Апелляции </a:t>
            </a:r>
            <a:r>
              <a:rPr lang="ru-RU" sz="2504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нарушении Порядка проведения </a:t>
            </a:r>
            <a:br>
              <a:rPr lang="ru-RU" sz="2504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504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ГИА</a:t>
            </a:r>
            <a:endParaRPr lang="ru-RU" sz="2504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64088" y="951632"/>
            <a:ext cx="3289317" cy="14933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821" dirty="0">
                <a:solidFill>
                  <a:srgbClr val="006AB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</a:t>
            </a:r>
            <a:r>
              <a:rPr lang="ru-RU" sz="1821" b="1" dirty="0">
                <a:solidFill>
                  <a:srgbClr val="006AB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ППЭ-03 </a:t>
            </a:r>
          </a:p>
          <a:p>
            <a:pPr algn="ctr"/>
            <a:r>
              <a:rPr lang="ru-RU" sz="1821" dirty="0">
                <a:solidFill>
                  <a:srgbClr val="006AB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«Протокол рассмотрения апелляции о нарушении установленного порядка проведения ГИА»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179512" y="908093"/>
            <a:ext cx="4608512" cy="564193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Стрелка вправо 6"/>
          <p:cNvSpPr/>
          <p:nvPr/>
        </p:nvSpPr>
        <p:spPr bwMode="auto">
          <a:xfrm rot="10800000">
            <a:off x="5436096" y="5514649"/>
            <a:ext cx="3594917" cy="792088"/>
          </a:xfrm>
          <a:prstGeom prst="rightArrow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36096" y="5750040"/>
            <a:ext cx="3758434" cy="321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Заполняется в АК! В ППЭ не заполнять!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трелка вправо 8"/>
          <p:cNvSpPr/>
          <p:nvPr/>
        </p:nvSpPr>
        <p:spPr bwMode="auto">
          <a:xfrm rot="10800000">
            <a:off x="5436096" y="3891644"/>
            <a:ext cx="3021058" cy="792088"/>
          </a:xfrm>
          <a:prstGeom prst="rightArrow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85448" y="4082767"/>
            <a:ext cx="3168600" cy="321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Обязательно заполняется в ППЭ!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7110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35460"/>
            <a:ext cx="7709522" cy="429339"/>
          </a:xfrm>
        </p:spPr>
        <p:txBody>
          <a:bodyPr>
            <a:noAutofit/>
          </a:bodyPr>
          <a:lstStyle/>
          <a:p>
            <a:pPr algn="l"/>
            <a:r>
              <a:rPr lang="ru-RU" sz="2504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Апелляции </a:t>
            </a:r>
            <a:r>
              <a:rPr lang="ru-RU" sz="2504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нарушении Порядка проведения </a:t>
            </a:r>
            <a:br>
              <a:rPr lang="ru-RU" sz="2504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504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ГИА</a:t>
            </a:r>
            <a:endParaRPr lang="ru-RU" sz="2504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7504" y="1052736"/>
            <a:ext cx="9013161" cy="4376429"/>
          </a:xfrm>
          <a:prstGeom prst="rect">
            <a:avLst/>
          </a:prstGeom>
          <a:ln w="9525">
            <a:solidFill>
              <a:schemeClr val="tx2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Член ГЭК 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участии: </a:t>
            </a:r>
          </a:p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организаторов, технических специалистов, экзаменаторов-собеседниках (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задействованных в аудитории, в которой сдавал экзамен участник экзамена, подавший апелляцию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195144" indent="-195144">
              <a:buFontTx/>
              <a:buChar char="-"/>
            </a:pP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ассистентов, общественных наблюдателей (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наличии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 </a:t>
            </a:r>
          </a:p>
          <a:p>
            <a:pPr marL="195144" indent="-195144">
              <a:buFontTx/>
              <a:buChar char="-"/>
            </a:pP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сотрудников, осуществляющих охрану правопорядка;</a:t>
            </a:r>
          </a:p>
          <a:p>
            <a:pPr marL="195144" indent="-195144">
              <a:buFontTx/>
              <a:buChar char="-"/>
            </a:pP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медицинских работников </a:t>
            </a:r>
          </a:p>
          <a:p>
            <a:endParaRPr lang="ru-RU" sz="2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проверку 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факту изложенного участником ГИА в апелляции о нарушении установленного порядка проведения ГИА материала и заполняет форму ППЭ-03 </a:t>
            </a:r>
          </a:p>
        </p:txBody>
      </p:sp>
    </p:spTree>
    <p:extLst>
      <p:ext uri="{BB962C8B-B14F-4D97-AF65-F5344CB8AC3E}">
        <p14:creationId xmlns:p14="http://schemas.microsoft.com/office/powerpoint/2010/main" val="191795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0166" y="306668"/>
            <a:ext cx="6983169" cy="464110"/>
          </a:xfrm>
        </p:spPr>
        <p:txBody>
          <a:bodyPr>
            <a:noAutofit/>
          </a:bodyPr>
          <a:lstStyle/>
          <a:p>
            <a:pPr algn="l"/>
            <a:r>
              <a:rPr lang="ru-RU" sz="2504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Апелляции </a:t>
            </a:r>
            <a:r>
              <a:rPr lang="ru-RU" sz="2504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нарушении Порядка проведения ГИА</a:t>
            </a:r>
            <a:endParaRPr lang="ru-RU" sz="2504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4583" y="1204536"/>
            <a:ext cx="8602194" cy="482208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60193" indent="-260193" algn="just">
              <a:buFont typeface="Arial" pitchFamily="34" charset="0"/>
              <a:buChar char="•"/>
            </a:pPr>
            <a:r>
              <a:rPr lang="ru-RU" sz="2049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проверки, изложенного участником ГИА в апелляции о нарушении установленного порядка проведения ГИА материала, </a:t>
            </a:r>
            <a:r>
              <a:rPr lang="ru-RU" sz="2049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оформляются в форме заключения </a:t>
            </a:r>
            <a:r>
              <a:rPr lang="ru-RU" sz="2049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разделе </a:t>
            </a:r>
            <a:r>
              <a:rPr lang="ru-RU" sz="2049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«Заключение по результатам проверки изложенных в апелляции сведений о нарушении установленного порядка проведения ГИА»</a:t>
            </a:r>
            <a:r>
              <a:rPr lang="ru-RU" sz="2049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lvl="0" algn="just"/>
            <a:endParaRPr lang="ru-RU" sz="2049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60193" indent="-260193" algn="just">
              <a:buFont typeface="Arial" pitchFamily="34" charset="0"/>
              <a:buChar char="•"/>
            </a:pPr>
            <a:endParaRPr lang="ru-RU" sz="1366" b="1" dirty="0">
              <a:solidFill>
                <a:srgbClr val="0070C0"/>
              </a:solidFill>
            </a:endParaRPr>
          </a:p>
          <a:p>
            <a:pPr marL="260193" indent="-260193" algn="just">
              <a:buFont typeface="Arial" pitchFamily="34" charset="0"/>
              <a:buChar char="•"/>
            </a:pPr>
            <a:endParaRPr lang="ru-RU" sz="1366" b="1" dirty="0">
              <a:solidFill>
                <a:srgbClr val="0070C0"/>
              </a:solidFill>
            </a:endParaRPr>
          </a:p>
          <a:p>
            <a:pPr marL="260193" indent="-260193" algn="just">
              <a:buFont typeface="Arial" pitchFamily="34" charset="0"/>
              <a:buChar char="•"/>
            </a:pPr>
            <a:endParaRPr lang="ru-RU" sz="1366" b="1" dirty="0">
              <a:solidFill>
                <a:srgbClr val="0070C0"/>
              </a:solidFill>
            </a:endParaRPr>
          </a:p>
          <a:p>
            <a:pPr marL="260193" indent="-260193" algn="just">
              <a:buFont typeface="Arial" pitchFamily="34" charset="0"/>
              <a:buChar char="•"/>
            </a:pPr>
            <a:endParaRPr lang="ru-RU" sz="1366" b="1" dirty="0">
              <a:solidFill>
                <a:srgbClr val="0070C0"/>
              </a:solidFill>
            </a:endParaRPr>
          </a:p>
          <a:p>
            <a:pPr marL="260193" indent="-260193" algn="just">
              <a:buFont typeface="Arial" pitchFamily="34" charset="0"/>
              <a:buChar char="•"/>
            </a:pPr>
            <a:endParaRPr lang="ru-RU" sz="1366" b="1" dirty="0">
              <a:solidFill>
                <a:srgbClr val="0070C0"/>
              </a:solidFill>
            </a:endParaRPr>
          </a:p>
          <a:p>
            <a:pPr marL="260193" indent="-260193" algn="just">
              <a:buFont typeface="Arial" pitchFamily="34" charset="0"/>
              <a:buChar char="•"/>
            </a:pPr>
            <a:endParaRPr lang="ru-RU" sz="1366" b="1" dirty="0">
              <a:solidFill>
                <a:srgbClr val="0070C0"/>
              </a:solidFill>
            </a:endParaRPr>
          </a:p>
          <a:p>
            <a:pPr algn="just"/>
            <a:endParaRPr lang="ru-RU" sz="1366" b="1" dirty="0">
              <a:solidFill>
                <a:srgbClr val="0070C0"/>
              </a:solidFill>
            </a:endParaRPr>
          </a:p>
          <a:p>
            <a:pPr algn="just"/>
            <a:endParaRPr lang="ru-RU" sz="1366" b="1" dirty="0">
              <a:solidFill>
                <a:srgbClr val="0070C0"/>
              </a:solidFill>
            </a:endParaRPr>
          </a:p>
          <a:p>
            <a:pPr marL="260193" indent="-260193" algn="just">
              <a:buFont typeface="Arial" pitchFamily="34" charset="0"/>
              <a:buChar char="•"/>
            </a:pPr>
            <a:endParaRPr lang="ru-RU" sz="1366" b="1" dirty="0">
              <a:solidFill>
                <a:srgbClr val="0070C0"/>
              </a:solidFill>
            </a:endParaRPr>
          </a:p>
          <a:p>
            <a:pPr marL="260193" indent="-260193" algn="just">
              <a:buFont typeface="Arial" pitchFamily="34" charset="0"/>
              <a:buChar char="•"/>
            </a:pPr>
            <a:r>
              <a:rPr lang="ru-RU" sz="1366" b="1" dirty="0">
                <a:solidFill>
                  <a:srgbClr val="0070C0"/>
                </a:solidFill>
              </a:rPr>
              <a:t> </a:t>
            </a:r>
            <a:r>
              <a:rPr lang="ru-RU" sz="2049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апелляционные документы о нарушении Порядка проведения экзамена (</a:t>
            </a:r>
            <a:r>
              <a:rPr lang="ru-RU" sz="2049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Апелляция и заключение о результатах проверки</a:t>
            </a:r>
            <a:r>
              <a:rPr lang="ru-RU" sz="2049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передаются в </a:t>
            </a:r>
            <a:r>
              <a:rPr lang="ru-RU" sz="2049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апелляционную комиссию</a:t>
            </a:r>
            <a:r>
              <a:rPr lang="ru-RU" sz="2049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членом ГЭК </a:t>
            </a:r>
            <a:r>
              <a:rPr lang="ru-RU" sz="2049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день проведения экзамена.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3068960"/>
            <a:ext cx="6907028" cy="1524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867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30597</TotalTime>
  <Words>701</Words>
  <Application>Microsoft Office PowerPoint</Application>
  <PresentationFormat>Экран (4:3)</PresentationFormat>
  <Paragraphs>92</Paragraphs>
  <Slides>15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Microsoft YaHei</vt:lpstr>
      <vt:lpstr>Arial</vt:lpstr>
      <vt:lpstr>Calibri</vt:lpstr>
      <vt:lpstr>Times New Roman</vt:lpstr>
      <vt:lpstr>Wingdings</vt:lpstr>
      <vt:lpstr>Тема Office</vt:lpstr>
      <vt:lpstr>Презентация PowerPoint</vt:lpstr>
      <vt:lpstr>Презентация PowerPoint</vt:lpstr>
      <vt:lpstr>Апелляционная комиссия</vt:lpstr>
      <vt:lpstr> Апелляции о нарушении Порядка проведения ГИА </vt:lpstr>
      <vt:lpstr>Апелляции о нарушении Порядка проведения ГИА</vt:lpstr>
      <vt:lpstr>Апелляции о нарушении Порядка проведения ГИА</vt:lpstr>
      <vt:lpstr>Апелляции о нарушении Порядка проведения  ГИА</vt:lpstr>
      <vt:lpstr>Апелляции о нарушении Порядка проведения  ГИА</vt:lpstr>
      <vt:lpstr>Апелляции о нарушении Порядка проведения ГИА</vt:lpstr>
      <vt:lpstr>Апелляции о нарушении Порядка проведения ГИА. Рассмотрение апелляции </vt:lpstr>
      <vt:lpstr>Типичные нарушения при оформлении апелляций о нарушении порядка проведения ГИА</vt:lpstr>
      <vt:lpstr> Апелляции о несогласии с выставленными баллами</vt:lpstr>
      <vt:lpstr>Апелляция о несогласии с выставленными баллами</vt:lpstr>
      <vt:lpstr>Апелляция о несогласии с выставленными баллами</vt:lpstr>
      <vt:lpstr>Отзыв апелляций</vt:lpstr>
    </vt:vector>
  </TitlesOfParts>
  <Company>Computer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ege</dc:creator>
  <cp:lastModifiedBy>Труненкова Мария Вячеславовна</cp:lastModifiedBy>
  <cp:revision>441</cp:revision>
  <dcterms:created xsi:type="dcterms:W3CDTF">2014-10-16T05:54:08Z</dcterms:created>
  <dcterms:modified xsi:type="dcterms:W3CDTF">2024-12-25T08:51:17Z</dcterms:modified>
</cp:coreProperties>
</file>