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AAD3"/>
    <a:srgbClr val="A6BF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0" d="100"/>
          <a:sy n="110" d="100"/>
        </p:scale>
        <p:origin x="-156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5032850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558041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952860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29654966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160106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9F9D1EDC-A2B1-4467-8D3F-4DFD9B83CAD8}"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8019010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9F9D1EDC-A2B1-4467-8D3F-4DFD9B83CAD8}" type="datetimeFigureOut">
              <a:rPr lang="uk-UA" smtClean="0"/>
              <a:t>11.11.2024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21834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9F9D1EDC-A2B1-4467-8D3F-4DFD9B83CAD8}" type="datetimeFigureOut">
              <a:rPr lang="uk-UA" smtClean="0"/>
              <a:t>11.11.2024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6357842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9F9D1EDC-A2B1-4467-8D3F-4DFD9B83CAD8}" type="datetimeFigureOut">
              <a:rPr lang="uk-UA" smtClean="0"/>
              <a:t>11.11.2024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12351598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F9D1EDC-A2B1-4467-8D3F-4DFD9B83CAD8}" type="datetimeFigureOut">
              <a:rPr lang="uk-UA" smtClean="0"/>
              <a:t>11.11.2024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2512917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9D1EDC-A2B1-4467-8D3F-4DFD9B83CAD8}" type="datetimeFigureOut">
              <a:rPr lang="uk-UA" smtClean="0"/>
              <a:t>11.11.2024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2093366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394AC259-EBD3-4477-8ED1-9C4E8D32F78F}"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108778948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9F9D1EDC-A2B1-4467-8D3F-4DFD9B83CAD8}" type="datetimeFigureOut">
              <a:rPr lang="uk-UA" smtClean="0"/>
              <a:t>11.11.2024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39162493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59869988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9F9D1EDC-A2B1-4467-8D3F-4DFD9B83CAD8}"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412570F2-E200-4629-A09A-B32E2C0D788B}" type="slidenum">
              <a:rPr lang="uk-UA" smtClean="0"/>
              <a:t>‹#›</a:t>
            </a:fld>
            <a:endParaRPr lang="uk-UA"/>
          </a:p>
        </p:txBody>
      </p:sp>
    </p:spTree>
    <p:extLst>
      <p:ext uri="{BB962C8B-B14F-4D97-AF65-F5344CB8AC3E}">
        <p14:creationId xmlns:p14="http://schemas.microsoft.com/office/powerpoint/2010/main" val="4066487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394AC259-EBD3-4477-8ED1-9C4E8D32F78F}" type="datetimeFigureOut">
              <a:rPr lang="uk-UA" smtClean="0"/>
              <a:t>11.11.2024</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058400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394AC259-EBD3-4477-8ED1-9C4E8D32F78F}" type="datetimeFigureOut">
              <a:rPr lang="uk-UA" smtClean="0"/>
              <a:t>11.11.2024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45174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394AC259-EBD3-4477-8ED1-9C4E8D32F78F}" type="datetimeFigureOut">
              <a:rPr lang="uk-UA" smtClean="0"/>
              <a:t>11.11.2024</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132523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394AC259-EBD3-4477-8ED1-9C4E8D32F78F}" type="datetimeFigureOut">
              <a:rPr lang="uk-UA" smtClean="0"/>
              <a:t>11.11.2024</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4296947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394AC259-EBD3-4477-8ED1-9C4E8D32F78F}" type="datetimeFigureOut">
              <a:rPr lang="uk-UA" smtClean="0"/>
              <a:t>11.11.2024</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18543045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94AC259-EBD3-4477-8ED1-9C4E8D32F78F}" type="datetimeFigureOut">
              <a:rPr lang="uk-UA" smtClean="0"/>
              <a:t>11.11.2024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487431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394AC259-EBD3-4477-8ED1-9C4E8D32F78F}" type="datetimeFigureOut">
              <a:rPr lang="uk-UA" smtClean="0"/>
              <a:t>11.11.2024</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C52C2C70-2A90-47DD-B4C7-2A4AE87F3363}" type="slidenum">
              <a:rPr lang="uk-UA" smtClean="0"/>
              <a:t>‹#›</a:t>
            </a:fld>
            <a:endParaRPr lang="uk-UA"/>
          </a:p>
        </p:txBody>
      </p:sp>
    </p:spTree>
    <p:extLst>
      <p:ext uri="{BB962C8B-B14F-4D97-AF65-F5344CB8AC3E}">
        <p14:creationId xmlns:p14="http://schemas.microsoft.com/office/powerpoint/2010/main" val="3642574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6121"/>
            <a:ext cx="9144000" cy="6851879"/>
          </a:xfrm>
          <a:prstGeom prst="rect">
            <a:avLst/>
          </a:prstGeom>
        </p:spPr>
      </p:pic>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4AC259-EBD3-4477-8ED1-9C4E8D32F78F}" type="datetimeFigureOut">
              <a:rPr lang="uk-UA" smtClean="0"/>
              <a:t>11.11.2024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2C2C70-2A90-47DD-B4C7-2A4AE87F3363}" type="slidenum">
              <a:rPr lang="uk-UA" smtClean="0"/>
              <a:t>‹#›</a:t>
            </a:fld>
            <a:endParaRPr lang="uk-UA"/>
          </a:p>
        </p:txBody>
      </p:sp>
    </p:spTree>
    <p:extLst>
      <p:ext uri="{BB962C8B-B14F-4D97-AF65-F5344CB8AC3E}">
        <p14:creationId xmlns:p14="http://schemas.microsoft.com/office/powerpoint/2010/main" val="39910745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Рисунок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0" y="5772"/>
            <a:ext cx="9143999" cy="6852227"/>
          </a:xfrm>
          <a:prstGeom prst="rect">
            <a:avLst/>
          </a:prstGeom>
        </p:spPr>
      </p:pic>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9D1EDC-A2B1-4467-8D3F-4DFD9B83CAD8}" type="datetimeFigureOut">
              <a:rPr lang="uk-UA" smtClean="0"/>
              <a:t>11.11.2024</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2570F2-E200-4629-A09A-B32E2C0D788B}" type="slidenum">
              <a:rPr lang="uk-UA" smtClean="0"/>
              <a:t>‹#›</a:t>
            </a:fld>
            <a:endParaRPr lang="uk-UA"/>
          </a:p>
        </p:txBody>
      </p:sp>
    </p:spTree>
    <p:extLst>
      <p:ext uri="{BB962C8B-B14F-4D97-AF65-F5344CB8AC3E}">
        <p14:creationId xmlns:p14="http://schemas.microsoft.com/office/powerpoint/2010/main" val="3085398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332656"/>
            <a:ext cx="8352928" cy="2304256"/>
          </a:xfrm>
        </p:spPr>
        <p:txBody>
          <a:bodyPr>
            <a:noAutofit/>
          </a:bodyPr>
          <a:lstStyle/>
          <a:p>
            <a:r>
              <a:rPr lang="ru-RU" sz="40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Анализ результатов </a:t>
            </a:r>
            <a:r>
              <a:rPr lang="ru-RU"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ОГЭ-202</a:t>
            </a:r>
            <a:r>
              <a:rPr lang="en-US"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4</a:t>
            </a:r>
            <a:br>
              <a:rPr lang="en-US"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br>
            <a:r>
              <a:rPr lang="ru-RU"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 </a:t>
            </a:r>
            <a:r>
              <a:rPr lang="ru-RU" sz="40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по </a:t>
            </a:r>
            <a:r>
              <a:rPr lang="ru-RU"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обществознанию</a:t>
            </a:r>
            <a:r>
              <a:rPr lang="en-US"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
            </a:r>
            <a:br>
              <a:rPr lang="en-US"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br>
            <a:r>
              <a:rPr lang="ru-RU" sz="40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 </a:t>
            </a:r>
            <a:r>
              <a:rPr lang="ru-RU" sz="40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в Красноярском крае</a:t>
            </a:r>
            <a:endParaRPr lang="uk-UA" sz="6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4" name="Заголовок 1"/>
          <p:cNvSpPr txBox="1">
            <a:spLocks/>
          </p:cNvSpPr>
          <p:nvPr/>
        </p:nvSpPr>
        <p:spPr>
          <a:xfrm>
            <a:off x="3888960" y="5517232"/>
            <a:ext cx="5363560" cy="1152129"/>
          </a:xfrm>
          <a:prstGeom prst="rect">
            <a:avLst/>
          </a:prstGeom>
        </p:spPr>
        <p:txBody>
          <a:bodyPr vert="horz" lIns="91440" tIns="45720" rIns="91440" bIns="45720" rtlCol="0" anchor="ctr">
            <a:no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ru-RU" sz="24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Подготовила председатель </a:t>
            </a:r>
          </a:p>
          <a:p>
            <a:pPr algn="l"/>
            <a:r>
              <a:rPr lang="ru-RU" sz="24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предметной комиссии </a:t>
            </a:r>
          </a:p>
          <a:p>
            <a:pPr algn="l"/>
            <a:r>
              <a:rPr lang="ru-RU" sz="24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Попова Антонина Александровна</a:t>
            </a:r>
            <a:endParaRPr lang="uk-UA" sz="24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endParaRPr>
          </a:p>
        </p:txBody>
      </p:sp>
    </p:spTree>
    <p:extLst>
      <p:ext uri="{BB962C8B-B14F-4D97-AF65-F5344CB8AC3E}">
        <p14:creationId xmlns:p14="http://schemas.microsoft.com/office/powerpoint/2010/main" val="3342364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900" b="1" cap="all" dirty="0" smtClean="0">
                <a:ln w="0"/>
                <a:solidFill>
                  <a:srgbClr val="002060"/>
                </a:solidFill>
                <a:effectLst>
                  <a:reflection blurRad="12700" stA="50000" endPos="50000" dist="5000" dir="5400000" sy="-100000" rotWithShape="0"/>
                </a:effectLst>
              </a:rPr>
              <a:t> </a:t>
            </a:r>
            <a:r>
              <a:rPr lang="ru-RU" sz="2900" b="1" cap="all" dirty="0">
                <a:ln w="0"/>
                <a:solidFill>
                  <a:srgbClr val="002060"/>
                </a:solidFill>
                <a:effectLst>
                  <a:reflection blurRad="12700" stA="50000" endPos="50000" dist="5000" dir="5400000" sy="-100000" rotWithShape="0"/>
                </a:effectLst>
              </a:rPr>
              <a:t>Анализ выполнения заданий КИМ ОГЭ </a:t>
            </a:r>
            <a:r>
              <a:rPr lang="ru-RU" sz="2900" b="1" cap="all" dirty="0" smtClean="0">
                <a:ln w="0"/>
                <a:solidFill>
                  <a:srgbClr val="002060"/>
                </a:solidFill>
                <a:effectLst>
                  <a:reflection blurRad="12700" stA="50000" endPos="50000" dist="5000" dir="5400000" sy="-100000" rotWithShape="0"/>
                </a:effectLst>
              </a:rPr>
              <a:t/>
            </a:r>
            <a:br>
              <a:rPr lang="ru-RU" sz="2900" b="1" cap="all" dirty="0" smtClean="0">
                <a:ln w="0"/>
                <a:solidFill>
                  <a:srgbClr val="002060"/>
                </a:solidFill>
                <a:effectLst>
                  <a:reflection blurRad="12700" stA="50000" endPos="50000" dist="5000" dir="5400000" sy="-100000" rotWithShape="0"/>
                </a:effectLst>
              </a:rPr>
            </a:br>
            <a:r>
              <a:rPr lang="ru-RU" sz="2900" b="1" cap="all" dirty="0" smtClean="0">
                <a:ln w="0"/>
                <a:solidFill>
                  <a:srgbClr val="002060"/>
                </a:solidFill>
                <a:effectLst>
                  <a:reflection blurRad="12700" stA="50000" endPos="50000" dist="5000" dir="5400000" sy="-100000" rotWithShape="0"/>
                </a:effectLst>
              </a:rPr>
              <a:t>в </a:t>
            </a:r>
            <a:r>
              <a:rPr lang="ru-RU" sz="2900" b="1" cap="all" dirty="0">
                <a:ln w="0"/>
                <a:solidFill>
                  <a:srgbClr val="002060"/>
                </a:solidFill>
                <a:effectLst>
                  <a:reflection blurRad="12700" stA="50000" endPos="50000" dist="5000" dir="5400000" sy="-100000" rotWithShape="0"/>
                </a:effectLst>
              </a:rPr>
              <a:t>2024 году</a:t>
            </a:r>
          </a:p>
        </p:txBody>
      </p:sp>
      <p:sp>
        <p:nvSpPr>
          <p:cNvPr id="3" name="Объект 2"/>
          <p:cNvSpPr>
            <a:spLocks noGrp="1"/>
          </p:cNvSpPr>
          <p:nvPr>
            <p:ph idx="1"/>
          </p:nvPr>
        </p:nvSpPr>
        <p:spPr>
          <a:xfrm>
            <a:off x="251520" y="1600200"/>
            <a:ext cx="8435280" cy="4925144"/>
          </a:xfrm>
        </p:spPr>
        <p:txBody>
          <a:bodyPr>
            <a:normAutofit fontScale="47500" lnSpcReduction="20000"/>
          </a:bodyPr>
          <a:lstStyle/>
          <a:p>
            <a:r>
              <a:rPr lang="ru-RU" sz="3400" b="1" u="sng" dirty="0" smtClean="0"/>
              <a:t>задания базового уровня (с процентом выполнения ниже 50)</a:t>
            </a:r>
          </a:p>
          <a:p>
            <a:r>
              <a:rPr lang="ru-RU" sz="3400" dirty="0" smtClean="0">
                <a:solidFill>
                  <a:srgbClr val="FF0000"/>
                </a:solidFill>
              </a:rPr>
              <a:t>Задание № 5 </a:t>
            </a:r>
            <a:r>
              <a:rPr lang="ru-RU" sz="3400" dirty="0" smtClean="0"/>
              <a:t>– средний процент выполнения в 2024 году составил 29,55%. В группе участников, получивших на экзамене отметку «2», процент выполнения данного задания составил 4,35%, получивших отметку «3» – 16,98%, получивших «4» – 51,86%, получивших «5» – 89,63%. Задание предполагает поиск и извлечение социальной информации на основе фотоизображения. С наибольшими затруднениями при выполнении этого задания столкнулись в основном слабо подготовленные участники. Более подготовленные, с отметками «4» и «5», в целом с этим заданием справились.</a:t>
            </a:r>
          </a:p>
          <a:p>
            <a:r>
              <a:rPr lang="ru-RU" sz="3400" b="1" u="sng" dirty="0" smtClean="0"/>
              <a:t>задания повышенного и высокого уровня (с процентом выполнения ниже 15)</a:t>
            </a:r>
          </a:p>
          <a:p>
            <a:r>
              <a:rPr lang="ru-RU" sz="3400" dirty="0" smtClean="0"/>
              <a:t>Традиционно значительные трудности возникают при выполнении </a:t>
            </a:r>
            <a:r>
              <a:rPr lang="ru-RU" sz="3400" dirty="0" smtClean="0">
                <a:solidFill>
                  <a:srgbClr val="FF0000"/>
                </a:solidFill>
              </a:rPr>
              <a:t>задания № 12</a:t>
            </a:r>
            <a:r>
              <a:rPr lang="ru-RU" sz="3400" dirty="0" smtClean="0"/>
              <a:t>. Это задание предполагает анализ статистической информации. В 2024 году средний процент его выполнения составил 30,1%. Это ниже, чем в 2023 году (37,71%) и в 2022 году (41,76%). Однако более 50% участников экзамена, получивших отметки «4» и «5», успешно выполняют данное задание.</a:t>
            </a:r>
          </a:p>
          <a:p>
            <a:r>
              <a:rPr lang="ru-RU" sz="3400" dirty="0" smtClean="0"/>
              <a:t>В 2024 году средний процент выполнения </a:t>
            </a:r>
            <a:r>
              <a:rPr lang="ru-RU" sz="3400" dirty="0" smtClean="0">
                <a:solidFill>
                  <a:srgbClr val="FF0000"/>
                </a:solidFill>
              </a:rPr>
              <a:t>задания № 23 </a:t>
            </a:r>
            <a:r>
              <a:rPr lang="ru-RU" sz="3400" dirty="0" smtClean="0"/>
              <a:t>высокого уровня сложности составил 10,89%. Данное задание предполагает демонстрацию умения приводить примеры, иллюстрирующие различные социальные явления. Среди  получивших отметку «2» доля выполнивших данное задание – 1,22%, среди получивших отметку «3» – 4,55%, среди получивших отметку «4» – 19,76%,среди получивших отметку «5» – 60,73%. Таким образом, данное задание было сложно выполнить даже участникам с хорошим уровнем подготовки.</a:t>
            </a:r>
          </a:p>
          <a:p>
            <a:endParaRPr lang="ru-RU" dirty="0"/>
          </a:p>
        </p:txBody>
      </p:sp>
    </p:spTree>
    <p:extLst>
      <p:ext uri="{BB962C8B-B14F-4D97-AF65-F5344CB8AC3E}">
        <p14:creationId xmlns:p14="http://schemas.microsoft.com/office/powerpoint/2010/main" val="273900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274638"/>
            <a:ext cx="8856984" cy="634082"/>
          </a:xfrm>
        </p:spPr>
        <p:txBody>
          <a:bodyPr>
            <a:normAutofit/>
          </a:bodyPr>
          <a:lstStyle/>
          <a:p>
            <a:r>
              <a:rPr lang="ru-RU" sz="2900" b="1" cap="all" dirty="0">
                <a:ln w="0"/>
                <a:solidFill>
                  <a:srgbClr val="002060"/>
                </a:solidFill>
                <a:effectLst>
                  <a:reflection blurRad="12700" stA="50000" endPos="50000" dist="5000" dir="5400000" sy="-100000" rotWithShape="0"/>
                </a:effectLst>
              </a:rPr>
              <a:t>Содержательный анализ выполнения </a:t>
            </a:r>
            <a:r>
              <a:rPr lang="ru-RU" sz="2900" b="1" cap="all" dirty="0" smtClean="0">
                <a:ln w="0"/>
                <a:solidFill>
                  <a:srgbClr val="002060"/>
                </a:solidFill>
                <a:effectLst>
                  <a:reflection blurRad="12700" stA="50000" endPos="50000" dist="5000" dir="5400000" sy="-100000" rotWithShape="0"/>
                </a:effectLst>
              </a:rPr>
              <a:t>заданий</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179512" y="1124744"/>
            <a:ext cx="8784976" cy="5544616"/>
          </a:xfrm>
        </p:spPr>
        <p:txBody>
          <a:bodyPr>
            <a:normAutofit fontScale="85000" lnSpcReduction="20000"/>
          </a:bodyPr>
          <a:lstStyle/>
          <a:p>
            <a:pPr marL="0" indent="0">
              <a:buNone/>
            </a:pPr>
            <a:r>
              <a:rPr lang="ru-RU" b="1" dirty="0">
                <a:solidFill>
                  <a:srgbClr val="FF0000"/>
                </a:solidFill>
              </a:rPr>
              <a:t>Задание № 1</a:t>
            </a:r>
            <a:r>
              <a:rPr lang="ru-RU" dirty="0"/>
              <a:t> проверяет освоение и применение системы обществоведческих знаний, в частности, умение выделить два лишних понятия, не относящихся к указанному явлению, и раскрыть смысл любого из них; оценивается 2 баллами, повышенный уровень сложности. Часть выпускников не смогли выделить 2 лишних понятия, раскрыть смысл из-за слабой теоретической подготовки; часть – называли только понятия, не приступив к раскрытию их смысла (вероятные причины – невнимательное прочтение самого задания, незнание критериев оценивания</a:t>
            </a:r>
            <a:r>
              <a:rPr lang="ru-RU" dirty="0" smtClean="0"/>
              <a:t>).</a:t>
            </a:r>
          </a:p>
          <a:p>
            <a:pPr marL="0" indent="0">
              <a:buNone/>
            </a:pPr>
            <a:r>
              <a:rPr lang="ru-RU" dirty="0" smtClean="0">
                <a:solidFill>
                  <a:srgbClr val="FF0000"/>
                </a:solidFill>
              </a:rPr>
              <a:t>Часть </a:t>
            </a:r>
            <a:r>
              <a:rPr lang="ru-RU" dirty="0">
                <a:solidFill>
                  <a:srgbClr val="FF0000"/>
                </a:solidFill>
              </a:rPr>
              <a:t>участников экзамена не смогли совершить базовые логические действия с понятиями (выявлять и характеризовать существенные признаки объектов, явлений), выбрать на основе существенного признака 2 лишних термина из списка.</a:t>
            </a:r>
          </a:p>
        </p:txBody>
      </p:sp>
    </p:spTree>
    <p:extLst>
      <p:ext uri="{BB962C8B-B14F-4D97-AF65-F5344CB8AC3E}">
        <p14:creationId xmlns:p14="http://schemas.microsoft.com/office/powerpoint/2010/main" val="2463658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341"/>
            <a:ext cx="8856984" cy="634082"/>
          </a:xfrm>
        </p:spPr>
        <p:txBody>
          <a:bodyPr>
            <a:normAutofit/>
          </a:bodyPr>
          <a:lstStyle/>
          <a:p>
            <a:r>
              <a:rPr lang="ru-RU" sz="2900" b="1" cap="all" dirty="0">
                <a:ln w="0"/>
                <a:solidFill>
                  <a:srgbClr val="002060"/>
                </a:solidFill>
                <a:effectLst>
                  <a:reflection blurRad="12700" stA="50000" endPos="50000" dist="5000" dir="5400000" sy="-100000" rotWithShape="0"/>
                </a:effectLst>
              </a:rPr>
              <a:t>Содержательный анализ выполнения </a:t>
            </a:r>
            <a:r>
              <a:rPr lang="ru-RU" sz="2900" b="1" cap="all" dirty="0" smtClean="0">
                <a:ln w="0"/>
                <a:solidFill>
                  <a:srgbClr val="002060"/>
                </a:solidFill>
                <a:effectLst>
                  <a:reflection blurRad="12700" stA="50000" endPos="50000" dist="5000" dir="5400000" sy="-100000" rotWithShape="0"/>
                </a:effectLst>
              </a:rPr>
              <a:t>заданий</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179512" y="692696"/>
            <a:ext cx="8856984" cy="6021288"/>
          </a:xfrm>
        </p:spPr>
        <p:txBody>
          <a:bodyPr>
            <a:noAutofit/>
          </a:bodyPr>
          <a:lstStyle/>
          <a:p>
            <a:pPr marL="0" indent="0" algn="just">
              <a:spcAft>
                <a:spcPts val="0"/>
              </a:spcAft>
              <a:buNone/>
            </a:pPr>
            <a:r>
              <a:rPr lang="ru-RU" sz="2400" dirty="0">
                <a:solidFill>
                  <a:srgbClr val="FF0000"/>
                </a:solidFill>
              </a:rPr>
              <a:t>Задание № 5 </a:t>
            </a:r>
            <a:r>
              <a:rPr lang="ru-RU" sz="2400" dirty="0"/>
              <a:t>требует указать изображенное на фото общественного явления и ответа на ряд вопросов, связанных с данным явлением, объяснений. Задание оценивается 3 баллами (базовый уровень сложности), при отсутствии ответа на первый вопрос ставится 0 баллов. Многочисленными были работы с неправильным ответом на первый вопрос, то есть значительное количество участников экзамена не смогли определить общественное явление или его тип (вид) по фотоизображению. Кроме того, неверными были ответы на последующие вопросы задания, или они вообще отсутствовали. Вероятные причины – недостаточная работа на уроках с фотоизображениями, недостаточное количество заданий подобного типа в учебниках.</a:t>
            </a:r>
          </a:p>
          <a:p>
            <a:pPr marL="0" indent="0" algn="just">
              <a:spcAft>
                <a:spcPts val="0"/>
              </a:spcAft>
              <a:buNone/>
            </a:pPr>
            <a:r>
              <a:rPr lang="ru-RU" sz="2400" dirty="0">
                <a:solidFill>
                  <a:srgbClr val="FF0000"/>
                </a:solidFill>
              </a:rPr>
              <a:t>М</a:t>
            </a:r>
            <a:r>
              <a:rPr lang="ru-RU" sz="2400" dirty="0" smtClean="0">
                <a:solidFill>
                  <a:srgbClr val="FF0000"/>
                </a:solidFill>
              </a:rPr>
              <a:t>ногие </a:t>
            </a:r>
            <a:r>
              <a:rPr lang="ru-RU" sz="2400" dirty="0">
                <a:solidFill>
                  <a:srgbClr val="FF0000"/>
                </a:solidFill>
              </a:rPr>
              <a:t>участники ОГЭ не смогли выявить и охарактеризовать существенные признаки явления по фотоизображению, что показывает </a:t>
            </a:r>
            <a:r>
              <a:rPr lang="ru-RU" sz="2400" dirty="0" err="1">
                <a:solidFill>
                  <a:srgbClr val="FF0000"/>
                </a:solidFill>
              </a:rPr>
              <a:t>несформированность</a:t>
            </a:r>
            <a:r>
              <a:rPr lang="ru-RU" sz="2400" dirty="0">
                <a:solidFill>
                  <a:srgbClr val="FF0000"/>
                </a:solidFill>
              </a:rPr>
              <a:t> базовых логических действий (выявлять и характеризовать существенные признаки явлений).</a:t>
            </a:r>
          </a:p>
        </p:txBody>
      </p:sp>
    </p:spTree>
    <p:extLst>
      <p:ext uri="{BB962C8B-B14F-4D97-AF65-F5344CB8AC3E}">
        <p14:creationId xmlns:p14="http://schemas.microsoft.com/office/powerpoint/2010/main" val="27523391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341"/>
            <a:ext cx="8856984" cy="634082"/>
          </a:xfrm>
        </p:spPr>
        <p:txBody>
          <a:bodyPr>
            <a:normAutofit/>
          </a:bodyPr>
          <a:lstStyle/>
          <a:p>
            <a:r>
              <a:rPr lang="ru-RU" sz="2900" b="1" cap="all" dirty="0">
                <a:ln w="0"/>
                <a:solidFill>
                  <a:srgbClr val="002060"/>
                </a:solidFill>
                <a:effectLst>
                  <a:reflection blurRad="12700" stA="50000" endPos="50000" dist="5000" dir="5400000" sy="-100000" rotWithShape="0"/>
                </a:effectLst>
              </a:rPr>
              <a:t>Содержательный анализ выполнения </a:t>
            </a:r>
            <a:r>
              <a:rPr lang="ru-RU" sz="2900" b="1" cap="all" dirty="0" smtClean="0">
                <a:ln w="0"/>
                <a:solidFill>
                  <a:srgbClr val="002060"/>
                </a:solidFill>
                <a:effectLst>
                  <a:reflection blurRad="12700" stA="50000" endPos="50000" dist="5000" dir="5400000" sy="-100000" rotWithShape="0"/>
                </a:effectLst>
              </a:rPr>
              <a:t>заданий</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179512" y="692696"/>
            <a:ext cx="8856984" cy="6021288"/>
          </a:xfrm>
        </p:spPr>
        <p:txBody>
          <a:bodyPr>
            <a:noAutofit/>
          </a:bodyPr>
          <a:lstStyle/>
          <a:p>
            <a:pPr marL="0" indent="0" algn="just">
              <a:spcAft>
                <a:spcPts val="0"/>
              </a:spcAft>
              <a:buNone/>
            </a:pPr>
            <a:r>
              <a:rPr lang="ru-RU" sz="2400" dirty="0">
                <a:solidFill>
                  <a:srgbClr val="FF0000"/>
                </a:solidFill>
              </a:rPr>
              <a:t>Задание № 6 </a:t>
            </a:r>
            <a:r>
              <a:rPr lang="ru-RU" sz="2600" dirty="0"/>
              <a:t>в модели прошлых лет (2022–2023 гг.) требовало ответа на 2 вопроса (как правило, об опасности ситуации для личных финансов, о небезопасных действиях и о том, как поступить в данной ситуации). В новой модели необходимо было ответить на несколько вопросов, как правило, о бюджете семьи. Задание оценивается 2 баллами, базовый уровень сложности. С заданиями первой, традиционной модели участники в основном справились. А вот к заданиям второй, новой, модели многие не приступали или давали неправильные ответы. Предполагаемые причины – </a:t>
            </a:r>
            <a:r>
              <a:rPr lang="ru-RU" sz="2600" dirty="0">
                <a:solidFill>
                  <a:srgbClr val="C00000"/>
                </a:solidFill>
              </a:rPr>
              <a:t>невнимательное отношение к изменениям в заданиях, которые были обозначены разработчиками </a:t>
            </a:r>
            <a:r>
              <a:rPr lang="ru-RU" sz="2600" dirty="0" err="1">
                <a:solidFill>
                  <a:srgbClr val="C00000"/>
                </a:solidFill>
              </a:rPr>
              <a:t>КИМов</a:t>
            </a:r>
            <a:r>
              <a:rPr lang="ru-RU" sz="2600" dirty="0">
                <a:solidFill>
                  <a:srgbClr val="C00000"/>
                </a:solidFill>
              </a:rPr>
              <a:t>, отсутствие тренинга при подготовке, недостаточная отработка понятий «семейный бюджет», «виды семейного бюджета».</a:t>
            </a:r>
          </a:p>
        </p:txBody>
      </p:sp>
    </p:spTree>
    <p:extLst>
      <p:ext uri="{BB962C8B-B14F-4D97-AF65-F5344CB8AC3E}">
        <p14:creationId xmlns:p14="http://schemas.microsoft.com/office/powerpoint/2010/main" val="1985406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341"/>
            <a:ext cx="8856984" cy="634082"/>
          </a:xfrm>
        </p:spPr>
        <p:txBody>
          <a:bodyPr>
            <a:normAutofit/>
          </a:bodyPr>
          <a:lstStyle/>
          <a:p>
            <a:r>
              <a:rPr lang="ru-RU" sz="2900" b="1" cap="all" dirty="0">
                <a:ln w="0"/>
                <a:solidFill>
                  <a:srgbClr val="002060"/>
                </a:solidFill>
                <a:effectLst>
                  <a:reflection blurRad="12700" stA="50000" endPos="50000" dist="5000" dir="5400000" sy="-100000" rotWithShape="0"/>
                </a:effectLst>
              </a:rPr>
              <a:t>Содержательный анализ выполнения </a:t>
            </a:r>
            <a:r>
              <a:rPr lang="ru-RU" sz="2900" b="1" cap="all" dirty="0" smtClean="0">
                <a:ln w="0"/>
                <a:solidFill>
                  <a:srgbClr val="002060"/>
                </a:solidFill>
                <a:effectLst>
                  <a:reflection blurRad="12700" stA="50000" endPos="50000" dist="5000" dir="5400000" sy="-100000" rotWithShape="0"/>
                </a:effectLst>
              </a:rPr>
              <a:t>заданий</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0" y="764704"/>
            <a:ext cx="9036496" cy="6192688"/>
          </a:xfrm>
        </p:spPr>
        <p:txBody>
          <a:bodyPr>
            <a:noAutofit/>
          </a:bodyPr>
          <a:lstStyle/>
          <a:p>
            <a:pPr marL="0" indent="0" algn="just">
              <a:spcAft>
                <a:spcPts val="0"/>
              </a:spcAft>
              <a:buNone/>
            </a:pPr>
            <a:r>
              <a:rPr lang="ru-RU" sz="1800" dirty="0">
                <a:solidFill>
                  <a:srgbClr val="FF0000"/>
                </a:solidFill>
              </a:rPr>
              <a:t>Задание № 12 </a:t>
            </a:r>
            <a:r>
              <a:rPr lang="ru-RU" sz="1800" dirty="0"/>
              <a:t>направлено на поиск социальной информации на основе диаграммы и объяснение полученных данных. Требуется сделать выводы о сходстве и различиях в ответах групп опрошенных и привести объяснение каждого вывода. Задание оценивается 4 баллами, повышенный уровень сложности. Это задание вызвало значительные трудности у экзаменуемых. Большая часть участников ОГЭ находят сходство в ответах групп опрощенных и корректно записывают вывод о нем. Корректно сформулировать различие может  гораздо меньшее количество участников. И очень небольшая доля экзаменуемых выстраивает правильные предположения, объясняющие сходство и различия. Распространенными были некорректные интерпретации условий задания: </a:t>
            </a:r>
            <a:r>
              <a:rPr lang="ru-RU" sz="1800" dirty="0">
                <a:solidFill>
                  <a:srgbClr val="FF0000"/>
                </a:solidFill>
              </a:rPr>
              <a:t>вместо указания долей, процентов опрошенных писали об их количестве; вместо анализа результатов опроса писали о голосовании. Предположения зачастую формулировались без учета особенностей опроса, групп опрошенных. </a:t>
            </a:r>
            <a:r>
              <a:rPr lang="ru-RU" sz="1800" dirty="0"/>
              <a:t>Возможная причина – недостаточная сформированность умений устанавливать причинно-следственные связи, строить логическое рассуждение, умозаключение (индуктивное, дедуктивное и по аналогии) и делать выводы. Также – невнимательное прочтение задания, недостаточная работа с результатами опросов на уроках, недостаточный жизненный опыт участников экзамена.</a:t>
            </a:r>
          </a:p>
          <a:p>
            <a:pPr marL="0" indent="0" algn="just">
              <a:spcAft>
                <a:spcPts val="0"/>
              </a:spcAft>
              <a:buNone/>
            </a:pPr>
            <a:r>
              <a:rPr lang="ru-RU" sz="1800" dirty="0">
                <a:solidFill>
                  <a:srgbClr val="FF0000"/>
                </a:solidFill>
              </a:rPr>
              <a:t>Ч</a:t>
            </a:r>
            <a:r>
              <a:rPr lang="ru-RU" sz="1800" dirty="0" smtClean="0">
                <a:solidFill>
                  <a:srgbClr val="FF0000"/>
                </a:solidFill>
              </a:rPr>
              <a:t>асть </a:t>
            </a:r>
            <a:r>
              <a:rPr lang="ru-RU" sz="1800" dirty="0">
                <a:solidFill>
                  <a:srgbClr val="FF0000"/>
                </a:solidFill>
              </a:rPr>
              <a:t>участников экзамена не могут самостоятельно формулировать обобщения и выводы по результатам изучения диаграммы, выдвигать предположения о сделанных выводах, что свидетельствует о </a:t>
            </a:r>
            <a:r>
              <a:rPr lang="ru-RU" sz="1800" dirty="0" err="1">
                <a:solidFill>
                  <a:srgbClr val="FF0000"/>
                </a:solidFill>
              </a:rPr>
              <a:t>несформированности</a:t>
            </a:r>
            <a:r>
              <a:rPr lang="ru-RU" sz="1800" dirty="0">
                <a:solidFill>
                  <a:srgbClr val="FF0000"/>
                </a:solidFill>
              </a:rPr>
              <a:t> базовых исследовательских действий (делать выводы с использованием дедуктивных и индуктивных умозаключений, формулировать гипотезы). </a:t>
            </a:r>
          </a:p>
        </p:txBody>
      </p:sp>
    </p:spTree>
    <p:extLst>
      <p:ext uri="{BB962C8B-B14F-4D97-AF65-F5344CB8AC3E}">
        <p14:creationId xmlns:p14="http://schemas.microsoft.com/office/powerpoint/2010/main" val="1966753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341"/>
            <a:ext cx="8856984" cy="634082"/>
          </a:xfrm>
        </p:spPr>
        <p:txBody>
          <a:bodyPr>
            <a:normAutofit/>
          </a:bodyPr>
          <a:lstStyle/>
          <a:p>
            <a:r>
              <a:rPr lang="ru-RU" sz="2900" b="1" cap="all" dirty="0">
                <a:ln w="0"/>
                <a:solidFill>
                  <a:srgbClr val="002060"/>
                </a:solidFill>
                <a:effectLst>
                  <a:reflection blurRad="12700" stA="50000" endPos="50000" dist="5000" dir="5400000" sy="-100000" rotWithShape="0"/>
                </a:effectLst>
              </a:rPr>
              <a:t>Содержательный анализ выполнения </a:t>
            </a:r>
            <a:r>
              <a:rPr lang="ru-RU" sz="2900" b="1" cap="all" dirty="0" smtClean="0">
                <a:ln w="0"/>
                <a:solidFill>
                  <a:srgbClr val="002060"/>
                </a:solidFill>
                <a:effectLst>
                  <a:reflection blurRad="12700" stA="50000" endPos="50000" dist="5000" dir="5400000" sy="-100000" rotWithShape="0"/>
                </a:effectLst>
              </a:rPr>
              <a:t>заданий</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179512" y="692696"/>
            <a:ext cx="8856984" cy="6021288"/>
          </a:xfrm>
        </p:spPr>
        <p:txBody>
          <a:bodyPr>
            <a:noAutofit/>
          </a:bodyPr>
          <a:lstStyle/>
          <a:p>
            <a:pPr marL="0" indent="0" algn="just">
              <a:spcAft>
                <a:spcPts val="0"/>
              </a:spcAft>
              <a:buNone/>
            </a:pPr>
            <a:r>
              <a:rPr lang="ru-RU" sz="2400" dirty="0">
                <a:solidFill>
                  <a:srgbClr val="FF0000"/>
                </a:solidFill>
              </a:rPr>
              <a:t>Задание № </a:t>
            </a:r>
            <a:r>
              <a:rPr lang="ru-RU" sz="2400" dirty="0" smtClean="0">
                <a:solidFill>
                  <a:srgbClr val="FF0000"/>
                </a:solidFill>
              </a:rPr>
              <a:t>22 </a:t>
            </a:r>
            <a:r>
              <a:rPr lang="ru-RU" sz="2000" dirty="0"/>
              <a:t>предполагает выделение информации из текста в соответствии с заданными требованиями. Оценивается 2 баллами (базовый уровень сложности). </a:t>
            </a:r>
            <a:r>
              <a:rPr lang="ru-RU" sz="2000" dirty="0">
                <a:solidFill>
                  <a:srgbClr val="FF0000"/>
                </a:solidFill>
              </a:rPr>
              <a:t>Участники экзамена не выполняют требования по количеству элементов ответа, приводят их меньшее количество. </a:t>
            </a:r>
            <a:r>
              <a:rPr lang="ru-RU" sz="2000" dirty="0"/>
              <a:t>Причина – экзаменуемые невнимательно читают задание, не знакомы с критериями оценивания. С данным заданием плохо справились в основном </a:t>
            </a:r>
            <a:r>
              <a:rPr lang="ru-RU" sz="2000" dirty="0" err="1"/>
              <a:t>слабомотивированные</a:t>
            </a:r>
            <a:r>
              <a:rPr lang="ru-RU" sz="2000" dirty="0"/>
              <a:t> и теоретически слабо подготовленные участники, так как данное задание все же требует знания ключевых обществоведческих понятий</a:t>
            </a:r>
            <a:r>
              <a:rPr lang="ru-RU" sz="2000" dirty="0" smtClean="0"/>
              <a:t>.</a:t>
            </a:r>
          </a:p>
          <a:p>
            <a:pPr marL="0" indent="0" algn="just">
              <a:spcAft>
                <a:spcPts val="0"/>
              </a:spcAft>
              <a:buNone/>
            </a:pPr>
            <a:r>
              <a:rPr lang="ru-RU" sz="2400" dirty="0" smtClean="0">
                <a:solidFill>
                  <a:srgbClr val="FF0000"/>
                </a:solidFill>
              </a:rPr>
              <a:t>Часть </a:t>
            </a:r>
            <a:r>
              <a:rPr lang="ru-RU" sz="2400" dirty="0">
                <a:solidFill>
                  <a:srgbClr val="FF0000"/>
                </a:solidFill>
              </a:rPr>
              <a:t>участников экзамена затруднились с отбором информации из источника по заданным вопросам (критериям), что свидетельствует о </a:t>
            </a:r>
            <a:r>
              <a:rPr lang="ru-RU" sz="2400" dirty="0" err="1">
                <a:solidFill>
                  <a:srgbClr val="FF0000"/>
                </a:solidFill>
              </a:rPr>
              <a:t>несформированности</a:t>
            </a:r>
            <a:r>
              <a:rPr lang="ru-RU" sz="2400" dirty="0">
                <a:solidFill>
                  <a:srgbClr val="FF0000"/>
                </a:solidFill>
              </a:rPr>
              <a:t> умений работать с информацией (применять различные методы, инструменты и запросы при поиске и отборе информации из заданных источников). </a:t>
            </a:r>
          </a:p>
        </p:txBody>
      </p:sp>
    </p:spTree>
    <p:extLst>
      <p:ext uri="{BB962C8B-B14F-4D97-AF65-F5344CB8AC3E}">
        <p14:creationId xmlns:p14="http://schemas.microsoft.com/office/powerpoint/2010/main" val="3384467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341"/>
            <a:ext cx="8856984" cy="634082"/>
          </a:xfrm>
        </p:spPr>
        <p:txBody>
          <a:bodyPr>
            <a:normAutofit/>
          </a:bodyPr>
          <a:lstStyle/>
          <a:p>
            <a:r>
              <a:rPr lang="ru-RU" sz="2900" b="1" cap="all" dirty="0">
                <a:ln w="0"/>
                <a:solidFill>
                  <a:srgbClr val="002060"/>
                </a:solidFill>
                <a:effectLst>
                  <a:reflection blurRad="12700" stA="50000" endPos="50000" dist="5000" dir="5400000" sy="-100000" rotWithShape="0"/>
                </a:effectLst>
              </a:rPr>
              <a:t>Содержательный анализ выполнения </a:t>
            </a:r>
            <a:r>
              <a:rPr lang="ru-RU" sz="2900" b="1" cap="all" dirty="0" smtClean="0">
                <a:ln w="0"/>
                <a:solidFill>
                  <a:srgbClr val="002060"/>
                </a:solidFill>
                <a:effectLst>
                  <a:reflection blurRad="12700" stA="50000" endPos="50000" dist="5000" dir="5400000" sy="-100000" rotWithShape="0"/>
                </a:effectLst>
              </a:rPr>
              <a:t>заданий</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179512" y="692696"/>
            <a:ext cx="8856984" cy="6021288"/>
          </a:xfrm>
        </p:spPr>
        <p:txBody>
          <a:bodyPr>
            <a:noAutofit/>
          </a:bodyPr>
          <a:lstStyle/>
          <a:p>
            <a:pPr marL="0" indent="0" algn="just">
              <a:spcAft>
                <a:spcPts val="0"/>
              </a:spcAft>
              <a:buNone/>
            </a:pPr>
            <a:r>
              <a:rPr lang="ru-RU" sz="2400" dirty="0">
                <a:solidFill>
                  <a:srgbClr val="FF0000"/>
                </a:solidFill>
              </a:rPr>
              <a:t>Задание № 23 </a:t>
            </a:r>
            <a:r>
              <a:rPr lang="ru-RU" sz="2000" dirty="0"/>
              <a:t>проверяет умение приводить примеры, моделировать ситуации деятельности людей, социальных объектов, явлений, процессов в разных сферах. Оценивается 3 баллами, высокий уровень сложности. В ответах также часто не выполняется требование по количеству элементов ответа (например, вместо 3 примеров приводится 1–2). Участники ОГЭ не могут подобрать адекватные примеры, пояснения, аргументы. Зачастую пример не иллюстрирует приведенную в задании мысль автора. Вместо конкретных примеров приводятся объяснения, общие положения, фрагменты текста. Таким образом, имеет место непонимание различия между пояснением и примером, невнимательное прочтение задания, незнание критериев оценивания. Предполагаемые причины: на уроках, во внеурочной деятельности недостаточное внимание уделяется связи теоретических положений с тем, как они реализуются в повседневной жизни</a:t>
            </a:r>
            <a:r>
              <a:rPr lang="ru-RU" sz="2000" dirty="0" smtClean="0"/>
              <a:t>.</a:t>
            </a:r>
          </a:p>
          <a:p>
            <a:pPr marL="0" indent="0" algn="just">
              <a:spcAft>
                <a:spcPts val="0"/>
              </a:spcAft>
              <a:buNone/>
            </a:pPr>
            <a:r>
              <a:rPr lang="ru-RU" sz="2400" dirty="0" smtClean="0">
                <a:solidFill>
                  <a:srgbClr val="FF0000"/>
                </a:solidFill>
              </a:rPr>
              <a:t>В </a:t>
            </a:r>
            <a:r>
              <a:rPr lang="ru-RU" sz="2400" dirty="0">
                <a:solidFill>
                  <a:srgbClr val="FF0000"/>
                </a:solidFill>
              </a:rPr>
              <a:t>данном задании ученики не смогли подобрать корректные примеры, то есть выбрать способ решения учебной задачи с учетом имеющихся ресурсов и возможностей (регулятивные УУД). Часть сдающих экзамен не смогли выразить свою точку зрения (коммуникативные УУД).</a:t>
            </a:r>
            <a:endParaRPr lang="ru-RU" sz="2600" dirty="0">
              <a:solidFill>
                <a:srgbClr val="FF0000"/>
              </a:solidFill>
            </a:endParaRPr>
          </a:p>
        </p:txBody>
      </p:sp>
    </p:spTree>
    <p:extLst>
      <p:ext uri="{BB962C8B-B14F-4D97-AF65-F5344CB8AC3E}">
        <p14:creationId xmlns:p14="http://schemas.microsoft.com/office/powerpoint/2010/main" val="32813426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1341"/>
            <a:ext cx="8856984" cy="634082"/>
          </a:xfrm>
        </p:spPr>
        <p:txBody>
          <a:bodyPr>
            <a:normAutofit/>
          </a:bodyPr>
          <a:lstStyle/>
          <a:p>
            <a:r>
              <a:rPr lang="ru-RU" sz="2900" b="1" cap="all" dirty="0">
                <a:ln w="0"/>
                <a:solidFill>
                  <a:srgbClr val="002060"/>
                </a:solidFill>
                <a:effectLst>
                  <a:reflection blurRad="12700" stA="50000" endPos="50000" dist="5000" dir="5400000" sy="-100000" rotWithShape="0"/>
                </a:effectLst>
              </a:rPr>
              <a:t>Содержательный анализ выполнения </a:t>
            </a:r>
            <a:r>
              <a:rPr lang="ru-RU" sz="2900" b="1" cap="all" dirty="0" smtClean="0">
                <a:ln w="0"/>
                <a:solidFill>
                  <a:srgbClr val="002060"/>
                </a:solidFill>
                <a:effectLst>
                  <a:reflection blurRad="12700" stA="50000" endPos="50000" dist="5000" dir="5400000" sy="-100000" rotWithShape="0"/>
                </a:effectLst>
              </a:rPr>
              <a:t>заданий</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179512" y="692696"/>
            <a:ext cx="8856984" cy="6021288"/>
          </a:xfrm>
        </p:spPr>
        <p:txBody>
          <a:bodyPr>
            <a:noAutofit/>
          </a:bodyPr>
          <a:lstStyle/>
          <a:p>
            <a:pPr marL="0" indent="0" algn="just">
              <a:spcAft>
                <a:spcPts val="0"/>
              </a:spcAft>
              <a:buNone/>
            </a:pPr>
            <a:r>
              <a:rPr lang="ru-RU" sz="1800" dirty="0">
                <a:solidFill>
                  <a:srgbClr val="FF0000"/>
                </a:solidFill>
              </a:rPr>
              <a:t>В задании № 24 </a:t>
            </a:r>
            <a:r>
              <a:rPr lang="ru-RU" sz="1800" dirty="0"/>
              <a:t>требуется показать умение использовать полученные знания для объяснения сущности, взаимосвязей явлений, процессов социальной действительности, привести аргументы. Оценивается 2 баллами, высокий уровень сложности.  </a:t>
            </a:r>
            <a:r>
              <a:rPr lang="ru-RU" sz="1800" dirty="0">
                <a:solidFill>
                  <a:srgbClr val="FF0000"/>
                </a:solidFill>
              </a:rPr>
              <a:t>Аргументы, пояснения нередко формулируются в виде 1–2 слов, не демонстрирующих мысли. Далеко не всегда приводятся собственные обоснования, вместо них некорректно цитируется текст. Предпринимаются попытки в качестве ответа на разные задания приводить одни и те же части текста без выделения нужных элементов.  Зачастую участники экзамена приводят рассуждения общего характера.  </a:t>
            </a:r>
            <a:r>
              <a:rPr lang="ru-RU" sz="1800" dirty="0"/>
              <a:t>Вероятными причинами данных ошибок являются: невнимательное прочтение формулировки задания, недостаточное разъяснение особенностей аргумента в отличие от примера, незнание критериев оценивания данного задания</a:t>
            </a:r>
            <a:r>
              <a:rPr lang="ru-RU" sz="1800" dirty="0" smtClean="0"/>
              <a:t>.</a:t>
            </a:r>
          </a:p>
          <a:p>
            <a:pPr marL="0" indent="0" algn="just">
              <a:spcAft>
                <a:spcPts val="0"/>
              </a:spcAft>
              <a:buNone/>
            </a:pPr>
            <a:r>
              <a:rPr lang="ru-RU" sz="2000" dirty="0">
                <a:solidFill>
                  <a:srgbClr val="FF0000"/>
                </a:solidFill>
              </a:rPr>
              <a:t>Н</a:t>
            </a:r>
            <a:r>
              <a:rPr lang="ru-RU" sz="2000" dirty="0" smtClean="0">
                <a:solidFill>
                  <a:srgbClr val="FF0000"/>
                </a:solidFill>
              </a:rPr>
              <a:t>е </a:t>
            </a:r>
            <a:r>
              <a:rPr lang="ru-RU" sz="2000" dirty="0">
                <a:solidFill>
                  <a:srgbClr val="FF0000"/>
                </a:solidFill>
              </a:rPr>
              <a:t>сформированы умения выявлять причинно-следственные связи между явлениями и процессами, делать выводы, умозаключения, так как значительная часть участников экзамена просто не сформулировали собственных аргументов, объяснений. Также на основе анализа выполнения данного задания можно сделать вывод о </a:t>
            </a:r>
            <a:r>
              <a:rPr lang="ru-RU" sz="2000" dirty="0" err="1">
                <a:solidFill>
                  <a:srgbClr val="FF0000"/>
                </a:solidFill>
              </a:rPr>
              <a:t>несформированности</a:t>
            </a:r>
            <a:r>
              <a:rPr lang="ru-RU" sz="2000" dirty="0">
                <a:solidFill>
                  <a:srgbClr val="FF0000"/>
                </a:solidFill>
              </a:rPr>
              <a:t> базовых исследовательских действий, так как часть участников не смогли спрогнозировать возможное развитие общественных </a:t>
            </a:r>
            <a:r>
              <a:rPr lang="ru-RU" sz="2000" dirty="0" smtClean="0">
                <a:solidFill>
                  <a:srgbClr val="FF0000"/>
                </a:solidFill>
              </a:rPr>
              <a:t>процессов. </a:t>
            </a:r>
            <a:endParaRPr lang="ru-RU" sz="2000" dirty="0">
              <a:solidFill>
                <a:srgbClr val="FF0000"/>
              </a:solidFill>
            </a:endParaRPr>
          </a:p>
        </p:txBody>
      </p:sp>
    </p:spTree>
    <p:extLst>
      <p:ext uri="{BB962C8B-B14F-4D97-AF65-F5344CB8AC3E}">
        <p14:creationId xmlns:p14="http://schemas.microsoft.com/office/powerpoint/2010/main" val="2863826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1341"/>
            <a:ext cx="9144000" cy="634082"/>
          </a:xfrm>
        </p:spPr>
        <p:txBody>
          <a:bodyPr>
            <a:noAutofit/>
          </a:bodyPr>
          <a:lstStyle/>
          <a:p>
            <a:r>
              <a:rPr lang="ru-RU" sz="2000" b="1" cap="all" dirty="0" smtClean="0">
                <a:ln w="0"/>
                <a:solidFill>
                  <a:srgbClr val="002060"/>
                </a:solidFill>
                <a:effectLst>
                  <a:reflection blurRad="12700" stA="50000" endPos="50000" dist="5000" dir="5400000" sy="-100000" rotWithShape="0"/>
                </a:effectLst>
              </a:rPr>
              <a:t>Выводы </a:t>
            </a:r>
            <a:r>
              <a:rPr lang="ru-RU" sz="2000" b="1" cap="all" dirty="0">
                <a:ln w="0"/>
                <a:solidFill>
                  <a:srgbClr val="002060"/>
                </a:solidFill>
                <a:effectLst>
                  <a:reflection blurRad="12700" stA="50000" endPos="50000" dist="5000" dir="5400000" sy="-100000" rotWithShape="0"/>
                </a:effectLst>
              </a:rPr>
              <a:t>об итогах анализа выполнения заданий, групп заданий</a:t>
            </a:r>
          </a:p>
        </p:txBody>
      </p:sp>
      <p:graphicFrame>
        <p:nvGraphicFramePr>
          <p:cNvPr id="4" name="Объект 3"/>
          <p:cNvGraphicFramePr>
            <a:graphicFrameLocks noGrp="1"/>
          </p:cNvGraphicFramePr>
          <p:nvPr>
            <p:ph idx="1"/>
            <p:extLst>
              <p:ext uri="{D42A27DB-BD31-4B8C-83A1-F6EECF244321}">
                <p14:modId xmlns:p14="http://schemas.microsoft.com/office/powerpoint/2010/main" val="1076409184"/>
              </p:ext>
            </p:extLst>
          </p:nvPr>
        </p:nvGraphicFramePr>
        <p:xfrm>
          <a:off x="179388" y="667717"/>
          <a:ext cx="8856662" cy="5791200"/>
        </p:xfrm>
        <a:graphic>
          <a:graphicData uri="http://schemas.openxmlformats.org/drawingml/2006/table">
            <a:tbl>
              <a:tblPr firstRow="1" bandRow="1">
                <a:tableStyleId>{5C22544A-7EE6-4342-B048-85BDC9FD1C3A}</a:tableStyleId>
              </a:tblPr>
              <a:tblGrid>
                <a:gridCol w="4176588"/>
                <a:gridCol w="4680074"/>
              </a:tblGrid>
              <a:tr h="2768099">
                <a:tc>
                  <a:txBody>
                    <a:bodyPr/>
                    <a:lstStyle/>
                    <a:p>
                      <a:r>
                        <a:rPr lang="ru-RU" sz="1600" dirty="0" smtClean="0"/>
                        <a:t>В целом освоены следующие </a:t>
                      </a:r>
                    </a:p>
                    <a:p>
                      <a:r>
                        <a:rPr lang="ru-RU" sz="1600" u="sng" dirty="0" smtClean="0"/>
                        <a:t>элементы содержания:</a:t>
                      </a:r>
                    </a:p>
                    <a:p>
                      <a:r>
                        <a:rPr lang="ru-RU" sz="1600" dirty="0" smtClean="0"/>
                        <a:t>•	Формы духовной культуры; виды искусства; мораль; значение сохранений памятников культуры</a:t>
                      </a:r>
                    </a:p>
                    <a:p>
                      <a:r>
                        <a:rPr lang="ru-RU" sz="1600" dirty="0" smtClean="0"/>
                        <a:t>•	Интернет-банкинг, финансовое мошенничество</a:t>
                      </a:r>
                    </a:p>
                    <a:p>
                      <a:r>
                        <a:rPr lang="ru-RU" sz="1600" dirty="0" smtClean="0"/>
                        <a:t>•	Семья</a:t>
                      </a:r>
                    </a:p>
                    <a:p>
                      <a:r>
                        <a:rPr lang="ru-RU" sz="1600" dirty="0" smtClean="0"/>
                        <a:t>•	Потребности человека</a:t>
                      </a:r>
                    </a:p>
                    <a:p>
                      <a:endParaRPr lang="ru-RU" sz="1600" dirty="0"/>
                    </a:p>
                  </a:txBody>
                  <a:tcPr/>
                </a:tc>
                <a:tc>
                  <a:txBody>
                    <a:bodyPr/>
                    <a:lstStyle/>
                    <a:p>
                      <a:r>
                        <a:rPr lang="ru-RU" sz="1600" dirty="0" smtClean="0"/>
                        <a:t>Нельзя считать достаточным освоение следующих </a:t>
                      </a:r>
                    </a:p>
                    <a:p>
                      <a:r>
                        <a:rPr lang="ru-RU" sz="1600" u="sng" dirty="0" smtClean="0"/>
                        <a:t>элементов содержания:</a:t>
                      </a:r>
                    </a:p>
                    <a:p>
                      <a:r>
                        <a:rPr lang="ru-RU" sz="1600" dirty="0" smtClean="0"/>
                        <a:t>•	Ветви власти; принципы справедливого управления государством; качества гражданина;</a:t>
                      </a:r>
                    </a:p>
                    <a:p>
                      <a:r>
                        <a:rPr lang="ru-RU" sz="1600" dirty="0" smtClean="0"/>
                        <a:t>•	Бюджет семьи, его виды; экономические функции домохозяйства;</a:t>
                      </a:r>
                    </a:p>
                    <a:p>
                      <a:r>
                        <a:rPr lang="ru-RU" sz="1600" dirty="0" smtClean="0"/>
                        <a:t>•	Правонарушение и его признаки; отрасли права; юридическая ответственность;</a:t>
                      </a:r>
                    </a:p>
                    <a:p>
                      <a:r>
                        <a:rPr lang="ru-RU" sz="1600" dirty="0" smtClean="0"/>
                        <a:t>•	Тип семьи по составу;</a:t>
                      </a:r>
                    </a:p>
                    <a:p>
                      <a:r>
                        <a:rPr lang="ru-RU" sz="1600" dirty="0" smtClean="0"/>
                        <a:t>•	Функции денег;</a:t>
                      </a:r>
                    </a:p>
                  </a:txBody>
                  <a:tcPr/>
                </a:tc>
              </a:tr>
              <a:tr h="2992541">
                <a:tc>
                  <a:txBody>
                    <a:bodyPr/>
                    <a:lstStyle/>
                    <a:p>
                      <a:r>
                        <a:rPr lang="ru-RU" sz="1600" u="sng" dirty="0" smtClean="0"/>
                        <a:t>умения:</a:t>
                      </a:r>
                    </a:p>
                    <a:p>
                      <a:r>
                        <a:rPr lang="ru-RU" sz="1600" dirty="0" smtClean="0"/>
                        <a:t>характеризовать отдельные понятия, традиционные духовно-нравственные ценности; извлекать социальную информацию по заданной теме из различных источников, критически ее оценивать; оценивать поведение людей с точки зрения экономической рациональности, моральных, правовых норм; умение сравнивать; умение составлять план; смысловое чтение.</a:t>
                      </a:r>
                    </a:p>
                    <a:p>
                      <a:endParaRPr lang="ru-RU" sz="1600" dirty="0" smtClean="0"/>
                    </a:p>
                    <a:p>
                      <a:endParaRPr lang="ru-RU" sz="1600" dirty="0"/>
                    </a:p>
                  </a:txBody>
                  <a:tcPr/>
                </a:tc>
                <a:tc>
                  <a:txBody>
                    <a:bodyPr/>
                    <a:lstStyle/>
                    <a:p>
                      <a:r>
                        <a:rPr lang="ru-RU" sz="1600" u="sng" dirty="0" smtClean="0"/>
                        <a:t>умения:</a:t>
                      </a:r>
                    </a:p>
                    <a:p>
                      <a:r>
                        <a:rPr lang="ru-RU" sz="1600" dirty="0" smtClean="0"/>
                        <a:t>Использовать полученные знания для объяснений сущности явлений, взаимосвязей социальной действительности, систематизировать, обобщать, конкретизировать, соотносить с собственными знаниями и опытом, выдвигать предположения, выявлять причинно-следственные связи, прогнозировать; приводить примеры, моделировать ситуации; аргументировать; владение приемами поиска информации по фотоизображению.</a:t>
                      </a:r>
                      <a:endParaRPr lang="ru-RU" sz="1600" dirty="0"/>
                    </a:p>
                  </a:txBody>
                  <a:tcPr/>
                </a:tc>
              </a:tr>
            </a:tbl>
          </a:graphicData>
        </a:graphic>
      </p:graphicFrame>
    </p:spTree>
    <p:extLst>
      <p:ext uri="{BB962C8B-B14F-4D97-AF65-F5344CB8AC3E}">
        <p14:creationId xmlns:p14="http://schemas.microsoft.com/office/powerpoint/2010/main" val="6682779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101" y="116632"/>
            <a:ext cx="8878441" cy="720080"/>
          </a:xfrm>
        </p:spPr>
        <p:txBody>
          <a:bodyPr>
            <a:normAutofit/>
          </a:bodyPr>
          <a:lstStyle/>
          <a:p>
            <a:r>
              <a:rPr lang="ru-RU" sz="2000" b="1" cap="all" dirty="0">
                <a:ln w="0"/>
                <a:solidFill>
                  <a:srgbClr val="002060"/>
                </a:solidFill>
                <a:effectLst>
                  <a:reflection blurRad="12700" stA="50000" endPos="50000" dist="5000" dir="5400000" sy="-100000" rotWithShape="0"/>
                </a:effectLst>
              </a:rPr>
              <a:t>Выводы о вероятных причинах затруднений и типичных ошибок </a:t>
            </a:r>
          </a:p>
        </p:txBody>
      </p:sp>
      <p:sp>
        <p:nvSpPr>
          <p:cNvPr id="3" name="Объект 2"/>
          <p:cNvSpPr>
            <a:spLocks noGrp="1"/>
          </p:cNvSpPr>
          <p:nvPr>
            <p:ph idx="1"/>
          </p:nvPr>
        </p:nvSpPr>
        <p:spPr>
          <a:xfrm>
            <a:off x="251520" y="980728"/>
            <a:ext cx="8784976" cy="5361459"/>
          </a:xfrm>
        </p:spPr>
        <p:txBody>
          <a:bodyPr>
            <a:normAutofit fontScale="62500" lnSpcReduction="20000"/>
          </a:bodyPr>
          <a:lstStyle/>
          <a:p>
            <a:r>
              <a:rPr lang="ru-RU" dirty="0"/>
              <a:t>непривычные для выпускников формы заданий по ним (в частности, новая модель задания № 6). Учителя еще не отработали методику подготовки учеников к выполнению таких заданий, не обратив вовремя внимание на появление новой модели в открытом банке заданий ОГЭ, уделили недостаточно внимания понятиям, включенным в данное задание. </a:t>
            </a:r>
          </a:p>
          <a:p>
            <a:r>
              <a:rPr lang="ru-RU" dirty="0" smtClean="0"/>
              <a:t>по заданию </a:t>
            </a:r>
            <a:r>
              <a:rPr lang="ru-RU" dirty="0"/>
              <a:t>№</a:t>
            </a:r>
            <a:r>
              <a:rPr lang="ru-RU" dirty="0" smtClean="0"/>
              <a:t>5 - недостаточная </a:t>
            </a:r>
            <a:r>
              <a:rPr lang="ru-RU" dirty="0"/>
              <a:t>работа с фотоизображениями на уроках и недостаточное отражение подобных заданий в учебниках.</a:t>
            </a:r>
          </a:p>
          <a:p>
            <a:r>
              <a:rPr lang="ru-RU" dirty="0" smtClean="0"/>
              <a:t>не </a:t>
            </a:r>
            <a:r>
              <a:rPr lang="ru-RU" dirty="0"/>
              <a:t>отработана методика и уделяется недостаточно времени для работы на уроке с данными диаграммы и извлечения социальной информации из такого источника.</a:t>
            </a:r>
          </a:p>
          <a:p>
            <a:r>
              <a:rPr lang="ru-RU" dirty="0" smtClean="0"/>
              <a:t>наиболее </a:t>
            </a:r>
            <a:r>
              <a:rPr lang="ru-RU" dirty="0"/>
              <a:t>распространенный в крае УМК не дает возможности в полной мере формировать необходимые предметные и метапредметные умения из-за несовременного методического аппарата.</a:t>
            </a:r>
          </a:p>
          <a:p>
            <a:r>
              <a:rPr lang="ru-RU" dirty="0" smtClean="0"/>
              <a:t>по-прежнему </a:t>
            </a:r>
            <a:r>
              <a:rPr lang="ru-RU" dirty="0"/>
              <a:t>в 6–9 классах в учебном плане отводится 1 час в неделю на урок по обществознанию, что явно недостаточно в условиях возросших требований к выпускникам.</a:t>
            </a:r>
          </a:p>
          <a:p>
            <a:r>
              <a:rPr lang="ru-RU" dirty="0" smtClean="0"/>
              <a:t>недостаточность </a:t>
            </a:r>
            <a:r>
              <a:rPr lang="ru-RU" dirty="0"/>
              <a:t>работы с основными документами, регламентирующими ОГЭ: демонстрационный вариант КИМ, спецификация и кодификатор. Часть учащихся плохо представляет критерии оценивания заданий.</a:t>
            </a:r>
          </a:p>
          <a:p>
            <a:endParaRPr lang="ru-RU" dirty="0"/>
          </a:p>
        </p:txBody>
      </p:sp>
    </p:spTree>
    <p:extLst>
      <p:ext uri="{BB962C8B-B14F-4D97-AF65-F5344CB8AC3E}">
        <p14:creationId xmlns:p14="http://schemas.microsoft.com/office/powerpoint/2010/main" val="256323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ctrTitle"/>
          </p:nvPr>
        </p:nvSpPr>
        <p:spPr>
          <a:xfrm>
            <a:off x="0" y="42193"/>
            <a:ext cx="9144000" cy="794519"/>
          </a:xfrm>
        </p:spPr>
        <p:txBody>
          <a:bodyPr>
            <a:noAutofit/>
          </a:bodyPr>
          <a:lstStyle/>
          <a:p>
            <a:pPr>
              <a:spcAft>
                <a:spcPts val="0"/>
              </a:spcAft>
            </a:pPr>
            <a:r>
              <a:rPr lang="ru-RU" sz="24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Количество </a:t>
            </a:r>
            <a:r>
              <a:rPr lang="ru-RU" sz="24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участников основного периода </a:t>
            </a:r>
            <a:r>
              <a:rPr lang="ru-RU" sz="24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
            </a:r>
            <a:br>
              <a:rPr lang="ru-RU" sz="24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br>
            <a:r>
              <a:rPr lang="ru-RU" sz="2400" b="1" cap="all" dirty="0" smtClean="0">
                <a:ln w="0"/>
                <a:solidFill>
                  <a:srgbClr val="002060"/>
                </a:solidFill>
                <a:effectLst>
                  <a:outerShdw blurRad="38100" dist="38100" dir="2700000" algn="tl">
                    <a:srgbClr val="000000">
                      <a:alpha val="43137"/>
                    </a:srgbClr>
                  </a:outerShdw>
                  <a:reflection blurRad="12700" stA="50000" endPos="50000" dist="5000" dir="5400000" sy="-100000" rotWithShape="0"/>
                </a:effectLst>
              </a:rPr>
              <a:t>проведения </a:t>
            </a:r>
            <a:r>
              <a:rPr lang="ru-RU" sz="2400"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rPr>
              <a:t>ОГЭ</a:t>
            </a:r>
          </a:p>
        </p:txBody>
      </p:sp>
      <p:sp>
        <p:nvSpPr>
          <p:cNvPr id="17" name="Text Box 14"/>
          <p:cNvSpPr txBox="1">
            <a:spLocks noChangeArrowheads="1"/>
          </p:cNvSpPr>
          <p:nvPr/>
        </p:nvSpPr>
        <p:spPr bwMode="gray">
          <a:xfrm>
            <a:off x="891240" y="4415632"/>
            <a:ext cx="601448" cy="338554"/>
          </a:xfrm>
          <a:prstGeom prst="rect">
            <a:avLst/>
          </a:prstGeom>
          <a:noFill/>
          <a:ln w="9525" algn="ctr">
            <a:noFill/>
            <a:miter lim="800000"/>
            <a:headEnd/>
            <a:tailEnd/>
          </a:ln>
          <a:effectLst/>
        </p:spPr>
        <p:txBody>
          <a:bodyPr wrap="none">
            <a:spAutoFit/>
          </a:bodyPr>
          <a:lstStyle/>
          <a:p>
            <a:pPr algn="ctr"/>
            <a:r>
              <a:rPr lang="en-US" sz="1600" dirty="0" smtClean="0">
                <a:solidFill>
                  <a:srgbClr val="FEFEFE"/>
                </a:solidFill>
              </a:rPr>
              <a:t>200</a:t>
            </a:r>
            <a:r>
              <a:rPr lang="ru-RU" sz="1600" dirty="0" smtClean="0">
                <a:solidFill>
                  <a:srgbClr val="FEFEFE"/>
                </a:solidFill>
              </a:rPr>
              <a:t>8</a:t>
            </a:r>
            <a:endParaRPr lang="en-US" sz="1600" dirty="0">
              <a:solidFill>
                <a:srgbClr val="FEFEFE"/>
              </a:solidFill>
            </a:endParaRPr>
          </a:p>
        </p:txBody>
      </p:sp>
      <p:sp>
        <p:nvSpPr>
          <p:cNvPr id="18" name="Text Box 15"/>
          <p:cNvSpPr txBox="1">
            <a:spLocks noChangeArrowheads="1"/>
          </p:cNvSpPr>
          <p:nvPr/>
        </p:nvSpPr>
        <p:spPr bwMode="gray">
          <a:xfrm>
            <a:off x="1681815" y="4415632"/>
            <a:ext cx="601448" cy="338554"/>
          </a:xfrm>
          <a:prstGeom prst="rect">
            <a:avLst/>
          </a:prstGeom>
          <a:noFill/>
          <a:ln w="9525" algn="ctr">
            <a:noFill/>
            <a:miter lim="800000"/>
            <a:headEnd/>
            <a:tailEnd/>
          </a:ln>
          <a:effectLst/>
        </p:spPr>
        <p:txBody>
          <a:bodyPr wrap="none">
            <a:spAutoFit/>
          </a:bodyPr>
          <a:lstStyle/>
          <a:p>
            <a:pPr algn="ctr"/>
            <a:r>
              <a:rPr lang="en-US" sz="1600" dirty="0" smtClean="0">
                <a:solidFill>
                  <a:srgbClr val="FEFEFE"/>
                </a:solidFill>
              </a:rPr>
              <a:t>200</a:t>
            </a:r>
            <a:r>
              <a:rPr lang="ru-RU" sz="1600" dirty="0" smtClean="0">
                <a:solidFill>
                  <a:srgbClr val="FEFEFE"/>
                </a:solidFill>
              </a:rPr>
              <a:t>9</a:t>
            </a:r>
            <a:endParaRPr lang="en-US" sz="1600" dirty="0">
              <a:solidFill>
                <a:srgbClr val="FEFEFE"/>
              </a:solidFill>
            </a:endParaRPr>
          </a:p>
        </p:txBody>
      </p:sp>
      <p:sp>
        <p:nvSpPr>
          <p:cNvPr id="19" name="Text Box 16"/>
          <p:cNvSpPr txBox="1">
            <a:spLocks noChangeArrowheads="1"/>
          </p:cNvSpPr>
          <p:nvPr/>
        </p:nvSpPr>
        <p:spPr bwMode="gray">
          <a:xfrm>
            <a:off x="2462865" y="4415632"/>
            <a:ext cx="601448" cy="338554"/>
          </a:xfrm>
          <a:prstGeom prst="rect">
            <a:avLst/>
          </a:prstGeom>
          <a:noFill/>
          <a:ln w="9525" algn="ctr">
            <a:noFill/>
            <a:miter lim="800000"/>
            <a:headEnd/>
            <a:tailEnd/>
          </a:ln>
          <a:effectLst/>
        </p:spPr>
        <p:txBody>
          <a:bodyPr wrap="none">
            <a:spAutoFit/>
          </a:bodyPr>
          <a:lstStyle/>
          <a:p>
            <a:pPr algn="ctr"/>
            <a:r>
              <a:rPr lang="en-US" sz="1600" dirty="0" smtClean="0">
                <a:solidFill>
                  <a:srgbClr val="FEFEFE"/>
                </a:solidFill>
              </a:rPr>
              <a:t>20</a:t>
            </a:r>
            <a:r>
              <a:rPr lang="ru-RU" sz="1600" dirty="0" smtClean="0">
                <a:solidFill>
                  <a:srgbClr val="FEFEFE"/>
                </a:solidFill>
              </a:rPr>
              <a:t>10</a:t>
            </a:r>
            <a:endParaRPr lang="en-US" sz="1600" dirty="0">
              <a:solidFill>
                <a:srgbClr val="FEFEFE"/>
              </a:solidFill>
            </a:endParaRPr>
          </a:p>
        </p:txBody>
      </p:sp>
      <p:sp>
        <p:nvSpPr>
          <p:cNvPr id="20" name="Text Box 17"/>
          <p:cNvSpPr txBox="1">
            <a:spLocks noChangeArrowheads="1"/>
          </p:cNvSpPr>
          <p:nvPr/>
        </p:nvSpPr>
        <p:spPr bwMode="gray">
          <a:xfrm>
            <a:off x="3320114" y="4415632"/>
            <a:ext cx="601448" cy="338554"/>
          </a:xfrm>
          <a:prstGeom prst="rect">
            <a:avLst/>
          </a:prstGeom>
          <a:noFill/>
          <a:ln w="9525" algn="ctr">
            <a:noFill/>
            <a:miter lim="800000"/>
            <a:headEnd/>
            <a:tailEnd/>
          </a:ln>
          <a:effectLst/>
        </p:spPr>
        <p:txBody>
          <a:bodyPr wrap="none">
            <a:spAutoFit/>
          </a:bodyPr>
          <a:lstStyle/>
          <a:p>
            <a:pPr algn="ctr"/>
            <a:r>
              <a:rPr lang="en-US" sz="1600" dirty="0" smtClean="0">
                <a:solidFill>
                  <a:srgbClr val="FEFEFE"/>
                </a:solidFill>
              </a:rPr>
              <a:t>20</a:t>
            </a:r>
            <a:r>
              <a:rPr lang="ru-RU" sz="1600" dirty="0" smtClean="0">
                <a:solidFill>
                  <a:srgbClr val="FEFEFE"/>
                </a:solidFill>
              </a:rPr>
              <a:t>11</a:t>
            </a:r>
            <a:endParaRPr lang="en-US" sz="1600" dirty="0">
              <a:solidFill>
                <a:srgbClr val="FEFEFE"/>
              </a:solidFill>
            </a:endParaRPr>
          </a:p>
        </p:txBody>
      </p:sp>
      <p:sp>
        <p:nvSpPr>
          <p:cNvPr id="21" name="Text Box 18"/>
          <p:cNvSpPr txBox="1">
            <a:spLocks noChangeArrowheads="1"/>
          </p:cNvSpPr>
          <p:nvPr/>
        </p:nvSpPr>
        <p:spPr bwMode="black">
          <a:xfrm>
            <a:off x="966539" y="3471069"/>
            <a:ext cx="438150" cy="366713"/>
          </a:xfrm>
          <a:prstGeom prst="rect">
            <a:avLst/>
          </a:prstGeom>
          <a:noFill/>
          <a:ln w="9525" algn="ctr">
            <a:noFill/>
            <a:miter lim="800000"/>
            <a:headEnd/>
            <a:tailEnd/>
          </a:ln>
          <a:effectLst/>
        </p:spPr>
        <p:txBody>
          <a:bodyPr wrap="none">
            <a:spAutoFit/>
          </a:bodyPr>
          <a:lstStyle/>
          <a:p>
            <a:pPr algn="ctr"/>
            <a:r>
              <a:rPr lang="en-US">
                <a:solidFill>
                  <a:srgbClr val="FEFEFE"/>
                </a:solidFill>
              </a:rPr>
              <a:t>30</a:t>
            </a:r>
          </a:p>
        </p:txBody>
      </p:sp>
      <p:sp>
        <p:nvSpPr>
          <p:cNvPr id="22" name="Text Box 19"/>
          <p:cNvSpPr txBox="1">
            <a:spLocks noChangeArrowheads="1"/>
          </p:cNvSpPr>
          <p:nvPr/>
        </p:nvSpPr>
        <p:spPr bwMode="black">
          <a:xfrm>
            <a:off x="1766639" y="2966244"/>
            <a:ext cx="438150" cy="366713"/>
          </a:xfrm>
          <a:prstGeom prst="rect">
            <a:avLst/>
          </a:prstGeom>
          <a:noFill/>
          <a:ln w="9525" algn="ctr">
            <a:noFill/>
            <a:miter lim="800000"/>
            <a:headEnd/>
            <a:tailEnd/>
          </a:ln>
          <a:effectLst/>
        </p:spPr>
        <p:txBody>
          <a:bodyPr wrap="none">
            <a:spAutoFit/>
          </a:bodyPr>
          <a:lstStyle/>
          <a:p>
            <a:pPr algn="ctr"/>
            <a:r>
              <a:rPr lang="en-US">
                <a:solidFill>
                  <a:srgbClr val="FEFEFE"/>
                </a:solidFill>
              </a:rPr>
              <a:t>50</a:t>
            </a:r>
          </a:p>
        </p:txBody>
      </p:sp>
      <p:sp>
        <p:nvSpPr>
          <p:cNvPr id="23" name="Text Box 20"/>
          <p:cNvSpPr txBox="1">
            <a:spLocks noChangeArrowheads="1"/>
          </p:cNvSpPr>
          <p:nvPr/>
        </p:nvSpPr>
        <p:spPr bwMode="black">
          <a:xfrm>
            <a:off x="2538164" y="2499519"/>
            <a:ext cx="438150" cy="366713"/>
          </a:xfrm>
          <a:prstGeom prst="rect">
            <a:avLst/>
          </a:prstGeom>
          <a:noFill/>
          <a:ln w="9525" algn="ctr">
            <a:noFill/>
            <a:miter lim="800000"/>
            <a:headEnd/>
            <a:tailEnd/>
          </a:ln>
          <a:effectLst/>
        </p:spPr>
        <p:txBody>
          <a:bodyPr wrap="none">
            <a:spAutoFit/>
          </a:bodyPr>
          <a:lstStyle/>
          <a:p>
            <a:pPr algn="ctr"/>
            <a:r>
              <a:rPr lang="en-US">
                <a:solidFill>
                  <a:srgbClr val="FEFEFE"/>
                </a:solidFill>
              </a:rPr>
              <a:t>70</a:t>
            </a:r>
          </a:p>
        </p:txBody>
      </p:sp>
      <p:sp>
        <p:nvSpPr>
          <p:cNvPr id="24" name="Text Box 21"/>
          <p:cNvSpPr txBox="1">
            <a:spLocks noChangeArrowheads="1"/>
          </p:cNvSpPr>
          <p:nvPr/>
        </p:nvSpPr>
        <p:spPr bwMode="black">
          <a:xfrm>
            <a:off x="3293814" y="1356519"/>
            <a:ext cx="565150" cy="366713"/>
          </a:xfrm>
          <a:prstGeom prst="rect">
            <a:avLst/>
          </a:prstGeom>
          <a:noFill/>
          <a:ln w="9525" algn="ctr">
            <a:noFill/>
            <a:miter lim="800000"/>
            <a:headEnd/>
            <a:tailEnd/>
          </a:ln>
          <a:effectLst/>
        </p:spPr>
        <p:txBody>
          <a:bodyPr wrap="none">
            <a:spAutoFit/>
          </a:bodyPr>
          <a:lstStyle/>
          <a:p>
            <a:pPr algn="ctr"/>
            <a:r>
              <a:rPr lang="en-US" dirty="0">
                <a:solidFill>
                  <a:srgbClr val="FEFEFE"/>
                </a:solidFill>
              </a:rPr>
              <a:t>120</a:t>
            </a:r>
          </a:p>
        </p:txBody>
      </p:sp>
      <p:cxnSp>
        <p:nvCxnSpPr>
          <p:cNvPr id="3" name="Прямая соединительная линия 2"/>
          <p:cNvCxnSpPr/>
          <p:nvPr/>
        </p:nvCxnSpPr>
        <p:spPr>
          <a:xfrm>
            <a:off x="0" y="836712"/>
            <a:ext cx="6758880" cy="0"/>
          </a:xfrm>
          <a:prstGeom prst="line">
            <a:avLst/>
          </a:prstGeom>
        </p:spPr>
        <p:style>
          <a:lnRef idx="3">
            <a:schemeClr val="accent6"/>
          </a:lnRef>
          <a:fillRef idx="0">
            <a:schemeClr val="accent6"/>
          </a:fillRef>
          <a:effectRef idx="2">
            <a:schemeClr val="accent6"/>
          </a:effectRef>
          <a:fontRef idx="minor">
            <a:schemeClr val="tx1"/>
          </a:fontRef>
        </p:style>
      </p:cxnSp>
      <p:graphicFrame>
        <p:nvGraphicFramePr>
          <p:cNvPr id="2" name="Таблица 1"/>
          <p:cNvGraphicFramePr>
            <a:graphicFrameLocks noGrp="1"/>
          </p:cNvGraphicFramePr>
          <p:nvPr>
            <p:extLst>
              <p:ext uri="{D42A27DB-BD31-4B8C-83A1-F6EECF244321}">
                <p14:modId xmlns:p14="http://schemas.microsoft.com/office/powerpoint/2010/main" val="3833134553"/>
              </p:ext>
            </p:extLst>
          </p:nvPr>
        </p:nvGraphicFramePr>
        <p:xfrm>
          <a:off x="82549" y="878011"/>
          <a:ext cx="8928997" cy="2959770"/>
        </p:xfrm>
        <a:graphic>
          <a:graphicData uri="http://schemas.openxmlformats.org/drawingml/2006/table">
            <a:tbl>
              <a:tblPr firstRow="1" bandRow="1" bandCol="1">
                <a:tableStyleId>{5C22544A-7EE6-4342-B048-85BDC9FD1C3A}</a:tableStyleId>
              </a:tblPr>
              <a:tblGrid>
                <a:gridCol w="1275571"/>
                <a:gridCol w="1275571"/>
                <a:gridCol w="1275571"/>
                <a:gridCol w="1275571"/>
                <a:gridCol w="1275571"/>
                <a:gridCol w="1275571"/>
                <a:gridCol w="1275571"/>
              </a:tblGrid>
              <a:tr h="1652126">
                <a:tc>
                  <a:txBody>
                    <a:bodyPr/>
                    <a:lstStyle/>
                    <a:p>
                      <a:pPr algn="ctr">
                        <a:spcAft>
                          <a:spcPts val="0"/>
                        </a:spcAft>
                      </a:pPr>
                      <a:r>
                        <a:rPr lang="ru-RU" sz="2400" dirty="0">
                          <a:solidFill>
                            <a:schemeClr val="tx1"/>
                          </a:solidFill>
                          <a:effectLst/>
                        </a:rPr>
                        <a:t>Экзамен</a:t>
                      </a:r>
                      <a:endParaRPr lang="ru-RU" sz="2400" dirty="0">
                        <a:solidFill>
                          <a:schemeClr val="tx1"/>
                        </a:solidFill>
                        <a:effectLst/>
                        <a:latin typeface="Times New Roman"/>
                        <a:ea typeface="Cambria"/>
                        <a:cs typeface="Times New Roman"/>
                      </a:endParaRPr>
                    </a:p>
                  </a:txBody>
                  <a:tcPr marL="68580" marR="68580" marT="0" marB="0" anchor="ctr">
                    <a:solidFill>
                      <a:srgbClr val="A6BFDE"/>
                    </a:solidFill>
                  </a:tcPr>
                </a:tc>
                <a:tc>
                  <a:txBody>
                    <a:bodyPr/>
                    <a:lstStyle/>
                    <a:p>
                      <a:pPr algn="ctr">
                        <a:spcAft>
                          <a:spcPts val="0"/>
                        </a:spcAft>
                      </a:pPr>
                      <a:r>
                        <a:rPr lang="ru-RU" sz="2400" dirty="0">
                          <a:solidFill>
                            <a:schemeClr val="tx1"/>
                          </a:solidFill>
                          <a:effectLst/>
                        </a:rPr>
                        <a:t>человек в 2022 г.</a:t>
                      </a:r>
                      <a:endParaRPr lang="ru-RU" sz="2400" dirty="0">
                        <a:solidFill>
                          <a:schemeClr val="tx1"/>
                        </a:solidFill>
                        <a:effectLst/>
                        <a:latin typeface="Times New Roman"/>
                        <a:ea typeface="Cambria"/>
                        <a:cs typeface="Times New Roman"/>
                      </a:endParaRPr>
                    </a:p>
                  </a:txBody>
                  <a:tcPr marL="68580" marR="68580" marT="0" marB="0" anchor="ctr">
                    <a:solidFill>
                      <a:srgbClr val="A6BFDE"/>
                    </a:solidFill>
                  </a:tcPr>
                </a:tc>
                <a:tc>
                  <a:txBody>
                    <a:bodyPr/>
                    <a:lstStyle/>
                    <a:p>
                      <a:pPr algn="ctr">
                        <a:spcAft>
                          <a:spcPts val="0"/>
                        </a:spcAft>
                      </a:pPr>
                      <a:r>
                        <a:rPr lang="ru-RU" sz="1800" dirty="0">
                          <a:solidFill>
                            <a:schemeClr val="tx1"/>
                          </a:solidFill>
                          <a:effectLst/>
                        </a:rPr>
                        <a:t>% от общего числа участников в </a:t>
                      </a:r>
                      <a:r>
                        <a:rPr lang="ru-RU" sz="2400" dirty="0">
                          <a:solidFill>
                            <a:schemeClr val="tx1"/>
                          </a:solidFill>
                          <a:effectLst/>
                        </a:rPr>
                        <a:t>2022 г.</a:t>
                      </a:r>
                      <a:endParaRPr lang="ru-RU" sz="2400" dirty="0">
                        <a:solidFill>
                          <a:schemeClr val="tx1"/>
                        </a:solidFill>
                        <a:effectLst/>
                        <a:latin typeface="Times New Roman"/>
                        <a:ea typeface="Cambria"/>
                        <a:cs typeface="Times New Roman"/>
                      </a:endParaRPr>
                    </a:p>
                  </a:txBody>
                  <a:tcPr marL="68580" marR="68580" marT="0" marB="0" anchor="ctr">
                    <a:solidFill>
                      <a:srgbClr val="A6BFDE"/>
                    </a:solidFill>
                  </a:tcPr>
                </a:tc>
                <a:tc>
                  <a:txBody>
                    <a:bodyPr/>
                    <a:lstStyle/>
                    <a:p>
                      <a:pPr algn="ctr">
                        <a:spcAft>
                          <a:spcPts val="0"/>
                        </a:spcAft>
                      </a:pPr>
                      <a:r>
                        <a:rPr lang="ru-RU" sz="2400" dirty="0">
                          <a:solidFill>
                            <a:schemeClr val="tx1"/>
                          </a:solidFill>
                          <a:effectLst/>
                        </a:rPr>
                        <a:t>человек в 2023 г.</a:t>
                      </a:r>
                      <a:endParaRPr lang="ru-RU" sz="2400" dirty="0">
                        <a:solidFill>
                          <a:schemeClr val="tx1"/>
                        </a:solidFill>
                        <a:effectLst/>
                        <a:latin typeface="Times New Roman"/>
                        <a:ea typeface="Cambria"/>
                        <a:cs typeface="Times New Roman"/>
                      </a:endParaRPr>
                    </a:p>
                  </a:txBody>
                  <a:tcPr marL="68580" marR="68580" marT="0" marB="0" anchor="ctr">
                    <a:solidFill>
                      <a:srgbClr val="A6BFDE"/>
                    </a:solidFill>
                  </a:tcPr>
                </a:tc>
                <a:tc>
                  <a:txBody>
                    <a:bodyPr/>
                    <a:lstStyle/>
                    <a:p>
                      <a:pPr algn="ctr">
                        <a:spcAft>
                          <a:spcPts val="0"/>
                        </a:spcAft>
                      </a:pPr>
                      <a:r>
                        <a:rPr lang="ru-RU" sz="1800" dirty="0">
                          <a:solidFill>
                            <a:schemeClr val="tx1"/>
                          </a:solidFill>
                          <a:effectLst/>
                        </a:rPr>
                        <a:t>% от общего числа участников в </a:t>
                      </a:r>
                      <a:r>
                        <a:rPr lang="ru-RU" sz="2400" dirty="0">
                          <a:solidFill>
                            <a:schemeClr val="tx1"/>
                          </a:solidFill>
                          <a:effectLst/>
                        </a:rPr>
                        <a:t>2023 г.</a:t>
                      </a:r>
                      <a:endParaRPr lang="ru-RU" sz="2400" dirty="0">
                        <a:solidFill>
                          <a:schemeClr val="tx1"/>
                        </a:solidFill>
                        <a:effectLst/>
                        <a:latin typeface="Times New Roman"/>
                        <a:ea typeface="Cambria"/>
                        <a:cs typeface="Times New Roman"/>
                      </a:endParaRPr>
                    </a:p>
                  </a:txBody>
                  <a:tcPr marL="68580" marR="68580" marT="0" marB="0" anchor="ctr">
                    <a:solidFill>
                      <a:srgbClr val="A6BFDE"/>
                    </a:solidFill>
                  </a:tcPr>
                </a:tc>
                <a:tc>
                  <a:txBody>
                    <a:bodyPr/>
                    <a:lstStyle/>
                    <a:p>
                      <a:pPr algn="ctr">
                        <a:spcAft>
                          <a:spcPts val="0"/>
                        </a:spcAft>
                      </a:pPr>
                      <a:r>
                        <a:rPr lang="ru-RU" sz="2400" dirty="0">
                          <a:solidFill>
                            <a:schemeClr val="tx1"/>
                          </a:solidFill>
                          <a:effectLst/>
                        </a:rPr>
                        <a:t>человек в 2024 г.</a:t>
                      </a:r>
                      <a:endParaRPr lang="ru-RU" sz="2400" dirty="0">
                        <a:solidFill>
                          <a:schemeClr val="tx1"/>
                        </a:solidFill>
                        <a:effectLst/>
                        <a:latin typeface="Times New Roman"/>
                        <a:ea typeface="Cambria"/>
                        <a:cs typeface="Times New Roman"/>
                      </a:endParaRPr>
                    </a:p>
                  </a:txBody>
                  <a:tcPr marL="68580" marR="68580" marT="0" marB="0" anchor="ctr">
                    <a:solidFill>
                      <a:srgbClr val="A6BFDE"/>
                    </a:solidFill>
                  </a:tcPr>
                </a:tc>
                <a:tc>
                  <a:txBody>
                    <a:bodyPr/>
                    <a:lstStyle/>
                    <a:p>
                      <a:pPr algn="ctr">
                        <a:spcAft>
                          <a:spcPts val="0"/>
                        </a:spcAft>
                      </a:pPr>
                      <a:r>
                        <a:rPr lang="ru-RU" sz="1800" dirty="0">
                          <a:solidFill>
                            <a:schemeClr val="tx1"/>
                          </a:solidFill>
                          <a:effectLst/>
                        </a:rPr>
                        <a:t>% от общего числа участников в </a:t>
                      </a:r>
                      <a:r>
                        <a:rPr lang="ru-RU" sz="2400" dirty="0">
                          <a:solidFill>
                            <a:schemeClr val="tx1"/>
                          </a:solidFill>
                          <a:effectLst/>
                        </a:rPr>
                        <a:t>2024 г.</a:t>
                      </a:r>
                      <a:endParaRPr lang="ru-RU" sz="2400" dirty="0">
                        <a:solidFill>
                          <a:schemeClr val="tx1"/>
                        </a:solidFill>
                        <a:effectLst/>
                        <a:latin typeface="Times New Roman"/>
                        <a:ea typeface="Cambria"/>
                        <a:cs typeface="Times New Roman"/>
                      </a:endParaRPr>
                    </a:p>
                  </a:txBody>
                  <a:tcPr marL="68580" marR="68580" marT="0" marB="0" anchor="ctr">
                    <a:solidFill>
                      <a:srgbClr val="A6BFDE"/>
                    </a:solidFill>
                  </a:tcPr>
                </a:tc>
              </a:tr>
              <a:tr h="653822">
                <a:tc>
                  <a:txBody>
                    <a:bodyPr/>
                    <a:lstStyle/>
                    <a:p>
                      <a:pPr algn="l">
                        <a:spcAft>
                          <a:spcPts val="0"/>
                        </a:spcAft>
                      </a:pPr>
                      <a:r>
                        <a:rPr lang="ru-RU" sz="2800" b="1" dirty="0">
                          <a:solidFill>
                            <a:schemeClr val="tx1"/>
                          </a:solidFill>
                          <a:effectLst/>
                        </a:rPr>
                        <a:t>ОГЭ</a:t>
                      </a:r>
                      <a:endParaRPr lang="ru-RU" sz="2800" b="1" dirty="0">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chemeClr val="tx1"/>
                          </a:solidFill>
                          <a:effectLst/>
                        </a:rPr>
                        <a:t>16959</a:t>
                      </a:r>
                      <a:endParaRPr lang="ru-RU" sz="2800" b="1" dirty="0">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chemeClr val="tx1"/>
                          </a:solidFill>
                          <a:effectLst/>
                        </a:rPr>
                        <a:t>59,74%</a:t>
                      </a:r>
                      <a:endParaRPr lang="ru-RU" sz="2800" b="1" dirty="0">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chemeClr val="tx1"/>
                          </a:solidFill>
                          <a:effectLst/>
                        </a:rPr>
                        <a:t>17310</a:t>
                      </a:r>
                      <a:endParaRPr lang="ru-RU" sz="2800" b="1" dirty="0">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chemeClr val="tx1"/>
                          </a:solidFill>
                          <a:effectLst/>
                        </a:rPr>
                        <a:t>57,45%</a:t>
                      </a:r>
                      <a:endParaRPr lang="ru-RU" sz="2800" b="1" dirty="0">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rgbClr val="C00000"/>
                          </a:solidFill>
                          <a:effectLst/>
                        </a:rPr>
                        <a:t>17147</a:t>
                      </a:r>
                      <a:endParaRPr lang="ru-RU" sz="2800" b="1" dirty="0">
                        <a:solidFill>
                          <a:srgbClr val="C00000"/>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rgbClr val="C00000"/>
                          </a:solidFill>
                          <a:effectLst/>
                        </a:rPr>
                        <a:t>51,62%</a:t>
                      </a:r>
                      <a:endParaRPr lang="ru-RU" sz="2800" b="1" dirty="0">
                        <a:solidFill>
                          <a:srgbClr val="C00000"/>
                        </a:solidFill>
                        <a:effectLst/>
                        <a:latin typeface="Times New Roman"/>
                        <a:ea typeface="Cambria"/>
                        <a:cs typeface="Times New Roman"/>
                      </a:endParaRPr>
                    </a:p>
                  </a:txBody>
                  <a:tcPr marL="68580" marR="68580" marT="0" marB="0"/>
                </a:tc>
              </a:tr>
              <a:tr h="653822">
                <a:tc>
                  <a:txBody>
                    <a:bodyPr/>
                    <a:lstStyle/>
                    <a:p>
                      <a:pPr algn="l">
                        <a:spcAft>
                          <a:spcPts val="0"/>
                        </a:spcAft>
                      </a:pPr>
                      <a:r>
                        <a:rPr lang="ru-RU" sz="2800" b="1">
                          <a:solidFill>
                            <a:schemeClr val="tx1"/>
                          </a:solidFill>
                          <a:effectLst/>
                        </a:rPr>
                        <a:t>ГВЭ-9</a:t>
                      </a:r>
                      <a:endParaRPr lang="ru-RU" sz="2800" b="1">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a:solidFill>
                            <a:schemeClr val="tx1"/>
                          </a:solidFill>
                          <a:effectLst/>
                        </a:rPr>
                        <a:t>68</a:t>
                      </a:r>
                      <a:endParaRPr lang="ru-RU" sz="2800" b="1">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a:solidFill>
                            <a:schemeClr val="tx1"/>
                          </a:solidFill>
                          <a:effectLst/>
                        </a:rPr>
                        <a:t>18,63%</a:t>
                      </a:r>
                      <a:endParaRPr lang="ru-RU" sz="2800" b="1">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chemeClr val="tx1"/>
                          </a:solidFill>
                          <a:effectLst/>
                        </a:rPr>
                        <a:t>55</a:t>
                      </a:r>
                      <a:endParaRPr lang="ru-RU" sz="2800" b="1" dirty="0">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a:solidFill>
                            <a:schemeClr val="tx1"/>
                          </a:solidFill>
                          <a:effectLst/>
                        </a:rPr>
                        <a:t>14,78%</a:t>
                      </a:r>
                      <a:endParaRPr lang="ru-RU" sz="2800" b="1">
                        <a:solidFill>
                          <a:schemeClr val="tx1"/>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rgbClr val="C00000"/>
                          </a:solidFill>
                          <a:effectLst/>
                        </a:rPr>
                        <a:t>78</a:t>
                      </a:r>
                      <a:endParaRPr lang="ru-RU" sz="2800" b="1" dirty="0">
                        <a:solidFill>
                          <a:srgbClr val="C00000"/>
                        </a:solidFill>
                        <a:effectLst/>
                        <a:latin typeface="Times New Roman"/>
                        <a:ea typeface="Cambria"/>
                        <a:cs typeface="Times New Roman"/>
                      </a:endParaRPr>
                    </a:p>
                  </a:txBody>
                  <a:tcPr marL="68580" marR="68580" marT="0" marB="0"/>
                </a:tc>
                <a:tc>
                  <a:txBody>
                    <a:bodyPr/>
                    <a:lstStyle/>
                    <a:p>
                      <a:pPr algn="r">
                        <a:spcAft>
                          <a:spcPts val="0"/>
                        </a:spcAft>
                      </a:pPr>
                      <a:r>
                        <a:rPr lang="ru-RU" sz="2800" b="1" dirty="0">
                          <a:solidFill>
                            <a:srgbClr val="C00000"/>
                          </a:solidFill>
                          <a:effectLst/>
                        </a:rPr>
                        <a:t>18,93%</a:t>
                      </a:r>
                      <a:endParaRPr lang="ru-RU" sz="2800" b="1" dirty="0">
                        <a:solidFill>
                          <a:srgbClr val="C00000"/>
                        </a:solidFill>
                        <a:effectLst/>
                        <a:latin typeface="Times New Roman"/>
                        <a:ea typeface="Cambria"/>
                        <a:cs typeface="Times New Roman"/>
                      </a:endParaRPr>
                    </a:p>
                  </a:txBody>
                  <a:tcPr marL="68580" marR="68580" marT="0" marB="0"/>
                </a:tc>
              </a:tr>
            </a:tbl>
          </a:graphicData>
        </a:graphic>
      </p:graphicFrame>
      <p:sp>
        <p:nvSpPr>
          <p:cNvPr id="5" name="Прямоугольник 4"/>
          <p:cNvSpPr/>
          <p:nvPr/>
        </p:nvSpPr>
        <p:spPr>
          <a:xfrm>
            <a:off x="107504" y="3877023"/>
            <a:ext cx="8856984" cy="2542363"/>
          </a:xfrm>
          <a:prstGeom prst="rect">
            <a:avLst/>
          </a:prstGeom>
        </p:spPr>
        <p:txBody>
          <a:bodyPr wrap="square">
            <a:spAutoFit/>
          </a:bodyPr>
          <a:lstStyle/>
          <a:p>
            <a:pPr indent="431800" algn="just">
              <a:lnSpc>
                <a:spcPct val="150000"/>
              </a:lnSpc>
              <a:spcAft>
                <a:spcPts val="0"/>
              </a:spcAft>
            </a:pPr>
            <a:r>
              <a:rPr lang="ru-RU" b="1" cap="all" dirty="0">
                <a:ln w="0"/>
                <a:solidFill>
                  <a:srgbClr val="002060"/>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В целом по предмету количество участников экзамена по обществознанию за последние 3 года меняется незначительно. Тенденцию в изменении количества участников ОГЭ по обществознанию установить сложно (в 2023 году произошло уменьшение, а в 2024 году – увеличение). Но доля сдающих ОГЭ относительно стабильна и колеблется примерно от 14 до 19 % от общего числа участников экзамена. </a:t>
            </a:r>
          </a:p>
        </p:txBody>
      </p:sp>
    </p:spTree>
    <p:extLst>
      <p:ext uri="{BB962C8B-B14F-4D97-AF65-F5344CB8AC3E}">
        <p14:creationId xmlns:p14="http://schemas.microsoft.com/office/powerpoint/2010/main" val="9737966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76064"/>
          </a:xfrm>
        </p:spPr>
        <p:txBody>
          <a:bodyPr>
            <a:normAutofit/>
          </a:bodyPr>
          <a:lstStyle/>
          <a:p>
            <a:r>
              <a:rPr lang="ru-RU" sz="2800" b="1" cap="all" dirty="0">
                <a:ln w="0"/>
                <a:solidFill>
                  <a:srgbClr val="002060"/>
                </a:solidFill>
                <a:effectLst>
                  <a:reflection blurRad="12700" stA="50000" endPos="50000" dist="5000" dir="5400000" sy="-100000" rotWithShape="0"/>
                </a:effectLst>
              </a:rPr>
              <a:t>РЕКОМЕНДАЦИИ</a:t>
            </a:r>
          </a:p>
        </p:txBody>
      </p:sp>
      <p:sp>
        <p:nvSpPr>
          <p:cNvPr id="3" name="Объект 2"/>
          <p:cNvSpPr>
            <a:spLocks noGrp="1"/>
          </p:cNvSpPr>
          <p:nvPr>
            <p:ph idx="1"/>
          </p:nvPr>
        </p:nvSpPr>
        <p:spPr>
          <a:xfrm>
            <a:off x="0" y="548680"/>
            <a:ext cx="9036496" cy="6192688"/>
          </a:xfrm>
        </p:spPr>
        <p:txBody>
          <a:bodyPr>
            <a:normAutofit fontScale="32500" lnSpcReduction="20000"/>
          </a:bodyPr>
          <a:lstStyle/>
          <a:p>
            <a:r>
              <a:rPr lang="ru-RU" sz="4000" b="1" dirty="0"/>
              <a:t>Четко структурировать учебный материал с позиций доступности, системности и последовательности при планировании учебного процесса по обществознанию. Как показал анализ задания № 1, часть участников экзамена не знают признаков понятий по темам «Правонарушение», «Юридическая ответственность», «Трудовые правоотношения». </a:t>
            </a:r>
            <a:r>
              <a:rPr lang="ru-RU" sz="4000" b="1" dirty="0" smtClean="0"/>
              <a:t>Организовать </a:t>
            </a:r>
            <a:r>
              <a:rPr lang="ru-RU" sz="4000" b="1" dirty="0"/>
              <a:t>систематическую работу с открытым банком заданий ФИПИ, в частности, с новой моделью задания №6 по темам «Домохозяйство и его роль в экономике», «Бюджет семьи».</a:t>
            </a:r>
          </a:p>
          <a:p>
            <a:r>
              <a:rPr lang="ru-RU" sz="4000" b="1" dirty="0"/>
              <a:t>Усиливать практическую направленность изучаемого материала, применение теоретических знаний в проектной деятельности; систематически организовывать работу по актуализации и закреплению изученного, в частности, по теме «Кредитование».</a:t>
            </a:r>
          </a:p>
          <a:p>
            <a:r>
              <a:rPr lang="ru-RU" sz="4000" b="1" dirty="0"/>
              <a:t>Осуществлять преемственность в изучении содержательных разделов обществознания в 6–9 классах: организовывать повторение по темам «Типы семьи», «Функции семьи», «Искусство».</a:t>
            </a:r>
          </a:p>
          <a:p>
            <a:r>
              <a:rPr lang="ru-RU" sz="4000" b="1" dirty="0"/>
              <a:t>Систематически использовать задания, направленные на выявление </a:t>
            </a:r>
            <a:r>
              <a:rPr lang="ru-RU" sz="4000" b="1" dirty="0" err="1"/>
              <a:t>межпредметных</a:t>
            </a:r>
            <a:r>
              <a:rPr lang="ru-RU" sz="4000" b="1" dirty="0"/>
              <a:t> связей и формирование </a:t>
            </a:r>
            <a:r>
              <a:rPr lang="ru-RU" sz="4000" b="1" dirty="0" err="1"/>
              <a:t>метапредметных</a:t>
            </a:r>
            <a:r>
              <a:rPr lang="ru-RU" sz="4000" b="1" dirty="0"/>
              <a:t> результатов по темам «Роль государства в экономике», «Государство», «Выборы», «Демократический политический режим».</a:t>
            </a:r>
          </a:p>
          <a:p>
            <a:r>
              <a:rPr lang="ru-RU" sz="4000" b="1" dirty="0"/>
              <a:t>С</a:t>
            </a:r>
            <a:r>
              <a:rPr lang="ru-RU" sz="4000" b="1" dirty="0" smtClean="0"/>
              <a:t>истематически </a:t>
            </a:r>
            <a:r>
              <a:rPr lang="ru-RU" sz="4000" b="1" dirty="0"/>
              <a:t>уделять внимание работе над выводами о различиях между теми или иными общественными явлениями и процессами, так как анализ задания № 12 выявил пробелы в этом направлении.</a:t>
            </a:r>
          </a:p>
          <a:p>
            <a:r>
              <a:rPr lang="ru-RU" sz="4000" b="1" dirty="0"/>
              <a:t>Содействовать развитию у обучающихся умений самостоятельной работы: поиска социальной информации, ее обобщения, представления в наглядной форме, самостоятельного поиска путей решения проблемы (задания); анализа, сравнения, синтеза, установления причинно-следственных связей, объяснения используемых алгоритмов, исходя из понимания сущности общественных  процессов и явлений, выявления и формулировки закономерностей. Как показал анализ выполнения заданий № 21–24, значительная часть участников ОГЭ затрудняются с поиском информации, ее осмыслением, установлением причинно-следственных связей на основе текста социальной тематики по разным разделам курса, формулированием объяснений, выводов, аргументов. </a:t>
            </a:r>
          </a:p>
          <a:p>
            <a:r>
              <a:rPr lang="ru-RU" sz="4000" b="1" dirty="0"/>
              <a:t>Обязательно предоставлять ученикам возможность выполнять тренировочные задания по типу заданий ОГЭ по всем разделам курса обществознания.</a:t>
            </a:r>
          </a:p>
          <a:p>
            <a:r>
              <a:rPr lang="ru-RU" sz="4000" b="1" dirty="0"/>
              <a:t>Организовывать проектную деятельность в разных формах на уроке и во внеурочное время по темам «Домохозяйство и его функции», «Бюджет семьи».</a:t>
            </a:r>
          </a:p>
          <a:p>
            <a:r>
              <a:rPr lang="ru-RU" sz="4000" b="1" dirty="0" smtClean="0"/>
              <a:t>Использовать </a:t>
            </a:r>
            <a:r>
              <a:rPr lang="ru-RU" sz="4000" b="1" dirty="0"/>
              <a:t>информационно-коммуникативные технологии (применять обучающие, </a:t>
            </a:r>
            <a:r>
              <a:rPr lang="ru-RU" sz="4000" b="1" dirty="0" err="1"/>
              <a:t>тренинговые</a:t>
            </a:r>
            <a:r>
              <a:rPr lang="ru-RU" sz="4000" b="1" dirty="0"/>
              <a:t> электронные учебные ресурсы для изучения, закрепления и контроля предметных и </a:t>
            </a:r>
            <a:r>
              <a:rPr lang="ru-RU" sz="4000" b="1" dirty="0" err="1"/>
              <a:t>метапредметных</a:t>
            </a:r>
            <a:r>
              <a:rPr lang="ru-RU" sz="4000" b="1" dirty="0"/>
              <a:t> результатов по обществознанию). Рекомендуемые направления – качества гражданина, моральные качества личности, презумпция невиновности. Анализ выполнения задания № 23 выявил значительные сложности с приведением примеров, моделированием социальных ситуаций по этим направлениям.</a:t>
            </a:r>
          </a:p>
          <a:p>
            <a:endParaRPr lang="ru-RU" dirty="0"/>
          </a:p>
        </p:txBody>
      </p:sp>
    </p:spTree>
    <p:extLst>
      <p:ext uri="{BB962C8B-B14F-4D97-AF65-F5344CB8AC3E}">
        <p14:creationId xmlns:p14="http://schemas.microsoft.com/office/powerpoint/2010/main" val="21433926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576064"/>
          </a:xfrm>
        </p:spPr>
        <p:txBody>
          <a:bodyPr>
            <a:normAutofit/>
          </a:bodyPr>
          <a:lstStyle/>
          <a:p>
            <a:r>
              <a:rPr lang="ru-RU" sz="2800" b="1" cap="all" dirty="0">
                <a:ln w="0"/>
                <a:solidFill>
                  <a:srgbClr val="002060"/>
                </a:solidFill>
                <a:effectLst>
                  <a:reflection blurRad="12700" stA="50000" endPos="50000" dist="5000" dir="5400000" sy="-100000" rotWithShape="0"/>
                </a:effectLst>
              </a:rPr>
              <a:t>РЕКОМЕНДАЦИИ</a:t>
            </a:r>
          </a:p>
        </p:txBody>
      </p:sp>
      <p:sp>
        <p:nvSpPr>
          <p:cNvPr id="3" name="Объект 2"/>
          <p:cNvSpPr>
            <a:spLocks noGrp="1"/>
          </p:cNvSpPr>
          <p:nvPr>
            <p:ph idx="1"/>
          </p:nvPr>
        </p:nvSpPr>
        <p:spPr>
          <a:xfrm>
            <a:off x="0" y="548680"/>
            <a:ext cx="9036496" cy="6192688"/>
          </a:xfrm>
        </p:spPr>
        <p:txBody>
          <a:bodyPr>
            <a:normAutofit fontScale="32500" lnSpcReduction="20000"/>
          </a:bodyPr>
          <a:lstStyle/>
          <a:p>
            <a:r>
              <a:rPr lang="ru-RU" sz="4000" b="1" dirty="0" smtClean="0"/>
              <a:t>Применять </a:t>
            </a:r>
            <a:r>
              <a:rPr lang="ru-RU" sz="4000" b="1" dirty="0"/>
              <a:t>технологию критического мышления, способствующую развитию у обучающихся способности выявлять пробелы в своих знаниях, находить новые пути решения обществоведческих задач, оценивать необходимость полученной информации для своей деятельности, объективно оценивать собственные способности и способности окружающих. Как показал анализ выполнения задания № 12, значительная часть экзаменуемых затруднились с объяснением позиций групп опрошенных.</a:t>
            </a:r>
          </a:p>
          <a:p>
            <a:r>
              <a:rPr lang="ru-RU" sz="4000" b="1" dirty="0"/>
              <a:t>Применять технологию проблемного обучения. Учитель создает условия для постановки учебной проблемы, представления проблемной ситуации. Обучающиеся самостоятельно или частично самостоятельно находят пути ее решения. Данная технология применима в групповых и индивидуальных формах обучения, в проектной деятельности и способствует формированию умений, проверяемых в заданиях № 12, 23, 24.</a:t>
            </a:r>
          </a:p>
          <a:p>
            <a:r>
              <a:rPr lang="ru-RU" sz="4000" b="1" dirty="0" smtClean="0"/>
              <a:t>Проводить </a:t>
            </a:r>
            <a:r>
              <a:rPr lang="ru-RU" sz="4000" b="1" dirty="0"/>
              <a:t>систематический мониторинг освоения обучающимися учебного материала по темам «Органы государственной власти в РФ», «Государство и его признаки», «Производство», «Финансовое мошенничество», использовать разнообразные способы контроля, своевременно корректировать выявленную недостаточность освоения элементов содержания по названным и другим темам.</a:t>
            </a:r>
          </a:p>
          <a:p>
            <a:r>
              <a:rPr lang="ru-RU" sz="4000" b="1" dirty="0"/>
              <a:t>Анализировать типичные ошибки учеников, выявленные в экзаменационных работах ОГЭ по обществознанию, и принимать меры по недопущению их повторения (включать в содержание индивидуальных и групповых занятий, консультаций, элективных учебных курсов и т.д.). Организовать систематическую работу с фотоизображениями по темам «Виды деятельности человека», «Потребности человека», «Виды семьи», «Духовная культура», «Современные формы расчетов».</a:t>
            </a:r>
          </a:p>
          <a:p>
            <a:r>
              <a:rPr lang="ru-RU" sz="4000" b="1" dirty="0"/>
              <a:t>Знакомить обучающихся с демонстрационным вариантом, спецификацией, кодификатором, открытым банком заданий, по обществознанию на сайте ФИПИ.</a:t>
            </a:r>
          </a:p>
          <a:p>
            <a:r>
              <a:rPr lang="ru-RU" sz="4000" b="1" dirty="0"/>
              <a:t>При выборе сборников заданий ОГЭ ориентироваться на наиболее актуальные учебно-методические издания, рекомендованные ФИПИ.</a:t>
            </a:r>
          </a:p>
          <a:p>
            <a:r>
              <a:rPr lang="ru-RU" sz="4000" b="1" dirty="0"/>
              <a:t>Изучить и обсудить методический отчет председателя краевой предметной комиссии ОГЭ по обществознанию, размещенный на сайте КГКСУ «Центр оценки качества образования».</a:t>
            </a:r>
          </a:p>
          <a:p>
            <a:r>
              <a:rPr lang="ru-RU" sz="4000" b="1" dirty="0"/>
              <a:t>Регулярно обсуждать на заседаниях методических объединений учителей обществознания аналитические и методические материалы, демонстрационный вариант, спецификацию и кодификатор КИМ ОГЭ 2025 года по обществознанию, размещенные на сайте ФИПИ.</a:t>
            </a:r>
          </a:p>
          <a:p>
            <a:r>
              <a:rPr lang="ru-RU" sz="4000" b="1" dirty="0"/>
              <a:t>Участвовать в мероприятиях районного и краевого уровней, посвященных проблематике ОГЭ и распространению педагогического опыта, обеспечивающего повышение уровня подготовленности выпускников к ГИА.</a:t>
            </a:r>
          </a:p>
          <a:p>
            <a:endParaRPr lang="ru-RU" dirty="0"/>
          </a:p>
        </p:txBody>
      </p:sp>
    </p:spTree>
    <p:extLst>
      <p:ext uri="{BB962C8B-B14F-4D97-AF65-F5344CB8AC3E}">
        <p14:creationId xmlns:p14="http://schemas.microsoft.com/office/powerpoint/2010/main" val="13999686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4624"/>
            <a:ext cx="8229600" cy="432048"/>
          </a:xfrm>
        </p:spPr>
        <p:txBody>
          <a:bodyPr>
            <a:normAutofit fontScale="90000"/>
          </a:bodyPr>
          <a:lstStyle/>
          <a:p>
            <a:r>
              <a:rPr lang="ru-RU" sz="2800" b="1" cap="all" dirty="0" smtClean="0">
                <a:ln w="0"/>
                <a:solidFill>
                  <a:srgbClr val="002060"/>
                </a:solidFill>
                <a:effectLst>
                  <a:reflection blurRad="12700" stA="50000" endPos="50000" dist="5000" dir="5400000" sy="-100000" rotWithShape="0"/>
                </a:effectLst>
              </a:rPr>
              <a:t>РЕКОМЕНДАЦИИ</a:t>
            </a:r>
            <a:br>
              <a:rPr lang="ru-RU" sz="2800" b="1" cap="all" dirty="0" smtClean="0">
                <a:ln w="0"/>
                <a:solidFill>
                  <a:srgbClr val="002060"/>
                </a:solidFill>
                <a:effectLst>
                  <a:reflection blurRad="12700" stA="50000" endPos="50000" dist="5000" dir="5400000" sy="-100000" rotWithShape="0"/>
                </a:effectLst>
              </a:rPr>
            </a:br>
            <a:r>
              <a:rPr lang="ru-RU" sz="1200" b="1" cap="all" dirty="0" smtClean="0">
                <a:ln w="0"/>
                <a:solidFill>
                  <a:srgbClr val="FF0000"/>
                </a:solidFill>
                <a:effectLst>
                  <a:reflection blurRad="12700" stA="50000" endPos="50000" dist="5000" dir="5400000" sy="-100000" rotWithShape="0"/>
                </a:effectLst>
              </a:rPr>
              <a:t>по </a:t>
            </a:r>
            <a:r>
              <a:rPr lang="ru-RU" sz="1200" b="1" cap="all" dirty="0">
                <a:ln w="0"/>
                <a:solidFill>
                  <a:srgbClr val="FF0000"/>
                </a:solidFill>
                <a:effectLst>
                  <a:reflection blurRad="12700" stA="50000" endPos="50000" dist="5000" dir="5400000" sy="-100000" rotWithShape="0"/>
                </a:effectLst>
              </a:rPr>
              <a:t>организации дифференцированного обучения школьников с разным уровнем предметной подготовки</a:t>
            </a:r>
          </a:p>
        </p:txBody>
      </p:sp>
      <p:sp>
        <p:nvSpPr>
          <p:cNvPr id="3" name="Объект 2"/>
          <p:cNvSpPr>
            <a:spLocks noGrp="1"/>
          </p:cNvSpPr>
          <p:nvPr>
            <p:ph idx="1"/>
          </p:nvPr>
        </p:nvSpPr>
        <p:spPr>
          <a:xfrm>
            <a:off x="0" y="548680"/>
            <a:ext cx="9144000" cy="6192688"/>
          </a:xfrm>
        </p:spPr>
        <p:txBody>
          <a:bodyPr>
            <a:normAutofit fontScale="25000" lnSpcReduction="20000"/>
          </a:bodyPr>
          <a:lstStyle/>
          <a:p>
            <a:pPr marL="85725" indent="-85725">
              <a:lnSpc>
                <a:spcPct val="120000"/>
              </a:lnSpc>
            </a:pPr>
            <a:r>
              <a:rPr lang="ru-RU" sz="4800" b="1" dirty="0"/>
              <a:t>Проводить диагностику уровня знаний обучающихся (например, в начале 9 класса), на ее основе для учащихся с разным уровнем подготовки разработать стратегию подготовки к экзамену. </a:t>
            </a:r>
          </a:p>
          <a:p>
            <a:pPr marL="85725" indent="-85725">
              <a:lnSpc>
                <a:spcPct val="120000"/>
              </a:lnSpc>
            </a:pPr>
            <a:r>
              <a:rPr lang="ru-RU" sz="4800" b="1" dirty="0"/>
              <a:t>При составлении текстов входных и итоговых контрольных работ использовать актуальные сборники тестовых заданий, изданных на федеральном уровне, открытый банк заданий ФИПИ.</a:t>
            </a:r>
          </a:p>
          <a:p>
            <a:pPr marL="85725" indent="-85725">
              <a:lnSpc>
                <a:spcPct val="120000"/>
              </a:lnSpc>
            </a:pPr>
            <a:r>
              <a:rPr lang="ru-RU" sz="4800" b="1" dirty="0"/>
              <a:t>На основании результатов входной диагностики составить индивидуальные планы подготовки к ОГЭ по обществознанию, в которые включить примерные даты изучения и повторения основных тем, отработки разных типов заданий ОГЭ.</a:t>
            </a:r>
          </a:p>
          <a:p>
            <a:pPr marL="85725" indent="-85725">
              <a:lnSpc>
                <a:spcPct val="120000"/>
              </a:lnSpc>
            </a:pPr>
            <a:r>
              <a:rPr lang="ru-RU" sz="4800" b="1" dirty="0"/>
              <a:t>Активно использовать групповые формы обучения, обеспечивающие мотивацию при подготовке к экзамену и взаимное обучение учащихся.</a:t>
            </a:r>
          </a:p>
          <a:p>
            <a:pPr marL="85725" indent="-85725">
              <a:lnSpc>
                <a:spcPct val="120000"/>
              </a:lnSpc>
            </a:pPr>
            <a:r>
              <a:rPr lang="ru-RU" sz="4800" b="1" dirty="0"/>
              <a:t>Для учащихся с низким уровнем подготовки рекомендуется: составление более подробного плана подготовки к экзамену, предусматривающего повторение базового материала курса обществознания с последующим систематическим изучением нового материала; использование при отработке материала учителем разнообразных по форме и по уровню сложности заданий с требованием подробной фиксации и объяснения промежуточных действий в предлагаемом решении. Для поддержки участников, которые могут получить на экзамене отрицательную отметку, необходимо проводить систематический мониторинг освоения учебного материала по основным элементам содержания, вызвавшим затруднения у участников экзамена по обществознанию в 2024 году. Применять разноуровневые диагностические и тренировочные дидактические материалы базового, повышенного и высокого уровней сложности, обеспечивающие возможность продвижения обучающихся по основным элементам содержания.</a:t>
            </a:r>
          </a:p>
          <a:p>
            <a:pPr marL="85725" indent="-85725">
              <a:lnSpc>
                <a:spcPct val="120000"/>
              </a:lnSpc>
            </a:pPr>
            <a:r>
              <a:rPr lang="ru-RU" sz="4800" b="1" dirty="0"/>
              <a:t>По возможности проводить предметные элективные курсы по обществознанию по разделам кодификатора: «Человек в экономических отношениях», «Гражданин и государство», «Человек в политическом измерении», «Человек как участник правовых отношений. Основы российского права».</a:t>
            </a:r>
          </a:p>
          <a:p>
            <a:pPr marL="85725" indent="-85725">
              <a:lnSpc>
                <a:spcPct val="120000"/>
              </a:lnSpc>
            </a:pPr>
            <a:r>
              <a:rPr lang="ru-RU" sz="4800" b="1" dirty="0" smtClean="0"/>
              <a:t>Учащимся </a:t>
            </a:r>
            <a:r>
              <a:rPr lang="ru-RU" sz="4800" b="1" dirty="0"/>
              <a:t>со средним уровнем подготовки рекомендуется предлагать задания, направленные на отработку и применение знаний и умений в обновленной ситуации, а также задания, предусматривающие работу с информацией, представленной в различных формах (схема, таблица, диаграмма, фото и др.) с последующим ответом на вопросы к ним; а также задания, обеспечивающие приведение в систему предметных знаний и умений по разделам: «Человек в экономических отношениях», «Гражданин и государство», «Человек в политическом измерении», «Человек как участник правовых отношений. Основы российского права»; развивающие необходимые метапредметные умения.</a:t>
            </a:r>
          </a:p>
          <a:p>
            <a:pPr marL="85725" indent="-85725">
              <a:lnSpc>
                <a:spcPct val="120000"/>
              </a:lnSpc>
            </a:pPr>
            <a:r>
              <a:rPr lang="ru-RU" sz="4800" b="1" dirty="0"/>
              <a:t>Для учащихся с высоким уровнем подготовки рекомендуется проводить отработку заданий повышенного и высокого уровней сложности (№ 12, 23, 24), а также предлагать задания, выходящие за рамки форматов и моделей, встречающихся в КИМ ОГЭ, что способствует формированию навыков исследовательской и творческой деятельности; акцентировать внимание на необходимости рационального распределения времени в процессе выполнения экзаменационной работы, необходимости тщательного анализа условия задания и выбора верной последовательности действий при его решении; отработать оформление развернутого ответа.</a:t>
            </a:r>
          </a:p>
          <a:p>
            <a:endParaRPr lang="ru-RU" dirty="0"/>
          </a:p>
        </p:txBody>
      </p:sp>
    </p:spTree>
    <p:extLst>
      <p:ext uri="{BB962C8B-B14F-4D97-AF65-F5344CB8AC3E}">
        <p14:creationId xmlns:p14="http://schemas.microsoft.com/office/powerpoint/2010/main" val="34754713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916832"/>
            <a:ext cx="8013576" cy="1872207"/>
          </a:xfrm>
        </p:spPr>
        <p:txBody>
          <a:bodyPr>
            <a:noAutofit/>
          </a:bodyPr>
          <a:lstStyle/>
          <a:p>
            <a:pPr marL="0" indent="0" algn="ctr">
              <a:buNone/>
            </a:pPr>
            <a:r>
              <a:rPr lang="ru-RU" sz="4400" b="1" dirty="0" smtClean="0">
                <a:solidFill>
                  <a:srgbClr val="FF0000"/>
                </a:solidFill>
                <a:effectLst>
                  <a:outerShdw blurRad="38100" dist="38100" dir="2700000" algn="tl">
                    <a:srgbClr val="000000">
                      <a:alpha val="43137"/>
                    </a:srgbClr>
                  </a:outerShdw>
                </a:effectLst>
              </a:rPr>
              <a:t>Благодарю за внимание</a:t>
            </a:r>
            <a:endParaRPr lang="ru-RU" sz="4400" b="1" dirty="0">
              <a:solidFill>
                <a:srgbClr val="FF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081507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16632"/>
            <a:ext cx="8568952" cy="634082"/>
          </a:xfrm>
        </p:spPr>
        <p:txBody>
          <a:bodyPr/>
          <a:lstStyle/>
          <a:p>
            <a:r>
              <a:rPr lang="ru-RU" sz="2800" b="1" cap="all" dirty="0">
                <a:ln w="0"/>
                <a:solidFill>
                  <a:srgbClr val="002060"/>
                </a:solidFill>
                <a:effectLst>
                  <a:reflection blurRad="12700" stA="50000" endPos="50000" dist="5000" dir="5400000" sy="-100000" rotWithShape="0"/>
                </a:effectLst>
              </a:rPr>
              <a:t>РАБОТА РЕГИОНАЛЬНОЙ ПРЕДМЕТНОЙ КОМИССИИ</a:t>
            </a:r>
            <a:endParaRPr lang="ru-RU"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440074081"/>
              </p:ext>
            </p:extLst>
          </p:nvPr>
        </p:nvGraphicFramePr>
        <p:xfrm>
          <a:off x="251520" y="836712"/>
          <a:ext cx="8640960" cy="1728191"/>
        </p:xfrm>
        <a:graphic>
          <a:graphicData uri="http://schemas.openxmlformats.org/drawingml/2006/table">
            <a:tbl>
              <a:tblPr firstRow="1" firstCol="1" bandRow="1">
                <a:tableStyleId>{5C22544A-7EE6-4342-B048-85BDC9FD1C3A}</a:tableStyleId>
              </a:tblPr>
              <a:tblGrid>
                <a:gridCol w="7395564"/>
                <a:gridCol w="1245396"/>
              </a:tblGrid>
              <a:tr h="651686">
                <a:tc>
                  <a:txBody>
                    <a:bodyPr/>
                    <a:lstStyle/>
                    <a:p>
                      <a:pPr>
                        <a:spcBef>
                          <a:spcPts val="200"/>
                        </a:spcBef>
                        <a:spcAft>
                          <a:spcPts val="100"/>
                        </a:spcAft>
                        <a:tabLst>
                          <a:tab pos="571500" algn="l"/>
                        </a:tabLst>
                      </a:pPr>
                      <a:r>
                        <a:rPr lang="ru-RU" sz="2000" dirty="0">
                          <a:solidFill>
                            <a:schemeClr val="tx1"/>
                          </a:solidFill>
                          <a:effectLst/>
                        </a:rPr>
                        <a:t>Состав ПК, всего </a:t>
                      </a:r>
                      <a:r>
                        <a:rPr lang="ru-RU" sz="2000" dirty="0" smtClean="0">
                          <a:solidFill>
                            <a:schemeClr val="tx1"/>
                          </a:solidFill>
                          <a:effectLst/>
                        </a:rPr>
                        <a:t>экспертов,</a:t>
                      </a:r>
                      <a:r>
                        <a:rPr lang="ru-RU" sz="2000" baseline="0" dirty="0" smtClean="0">
                          <a:solidFill>
                            <a:schemeClr val="tx1"/>
                          </a:solidFill>
                          <a:effectLst/>
                        </a:rPr>
                        <a:t> </a:t>
                      </a:r>
                    </a:p>
                    <a:p>
                      <a:pPr>
                        <a:spcBef>
                          <a:spcPts val="200"/>
                        </a:spcBef>
                        <a:spcAft>
                          <a:spcPts val="100"/>
                        </a:spcAft>
                        <a:tabLst>
                          <a:tab pos="571500" algn="l"/>
                        </a:tabLst>
                      </a:pPr>
                      <a:r>
                        <a:rPr lang="ru-RU" sz="2000" dirty="0" smtClean="0">
                          <a:solidFill>
                            <a:schemeClr val="tx1"/>
                          </a:solidFill>
                          <a:effectLst/>
                        </a:rPr>
                        <a:t>из </a:t>
                      </a:r>
                      <a:r>
                        <a:rPr lang="ru-RU" sz="2000" dirty="0">
                          <a:solidFill>
                            <a:schemeClr val="tx1"/>
                          </a:solidFill>
                          <a:effectLst/>
                        </a:rPr>
                        <a:t>них:              </a:t>
                      </a:r>
                      <a:endParaRPr lang="ru-RU" sz="2000" dirty="0">
                        <a:solidFill>
                          <a:schemeClr val="tx1"/>
                        </a:solidFill>
                        <a:effectLst/>
                        <a:latin typeface="Times New Roman"/>
                        <a:ea typeface="Calibri"/>
                        <a:cs typeface="Times New Roman"/>
                      </a:endParaRPr>
                    </a:p>
                  </a:txBody>
                  <a:tcPr marL="59703" marR="59703" marT="0" marB="0">
                    <a:solidFill>
                      <a:srgbClr val="89AAD3"/>
                    </a:solidFill>
                  </a:tcPr>
                </a:tc>
                <a:tc>
                  <a:txBody>
                    <a:bodyPr/>
                    <a:lstStyle/>
                    <a:p>
                      <a:pPr>
                        <a:spcBef>
                          <a:spcPts val="300"/>
                        </a:spcBef>
                        <a:spcAft>
                          <a:spcPts val="100"/>
                        </a:spcAft>
                        <a:tabLst>
                          <a:tab pos="571500" algn="l"/>
                        </a:tabLst>
                      </a:pPr>
                      <a:r>
                        <a:rPr lang="ru-RU" sz="2000" dirty="0">
                          <a:solidFill>
                            <a:schemeClr val="tx1"/>
                          </a:solidFill>
                          <a:effectLst/>
                        </a:rPr>
                        <a:t>84</a:t>
                      </a:r>
                      <a:endParaRPr lang="ru-RU" sz="2000" dirty="0">
                        <a:solidFill>
                          <a:schemeClr val="tx1"/>
                        </a:solidFill>
                        <a:effectLst/>
                        <a:latin typeface="Times New Roman"/>
                        <a:ea typeface="Calibri"/>
                        <a:cs typeface="Times New Roman"/>
                      </a:endParaRPr>
                    </a:p>
                  </a:txBody>
                  <a:tcPr marL="59703" marR="59703" marT="0" marB="0">
                    <a:solidFill>
                      <a:schemeClr val="accent1">
                        <a:lumMod val="40000"/>
                        <a:lumOff val="60000"/>
                      </a:schemeClr>
                    </a:solidFill>
                  </a:tcPr>
                </a:tc>
              </a:tr>
              <a:tr h="358835">
                <a:tc>
                  <a:txBody>
                    <a:bodyPr/>
                    <a:lstStyle/>
                    <a:p>
                      <a:pPr marL="0" lvl="0" indent="0">
                        <a:lnSpc>
                          <a:spcPct val="115000"/>
                        </a:lnSpc>
                        <a:spcBef>
                          <a:spcPts val="300"/>
                        </a:spcBef>
                        <a:spcAft>
                          <a:spcPts val="100"/>
                        </a:spcAft>
                        <a:buFont typeface="Symbol"/>
                        <a:buNone/>
                        <a:tabLst>
                          <a:tab pos="246380" algn="l"/>
                        </a:tabLst>
                      </a:pPr>
                      <a:r>
                        <a:rPr lang="ru-RU" sz="2000" dirty="0">
                          <a:solidFill>
                            <a:schemeClr val="tx1"/>
                          </a:solidFill>
                          <a:effectLst/>
                        </a:rPr>
                        <a:t>экспертов, имеющих статус ведущего эксперта</a:t>
                      </a:r>
                      <a:endParaRPr lang="ru-RU" sz="2000" dirty="0">
                        <a:solidFill>
                          <a:schemeClr val="tx1"/>
                        </a:solidFill>
                        <a:effectLst/>
                        <a:latin typeface="Calibri"/>
                        <a:ea typeface="Calibri"/>
                        <a:cs typeface="Times New Roman"/>
                      </a:endParaRPr>
                    </a:p>
                  </a:txBody>
                  <a:tcPr marL="59703" marR="59703" marT="0" marB="0">
                    <a:solidFill>
                      <a:srgbClr val="89AAD3"/>
                    </a:solidFill>
                  </a:tcPr>
                </a:tc>
                <a:tc>
                  <a:txBody>
                    <a:bodyPr/>
                    <a:lstStyle/>
                    <a:p>
                      <a:pPr>
                        <a:spcBef>
                          <a:spcPts val="300"/>
                        </a:spcBef>
                        <a:spcAft>
                          <a:spcPts val="100"/>
                        </a:spcAft>
                        <a:tabLst>
                          <a:tab pos="571500" algn="l"/>
                        </a:tabLst>
                      </a:pPr>
                      <a:r>
                        <a:rPr lang="ru-RU" sz="2000" dirty="0">
                          <a:solidFill>
                            <a:schemeClr val="tx1"/>
                          </a:solidFill>
                          <a:effectLst/>
                        </a:rPr>
                        <a:t>3</a:t>
                      </a:r>
                      <a:endParaRPr lang="ru-RU" sz="2000" dirty="0">
                        <a:solidFill>
                          <a:schemeClr val="tx1"/>
                        </a:solidFill>
                        <a:effectLst/>
                        <a:latin typeface="Times New Roman"/>
                        <a:ea typeface="Calibri"/>
                        <a:cs typeface="Times New Roman"/>
                      </a:endParaRPr>
                    </a:p>
                  </a:txBody>
                  <a:tcPr marL="59703" marR="59703" marT="0" marB="0"/>
                </a:tc>
              </a:tr>
              <a:tr h="358835">
                <a:tc>
                  <a:txBody>
                    <a:bodyPr/>
                    <a:lstStyle/>
                    <a:p>
                      <a:pPr marL="0" lvl="0" indent="0">
                        <a:lnSpc>
                          <a:spcPct val="115000"/>
                        </a:lnSpc>
                        <a:spcBef>
                          <a:spcPts val="300"/>
                        </a:spcBef>
                        <a:spcAft>
                          <a:spcPts val="100"/>
                        </a:spcAft>
                        <a:buFont typeface="Symbol"/>
                        <a:buNone/>
                        <a:tabLst>
                          <a:tab pos="246380" algn="l"/>
                        </a:tabLst>
                      </a:pPr>
                      <a:r>
                        <a:rPr lang="ru-RU" sz="2000" dirty="0">
                          <a:solidFill>
                            <a:schemeClr val="tx1"/>
                          </a:solidFill>
                          <a:effectLst/>
                        </a:rPr>
                        <a:t>экспертов, имеющих статус старшего эксперта</a:t>
                      </a:r>
                      <a:endParaRPr lang="ru-RU" sz="2000" dirty="0">
                        <a:solidFill>
                          <a:schemeClr val="tx1"/>
                        </a:solidFill>
                        <a:effectLst/>
                        <a:latin typeface="Calibri"/>
                        <a:ea typeface="Calibri"/>
                        <a:cs typeface="Times New Roman"/>
                      </a:endParaRPr>
                    </a:p>
                  </a:txBody>
                  <a:tcPr marL="59703" marR="59703" marT="0" marB="0">
                    <a:solidFill>
                      <a:srgbClr val="89AAD3"/>
                    </a:solidFill>
                  </a:tcPr>
                </a:tc>
                <a:tc>
                  <a:txBody>
                    <a:bodyPr/>
                    <a:lstStyle/>
                    <a:p>
                      <a:pPr>
                        <a:spcBef>
                          <a:spcPts val="300"/>
                        </a:spcBef>
                        <a:spcAft>
                          <a:spcPts val="100"/>
                        </a:spcAft>
                        <a:tabLst>
                          <a:tab pos="571500" algn="l"/>
                        </a:tabLst>
                      </a:pPr>
                      <a:r>
                        <a:rPr lang="ru-RU" sz="2000" dirty="0">
                          <a:solidFill>
                            <a:schemeClr val="tx1"/>
                          </a:solidFill>
                          <a:effectLst/>
                        </a:rPr>
                        <a:t>12 </a:t>
                      </a:r>
                      <a:endParaRPr lang="ru-RU" sz="2000" dirty="0">
                        <a:solidFill>
                          <a:schemeClr val="tx1"/>
                        </a:solidFill>
                        <a:effectLst/>
                        <a:latin typeface="Times New Roman"/>
                        <a:ea typeface="Calibri"/>
                        <a:cs typeface="Times New Roman"/>
                      </a:endParaRPr>
                    </a:p>
                  </a:txBody>
                  <a:tcPr marL="59703" marR="59703" marT="0" marB="0"/>
                </a:tc>
              </a:tr>
              <a:tr h="358835">
                <a:tc>
                  <a:txBody>
                    <a:bodyPr/>
                    <a:lstStyle/>
                    <a:p>
                      <a:pPr marL="0" lvl="0" indent="0">
                        <a:lnSpc>
                          <a:spcPct val="115000"/>
                        </a:lnSpc>
                        <a:spcBef>
                          <a:spcPts val="300"/>
                        </a:spcBef>
                        <a:spcAft>
                          <a:spcPts val="100"/>
                        </a:spcAft>
                        <a:buFont typeface="Symbol"/>
                        <a:buNone/>
                        <a:tabLst>
                          <a:tab pos="246380" algn="l"/>
                        </a:tabLst>
                      </a:pPr>
                      <a:r>
                        <a:rPr lang="ru-RU" sz="2000" dirty="0">
                          <a:solidFill>
                            <a:schemeClr val="tx1"/>
                          </a:solidFill>
                          <a:effectLst/>
                        </a:rPr>
                        <a:t>экспертов, имеющих статус основного эксперта</a:t>
                      </a:r>
                      <a:endParaRPr lang="ru-RU" sz="2000" dirty="0">
                        <a:solidFill>
                          <a:schemeClr val="tx1"/>
                        </a:solidFill>
                        <a:effectLst/>
                        <a:latin typeface="Calibri"/>
                        <a:ea typeface="Calibri"/>
                        <a:cs typeface="Times New Roman"/>
                      </a:endParaRPr>
                    </a:p>
                  </a:txBody>
                  <a:tcPr marL="59703" marR="59703" marT="0" marB="0">
                    <a:solidFill>
                      <a:srgbClr val="89AAD3"/>
                    </a:solidFill>
                  </a:tcPr>
                </a:tc>
                <a:tc>
                  <a:txBody>
                    <a:bodyPr/>
                    <a:lstStyle/>
                    <a:p>
                      <a:pPr>
                        <a:spcBef>
                          <a:spcPts val="300"/>
                        </a:spcBef>
                        <a:spcAft>
                          <a:spcPts val="100"/>
                        </a:spcAft>
                        <a:tabLst>
                          <a:tab pos="571500" algn="l"/>
                        </a:tabLst>
                      </a:pPr>
                      <a:r>
                        <a:rPr lang="ru-RU" sz="2000" dirty="0">
                          <a:solidFill>
                            <a:schemeClr val="tx1"/>
                          </a:solidFill>
                          <a:effectLst/>
                        </a:rPr>
                        <a:t>69</a:t>
                      </a:r>
                      <a:endParaRPr lang="ru-RU" sz="2000" dirty="0">
                        <a:solidFill>
                          <a:schemeClr val="tx1"/>
                        </a:solidFill>
                        <a:effectLst/>
                        <a:latin typeface="Times New Roman"/>
                        <a:ea typeface="Calibri"/>
                        <a:cs typeface="Times New Roman"/>
                      </a:endParaRPr>
                    </a:p>
                  </a:txBody>
                  <a:tcPr marL="59703" marR="59703" marT="0" marB="0"/>
                </a:tc>
              </a:tr>
            </a:tbl>
          </a:graphicData>
        </a:graphic>
      </p:graphicFrame>
      <p:sp>
        <p:nvSpPr>
          <p:cNvPr id="5" name="Прямоугольник 4"/>
          <p:cNvSpPr/>
          <p:nvPr/>
        </p:nvSpPr>
        <p:spPr>
          <a:xfrm>
            <a:off x="179512" y="2492896"/>
            <a:ext cx="8892480" cy="3244414"/>
          </a:xfrm>
          <a:prstGeom prst="rect">
            <a:avLst/>
          </a:prstGeom>
        </p:spPr>
        <p:txBody>
          <a:bodyPr wrap="square">
            <a:spAutoFit/>
          </a:bodyPr>
          <a:lstStyle/>
          <a:p>
            <a:pPr>
              <a:lnSpc>
                <a:spcPct val="150000"/>
              </a:lnSpc>
            </a:pPr>
            <a:r>
              <a:rPr lang="ru-RU"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Председатель </a:t>
            </a:r>
            <a:r>
              <a:rPr lang="ru-RU" b="1" cap="all" dirty="0" smtClean="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 </a:t>
            </a:r>
            <a:r>
              <a:rPr lang="ru-RU"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 Попова Антонина Александровна, </a:t>
            </a:r>
            <a:r>
              <a:rPr lang="ru-RU" sz="1400"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учитель истории и обществознания муниципального бюджетного общеобразовательного учреждения «Средняя школа № 94» г. Красноярска, ведущий эксперт;</a:t>
            </a:r>
          </a:p>
          <a:p>
            <a:pPr>
              <a:lnSpc>
                <a:spcPct val="150000"/>
              </a:lnSpc>
            </a:pPr>
            <a:r>
              <a:rPr lang="ru-RU"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Заместитель председателя – Отливникова Ирина  Петровна - </a:t>
            </a:r>
            <a:r>
              <a:rPr lang="ru-RU" sz="1400"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учитель истории и обществознания муниципального автономного  общеобразовательного учреждения</a:t>
            </a:r>
          </a:p>
          <a:p>
            <a:pPr>
              <a:lnSpc>
                <a:spcPct val="150000"/>
              </a:lnSpc>
            </a:pPr>
            <a:r>
              <a:rPr lang="ru-RU" sz="1400"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«Лицей № 1» г. Красноярска, ведущий эксперт;</a:t>
            </a:r>
          </a:p>
          <a:p>
            <a:pPr>
              <a:lnSpc>
                <a:spcPct val="150000"/>
              </a:lnSpc>
            </a:pPr>
            <a:r>
              <a:rPr lang="ru-RU"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Ответственный секретарь – Макарова Людмила Кузьминична, </a:t>
            </a:r>
            <a:r>
              <a:rPr lang="ru-RU" sz="1400" b="1" cap="all" dirty="0">
                <a:ln w="0"/>
                <a:solidFill>
                  <a:schemeClr val="accent1">
                    <a:lumMod val="50000"/>
                  </a:schemeClr>
                </a:solidFill>
                <a:effectLst>
                  <a:outerShdw blurRad="38100" dist="38100" dir="2700000" algn="tl">
                    <a:srgbClr val="000000">
                      <a:alpha val="43137"/>
                    </a:srgbClr>
                  </a:outerShdw>
                  <a:reflection blurRad="12700" stA="50000" endPos="50000" dist="5000" dir="5400000" sy="-100000" rotWithShape="0"/>
                </a:effectLst>
                <a:latin typeface="+mj-lt"/>
                <a:ea typeface="+mj-ea"/>
                <a:cs typeface="+mj-cs"/>
              </a:rPr>
              <a:t>учитель истории и обществознания муниципального бюджетного общеобразовательного учреждения «Средняя школа № 145», ведущий эксперт.</a:t>
            </a:r>
          </a:p>
        </p:txBody>
      </p:sp>
    </p:spTree>
    <p:extLst>
      <p:ext uri="{BB962C8B-B14F-4D97-AF65-F5344CB8AC3E}">
        <p14:creationId xmlns:p14="http://schemas.microsoft.com/office/powerpoint/2010/main" val="4027304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34888" y="0"/>
            <a:ext cx="8229600" cy="620688"/>
          </a:xfrm>
        </p:spPr>
        <p:txBody>
          <a:bodyPr>
            <a:normAutofit/>
          </a:bodyPr>
          <a:lstStyle/>
          <a:p>
            <a:r>
              <a:rPr lang="ru-RU" sz="3200" b="1" cap="all" dirty="0">
                <a:ln w="0"/>
                <a:solidFill>
                  <a:srgbClr val="002060"/>
                </a:solidFill>
                <a:effectLst>
                  <a:reflection blurRad="12700" stA="50000" endPos="50000" dist="5000" dir="5400000" sy="-100000" rotWithShape="0"/>
                </a:effectLst>
              </a:rPr>
              <a:t>ТРЕБОВАНИЯ К ЭКСПЕРТАМ</a:t>
            </a:r>
          </a:p>
        </p:txBody>
      </p:sp>
      <p:sp>
        <p:nvSpPr>
          <p:cNvPr id="3" name="Объект 2"/>
          <p:cNvSpPr>
            <a:spLocks noGrp="1"/>
          </p:cNvSpPr>
          <p:nvPr>
            <p:ph idx="1"/>
          </p:nvPr>
        </p:nvSpPr>
        <p:spPr>
          <a:xfrm>
            <a:off x="216686" y="1576467"/>
            <a:ext cx="4248472" cy="4997152"/>
          </a:xfrm>
        </p:spPr>
        <p:txBody>
          <a:bodyPr>
            <a:normAutofit fontScale="47500" lnSpcReduction="20000"/>
          </a:bodyPr>
          <a:lstStyle/>
          <a:p>
            <a:pPr marL="0" indent="0">
              <a:lnSpc>
                <a:spcPct val="120000"/>
              </a:lnSpc>
              <a:spcBef>
                <a:spcPts val="300"/>
              </a:spcBef>
              <a:spcAft>
                <a:spcPts val="100"/>
              </a:spcAft>
              <a:buNone/>
              <a:tabLst>
                <a:tab pos="571500" algn="l"/>
              </a:tabLst>
            </a:pPr>
            <a:r>
              <a:rPr lang="ru-RU" sz="3300" b="1" dirty="0">
                <a:latin typeface="Times New Roman"/>
                <a:ea typeface="Calibri"/>
              </a:rPr>
              <a:t>- наличие опыта педагогической работы в соответствующей предметной области в организациях, осуществляющих образовательную деятельность и реализующих образовательные программы основного общего, среднего общего, среднего профессионального или высшего образования, </a:t>
            </a:r>
            <a:r>
              <a:rPr lang="ru-RU" sz="3300" b="1" dirty="0">
                <a:solidFill>
                  <a:srgbClr val="C00000"/>
                </a:solidFill>
                <a:latin typeface="Times New Roman"/>
                <a:ea typeface="Calibri"/>
              </a:rPr>
              <a:t>не менее 3-х лет</a:t>
            </a:r>
            <a:r>
              <a:rPr lang="ru-RU" sz="3300" b="1" dirty="0">
                <a:latin typeface="Times New Roman"/>
                <a:ea typeface="Calibri"/>
              </a:rPr>
              <a:t>;</a:t>
            </a:r>
          </a:p>
          <a:p>
            <a:pPr marL="0" indent="0">
              <a:lnSpc>
                <a:spcPct val="120000"/>
              </a:lnSpc>
              <a:spcBef>
                <a:spcPts val="300"/>
              </a:spcBef>
              <a:spcAft>
                <a:spcPts val="100"/>
              </a:spcAft>
              <a:buNone/>
              <a:tabLst>
                <a:tab pos="571500" algn="l"/>
              </a:tabLst>
            </a:pPr>
            <a:r>
              <a:rPr lang="ru-RU" sz="3300" b="1" dirty="0">
                <a:latin typeface="Times New Roman"/>
                <a:ea typeface="Calibri"/>
              </a:rPr>
              <a:t>-подтверждённое соответствующим документом дополнительное профессиональное образование, включающее в себя практические занятия (не менее 18 часов) по оцениванию образцов развёрнутых ответов в соответствии с критериями оценивания по соответствующему учебному предмету;</a:t>
            </a:r>
          </a:p>
          <a:p>
            <a:pPr marL="0" indent="0">
              <a:lnSpc>
                <a:spcPct val="120000"/>
              </a:lnSpc>
              <a:spcBef>
                <a:spcPts val="300"/>
              </a:spcBef>
              <a:spcAft>
                <a:spcPts val="100"/>
              </a:spcAft>
              <a:buNone/>
              <a:tabLst>
                <a:tab pos="571500" algn="l"/>
              </a:tabLst>
            </a:pPr>
            <a:r>
              <a:rPr lang="ru-RU" sz="3300" b="1" dirty="0">
                <a:latin typeface="Times New Roman"/>
                <a:ea typeface="Calibri"/>
              </a:rPr>
              <a:t>-успешное прохождение квалификационных испытаний</a:t>
            </a:r>
          </a:p>
          <a:p>
            <a:endParaRPr lang="ru-RU" dirty="0"/>
          </a:p>
        </p:txBody>
      </p:sp>
      <p:sp>
        <p:nvSpPr>
          <p:cNvPr id="6" name="Прямоугольник 5"/>
          <p:cNvSpPr/>
          <p:nvPr/>
        </p:nvSpPr>
        <p:spPr>
          <a:xfrm>
            <a:off x="4572000" y="1412776"/>
            <a:ext cx="4392488" cy="5324535"/>
          </a:xfrm>
          <a:prstGeom prst="rect">
            <a:avLst/>
          </a:prstGeom>
        </p:spPr>
        <p:txBody>
          <a:bodyPr wrap="square">
            <a:spAutoFit/>
          </a:bodyPr>
          <a:lstStyle/>
          <a:p>
            <a:pPr>
              <a:spcBef>
                <a:spcPts val="300"/>
              </a:spcBef>
              <a:spcAft>
                <a:spcPts val="100"/>
              </a:spcAft>
              <a:tabLst>
                <a:tab pos="571500" algn="l"/>
              </a:tabLst>
            </a:pPr>
            <a:r>
              <a:rPr lang="ru-RU" sz="1600" b="1" dirty="0">
                <a:latin typeface="Times New Roman"/>
                <a:ea typeface="Calibri"/>
              </a:rPr>
              <a:t>- наличие опыта педагогической работы в соответствующей предметной области в организациях, осуществляющих образовательную деятельность и реализующих образовательные программы основного общего, среднего общего, среднего профессионального или высшего образования, </a:t>
            </a:r>
            <a:r>
              <a:rPr lang="ru-RU" sz="1600" b="1" dirty="0">
                <a:solidFill>
                  <a:srgbClr val="C00000"/>
                </a:solidFill>
                <a:latin typeface="Times New Roman"/>
                <a:ea typeface="Calibri"/>
              </a:rPr>
              <a:t>не менее 3-х лет</a:t>
            </a:r>
            <a:r>
              <a:rPr lang="ru-RU" sz="1600" b="1" dirty="0">
                <a:latin typeface="Times New Roman"/>
                <a:ea typeface="Calibri"/>
              </a:rPr>
              <a:t>;</a:t>
            </a:r>
          </a:p>
          <a:p>
            <a:pPr>
              <a:spcBef>
                <a:spcPts val="300"/>
              </a:spcBef>
              <a:spcAft>
                <a:spcPts val="100"/>
              </a:spcAft>
              <a:tabLst>
                <a:tab pos="571500" algn="l"/>
              </a:tabLst>
            </a:pPr>
            <a:r>
              <a:rPr lang="ru-RU" sz="1600" b="1" dirty="0">
                <a:solidFill>
                  <a:srgbClr val="C00000"/>
                </a:solidFill>
                <a:latin typeface="Times New Roman"/>
                <a:ea typeface="Calibri"/>
              </a:rPr>
              <a:t>-опыт работы в предметной комиссии не менее 3-х лет;</a:t>
            </a:r>
          </a:p>
          <a:p>
            <a:pPr>
              <a:spcBef>
                <a:spcPts val="300"/>
              </a:spcBef>
              <a:spcAft>
                <a:spcPts val="100"/>
              </a:spcAft>
              <a:tabLst>
                <a:tab pos="571500" algn="l"/>
              </a:tabLst>
            </a:pPr>
            <a:r>
              <a:rPr lang="ru-RU" sz="1600" b="1" dirty="0">
                <a:latin typeface="Times New Roman"/>
                <a:ea typeface="Calibri"/>
              </a:rPr>
              <a:t>-подтверждённое соответствующим документом дополнительное профессиональное образование, включающее в себя практические занятия (не менее 18 часов) по оцениванию образцов развёрнутых ответов в соответствии с критериями оценивания по соответствующему учебному предмету;</a:t>
            </a:r>
            <a:endParaRPr lang="ru-RU" b="1" dirty="0">
              <a:latin typeface="Times New Roman"/>
              <a:ea typeface="Calibri"/>
            </a:endParaRPr>
          </a:p>
          <a:p>
            <a:pPr>
              <a:spcBef>
                <a:spcPts val="300"/>
              </a:spcBef>
              <a:spcAft>
                <a:spcPts val="100"/>
              </a:spcAft>
              <a:tabLst>
                <a:tab pos="571500" algn="l"/>
              </a:tabLst>
            </a:pPr>
            <a:r>
              <a:rPr lang="ru-RU" sz="1600" b="1" dirty="0">
                <a:latin typeface="Times New Roman"/>
                <a:ea typeface="Calibri"/>
              </a:rPr>
              <a:t>-успешное прохождение квалификационных испытаний;</a:t>
            </a:r>
            <a:endParaRPr lang="ru-RU" b="1" dirty="0">
              <a:effectLst/>
              <a:latin typeface="Times New Roman"/>
              <a:ea typeface="Calibri"/>
            </a:endParaRPr>
          </a:p>
        </p:txBody>
      </p:sp>
      <p:sp>
        <p:nvSpPr>
          <p:cNvPr id="8" name="Заголовок 1"/>
          <p:cNvSpPr txBox="1">
            <a:spLocks/>
          </p:cNvSpPr>
          <p:nvPr/>
        </p:nvSpPr>
        <p:spPr>
          <a:xfrm>
            <a:off x="251520" y="612489"/>
            <a:ext cx="3960440" cy="62068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800" b="1" cap="all" dirty="0" smtClean="0">
                <a:ln w="0"/>
                <a:solidFill>
                  <a:srgbClr val="002060"/>
                </a:solidFill>
                <a:effectLst>
                  <a:reflection blurRad="12700" stA="50000" endPos="50000" dist="5000" dir="5400000" sy="-100000" rotWithShape="0"/>
                </a:effectLst>
              </a:rPr>
              <a:t>ОСНОВНОЙ ЭКСПЕРТ</a:t>
            </a:r>
            <a:endParaRPr lang="ru-RU" sz="2800" b="1" cap="all" dirty="0">
              <a:ln w="0"/>
              <a:solidFill>
                <a:srgbClr val="002060"/>
              </a:solidFill>
              <a:effectLst>
                <a:reflection blurRad="12700" stA="50000" endPos="50000" dist="5000" dir="5400000" sy="-100000" rotWithShape="0"/>
              </a:effectLst>
            </a:endParaRPr>
          </a:p>
        </p:txBody>
      </p:sp>
      <p:sp>
        <p:nvSpPr>
          <p:cNvPr id="9" name="Заголовок 1"/>
          <p:cNvSpPr txBox="1">
            <a:spLocks/>
          </p:cNvSpPr>
          <p:nvPr/>
        </p:nvSpPr>
        <p:spPr>
          <a:xfrm>
            <a:off x="4716016" y="612488"/>
            <a:ext cx="4248472" cy="800287"/>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ru-RU" sz="2400" b="1" cap="all" dirty="0" smtClean="0">
                <a:ln w="0"/>
                <a:solidFill>
                  <a:srgbClr val="002060"/>
                </a:solidFill>
                <a:effectLst>
                  <a:reflection blurRad="12700" stA="50000" endPos="50000" dist="5000" dir="5400000" sy="-100000" rotWithShape="0"/>
                </a:effectLst>
              </a:rPr>
              <a:t>СТАРШИЙ </a:t>
            </a:r>
          </a:p>
          <a:p>
            <a:r>
              <a:rPr lang="ru-RU" sz="2400" b="1" cap="all" dirty="0" smtClean="0">
                <a:ln w="0"/>
                <a:solidFill>
                  <a:srgbClr val="002060"/>
                </a:solidFill>
                <a:effectLst>
                  <a:reflection blurRad="12700" stA="50000" endPos="50000" dist="5000" dir="5400000" sy="-100000" rotWithShape="0"/>
                </a:effectLst>
              </a:rPr>
              <a:t>И ВЕДУЩИЙ ЭКСПЕРТ</a:t>
            </a:r>
            <a:endParaRPr lang="ru-RU" sz="2400" b="1" cap="all" dirty="0">
              <a:ln w="0"/>
              <a:solidFill>
                <a:srgbClr val="00206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22049352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268760"/>
            <a:ext cx="8640960" cy="4525963"/>
          </a:xfrm>
        </p:spPr>
        <p:txBody>
          <a:bodyPr>
            <a:normAutofit fontScale="92500" lnSpcReduction="10000"/>
          </a:bodyPr>
          <a:lstStyle/>
          <a:p>
            <a:r>
              <a:rPr lang="ru-RU" sz="2800" b="1" dirty="0" smtClean="0"/>
              <a:t>система непрерывного видеонаблюдения и видеозаписи во всех помещениях работы предметной комиссии, РЦОИ</a:t>
            </a:r>
          </a:p>
          <a:p>
            <a:r>
              <a:rPr lang="ru-RU" sz="2800" b="1" dirty="0" smtClean="0"/>
              <a:t>Проводился семинар-согласование с подробным разбором критериев старшими и ведущими экспертами, анализом возможных вариантов ответов участников ОГЭ. В процессе проверки проводилось дополнительное согласование с учетом особенностей ответов выпускников и затруднений экспертов.</a:t>
            </a:r>
          </a:p>
          <a:p>
            <a:r>
              <a:rPr lang="ru-RU" sz="2800" b="1" dirty="0"/>
              <a:t>В каждом помещении </a:t>
            </a:r>
            <a:r>
              <a:rPr lang="ru-RU" sz="2800" b="1" dirty="0" smtClean="0"/>
              <a:t>находились консультанты </a:t>
            </a:r>
            <a:r>
              <a:rPr lang="ru-RU" sz="2800" b="1" dirty="0"/>
              <a:t>из числа старших экспертов. </a:t>
            </a:r>
            <a:endParaRPr lang="ru-RU" sz="4400" b="1" dirty="0" smtClean="0"/>
          </a:p>
          <a:p>
            <a:endParaRPr lang="ru-RU" dirty="0"/>
          </a:p>
        </p:txBody>
      </p:sp>
      <p:sp>
        <p:nvSpPr>
          <p:cNvPr id="4" name="Заголовок 1"/>
          <p:cNvSpPr>
            <a:spLocks noGrp="1"/>
          </p:cNvSpPr>
          <p:nvPr>
            <p:ph type="title"/>
          </p:nvPr>
        </p:nvSpPr>
        <p:spPr/>
        <p:txBody>
          <a:bodyPr>
            <a:normAutofit/>
          </a:bodyPr>
          <a:lstStyle/>
          <a:p>
            <a:r>
              <a:rPr lang="ru-RU" sz="3200" b="1" cap="all" dirty="0" smtClean="0">
                <a:ln w="0"/>
                <a:solidFill>
                  <a:srgbClr val="002060"/>
                </a:solidFill>
                <a:effectLst>
                  <a:reflection blurRad="12700" stA="50000" endPos="50000" dist="5000" dir="5400000" sy="-100000" rotWithShape="0"/>
                </a:effectLst>
              </a:rPr>
              <a:t>ОРГАНИЗАЦИЯ РАБОТЫ КОМИССИИ</a:t>
            </a:r>
            <a:endParaRPr lang="ru-RU" sz="3200" b="1" cap="all" dirty="0">
              <a:ln w="0"/>
              <a:solidFill>
                <a:srgbClr val="002060"/>
              </a:solidFill>
              <a:effectLst>
                <a:reflection blurRad="12700" stA="50000" endPos="50000" dist="5000" dir="5400000" sy="-100000" rotWithShape="0"/>
              </a:effectLst>
            </a:endParaRPr>
          </a:p>
        </p:txBody>
      </p:sp>
    </p:spTree>
    <p:extLst>
      <p:ext uri="{BB962C8B-B14F-4D97-AF65-F5344CB8AC3E}">
        <p14:creationId xmlns:p14="http://schemas.microsoft.com/office/powerpoint/2010/main" val="34665377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extLst>
              <p:ext uri="{D42A27DB-BD31-4B8C-83A1-F6EECF244321}">
                <p14:modId xmlns:p14="http://schemas.microsoft.com/office/powerpoint/2010/main" val="918376116"/>
              </p:ext>
            </p:extLst>
          </p:nvPr>
        </p:nvGraphicFramePr>
        <p:xfrm>
          <a:off x="251520" y="116633"/>
          <a:ext cx="8784975" cy="5472606"/>
        </p:xfrm>
        <a:graphic>
          <a:graphicData uri="http://schemas.openxmlformats.org/drawingml/2006/table">
            <a:tbl>
              <a:tblPr firstRow="1" firstCol="1" bandRow="1" bandCol="1"/>
              <a:tblGrid>
                <a:gridCol w="1008112"/>
                <a:gridCol w="1080120"/>
                <a:gridCol w="936104"/>
                <a:gridCol w="864096"/>
                <a:gridCol w="864096"/>
                <a:gridCol w="4032447"/>
              </a:tblGrid>
              <a:tr h="732314">
                <a:tc gridSpan="6">
                  <a:txBody>
                    <a:bodyPr/>
                    <a:lstStyle/>
                    <a:p>
                      <a:pPr algn="ctr">
                        <a:lnSpc>
                          <a:spcPct val="115000"/>
                        </a:lnSpc>
                        <a:spcAft>
                          <a:spcPts val="0"/>
                        </a:spcAft>
                      </a:pPr>
                      <a:r>
                        <a:rPr lang="ru-RU" sz="3200" b="1" kern="1200" cap="all" dirty="0">
                          <a:ln w="0"/>
                          <a:solidFill>
                            <a:srgbClr val="002060"/>
                          </a:solidFill>
                          <a:effectLst>
                            <a:reflection blurRad="12700" stA="50000" endPos="50000" dist="5000" dir="5400000" sy="-100000" rotWithShape="0"/>
                          </a:effectLst>
                          <a:latin typeface="+mj-lt"/>
                          <a:ea typeface="+mj-ea"/>
                          <a:cs typeface="+mj-cs"/>
                        </a:rPr>
                        <a:t>Количество апелляций</a:t>
                      </a: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c hMerge="1">
                  <a:txBody>
                    <a:bodyPr/>
                    <a:lstStyle/>
                    <a:p>
                      <a:endParaRPr lang="ru-RU"/>
                    </a:p>
                  </a:txBody>
                  <a:tcPr/>
                </a:tc>
              </a:tr>
              <a:tr h="2299243">
                <a:tc>
                  <a:txBody>
                    <a:bodyPr/>
                    <a:lstStyle/>
                    <a:p>
                      <a:pPr algn="ctr">
                        <a:lnSpc>
                          <a:spcPct val="115000"/>
                        </a:lnSpc>
                        <a:spcAft>
                          <a:spcPts val="0"/>
                        </a:spcAft>
                      </a:pPr>
                      <a:r>
                        <a:rPr lang="ru-RU" sz="1800" b="1" dirty="0" smtClean="0">
                          <a:effectLst/>
                          <a:latin typeface="Times New Roman"/>
                          <a:ea typeface="Calibri"/>
                          <a:cs typeface="Times New Roman"/>
                        </a:rPr>
                        <a:t>по </a:t>
                      </a:r>
                      <a:r>
                        <a:rPr lang="ru-RU" sz="1800" b="1" dirty="0">
                          <a:effectLst/>
                          <a:latin typeface="Times New Roman"/>
                          <a:ea typeface="Calibri"/>
                          <a:cs typeface="Times New Roman"/>
                        </a:rPr>
                        <a:t>результату</a:t>
                      </a:r>
                      <a:endParaRPr lang="ru-RU" sz="1200" dirty="0">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a:ea typeface="Calibri"/>
                          <a:cs typeface="Times New Roman"/>
                        </a:rPr>
                        <a:t>всего</a:t>
                      </a:r>
                      <a:endParaRPr lang="ru-RU" sz="1800" dirty="0">
                        <a:effectLst/>
                        <a:latin typeface="Arial Narrow"/>
                        <a:ea typeface="Calibri"/>
                        <a:cs typeface="Times New Roman"/>
                      </a:endParaRPr>
                    </a:p>
                    <a:p>
                      <a:pPr algn="ctr">
                        <a:lnSpc>
                          <a:spcPct val="115000"/>
                        </a:lnSpc>
                        <a:spcAft>
                          <a:spcPts val="0"/>
                        </a:spcAft>
                      </a:pPr>
                      <a:r>
                        <a:rPr lang="ru-RU" sz="1800" b="1" dirty="0">
                          <a:effectLst/>
                          <a:latin typeface="Times New Roman"/>
                          <a:ea typeface="Calibri"/>
                          <a:cs typeface="Times New Roman"/>
                        </a:rPr>
                        <a:t>удовлетворенных</a:t>
                      </a:r>
                      <a:endParaRPr lang="ru-RU" sz="1800" dirty="0">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600" b="1" dirty="0">
                          <a:effectLst/>
                          <a:latin typeface="Times New Roman"/>
                          <a:ea typeface="Calibri"/>
                          <a:cs typeface="Times New Roman"/>
                        </a:rPr>
                        <a:t>к</a:t>
                      </a:r>
                      <a:r>
                        <a:rPr lang="ru-RU" sz="1600" b="1" dirty="0" smtClean="0">
                          <a:effectLst/>
                          <a:latin typeface="Times New Roman"/>
                          <a:ea typeface="Calibri"/>
                          <a:cs typeface="Times New Roman"/>
                        </a:rPr>
                        <a:t>ол-во </a:t>
                      </a:r>
                      <a:r>
                        <a:rPr lang="ru-RU" sz="1600" b="1" dirty="0">
                          <a:effectLst/>
                          <a:latin typeface="Times New Roman"/>
                          <a:ea typeface="Calibri"/>
                          <a:cs typeface="Times New Roman"/>
                        </a:rPr>
                        <a:t>с одновременным понижением и повышением</a:t>
                      </a:r>
                      <a:endParaRPr lang="ru-RU" sz="1100" dirty="0">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a:ea typeface="Calibri"/>
                          <a:cs typeface="Times New Roman"/>
                        </a:rPr>
                        <a:t>увеличение балла</a:t>
                      </a:r>
                      <a:endParaRPr lang="ru-RU" sz="1200" dirty="0">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a:effectLst/>
                          <a:latin typeface="Times New Roman"/>
                          <a:ea typeface="Calibri"/>
                          <a:cs typeface="Times New Roman"/>
                        </a:rPr>
                        <a:t>уменьшение балла</a:t>
                      </a:r>
                      <a:endParaRPr lang="ru-RU" sz="1200" dirty="0">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1800" b="1" dirty="0" smtClean="0">
                          <a:effectLst/>
                          <a:latin typeface="Times New Roman"/>
                          <a:ea typeface="Calibri"/>
                          <a:cs typeface="Times New Roman"/>
                        </a:rPr>
                        <a:t>пояснение</a:t>
                      </a:r>
                      <a:endParaRPr lang="ru-RU" sz="1200" dirty="0">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41049">
                <a:tc>
                  <a:txBody>
                    <a:bodyPr/>
                    <a:lstStyle/>
                    <a:p>
                      <a:pPr algn="ctr">
                        <a:lnSpc>
                          <a:spcPct val="115000"/>
                        </a:lnSpc>
                        <a:spcAft>
                          <a:spcPts val="0"/>
                        </a:spcAft>
                      </a:pPr>
                      <a:r>
                        <a:rPr lang="ru-RU" sz="4000" b="1" dirty="0" smtClean="0">
                          <a:solidFill>
                            <a:srgbClr val="C00000"/>
                          </a:solidFill>
                          <a:effectLst>
                            <a:outerShdw blurRad="38100" dist="38100" dir="2700000" algn="tl">
                              <a:srgbClr val="000000">
                                <a:alpha val="43137"/>
                              </a:srgbClr>
                            </a:outerShdw>
                          </a:effectLst>
                          <a:latin typeface="Times New Roman"/>
                          <a:ea typeface="Calibri"/>
                          <a:cs typeface="Times New Roman"/>
                        </a:rPr>
                        <a:t>134</a:t>
                      </a:r>
                      <a:endParaRPr lang="ru-RU" sz="2800" b="1" dirty="0">
                        <a:solidFill>
                          <a:srgbClr val="C00000"/>
                        </a:solidFill>
                        <a:effectLst>
                          <a:outerShdw blurRad="38100" dist="38100" dir="2700000" algn="tl">
                            <a:srgbClr val="000000">
                              <a:alpha val="43137"/>
                            </a:srgbClr>
                          </a:outerShdw>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4000" b="1" dirty="0" smtClean="0">
                          <a:solidFill>
                            <a:srgbClr val="C00000"/>
                          </a:solidFill>
                          <a:effectLst>
                            <a:outerShdw blurRad="38100" dist="38100" dir="2700000" algn="tl">
                              <a:srgbClr val="000000">
                                <a:alpha val="43137"/>
                              </a:srgbClr>
                            </a:outerShdw>
                          </a:effectLst>
                          <a:latin typeface="Times New Roman"/>
                          <a:ea typeface="Calibri"/>
                          <a:cs typeface="Times New Roman"/>
                        </a:rPr>
                        <a:t>21</a:t>
                      </a:r>
                      <a:endParaRPr lang="ru-RU" sz="4000" b="1" dirty="0">
                        <a:solidFill>
                          <a:srgbClr val="C00000"/>
                        </a:solidFill>
                        <a:effectLst>
                          <a:outerShdw blurRad="38100" dist="38100" dir="2700000" algn="tl">
                            <a:srgbClr val="000000">
                              <a:alpha val="43137"/>
                            </a:srgbClr>
                          </a:outerShdw>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4000" b="1" dirty="0" smtClean="0">
                          <a:effectLst>
                            <a:outerShdw blurRad="38100" dist="38100" dir="2700000" algn="tl">
                              <a:srgbClr val="000000">
                                <a:alpha val="43137"/>
                              </a:srgbClr>
                            </a:outerShdw>
                          </a:effectLst>
                          <a:latin typeface="Times New Roman"/>
                          <a:ea typeface="Calibri"/>
                          <a:cs typeface="Times New Roman"/>
                        </a:rPr>
                        <a:t>3</a:t>
                      </a:r>
                      <a:endParaRPr lang="ru-RU" sz="3200" b="1" dirty="0">
                        <a:effectLst>
                          <a:outerShdw blurRad="38100" dist="38100" dir="2700000" algn="tl">
                            <a:srgbClr val="000000">
                              <a:alpha val="43137"/>
                            </a:srgbClr>
                          </a:outerShdw>
                        </a:effectLst>
                        <a:latin typeface="Calibri"/>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3600" b="1" dirty="0" smtClean="0">
                          <a:solidFill>
                            <a:srgbClr val="C00000"/>
                          </a:solidFill>
                          <a:effectLst>
                            <a:outerShdw blurRad="38100" dist="38100" dir="2700000" algn="tl">
                              <a:srgbClr val="000000">
                                <a:alpha val="43137"/>
                              </a:srgbClr>
                            </a:outerShdw>
                          </a:effectLst>
                          <a:latin typeface="Times New Roman"/>
                          <a:ea typeface="Calibri"/>
                          <a:cs typeface="Times New Roman"/>
                        </a:rPr>
                        <a:t>7</a:t>
                      </a:r>
                      <a:endParaRPr lang="ru-RU" sz="1400" b="1" dirty="0">
                        <a:effectLst>
                          <a:outerShdw blurRad="38100" dist="38100" dir="2700000" algn="tl">
                            <a:srgbClr val="000000">
                              <a:alpha val="43137"/>
                            </a:srgbClr>
                          </a:outerShdw>
                        </a:effectLst>
                        <a:latin typeface="Calibri"/>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u-RU" sz="3600" b="1" dirty="0" smtClean="0">
                          <a:solidFill>
                            <a:srgbClr val="C00000"/>
                          </a:solidFill>
                          <a:effectLst>
                            <a:outerShdw blurRad="38100" dist="38100" dir="2700000" algn="tl">
                              <a:srgbClr val="000000">
                                <a:alpha val="43137"/>
                              </a:srgbClr>
                            </a:outerShdw>
                          </a:effectLst>
                          <a:latin typeface="Times New Roman"/>
                          <a:ea typeface="Calibri"/>
                          <a:cs typeface="Times New Roman"/>
                        </a:rPr>
                        <a:t>11</a:t>
                      </a:r>
                      <a:endParaRPr lang="ru-RU" sz="1200" b="1" dirty="0">
                        <a:effectLst>
                          <a:outerShdw blurRad="38100" dist="38100" dir="2700000" algn="tl">
                            <a:srgbClr val="000000">
                              <a:alpha val="43137"/>
                            </a:srgbClr>
                          </a:outerShdw>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ru-RU" sz="1800" b="1" dirty="0" smtClean="0">
                          <a:effectLst>
                            <a:outerShdw blurRad="38100" dist="38100" dir="2700000" algn="tl">
                              <a:srgbClr val="000000">
                                <a:alpha val="43137"/>
                              </a:srgbClr>
                            </a:outerShdw>
                          </a:effectLst>
                          <a:latin typeface="Arial Narrow"/>
                          <a:ea typeface="Calibri"/>
                          <a:cs typeface="Times New Roman"/>
                        </a:rPr>
                        <a:t>Расхождение двух экспертов в 1 балл – участник ОГЭ получает больший балл, а эксперт апелляционной комиссии по критериям ставит меньший балл.</a:t>
                      </a:r>
                    </a:p>
                    <a:p>
                      <a:pPr algn="l">
                        <a:lnSpc>
                          <a:spcPct val="115000"/>
                        </a:lnSpc>
                        <a:spcAft>
                          <a:spcPts val="0"/>
                        </a:spcAft>
                      </a:pPr>
                      <a:endParaRPr lang="ru-RU" sz="1800" b="1" dirty="0" smtClean="0">
                        <a:effectLst>
                          <a:outerShdw blurRad="38100" dist="38100" dir="2700000" algn="tl">
                            <a:srgbClr val="000000">
                              <a:alpha val="43137"/>
                            </a:srgbClr>
                          </a:outerShdw>
                        </a:effectLst>
                        <a:latin typeface="Arial Narrow"/>
                        <a:ea typeface="Calibri"/>
                        <a:cs typeface="Times New Roman"/>
                      </a:endParaRPr>
                    </a:p>
                    <a:p>
                      <a:pPr algn="l">
                        <a:lnSpc>
                          <a:spcPct val="115000"/>
                        </a:lnSpc>
                        <a:spcAft>
                          <a:spcPts val="0"/>
                        </a:spcAft>
                      </a:pPr>
                      <a:r>
                        <a:rPr lang="ru-RU" sz="1800" b="1" dirty="0" smtClean="0">
                          <a:effectLst>
                            <a:outerShdw blurRad="38100" dist="38100" dir="2700000" algn="tl">
                              <a:srgbClr val="000000">
                                <a:alpha val="43137"/>
                              </a:srgbClr>
                            </a:outerShdw>
                          </a:effectLst>
                          <a:latin typeface="Arial Narrow"/>
                          <a:ea typeface="Calibri"/>
                          <a:cs typeface="Times New Roman"/>
                        </a:rPr>
                        <a:t>Ошибки в оценивании экспертами 1 и 2 проверок.</a:t>
                      </a:r>
                      <a:endParaRPr lang="ru-RU" sz="1800" b="1" dirty="0">
                        <a:effectLst>
                          <a:outerShdw blurRad="38100" dist="38100" dir="2700000" algn="tl">
                            <a:srgbClr val="000000">
                              <a:alpha val="43137"/>
                            </a:srgbClr>
                          </a:outerShdw>
                        </a:effectLst>
                        <a:latin typeface="Arial Narrow"/>
                        <a:ea typeface="Calibri"/>
                        <a:cs typeface="Times New Roman"/>
                      </a:endParaRPr>
                    </a:p>
                  </a:txBody>
                  <a:tcPr marL="60897" marR="608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5841640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88640"/>
            <a:ext cx="8229600" cy="692696"/>
          </a:xfrm>
        </p:spPr>
        <p:txBody>
          <a:bodyPr>
            <a:normAutofit fontScale="90000"/>
          </a:bodyPr>
          <a:lstStyle/>
          <a:p>
            <a:pPr>
              <a:spcBef>
                <a:spcPts val="600"/>
              </a:spcBef>
              <a:spcAft>
                <a:spcPts val="600"/>
              </a:spcAft>
            </a:pPr>
            <a:r>
              <a:rPr lang="ru-RU" sz="3200" b="1" cap="all" dirty="0">
                <a:ln w="0"/>
                <a:solidFill>
                  <a:srgbClr val="002060"/>
                </a:solidFill>
                <a:effectLst>
                  <a:reflection blurRad="12700" stA="50000" endPos="50000" dist="5000" dir="5400000" sy="-100000" rotWithShape="0"/>
                </a:effectLst>
              </a:rPr>
              <a:t>Динамика результатов ОГЭ по предмету</a:t>
            </a:r>
            <a:br>
              <a:rPr lang="ru-RU" sz="3200" b="1" cap="all" dirty="0">
                <a:ln w="0"/>
                <a:solidFill>
                  <a:srgbClr val="002060"/>
                </a:solidFill>
                <a:effectLst>
                  <a:reflection blurRad="12700" stA="50000" endPos="50000" dist="5000" dir="5400000" sy="-100000" rotWithShape="0"/>
                </a:effectLst>
              </a:rPr>
            </a:br>
            <a:endParaRPr lang="ru-RU" sz="3200" b="1" cap="all" dirty="0">
              <a:ln w="0"/>
              <a:solidFill>
                <a:srgbClr val="002060"/>
              </a:solidFill>
              <a:effectLst>
                <a:reflection blurRad="12700" stA="50000" endPos="50000" dist="5000" dir="5400000" sy="-100000" rotWithShape="0"/>
              </a:effectLst>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163368343"/>
              </p:ext>
            </p:extLst>
          </p:nvPr>
        </p:nvGraphicFramePr>
        <p:xfrm>
          <a:off x="179513" y="836712"/>
          <a:ext cx="8712966" cy="5122209"/>
        </p:xfrm>
        <a:graphic>
          <a:graphicData uri="http://schemas.openxmlformats.org/drawingml/2006/table">
            <a:tbl>
              <a:tblPr firstRow="1" bandRow="1" bandCol="1"/>
              <a:tblGrid>
                <a:gridCol w="1872207"/>
                <a:gridCol w="2232248"/>
                <a:gridCol w="2088232"/>
                <a:gridCol w="2520279"/>
              </a:tblGrid>
              <a:tr h="610485">
                <a:tc>
                  <a:txBody>
                    <a:bodyPr/>
                    <a:lstStyle/>
                    <a:p>
                      <a:pPr algn="ctr">
                        <a:spcAft>
                          <a:spcPts val="1000"/>
                        </a:spcAft>
                      </a:pPr>
                      <a:r>
                        <a:rPr lang="ru-RU" sz="2400" b="1" dirty="0">
                          <a:effectLst>
                            <a:outerShdw blurRad="38100" dist="38100" dir="2700000" algn="tl">
                              <a:srgbClr val="000000">
                                <a:alpha val="43137"/>
                              </a:srgbClr>
                            </a:outerShdw>
                          </a:effectLst>
                          <a:latin typeface="Cambria"/>
                          <a:ea typeface="Cambria"/>
                          <a:cs typeface="Times New Roman"/>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2022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2023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2024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7931">
                <a:tc>
                  <a:txBody>
                    <a:bodyPr/>
                    <a:lstStyle/>
                    <a:p>
                      <a:pPr algn="l">
                        <a:spcAft>
                          <a:spcPts val="0"/>
                        </a:spcAft>
                      </a:pPr>
                      <a:r>
                        <a:rPr lang="ru-RU" sz="2400" b="1">
                          <a:effectLst>
                            <a:outerShdw blurRad="38100" dist="38100" dir="2700000" algn="tl">
                              <a:srgbClr val="000000">
                                <a:alpha val="43137"/>
                              </a:srgbClr>
                            </a:outerShdw>
                          </a:effectLst>
                          <a:latin typeface="Times New Roman"/>
                          <a:ea typeface="Cambria"/>
                          <a:cs typeface="Times New Roman"/>
                        </a:rPr>
                        <a:t>Получили отметку «2»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613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3,61%</a:t>
                      </a:r>
                      <a:r>
                        <a:rPr lang="ru-RU" sz="2400" b="1" dirty="0">
                          <a:effectLst>
                            <a:outerShdw blurRad="38100" dist="38100" dir="2700000" algn="tl">
                              <a:srgbClr val="000000">
                                <a:alpha val="43137"/>
                              </a:srgbClr>
                            </a:outerShdw>
                          </a:effectLst>
                          <a:latin typeface="Times New Roman"/>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837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4,84%</a:t>
                      </a:r>
                      <a:r>
                        <a:rPr lang="ru-RU" sz="2400" b="1" dirty="0">
                          <a:effectLst>
                            <a:outerShdw blurRad="38100" dist="38100" dir="2700000" algn="tl">
                              <a:srgbClr val="000000">
                                <a:alpha val="43137"/>
                              </a:srgbClr>
                            </a:outerShdw>
                          </a:effectLst>
                          <a:latin typeface="Times New Roman"/>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980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5,72%</a:t>
                      </a:r>
                      <a:r>
                        <a:rPr lang="ru-RU" sz="2400" b="1" dirty="0">
                          <a:effectLst>
                            <a:outerShdw blurRad="38100" dist="38100" dir="2700000" algn="tl">
                              <a:srgbClr val="000000">
                                <a:alpha val="43137"/>
                              </a:srgbClr>
                            </a:outerShdw>
                          </a:effectLst>
                          <a:latin typeface="Times New Roman"/>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7931">
                <a:tc>
                  <a:txBody>
                    <a:bodyPr/>
                    <a:lstStyle/>
                    <a:p>
                      <a:pPr algn="l">
                        <a:spcAft>
                          <a:spcPts val="0"/>
                        </a:spcAft>
                      </a:pPr>
                      <a:r>
                        <a:rPr lang="ru-RU" sz="2400" b="1">
                          <a:effectLst>
                            <a:outerShdw blurRad="38100" dist="38100" dir="2700000" algn="tl">
                              <a:srgbClr val="000000">
                                <a:alpha val="43137"/>
                              </a:srgbClr>
                            </a:outerShdw>
                          </a:effectLst>
                          <a:latin typeface="Times New Roman"/>
                          <a:ea typeface="Cambria"/>
                          <a:cs typeface="Times New Roman"/>
                        </a:rPr>
                        <a:t>Получили отметку «3»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a:effectLst>
                            <a:outerShdw blurRad="38100" dist="38100" dir="2700000" algn="tl">
                              <a:srgbClr val="000000">
                                <a:alpha val="43137"/>
                              </a:srgbClr>
                            </a:outerShdw>
                          </a:effectLst>
                          <a:latin typeface="Times New Roman"/>
                          <a:ea typeface="Cambria"/>
                          <a:cs typeface="Times New Roman"/>
                        </a:rPr>
                        <a:t>8075 (47,61%)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9527 (55,04%)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10187 (59,41%)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7931">
                <a:tc>
                  <a:txBody>
                    <a:bodyPr/>
                    <a:lstStyle/>
                    <a:p>
                      <a:pPr algn="l">
                        <a:spcAft>
                          <a:spcPts val="0"/>
                        </a:spcAft>
                      </a:pPr>
                      <a:r>
                        <a:rPr lang="ru-RU" sz="2400" b="1">
                          <a:effectLst>
                            <a:outerShdw blurRad="38100" dist="38100" dir="2700000" algn="tl">
                              <a:srgbClr val="000000">
                                <a:alpha val="43137"/>
                              </a:srgbClr>
                            </a:outerShdw>
                          </a:effectLst>
                          <a:latin typeface="Times New Roman"/>
                          <a:ea typeface="Cambria"/>
                          <a:cs typeface="Times New Roman"/>
                        </a:rPr>
                        <a:t>Получили отметку «4»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7362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43,41%</a:t>
                      </a:r>
                      <a:r>
                        <a:rPr lang="ru-RU" sz="2400" b="1" dirty="0">
                          <a:effectLst>
                            <a:outerShdw blurRad="38100" dist="38100" dir="2700000" algn="tl">
                              <a:srgbClr val="000000">
                                <a:alpha val="43137"/>
                              </a:srgbClr>
                            </a:outerShdw>
                          </a:effectLst>
                          <a:latin typeface="Times New Roman"/>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6208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35,86%</a:t>
                      </a:r>
                      <a:r>
                        <a:rPr lang="ru-RU" sz="2400" b="1" dirty="0">
                          <a:effectLst>
                            <a:outerShdw blurRad="38100" dist="38100" dir="2700000" algn="tl">
                              <a:srgbClr val="000000">
                                <a:alpha val="43137"/>
                              </a:srgbClr>
                            </a:outerShdw>
                          </a:effectLst>
                          <a:latin typeface="Times New Roman"/>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5469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31,89%</a:t>
                      </a:r>
                      <a:r>
                        <a:rPr lang="ru-RU" sz="2400" b="1" dirty="0">
                          <a:effectLst>
                            <a:outerShdw blurRad="38100" dist="38100" dir="2700000" algn="tl">
                              <a:srgbClr val="000000">
                                <a:alpha val="43137"/>
                              </a:srgbClr>
                            </a:outerShdw>
                          </a:effectLst>
                          <a:latin typeface="Times New Roman"/>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27931">
                <a:tc>
                  <a:txBody>
                    <a:bodyPr/>
                    <a:lstStyle/>
                    <a:p>
                      <a:pPr algn="l">
                        <a:spcAft>
                          <a:spcPts val="0"/>
                        </a:spcAft>
                      </a:pPr>
                      <a:r>
                        <a:rPr lang="ru-RU" sz="2400" b="1">
                          <a:effectLst>
                            <a:outerShdw blurRad="38100" dist="38100" dir="2700000" algn="tl">
                              <a:srgbClr val="000000">
                                <a:alpha val="43137"/>
                              </a:srgbClr>
                            </a:outerShdw>
                          </a:effectLst>
                          <a:latin typeface="Times New Roman"/>
                          <a:ea typeface="Cambria"/>
                          <a:cs typeface="Times New Roman"/>
                        </a:rPr>
                        <a:t>Получили отметку «5»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909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(5,36%)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738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4,26%)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spcAft>
                          <a:spcPts val="0"/>
                        </a:spcAft>
                      </a:pPr>
                      <a:r>
                        <a:rPr lang="ru-RU" sz="2400" b="1" dirty="0">
                          <a:effectLst>
                            <a:outerShdw blurRad="38100" dist="38100" dir="2700000" algn="tl">
                              <a:srgbClr val="000000">
                                <a:alpha val="43137"/>
                              </a:srgbClr>
                            </a:outerShdw>
                          </a:effectLst>
                          <a:latin typeface="Times New Roman"/>
                          <a:ea typeface="Cambria"/>
                          <a:cs typeface="Times New Roman"/>
                        </a:rPr>
                        <a:t>511 (</a:t>
                      </a:r>
                      <a:r>
                        <a:rPr lang="ru-RU" sz="2400" b="1" dirty="0">
                          <a:solidFill>
                            <a:srgbClr val="C00000"/>
                          </a:solidFill>
                          <a:effectLst>
                            <a:outerShdw blurRad="38100" dist="38100" dir="2700000" algn="tl">
                              <a:srgbClr val="000000">
                                <a:alpha val="43137"/>
                              </a:srgbClr>
                            </a:outerShdw>
                          </a:effectLst>
                          <a:latin typeface="Times New Roman"/>
                          <a:ea typeface="Cambria"/>
                          <a:cs typeface="Times New Roman"/>
                        </a:rPr>
                        <a:t>2,98%</a:t>
                      </a:r>
                      <a:r>
                        <a:rPr lang="ru-RU" sz="2400" b="1" dirty="0">
                          <a:effectLst>
                            <a:outerShdw blurRad="38100" dist="38100" dir="2700000" algn="tl">
                              <a:srgbClr val="000000">
                                <a:alpha val="43137"/>
                              </a:srgbClr>
                            </a:outerShdw>
                          </a:effectLst>
                          <a:latin typeface="Times New Roman"/>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173825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900" b="1" cap="all" dirty="0">
                <a:ln w="0"/>
                <a:solidFill>
                  <a:srgbClr val="002060"/>
                </a:solidFill>
                <a:effectLst>
                  <a:reflection blurRad="12700" stA="50000" endPos="50000" dist="5000" dir="5400000" sy="-100000" rotWithShape="0"/>
                </a:effectLst>
              </a:rPr>
              <a:t>ВЫВОДЫ о характере результатов ОГЭ по предмету в 2024 году и в динамике</a:t>
            </a:r>
          </a:p>
        </p:txBody>
      </p:sp>
      <p:sp>
        <p:nvSpPr>
          <p:cNvPr id="3" name="Объект 2"/>
          <p:cNvSpPr>
            <a:spLocks noGrp="1"/>
          </p:cNvSpPr>
          <p:nvPr>
            <p:ph idx="1"/>
          </p:nvPr>
        </p:nvSpPr>
        <p:spPr>
          <a:xfrm>
            <a:off x="251520" y="1412776"/>
            <a:ext cx="8435280" cy="5040560"/>
          </a:xfrm>
        </p:spPr>
        <p:txBody>
          <a:bodyPr>
            <a:normAutofit fontScale="77500" lnSpcReduction="20000"/>
          </a:bodyPr>
          <a:lstStyle/>
          <a:p>
            <a:r>
              <a:rPr lang="ru-RU" dirty="0"/>
              <a:t>В городе Красноярске в 2024 году </a:t>
            </a:r>
            <a:r>
              <a:rPr lang="ru-RU" dirty="0">
                <a:solidFill>
                  <a:srgbClr val="FF0000"/>
                </a:solidFill>
              </a:rPr>
              <a:t>наибольший процент двоек</a:t>
            </a:r>
            <a:r>
              <a:rPr lang="ru-RU" dirty="0"/>
              <a:t> – в Советском районе (5,37%), наименьший – в Свердловском (0,22%) при достаточно большой численности сдающих. </a:t>
            </a:r>
            <a:r>
              <a:rPr lang="ru-RU" dirty="0">
                <a:solidFill>
                  <a:srgbClr val="FF0000"/>
                </a:solidFill>
              </a:rPr>
              <a:t>Наибольший процент пятерок </a:t>
            </a:r>
            <a:r>
              <a:rPr lang="ru-RU" dirty="0"/>
              <a:t>– в Центральном и Железнодорожном районах (6,18%), наименьший – в Ленинском районе (2,16%).</a:t>
            </a:r>
          </a:p>
          <a:p>
            <a:r>
              <a:rPr lang="ru-RU" dirty="0"/>
              <a:t>В других городах края: </a:t>
            </a:r>
            <a:r>
              <a:rPr lang="ru-RU" dirty="0">
                <a:solidFill>
                  <a:srgbClr val="FF0000"/>
                </a:solidFill>
              </a:rPr>
              <a:t>наибольший процент двоек </a:t>
            </a:r>
            <a:r>
              <a:rPr lang="ru-RU" dirty="0"/>
              <a:t>в </a:t>
            </a:r>
            <a:r>
              <a:rPr lang="ru-RU" dirty="0" err="1"/>
              <a:t>Лесосибирске</a:t>
            </a:r>
            <a:r>
              <a:rPr lang="ru-RU" dirty="0"/>
              <a:t> (12,09%), наименьший – в Норильске (2,3%); </a:t>
            </a:r>
            <a:r>
              <a:rPr lang="ru-RU" dirty="0">
                <a:solidFill>
                  <a:srgbClr val="FF0000"/>
                </a:solidFill>
              </a:rPr>
              <a:t>наибольший процент пятерок </a:t>
            </a:r>
            <a:r>
              <a:rPr lang="ru-RU" dirty="0"/>
              <a:t>в городе Железногорске (7,29 %), наименьший – в Ачинске (1,39%).</a:t>
            </a:r>
          </a:p>
          <a:p>
            <a:r>
              <a:rPr lang="ru-RU" dirty="0"/>
              <a:t>Среди районов края </a:t>
            </a:r>
            <a:r>
              <a:rPr lang="ru-RU" dirty="0">
                <a:solidFill>
                  <a:srgbClr val="FF0000"/>
                </a:solidFill>
              </a:rPr>
              <a:t>большой процент двоек </a:t>
            </a:r>
            <a:r>
              <a:rPr lang="ru-RU" dirty="0"/>
              <a:t>(более 15%) в </a:t>
            </a:r>
            <a:r>
              <a:rPr lang="ru-RU" dirty="0" err="1"/>
              <a:t>Идринском</a:t>
            </a:r>
            <a:r>
              <a:rPr lang="ru-RU" dirty="0"/>
              <a:t>, Каратузском, </a:t>
            </a:r>
            <a:r>
              <a:rPr lang="ru-RU" dirty="0" err="1"/>
              <a:t>Ужурском</a:t>
            </a:r>
            <a:r>
              <a:rPr lang="ru-RU" dirty="0"/>
              <a:t>, </a:t>
            </a:r>
            <a:r>
              <a:rPr lang="ru-RU" dirty="0" err="1"/>
              <a:t>Шарыповском</a:t>
            </a:r>
            <a:r>
              <a:rPr lang="ru-RU" dirty="0"/>
              <a:t> районах. </a:t>
            </a:r>
            <a:r>
              <a:rPr lang="ru-RU" dirty="0">
                <a:solidFill>
                  <a:srgbClr val="FF0000"/>
                </a:solidFill>
              </a:rPr>
              <a:t>Более 5% пятерок </a:t>
            </a:r>
            <a:r>
              <a:rPr lang="ru-RU" dirty="0"/>
              <a:t>– в ЗАТО п. Солнечный, Иланском, Новоселовском районах. </a:t>
            </a:r>
          </a:p>
          <a:p>
            <a:endParaRPr lang="ru-RU" dirty="0"/>
          </a:p>
        </p:txBody>
      </p:sp>
    </p:spTree>
    <p:extLst>
      <p:ext uri="{BB962C8B-B14F-4D97-AF65-F5344CB8AC3E}">
        <p14:creationId xmlns:p14="http://schemas.microsoft.com/office/powerpoint/2010/main" val="3358134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900" b="1" cap="all" dirty="0">
                <a:ln w="0"/>
                <a:solidFill>
                  <a:srgbClr val="002060"/>
                </a:solidFill>
                <a:effectLst>
                  <a:reflection blurRad="12700" stA="50000" endPos="50000" dist="5000" dir="5400000" sy="-100000" rotWithShape="0"/>
                </a:effectLst>
              </a:rPr>
              <a:t>Краткая характеристика КИМ </a:t>
            </a:r>
            <a:r>
              <a:rPr lang="ru-RU" sz="2900" b="1" cap="all" dirty="0" smtClean="0">
                <a:ln w="0"/>
                <a:solidFill>
                  <a:srgbClr val="002060"/>
                </a:solidFill>
                <a:effectLst>
                  <a:reflection blurRad="12700" stA="50000" endPos="50000" dist="5000" dir="5400000" sy="-100000" rotWithShape="0"/>
                </a:effectLst>
              </a:rPr>
              <a:t/>
            </a:r>
            <a:br>
              <a:rPr lang="ru-RU" sz="2900" b="1" cap="all" dirty="0" smtClean="0">
                <a:ln w="0"/>
                <a:solidFill>
                  <a:srgbClr val="002060"/>
                </a:solidFill>
                <a:effectLst>
                  <a:reflection blurRad="12700" stA="50000" endPos="50000" dist="5000" dir="5400000" sy="-100000" rotWithShape="0"/>
                </a:effectLst>
              </a:rPr>
            </a:br>
            <a:r>
              <a:rPr lang="ru-RU" sz="2900" b="1" cap="all" dirty="0" smtClean="0">
                <a:ln w="0"/>
                <a:solidFill>
                  <a:srgbClr val="002060"/>
                </a:solidFill>
                <a:effectLst>
                  <a:reflection blurRad="12700" stA="50000" endPos="50000" dist="5000" dir="5400000" sy="-100000" rotWithShape="0"/>
                </a:effectLst>
              </a:rPr>
              <a:t>по</a:t>
            </a:r>
            <a:r>
              <a:rPr lang="en-US" sz="2900" b="1" cap="all" dirty="0" smtClean="0">
                <a:ln w="0"/>
                <a:solidFill>
                  <a:srgbClr val="002060"/>
                </a:solidFill>
                <a:effectLst>
                  <a:reflection blurRad="12700" stA="50000" endPos="50000" dist="5000" dir="5400000" sy="-100000" rotWithShape="0"/>
                </a:effectLst>
              </a:rPr>
              <a:t> </a:t>
            </a:r>
            <a:r>
              <a:rPr lang="ru-RU" sz="2900" b="1" cap="all" dirty="0" smtClean="0">
                <a:ln w="0"/>
                <a:solidFill>
                  <a:srgbClr val="002060"/>
                </a:solidFill>
                <a:effectLst>
                  <a:reflection blurRad="12700" stA="50000" endPos="50000" dist="5000" dir="5400000" sy="-100000" rotWithShape="0"/>
                </a:effectLst>
              </a:rPr>
              <a:t>обществознанию</a:t>
            </a:r>
            <a:endParaRPr lang="ru-RU" sz="2900" b="1" cap="all" dirty="0">
              <a:ln w="0"/>
              <a:solidFill>
                <a:srgbClr val="002060"/>
              </a:solidFill>
              <a:effectLst>
                <a:reflection blurRad="12700" stA="50000" endPos="50000" dist="5000" dir="5400000" sy="-100000" rotWithShape="0"/>
              </a:effectLst>
            </a:endParaRPr>
          </a:p>
        </p:txBody>
      </p:sp>
      <p:sp>
        <p:nvSpPr>
          <p:cNvPr id="3" name="Объект 2"/>
          <p:cNvSpPr>
            <a:spLocks noGrp="1"/>
          </p:cNvSpPr>
          <p:nvPr>
            <p:ph idx="1"/>
          </p:nvPr>
        </p:nvSpPr>
        <p:spPr>
          <a:xfrm>
            <a:off x="179512" y="1340768"/>
            <a:ext cx="8784976" cy="5400600"/>
          </a:xfrm>
        </p:spPr>
        <p:txBody>
          <a:bodyPr>
            <a:normAutofit fontScale="32500" lnSpcReduction="20000"/>
          </a:bodyPr>
          <a:lstStyle/>
          <a:p>
            <a:r>
              <a:rPr lang="ru-RU" sz="4900" dirty="0"/>
              <a:t>Варианты КИМ содержали задания по различным разделам обществознания: «Человек и общество» и «Сфера духовной культуры» (задания 2–4), «Экономика» (задания 6–9, при этом задание 6 проверяет знание основ финансовой грамотности), «Социальная сфера» (задания 10, 11), «Сфера политики и социального управления» (задания 13, 14), «Право» (задания 16–18).</a:t>
            </a:r>
          </a:p>
          <a:p>
            <a:r>
              <a:rPr lang="ru-RU" sz="4900" dirty="0"/>
              <a:t>Как и в предыдущие два года, ряд заданий экзаменационной модели ОГЭ по типу был аналогичен заданиям ЕГЭ. Также работа включала в себя 24 задания: 16 заданий с кратким ответом и 8 заданий с развёрнутым ответом. К каждому заданию 2–4, 7–11, 13, 14, 16–18 предлагалось четыре варианта ответа, из которых только один правильный.</a:t>
            </a:r>
          </a:p>
          <a:p>
            <a:r>
              <a:rPr lang="ru-RU" sz="4900" dirty="0"/>
              <a:t> В 2024 году, как и в 2022–2023 гг., в КИМ ОГЭ по обществознанию не было четко выделенной части 2, содержащей задания, требующие развернутого ответа. Задания данного типа чередовались с зданиями, требующими краткого ответа. Задания 21–24 были объединены в составное задание с фрагментом адаптированного научно-популярного текста и направлены на проверку следующих умений: осуществлять поиск социальной информации по заданной теме в различных источниках (материалах СМИ, учебном тексте, других адаптированных источниках, статистических материалах, носителях аудиовизуальной информации и т.п.) (задания 21–23); составлять на их основе план (задание 21); приводить примеры (в том числе моделировать ситуации) социальных объектов, явлений, процессов определённого типа, их структурных элементов и проявлений основных функций разных типов социальных отношений и ситуаций, регулируемых различными видами социальных норм деятельности людей в разных сферах (задание 23); анализировать, обобщать, систематизировать и конкретизировать социальную информацию из адаптированных источников, соотносить её с собственными знаниями (задание 24). </a:t>
            </a:r>
            <a:endParaRPr lang="ru-RU" sz="4900" dirty="0" smtClean="0"/>
          </a:p>
          <a:p>
            <a:pPr algn="r"/>
            <a:r>
              <a:rPr lang="ru-RU" sz="5500" b="1" dirty="0" smtClean="0"/>
              <a:t>Содержание </a:t>
            </a:r>
            <a:r>
              <a:rPr lang="ru-RU" sz="5500" b="1" dirty="0"/>
              <a:t>заданий КИМ по обществознанию в 2024 году было более разнообразным, с включением новых моделей заданий (№6), хотя ряд заданий встречались ранее, в 2022 и в 2023 гг.</a:t>
            </a:r>
          </a:p>
          <a:p>
            <a:endParaRPr lang="ru-RU" dirty="0"/>
          </a:p>
        </p:txBody>
      </p:sp>
    </p:spTree>
    <p:extLst>
      <p:ext uri="{BB962C8B-B14F-4D97-AF65-F5344CB8AC3E}">
        <p14:creationId xmlns:p14="http://schemas.microsoft.com/office/powerpoint/2010/main" val="11279382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Специальное оформление">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5665</TotalTime>
  <Words>3913</Words>
  <Application>Microsoft Office PowerPoint</Application>
  <PresentationFormat>Экран (4:3)</PresentationFormat>
  <Paragraphs>191</Paragraphs>
  <Slides>23</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23</vt:i4>
      </vt:variant>
    </vt:vector>
  </HeadingPairs>
  <TitlesOfParts>
    <vt:vector size="25" baseType="lpstr">
      <vt:lpstr>Тема Office</vt:lpstr>
      <vt:lpstr>Специальное оформление</vt:lpstr>
      <vt:lpstr>Анализ результатов ОГЭ-2024  по обществознанию  в Красноярском крае</vt:lpstr>
      <vt:lpstr>Количество участников основного периода  проведения ОГЭ</vt:lpstr>
      <vt:lpstr>РАБОТА РЕГИОНАЛЬНОЙ ПРЕДМЕТНОЙ КОМИССИИ</vt:lpstr>
      <vt:lpstr>ТРЕБОВАНИЯ К ЭКСПЕРТАМ</vt:lpstr>
      <vt:lpstr>ОРГАНИЗАЦИЯ РАБОТЫ КОМИССИИ</vt:lpstr>
      <vt:lpstr>Презентация PowerPoint</vt:lpstr>
      <vt:lpstr>Динамика результатов ОГЭ по предмету </vt:lpstr>
      <vt:lpstr>ВЫВОДЫ о характере результатов ОГЭ по предмету в 2024 году и в динамике</vt:lpstr>
      <vt:lpstr>Краткая характеристика КИМ  по обществознанию</vt:lpstr>
      <vt:lpstr> Анализ выполнения заданий КИМ ОГЭ  в 2024 году</vt:lpstr>
      <vt:lpstr>Содержательный анализ выполнения заданий</vt:lpstr>
      <vt:lpstr>Содержательный анализ выполнения заданий</vt:lpstr>
      <vt:lpstr>Содержательный анализ выполнения заданий</vt:lpstr>
      <vt:lpstr>Содержательный анализ выполнения заданий</vt:lpstr>
      <vt:lpstr>Содержательный анализ выполнения заданий</vt:lpstr>
      <vt:lpstr>Содержательный анализ выполнения заданий</vt:lpstr>
      <vt:lpstr>Содержательный анализ выполнения заданий</vt:lpstr>
      <vt:lpstr>Выводы об итогах анализа выполнения заданий, групп заданий</vt:lpstr>
      <vt:lpstr>Выводы о вероятных причинах затруднений и типичных ошибок </vt:lpstr>
      <vt:lpstr>РЕКОМЕНДАЦИИ</vt:lpstr>
      <vt:lpstr>РЕКОМЕНДАЦИИ</vt:lpstr>
      <vt:lpstr>РЕКОМЕНДАЦИИ по организации дифференцированного обучения школьников с разным уровнем предметной подготовки</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Название  презентации</dc:title>
  <dc:creator>Павел</dc:creator>
  <cp:lastModifiedBy>Попова Антонина Алексеевна</cp:lastModifiedBy>
  <cp:revision>55</cp:revision>
  <dcterms:created xsi:type="dcterms:W3CDTF">2009-01-08T12:15:48Z</dcterms:created>
  <dcterms:modified xsi:type="dcterms:W3CDTF">2024-11-11T07:06:18Z</dcterms:modified>
</cp:coreProperties>
</file>