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9"/>
  </p:notes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7" r:id="rId12"/>
    <p:sldId id="278" r:id="rId13"/>
    <p:sldId id="279" r:id="rId14"/>
    <p:sldId id="265" r:id="rId15"/>
    <p:sldId id="266" r:id="rId16"/>
    <p:sldId id="272" r:id="rId17"/>
    <p:sldId id="280" r:id="rId18"/>
    <p:sldId id="281" r:id="rId19"/>
    <p:sldId id="282" r:id="rId20"/>
    <p:sldId id="283" r:id="rId21"/>
    <p:sldId id="284" r:id="rId22"/>
    <p:sldId id="286" r:id="rId23"/>
    <p:sldId id="287" r:id="rId24"/>
    <p:sldId id="288" r:id="rId25"/>
    <p:sldId id="289" r:id="rId26"/>
    <p:sldId id="285" r:id="rId27"/>
    <p:sldId id="27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7;&#1090;&#1072;&#1088;&#1099;&#1081;%20&#1082;&#1086;&#1084;&#1087;\&#1042;&#1080;&#1090;&#1072;&#1083;&#1080;&#1081;\_&#1054;&#1043;&#1069;\&#1050;&#1086;&#1084;&#1080;&#1089;&#1089;&#1080;&#1103;%20&#1054;&#1043;&#1069;%202024\&#1054;&#1090;&#1095;&#1077;&#1090;&#1099;%20&#1054;&#1043;&#1069;\&#1090;&#1072;&#1073;&#1083;&#1080;&#1094;&#1099;%20&#1080;%20&#1075;&#1088;&#1072;&#1092;&#1080;&#1082;&#1080;%20&#1076;&#1083;&#1103;%20&#1084;&#1077;&#1090;&#1086;&#1076;&#1080;&#1095;&#1077;&#1089;&#1082;&#1086;&#1075;&#1086;%20&#1086;&#1090;&#1095;&#1077;&#1090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Основные статистические характеристики выполнения заданий КИМ в 2024 году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Лист5!$D$1</c:f>
              <c:strCache>
                <c:ptCount val="1"/>
                <c:pt idx="0">
                  <c:v>«2»</c:v>
                </c:pt>
              </c:strCache>
            </c:strRef>
          </c:tx>
          <c:cat>
            <c:multiLvlStrRef>
              <c:f>Лист5!$A$2:$B$26</c:f>
              <c:multiLvlStrCache>
                <c:ptCount val="25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</c:lvl>
                <c:lvl>
                  <c:pt idx="0">
                    <c:v>Б</c:v>
                  </c:pt>
                  <c:pt idx="1">
                    <c:v>Б</c:v>
                  </c:pt>
                  <c:pt idx="2">
                    <c:v>Б</c:v>
                  </c:pt>
                  <c:pt idx="3">
                    <c:v>Б</c:v>
                  </c:pt>
                  <c:pt idx="4">
                    <c:v>Б</c:v>
                  </c:pt>
                  <c:pt idx="5">
                    <c:v>Б</c:v>
                  </c:pt>
                  <c:pt idx="6">
                    <c:v>Б</c:v>
                  </c:pt>
                  <c:pt idx="7">
                    <c:v>Б</c:v>
                  </c:pt>
                  <c:pt idx="8">
                    <c:v>Б</c:v>
                  </c:pt>
                  <c:pt idx="9">
                    <c:v>Б</c:v>
                  </c:pt>
                  <c:pt idx="10">
                    <c:v>Б</c:v>
                  </c:pt>
                  <c:pt idx="11">
                    <c:v>Б</c:v>
                  </c:pt>
                  <c:pt idx="12">
                    <c:v>П</c:v>
                  </c:pt>
                  <c:pt idx="13">
                    <c:v>П</c:v>
                  </c:pt>
                  <c:pt idx="14">
                    <c:v>Б</c:v>
                  </c:pt>
                  <c:pt idx="15">
                    <c:v>П</c:v>
                  </c:pt>
                  <c:pt idx="16">
                    <c:v>В</c:v>
                  </c:pt>
                  <c:pt idx="17">
                    <c:v>Б</c:v>
                  </c:pt>
                  <c:pt idx="18">
                    <c:v>Б</c:v>
                  </c:pt>
                  <c:pt idx="19">
                    <c:v>П</c:v>
                  </c:pt>
                  <c:pt idx="20">
                    <c:v>П</c:v>
                  </c:pt>
                  <c:pt idx="21">
                    <c:v>П</c:v>
                  </c:pt>
                  <c:pt idx="22">
                    <c:v>П</c:v>
                  </c:pt>
                  <c:pt idx="23">
                    <c:v>В</c:v>
                  </c:pt>
                  <c:pt idx="24">
                    <c:v>В</c:v>
                  </c:pt>
                </c:lvl>
              </c:multiLvlStrCache>
            </c:multiLvlStrRef>
          </c:cat>
          <c:val>
            <c:numRef>
              <c:f>Лист5!$D$2:$D$26</c:f>
              <c:numCache>
                <c:formatCode>0.00%</c:formatCode>
                <c:ptCount val="25"/>
                <c:pt idx="0">
                  <c:v>0.2596</c:v>
                </c:pt>
                <c:pt idx="1">
                  <c:v>9.6200000000000035E-2</c:v>
                </c:pt>
                <c:pt idx="2">
                  <c:v>0.34620000000000006</c:v>
                </c:pt>
                <c:pt idx="3">
                  <c:v>0.14419999999999999</c:v>
                </c:pt>
                <c:pt idx="4">
                  <c:v>1.9199999999999998E-2</c:v>
                </c:pt>
                <c:pt idx="5">
                  <c:v>9.6200000000000035E-2</c:v>
                </c:pt>
                <c:pt idx="6">
                  <c:v>0.11540000000000002</c:v>
                </c:pt>
                <c:pt idx="7">
                  <c:v>5.7700000000000015E-2</c:v>
                </c:pt>
                <c:pt idx="8">
                  <c:v>9.6200000000000035E-2</c:v>
                </c:pt>
                <c:pt idx="9">
                  <c:v>9.6200000000000035E-2</c:v>
                </c:pt>
                <c:pt idx="10">
                  <c:v>0.36540000000000006</c:v>
                </c:pt>
                <c:pt idx="11">
                  <c:v>0.33650000000000008</c:v>
                </c:pt>
                <c:pt idx="12">
                  <c:v>0.33650000000000008</c:v>
                </c:pt>
                <c:pt idx="13">
                  <c:v>0.39420000000000011</c:v>
                </c:pt>
                <c:pt idx="14">
                  <c:v>0.1731</c:v>
                </c:pt>
                <c:pt idx="15">
                  <c:v>0.46150000000000002</c:v>
                </c:pt>
                <c:pt idx="16" formatCode="0%">
                  <c:v>0</c:v>
                </c:pt>
                <c:pt idx="17">
                  <c:v>0.36540000000000006</c:v>
                </c:pt>
                <c:pt idx="18">
                  <c:v>0.44230000000000014</c:v>
                </c:pt>
                <c:pt idx="19">
                  <c:v>2.8799999999999999E-2</c:v>
                </c:pt>
                <c:pt idx="20">
                  <c:v>1.9199999999999998E-2</c:v>
                </c:pt>
                <c:pt idx="21" formatCode="0%">
                  <c:v>0</c:v>
                </c:pt>
                <c:pt idx="22" formatCode="0%">
                  <c:v>0</c:v>
                </c:pt>
                <c:pt idx="23" formatCode="0%">
                  <c:v>0</c:v>
                </c:pt>
                <c:pt idx="24" formatCode="0%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Лист5!$E$1</c:f>
              <c:strCache>
                <c:ptCount val="1"/>
                <c:pt idx="0">
                  <c:v>«3»</c:v>
                </c:pt>
              </c:strCache>
            </c:strRef>
          </c:tx>
          <c:cat>
            <c:multiLvlStrRef>
              <c:f>Лист5!$A$2:$B$26</c:f>
              <c:multiLvlStrCache>
                <c:ptCount val="25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</c:lvl>
                <c:lvl>
                  <c:pt idx="0">
                    <c:v>Б</c:v>
                  </c:pt>
                  <c:pt idx="1">
                    <c:v>Б</c:v>
                  </c:pt>
                  <c:pt idx="2">
                    <c:v>Б</c:v>
                  </c:pt>
                  <c:pt idx="3">
                    <c:v>Б</c:v>
                  </c:pt>
                  <c:pt idx="4">
                    <c:v>Б</c:v>
                  </c:pt>
                  <c:pt idx="5">
                    <c:v>Б</c:v>
                  </c:pt>
                  <c:pt idx="6">
                    <c:v>Б</c:v>
                  </c:pt>
                  <c:pt idx="7">
                    <c:v>Б</c:v>
                  </c:pt>
                  <c:pt idx="8">
                    <c:v>Б</c:v>
                  </c:pt>
                  <c:pt idx="9">
                    <c:v>Б</c:v>
                  </c:pt>
                  <c:pt idx="10">
                    <c:v>Б</c:v>
                  </c:pt>
                  <c:pt idx="11">
                    <c:v>Б</c:v>
                  </c:pt>
                  <c:pt idx="12">
                    <c:v>П</c:v>
                  </c:pt>
                  <c:pt idx="13">
                    <c:v>П</c:v>
                  </c:pt>
                  <c:pt idx="14">
                    <c:v>Б</c:v>
                  </c:pt>
                  <c:pt idx="15">
                    <c:v>П</c:v>
                  </c:pt>
                  <c:pt idx="16">
                    <c:v>В</c:v>
                  </c:pt>
                  <c:pt idx="17">
                    <c:v>Б</c:v>
                  </c:pt>
                  <c:pt idx="18">
                    <c:v>Б</c:v>
                  </c:pt>
                  <c:pt idx="19">
                    <c:v>П</c:v>
                  </c:pt>
                  <c:pt idx="20">
                    <c:v>П</c:v>
                  </c:pt>
                  <c:pt idx="21">
                    <c:v>П</c:v>
                  </c:pt>
                  <c:pt idx="22">
                    <c:v>П</c:v>
                  </c:pt>
                  <c:pt idx="23">
                    <c:v>В</c:v>
                  </c:pt>
                  <c:pt idx="24">
                    <c:v>В</c:v>
                  </c:pt>
                </c:lvl>
              </c:multiLvlStrCache>
            </c:multiLvlStrRef>
          </c:cat>
          <c:val>
            <c:numRef>
              <c:f>Лист5!$E$2:$E$26</c:f>
              <c:numCache>
                <c:formatCode>0.00%</c:formatCode>
                <c:ptCount val="25"/>
                <c:pt idx="0">
                  <c:v>0.73229999999999995</c:v>
                </c:pt>
                <c:pt idx="1">
                  <c:v>0.34570000000000006</c:v>
                </c:pt>
                <c:pt idx="2">
                  <c:v>0.66980000000000006</c:v>
                </c:pt>
                <c:pt idx="3">
                  <c:v>0.46900000000000003</c:v>
                </c:pt>
                <c:pt idx="4">
                  <c:v>0.39660000000000006</c:v>
                </c:pt>
                <c:pt idx="5">
                  <c:v>0.42070000000000002</c:v>
                </c:pt>
                <c:pt idx="6">
                  <c:v>0.5302</c:v>
                </c:pt>
                <c:pt idx="7">
                  <c:v>0.53280000000000005</c:v>
                </c:pt>
                <c:pt idx="8">
                  <c:v>0.2879000000000001</c:v>
                </c:pt>
                <c:pt idx="9">
                  <c:v>0.47410000000000002</c:v>
                </c:pt>
                <c:pt idx="10">
                  <c:v>0.55130000000000001</c:v>
                </c:pt>
                <c:pt idx="11">
                  <c:v>0.57280000000000009</c:v>
                </c:pt>
                <c:pt idx="12">
                  <c:v>0.58100000000000007</c:v>
                </c:pt>
                <c:pt idx="13">
                  <c:v>0.65220000000000011</c:v>
                </c:pt>
                <c:pt idx="14">
                  <c:v>0.49400000000000011</c:v>
                </c:pt>
                <c:pt idx="15">
                  <c:v>0.66120000000000012</c:v>
                </c:pt>
                <c:pt idx="16">
                  <c:v>0.12039999999999998</c:v>
                </c:pt>
                <c:pt idx="17">
                  <c:v>0.55989999999999995</c:v>
                </c:pt>
                <c:pt idx="18">
                  <c:v>0.67590000000000006</c:v>
                </c:pt>
                <c:pt idx="19">
                  <c:v>0.23580000000000001</c:v>
                </c:pt>
                <c:pt idx="20">
                  <c:v>0.22630000000000003</c:v>
                </c:pt>
                <c:pt idx="21">
                  <c:v>8.9200000000000015E-2</c:v>
                </c:pt>
                <c:pt idx="22">
                  <c:v>0.11930000000000002</c:v>
                </c:pt>
                <c:pt idx="23">
                  <c:v>1.9500000000000003E-2</c:v>
                </c:pt>
                <c:pt idx="24">
                  <c:v>2.7900000000000005E-2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Лист5!$F$1</c:f>
              <c:strCache>
                <c:ptCount val="1"/>
                <c:pt idx="0">
                  <c:v>«4»</c:v>
                </c:pt>
              </c:strCache>
            </c:strRef>
          </c:tx>
          <c:cat>
            <c:multiLvlStrRef>
              <c:f>Лист5!$A$2:$B$26</c:f>
              <c:multiLvlStrCache>
                <c:ptCount val="25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</c:lvl>
                <c:lvl>
                  <c:pt idx="0">
                    <c:v>Б</c:v>
                  </c:pt>
                  <c:pt idx="1">
                    <c:v>Б</c:v>
                  </c:pt>
                  <c:pt idx="2">
                    <c:v>Б</c:v>
                  </c:pt>
                  <c:pt idx="3">
                    <c:v>Б</c:v>
                  </c:pt>
                  <c:pt idx="4">
                    <c:v>Б</c:v>
                  </c:pt>
                  <c:pt idx="5">
                    <c:v>Б</c:v>
                  </c:pt>
                  <c:pt idx="6">
                    <c:v>Б</c:v>
                  </c:pt>
                  <c:pt idx="7">
                    <c:v>Б</c:v>
                  </c:pt>
                  <c:pt idx="8">
                    <c:v>Б</c:v>
                  </c:pt>
                  <c:pt idx="9">
                    <c:v>Б</c:v>
                  </c:pt>
                  <c:pt idx="10">
                    <c:v>Б</c:v>
                  </c:pt>
                  <c:pt idx="11">
                    <c:v>Б</c:v>
                  </c:pt>
                  <c:pt idx="12">
                    <c:v>П</c:v>
                  </c:pt>
                  <c:pt idx="13">
                    <c:v>П</c:v>
                  </c:pt>
                  <c:pt idx="14">
                    <c:v>Б</c:v>
                  </c:pt>
                  <c:pt idx="15">
                    <c:v>П</c:v>
                  </c:pt>
                  <c:pt idx="16">
                    <c:v>В</c:v>
                  </c:pt>
                  <c:pt idx="17">
                    <c:v>Б</c:v>
                  </c:pt>
                  <c:pt idx="18">
                    <c:v>Б</c:v>
                  </c:pt>
                  <c:pt idx="19">
                    <c:v>П</c:v>
                  </c:pt>
                  <c:pt idx="20">
                    <c:v>П</c:v>
                  </c:pt>
                  <c:pt idx="21">
                    <c:v>П</c:v>
                  </c:pt>
                  <c:pt idx="22">
                    <c:v>П</c:v>
                  </c:pt>
                  <c:pt idx="23">
                    <c:v>В</c:v>
                  </c:pt>
                  <c:pt idx="24">
                    <c:v>В</c:v>
                  </c:pt>
                </c:lvl>
              </c:multiLvlStrCache>
            </c:multiLvlStrRef>
          </c:cat>
          <c:val>
            <c:numRef>
              <c:f>Лист5!$F$2:$F$26</c:f>
              <c:numCache>
                <c:formatCode>0.00%</c:formatCode>
                <c:ptCount val="25"/>
                <c:pt idx="0">
                  <c:v>0.9618000000000001</c:v>
                </c:pt>
                <c:pt idx="1">
                  <c:v>0.73710000000000009</c:v>
                </c:pt>
                <c:pt idx="2">
                  <c:v>0.78300000000000003</c:v>
                </c:pt>
                <c:pt idx="3">
                  <c:v>0.70209999999999995</c:v>
                </c:pt>
                <c:pt idx="4">
                  <c:v>0.70140000000000002</c:v>
                </c:pt>
                <c:pt idx="5">
                  <c:v>0.71090000000000009</c:v>
                </c:pt>
                <c:pt idx="6">
                  <c:v>0.8529000000000001</c:v>
                </c:pt>
                <c:pt idx="7">
                  <c:v>0.82450000000000001</c:v>
                </c:pt>
                <c:pt idx="8">
                  <c:v>0.73629999999999995</c:v>
                </c:pt>
                <c:pt idx="9">
                  <c:v>0.87330000000000008</c:v>
                </c:pt>
                <c:pt idx="10">
                  <c:v>0.79170000000000007</c:v>
                </c:pt>
                <c:pt idx="11">
                  <c:v>0.8489000000000001</c:v>
                </c:pt>
                <c:pt idx="12">
                  <c:v>0.88160000000000016</c:v>
                </c:pt>
                <c:pt idx="13">
                  <c:v>0.87690000000000012</c:v>
                </c:pt>
                <c:pt idx="14">
                  <c:v>0.76980000000000015</c:v>
                </c:pt>
                <c:pt idx="15">
                  <c:v>0.84919999999999995</c:v>
                </c:pt>
                <c:pt idx="16">
                  <c:v>0.36370000000000002</c:v>
                </c:pt>
                <c:pt idx="17">
                  <c:v>0.79170000000000007</c:v>
                </c:pt>
                <c:pt idx="18">
                  <c:v>0.80010000000000003</c:v>
                </c:pt>
                <c:pt idx="19">
                  <c:v>0.3751000000000001</c:v>
                </c:pt>
                <c:pt idx="20">
                  <c:v>0.38600000000000007</c:v>
                </c:pt>
                <c:pt idx="21">
                  <c:v>0.18610000000000002</c:v>
                </c:pt>
                <c:pt idx="22">
                  <c:v>0.48580000000000007</c:v>
                </c:pt>
                <c:pt idx="23">
                  <c:v>0.17650000000000002</c:v>
                </c:pt>
                <c:pt idx="24">
                  <c:v>0.24370000000000003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Лист5!$G$1</c:f>
              <c:strCache>
                <c:ptCount val="1"/>
                <c:pt idx="0">
                  <c:v>«5»</c:v>
                </c:pt>
              </c:strCache>
            </c:strRef>
          </c:tx>
          <c:cat>
            <c:multiLvlStrRef>
              <c:f>Лист5!$A$2:$B$26</c:f>
              <c:multiLvlStrCache>
                <c:ptCount val="25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</c:lvl>
                <c:lvl>
                  <c:pt idx="0">
                    <c:v>Б</c:v>
                  </c:pt>
                  <c:pt idx="1">
                    <c:v>Б</c:v>
                  </c:pt>
                  <c:pt idx="2">
                    <c:v>Б</c:v>
                  </c:pt>
                  <c:pt idx="3">
                    <c:v>Б</c:v>
                  </c:pt>
                  <c:pt idx="4">
                    <c:v>Б</c:v>
                  </c:pt>
                  <c:pt idx="5">
                    <c:v>Б</c:v>
                  </c:pt>
                  <c:pt idx="6">
                    <c:v>Б</c:v>
                  </c:pt>
                  <c:pt idx="7">
                    <c:v>Б</c:v>
                  </c:pt>
                  <c:pt idx="8">
                    <c:v>Б</c:v>
                  </c:pt>
                  <c:pt idx="9">
                    <c:v>Б</c:v>
                  </c:pt>
                  <c:pt idx="10">
                    <c:v>Б</c:v>
                  </c:pt>
                  <c:pt idx="11">
                    <c:v>Б</c:v>
                  </c:pt>
                  <c:pt idx="12">
                    <c:v>П</c:v>
                  </c:pt>
                  <c:pt idx="13">
                    <c:v>П</c:v>
                  </c:pt>
                  <c:pt idx="14">
                    <c:v>Б</c:v>
                  </c:pt>
                  <c:pt idx="15">
                    <c:v>П</c:v>
                  </c:pt>
                  <c:pt idx="16">
                    <c:v>В</c:v>
                  </c:pt>
                  <c:pt idx="17">
                    <c:v>Б</c:v>
                  </c:pt>
                  <c:pt idx="18">
                    <c:v>Б</c:v>
                  </c:pt>
                  <c:pt idx="19">
                    <c:v>П</c:v>
                  </c:pt>
                  <c:pt idx="20">
                    <c:v>П</c:v>
                  </c:pt>
                  <c:pt idx="21">
                    <c:v>П</c:v>
                  </c:pt>
                  <c:pt idx="22">
                    <c:v>П</c:v>
                  </c:pt>
                  <c:pt idx="23">
                    <c:v>В</c:v>
                  </c:pt>
                  <c:pt idx="24">
                    <c:v>В</c:v>
                  </c:pt>
                </c:lvl>
              </c:multiLvlStrCache>
            </c:multiLvlStrRef>
          </c:cat>
          <c:val>
            <c:numRef>
              <c:f>Лист5!$G$2:$G$26</c:f>
              <c:numCache>
                <c:formatCode>0.00%</c:formatCode>
                <c:ptCount val="25"/>
                <c:pt idx="0">
                  <c:v>0.98649999999999993</c:v>
                </c:pt>
                <c:pt idx="1">
                  <c:v>0.91220000000000001</c:v>
                </c:pt>
                <c:pt idx="2">
                  <c:v>0.80070000000000008</c:v>
                </c:pt>
                <c:pt idx="3">
                  <c:v>0.75000000000000011</c:v>
                </c:pt>
                <c:pt idx="4">
                  <c:v>0.72300000000000009</c:v>
                </c:pt>
                <c:pt idx="5">
                  <c:v>0.85140000000000005</c:v>
                </c:pt>
                <c:pt idx="6">
                  <c:v>0.95609999999999995</c:v>
                </c:pt>
                <c:pt idx="7">
                  <c:v>0.94259999999999999</c:v>
                </c:pt>
                <c:pt idx="8">
                  <c:v>0.93240000000000001</c:v>
                </c:pt>
                <c:pt idx="9">
                  <c:v>0.97299999999999998</c:v>
                </c:pt>
                <c:pt idx="10">
                  <c:v>0.87500000000000011</c:v>
                </c:pt>
                <c:pt idx="11">
                  <c:v>0.89859999999999995</c:v>
                </c:pt>
                <c:pt idx="12">
                  <c:v>0.96619999999999995</c:v>
                </c:pt>
                <c:pt idx="13">
                  <c:v>0.92910000000000004</c:v>
                </c:pt>
                <c:pt idx="14">
                  <c:v>0.87840000000000007</c:v>
                </c:pt>
                <c:pt idx="15">
                  <c:v>0.91720000000000002</c:v>
                </c:pt>
                <c:pt idx="16">
                  <c:v>0.82210000000000005</c:v>
                </c:pt>
                <c:pt idx="17">
                  <c:v>0.8801000000000001</c:v>
                </c:pt>
                <c:pt idx="18">
                  <c:v>0.84630000000000005</c:v>
                </c:pt>
                <c:pt idx="19">
                  <c:v>0.71109999999999995</c:v>
                </c:pt>
                <c:pt idx="20">
                  <c:v>0.71960000000000013</c:v>
                </c:pt>
                <c:pt idx="21">
                  <c:v>0.48480000000000006</c:v>
                </c:pt>
                <c:pt idx="22">
                  <c:v>0.91100000000000003</c:v>
                </c:pt>
                <c:pt idx="23">
                  <c:v>0.71730000000000005</c:v>
                </c:pt>
                <c:pt idx="24">
                  <c:v>0.79279999999999995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002648"/>
        <c:axId val="141003040"/>
      </c:lineChart>
      <c:catAx>
        <c:axId val="141002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 i="0" baseline="0">
                <a:latin typeface="Times New Roman" pitchFamily="18" charset="0"/>
              </a:defRPr>
            </a:pPr>
            <a:endParaRPr lang="ru-RU"/>
          </a:p>
        </c:txPr>
        <c:crossAx val="141003040"/>
        <c:crosses val="autoZero"/>
        <c:auto val="1"/>
        <c:lblAlgn val="ctr"/>
        <c:lblOffset val="100"/>
        <c:noMultiLvlLbl val="0"/>
      </c:catAx>
      <c:valAx>
        <c:axId val="14100304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200" b="0" i="0" baseline="0">
                <a:latin typeface="Times New Roman" pitchFamily="18" charset="0"/>
              </a:defRPr>
            </a:pPr>
            <a:endParaRPr lang="ru-RU"/>
          </a:p>
        </c:txPr>
        <c:crossAx val="14100264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4CA3C-0214-4449-BD7D-655BCC89758E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04B33-FBA5-44F7-9FD1-A6BE3C7289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291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«Сложные» задания базового уровня №№2, 5, 6, 9, повышенного уровня №22, высокого уровня №№17, 24, 25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04B33-FBA5-44F7-9FD1-A6BE3C7289D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053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412776"/>
            <a:ext cx="6172200" cy="189436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Итоги ОГЭ по физике 2024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293096"/>
            <a:ext cx="6400800" cy="1600200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 err="1" smtClean="0"/>
              <a:t>Вебинар</a:t>
            </a:r>
            <a:r>
              <a:rPr lang="ru-RU" sz="2000" b="1" dirty="0" smtClean="0"/>
              <a:t> </a:t>
            </a:r>
            <a:r>
              <a:rPr lang="ru-RU" sz="2000" dirty="0" smtClean="0"/>
              <a:t>14</a:t>
            </a:r>
            <a:r>
              <a:rPr lang="ru-RU" sz="2000" b="1" dirty="0" smtClean="0"/>
              <a:t>.11.2024 Красноярск</a:t>
            </a:r>
          </a:p>
          <a:p>
            <a:endParaRPr lang="ru-RU" sz="2000" b="1" dirty="0" smtClean="0"/>
          </a:p>
          <a:p>
            <a:pPr algn="r"/>
            <a:endParaRPr lang="ru-RU" sz="2000" b="1" dirty="0" smtClean="0"/>
          </a:p>
          <a:p>
            <a:pPr algn="r"/>
            <a:r>
              <a:rPr lang="ru-RU" sz="2000" i="1" dirty="0" smtClean="0"/>
              <a:t>Беспалов В. В. Председатель ПК ОГЭ по физике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79695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Задание 2. Установить соответствия между формулами и физическими величинами</a:t>
            </a:r>
            <a:endParaRPr lang="ru-RU" sz="2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08286918"/>
              </p:ext>
            </p:extLst>
          </p:nvPr>
        </p:nvGraphicFramePr>
        <p:xfrm>
          <a:off x="467544" y="1124744"/>
          <a:ext cx="8280920" cy="5369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9481"/>
                <a:gridCol w="2320919"/>
                <a:gridCol w="1152128"/>
                <a:gridCol w="1822876"/>
                <a:gridCol w="170551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Вариант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ответов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правильных</a:t>
                      </a:r>
                      <a:r>
                        <a:rPr lang="ru-RU" baseline="0" dirty="0" smtClean="0"/>
                        <a:t> ответов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%</a:t>
                      </a:r>
                      <a:r>
                        <a:rPr lang="ru-RU" baseline="0" dirty="0" smtClean="0"/>
                        <a:t> правильных ответов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304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электродинамика, параллельное соединение проводников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745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44 %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307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динамика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757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46 %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312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электродинамика, параллельное соединение проводников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767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52 %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331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Гидростатическое давление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84 %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332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Электродинамика физическая величина, физическое явление, физический закон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82 %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334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Электродинамика физическая величина, физическое явление, физический закон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84%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467600" cy="50891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Задание 5. Решить задачу и записать краткий ответ</a:t>
            </a:r>
            <a:endParaRPr lang="ru-RU" sz="2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3912207"/>
              </p:ext>
            </p:extLst>
          </p:nvPr>
        </p:nvGraphicFramePr>
        <p:xfrm>
          <a:off x="323528" y="476672"/>
          <a:ext cx="8352928" cy="61886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9080"/>
                <a:gridCol w="2338331"/>
                <a:gridCol w="1197125"/>
                <a:gridCol w="1800199"/>
                <a:gridCol w="1728193"/>
              </a:tblGrid>
              <a:tr h="910008">
                <a:tc>
                  <a:txBody>
                    <a:bodyPr/>
                    <a:lstStyle/>
                    <a:p>
                      <a:r>
                        <a:rPr lang="ru-RU" dirty="0" smtClean="0"/>
                        <a:t>Вариант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ответов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правильных</a:t>
                      </a:r>
                      <a:r>
                        <a:rPr lang="ru-RU" baseline="0" dirty="0" smtClean="0"/>
                        <a:t> ответов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%</a:t>
                      </a:r>
                      <a:r>
                        <a:rPr lang="ru-RU" baseline="0" dirty="0" smtClean="0"/>
                        <a:t> правильных ответов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008">
                <a:tc>
                  <a:txBody>
                    <a:bodyPr/>
                    <a:lstStyle/>
                    <a:p>
                      <a:r>
                        <a:rPr lang="ru-RU" dirty="0" smtClean="0"/>
                        <a:t>304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Кинематика вращательного движения. Найти период вращения.</a:t>
                      </a:r>
                      <a:endParaRPr lang="ru-RU" sz="13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742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88,7%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504">
                <a:tc>
                  <a:txBody>
                    <a:bodyPr/>
                    <a:lstStyle/>
                    <a:p>
                      <a:r>
                        <a:rPr lang="ru-RU" dirty="0" smtClean="0"/>
                        <a:t>307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Динамика. III закон Ньютона</a:t>
                      </a:r>
                      <a:endParaRPr lang="ru-RU" sz="13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765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46,3%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9512">
                <a:tc>
                  <a:txBody>
                    <a:bodyPr/>
                    <a:lstStyle/>
                    <a:p>
                      <a:r>
                        <a:rPr lang="ru-RU" dirty="0" smtClean="0"/>
                        <a:t>312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камень брошен под углом к горизонту, определить вектор </a:t>
                      </a:r>
                      <a:r>
                        <a:rPr kumimoji="0" lang="ru-RU" sz="135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сонаправленный</a:t>
                      </a:r>
                      <a:r>
                        <a:rPr kumimoji="0"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действующей силе, выбор ответа</a:t>
                      </a:r>
                      <a:endParaRPr lang="ru-RU" sz="13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765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46,3%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9512">
                <a:tc>
                  <a:txBody>
                    <a:bodyPr/>
                    <a:lstStyle/>
                    <a:p>
                      <a:r>
                        <a:rPr lang="ru-RU" dirty="0" smtClean="0"/>
                        <a:t>331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определение вектора совпадающего по направлению с равнодействующей силой при вращении тела, выбор ответа</a:t>
                      </a:r>
                      <a:endParaRPr lang="ru-RU" sz="13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256">
                <a:tc>
                  <a:txBody>
                    <a:bodyPr/>
                    <a:lstStyle/>
                    <a:p>
                      <a:r>
                        <a:rPr lang="ru-RU" dirty="0" smtClean="0"/>
                        <a:t>332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Кинематика свободного падения (путь тела за вторую секунду падения)</a:t>
                      </a:r>
                      <a:endParaRPr lang="ru-RU" sz="13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54,4%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504">
                <a:tc>
                  <a:txBody>
                    <a:bodyPr/>
                    <a:lstStyle/>
                    <a:p>
                      <a:r>
                        <a:rPr lang="ru-RU" dirty="0" smtClean="0"/>
                        <a:t>334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Кинематика (график координаты от времени)</a:t>
                      </a:r>
                      <a:endParaRPr lang="ru-RU" sz="13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78,8%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467600" cy="50891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Задание 6. Решить задачу и записать краткий ответ</a:t>
            </a:r>
            <a:endParaRPr lang="ru-RU" sz="2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04298050"/>
              </p:ext>
            </p:extLst>
          </p:nvPr>
        </p:nvGraphicFramePr>
        <p:xfrm>
          <a:off x="395536" y="692696"/>
          <a:ext cx="8208912" cy="46817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6662"/>
                <a:gridCol w="2297665"/>
                <a:gridCol w="1188201"/>
                <a:gridCol w="1756996"/>
                <a:gridCol w="1699388"/>
              </a:tblGrid>
              <a:tr h="887322">
                <a:tc>
                  <a:txBody>
                    <a:bodyPr/>
                    <a:lstStyle/>
                    <a:p>
                      <a:r>
                        <a:rPr lang="ru-RU" dirty="0" smtClean="0"/>
                        <a:t>Вариант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ответов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правильных</a:t>
                      </a:r>
                      <a:r>
                        <a:rPr lang="ru-RU" baseline="0" dirty="0" smtClean="0"/>
                        <a:t> ответов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%</a:t>
                      </a:r>
                      <a:r>
                        <a:rPr lang="ru-RU" baseline="0" dirty="0" smtClean="0"/>
                        <a:t> правильных ответов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752">
                <a:tc>
                  <a:txBody>
                    <a:bodyPr/>
                    <a:lstStyle/>
                    <a:p>
                      <a:r>
                        <a:rPr lang="ru-RU" dirty="0" smtClean="0"/>
                        <a:t>304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Механическая работа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mbria"/>
                          <a:cs typeface="Times New Roman"/>
                        </a:rPr>
                        <a:t>695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mbria"/>
                          <a:cs typeface="Times New Roman"/>
                        </a:rPr>
                        <a:t>166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mbria"/>
                          <a:cs typeface="Times New Roman"/>
                        </a:rPr>
                        <a:t>23,9%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816">
                <a:tc>
                  <a:txBody>
                    <a:bodyPr/>
                    <a:lstStyle/>
                    <a:p>
                      <a:r>
                        <a:rPr lang="ru-RU" dirty="0" smtClean="0"/>
                        <a:t>307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Закон сохранения механической энергии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mbria"/>
                          <a:cs typeface="Times New Roman"/>
                        </a:rPr>
                        <a:t>723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mbria"/>
                          <a:cs typeface="Times New Roman"/>
                        </a:rPr>
                        <a:t>513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mbria"/>
                          <a:cs typeface="Times New Roman"/>
                        </a:rPr>
                        <a:t>71%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984">
                <a:tc>
                  <a:txBody>
                    <a:bodyPr/>
                    <a:lstStyle/>
                    <a:p>
                      <a:r>
                        <a:rPr lang="ru-RU" dirty="0" smtClean="0"/>
                        <a:t>312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Сообщающиеся сосуды, гидростатическое давление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mbria"/>
                          <a:cs typeface="Times New Roman"/>
                        </a:rPr>
                        <a:t>759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mbria"/>
                          <a:cs typeface="Times New Roman"/>
                        </a:rPr>
                        <a:t>522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mbria"/>
                          <a:cs typeface="Times New Roman"/>
                        </a:rPr>
                        <a:t>68,8%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dirty="0" smtClean="0"/>
                        <a:t>331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Колебательное движение, маятники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mbria"/>
                          <a:cs typeface="Times New Roman"/>
                        </a:rPr>
                        <a:t>193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mbria"/>
                          <a:cs typeface="Times New Roman"/>
                        </a:rPr>
                        <a:t>139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mbria"/>
                          <a:cs typeface="Times New Roman"/>
                        </a:rPr>
                        <a:t>72%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858">
                <a:tc>
                  <a:txBody>
                    <a:bodyPr/>
                    <a:lstStyle/>
                    <a:p>
                      <a:r>
                        <a:rPr lang="ru-RU" dirty="0" smtClean="0"/>
                        <a:t>332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Простые механизмы (система блоков)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mbria"/>
                          <a:cs typeface="Times New Roman"/>
                        </a:rPr>
                        <a:t>197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mbria"/>
                          <a:cs typeface="Times New Roman"/>
                        </a:rPr>
                        <a:t>165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mbria"/>
                          <a:cs typeface="Times New Roman"/>
                        </a:rPr>
                        <a:t>83,8%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816">
                <a:tc>
                  <a:txBody>
                    <a:bodyPr/>
                    <a:lstStyle/>
                    <a:p>
                      <a:r>
                        <a:rPr lang="ru-RU" dirty="0" smtClean="0"/>
                        <a:t>334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Сообщающиеся сосуды, гидростатическое давление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mbria"/>
                          <a:cs typeface="Times New Roman"/>
                        </a:rPr>
                        <a:t>199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mbria"/>
                          <a:cs typeface="Times New Roman"/>
                        </a:rPr>
                        <a:t>133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mbria"/>
                          <a:cs typeface="Times New Roman"/>
                        </a:rPr>
                        <a:t>66,8%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3568" y="551723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Задача варианта 304 тело перемещают горизонтально, под действием  «горизонтальной» силы. Найдите работу силы тяжести.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467600" cy="50891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Задание 9. Решить задачу и записать краткий ответ</a:t>
            </a:r>
            <a:endParaRPr lang="ru-RU" sz="2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86999148"/>
              </p:ext>
            </p:extLst>
          </p:nvPr>
        </p:nvGraphicFramePr>
        <p:xfrm>
          <a:off x="395536" y="692696"/>
          <a:ext cx="8208912" cy="5436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6662"/>
                <a:gridCol w="2297665"/>
                <a:gridCol w="1188201"/>
                <a:gridCol w="1756996"/>
                <a:gridCol w="1699388"/>
              </a:tblGrid>
              <a:tr h="887322">
                <a:tc>
                  <a:txBody>
                    <a:bodyPr/>
                    <a:lstStyle/>
                    <a:p>
                      <a:r>
                        <a:rPr lang="ru-RU" dirty="0" smtClean="0"/>
                        <a:t>Вариант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ответов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правильных</a:t>
                      </a:r>
                      <a:r>
                        <a:rPr lang="ru-RU" baseline="0" dirty="0" smtClean="0"/>
                        <a:t> ответов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%</a:t>
                      </a:r>
                      <a:r>
                        <a:rPr lang="ru-RU" baseline="0" dirty="0" smtClean="0"/>
                        <a:t> правильных ответов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776">
                <a:tc>
                  <a:txBody>
                    <a:bodyPr/>
                    <a:lstStyle/>
                    <a:p>
                      <a:r>
                        <a:rPr lang="ru-RU" dirty="0" smtClean="0"/>
                        <a:t>304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Мощность электрического тока, подключение проводников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mbria"/>
                          <a:cs typeface="Times New Roman"/>
                        </a:rPr>
                        <a:t>730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mbria"/>
                          <a:cs typeface="Times New Roman"/>
                        </a:rPr>
                        <a:t>376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mbria"/>
                          <a:cs typeface="Times New Roman"/>
                        </a:rPr>
                        <a:t>51,5%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816">
                <a:tc>
                  <a:txBody>
                    <a:bodyPr/>
                    <a:lstStyle/>
                    <a:p>
                      <a:r>
                        <a:rPr lang="ru-RU" dirty="0" smtClean="0"/>
                        <a:t>307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Электрическая мощность, закон Ома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mbria"/>
                          <a:cs typeface="Times New Roman"/>
                        </a:rPr>
                        <a:t>702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mbria"/>
                          <a:cs typeface="Times New Roman"/>
                        </a:rPr>
                        <a:t>405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mbria"/>
                          <a:cs typeface="Times New Roman"/>
                        </a:rPr>
                        <a:t>57,7%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880">
                <a:tc>
                  <a:txBody>
                    <a:bodyPr/>
                    <a:lstStyle/>
                    <a:p>
                      <a:r>
                        <a:rPr lang="ru-RU" dirty="0" smtClean="0"/>
                        <a:t>312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Уравнение тонкой линзы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mbria"/>
                          <a:cs typeface="Times New Roman"/>
                        </a:rPr>
                        <a:t>738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mbria"/>
                          <a:cs typeface="Times New Roman"/>
                        </a:rPr>
                        <a:t>323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mbria"/>
                          <a:cs typeface="Times New Roman"/>
                        </a:rPr>
                        <a:t>42,4%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dirty="0" smtClean="0"/>
                        <a:t>331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с графиком зависимости количества теплоты от времени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mbria"/>
                          <a:cs typeface="Times New Roman"/>
                        </a:rPr>
                        <a:t>183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mbria"/>
                          <a:cs typeface="Times New Roman"/>
                        </a:rPr>
                        <a:t>137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mbria"/>
                          <a:cs typeface="Times New Roman"/>
                        </a:rPr>
                        <a:t>74,9%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858">
                <a:tc>
                  <a:txBody>
                    <a:bodyPr/>
                    <a:lstStyle/>
                    <a:p>
                      <a:r>
                        <a:rPr lang="ru-RU" dirty="0" smtClean="0"/>
                        <a:t>332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Преломление луча света, работа с картинкой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mbria"/>
                          <a:cs typeface="Times New Roman"/>
                        </a:rPr>
                        <a:t>199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mbria"/>
                          <a:cs typeface="Times New Roman"/>
                        </a:rPr>
                        <a:t>149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mbria"/>
                          <a:cs typeface="Times New Roman"/>
                        </a:rPr>
                        <a:t>74,9%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816">
                <a:tc>
                  <a:txBody>
                    <a:bodyPr/>
                    <a:lstStyle/>
                    <a:p>
                      <a:r>
                        <a:rPr lang="ru-RU" dirty="0" smtClean="0"/>
                        <a:t>334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Описание изображения, даваемое линзой в зависимости от положения предмета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mbria"/>
                          <a:cs typeface="Times New Roman"/>
                        </a:rPr>
                        <a:t>199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mbria"/>
                          <a:cs typeface="Times New Roman"/>
                        </a:rPr>
                        <a:t>156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mbria"/>
                          <a:cs typeface="Times New Roman"/>
                        </a:rPr>
                        <a:t>78,4%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№22  вариант 307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1187624" y="1916832"/>
            <a:ext cx="7467600" cy="6046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Вопрос, возможны ли сумерки на Луне?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83568" y="3717032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Ответы детей показали, что они не </a:t>
            </a:r>
            <a:r>
              <a:rPr lang="ru-RU" u="sng" dirty="0" smtClean="0"/>
              <a:t>знают про существование или отсутствие атмосферы на Луне!!!</a:t>
            </a:r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№17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«Отличники» справляются с экспериментальным заданием. В этом году по прежнему наблюдается недостаточное оснащение аудиторий «стандартным» оборудованием. Следует отметить, что в первую волну требовалось в аудиторию по два комплекта №3 (электричество).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Комплект № 3</a:t>
            </a:r>
            <a:endParaRPr lang="ru-RU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6624736" cy="538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467600" cy="724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Подготовка комплектов оборудования на ППЭ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ru-RU" dirty="0" smtClean="0"/>
              <a:t>Комплекты лабораторного оборудования для выполнения экспериментальных заданий формируются заблаговременно, за 1-2 дня до проведения экзамена. Для подготовки лабораторного оборудования в пункты проведения за 3 дня до экзамена сообщаются номера комплектов оборудования, которые будут использоваться на экзамене.</a:t>
            </a:r>
          </a:p>
          <a:p>
            <a:pPr fontAlgn="base"/>
            <a:r>
              <a:rPr lang="ru-RU" dirty="0" smtClean="0"/>
              <a:t>Каждый комплект оборудования должен быть помещен в собственный лоток. На всех комплектах указывается номер, состоящий из номера комплекта и буквы (при необходимости). Например, в случае использования пяти наборов Комплекта № 2 их следует обозначить, соответственно, как «Комплект № 2А», «Комплект № 2Б», «Комплект № 2В», «Комплект № 2Г» и «Комплект № 2Д». Количество наборов каждого комплекта рассчитывается исходя из вместимости аудитории и количества вариантов, используемых при проведении экзамена.</a:t>
            </a:r>
          </a:p>
          <a:p>
            <a:pPr fontAlgn="base"/>
            <a:r>
              <a:rPr lang="ru-RU" dirty="0" smtClean="0"/>
              <a:t>Ответственный за подготовку комплектов лабораторного оборудования должен заблаговременно проверить все характеристики данного оборудования.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Подготовка комплектов оборудования перед отправкой в ППЭ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 Учителям школ, которые доставляют оборудование необходимо заранее подготовить требуемое количество комплектов, в полной комплектации. Если в комплектах есть изменения уведомить об этом ответственного за подготовку комплектов в пункте проведения экзамена.</a:t>
            </a:r>
          </a:p>
          <a:p>
            <a:r>
              <a:rPr lang="ru-RU" dirty="0" smtClean="0"/>
              <a:t> Перед доставкой комплектов оборудования в ППЭ, учителям в школах необходимо проверить те приборы, которые они отправляют в пункт ППЭ.</a:t>
            </a:r>
          </a:p>
          <a:p>
            <a:r>
              <a:rPr lang="ru-RU" dirty="0" smtClean="0"/>
              <a:t>Если комплекты оборудования собираются непосредственно в ППЭ, то такую проверку осуществляют ответственный за подготовку оборудования и технические специалисты (лаборанты) которые будут работать в аудиториях, тем самым они сами знакомятся с оборудованием которое будут выдавать экзаменующимся.</a:t>
            </a:r>
          </a:p>
          <a:p>
            <a:pPr fontAlgn="base"/>
            <a:r>
              <a:rPr lang="ru-RU" dirty="0" smtClean="0"/>
              <a:t>При замене какого-либо элемента оборудования на аналогичное с другими характеристиками в том или ином комплекте, отличия должны быть обозначены в соответствующей характеристике, являющейся </a:t>
            </a:r>
            <a:r>
              <a:rPr lang="ru-RU" i="1" u="sng" dirty="0" smtClean="0"/>
              <a:t>образцом</a:t>
            </a:r>
            <a:r>
              <a:rPr lang="ru-RU" dirty="0" smtClean="0"/>
              <a:t> специального Дополнительного бланка ответов № 2</a:t>
            </a:r>
          </a:p>
          <a:p>
            <a:pPr fontAlgn="base"/>
            <a:r>
              <a:rPr lang="ru-RU" dirty="0" smtClean="0"/>
              <a:t>Заполненные характеристики лабораторного оборудования передаются руководителю пункта проведения.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Работа технического специалиста (лаборанта) во время экзамена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Когда испытуемый приступает к выполнению задания №17, он сообщает об этом организатору, получает комплект оборудования, в бланке для развернутых ответов записывает «Задание №17. Комплект 3Б» (как пример). </a:t>
            </a:r>
          </a:p>
          <a:p>
            <a:r>
              <a:rPr lang="ru-RU" dirty="0" smtClean="0"/>
              <a:t>В замен на комплект оборудования «лаборант» изымает у испытуемого дополнительный бланк ответов №2 и заполняет его (что вносится в бланк «лаборантом» испытуемый </a:t>
            </a:r>
            <a:r>
              <a:rPr lang="ru-RU" b="1" u="sng" dirty="0" smtClean="0"/>
              <a:t>не должен видеть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После сдачи экзаменационных материалов участником экзамена и в случае, если этот участник экзамена выполнял экспериментальное задание № 17. Заполнение осуществляется черной </a:t>
            </a:r>
            <a:r>
              <a:rPr lang="ru-RU" dirty="0" err="1" smtClean="0"/>
              <a:t>гелевой</a:t>
            </a:r>
            <a:r>
              <a:rPr lang="ru-RU" dirty="0" smtClean="0"/>
              <a:t> ручкой по аналогии с характеристикой лабораторного оборудования, описывающей непосредственно тот комплект, с которым работал испытуемый.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67600" cy="1012974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Количество участников экзаменов по учебному предмету (за 3 года)</a:t>
            </a:r>
            <a:r>
              <a:rPr lang="ru-RU" sz="2000" dirty="0" smtClean="0"/>
              <a:t> Количество участников основного периода проведения ОГЭ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1560" y="1484784"/>
          <a:ext cx="7467600" cy="165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8456"/>
                <a:gridCol w="1115144"/>
                <a:gridCol w="1066800"/>
                <a:gridCol w="1066800"/>
                <a:gridCol w="1066800"/>
                <a:gridCol w="1066800"/>
                <a:gridCol w="1066800"/>
              </a:tblGrid>
              <a:tr h="370840">
                <a:tc>
                  <a:txBody>
                    <a:bodyPr/>
                    <a:lstStyle/>
                    <a:p>
                      <a:pPr indent="90170"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mbria"/>
                          <a:cs typeface="Times New Roman"/>
                        </a:rPr>
                        <a:t>Экзамен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mbria"/>
                          <a:cs typeface="Times New Roman"/>
                        </a:rPr>
                        <a:t>Кол-во человек </a:t>
                      </a:r>
                      <a:r>
                        <a:rPr lang="ru-RU" sz="1200" dirty="0">
                          <a:latin typeface="Times New Roman"/>
                          <a:ea typeface="Cambria"/>
                          <a:cs typeface="Times New Roman"/>
                        </a:rPr>
                        <a:t>в 2022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mbria"/>
                          <a:cs typeface="Times New Roman"/>
                        </a:rPr>
                        <a:t>% от общего числа участников в 2022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mbria"/>
                          <a:cs typeface="Times New Roman"/>
                        </a:rPr>
                        <a:t>Кол-во</a:t>
                      </a:r>
                    </a:p>
                    <a:p>
                      <a:pPr indent="90170"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mbria"/>
                          <a:cs typeface="Times New Roman"/>
                        </a:rPr>
                        <a:t>человек </a:t>
                      </a:r>
                      <a:r>
                        <a:rPr lang="ru-RU" sz="1200" dirty="0">
                          <a:latin typeface="Times New Roman"/>
                          <a:ea typeface="Cambria"/>
                          <a:cs typeface="Times New Roman"/>
                        </a:rPr>
                        <a:t>в 2023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mbria"/>
                          <a:cs typeface="Times New Roman"/>
                        </a:rPr>
                        <a:t>% от общего числа участников в 2023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mbria"/>
                          <a:cs typeface="Times New Roman"/>
                        </a:rPr>
                        <a:t>Кол-во человек </a:t>
                      </a:r>
                      <a:r>
                        <a:rPr lang="ru-RU" sz="1200" dirty="0">
                          <a:latin typeface="Times New Roman"/>
                          <a:ea typeface="Cambria"/>
                          <a:cs typeface="Times New Roman"/>
                        </a:rPr>
                        <a:t>в 2024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mbria"/>
                          <a:cs typeface="Times New Roman"/>
                        </a:rPr>
                        <a:t>% от общего числа участников в 2024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indent="90170"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mbria"/>
                          <a:cs typeface="Times New Roman"/>
                        </a:rPr>
                        <a:t>ОГЭ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mbria"/>
                          <a:cs typeface="Times New Roman"/>
                        </a:rPr>
                        <a:t>2605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mbria"/>
                          <a:cs typeface="Times New Roman"/>
                        </a:rPr>
                        <a:t>9,18%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 algn="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mbria"/>
                          <a:cs typeface="Times New Roman"/>
                        </a:rPr>
                        <a:t>2646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mbria"/>
                          <a:cs typeface="Times New Roman"/>
                        </a:rPr>
                        <a:t>8,78%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mbria"/>
                          <a:cs typeface="Times New Roman"/>
                        </a:rPr>
                        <a:t>2881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mbria"/>
                          <a:cs typeface="Times New Roman"/>
                        </a:rPr>
                        <a:t>8,67%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indent="90170"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mbria"/>
                          <a:cs typeface="Times New Roman"/>
                        </a:rPr>
                        <a:t>ГВЭ-9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mbria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mbria"/>
                          <a:cs typeface="Times New Roman"/>
                        </a:rPr>
                        <a:t>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mbria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mbria"/>
                          <a:cs typeface="Times New Roman"/>
                        </a:rPr>
                        <a:t>3,76%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mbria"/>
                          <a:cs typeface="Times New Roman"/>
                        </a:rPr>
                        <a:t>0,73%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371703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Количество человек сдающих экзамен растет, но уменьшается процент от общего числа участников экзамена.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 подготовки оборудования</a:t>
            </a:r>
            <a:endParaRPr lang="ru-RU" dirty="0"/>
          </a:p>
        </p:txBody>
      </p:sp>
      <p:pic>
        <p:nvPicPr>
          <p:cNvPr id="3074" name="Picture 2" descr="https://lh7-rt.googleusercontent.com/docsz/AD_4nXcCj-XsCsifN42j_7A4OeFR0V8pvDSGby_T_a7qJyTopiTYLGnnr5NnAX8eFRo0xkGpOiRiaIEWnA-iVg-Pd6ezsEcv38-ZpIKu5S-todmmSkYc-N-PZbo4SC5rxH6dSFvEnkv5PB-0PHXzbDrPcDQ?key=CRHTJZ8zrTl9__GYMKsbxxc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620688"/>
            <a:ext cx="2187825" cy="2232248"/>
          </a:xfrm>
          <a:prstGeom prst="rect">
            <a:avLst/>
          </a:prstGeom>
          <a:noFill/>
        </p:spPr>
      </p:pic>
      <p:pic>
        <p:nvPicPr>
          <p:cNvPr id="3076" name="Picture 4" descr="https://lh7-rt.googleusercontent.com/docsz/AD_4nXecCaOoS0wZe6qdZmp-QHFRl7-8CaAsdVF3xRm_TsYFeQmQwpwHnFMnPz3BjEth4WietZ3n6Yq_OCwhwscYkfbWJ3ga9fpSBNDCxNmK4xMS-3-0FyFSPpgCOijbiGn9uTSt7WfJGPadlXhkCUpVrGU?key=CRHTJZ8zrTl9__GYMKsbxxc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9760" y="620688"/>
            <a:ext cx="2244248" cy="2232248"/>
          </a:xfrm>
          <a:prstGeom prst="rect">
            <a:avLst/>
          </a:prstGeom>
          <a:noFill/>
        </p:spPr>
      </p:pic>
      <p:pic>
        <p:nvPicPr>
          <p:cNvPr id="3078" name="Picture 6" descr="https://lh7-rt.googleusercontent.com/docsz/AD_4nXdo1vE00AWLAlYh-8ZhqldkDjdpuaeWkfYRR0iFEn8NIxH0rT8zERp9aEMmzzLUIKEWMcadTBQhi4zihnw5Te82zNVqn64aq0FZVz4ZzC0kdHQjU--bnclVjAFUlhxxA_xRb5nXohGSxuDSZpT_lA?key=CRHTJZ8zrTl9__GYMKsbxxc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620688"/>
            <a:ext cx="2016224" cy="2188737"/>
          </a:xfrm>
          <a:prstGeom prst="rect">
            <a:avLst/>
          </a:prstGeom>
          <a:noFill/>
        </p:spPr>
      </p:pic>
      <p:pic>
        <p:nvPicPr>
          <p:cNvPr id="3080" name="Picture 8" descr="https://lh7-rt.googleusercontent.com/docsz/AD_4nXc73mmwfG4Af4wE5Btu79G3rYJdSoUlfAWsDDaevL4KbkPTOk_LkvpX9bAIcmj12KZoxn5LZsJcrCxW1louos7U_d0fHjDE8w1nZYWAk_mxupvgTMfpBV3fYPUn5NNDg3EbRu7UljjqhBePuZ9-sg?key=CRHTJZ8zrTl9__GYMKsbxxc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595408"/>
            <a:ext cx="2088232" cy="2245411"/>
          </a:xfrm>
          <a:prstGeom prst="rect">
            <a:avLst/>
          </a:prstGeom>
          <a:noFill/>
        </p:spPr>
      </p:pic>
      <p:pic>
        <p:nvPicPr>
          <p:cNvPr id="3082" name="Picture 10" descr="https://lh7-rt.googleusercontent.com/docsz/AD_4nXcqi5mxKLRINQ5-gi3pmX4s2hLipwBuQypsUbJNyDq8Yknig2WCy_peHkRuv8ROItuYShszNl6lkLr7h1-CqS1QPgk03WGMffAnN32kmID2PvXMYd8Jo3T0tbaXiSbKXQPS7SjS_SMQAoscZN_YoX4?key=CRHTJZ8zrTl9__GYMKsbxxc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924944"/>
            <a:ext cx="4991100" cy="3733800"/>
          </a:xfrm>
          <a:prstGeom prst="rect">
            <a:avLst/>
          </a:prstGeom>
          <a:noFill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2996952"/>
            <a:ext cx="387626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Изменения в КИМ ОГЭ 2025 года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8669293" cy="425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Изменения: пункт 2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84784"/>
            <a:ext cx="6624736" cy="349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67544" y="1700808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Появилась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49411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Исчезла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5013176"/>
            <a:ext cx="680475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Изменения: пункт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860032" y="1412776"/>
            <a:ext cx="3034680" cy="53265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Пропали задачи 13. 18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3888432" cy="288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988840"/>
            <a:ext cx="438428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Изменения: пункт 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1162472" cy="4606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Было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060849"/>
            <a:ext cx="4824536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7092280" y="1600200"/>
            <a:ext cx="1162472" cy="4606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ru-RU" sz="2400" dirty="0" smtClean="0"/>
              <a:t>Стало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9610" y="2060849"/>
            <a:ext cx="247877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Изменения: пункты 5, 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Задача 20 и 21 не  комбинированными по одной из тем </a:t>
            </a:r>
          </a:p>
          <a:p>
            <a:r>
              <a:rPr lang="ru-RU" dirty="0" smtClean="0"/>
              <a:t>Задача 22 комбинированная задача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Шкала перевода баллов в оценку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520"/>
                <a:gridCol w="1493520"/>
                <a:gridCol w="1493520"/>
                <a:gridCol w="1493520"/>
                <a:gridCol w="149352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«2»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«3»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«4»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«5»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0-10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11-22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23-34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35-45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2025 (проект)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0-10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11-22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23-34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35-39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3429000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Минимальный результат для получения аттестата — 11 баллов. Рекомендуемый минимальный балл при отборе учащихся в профильные классы — 31.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412776"/>
            <a:ext cx="6172200" cy="189436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Спасибо за внимание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 anchor="t">
            <a:noAutofit/>
          </a:bodyPr>
          <a:lstStyle/>
          <a:p>
            <a:r>
              <a:rPr lang="ru-RU" sz="1800" dirty="0" smtClean="0"/>
              <a:t>Количество участников ОГЭ по учебному предмету «Физика» (за последние годы проведения ОГЭ по предмету) по категориям</a:t>
            </a:r>
            <a:endParaRPr lang="ru-RU" sz="18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323528" y="1124744"/>
          <a:ext cx="8219253" cy="5313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136"/>
                <a:gridCol w="1296144"/>
                <a:gridCol w="1002257"/>
                <a:gridCol w="1301999"/>
                <a:gridCol w="1046359"/>
                <a:gridCol w="1329905"/>
                <a:gridCol w="1018453"/>
              </a:tblGrid>
              <a:tr h="826216"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Участники ОГЭ</a:t>
                      </a:r>
                      <a:endParaRPr lang="ru-RU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Количество человек в 2022 г.</a:t>
                      </a:r>
                      <a:endParaRPr lang="ru-RU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200" b="0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% от общего числа участников в 2022 г.</a:t>
                      </a:r>
                      <a:endParaRPr lang="ru-RU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Количество человек в 2023 г.</a:t>
                      </a:r>
                      <a:endParaRPr lang="ru-RU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200" b="0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% от общего числа участников в 2023 г.</a:t>
                      </a:r>
                      <a:endParaRPr lang="ru-RU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Количество человек в 2024 г.</a:t>
                      </a:r>
                      <a:endParaRPr lang="ru-RU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200" b="0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% от общего числа участников в 2024 г.</a:t>
                      </a:r>
                      <a:endParaRPr lang="ru-RU" sz="12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846"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2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СОШ</a:t>
                      </a:r>
                      <a:endParaRPr lang="ru-RU" sz="1200" b="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6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1756</a:t>
                      </a:r>
                      <a:endParaRPr lang="ru-RU" sz="1600" b="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600" b="0" cap="none" spc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67,41%</a:t>
                      </a:r>
                      <a:endParaRPr lang="ru-RU" sz="1600" b="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600" b="0" cap="none" spc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1741</a:t>
                      </a:r>
                      <a:endParaRPr lang="ru-RU" sz="1600" b="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600" b="0" cap="none" spc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65,95%</a:t>
                      </a:r>
                      <a:endParaRPr lang="ru-RU" sz="1600" b="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600" b="0" cap="none" spc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1842</a:t>
                      </a:r>
                      <a:endParaRPr lang="ru-RU" sz="1600" b="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600" b="0" cap="none" spc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64,07%</a:t>
                      </a:r>
                      <a:endParaRPr lang="ru-RU" sz="1600" b="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846"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Лицеи</a:t>
                      </a:r>
                      <a:endParaRPr lang="ru-RU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308</a:t>
                      </a:r>
                      <a:endParaRPr lang="ru-RU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11,82%</a:t>
                      </a:r>
                      <a:endParaRPr lang="ru-RU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600" b="0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292</a:t>
                      </a:r>
                      <a:endParaRPr lang="ru-RU" sz="16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600" b="0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11,06%</a:t>
                      </a:r>
                      <a:endParaRPr lang="ru-RU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600" b="0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328</a:t>
                      </a:r>
                      <a:endParaRPr lang="ru-RU" sz="16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600" b="0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11,41%</a:t>
                      </a:r>
                      <a:endParaRPr lang="ru-RU" sz="16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846"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Гимназии</a:t>
                      </a:r>
                      <a:endParaRPr lang="ru-RU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290</a:t>
                      </a:r>
                      <a:endParaRPr lang="ru-RU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11,13%</a:t>
                      </a:r>
                      <a:endParaRPr lang="ru-RU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309</a:t>
                      </a:r>
                      <a:endParaRPr lang="ru-RU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600" b="0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11,70%</a:t>
                      </a:r>
                      <a:endParaRPr lang="ru-RU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600" b="0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379</a:t>
                      </a:r>
                      <a:endParaRPr lang="ru-RU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600" b="0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13,18%</a:t>
                      </a:r>
                      <a:endParaRPr lang="ru-RU" sz="16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582"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Кадетские корпуса, Мариинские гимназии, Школа космонавтики</a:t>
                      </a:r>
                      <a:endParaRPr lang="ru-RU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138</a:t>
                      </a:r>
                      <a:endParaRPr lang="ru-RU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5,30%</a:t>
                      </a:r>
                      <a:endParaRPr lang="ru-RU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137</a:t>
                      </a:r>
                      <a:endParaRPr lang="ru-RU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600" b="0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5,19%</a:t>
                      </a:r>
                      <a:endParaRPr lang="ru-RU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600" b="0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164</a:t>
                      </a:r>
                      <a:endParaRPr lang="ru-RU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600" b="0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5,70%</a:t>
                      </a:r>
                      <a:endParaRPr lang="ru-RU" sz="16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846"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СОШ с</a:t>
                      </a:r>
                      <a:r>
                        <a:rPr lang="ru-RU" sz="12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  УИОП. </a:t>
                      </a:r>
                      <a:endParaRPr lang="ru-RU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96</a:t>
                      </a:r>
                      <a:endParaRPr lang="ru-RU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3,69%</a:t>
                      </a:r>
                      <a:endParaRPr lang="ru-RU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140</a:t>
                      </a:r>
                      <a:endParaRPr lang="ru-RU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5,30%</a:t>
                      </a:r>
                      <a:endParaRPr lang="ru-RU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600" b="0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138</a:t>
                      </a:r>
                      <a:endParaRPr lang="ru-RU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600" b="0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4,80%</a:t>
                      </a:r>
                      <a:endParaRPr lang="ru-RU" sz="16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846"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ООШ</a:t>
                      </a:r>
                      <a:endParaRPr lang="ru-RU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600" b="0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13</a:t>
                      </a:r>
                      <a:endParaRPr lang="ru-RU" sz="16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0,50%</a:t>
                      </a:r>
                      <a:endParaRPr lang="ru-RU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20</a:t>
                      </a:r>
                      <a:endParaRPr lang="ru-RU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0,76%</a:t>
                      </a:r>
                      <a:endParaRPr lang="ru-RU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600" b="0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17</a:t>
                      </a:r>
                      <a:endParaRPr lang="ru-RU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600" b="0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0,59%</a:t>
                      </a:r>
                      <a:endParaRPr lang="ru-RU" sz="16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846"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200" b="0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Школы-интернаты</a:t>
                      </a:r>
                      <a:endParaRPr lang="ru-RU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600" b="0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  <a:endParaRPr lang="ru-RU" sz="16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0,12%</a:t>
                      </a:r>
                      <a:endParaRPr lang="ru-RU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  <a:endParaRPr lang="ru-RU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0,04%</a:t>
                      </a:r>
                      <a:endParaRPr lang="ru-RU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6</a:t>
                      </a:r>
                      <a:endParaRPr lang="ru-RU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600" b="0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0,21%</a:t>
                      </a:r>
                      <a:endParaRPr lang="ru-RU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216"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200" b="0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Негосударственные образовательные учреждения</a:t>
                      </a:r>
                      <a:endParaRPr lang="ru-RU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600" b="0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  <a:endParaRPr lang="ru-RU" sz="16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600" b="0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0,04%</a:t>
                      </a:r>
                      <a:endParaRPr lang="ru-RU" sz="16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0</a:t>
                      </a:r>
                      <a:endParaRPr lang="ru-RU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0%</a:t>
                      </a:r>
                      <a:endParaRPr lang="ru-RU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  <a:endParaRPr lang="ru-RU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0,03%</a:t>
                      </a:r>
                      <a:endParaRPr lang="ru-RU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5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827584" y="1340768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2023 год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932040" y="1340768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2024 год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843808" y="98072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25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092280" y="105273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Динамика результатов ОГЭ по предмету Физика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3770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6900"/>
                <a:gridCol w="1866900"/>
                <a:gridCol w="1866900"/>
                <a:gridCol w="1866900"/>
              </a:tblGrid>
              <a:tr h="966202">
                <a:tc>
                  <a:txBody>
                    <a:bodyPr/>
                    <a:lstStyle/>
                    <a:p>
                      <a:pPr fontAlgn="t"/>
                      <a:r>
                        <a:rPr lang="ru-RU" sz="2000" dirty="0"/>
                        <a:t/>
                      </a:r>
                      <a:br>
                        <a:rPr lang="ru-RU" sz="2000" dirty="0"/>
                      </a:br>
                      <a:endParaRPr lang="ru-RU" sz="2000" dirty="0"/>
                    </a:p>
                  </a:txBody>
                  <a:tcPr marL="70161" marR="701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2022</a:t>
                      </a:r>
                      <a:endParaRPr lang="ru-RU" sz="2000"/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2023</a:t>
                      </a:r>
                      <a:endParaRPr lang="ru-RU" sz="2000" dirty="0"/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2024</a:t>
                      </a:r>
                      <a:endParaRPr lang="ru-RU" sz="2000" dirty="0"/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78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Получили отметку «2»</a:t>
                      </a:r>
                      <a:endParaRPr lang="ru-RU" sz="2000" dirty="0"/>
                    </a:p>
                  </a:txBody>
                  <a:tcPr marL="70161" marR="701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43 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1,65%)</a:t>
                      </a:r>
                      <a:endParaRPr lang="ru-RU" sz="2000" dirty="0"/>
                    </a:p>
                  </a:txBody>
                  <a:tcPr marL="70161" marR="701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(0,94%)</a:t>
                      </a:r>
                      <a:endParaRPr lang="ru-RU" sz="2000" dirty="0"/>
                    </a:p>
                  </a:txBody>
                  <a:tcPr marL="70161" marR="701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</a:p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(1,8%)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78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Получили отметку «3»</a:t>
                      </a:r>
                      <a:endParaRPr lang="ru-RU" sz="2000" dirty="0"/>
                    </a:p>
                  </a:txBody>
                  <a:tcPr marL="70161" marR="701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921 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35,36%)</a:t>
                      </a:r>
                      <a:endParaRPr lang="ru-RU" sz="2000" dirty="0"/>
                    </a:p>
                  </a:txBody>
                  <a:tcPr marL="70161" marR="701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886</a:t>
                      </a:r>
                    </a:p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(33,48%)</a:t>
                      </a:r>
                      <a:endParaRPr lang="ru-RU" sz="2000" dirty="0"/>
                    </a:p>
                  </a:txBody>
                  <a:tcPr marL="70161" marR="701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mbria"/>
                          <a:cs typeface="Times New Roman"/>
                        </a:rPr>
                        <a:t>1160 (40,26%)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78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Получили отметку «4»</a:t>
                      </a:r>
                      <a:endParaRPr lang="ru-RU" sz="2000" dirty="0"/>
                    </a:p>
                  </a:txBody>
                  <a:tcPr marL="70161" marR="701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1388</a:t>
                      </a:r>
                    </a:p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(53,28%)</a:t>
                      </a:r>
                      <a:endParaRPr lang="ru-RU" sz="2000" dirty="0"/>
                    </a:p>
                  </a:txBody>
                  <a:tcPr marL="70161" marR="701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1411</a:t>
                      </a:r>
                    </a:p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(53,33%)</a:t>
                      </a:r>
                      <a:endParaRPr lang="ru-RU" sz="2000" dirty="0"/>
                    </a:p>
                  </a:txBody>
                  <a:tcPr marL="70161" marR="701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mbria"/>
                          <a:cs typeface="Times New Roman"/>
                        </a:rPr>
                        <a:t>1373 (47,66%)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78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Получили отметку «5»</a:t>
                      </a:r>
                      <a:endParaRPr lang="ru-RU" sz="2000"/>
                    </a:p>
                  </a:txBody>
                  <a:tcPr marL="70161" marR="701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253</a:t>
                      </a:r>
                    </a:p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( 9,71%)</a:t>
                      </a:r>
                      <a:endParaRPr lang="ru-RU" sz="2000" dirty="0"/>
                    </a:p>
                  </a:txBody>
                  <a:tcPr marL="70161" marR="701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324 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12,24%)</a:t>
                      </a:r>
                      <a:endParaRPr lang="ru-RU" sz="2000" dirty="0"/>
                    </a:p>
                  </a:txBody>
                  <a:tcPr marL="70161" marR="701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mbria"/>
                          <a:cs typeface="Times New Roman"/>
                        </a:rPr>
                        <a:t>296 (10,27%)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72494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Результаты по группам участников экзамена с различным уровнем подготовки с учетом типа ОО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67544" y="764704"/>
          <a:ext cx="7992893" cy="5832646"/>
        </p:xfrm>
        <a:graphic>
          <a:graphicData uri="http://schemas.openxmlformats.org/drawingml/2006/table">
            <a:tbl>
              <a:tblPr firstRow="1" firstCol="1" bandCol="1">
                <a:tableStyleId>{5C22544A-7EE6-4342-B048-85BDC9FD1C3A}</a:tableStyleId>
              </a:tblPr>
              <a:tblGrid>
                <a:gridCol w="1141841"/>
                <a:gridCol w="570921"/>
                <a:gridCol w="570921"/>
                <a:gridCol w="570921"/>
                <a:gridCol w="570921"/>
                <a:gridCol w="570921"/>
                <a:gridCol w="570921"/>
                <a:gridCol w="570921"/>
                <a:gridCol w="570921"/>
                <a:gridCol w="570921"/>
                <a:gridCol w="570921"/>
                <a:gridCol w="570921"/>
                <a:gridCol w="570921"/>
              </a:tblGrid>
              <a:tr h="1411125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/>
                        <a:t/>
                      </a:r>
                      <a:br>
                        <a:rPr lang="ru-RU" sz="1200" dirty="0"/>
                      </a:br>
                      <a:endParaRPr lang="ru-RU" sz="1200" dirty="0"/>
                    </a:p>
                  </a:txBody>
                  <a:tcPr marL="70161" marR="701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участников, получивших отметку «2»</a:t>
                      </a:r>
                      <a:endParaRPr lang="ru-RU" sz="1200" dirty="0"/>
                    </a:p>
                  </a:txBody>
                  <a:tcPr marL="70161" marR="701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участников, получивших отметку «3»</a:t>
                      </a:r>
                      <a:endParaRPr lang="ru-RU" sz="1200"/>
                    </a:p>
                  </a:txBody>
                  <a:tcPr marL="70161" marR="701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участников, получивших отметку «4»</a:t>
                      </a:r>
                      <a:endParaRPr lang="ru-RU" sz="1200"/>
                    </a:p>
                  </a:txBody>
                  <a:tcPr marL="70161" marR="701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участников, получивших отметку «5»</a:t>
                      </a:r>
                      <a:endParaRPr lang="ru-RU" sz="1200"/>
                    </a:p>
                  </a:txBody>
                  <a:tcPr marL="70161" marR="701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участников, получивших отметку «4» и «5» (качество обучения)</a:t>
                      </a:r>
                      <a:endParaRPr lang="ru-RU" sz="1200"/>
                    </a:p>
                  </a:txBody>
                  <a:tcPr marL="70161" marR="701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участников, получивших отметку «3», «4» и «5» (уровень обученности)</a:t>
                      </a:r>
                      <a:endParaRPr lang="ru-RU" sz="1200"/>
                    </a:p>
                  </a:txBody>
                  <a:tcPr marL="70161" marR="701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309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СОШ</a:t>
                      </a:r>
                      <a:endParaRPr lang="ru-RU" sz="1200" dirty="0"/>
                    </a:p>
                  </a:txBody>
                  <a:tcPr marL="70161" marR="701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1,32%</a:t>
                      </a:r>
                      <a:endParaRPr lang="ru-RU" sz="1400" dirty="0"/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2,27%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39,69%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44,59%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50,00%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45,40%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8,99%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7,74%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58,99%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53,14%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98,68%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97,73%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09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Гимназии</a:t>
                      </a:r>
                      <a:endParaRPr lang="ru-RU" sz="1200" dirty="0"/>
                    </a:p>
                  </a:txBody>
                  <a:tcPr marL="70161" marR="701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  <a:endParaRPr lang="ru-RU" sz="1400" dirty="0"/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1,32%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20,65%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34,56%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60,65%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48,55%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18,71%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15,57%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79,35%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64,12%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100,00%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98,68%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09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Лицеи</a:t>
                      </a:r>
                      <a:endParaRPr lang="ru-RU" sz="1200" dirty="0"/>
                    </a:p>
                  </a:txBody>
                  <a:tcPr marL="70161" marR="701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  <a:endParaRPr lang="ru-RU" sz="1400" dirty="0"/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0,3 %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16,44%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29,27%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60,62%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55,79 %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22,95%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14,63 %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83,56%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70,43 %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100,00%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99,70 %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09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СОШ  с УИОП</a:t>
                      </a:r>
                      <a:endParaRPr lang="ru-RU" sz="1200" dirty="0"/>
                    </a:p>
                  </a:txBody>
                  <a:tcPr marL="70161" marR="701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1,43%</a:t>
                      </a:r>
                      <a:endParaRPr lang="ru-RU" sz="1400" dirty="0"/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2,17 %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27,14%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35,51 %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57,14%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47,10 %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14,29%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15,22 %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71,43%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62,32 %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98,57%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97,83 %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29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Кадетские корпуса, Мариинские гимназии, Школа космонавтики</a:t>
                      </a:r>
                      <a:endParaRPr lang="ru-RU" sz="1200"/>
                    </a:p>
                  </a:txBody>
                  <a:tcPr marL="70161" marR="701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  <a:endParaRPr lang="ru-RU" sz="1400" dirty="0"/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0 %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21,17%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29,88 %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63,50%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55,49 %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15,33%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14,63 %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78,83%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70,12 %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100 %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100 %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09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ООШ</a:t>
                      </a:r>
                      <a:endParaRPr lang="ru-RU" sz="1200" dirty="0"/>
                    </a:p>
                  </a:txBody>
                  <a:tcPr marL="70161" marR="701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  <a:endParaRPr lang="ru-RU" sz="1400" dirty="0"/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5,88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70,00%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58,82 %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25,00%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35,29 %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5,00%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0 %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30,00%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35,29 %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100 %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94,12 %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09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Школы-интернаты</a:t>
                      </a:r>
                      <a:endParaRPr lang="ru-RU" sz="1200" dirty="0"/>
                    </a:p>
                  </a:txBody>
                  <a:tcPr marL="70161" marR="701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  <a:endParaRPr lang="ru-RU" sz="1400" dirty="0"/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0 %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16,67 %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100,00%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66,67 %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16,67 %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100,00%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83,33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100 %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100 %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61" marR="701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90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251520" y="260648"/>
          <a:ext cx="8496944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Самые сложные задания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Задания базового уровня №№ 2, 5, 6, 9</a:t>
            </a:r>
          </a:p>
          <a:p>
            <a:r>
              <a:rPr lang="ru-RU" dirty="0" smtClean="0"/>
              <a:t>Задание повышенного уровня № 22</a:t>
            </a:r>
          </a:p>
          <a:p>
            <a:r>
              <a:rPr lang="ru-RU" dirty="0" smtClean="0"/>
              <a:t>Задания высокого уровня №№ 17, 24, 25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527</TotalTime>
  <Words>1411</Words>
  <Application>Microsoft Office PowerPoint</Application>
  <PresentationFormat>Экран (4:3)</PresentationFormat>
  <Paragraphs>429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Calibri</vt:lpstr>
      <vt:lpstr>Cambria</vt:lpstr>
      <vt:lpstr>Century Schoolbook</vt:lpstr>
      <vt:lpstr>Times New Roman</vt:lpstr>
      <vt:lpstr>Wingdings</vt:lpstr>
      <vt:lpstr>Wingdings 2</vt:lpstr>
      <vt:lpstr>Эркер</vt:lpstr>
      <vt:lpstr>Итоги ОГЭ по физике 2024</vt:lpstr>
      <vt:lpstr>Количество участников экзаменов по учебному предмету (за 3 года) Количество участников основного периода проведения ОГЭ</vt:lpstr>
      <vt:lpstr>Количество участников ОГЭ по учебному предмету «Физика» (за последние годы проведения ОГЭ по предмету) по категориям</vt:lpstr>
      <vt:lpstr>Презентация PowerPoint</vt:lpstr>
      <vt:lpstr>Динамика результатов ОГЭ по предмету Физика</vt:lpstr>
      <vt:lpstr>Результаты по группам участников экзамена с различным уровнем подготовки с учетом типа ОО</vt:lpstr>
      <vt:lpstr>Презентация PowerPoint</vt:lpstr>
      <vt:lpstr>Презентация PowerPoint</vt:lpstr>
      <vt:lpstr>Самые сложные задания</vt:lpstr>
      <vt:lpstr>Задание 2. Установить соответствия между формулами и физическими величинами</vt:lpstr>
      <vt:lpstr>Задание 5. Решить задачу и записать краткий ответ</vt:lpstr>
      <vt:lpstr>Задание 6. Решить задачу и записать краткий ответ</vt:lpstr>
      <vt:lpstr>Задание 9. Решить задачу и записать краткий ответ</vt:lpstr>
      <vt:lpstr>Задание №22  вариант 307</vt:lpstr>
      <vt:lpstr>Задание №17</vt:lpstr>
      <vt:lpstr>Комплект № 3</vt:lpstr>
      <vt:lpstr>Подготовка комплектов оборудования на ППЭ</vt:lpstr>
      <vt:lpstr>Подготовка комплектов оборудования перед отправкой в ППЭ</vt:lpstr>
      <vt:lpstr>Работа технического специалиста (лаборанта) во время экзамена</vt:lpstr>
      <vt:lpstr>Пример подготовки оборудования</vt:lpstr>
      <vt:lpstr>Изменения в КИМ ОГЭ 2025 года</vt:lpstr>
      <vt:lpstr>Изменения: пункт 2</vt:lpstr>
      <vt:lpstr>Изменения: пункт 3</vt:lpstr>
      <vt:lpstr>Изменения: пункт 4</vt:lpstr>
      <vt:lpstr>Изменения: пункты 5, 6</vt:lpstr>
      <vt:lpstr>Шкала перевода баллов в оценку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ОГЭ по физике 2023</dc:title>
  <dc:creator>krasn</dc:creator>
  <cp:lastModifiedBy>fizik</cp:lastModifiedBy>
  <cp:revision>50</cp:revision>
  <dcterms:created xsi:type="dcterms:W3CDTF">2023-10-24T12:47:50Z</dcterms:created>
  <dcterms:modified xsi:type="dcterms:W3CDTF">2024-11-14T09:34:54Z</dcterms:modified>
</cp:coreProperties>
</file>