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4"/>
  </p:notesMasterIdLst>
  <p:sldIdLst>
    <p:sldId id="256" r:id="rId2"/>
    <p:sldId id="258" r:id="rId3"/>
    <p:sldId id="257" r:id="rId4"/>
    <p:sldId id="321" r:id="rId5"/>
    <p:sldId id="259" r:id="rId6"/>
    <p:sldId id="319" r:id="rId7"/>
    <p:sldId id="314" r:id="rId8"/>
    <p:sldId id="316" r:id="rId9"/>
    <p:sldId id="317" r:id="rId10"/>
    <p:sldId id="262" r:id="rId11"/>
    <p:sldId id="261" r:id="rId12"/>
    <p:sldId id="320" r:id="rId13"/>
    <p:sldId id="315" r:id="rId14"/>
    <p:sldId id="318" r:id="rId15"/>
    <p:sldId id="322" r:id="rId16"/>
    <p:sldId id="323" r:id="rId17"/>
    <p:sldId id="324" r:id="rId18"/>
    <p:sldId id="325" r:id="rId19"/>
    <p:sldId id="326" r:id="rId20"/>
    <p:sldId id="327" r:id="rId21"/>
    <p:sldId id="328" r:id="rId22"/>
    <p:sldId id="329" r:id="rId23"/>
    <p:sldId id="269" r:id="rId24"/>
    <p:sldId id="270" r:id="rId25"/>
    <p:sldId id="330" r:id="rId26"/>
    <p:sldId id="331"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32" r:id="rId41"/>
    <p:sldId id="346" r:id="rId42"/>
    <p:sldId id="347" r:id="rId43"/>
    <p:sldId id="348" r:id="rId44"/>
    <p:sldId id="349" r:id="rId45"/>
    <p:sldId id="350" r:id="rId46"/>
    <p:sldId id="351" r:id="rId47"/>
    <p:sldId id="353" r:id="rId48"/>
    <p:sldId id="354" r:id="rId49"/>
    <p:sldId id="352" r:id="rId50"/>
    <p:sldId id="356" r:id="rId51"/>
    <p:sldId id="357" r:id="rId52"/>
    <p:sldId id="311"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1044;&#1080;&#1072;&#1075;&#1088;&#1072;&#1084;&#1084;&#1072;%20&#1074;%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4.4623189462428312E-2"/>
          <c:y val="1.712386954997204E-2"/>
          <c:w val="0.93145013123359621"/>
          <c:h val="0.7919209679796323"/>
        </c:manualLayout>
      </c:layout>
      <c:barChart>
        <c:barDir val="col"/>
        <c:grouping val="clustered"/>
        <c:varyColors val="0"/>
        <c:ser>
          <c:idx val="0"/>
          <c:order val="0"/>
          <c:tx>
            <c:strRef>
              <c:f>'[Диаграмма в Microsoft Office PowerPoint]Лист1'!$B$1</c:f>
              <c:strCache>
                <c:ptCount val="1"/>
                <c:pt idx="0">
                  <c:v>2022 г.</c:v>
                </c:pt>
              </c:strCache>
            </c:strRef>
          </c:tx>
          <c:spPr>
            <a:solidFill>
              <a:schemeClr val="accent5">
                <a:shade val="65000"/>
              </a:schemeClr>
            </a:solidFill>
            <a:ln>
              <a:noFill/>
            </a:ln>
            <a:effectLst/>
          </c:spPr>
          <c:invertIfNegative val="0"/>
          <c:cat>
            <c:strRef>
              <c:f>'[Диаграмма в Microsoft Office PowerPoint]Лист1'!$A$2:$A$5</c:f>
              <c:strCache>
                <c:ptCount val="4"/>
                <c:pt idx="0">
                  <c:v>Получили отметку «2»</c:v>
                </c:pt>
                <c:pt idx="1">
                  <c:v>Получили отметку «3»</c:v>
                </c:pt>
                <c:pt idx="2">
                  <c:v>Получили отметку «4»</c:v>
                </c:pt>
                <c:pt idx="3">
                  <c:v>Получили отметку «5»</c:v>
                </c:pt>
              </c:strCache>
            </c:strRef>
          </c:cat>
          <c:val>
            <c:numRef>
              <c:f>'[Диаграмма в Microsoft Office PowerPoint]Лист1'!$B$2:$B$5</c:f>
              <c:numCache>
                <c:formatCode>General</c:formatCode>
                <c:ptCount val="4"/>
                <c:pt idx="0">
                  <c:v>1.07</c:v>
                </c:pt>
                <c:pt idx="1">
                  <c:v>31.45</c:v>
                </c:pt>
                <c:pt idx="2">
                  <c:v>41.37</c:v>
                </c:pt>
                <c:pt idx="3">
                  <c:v>26.110000000000031</c:v>
                </c:pt>
              </c:numCache>
            </c:numRef>
          </c:val>
          <c:extLst xmlns:c16r2="http://schemas.microsoft.com/office/drawing/2015/06/chart">
            <c:ext xmlns:c16="http://schemas.microsoft.com/office/drawing/2014/chart" uri="{C3380CC4-5D6E-409C-BE32-E72D297353CC}">
              <c16:uniqueId val="{00000000-7B0F-4FDC-8C4C-F2FE825CDAF0}"/>
            </c:ext>
          </c:extLst>
        </c:ser>
        <c:ser>
          <c:idx val="1"/>
          <c:order val="1"/>
          <c:tx>
            <c:strRef>
              <c:f>'[Диаграмма в Microsoft Office PowerPoint]Лист1'!$C$1</c:f>
              <c:strCache>
                <c:ptCount val="1"/>
                <c:pt idx="0">
                  <c:v>2023 г.</c:v>
                </c:pt>
              </c:strCache>
            </c:strRef>
          </c:tx>
          <c:spPr>
            <a:solidFill>
              <a:schemeClr val="accent5"/>
            </a:solidFill>
            <a:ln>
              <a:noFill/>
            </a:ln>
            <a:effectLst/>
          </c:spPr>
          <c:invertIfNegative val="0"/>
          <c:cat>
            <c:strRef>
              <c:f>'[Диаграмма в Microsoft Office PowerPoint]Лист1'!$A$2:$A$5</c:f>
              <c:strCache>
                <c:ptCount val="4"/>
                <c:pt idx="0">
                  <c:v>Получили отметку «2»</c:v>
                </c:pt>
                <c:pt idx="1">
                  <c:v>Получили отметку «3»</c:v>
                </c:pt>
                <c:pt idx="2">
                  <c:v>Получили отметку «4»</c:v>
                </c:pt>
                <c:pt idx="3">
                  <c:v>Получили отметку «5»</c:v>
                </c:pt>
              </c:strCache>
            </c:strRef>
          </c:cat>
          <c:val>
            <c:numRef>
              <c:f>'[Диаграмма в Microsoft Office PowerPoint]Лист1'!$C$2:$C$5</c:f>
              <c:numCache>
                <c:formatCode>General</c:formatCode>
                <c:ptCount val="4"/>
                <c:pt idx="0">
                  <c:v>2.63</c:v>
                </c:pt>
                <c:pt idx="1">
                  <c:v>22.630000000000031</c:v>
                </c:pt>
                <c:pt idx="2">
                  <c:v>42.98</c:v>
                </c:pt>
                <c:pt idx="3">
                  <c:v>31.75</c:v>
                </c:pt>
              </c:numCache>
            </c:numRef>
          </c:val>
          <c:extLst xmlns:c16r2="http://schemas.microsoft.com/office/drawing/2015/06/chart">
            <c:ext xmlns:c16="http://schemas.microsoft.com/office/drawing/2014/chart" uri="{C3380CC4-5D6E-409C-BE32-E72D297353CC}">
              <c16:uniqueId val="{00000001-7B0F-4FDC-8C4C-F2FE825CDAF0}"/>
            </c:ext>
          </c:extLst>
        </c:ser>
        <c:ser>
          <c:idx val="2"/>
          <c:order val="2"/>
          <c:tx>
            <c:strRef>
              <c:f>'[Диаграмма в Microsoft Office PowerPoint]Лист1'!$D$1</c:f>
              <c:strCache>
                <c:ptCount val="1"/>
                <c:pt idx="0">
                  <c:v>2024 г.</c:v>
                </c:pt>
              </c:strCache>
            </c:strRef>
          </c:tx>
          <c:spPr>
            <a:solidFill>
              <a:schemeClr val="accent5">
                <a:tint val="65000"/>
              </a:schemeClr>
            </a:solidFill>
            <a:ln>
              <a:noFill/>
            </a:ln>
            <a:effectLst/>
          </c:spPr>
          <c:invertIfNegative val="0"/>
          <c:cat>
            <c:strRef>
              <c:f>'[Диаграмма в Microsoft Office PowerPoint]Лист1'!$A$2:$A$5</c:f>
              <c:strCache>
                <c:ptCount val="4"/>
                <c:pt idx="0">
                  <c:v>Получили отметку «2»</c:v>
                </c:pt>
                <c:pt idx="1">
                  <c:v>Получили отметку «3»</c:v>
                </c:pt>
                <c:pt idx="2">
                  <c:v>Получили отметку «4»</c:v>
                </c:pt>
                <c:pt idx="3">
                  <c:v>Получили отметку «5»</c:v>
                </c:pt>
              </c:strCache>
            </c:strRef>
          </c:cat>
          <c:val>
            <c:numRef>
              <c:f>'[Диаграмма в Microsoft Office PowerPoint]Лист1'!$D$2:$D$5</c:f>
              <c:numCache>
                <c:formatCode>General</c:formatCode>
                <c:ptCount val="4"/>
                <c:pt idx="0">
                  <c:v>4.38</c:v>
                </c:pt>
                <c:pt idx="1">
                  <c:v>29.150000000000031</c:v>
                </c:pt>
                <c:pt idx="2">
                  <c:v>48.190000000000012</c:v>
                </c:pt>
                <c:pt idx="3">
                  <c:v>18.279999999999987</c:v>
                </c:pt>
              </c:numCache>
            </c:numRef>
          </c:val>
          <c:extLst xmlns:c16r2="http://schemas.microsoft.com/office/drawing/2015/06/chart">
            <c:ext xmlns:c16="http://schemas.microsoft.com/office/drawing/2014/chart" uri="{C3380CC4-5D6E-409C-BE32-E72D297353CC}">
              <c16:uniqueId val="{00000002-7B0F-4FDC-8C4C-F2FE825CDAF0}"/>
            </c:ext>
          </c:extLst>
        </c:ser>
        <c:dLbls>
          <c:showLegendKey val="0"/>
          <c:showVal val="0"/>
          <c:showCatName val="0"/>
          <c:showSerName val="0"/>
          <c:showPercent val="0"/>
          <c:showBubbleSize val="0"/>
        </c:dLbls>
        <c:gapWidth val="219"/>
        <c:overlap val="-27"/>
        <c:axId val="287109336"/>
        <c:axId val="287108944"/>
      </c:barChart>
      <c:catAx>
        <c:axId val="2871093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87108944"/>
        <c:crosses val="autoZero"/>
        <c:auto val="1"/>
        <c:lblAlgn val="ctr"/>
        <c:lblOffset val="100"/>
        <c:noMultiLvlLbl val="0"/>
      </c:catAx>
      <c:valAx>
        <c:axId val="28710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87109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D2CFB-CBEC-4493-A9B2-2D121E72E909}" type="datetimeFigureOut">
              <a:rPr lang="ru-RU" smtClean="0"/>
              <a:pPr/>
              <a:t>06.11.2024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5C530-6877-4456-BA26-C2BE54464E45}" type="slidenum">
              <a:rPr lang="ru-RU" smtClean="0"/>
              <a:pPr/>
              <a:t>‹#›</a:t>
            </a:fld>
            <a:endParaRPr lang="ru-RU"/>
          </a:p>
        </p:txBody>
      </p:sp>
    </p:spTree>
    <p:extLst>
      <p:ext uri="{BB962C8B-B14F-4D97-AF65-F5344CB8AC3E}">
        <p14:creationId xmlns:p14="http://schemas.microsoft.com/office/powerpoint/2010/main" val="338530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library.ru/text/1151/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341195" y="4343400"/>
            <a:ext cx="6182436" cy="4582236"/>
          </a:xfrm>
        </p:spPr>
        <p:txBody>
          <a:bodyPr>
            <a:normAutofit lnSpcReduction="10000"/>
          </a:bodyPr>
          <a:lstStyle/>
          <a:p>
            <a:r>
              <a:rPr lang="ru-RU" dirty="0"/>
              <a:t>Первый комплекс ориентирован на анализ фрагмента эпического/лироэпического произведения и позволяет экзаменуемым выявить место и роль эпизода (сцены) в художественной структуре произведения (при анализе фрагмента), охарактеризовать героев и дать оценку их действиям и поступкам, раскрыть сюжетно-композиционные, образно-тематические и стилистические особенности анализируемого текста, продемонстрировать знание текста предложенного произведения путем привлечения других фрагментов. </a:t>
            </a:r>
          </a:p>
          <a:p>
            <a:r>
              <a:rPr lang="ru-RU" dirty="0"/>
              <a:t>Участникам ОГЭ нужно выбрать одно из заданий: 1.1 или 1.2 (задание 1.1 направлено в первую очередь на анализ содержания приведенного фрагмента; задание 1.2 – на анализ элементов формы). Выбор большинством выпускников задания 1.1 показывает, что по-прежнему уровень содержания воспринимается обучающимися легче, чем уровень формы. </a:t>
            </a:r>
          </a:p>
          <a:p>
            <a:r>
              <a:rPr lang="ru-RU" dirty="0"/>
              <a:t>В основной период экзамена обучающимся были предложены задания по рассказу Л. Н. Толстого «После бала», по комедии А. С. Грибоедова «Горе от ума», по поэме М. Ю. Лермонтова «Песня про царя </a:t>
            </a:r>
            <a:r>
              <a:rPr lang="ru-RU" dirty="0">
                <a:hlinkClick r:id="rId3"/>
              </a:rPr>
              <a:t>Ивана Васильевича, молодого опричника и удалого купца Калашникова</a:t>
            </a:r>
            <a:r>
              <a:rPr lang="ru-RU" dirty="0"/>
              <a:t>». </a:t>
            </a:r>
          </a:p>
          <a:p>
            <a:r>
              <a:rPr lang="ru-RU" dirty="0"/>
              <a:t>Задания 1.1/1.2, 3.1/3.2 части 1 являются заданиями базового уровня сложности и требуют написания развернутого связного ответа на основе приведенного в работе текста (примерный объем ответа – 3-5 предложений, указание на объем условно). При выполнении заданий 1.1 обучающиеся должны были показать умение характеризовать позицию героя, повествователя, рассказчика, авторскую позицию, учитывая художественные особенности произведения и воплощенные в нем реалии. Анализ результатов экзамена показывает: выпускники основной школы знают особенности светского общества двадцатых – сороковых годов XIX века, понимают уклад жизни купеческой семьи в XVI веке, умеют интерпретировать художественные детали, особенности речи героев, поясняют авторскую позицию.</a:t>
            </a:r>
          </a:p>
          <a:p>
            <a:endParaRPr lang="ru-RU" dirty="0"/>
          </a:p>
        </p:txBody>
      </p:sp>
      <p:sp>
        <p:nvSpPr>
          <p:cNvPr id="4" name="Номер слайда 3"/>
          <p:cNvSpPr>
            <a:spLocks noGrp="1"/>
          </p:cNvSpPr>
          <p:nvPr>
            <p:ph type="sldNum" sz="quarter" idx="10"/>
          </p:nvPr>
        </p:nvSpPr>
        <p:spPr/>
        <p:txBody>
          <a:bodyPr/>
          <a:lstStyle/>
          <a:p>
            <a:fld id="{487E4217-BBD3-40BA-8772-C691C38E126C}" type="slidenum">
              <a:rPr lang="ru-RU" smtClean="0"/>
              <a:pPr/>
              <a:t>7</a:t>
            </a:fld>
            <a:endParaRPr lang="ru-RU"/>
          </a:p>
        </p:txBody>
      </p:sp>
    </p:spTree>
    <p:extLst>
      <p:ext uri="{BB962C8B-B14F-4D97-AF65-F5344CB8AC3E}">
        <p14:creationId xmlns:p14="http://schemas.microsoft.com/office/powerpoint/2010/main" val="191637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343400"/>
            <a:ext cx="5871949" cy="4582236"/>
          </a:xfrm>
        </p:spPr>
        <p:txBody>
          <a:bodyPr>
            <a:normAutofit fontScale="92500" lnSpcReduction="20000"/>
          </a:bodyPr>
          <a:lstStyle/>
          <a:p>
            <a:r>
              <a:rPr lang="ru-RU" dirty="0"/>
              <a:t>Третий год обучающиеся выполняют задание, связанное с самостоятельным выбором фрагмента из произведения, которое названо в первом задании. Участники экзамена должны осмыслить выбранный фрагмент в аспекте, указанном в задании. Вопросы, предлагаемые ученикам, также были соотнесены с содержанием или художественными особенностями текста. В 2024 году задание осознавалось выпускниками основной школы как знакомое. Случаи, когда выпускник использовал тот же фрагмент, что был предложен в первом задании, или переписывал иной эпизод без комментариев, были единичными.</a:t>
            </a:r>
          </a:p>
          <a:p>
            <a:r>
              <a:rPr lang="ru-RU" dirty="0"/>
              <a:t>Снижение баллов происходило в случае, если обучающиеся подменяли анализ текста его пересказом или общими рассуждениями: «</a:t>
            </a:r>
            <a:r>
              <a:rPr lang="ru-RU" i="1" dirty="0"/>
              <a:t>Начиная с четырнадцатого явления на слух о сумасшествии Чацкого реагируют разные персонажи произведения. Все их реакции объединяет принятие пустой молвы за абсолютную правду. В двадцать первом явлении герои собираются вместе и делают общий вывод – Чацкий сумасшедший и в этом виновато учение. Это показывает необразованность этой толпы, её слепую веру в слухи, отсутствие рационального мышления</a:t>
            </a:r>
            <a:r>
              <a:rPr lang="ru-RU" dirty="0"/>
              <a:t>».</a:t>
            </a:r>
          </a:p>
          <a:p>
            <a:r>
              <a:rPr lang="ru-RU" dirty="0"/>
              <a:t>Работа с заданиями 2.2 воспринимается участниками ОГЭ как сложная. В основной период от обучающихся требовалось объяснение роли элементов текста: художественная деталь, персонаж, пейзаж. Роль перчатки как художественной детали в рассказе Л. Н. Толстого «После бала» обучающиеся объясняли успешно.</a:t>
            </a:r>
          </a:p>
          <a:p>
            <a:r>
              <a:rPr lang="ru-RU" dirty="0"/>
              <a:t>Сложным оказалось задание по поэме М. Ю. Лермонтова, поскольку обучающиеся </a:t>
            </a:r>
            <a:r>
              <a:rPr lang="ru-RU" b="1" dirty="0"/>
              <a:t>не всегда правильно понимали значение термина «пейзаж».</a:t>
            </a:r>
            <a:r>
              <a:rPr lang="ru-RU" dirty="0"/>
              <a:t> В некоторых случаях при верно выбранном фрагменте участники ОГЭ не могли убедительно и логично объяснить роль пейзажа: «</a:t>
            </a:r>
            <a:r>
              <a:rPr lang="ru-RU" i="1" dirty="0"/>
              <a:t>Во фрагменте перед кулачным боем включён пейзаж, который помогает передать дальнейшие события. Перед походом на кулачный бой природа сообщает о сражении Калашникова с </a:t>
            </a:r>
            <a:r>
              <a:rPr lang="ru-RU" i="1" dirty="0" err="1"/>
              <a:t>Кирибеевичем</a:t>
            </a:r>
            <a:r>
              <a:rPr lang="ru-RU" i="1" dirty="0"/>
              <a:t>:</a:t>
            </a:r>
            <a:endParaRPr lang="ru-RU" dirty="0"/>
          </a:p>
          <a:p>
            <a:r>
              <a:rPr lang="ru-RU" i="1" dirty="0"/>
              <a:t>Тучки серые </a:t>
            </a:r>
            <a:r>
              <a:rPr lang="ru-RU" i="1" dirty="0" err="1"/>
              <a:t>разгоняючи</a:t>
            </a:r>
            <a:r>
              <a:rPr lang="ru-RU" i="1" dirty="0"/>
              <a:t>,</a:t>
            </a:r>
            <a:endParaRPr lang="ru-RU" dirty="0"/>
          </a:p>
          <a:p>
            <a:r>
              <a:rPr lang="ru-RU" i="1" dirty="0"/>
              <a:t>Заря алая подымается;</a:t>
            </a:r>
            <a:endParaRPr lang="ru-RU" dirty="0"/>
          </a:p>
          <a:p>
            <a:r>
              <a:rPr lang="ru-RU" i="1" dirty="0"/>
              <a:t>Разметала кудри золотистые,</a:t>
            </a:r>
            <a:endParaRPr lang="ru-RU" dirty="0"/>
          </a:p>
          <a:p>
            <a:r>
              <a:rPr lang="ru-RU" i="1" dirty="0"/>
              <a:t>Умывается снегами рассыпчатыми…</a:t>
            </a:r>
            <a:endParaRPr lang="ru-RU" dirty="0"/>
          </a:p>
          <a:p>
            <a:r>
              <a:rPr lang="ru-RU" i="1" dirty="0"/>
              <a:t>Пейзаж показывает, что Степан добьётся своего и отстоит честь жены. Роль природы велика, ведь она раскрывает дальнейшие события</a:t>
            </a:r>
            <a:r>
              <a:rPr lang="ru-RU" dirty="0"/>
              <a:t>».</a:t>
            </a:r>
          </a:p>
          <a:p>
            <a:endParaRPr lang="ru-RU" dirty="0"/>
          </a:p>
        </p:txBody>
      </p:sp>
      <p:sp>
        <p:nvSpPr>
          <p:cNvPr id="4" name="Номер слайда 3"/>
          <p:cNvSpPr>
            <a:spLocks noGrp="1"/>
          </p:cNvSpPr>
          <p:nvPr>
            <p:ph type="sldNum" sz="quarter" idx="10"/>
          </p:nvPr>
        </p:nvSpPr>
        <p:spPr/>
        <p:txBody>
          <a:bodyPr/>
          <a:lstStyle/>
          <a:p>
            <a:fld id="{487E4217-BBD3-40BA-8772-C691C38E126C}" type="slidenum">
              <a:rPr lang="ru-RU" smtClean="0"/>
              <a:pPr/>
              <a:t>14</a:t>
            </a:fld>
            <a:endParaRPr lang="ru-RU"/>
          </a:p>
        </p:txBody>
      </p:sp>
    </p:spTree>
    <p:extLst>
      <p:ext uri="{BB962C8B-B14F-4D97-AF65-F5344CB8AC3E}">
        <p14:creationId xmlns:p14="http://schemas.microsoft.com/office/powerpoint/2010/main" val="425198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Задания по лирике направлены на выявление умений девятиклассников работать с поэтическим текстом: анализировать его эмоциональные и образные особенности, выявлять средства художественной выразительности и определять их роль в раскрытии тематики и проблематики стихотворения и т.д. Задания 3.1 и 3.2 оцениваются по тем же критериям, что и задания 1.1 и 1.2, соответственно, требования к ответам идентичные: наличие прямого лаконичного ответа на проблемный вопрос, аргументирование собственных тезисов с опорой на текст стихотворения без подмены анализа пересказом и без искажения авторской позиции, соблюдение логических, речевых, грамматических норм.</a:t>
            </a:r>
          </a:p>
          <a:p>
            <a:r>
              <a:rPr lang="ru-RU" dirty="0"/>
              <a:t>Обучающиеся успешно справлялись с заданиями по лирике, поскольку для анализа были предложены известные и хорошо изученные в рамках школьной программы произведения. </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E4217-BBD3-40BA-8772-C691C38E126C}"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061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98719" y="4343400"/>
            <a:ext cx="5873482" cy="4466230"/>
          </a:xfrm>
        </p:spPr>
        <p:txBody>
          <a:bodyPr>
            <a:normAutofit fontScale="92500"/>
          </a:bodyPr>
          <a:lstStyle/>
          <a:p>
            <a:r>
              <a:rPr lang="ru-RU" dirty="0"/>
              <a:t>Четвертое задание первой части – задание повышенного уровня сложности. Оно предполагает не только размышление над предложенным произведением или фрагментом, но и сопоставление его с другим текстом. </a:t>
            </a:r>
          </a:p>
          <a:p>
            <a:r>
              <a:rPr lang="ru-RU" dirty="0"/>
              <a:t>Прежде чем сопоставить произведения или фрагменты, экзаменуемый должен сначала прочитать и осмыслить сопоставляемые тексты, найти важнейшие основания для сравнения по указанному в задании направлению анализа, построить сравнительную характеристику, выдвинуть аргументированное суждение с приведением убедительных доказательств и формулированием обоснованных выводов.</a:t>
            </a:r>
          </a:p>
          <a:p>
            <a:r>
              <a:rPr lang="ru-RU" dirty="0"/>
              <a:t>Несмотря на то, что 4 задание относится к заданиям повышенного уровня сложности, обучающиеся справляются с ним хорошо. Возможно, это связано с тем, что в основной период в двух вариантах были понятные участникам ОГЭ поэтические тексты. Сопоставление стихотворений А. С. Пушкина «Желание» и А. А. Фета «Нет, я не изменил. До старости глубокой…», А. А. Фета «Учись у них – у дуба, у березы» и А. С. Пушкина «Если жизнь тебя обманет…» не вызывало затруднений у экзаменуемых, которые правильно поняли идеи стихотворений, верно оценили настроение лирических героев. </a:t>
            </a:r>
          </a:p>
          <a:p>
            <a:r>
              <a:rPr lang="ru-RU" dirty="0"/>
              <a:t>К сожалению, некоторые участники экзамена в своих комментариях допускали фактические ошибки, поскольку слишком буквально и даже наивно понимают поэтическое произведение: </a:t>
            </a:r>
            <a:r>
              <a:rPr lang="ru-RU" i="1" dirty="0"/>
              <a:t>«Стихотворения А. С. Пушкина и А. А. Фета близки тематически. По стихотворению Фета можно сделать вывод, что его жена умерла «Хоть память и твердит, что между нас могила…». В нём он пишет, что так и не смог найти другую девушку и вечно будет любить только её «Я раб твоей любви…». Оба стихотворения связаны со смертью и их искренними чувствами к своим жёнам. Таким образом, в обоих стихотворениях есть тематическая близость со смертью и искренними чувствами к возлюбленным».</a:t>
            </a:r>
            <a:endParaRPr lang="ru-RU" dirty="0"/>
          </a:p>
          <a:p>
            <a:r>
              <a:rPr lang="ru-RU" b="1" dirty="0"/>
              <a:t>При подготовке к экзамену обучающиеся должны более внимательно изучать биографию поэтов и писателей, а также учитывать отвлеченный, общечеловеческий смысл произведений. </a:t>
            </a:r>
          </a:p>
          <a:p>
            <a:endParaRPr lang="ru-RU" dirty="0"/>
          </a:p>
          <a:p>
            <a:endParaRPr lang="ru-RU" dirty="0"/>
          </a:p>
        </p:txBody>
      </p:sp>
      <p:sp>
        <p:nvSpPr>
          <p:cNvPr id="4" name="Номер слайда 3"/>
          <p:cNvSpPr>
            <a:spLocks noGrp="1"/>
          </p:cNvSpPr>
          <p:nvPr>
            <p:ph type="sldNum" sz="quarter" idx="10"/>
          </p:nvPr>
        </p:nvSpPr>
        <p:spPr/>
        <p:txBody>
          <a:bodyPr/>
          <a:lstStyle/>
          <a:p>
            <a:fld id="{487E4217-BBD3-40BA-8772-C691C38E126C}" type="slidenum">
              <a:rPr lang="ru-RU" smtClean="0"/>
              <a:pPr/>
              <a:t>27</a:t>
            </a:fld>
            <a:endParaRPr lang="ru-RU"/>
          </a:p>
        </p:txBody>
      </p:sp>
    </p:spTree>
    <p:extLst>
      <p:ext uri="{BB962C8B-B14F-4D97-AF65-F5344CB8AC3E}">
        <p14:creationId xmlns:p14="http://schemas.microsoft.com/office/powerpoint/2010/main" val="34817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204717" y="4343400"/>
            <a:ext cx="6475863" cy="4623179"/>
          </a:xfrm>
        </p:spPr>
        <p:txBody>
          <a:bodyPr>
            <a:noAutofit/>
          </a:bodyPr>
          <a:lstStyle/>
          <a:p>
            <a:r>
              <a:rPr lang="ru-RU" sz="800" dirty="0"/>
              <a:t>Если обучающиеся выбирали тему «На каких принципах строятся взаимоотношения людей в «</a:t>
            </a:r>
            <a:r>
              <a:rPr lang="ru-RU" sz="800" dirty="0" err="1"/>
              <a:t>фамусовском</a:t>
            </a:r>
            <a:r>
              <a:rPr lang="ru-RU" sz="800" dirty="0"/>
              <a:t> обществе»? (По комедии А.С. Грибоедова «Горе от ума»)», то обычно излагали все известные им сведения. Поскольку в своих рассуждениях участники ОГЭ вольно или невольно касались вопросов образования, семейного воспитания, одиночества и отверженности Чацкого, они частично отражали принципы </a:t>
            </a:r>
            <a:r>
              <a:rPr lang="ru-RU" sz="800" dirty="0" err="1"/>
              <a:t>фамусовского</a:t>
            </a:r>
            <a:r>
              <a:rPr lang="ru-RU" sz="800" dirty="0"/>
              <a:t> общества: «</a:t>
            </a:r>
            <a:r>
              <a:rPr lang="ru-RU" sz="800" i="1" dirty="0"/>
              <a:t>А. С. Грибоедов – выдающийся писатель и драматург. Он сотворил множество произведений, однако на мой взгляд, самым ярким является комедия «Горе от ума», написанная в четырёх действиях, в стихах.</a:t>
            </a:r>
            <a:endParaRPr lang="ru-RU" sz="800" dirty="0"/>
          </a:p>
          <a:p>
            <a:r>
              <a:rPr lang="ru-RU" sz="800" i="1" dirty="0"/>
              <a:t>В произведениях автор поднимает тему воспитания и образования. Проблематикой этого произведения является нежелание учиться нового поколения. А. С. Грибоедов высмеивает необразованность, невежество. Павел Афанасьевич Фамусов – управляющий в казённом месте. Считает учёбу не нужной вещью, а образованных людей опасностью. В </a:t>
            </a:r>
            <a:r>
              <a:rPr lang="ru-RU" sz="800" i="1" dirty="0" err="1"/>
              <a:t>фамусовском</a:t>
            </a:r>
            <a:r>
              <a:rPr lang="ru-RU" sz="800" i="1" dirty="0"/>
              <a:t> обществе не приветствуются умные люди…» </a:t>
            </a:r>
            <a:endParaRPr lang="ru-RU" sz="800" dirty="0"/>
          </a:p>
          <a:p>
            <a:r>
              <a:rPr lang="ru-RU" sz="800" dirty="0"/>
              <a:t>Конечно, подобные сочинения не могли заслужить максимальные баллы. К сожалению, обучающиеся, во-первых, </a:t>
            </a:r>
            <a:r>
              <a:rPr lang="ru-RU" sz="800" b="1" dirty="0"/>
              <a:t>не понимали поставленный вопрос, во-вторых, демонстрировали очень поверхностные знания о произведении А. С. Грибоедова.</a:t>
            </a:r>
          </a:p>
          <a:p>
            <a:r>
              <a:rPr lang="ru-RU" sz="800" dirty="0"/>
              <a:t>При выборе темы «Какие черты личности Печорина проявляются в истории его отношений с Верой? (По роману М. Ю. Лермонтова «Герой нашего времени»)» обучающиеся обращались к конкретному эпизоду произведения, и это делало рассуждения более содержательными и обоснованными. В целом участники экзамена приходили к выводу о том, что любовь Печорина к Вере была искренним и глубоким чувством, поэтому герой представал трепетным, мудрым, целеустремленным: </a:t>
            </a:r>
            <a:r>
              <a:rPr lang="ru-RU" sz="800" i="1" dirty="0"/>
              <a:t>«… Когда она (кн. Вера) написала письмо о том, что они больше никогда не увидятся, что они с мужем уезжают в Пятигорск, Печорин в «полном безумии» и страхе потерять Веру сел на своего Черкеса и пустился во весь дух по дороге за ними. Он «беспощадно погонял измученного коня», который храпел и вскоре </a:t>
            </a:r>
            <a:r>
              <a:rPr lang="ru-RU" sz="800" i="1" dirty="0" err="1"/>
              <a:t>сдох</a:t>
            </a:r>
            <a:r>
              <a:rPr lang="ru-RU" sz="800" i="1" dirty="0"/>
              <a:t> от усталости. У Печорина пропали все надежды, он лежал на земле и очень сильно плакал, его рассудок замолк, а хладнокровие мгновенно пропало.  Таким образом, в его истории отношений с Верой, мы можем видеть на что способен по настоящему любящий человек. В Печорине проявились такие черты личности, как умение любить и быть сильным духом</a:t>
            </a:r>
            <a:r>
              <a:rPr lang="ru-RU" sz="800" dirty="0"/>
              <a:t>».</a:t>
            </a:r>
          </a:p>
          <a:p>
            <a:r>
              <a:rPr lang="ru-RU" sz="800" dirty="0"/>
              <a:t>Надо отметить, что тему 5.2 в анализируемом варианте выбирали чаще </a:t>
            </a:r>
            <a:r>
              <a:rPr lang="ru-RU" sz="800" b="1" dirty="0"/>
              <a:t>всего. Она позволила выявить умения экзаменуемых понимать литературное произведение, демонстрировать итоги смыслового и эстетического анализа текста.</a:t>
            </a:r>
          </a:p>
          <a:p>
            <a:r>
              <a:rPr lang="ru-RU" sz="800" dirty="0"/>
              <a:t>Тема «Как в повести Н. В. Гоголя «Шинель» соотносятся реальность и фантастика?» </a:t>
            </a:r>
            <a:r>
              <a:rPr lang="ru-RU" sz="800" b="1" dirty="0"/>
              <a:t>сложна своей формулировкой</a:t>
            </a:r>
            <a:r>
              <a:rPr lang="ru-RU" sz="800" dirty="0"/>
              <a:t>. Выпускники должны были объяснить функцию фантастики в художественном произведении. Редкими были сочинения участников ОГЭ, в которых они не просто писали о призраке, а интерпретировали использованные в тексте элементы фантастики и смысл финала: «</a:t>
            </a:r>
            <a:r>
              <a:rPr lang="ru-RU" sz="800" i="1" dirty="0"/>
              <a:t>В «реальности Акакий Акакиевич был робким, тихим и пугливым. А в фантастическом финале стал упорным, агрессивным мертвецом: «А! Так вот ты наконец! наконец я тебя того, поймал за воротник! твоей-то шинели мне и нужно!». Теперь боялся не он, а его: «ужас значительного лица превзошёл все границы», но это внушило ему, однако же, такой страх, что он бросился бежать со всех ног». Так фантастическое резко контрастирует с реальным в повести, что усиливает впечатления читателя, помогает сильнее раскрыть тему «маленького человека» и образ </a:t>
            </a:r>
            <a:r>
              <a:rPr lang="ru-RU" sz="800" i="1" dirty="0" err="1"/>
              <a:t>Башмачкина</a:t>
            </a:r>
            <a:r>
              <a:rPr lang="ru-RU" sz="800" dirty="0"/>
              <a:t>».</a:t>
            </a:r>
          </a:p>
          <a:p>
            <a:r>
              <a:rPr lang="ru-RU" sz="800" dirty="0"/>
              <a:t>Тему «В чем проявляется мастерство Ф. И. Тютчева при создании картин природы? (На примере не менее двух стихотворений по выбору экзаменуемого)» обучающиеся практически не выбирали. Работа по лирике остается сложной для обучающихся 9 классов. Для раскрытия подобных тем участникам ОГЭ нужно внимательно прочитывать формулировку, быть знакомыми с творчеством названного поэта, уметь анализировать поэтические тексты. При этом для максимальных баллов нужно проанализировать не менее двух стихотворений. </a:t>
            </a:r>
          </a:p>
          <a:p>
            <a:r>
              <a:rPr lang="ru-RU" sz="800" dirty="0"/>
              <a:t>Тема «Народные характеры в творчестве В. М. Шукшина (на примере одного из произведений писателя по выбору экзаменуемого)» также не была популярной среди выпускников, но те, кто ее выбрал, справлялись успешно. В данном случае достаточно было проанализировать один рассказ, у Шукшина произведения небольшие по объему, а следовательно, даже в условиях экзамена времени было достаточно. Обычно обучающиеся выбирали рассказ «Чудик», поскольку он включен в школьную программу. </a:t>
            </a:r>
          </a:p>
          <a:p>
            <a:endParaRPr lang="ru-RU" sz="800" dirty="0"/>
          </a:p>
        </p:txBody>
      </p:sp>
      <p:sp>
        <p:nvSpPr>
          <p:cNvPr id="4" name="Номер слайда 3"/>
          <p:cNvSpPr>
            <a:spLocks noGrp="1"/>
          </p:cNvSpPr>
          <p:nvPr>
            <p:ph type="sldNum" sz="quarter" idx="10"/>
          </p:nvPr>
        </p:nvSpPr>
        <p:spPr/>
        <p:txBody>
          <a:bodyPr/>
          <a:lstStyle/>
          <a:p>
            <a:fld id="{487E4217-BBD3-40BA-8772-C691C38E126C}" type="slidenum">
              <a:rPr lang="ru-RU" smtClean="0"/>
              <a:pPr/>
              <a:t>34</a:t>
            </a:fld>
            <a:endParaRPr lang="ru-RU"/>
          </a:p>
        </p:txBody>
      </p:sp>
    </p:spTree>
    <p:extLst>
      <p:ext uri="{BB962C8B-B14F-4D97-AF65-F5344CB8AC3E}">
        <p14:creationId xmlns:p14="http://schemas.microsoft.com/office/powerpoint/2010/main" val="69913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FE1816-7936-4FB9-B704-F5D860D76359}"/>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xmlns="" id="{64B37C26-0136-4473-ADA6-ADB0E2970C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xmlns="" id="{050902B8-3C6A-4DD8-B35E-DB186E93D669}"/>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5" name="Нижний колонтитул 4">
            <a:extLst>
              <a:ext uri="{FF2B5EF4-FFF2-40B4-BE49-F238E27FC236}">
                <a16:creationId xmlns:a16="http://schemas.microsoft.com/office/drawing/2014/main" xmlns="" id="{92D61D08-16D9-40FF-AA2C-DE48E013D4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AB073E8-589B-4B02-807E-D819497146BF}"/>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157199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DDFB193-A3CB-47E9-9CDE-18214ED4D2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1ECBEBE5-1C34-4674-B4DE-81D0EBA7183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0F8FB0E-FBC9-4475-9640-749155DA97CA}"/>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5" name="Нижний колонтитул 4">
            <a:extLst>
              <a:ext uri="{FF2B5EF4-FFF2-40B4-BE49-F238E27FC236}">
                <a16:creationId xmlns:a16="http://schemas.microsoft.com/office/drawing/2014/main" xmlns="" id="{DC9C9D5F-507B-44E2-9FF3-EAD663BA62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D949D55-C22B-4864-8ABF-9CC6FEABB35C}"/>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338610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12F2DD3-07EB-4AE9-928B-494DB530420B}"/>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7B9AC230-BCC0-4E9A-9029-44734BDC1057}"/>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1299ABA-17C0-4F90-B372-87A8B98C49F9}"/>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5" name="Нижний колонтитул 4">
            <a:extLst>
              <a:ext uri="{FF2B5EF4-FFF2-40B4-BE49-F238E27FC236}">
                <a16:creationId xmlns:a16="http://schemas.microsoft.com/office/drawing/2014/main" xmlns="" id="{B08FADE8-000B-49B1-BEDF-40C8436A37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71CF18F-C023-4CAC-B58C-1BF36044B5E4}"/>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4071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32900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626036-9025-4C36-A490-459BF0D3B75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3BD2A47F-8F2D-4BB1-8104-997AC795F8C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6DF5D99-768F-4D95-8A28-AC60B167A002}"/>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5" name="Нижний колонтитул 4">
            <a:extLst>
              <a:ext uri="{FF2B5EF4-FFF2-40B4-BE49-F238E27FC236}">
                <a16:creationId xmlns:a16="http://schemas.microsoft.com/office/drawing/2014/main" xmlns="" id="{01C83EB1-031F-4C0A-AB50-D9778877C7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E5B579D-6216-4AC9-BDFF-21468BF146DB}"/>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90014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5AC623-5DE6-4F51-9FC1-EECEB58FBF40}"/>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xmlns="" id="{ABB403C5-6791-484B-A21A-668194385A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D1D5D99E-C4BD-485B-A6F1-ACD1947A1190}"/>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5" name="Нижний колонтитул 4">
            <a:extLst>
              <a:ext uri="{FF2B5EF4-FFF2-40B4-BE49-F238E27FC236}">
                <a16:creationId xmlns:a16="http://schemas.microsoft.com/office/drawing/2014/main" xmlns="" id="{8252E11F-D28F-4DF3-85FE-0F0D84C255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0B5E116-8508-4708-BCB0-0B2206DAF287}"/>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391463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612327-F5F3-47BC-B98B-B36B392C6D3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0AD7ED7-CD9B-4B02-A327-FD36E766CED8}"/>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92B7839F-A19B-4E6C-BE6A-C3774A5F9228}"/>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72BB31F-3339-4F0A-85E5-E2301AD9943F}"/>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6" name="Нижний колонтитул 5">
            <a:extLst>
              <a:ext uri="{FF2B5EF4-FFF2-40B4-BE49-F238E27FC236}">
                <a16:creationId xmlns:a16="http://schemas.microsoft.com/office/drawing/2014/main" xmlns="" id="{0F5E7BE7-B228-407E-AD3D-C18BDF0C86E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FE32740-C416-4EB6-ABBF-6EB74CF155EF}"/>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89757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DA19DA-196B-4EA6-BCE4-1E6059CD676E}"/>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4D21CFC-A161-4C73-84A9-DFF05ECB904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xmlns="" id="{43435478-8CBB-4F47-8113-63ADC9057690}"/>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D6582349-FFCA-4445-84A3-C01DD1FA829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xmlns="" id="{71C7F355-4813-449B-8E3D-5BFEAB99AC81}"/>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F5D393B-2195-4C7F-81D7-2B29A10F5D1F}"/>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8" name="Нижний колонтитул 7">
            <a:extLst>
              <a:ext uri="{FF2B5EF4-FFF2-40B4-BE49-F238E27FC236}">
                <a16:creationId xmlns:a16="http://schemas.microsoft.com/office/drawing/2014/main" xmlns="" id="{7C2EBB2C-433D-49C8-95A9-1B0CE8E5595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C6F07E42-F409-4727-9172-9E13D4B610ED}"/>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65803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810CEB-E9CF-4E11-8C38-60D7335722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FFEC0B4A-AC55-449A-94BE-9B53606A9893}"/>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4" name="Нижний колонтитул 3">
            <a:extLst>
              <a:ext uri="{FF2B5EF4-FFF2-40B4-BE49-F238E27FC236}">
                <a16:creationId xmlns:a16="http://schemas.microsoft.com/office/drawing/2014/main" xmlns="" id="{7FFFCBE4-8C54-4DFA-B0D5-9445CB0CBEC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5CAA386-0C03-4F25-9C59-91399B140593}"/>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19333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4331D5D7-A0E8-4433-AD13-BC988033B1F9}"/>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3" name="Нижний колонтитул 2">
            <a:extLst>
              <a:ext uri="{FF2B5EF4-FFF2-40B4-BE49-F238E27FC236}">
                <a16:creationId xmlns:a16="http://schemas.microsoft.com/office/drawing/2014/main" xmlns="" id="{F95C0A9E-A1E6-4B93-A7D9-A3D76CB06DF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9FB2C761-7204-4C01-BC5B-42E0BC3ABBDD}"/>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328853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3FB24D-E63B-41E2-8E5A-7C69827C2C8F}"/>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xmlns="" id="{E0DFBF85-D151-4B0C-AB19-E88AFCA6C7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ECAC5FE-F9FA-4FBA-B779-D645D8DAE1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67B67535-5575-45E9-BFD9-AA7AF29C46CB}"/>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6" name="Нижний колонтитул 5">
            <a:extLst>
              <a:ext uri="{FF2B5EF4-FFF2-40B4-BE49-F238E27FC236}">
                <a16:creationId xmlns:a16="http://schemas.microsoft.com/office/drawing/2014/main" xmlns="" id="{DC6EBA2F-AD70-4F31-B150-C45C4248FD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A7B7434-5856-4CA5-AE73-B66D2632137F}"/>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127042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1A9687-D99F-4C7E-AD1D-10657655C11F}"/>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xmlns="" id="{9E1D6B85-DE5E-431F-A7D7-22E5D0F759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xmlns="" id="{627DA436-81FC-41D4-902E-A432C87C76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09052F74-8997-4874-B3CD-72582F4E0CD3}"/>
              </a:ext>
            </a:extLst>
          </p:cNvPr>
          <p:cNvSpPr>
            <a:spLocks noGrp="1"/>
          </p:cNvSpPr>
          <p:nvPr>
            <p:ph type="dt" sz="half" idx="10"/>
          </p:nvPr>
        </p:nvSpPr>
        <p:spPr/>
        <p:txBody>
          <a:bodyPr/>
          <a:lstStyle/>
          <a:p>
            <a:fld id="{526BB319-4003-45E6-ACCF-2C6F8D674C8B}" type="datetimeFigureOut">
              <a:rPr lang="ru-RU" smtClean="0"/>
              <a:pPr/>
              <a:t>06.11.2024</a:t>
            </a:fld>
            <a:endParaRPr lang="ru-RU"/>
          </a:p>
        </p:txBody>
      </p:sp>
      <p:sp>
        <p:nvSpPr>
          <p:cNvPr id="6" name="Нижний колонтитул 5">
            <a:extLst>
              <a:ext uri="{FF2B5EF4-FFF2-40B4-BE49-F238E27FC236}">
                <a16:creationId xmlns:a16="http://schemas.microsoft.com/office/drawing/2014/main" xmlns="" id="{6AD2B881-76E2-46DC-8A51-A39F72ADCDC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C98785B-9B08-4C02-B18E-D979EB9A5F98}"/>
              </a:ext>
            </a:extLst>
          </p:cNvPr>
          <p:cNvSpPr>
            <a:spLocks noGrp="1"/>
          </p:cNvSpPr>
          <p:nvPr>
            <p:ph type="sldNum" sz="quarter" idx="12"/>
          </p:nvPr>
        </p:nvSpPr>
        <p:spPr/>
        <p:txBody>
          <a:bodyPr/>
          <a:lstStyle/>
          <a:p>
            <a:fld id="{C2FC249D-0F6C-45E5-8A62-7617E6F448EF}" type="slidenum">
              <a:rPr lang="ru-RU" smtClean="0"/>
              <a:pPr/>
              <a:t>‹#›</a:t>
            </a:fld>
            <a:endParaRPr lang="ru-RU"/>
          </a:p>
        </p:txBody>
      </p:sp>
    </p:spTree>
    <p:extLst>
      <p:ext uri="{BB962C8B-B14F-4D97-AF65-F5344CB8AC3E}">
        <p14:creationId xmlns:p14="http://schemas.microsoft.com/office/powerpoint/2010/main" val="76306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024390-AE18-48F9-A665-27FAB383759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B09F9352-692E-4EA3-B068-E327F19426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ABD36BC-E322-4C9F-9427-168D8F95130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6BB319-4003-45E6-ACCF-2C6F8D674C8B}" type="datetimeFigureOut">
              <a:rPr lang="ru-RU" smtClean="0"/>
              <a:pPr/>
              <a:t>06.11.2024</a:t>
            </a:fld>
            <a:endParaRPr lang="ru-RU"/>
          </a:p>
        </p:txBody>
      </p:sp>
      <p:sp>
        <p:nvSpPr>
          <p:cNvPr id="5" name="Нижний колонтитул 4">
            <a:extLst>
              <a:ext uri="{FF2B5EF4-FFF2-40B4-BE49-F238E27FC236}">
                <a16:creationId xmlns:a16="http://schemas.microsoft.com/office/drawing/2014/main" xmlns="" id="{E4CE3E1C-6D7B-42CC-B624-B797EE1A75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E464D12F-F4FE-4F1C-A099-6E84F15078C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FC249D-0F6C-45E5-8A62-7617E6F448EF}" type="slidenum">
              <a:rPr lang="ru-RU" smtClean="0"/>
              <a:pPr/>
              <a:t>‹#›</a:t>
            </a:fld>
            <a:endParaRPr lang="ru-RU"/>
          </a:p>
        </p:txBody>
      </p:sp>
    </p:spTree>
    <p:extLst>
      <p:ext uri="{BB962C8B-B14F-4D97-AF65-F5344CB8AC3E}">
        <p14:creationId xmlns:p14="http://schemas.microsoft.com/office/powerpoint/2010/main" val="1563681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1"/>
            <a:ext cx="7772400" cy="2691730"/>
          </a:xfrm>
        </p:spPr>
        <p:txBody>
          <a:bodyPr>
            <a:normAutofit/>
          </a:bodyPr>
          <a:lstStyle/>
          <a:p>
            <a:r>
              <a:rPr lang="ru-RU" dirty="0"/>
              <a:t>Методический анализ результатов ОГЭ по учебному предмету «Литература»</a:t>
            </a: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p:txBody>
          <a:bodyPr>
            <a:normAutofit/>
          </a:bodyPr>
          <a:lstStyle/>
          <a:p>
            <a:pPr algn="just">
              <a:buNone/>
            </a:pPr>
            <a:r>
              <a:rPr lang="ru-RU" sz="3200" i="1" dirty="0"/>
              <a:t>«Писатель передаёт искренность чувства Ивана Васильевича, используя эпитеты для образа героини Вареньки. Также он описал настроение Ивана. Как было сказано в приведённом фрагменте, Иван был по-настоящему счастлив, очень весел и доволен после танцев с возлюбленной»</a:t>
            </a:r>
            <a:r>
              <a:rPr lang="ru-RU" sz="3200" dirty="0"/>
              <a:t>. </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36712"/>
          </a:xfrm>
        </p:spPr>
        <p:txBody>
          <a:bodyPr/>
          <a:lstStyle/>
          <a:p>
            <a:r>
              <a:rPr lang="ru-RU" dirty="0"/>
              <a:t>Примеры ответов</a:t>
            </a:r>
          </a:p>
        </p:txBody>
      </p:sp>
      <p:sp>
        <p:nvSpPr>
          <p:cNvPr id="3" name="Содержимое 2"/>
          <p:cNvSpPr>
            <a:spLocks noGrp="1"/>
          </p:cNvSpPr>
          <p:nvPr>
            <p:ph idx="1"/>
          </p:nvPr>
        </p:nvSpPr>
        <p:spPr>
          <a:xfrm>
            <a:off x="179512" y="908720"/>
            <a:ext cx="8784976" cy="5760640"/>
          </a:xfrm>
        </p:spPr>
        <p:txBody>
          <a:bodyPr>
            <a:noAutofit/>
          </a:bodyPr>
          <a:lstStyle/>
          <a:p>
            <a:pPr algn="just">
              <a:buNone/>
            </a:pPr>
            <a:r>
              <a:rPr lang="ru-RU" sz="3600" i="1" dirty="0"/>
              <a:t>«Решение Софьи представить Чацкого сумасшедшим характеризует её как ребёнка, воспитанного в семье подхалимов и невежд. Сама же Софья умна и начитанна, однако Чацкий не соответствует устоям её отца, будучи громким и смелым. Да и к тому же Чацкий любит Софью, а она, в свою очередь, любит Молчалина</a:t>
            </a:r>
            <a:r>
              <a:rPr lang="ru-RU" sz="3600" dirty="0"/>
              <a:t>…</a:t>
            </a:r>
            <a:r>
              <a:rPr lang="ru-RU" sz="3600" i="1" dirty="0"/>
              <a:t>»</a:t>
            </a:r>
            <a:r>
              <a:rPr lang="ru-RU" sz="36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836712"/>
          </a:xfrm>
        </p:spPr>
        <p:txBody>
          <a:bodyPr/>
          <a:lstStyle/>
          <a:p>
            <a:r>
              <a:rPr lang="ru-RU" dirty="0"/>
              <a:t>Примеры ответов</a:t>
            </a:r>
          </a:p>
        </p:txBody>
      </p:sp>
      <p:sp>
        <p:nvSpPr>
          <p:cNvPr id="3" name="Содержимое 2"/>
          <p:cNvSpPr>
            <a:spLocks noGrp="1"/>
          </p:cNvSpPr>
          <p:nvPr>
            <p:ph idx="1"/>
          </p:nvPr>
        </p:nvSpPr>
        <p:spPr>
          <a:xfrm>
            <a:off x="179512" y="908720"/>
            <a:ext cx="8784976" cy="5949280"/>
          </a:xfrm>
        </p:spPr>
        <p:txBody>
          <a:bodyPr>
            <a:noAutofit/>
          </a:bodyPr>
          <a:lstStyle/>
          <a:p>
            <a:pPr algn="just">
              <a:buNone/>
            </a:pPr>
            <a:r>
              <a:rPr lang="ru-RU" sz="2400" i="1" dirty="0"/>
              <a:t>«Эпитеты помогают автору передать по-новому какие-нибудь обычные вещи. Также раскрывают произведение более углублённо для читателя. Чтоб ему было легче проникнуться и понять лирического героя».</a:t>
            </a:r>
          </a:p>
          <a:p>
            <a:pPr algn="just">
              <a:buNone/>
            </a:pPr>
            <a:r>
              <a:rPr lang="ru-RU" sz="2400" i="1" dirty="0" smtClean="0"/>
              <a:t>«…Так автор даёт описание портретов жены богача-хлебосола «… в </a:t>
            </a:r>
            <a:r>
              <a:rPr lang="ru-RU" sz="2400" i="1" dirty="0"/>
              <a:t>бархатном плюсовом платье, в брильянтовой фероньерке на голове и открытыми старыми, пухлыми, белыми плечами и грудью, как портреты Елизаветы Петровны», Вареньки «Она была в белом платье с розовым поясом и в белых лайковых перчатках, немного не доходивших до худых, острых локтей…» &lt;…&gt; Такое точное описание даёт читателю возможность лучше представить и понять героя. Ведь по тому, как выглядит человек можно судить о его душевном состоянии, характере, привычках, статусе и месте в </a:t>
            </a:r>
            <a:r>
              <a:rPr lang="ru-RU" sz="2400" i="1" dirty="0" smtClean="0"/>
              <a:t>обществе</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640960" cy="1417638"/>
          </a:xfrm>
        </p:spPr>
        <p:txBody>
          <a:bodyPr>
            <a:noAutofit/>
          </a:bodyPr>
          <a:lstStyle/>
          <a:p>
            <a:r>
              <a:rPr lang="ru-RU" sz="4800" dirty="0">
                <a:solidFill>
                  <a:schemeClr val="accent1">
                    <a:lumMod val="75000"/>
                  </a:schemeClr>
                </a:solidFill>
              </a:rPr>
              <a:t>Результаты выполнения </a:t>
            </a:r>
            <a:br>
              <a:rPr lang="ru-RU" sz="4800" dirty="0">
                <a:solidFill>
                  <a:schemeClr val="accent1">
                    <a:lumMod val="75000"/>
                  </a:schemeClr>
                </a:solidFill>
              </a:rPr>
            </a:br>
            <a:r>
              <a:rPr lang="ru-RU" sz="4800" dirty="0">
                <a:solidFill>
                  <a:schemeClr val="accent1">
                    <a:lumMod val="75000"/>
                  </a:schemeClr>
                </a:solidFill>
              </a:rPr>
              <a:t>заданий 1.1/1.2</a:t>
            </a:r>
          </a:p>
        </p:txBody>
      </p:sp>
      <p:graphicFrame>
        <p:nvGraphicFramePr>
          <p:cNvPr id="6" name="Таблица 5">
            <a:extLst>
              <a:ext uri="{FF2B5EF4-FFF2-40B4-BE49-F238E27FC236}">
                <a16:creationId xmlns:a16="http://schemas.microsoft.com/office/drawing/2014/main" xmlns="" id="{ED9B4D4D-D077-4F0B-8AC4-037588EFA66F}"/>
              </a:ext>
            </a:extLst>
          </p:cNvPr>
          <p:cNvGraphicFramePr>
            <a:graphicFrameLocks noGrp="1"/>
          </p:cNvGraphicFramePr>
          <p:nvPr>
            <p:extLst>
              <p:ext uri="{D42A27DB-BD31-4B8C-83A1-F6EECF244321}">
                <p14:modId xmlns:p14="http://schemas.microsoft.com/office/powerpoint/2010/main" val="190802746"/>
              </p:ext>
            </p:extLst>
          </p:nvPr>
        </p:nvGraphicFramePr>
        <p:xfrm>
          <a:off x="179512" y="1417638"/>
          <a:ext cx="8784979" cy="4729119"/>
        </p:xfrm>
        <a:graphic>
          <a:graphicData uri="http://schemas.openxmlformats.org/drawingml/2006/table">
            <a:tbl>
              <a:tblPr firstRow="1" firstCol="1" bandRow="1">
                <a:tableStyleId>{10A1B5D5-9B99-4C35-A422-299274C87663}</a:tableStyleId>
              </a:tblPr>
              <a:tblGrid>
                <a:gridCol w="1254997">
                  <a:extLst>
                    <a:ext uri="{9D8B030D-6E8A-4147-A177-3AD203B41FA5}">
                      <a16:colId xmlns:a16="http://schemas.microsoft.com/office/drawing/2014/main" xmlns="" val="3132771099"/>
                    </a:ext>
                  </a:extLst>
                </a:gridCol>
                <a:gridCol w="1254997">
                  <a:extLst>
                    <a:ext uri="{9D8B030D-6E8A-4147-A177-3AD203B41FA5}">
                      <a16:colId xmlns:a16="http://schemas.microsoft.com/office/drawing/2014/main" xmlns="" val="2240848374"/>
                    </a:ext>
                  </a:extLst>
                </a:gridCol>
                <a:gridCol w="1254997">
                  <a:extLst>
                    <a:ext uri="{9D8B030D-6E8A-4147-A177-3AD203B41FA5}">
                      <a16:colId xmlns:a16="http://schemas.microsoft.com/office/drawing/2014/main" xmlns="" val="4125862162"/>
                    </a:ext>
                  </a:extLst>
                </a:gridCol>
                <a:gridCol w="1254997">
                  <a:extLst>
                    <a:ext uri="{9D8B030D-6E8A-4147-A177-3AD203B41FA5}">
                      <a16:colId xmlns:a16="http://schemas.microsoft.com/office/drawing/2014/main" xmlns="" val="4117842913"/>
                    </a:ext>
                  </a:extLst>
                </a:gridCol>
                <a:gridCol w="1254997">
                  <a:extLst>
                    <a:ext uri="{9D8B030D-6E8A-4147-A177-3AD203B41FA5}">
                      <a16:colId xmlns:a16="http://schemas.microsoft.com/office/drawing/2014/main" xmlns="" val="2242871170"/>
                    </a:ext>
                  </a:extLst>
                </a:gridCol>
                <a:gridCol w="1254997">
                  <a:extLst>
                    <a:ext uri="{9D8B030D-6E8A-4147-A177-3AD203B41FA5}">
                      <a16:colId xmlns:a16="http://schemas.microsoft.com/office/drawing/2014/main" xmlns="" val="311707520"/>
                    </a:ext>
                  </a:extLst>
                </a:gridCol>
                <a:gridCol w="1254997">
                  <a:extLst>
                    <a:ext uri="{9D8B030D-6E8A-4147-A177-3AD203B41FA5}">
                      <a16:colId xmlns:a16="http://schemas.microsoft.com/office/drawing/2014/main" xmlns="" val="566189562"/>
                    </a:ext>
                  </a:extLst>
                </a:gridCol>
              </a:tblGrid>
              <a:tr h="1160202">
                <a:tc rowSpan="2">
                  <a:txBody>
                    <a:bodyPr/>
                    <a:lstStyle/>
                    <a:p>
                      <a:pPr algn="ctr">
                        <a:spcAft>
                          <a:spcPts val="0"/>
                        </a:spcAft>
                      </a:pPr>
                      <a:r>
                        <a:rPr lang="ru-RU" sz="1200" dirty="0">
                          <a:effectLst/>
                        </a:rPr>
                        <a:t>Проверяемые элементы содержания / умения</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ru-RU" sz="1200">
                          <a:effectLst/>
                        </a:rPr>
                        <a:t>Балл</a:t>
                      </a:r>
                      <a:endParaRPr lang="ru-RU"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ru-RU" sz="1200">
                          <a:effectLst/>
                        </a:rPr>
                        <a:t>Доля выполнивших задание на определенный балл от общего количества участников</a:t>
                      </a:r>
                      <a:endParaRPr lang="ru-RU"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gridSpan="4">
                  <a:txBody>
                    <a:bodyPr/>
                    <a:lstStyle/>
                    <a:p>
                      <a:pPr algn="ctr">
                        <a:spcAft>
                          <a:spcPts val="0"/>
                        </a:spcAft>
                      </a:pPr>
                      <a:r>
                        <a:rPr lang="ru-RU" sz="1200">
                          <a:effectLst/>
                        </a:rPr>
                        <a:t>Доля выполнивших задание на определенный балл в группах, получивших отметку</a:t>
                      </a:r>
                      <a:endParaRPr lang="ru-RU"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746493500"/>
                  </a:ext>
                </a:extLst>
              </a:tr>
              <a:tr h="41485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US" sz="2000" dirty="0">
                          <a:effectLst/>
                        </a:rPr>
                        <a:t>«2»</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rPr>
                        <a:t>«3»</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rPr>
                        <a:t>«4»</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rPr>
                        <a:t>«5»</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7296896"/>
                  </a:ext>
                </a:extLst>
              </a:tr>
              <a:tr h="431524">
                <a:tc rowSpan="3">
                  <a:txBody>
                    <a:bodyPr/>
                    <a:lstStyle/>
                    <a:p>
                      <a:pPr>
                        <a:spcAft>
                          <a:spcPts val="0"/>
                        </a:spcAft>
                      </a:pPr>
                      <a:r>
                        <a:rPr lang="ru-RU" sz="1200" dirty="0">
                          <a:effectLst/>
                        </a:rPr>
                        <a:t>Понимание предложенного текста и привлечение его для аргументации</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US" sz="2000" kern="1200" dirty="0">
                          <a:effectLst/>
                        </a:rPr>
                        <a:t>0</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7,10%</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solidFill>
                            <a:srgbClr val="FF0000"/>
                          </a:solidFill>
                          <a:effectLst/>
                        </a:rPr>
                        <a:t>44,83%</a:t>
                      </a:r>
                      <a:endParaRPr lang="ru-RU" sz="2000" kern="1200" dirty="0">
                        <a:solidFill>
                          <a:srgbClr val="FF0000"/>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12,95%</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2,82%</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0,00%</a:t>
                      </a:r>
                      <a:endParaRPr lang="ru-RU" sz="2000" kern="120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2259423743"/>
                  </a:ext>
                </a:extLst>
              </a:tr>
              <a:tr h="513695">
                <a:tc vMerge="1">
                  <a:txBody>
                    <a:bodyPr/>
                    <a:lstStyle/>
                    <a:p>
                      <a:endParaRPr lang="ru-RU"/>
                    </a:p>
                  </a:txBody>
                  <a:tcPr/>
                </a:tc>
                <a:tc>
                  <a:txBody>
                    <a:bodyPr/>
                    <a:lstStyle/>
                    <a:p>
                      <a:pPr algn="ctr">
                        <a:spcAft>
                          <a:spcPts val="0"/>
                        </a:spcAft>
                      </a:pPr>
                      <a:r>
                        <a:rPr lang="en-US" sz="2000" kern="1200">
                          <a:effectLst/>
                        </a:rPr>
                        <a:t>1</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18,13%</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37,93%</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29,02%</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15,05%</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4,13%</a:t>
                      </a:r>
                      <a:endParaRPr lang="ru-RU" sz="2000" kern="120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1630243970"/>
                  </a:ext>
                </a:extLst>
              </a:tr>
              <a:tr h="504056">
                <a:tc vMerge="1">
                  <a:txBody>
                    <a:bodyPr/>
                    <a:lstStyle/>
                    <a:p>
                      <a:endParaRPr lang="ru-RU"/>
                    </a:p>
                  </a:txBody>
                  <a:tcPr/>
                </a:tc>
                <a:tc>
                  <a:txBody>
                    <a:bodyPr/>
                    <a:lstStyle/>
                    <a:p>
                      <a:pPr algn="ctr">
                        <a:spcAft>
                          <a:spcPts val="0"/>
                        </a:spcAft>
                      </a:pPr>
                      <a:r>
                        <a:rPr lang="en-US" sz="2000" kern="1200" dirty="0">
                          <a:effectLst/>
                        </a:rPr>
                        <a:t>2</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74,77%</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17,24%</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58,03%</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82,13%</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95,87%</a:t>
                      </a:r>
                      <a:endParaRPr lang="ru-RU" sz="200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1282374498"/>
                  </a:ext>
                </a:extLst>
              </a:tr>
              <a:tr h="610285">
                <a:tc rowSpan="3">
                  <a:txBody>
                    <a:bodyPr/>
                    <a:lstStyle/>
                    <a:p>
                      <a:pPr>
                        <a:spcAft>
                          <a:spcPts val="0"/>
                        </a:spcAft>
                      </a:pPr>
                      <a:r>
                        <a:rPr lang="ru-RU" sz="1200" dirty="0">
                          <a:effectLst/>
                        </a:rPr>
                        <a:t>Логичность, соблюдение речевых и грамматических норм</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US" sz="2000" kern="1200">
                          <a:effectLst/>
                        </a:rPr>
                        <a:t>0</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21,90%</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65,52%</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39,38%</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14,42%</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3,31%</a:t>
                      </a:r>
                      <a:endParaRPr lang="ru-RU" sz="200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1886801557"/>
                  </a:ext>
                </a:extLst>
              </a:tr>
              <a:tr h="464973">
                <a:tc vMerge="1">
                  <a:txBody>
                    <a:bodyPr/>
                    <a:lstStyle/>
                    <a:p>
                      <a:endParaRPr lang="ru-RU"/>
                    </a:p>
                  </a:txBody>
                  <a:tcPr/>
                </a:tc>
                <a:tc>
                  <a:txBody>
                    <a:bodyPr/>
                    <a:lstStyle/>
                    <a:p>
                      <a:pPr algn="ctr">
                        <a:spcAft>
                          <a:spcPts val="0"/>
                        </a:spcAft>
                      </a:pPr>
                      <a:r>
                        <a:rPr lang="en-US" sz="2000" kern="1200">
                          <a:effectLst/>
                        </a:rPr>
                        <a:t>1</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52,42%</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34,48%</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51,30%</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60,82%</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36,36%</a:t>
                      </a:r>
                      <a:endParaRPr lang="ru-RU" sz="200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887039869"/>
                  </a:ext>
                </a:extLst>
              </a:tr>
              <a:tr h="629525">
                <a:tc vMerge="1">
                  <a:txBody>
                    <a:bodyPr/>
                    <a:lstStyle/>
                    <a:p>
                      <a:endParaRPr lang="ru-RU"/>
                    </a:p>
                  </a:txBody>
                  <a:tcPr/>
                </a:tc>
                <a:tc>
                  <a:txBody>
                    <a:bodyPr/>
                    <a:lstStyle/>
                    <a:p>
                      <a:pPr algn="ctr">
                        <a:spcAft>
                          <a:spcPts val="0"/>
                        </a:spcAft>
                      </a:pPr>
                      <a:r>
                        <a:rPr lang="en-US" sz="2000" kern="1200" dirty="0">
                          <a:effectLst/>
                        </a:rPr>
                        <a:t>2</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25,68%</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0,00%</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a:effectLst/>
                        </a:rPr>
                        <a:t>9,33%</a:t>
                      </a:r>
                      <a:endParaRPr lang="ru-RU" sz="2000" kern="120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24,76%</a:t>
                      </a:r>
                      <a:endParaRPr lang="ru-RU" sz="2000" kern="1200" dirty="0">
                        <a:solidFill>
                          <a:schemeClr val="dk1"/>
                        </a:solidFill>
                        <a:effectLst/>
                        <a:latin typeface="+mn-lt"/>
                        <a:ea typeface="+mn-ea"/>
                        <a:cs typeface="+mn-cs"/>
                      </a:endParaRPr>
                    </a:p>
                  </a:txBody>
                  <a:tcPr marL="68580" marR="68580" marT="0" marB="0" anchor="b"/>
                </a:tc>
                <a:tc>
                  <a:txBody>
                    <a:bodyPr/>
                    <a:lstStyle/>
                    <a:p>
                      <a:pPr algn="ctr">
                        <a:spcAft>
                          <a:spcPts val="0"/>
                        </a:spcAft>
                      </a:pPr>
                      <a:r>
                        <a:rPr lang="en-US" sz="2000" kern="1200" dirty="0">
                          <a:effectLst/>
                        </a:rPr>
                        <a:t>60,33%</a:t>
                      </a:r>
                      <a:endParaRPr lang="ru-RU" sz="200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xmlns="" val="3726108492"/>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2A02A60D-A1D0-4DDF-B26E-CE1AA09B5BCF}"/>
              </a:ext>
            </a:extLst>
          </p:cNvPr>
          <p:cNvSpPr txBox="1">
            <a:spLocks/>
          </p:cNvSpPr>
          <p:nvPr/>
        </p:nvSpPr>
        <p:spPr>
          <a:xfrm>
            <a:off x="314325" y="2421925"/>
            <a:ext cx="2273576" cy="17711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solidFill>
                  <a:schemeClr val="bg1"/>
                </a:solidFill>
                <a:latin typeface="+mn-lt"/>
              </a:rPr>
              <a:t>Задания 2.1/2.2</a:t>
            </a:r>
          </a:p>
        </p:txBody>
      </p:sp>
      <p:pic>
        <p:nvPicPr>
          <p:cNvPr id="23554" name="Picture 2" descr="Picture background"/>
          <p:cNvPicPr>
            <a:picLocks noChangeAspect="1" noChangeArrowheads="1"/>
          </p:cNvPicPr>
          <p:nvPr/>
        </p:nvPicPr>
        <p:blipFill rotWithShape="1">
          <a:blip r:embed="rId3" cstate="print"/>
          <a:srcRect t="15820"/>
          <a:stretch/>
        </p:blipFill>
        <p:spPr bwMode="auto">
          <a:xfrm>
            <a:off x="95694" y="13328"/>
            <a:ext cx="2771800" cy="3302726"/>
          </a:xfrm>
          <a:prstGeom prst="rect">
            <a:avLst/>
          </a:prstGeom>
          <a:noFill/>
        </p:spPr>
      </p:pic>
      <p:pic>
        <p:nvPicPr>
          <p:cNvPr id="23556" name="Picture 4" descr="Picture background"/>
          <p:cNvPicPr>
            <a:picLocks noChangeAspect="1" noChangeArrowheads="1"/>
          </p:cNvPicPr>
          <p:nvPr/>
        </p:nvPicPr>
        <p:blipFill rotWithShape="1">
          <a:blip r:embed="rId4" cstate="print"/>
          <a:srcRect t="6563"/>
          <a:stretch/>
        </p:blipFill>
        <p:spPr bwMode="auto">
          <a:xfrm>
            <a:off x="6002840" y="13328"/>
            <a:ext cx="3036146" cy="3710505"/>
          </a:xfrm>
          <a:prstGeom prst="rect">
            <a:avLst/>
          </a:prstGeom>
          <a:noFill/>
        </p:spPr>
      </p:pic>
      <p:pic>
        <p:nvPicPr>
          <p:cNvPr id="23560" name="Picture 8" descr="Picture background"/>
          <p:cNvPicPr>
            <a:picLocks noChangeAspect="1" noChangeArrowheads="1"/>
          </p:cNvPicPr>
          <p:nvPr/>
        </p:nvPicPr>
        <p:blipFill rotWithShape="1">
          <a:blip r:embed="rId5" cstate="print"/>
          <a:srcRect t="2952"/>
          <a:stretch/>
        </p:blipFill>
        <p:spPr bwMode="auto">
          <a:xfrm>
            <a:off x="2963187" y="-17120"/>
            <a:ext cx="2880320" cy="3834885"/>
          </a:xfrm>
          <a:prstGeom prst="rect">
            <a:avLst/>
          </a:prstGeom>
          <a:noFill/>
        </p:spPr>
      </p:pic>
      <p:sp>
        <p:nvSpPr>
          <p:cNvPr id="9" name="Прямоугольник 8"/>
          <p:cNvSpPr/>
          <p:nvPr/>
        </p:nvSpPr>
        <p:spPr>
          <a:xfrm>
            <a:off x="1" y="2780928"/>
            <a:ext cx="2843808" cy="4077072"/>
          </a:xfrm>
          <a:prstGeom prst="rect">
            <a:avLst/>
          </a:prstGeom>
          <a:solidFill>
            <a:schemeClr val="accent5">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sz="1600" dirty="0"/>
              <a:t>2.1. Выберите другой фрагмент комедии, в котором показано, как распространяется слух о сумасшествии Чацкого. Проанализируйте реакцию на эту «новость» персонажей, фигурирующих в выбранном фрагменте</a:t>
            </a:r>
          </a:p>
          <a:p>
            <a:r>
              <a:rPr lang="ru-RU" sz="1600" dirty="0"/>
              <a:t>2.2.Выберите другой фрагмент комедии, в котором важную роль играет второстепенный персонаж. Объясните, в чем заключается эта роль</a:t>
            </a:r>
          </a:p>
        </p:txBody>
      </p:sp>
      <p:sp>
        <p:nvSpPr>
          <p:cNvPr id="10" name="Прямоугольник 9"/>
          <p:cNvSpPr/>
          <p:nvPr/>
        </p:nvSpPr>
        <p:spPr>
          <a:xfrm>
            <a:off x="2987824" y="2775099"/>
            <a:ext cx="2880321" cy="4082902"/>
          </a:xfrm>
          <a:prstGeom prst="rect">
            <a:avLst/>
          </a:prstGeom>
          <a:solidFill>
            <a:schemeClr val="accent5">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dirty="0"/>
              <a:t>2.1. Выберите другой фрагмент поэмы, в котором герой или героиня находятся в ситуации выбора. Проанализируйте выбранный фрагмент, выявляя мотивы поведения героев.</a:t>
            </a:r>
          </a:p>
          <a:p>
            <a:r>
              <a:rPr lang="ru-RU" dirty="0"/>
              <a:t>2.2. Выберите другой фрагмент поэмы, включающий пейзаж. Проанализируйте фрагмент, выявляя роль пейзажа в повествовании </a:t>
            </a:r>
          </a:p>
        </p:txBody>
      </p:sp>
      <p:sp>
        <p:nvSpPr>
          <p:cNvPr id="11" name="Прямоугольник 10"/>
          <p:cNvSpPr/>
          <p:nvPr/>
        </p:nvSpPr>
        <p:spPr>
          <a:xfrm>
            <a:off x="6027478" y="2780927"/>
            <a:ext cx="3116522" cy="4077073"/>
          </a:xfrm>
          <a:prstGeom prst="rect">
            <a:avLst/>
          </a:prstGeom>
          <a:solidFill>
            <a:schemeClr val="accent5">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dirty="0"/>
              <a:t>2.1. Выберите другой фрагмент рассказа, в котором описано поведение отца Вареньки. Проанализируйте внутреннее состояние рассказчика.</a:t>
            </a:r>
          </a:p>
          <a:p>
            <a:r>
              <a:rPr lang="ru-RU" dirty="0"/>
              <a:t>2.2. Выберите другой фрагмент рассказа, в котором упоминается художественная деталь – замшевая перчатка полковника. Какую роль эта деталь играет в выбранном фрагменте?</a:t>
            </a:r>
          </a:p>
        </p:txBody>
      </p:sp>
    </p:spTree>
    <p:extLst>
      <p:ext uri="{BB962C8B-B14F-4D97-AF65-F5344CB8AC3E}">
        <p14:creationId xmlns:p14="http://schemas.microsoft.com/office/powerpoint/2010/main" val="268768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solidFill>
                  <a:srgbClr val="0D406B"/>
                </a:solidFill>
                <a:latin typeface="Verdana" panose="020B0604030504040204" pitchFamily="34" charset="0"/>
              </a:rPr>
              <a:t/>
            </a:r>
            <a:br>
              <a:rPr lang="ru-RU" dirty="0">
                <a:solidFill>
                  <a:srgbClr val="0D406B"/>
                </a:solidFill>
                <a:latin typeface="Verdana" panose="020B0604030504040204" pitchFamily="34" charset="0"/>
              </a:rPr>
            </a:br>
            <a:endParaRPr lang="ko-KR" altLang="en-US" dirty="0"/>
          </a:p>
        </p:txBody>
      </p:sp>
      <p:sp>
        <p:nvSpPr>
          <p:cNvPr id="5" name="Содержимое 4"/>
          <p:cNvSpPr>
            <a:spLocks noGrp="1"/>
          </p:cNvSpPr>
          <p:nvPr>
            <p:ph idx="1"/>
          </p:nvPr>
        </p:nvSpPr>
        <p:spPr>
          <a:xfrm>
            <a:off x="179512" y="332656"/>
            <a:ext cx="8229600" cy="460648"/>
          </a:xfrm>
        </p:spPr>
        <p:txBody>
          <a:bodyPr>
            <a:normAutofit/>
          </a:bodyPr>
          <a:lstStyle/>
          <a:p>
            <a:pPr algn="ctr"/>
            <a:r>
              <a:rPr lang="ru-RU" sz="2400" b="1" dirty="0"/>
              <a:t>Критерии оценивания заданий 2.1 и 2.2 </a:t>
            </a:r>
          </a:p>
        </p:txBody>
      </p:sp>
      <p:graphicFrame>
        <p:nvGraphicFramePr>
          <p:cNvPr id="7" name="Содержимое 6"/>
          <p:cNvGraphicFramePr>
            <a:graphicFrameLocks noGrp="1"/>
          </p:cNvGraphicFramePr>
          <p:nvPr>
            <p:ph idx="10"/>
            <p:extLst>
              <p:ext uri="{D42A27DB-BD31-4B8C-83A1-F6EECF244321}">
                <p14:modId xmlns:p14="http://schemas.microsoft.com/office/powerpoint/2010/main" val="3939091887"/>
              </p:ext>
            </p:extLst>
          </p:nvPr>
        </p:nvGraphicFramePr>
        <p:xfrm>
          <a:off x="0" y="1150683"/>
          <a:ext cx="9144000" cy="4858604"/>
        </p:xfrm>
        <a:graphic>
          <a:graphicData uri="http://schemas.openxmlformats.org/drawingml/2006/table">
            <a:tbl>
              <a:tblPr firstRow="1" bandRow="1">
                <a:tableStyleId>{7DF18680-E054-41AD-8BC1-D1AEF772440D}</a:tableStyleId>
              </a:tblPr>
              <a:tblGrid>
                <a:gridCol w="1424066">
                  <a:extLst>
                    <a:ext uri="{9D8B030D-6E8A-4147-A177-3AD203B41FA5}">
                      <a16:colId xmlns:a16="http://schemas.microsoft.com/office/drawing/2014/main" xmlns="" val="20000"/>
                    </a:ext>
                  </a:extLst>
                </a:gridCol>
                <a:gridCol w="7719934">
                  <a:extLst>
                    <a:ext uri="{9D8B030D-6E8A-4147-A177-3AD203B41FA5}">
                      <a16:colId xmlns:a16="http://schemas.microsoft.com/office/drawing/2014/main" xmlns="" val="20001"/>
                    </a:ext>
                  </a:extLst>
                </a:gridCol>
              </a:tblGrid>
              <a:tr h="312245">
                <a:tc>
                  <a:txBody>
                    <a:bodyPr/>
                    <a:lstStyle/>
                    <a:p>
                      <a:r>
                        <a:rPr lang="ru-RU" dirty="0"/>
                        <a:t>Баллы</a:t>
                      </a:r>
                    </a:p>
                  </a:txBody>
                  <a:tcPr/>
                </a:tc>
                <a:tc>
                  <a:txBody>
                    <a:bodyPr/>
                    <a:lstStyle/>
                    <a:p>
                      <a:r>
                        <a:rPr lang="ru-RU" dirty="0"/>
                        <a:t>Критерии</a:t>
                      </a:r>
                    </a:p>
                  </a:txBody>
                  <a:tcPr/>
                </a:tc>
                <a:extLst>
                  <a:ext uri="{0D108BD9-81ED-4DB2-BD59-A6C34878D82A}">
                    <a16:rowId xmlns:a16="http://schemas.microsoft.com/office/drawing/2014/main" xmlns="" val="10000"/>
                  </a:ext>
                </a:extLst>
              </a:tr>
              <a:tr h="405671">
                <a:tc gridSpan="2">
                  <a:txBody>
                    <a:bodyPr/>
                    <a:lstStyle/>
                    <a:p>
                      <a:pPr algn="ctr"/>
                      <a:r>
                        <a:rPr lang="ru-RU" b="1" dirty="0"/>
                        <a:t>1. Соответствие ответа заданию и привлечение текста выбранного фрагмента для аргументации</a:t>
                      </a:r>
                    </a:p>
                  </a:txBody>
                  <a:tcPr/>
                </a:tc>
                <a:tc hMerge="1">
                  <a:txBody>
                    <a:bodyPr/>
                    <a:lstStyle/>
                    <a:p>
                      <a:endParaRPr lang="ru-RU"/>
                    </a:p>
                  </a:txBody>
                  <a:tcPr/>
                </a:tc>
                <a:extLst>
                  <a:ext uri="{0D108BD9-81ED-4DB2-BD59-A6C34878D82A}">
                    <a16:rowId xmlns:a16="http://schemas.microsoft.com/office/drawing/2014/main" xmlns="" val="10001"/>
                  </a:ext>
                </a:extLst>
              </a:tr>
              <a:tr h="881894">
                <a:tc>
                  <a:txBody>
                    <a:bodyPr/>
                    <a:lstStyle/>
                    <a:p>
                      <a:pPr algn="ctr"/>
                      <a:r>
                        <a:rPr lang="ru-RU" sz="3600" dirty="0"/>
                        <a:t>3</a:t>
                      </a:r>
                    </a:p>
                  </a:txBody>
                  <a:tcPr/>
                </a:tc>
                <a:tc>
                  <a:txBody>
                    <a:bodyPr/>
                    <a:lstStyle/>
                    <a:p>
                      <a:r>
                        <a:rPr lang="ru-RU" dirty="0"/>
                        <a:t>Ответ соответствует заданию, для аргументации суждений             выбранный фрагмент привлекается на уровне анализа важных для выполнения задания образов, </a:t>
                      </a:r>
                      <a:r>
                        <a:rPr lang="ru-RU" dirty="0" err="1"/>
                        <a:t>микротем</a:t>
                      </a:r>
                      <a:r>
                        <a:rPr lang="ru-RU" dirty="0"/>
                        <a:t>, деталей и т.п.; авторская  позиция не искажена; фактические ошибки отсутствуют</a:t>
                      </a:r>
                    </a:p>
                  </a:txBody>
                  <a:tcPr/>
                </a:tc>
                <a:extLst>
                  <a:ext uri="{0D108BD9-81ED-4DB2-BD59-A6C34878D82A}">
                    <a16:rowId xmlns:a16="http://schemas.microsoft.com/office/drawing/2014/main" xmlns="" val="10002"/>
                  </a:ext>
                </a:extLst>
              </a:tr>
              <a:tr h="1248980">
                <a:tc>
                  <a:txBody>
                    <a:bodyPr/>
                    <a:lstStyle/>
                    <a:p>
                      <a:pPr algn="ctr"/>
                      <a:r>
                        <a:rPr lang="ru-RU" sz="3600" dirty="0"/>
                        <a:t>2</a:t>
                      </a:r>
                    </a:p>
                  </a:txBody>
                  <a:tcPr/>
                </a:tc>
                <a:tc>
                  <a:txBody>
                    <a:bodyPr/>
                    <a:lstStyle/>
                    <a:p>
                      <a:r>
                        <a:rPr lang="ru-RU" dirty="0"/>
                        <a:t>Ответ соответствует заданию, для аргументации суждений             выбранный фрагмент привлекается на уровне пересказа текста или общих рассуждений о его содержании, авторская позиция не        искажена, И/ИЛИ допущена одна фактическая ошибка </a:t>
                      </a:r>
                    </a:p>
                  </a:txBody>
                  <a:tcPr/>
                </a:tc>
                <a:extLst>
                  <a:ext uri="{0D108BD9-81ED-4DB2-BD59-A6C34878D82A}">
                    <a16:rowId xmlns:a16="http://schemas.microsoft.com/office/drawing/2014/main" xmlns="" val="10003"/>
                  </a:ext>
                </a:extLst>
              </a:tr>
              <a:tr h="995017">
                <a:tc>
                  <a:txBody>
                    <a:bodyPr/>
                    <a:lstStyle/>
                    <a:p>
                      <a:pPr algn="ctr"/>
                      <a:r>
                        <a:rPr lang="ru-RU" sz="3600" dirty="0"/>
                        <a:t>1</a:t>
                      </a:r>
                    </a:p>
                  </a:txBody>
                  <a:tcPr/>
                </a:tc>
                <a:tc>
                  <a:txBody>
                    <a:bodyPr/>
                    <a:lstStyle/>
                    <a:p>
                      <a:r>
                        <a:rPr lang="ru-RU" dirty="0"/>
                        <a:t>Ответ соответствует заданию, но суждения не аргументированы      текстом выбранного фрагмента, авторская позиция не искажена,    И/ИЛИ допущены две фактические ошибки</a:t>
                      </a:r>
                    </a:p>
                  </a:txBody>
                  <a:tcPr/>
                </a:tc>
                <a:extLst>
                  <a:ext uri="{0D108BD9-81ED-4DB2-BD59-A6C34878D82A}">
                    <a16:rowId xmlns:a16="http://schemas.microsoft.com/office/drawing/2014/main" xmlns="" val="10004"/>
                  </a:ext>
                </a:extLst>
              </a:tr>
              <a:tr h="1014797">
                <a:tc>
                  <a:txBody>
                    <a:bodyPr/>
                    <a:lstStyle/>
                    <a:p>
                      <a:pPr algn="ctr"/>
                      <a:r>
                        <a:rPr lang="ru-RU" sz="3600" dirty="0"/>
                        <a:t>0</a:t>
                      </a:r>
                    </a:p>
                  </a:txBody>
                  <a:tcPr/>
                </a:tc>
                <a:tc>
                  <a:txBody>
                    <a:bodyPr/>
                    <a:lstStyle/>
                    <a:p>
                      <a:r>
                        <a:rPr lang="ru-RU" dirty="0"/>
                        <a:t>Ответ не соответствует заданию (при любом уровне привлечения   текста), И/ИЛИ авторская позиция искажена, И/ИЛИ допущено три или более фактические ошибки</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17370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solidFill>
                  <a:srgbClr val="0D406B"/>
                </a:solidFill>
                <a:latin typeface="Verdana" panose="020B0604030504040204" pitchFamily="34" charset="0"/>
              </a:rPr>
              <a:t/>
            </a:r>
            <a:br>
              <a:rPr lang="ru-RU" dirty="0">
                <a:solidFill>
                  <a:srgbClr val="0D406B"/>
                </a:solidFill>
                <a:latin typeface="Verdana" panose="020B0604030504040204" pitchFamily="34" charset="0"/>
              </a:rPr>
            </a:br>
            <a:endParaRPr lang="ko-KR" altLang="en-US" dirty="0"/>
          </a:p>
        </p:txBody>
      </p:sp>
      <p:sp>
        <p:nvSpPr>
          <p:cNvPr id="5" name="Содержимое 4"/>
          <p:cNvSpPr>
            <a:spLocks noGrp="1"/>
          </p:cNvSpPr>
          <p:nvPr>
            <p:ph idx="1"/>
          </p:nvPr>
        </p:nvSpPr>
        <p:spPr>
          <a:xfrm>
            <a:off x="179512" y="332656"/>
            <a:ext cx="8229600" cy="460648"/>
          </a:xfrm>
        </p:spPr>
        <p:txBody>
          <a:bodyPr>
            <a:normAutofit/>
          </a:bodyPr>
          <a:lstStyle/>
          <a:p>
            <a:pPr algn="ctr"/>
            <a:r>
              <a:rPr lang="ru-RU" sz="2400" b="1" dirty="0"/>
              <a:t>Критерии оценивания заданий 2.1 и 2.2</a:t>
            </a:r>
          </a:p>
        </p:txBody>
      </p:sp>
      <p:graphicFrame>
        <p:nvGraphicFramePr>
          <p:cNvPr id="7" name="Содержимое 6"/>
          <p:cNvGraphicFramePr>
            <a:graphicFrameLocks noGrp="1"/>
          </p:cNvGraphicFramePr>
          <p:nvPr>
            <p:ph idx="10"/>
            <p:extLst>
              <p:ext uri="{D42A27DB-BD31-4B8C-83A1-F6EECF244321}">
                <p14:modId xmlns:p14="http://schemas.microsoft.com/office/powerpoint/2010/main" val="1577889354"/>
              </p:ext>
            </p:extLst>
          </p:nvPr>
        </p:nvGraphicFramePr>
        <p:xfrm>
          <a:off x="0" y="1124745"/>
          <a:ext cx="9144000" cy="5328590"/>
        </p:xfrm>
        <a:graphic>
          <a:graphicData uri="http://schemas.openxmlformats.org/drawingml/2006/table">
            <a:tbl>
              <a:tblPr firstRow="1" bandRow="1">
                <a:tableStyleId>{7DF18680-E054-41AD-8BC1-D1AEF772440D}</a:tableStyleId>
              </a:tblPr>
              <a:tblGrid>
                <a:gridCol w="1424066">
                  <a:extLst>
                    <a:ext uri="{9D8B030D-6E8A-4147-A177-3AD203B41FA5}">
                      <a16:colId xmlns:a16="http://schemas.microsoft.com/office/drawing/2014/main" xmlns="" val="20000"/>
                    </a:ext>
                  </a:extLst>
                </a:gridCol>
                <a:gridCol w="7719934">
                  <a:extLst>
                    <a:ext uri="{9D8B030D-6E8A-4147-A177-3AD203B41FA5}">
                      <a16:colId xmlns:a16="http://schemas.microsoft.com/office/drawing/2014/main" xmlns="" val="20001"/>
                    </a:ext>
                  </a:extLst>
                </a:gridCol>
              </a:tblGrid>
              <a:tr h="445352">
                <a:tc>
                  <a:txBody>
                    <a:bodyPr/>
                    <a:lstStyle/>
                    <a:p>
                      <a:r>
                        <a:rPr lang="ru-RU" dirty="0"/>
                        <a:t>Баллы</a:t>
                      </a:r>
                    </a:p>
                  </a:txBody>
                  <a:tcPr/>
                </a:tc>
                <a:tc>
                  <a:txBody>
                    <a:bodyPr/>
                    <a:lstStyle/>
                    <a:p>
                      <a:r>
                        <a:rPr lang="ru-RU" dirty="0"/>
                        <a:t>Критерии</a:t>
                      </a:r>
                    </a:p>
                  </a:txBody>
                  <a:tcPr/>
                </a:tc>
                <a:extLst>
                  <a:ext uri="{0D108BD9-81ED-4DB2-BD59-A6C34878D82A}">
                    <a16:rowId xmlns:a16="http://schemas.microsoft.com/office/drawing/2014/main" xmlns="" val="10000"/>
                  </a:ext>
                </a:extLst>
              </a:tr>
              <a:tr h="716188">
                <a:tc gridSpan="2">
                  <a:txBody>
                    <a:bodyPr/>
                    <a:lstStyle/>
                    <a:p>
                      <a:pPr algn="ctr"/>
                      <a:r>
                        <a:rPr lang="ru-RU" b="1" dirty="0"/>
                        <a:t>2. Логичность, соблюдение речевых и грамматических норм </a:t>
                      </a:r>
                    </a:p>
                  </a:txBody>
                  <a:tcPr/>
                </a:tc>
                <a:tc hMerge="1">
                  <a:txBody>
                    <a:bodyPr/>
                    <a:lstStyle/>
                    <a:p>
                      <a:endParaRPr lang="ru-RU"/>
                    </a:p>
                  </a:txBody>
                  <a:tcPr/>
                </a:tc>
                <a:extLst>
                  <a:ext uri="{0D108BD9-81ED-4DB2-BD59-A6C34878D82A}">
                    <a16:rowId xmlns:a16="http://schemas.microsoft.com/office/drawing/2014/main" xmlns="" val="10001"/>
                  </a:ext>
                </a:extLst>
              </a:tr>
              <a:tr h="806586">
                <a:tc>
                  <a:txBody>
                    <a:bodyPr/>
                    <a:lstStyle/>
                    <a:p>
                      <a:pPr algn="ctr"/>
                      <a:r>
                        <a:rPr lang="ru-RU" sz="3600" dirty="0"/>
                        <a:t>2</a:t>
                      </a:r>
                    </a:p>
                  </a:txBody>
                  <a:tcPr/>
                </a:tc>
                <a:tc>
                  <a:txBody>
                    <a:bodyPr/>
                    <a:lstStyle/>
                    <a:p>
                      <a:r>
                        <a:rPr lang="ru-RU" sz="2000" dirty="0"/>
                        <a:t>Отсутствуют логические, речевые, грамматические ошибки</a:t>
                      </a:r>
                    </a:p>
                  </a:txBody>
                  <a:tcPr/>
                </a:tc>
                <a:extLst>
                  <a:ext uri="{0D108BD9-81ED-4DB2-BD59-A6C34878D82A}">
                    <a16:rowId xmlns:a16="http://schemas.microsoft.com/office/drawing/2014/main" xmlns="" val="10002"/>
                  </a:ext>
                </a:extLst>
              </a:tr>
              <a:tr h="830448">
                <a:tc>
                  <a:txBody>
                    <a:bodyPr/>
                    <a:lstStyle/>
                    <a:p>
                      <a:pPr algn="ctr"/>
                      <a:r>
                        <a:rPr lang="ru-RU" sz="3600" dirty="0"/>
                        <a:t>1</a:t>
                      </a:r>
                    </a:p>
                  </a:txBody>
                  <a:tcPr/>
                </a:tc>
                <a:tc>
                  <a:txBody>
                    <a:bodyPr/>
                    <a:lstStyle/>
                    <a:p>
                      <a:r>
                        <a:rPr lang="ru-RU" sz="2000" dirty="0"/>
                        <a:t>Допущено не более одной ошибки каждого вида (логическая, и/или речевая, и/или грамматическая) – суммарно не более трёх ошибок</a:t>
                      </a:r>
                    </a:p>
                  </a:txBody>
                  <a:tcPr/>
                </a:tc>
                <a:extLst>
                  <a:ext uri="{0D108BD9-81ED-4DB2-BD59-A6C34878D82A}">
                    <a16:rowId xmlns:a16="http://schemas.microsoft.com/office/drawing/2014/main" xmlns="" val="10003"/>
                  </a:ext>
                </a:extLst>
              </a:tr>
              <a:tr h="1265008">
                <a:tc>
                  <a:txBody>
                    <a:bodyPr/>
                    <a:lstStyle/>
                    <a:p>
                      <a:pPr algn="ctr"/>
                      <a:r>
                        <a:rPr lang="ru-RU" sz="3600" dirty="0"/>
                        <a:t>0</a:t>
                      </a:r>
                    </a:p>
                  </a:txBody>
                  <a:tcPr/>
                </a:tc>
                <a:tc>
                  <a:txBody>
                    <a:bodyPr/>
                    <a:lstStyle/>
                    <a:p>
                      <a:r>
                        <a:rPr lang="ru-RU" sz="2000" dirty="0"/>
                        <a:t>Допущено две или более ошибки одного вида (независимо от       наличия/отсутствия ошибок других видов)</a:t>
                      </a:r>
                    </a:p>
                  </a:txBody>
                  <a:tcPr/>
                </a:tc>
                <a:extLst>
                  <a:ext uri="{0D108BD9-81ED-4DB2-BD59-A6C34878D82A}">
                    <a16:rowId xmlns:a16="http://schemas.microsoft.com/office/drawing/2014/main" xmlns="" val="10004"/>
                  </a:ext>
                </a:extLst>
              </a:tr>
              <a:tr h="1265008">
                <a:tc gridSpan="2">
                  <a:txBody>
                    <a:bodyPr/>
                    <a:lstStyle/>
                    <a:p>
                      <a:pPr algn="ctr"/>
                      <a:r>
                        <a:rPr lang="ru-RU" sz="3600" dirty="0"/>
                        <a:t>Максимальный балл – 5</a:t>
                      </a:r>
                    </a:p>
                  </a:txBody>
                  <a:tcPr/>
                </a:tc>
                <a:tc hMerge="1">
                  <a:txBody>
                    <a:bodyPr/>
                    <a:lstStyle/>
                    <a:p>
                      <a:endParaRPr lang="ru-RU"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79984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a:xfrm>
            <a:off x="457200" y="1600200"/>
            <a:ext cx="8229600" cy="5257800"/>
          </a:xfrm>
        </p:spPr>
        <p:txBody>
          <a:bodyPr>
            <a:normAutofit/>
          </a:bodyPr>
          <a:lstStyle/>
          <a:p>
            <a:pPr algn="just">
              <a:buNone/>
            </a:pPr>
            <a:r>
              <a:rPr lang="ru-RU" sz="2800" i="1" dirty="0"/>
              <a:t>«Начиная с четырнадцатого явления на слух о сумасшествии Чацкого реагируют разные персонажи произведения. Все их реакции объединяет принятие пустой молвы за абсолютную правду. В двадцать первом явлении герои собираются вместе и делают общий вывод – Чацкий сумасшедший и в этом виновато учение. Это показывает необразованность этой толпы, её слепую веру в слухи, отсутствие рационального мышления»</a:t>
            </a:r>
            <a:r>
              <a:rPr lang="ru-RU" sz="2800" dirty="0"/>
              <a:t>. </a:t>
            </a:r>
          </a:p>
          <a:p>
            <a:pPr>
              <a:buNone/>
            </a:pPr>
            <a:endParaRPr lang="ru-RU" dirty="0"/>
          </a:p>
        </p:txBody>
      </p:sp>
    </p:spTree>
    <p:extLst>
      <p:ext uri="{BB962C8B-B14F-4D97-AF65-F5344CB8AC3E}">
        <p14:creationId xmlns:p14="http://schemas.microsoft.com/office/powerpoint/2010/main" val="3119317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a:xfrm>
            <a:off x="457200" y="1600200"/>
            <a:ext cx="8229600" cy="5257800"/>
          </a:xfrm>
        </p:spPr>
        <p:txBody>
          <a:bodyPr>
            <a:normAutofit/>
          </a:bodyPr>
          <a:lstStyle/>
          <a:p>
            <a:pPr algn="just">
              <a:buNone/>
            </a:pPr>
            <a:r>
              <a:rPr lang="ru-RU" i="1" dirty="0"/>
              <a:t>«Во фрагменте перед кулачным боем включён пейзаж, который помогает передать дальнейшие события. Перед походом на кулачный бой природа сообщает о сражении Калашникова с </a:t>
            </a:r>
            <a:r>
              <a:rPr lang="ru-RU" i="1" dirty="0" err="1"/>
              <a:t>Кирибеевичем</a:t>
            </a:r>
            <a:r>
              <a:rPr lang="ru-RU" i="1" dirty="0"/>
              <a:t>:</a:t>
            </a:r>
          </a:p>
          <a:p>
            <a:pPr algn="just">
              <a:buNone/>
            </a:pPr>
            <a:r>
              <a:rPr lang="ru-RU" i="1" dirty="0"/>
              <a:t>Тучки серые </a:t>
            </a:r>
            <a:r>
              <a:rPr lang="ru-RU" i="1" dirty="0" err="1"/>
              <a:t>разгоняючи</a:t>
            </a:r>
            <a:r>
              <a:rPr lang="ru-RU" i="1" dirty="0"/>
              <a:t>,</a:t>
            </a:r>
          </a:p>
          <a:p>
            <a:pPr algn="just">
              <a:buNone/>
            </a:pPr>
            <a:r>
              <a:rPr lang="ru-RU" i="1" dirty="0"/>
              <a:t>Заря алая подымается;</a:t>
            </a:r>
          </a:p>
          <a:p>
            <a:pPr algn="just">
              <a:buNone/>
            </a:pPr>
            <a:r>
              <a:rPr lang="ru-RU" i="1" dirty="0"/>
              <a:t>Разметала кудри золотистые,</a:t>
            </a:r>
          </a:p>
          <a:p>
            <a:pPr algn="just">
              <a:buNone/>
            </a:pPr>
            <a:r>
              <a:rPr lang="ru-RU" i="1" dirty="0"/>
              <a:t>Умывается снегами рассыпчатыми…</a:t>
            </a:r>
          </a:p>
          <a:p>
            <a:pPr algn="just">
              <a:buNone/>
            </a:pPr>
            <a:r>
              <a:rPr lang="ru-RU" i="1" dirty="0"/>
              <a:t>Пейзаж показывает, что Степан добьётся своего и отстоит честь жены. Роль природы велика, ведь она раскрывает дальнейшие события»</a:t>
            </a:r>
            <a:r>
              <a:rPr lang="ru-RU" dirty="0"/>
              <a:t>. </a:t>
            </a:r>
          </a:p>
          <a:p>
            <a:pPr>
              <a:buNone/>
            </a:pPr>
            <a:endParaRPr lang="ru-RU" dirty="0"/>
          </a:p>
        </p:txBody>
      </p:sp>
    </p:spTree>
    <p:extLst>
      <p:ext uri="{BB962C8B-B14F-4D97-AF65-F5344CB8AC3E}">
        <p14:creationId xmlns:p14="http://schemas.microsoft.com/office/powerpoint/2010/main" val="1136816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640960" cy="1417638"/>
          </a:xfrm>
        </p:spPr>
        <p:txBody>
          <a:bodyPr>
            <a:noAutofit/>
          </a:bodyPr>
          <a:lstStyle/>
          <a:p>
            <a:r>
              <a:rPr lang="ru-RU" sz="4800" dirty="0">
                <a:solidFill>
                  <a:schemeClr val="accent1">
                    <a:lumMod val="75000"/>
                  </a:schemeClr>
                </a:solidFill>
              </a:rPr>
              <a:t>Результаты выполнения </a:t>
            </a:r>
            <a:br>
              <a:rPr lang="ru-RU" sz="4800" dirty="0">
                <a:solidFill>
                  <a:schemeClr val="accent1">
                    <a:lumMod val="75000"/>
                  </a:schemeClr>
                </a:solidFill>
              </a:rPr>
            </a:br>
            <a:r>
              <a:rPr lang="ru-RU" sz="4800" dirty="0">
                <a:solidFill>
                  <a:schemeClr val="accent1">
                    <a:lumMod val="75000"/>
                  </a:schemeClr>
                </a:solidFill>
              </a:rPr>
              <a:t>заданий 2.1/2.2</a:t>
            </a:r>
          </a:p>
        </p:txBody>
      </p:sp>
      <p:graphicFrame>
        <p:nvGraphicFramePr>
          <p:cNvPr id="3" name="Таблица 2">
            <a:extLst>
              <a:ext uri="{FF2B5EF4-FFF2-40B4-BE49-F238E27FC236}">
                <a16:creationId xmlns:a16="http://schemas.microsoft.com/office/drawing/2014/main" xmlns="" id="{AC5CD685-C96B-472A-8066-BBD173F5285D}"/>
              </a:ext>
            </a:extLst>
          </p:cNvPr>
          <p:cNvGraphicFramePr>
            <a:graphicFrameLocks noGrp="1"/>
          </p:cNvGraphicFramePr>
          <p:nvPr>
            <p:extLst>
              <p:ext uri="{D42A27DB-BD31-4B8C-83A1-F6EECF244321}">
                <p14:modId xmlns:p14="http://schemas.microsoft.com/office/powerpoint/2010/main" val="3214651554"/>
              </p:ext>
            </p:extLst>
          </p:nvPr>
        </p:nvGraphicFramePr>
        <p:xfrm>
          <a:off x="323528" y="1417638"/>
          <a:ext cx="8640961" cy="5179715"/>
        </p:xfrm>
        <a:graphic>
          <a:graphicData uri="http://schemas.openxmlformats.org/drawingml/2006/table">
            <a:tbl>
              <a:tblPr firstRow="1" firstCol="1" bandRow="1">
                <a:tableStyleId>{10A1B5D5-9B99-4C35-A422-299274C87663}</a:tableStyleId>
              </a:tblPr>
              <a:tblGrid>
                <a:gridCol w="1234423">
                  <a:extLst>
                    <a:ext uri="{9D8B030D-6E8A-4147-A177-3AD203B41FA5}">
                      <a16:colId xmlns:a16="http://schemas.microsoft.com/office/drawing/2014/main" xmlns="" val="1841935214"/>
                    </a:ext>
                  </a:extLst>
                </a:gridCol>
                <a:gridCol w="1234423">
                  <a:extLst>
                    <a:ext uri="{9D8B030D-6E8A-4147-A177-3AD203B41FA5}">
                      <a16:colId xmlns:a16="http://schemas.microsoft.com/office/drawing/2014/main" xmlns="" val="1245364909"/>
                    </a:ext>
                  </a:extLst>
                </a:gridCol>
                <a:gridCol w="1234423">
                  <a:extLst>
                    <a:ext uri="{9D8B030D-6E8A-4147-A177-3AD203B41FA5}">
                      <a16:colId xmlns:a16="http://schemas.microsoft.com/office/drawing/2014/main" xmlns="" val="238078071"/>
                    </a:ext>
                  </a:extLst>
                </a:gridCol>
                <a:gridCol w="1234423">
                  <a:extLst>
                    <a:ext uri="{9D8B030D-6E8A-4147-A177-3AD203B41FA5}">
                      <a16:colId xmlns:a16="http://schemas.microsoft.com/office/drawing/2014/main" xmlns="" val="1970438724"/>
                    </a:ext>
                  </a:extLst>
                </a:gridCol>
                <a:gridCol w="1234423">
                  <a:extLst>
                    <a:ext uri="{9D8B030D-6E8A-4147-A177-3AD203B41FA5}">
                      <a16:colId xmlns:a16="http://schemas.microsoft.com/office/drawing/2014/main" xmlns="" val="2022582119"/>
                    </a:ext>
                  </a:extLst>
                </a:gridCol>
                <a:gridCol w="1234423">
                  <a:extLst>
                    <a:ext uri="{9D8B030D-6E8A-4147-A177-3AD203B41FA5}">
                      <a16:colId xmlns:a16="http://schemas.microsoft.com/office/drawing/2014/main" xmlns="" val="3126384291"/>
                    </a:ext>
                  </a:extLst>
                </a:gridCol>
                <a:gridCol w="1234423">
                  <a:extLst>
                    <a:ext uri="{9D8B030D-6E8A-4147-A177-3AD203B41FA5}">
                      <a16:colId xmlns:a16="http://schemas.microsoft.com/office/drawing/2014/main" xmlns="" val="1315426721"/>
                    </a:ext>
                  </a:extLst>
                </a:gridCol>
              </a:tblGrid>
              <a:tr h="1294872">
                <a:tc rowSpan="2">
                  <a:txBody>
                    <a:bodyPr/>
                    <a:lstStyle/>
                    <a:p>
                      <a:pPr algn="ctr">
                        <a:spcAft>
                          <a:spcPts val="0"/>
                        </a:spcAft>
                      </a:pPr>
                      <a:r>
                        <a:rPr lang="ru-RU" sz="1200" dirty="0">
                          <a:effectLst/>
                        </a:rPr>
                        <a:t>Проверяемые элементы содержания / умения</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ru-RU" sz="1200">
                          <a:effectLst/>
                        </a:rPr>
                        <a:t>Балл</a:t>
                      </a:r>
                      <a:endParaRPr lang="ru-RU"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rowSpan="2">
                  <a:txBody>
                    <a:bodyPr/>
                    <a:lstStyle/>
                    <a:p>
                      <a:pPr algn="ctr">
                        <a:spcAft>
                          <a:spcPts val="0"/>
                        </a:spcAft>
                      </a:pPr>
                      <a:r>
                        <a:rPr lang="ru-RU" sz="1200">
                          <a:effectLst/>
                        </a:rPr>
                        <a:t>Доля выполнивших задание на определенный балл от общего количества участников</a:t>
                      </a:r>
                      <a:endParaRPr lang="ru-RU"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gridSpan="4">
                  <a:txBody>
                    <a:bodyPr/>
                    <a:lstStyle/>
                    <a:p>
                      <a:pPr algn="ctr">
                        <a:spcAft>
                          <a:spcPts val="0"/>
                        </a:spcAft>
                      </a:pPr>
                      <a:r>
                        <a:rPr lang="ru-RU" sz="1200">
                          <a:effectLst/>
                        </a:rPr>
                        <a:t>Доля выполнивших задание на определенный балл в группах, получивших отметку</a:t>
                      </a:r>
                      <a:endParaRPr lang="ru-RU"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267816065"/>
                  </a:ext>
                </a:extLst>
              </a:tr>
              <a:tr h="46301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US" sz="2000" dirty="0">
                          <a:effectLst/>
                        </a:rPr>
                        <a:t>«2»</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rPr>
                        <a:t>«3»</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rPr>
                        <a:t>«4»</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en-US" sz="2000" dirty="0">
                          <a:effectLst/>
                        </a:rPr>
                        <a:t>«5»</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77541594"/>
                  </a:ext>
                </a:extLst>
              </a:tr>
              <a:tr h="397565">
                <a:tc rowSpan="4">
                  <a:txBody>
                    <a:bodyPr/>
                    <a:lstStyle/>
                    <a:p>
                      <a:pPr>
                        <a:spcAft>
                          <a:spcPts val="0"/>
                        </a:spcAft>
                      </a:pPr>
                      <a:r>
                        <a:rPr lang="ru-RU" sz="1200" dirty="0">
                          <a:effectLst/>
                        </a:rPr>
                        <a:t>Соответствие ответа заданию и привлечение текста выбранного фрагмента для аргументации</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18,13%</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solidFill>
                            <a:srgbClr val="FF0000"/>
                          </a:solidFill>
                          <a:effectLst/>
                        </a:rPr>
                        <a:t>68,97%</a:t>
                      </a:r>
                      <a:endParaRPr lang="ru-RU"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37,82%</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8,46%</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0,00%</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75982514"/>
                  </a:ext>
                </a:extLst>
              </a:tr>
              <a:tr h="412530">
                <a:tc vMerge="1">
                  <a:txBody>
                    <a:bodyPr/>
                    <a:lstStyle/>
                    <a:p>
                      <a:endParaRPr lang="ru-RU"/>
                    </a:p>
                  </a:txBody>
                  <a:tcPr/>
                </a:tc>
                <a:tc>
                  <a:txBody>
                    <a:bodyPr/>
                    <a:lstStyle/>
                    <a:p>
                      <a:pPr algn="ctr">
                        <a:spcAft>
                          <a:spcPts val="0"/>
                        </a:spcAft>
                      </a:pPr>
                      <a:r>
                        <a:rPr lang="en-US" sz="2000">
                          <a:effectLst/>
                        </a:rPr>
                        <a:t>1</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4,08%</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17,24%</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7,25%</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2,51%</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0,00%</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31269765"/>
                  </a:ext>
                </a:extLst>
              </a:tr>
              <a:tr h="543895">
                <a:tc vMerge="1">
                  <a:txBody>
                    <a:bodyPr/>
                    <a:lstStyle/>
                    <a:p>
                      <a:endParaRPr lang="ru-RU"/>
                    </a:p>
                  </a:txBody>
                  <a:tcPr/>
                </a:tc>
                <a:tc>
                  <a:txBody>
                    <a:bodyPr/>
                    <a:lstStyle/>
                    <a:p>
                      <a:pPr algn="ctr">
                        <a:spcAft>
                          <a:spcPts val="0"/>
                        </a:spcAft>
                      </a:pPr>
                      <a:r>
                        <a:rPr lang="en-US" sz="2000" dirty="0">
                          <a:effectLst/>
                        </a:rPr>
                        <a:t>2</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24,17%</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13,79%</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29,02%</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26,02%</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14,05%</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82470755"/>
                  </a:ext>
                </a:extLst>
              </a:tr>
              <a:tr h="637451">
                <a:tc vMerge="1">
                  <a:txBody>
                    <a:bodyPr/>
                    <a:lstStyle/>
                    <a:p>
                      <a:endParaRPr lang="ru-RU"/>
                    </a:p>
                  </a:txBody>
                  <a:tcPr/>
                </a:tc>
                <a:tc>
                  <a:txBody>
                    <a:bodyPr/>
                    <a:lstStyle/>
                    <a:p>
                      <a:pPr algn="ctr">
                        <a:spcAft>
                          <a:spcPts val="0"/>
                        </a:spcAft>
                      </a:pPr>
                      <a:r>
                        <a:rPr lang="en-US" sz="2000" dirty="0">
                          <a:effectLst/>
                        </a:rPr>
                        <a:t>3</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53,63%</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0,00%</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25,91%</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63,01%</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85,95%</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23787478"/>
                  </a:ext>
                </a:extLst>
              </a:tr>
              <a:tr h="384231">
                <a:tc rowSpan="3">
                  <a:txBody>
                    <a:bodyPr/>
                    <a:lstStyle/>
                    <a:p>
                      <a:pPr>
                        <a:spcAft>
                          <a:spcPts val="0"/>
                        </a:spcAft>
                      </a:pPr>
                      <a:r>
                        <a:rPr lang="ru-RU" sz="1200" dirty="0">
                          <a:effectLst/>
                        </a:rPr>
                        <a:t>Логичность, соблюдение речевых и грамматических норм</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r>
                        <a:rPr lang="en-US" sz="2000">
                          <a:effectLst/>
                        </a:rPr>
                        <a:t>0</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33,84%</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89,66%</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60,62%</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24,76%</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1,65%</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22958413"/>
                  </a:ext>
                </a:extLst>
              </a:tr>
              <a:tr h="556378">
                <a:tc vMerge="1">
                  <a:txBody>
                    <a:bodyPr/>
                    <a:lstStyle/>
                    <a:p>
                      <a:endParaRPr lang="ru-RU"/>
                    </a:p>
                  </a:txBody>
                  <a:tcPr/>
                </a:tc>
                <a:tc>
                  <a:txBody>
                    <a:bodyPr/>
                    <a:lstStyle/>
                    <a:p>
                      <a:pPr algn="ctr">
                        <a:spcAft>
                          <a:spcPts val="0"/>
                        </a:spcAft>
                      </a:pPr>
                      <a:r>
                        <a:rPr lang="en-US" sz="2000">
                          <a:effectLst/>
                        </a:rPr>
                        <a:t>1</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45,77%</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10,34%</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34,72%</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60,82%</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32,23%</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75981691"/>
                  </a:ext>
                </a:extLst>
              </a:tr>
              <a:tr h="489778">
                <a:tc vMerge="1">
                  <a:txBody>
                    <a:bodyPr/>
                    <a:lstStyle/>
                    <a:p>
                      <a:endParaRPr lang="ru-RU"/>
                    </a:p>
                  </a:txBody>
                  <a:tcPr/>
                </a:tc>
                <a:tc>
                  <a:txBody>
                    <a:bodyPr/>
                    <a:lstStyle/>
                    <a:p>
                      <a:pPr algn="ctr">
                        <a:spcAft>
                          <a:spcPts val="0"/>
                        </a:spcAft>
                      </a:pPr>
                      <a:r>
                        <a:rPr lang="en-US" sz="2000">
                          <a:effectLst/>
                        </a:rPr>
                        <a:t>2</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20,39%</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0,00%</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4,66%</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a:effectLst/>
                        </a:rPr>
                        <a:t>14,42%</a:t>
                      </a:r>
                      <a:endParaRPr lang="ru-RU" sz="2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tc>
                  <a:txBody>
                    <a:bodyPr/>
                    <a:lstStyle/>
                    <a:p>
                      <a:pPr algn="ctr">
                        <a:spcAft>
                          <a:spcPts val="0"/>
                        </a:spcAft>
                      </a:pPr>
                      <a:r>
                        <a:rPr lang="en-US" sz="2000" dirty="0">
                          <a:effectLst/>
                        </a:rPr>
                        <a:t>66,12%</a:t>
                      </a:r>
                      <a:endParaRPr lang="ru-RU" sz="20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420154057"/>
                  </a:ext>
                </a:extLst>
              </a:tr>
            </a:tbl>
          </a:graphicData>
        </a:graphic>
      </p:graphicFrame>
    </p:spTree>
    <p:extLst>
      <p:ext uri="{BB962C8B-B14F-4D97-AF65-F5344CB8AC3E}">
        <p14:creationId xmlns:p14="http://schemas.microsoft.com/office/powerpoint/2010/main" val="3625582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dirty="0"/>
              <a:t>Динамика результатов ОГЭ по предмету «Литература»</a:t>
            </a: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574311175"/>
              </p:ext>
            </p:extLst>
          </p:nvPr>
        </p:nvGraphicFramePr>
        <p:xfrm>
          <a:off x="0"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3491880" y="5794722"/>
            <a:ext cx="5652120" cy="10632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Понижение успеваемости,</a:t>
            </a:r>
          </a:p>
          <a:p>
            <a:pPr algn="ctr"/>
            <a:r>
              <a:rPr lang="ru-RU" sz="2400" dirty="0"/>
              <a:t>качества </a:t>
            </a:r>
          </a:p>
          <a:p>
            <a:pPr algn="ctr"/>
            <a:r>
              <a:rPr lang="ru-RU" sz="2400" dirty="0"/>
              <a:t>и среднего балла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2A02A60D-A1D0-4DDF-B26E-CE1AA09B5BCF}"/>
              </a:ext>
            </a:extLst>
          </p:cNvPr>
          <p:cNvSpPr txBox="1">
            <a:spLocks/>
          </p:cNvSpPr>
          <p:nvPr/>
        </p:nvSpPr>
        <p:spPr>
          <a:xfrm>
            <a:off x="314325" y="3180458"/>
            <a:ext cx="2273576" cy="14805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ru-RU" sz="3300" dirty="0">
                <a:solidFill>
                  <a:prstClr val="white"/>
                </a:solidFill>
                <a:latin typeface="Calibri"/>
              </a:rPr>
              <a:t>Задания 3.1/3.2</a:t>
            </a:r>
          </a:p>
        </p:txBody>
      </p:sp>
      <p:pic>
        <p:nvPicPr>
          <p:cNvPr id="25602" name="Picture 2" descr="Picture background"/>
          <p:cNvPicPr>
            <a:picLocks noChangeAspect="1" noChangeArrowheads="1"/>
          </p:cNvPicPr>
          <p:nvPr/>
        </p:nvPicPr>
        <p:blipFill>
          <a:blip r:embed="rId3" cstate="print"/>
          <a:srcRect/>
          <a:stretch>
            <a:fillRect/>
          </a:stretch>
        </p:blipFill>
        <p:spPr bwMode="auto">
          <a:xfrm>
            <a:off x="314325" y="36025"/>
            <a:ext cx="2480397" cy="3309780"/>
          </a:xfrm>
          <a:prstGeom prst="rect">
            <a:avLst/>
          </a:prstGeom>
          <a:noFill/>
        </p:spPr>
      </p:pic>
      <p:pic>
        <p:nvPicPr>
          <p:cNvPr id="25604" name="Picture 4" descr="Picture background"/>
          <p:cNvPicPr>
            <a:picLocks noChangeAspect="1" noChangeArrowheads="1"/>
          </p:cNvPicPr>
          <p:nvPr/>
        </p:nvPicPr>
        <p:blipFill>
          <a:blip r:embed="rId4" cstate="print"/>
          <a:srcRect/>
          <a:stretch>
            <a:fillRect/>
          </a:stretch>
        </p:blipFill>
        <p:spPr bwMode="auto">
          <a:xfrm>
            <a:off x="3284953" y="53147"/>
            <a:ext cx="2574094" cy="3275536"/>
          </a:xfrm>
          <a:prstGeom prst="rect">
            <a:avLst/>
          </a:prstGeom>
          <a:noFill/>
        </p:spPr>
      </p:pic>
      <p:pic>
        <p:nvPicPr>
          <p:cNvPr id="25606" name="Picture 6" descr="Picture background"/>
          <p:cNvPicPr>
            <a:picLocks noChangeAspect="1" noChangeArrowheads="1"/>
          </p:cNvPicPr>
          <p:nvPr/>
        </p:nvPicPr>
        <p:blipFill>
          <a:blip r:embed="rId5" cstate="print"/>
          <a:srcRect/>
          <a:stretch>
            <a:fillRect/>
          </a:stretch>
        </p:blipFill>
        <p:spPr bwMode="auto">
          <a:xfrm>
            <a:off x="6349278" y="68747"/>
            <a:ext cx="2448272" cy="3360253"/>
          </a:xfrm>
          <a:prstGeom prst="rect">
            <a:avLst/>
          </a:prstGeom>
          <a:noFill/>
        </p:spPr>
      </p:pic>
      <p:sp>
        <p:nvSpPr>
          <p:cNvPr id="8" name="Прямоугольник 7"/>
          <p:cNvSpPr/>
          <p:nvPr/>
        </p:nvSpPr>
        <p:spPr>
          <a:xfrm>
            <a:off x="3296393" y="3446196"/>
            <a:ext cx="2596974" cy="3237165"/>
          </a:xfrm>
          <a:prstGeom prst="rect">
            <a:avLst/>
          </a:prstGeom>
          <a:solidFill>
            <a:schemeClr val="accent6">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defTabSz="685800"/>
            <a:r>
              <a:rPr lang="ru-RU" dirty="0">
                <a:solidFill>
                  <a:prstClr val="black"/>
                </a:solidFill>
                <a:latin typeface="Calibri"/>
              </a:rPr>
              <a:t>3.1. Как Вы понимаете идею стихотворения А.А. Фета «Учись у них – у дуба, у берёзы?»</a:t>
            </a:r>
          </a:p>
          <a:p>
            <a:pPr defTabSz="685800"/>
            <a:r>
              <a:rPr lang="ru-RU" dirty="0">
                <a:solidFill>
                  <a:prstClr val="black"/>
                </a:solidFill>
                <a:latin typeface="Calibri"/>
              </a:rPr>
              <a:t>3.2. Какие художественные средства помогают передать настроение и идею стихотворения А.А. Фета? </a:t>
            </a:r>
          </a:p>
        </p:txBody>
      </p:sp>
      <p:sp>
        <p:nvSpPr>
          <p:cNvPr id="9" name="Прямоугольник 8"/>
          <p:cNvSpPr/>
          <p:nvPr/>
        </p:nvSpPr>
        <p:spPr>
          <a:xfrm>
            <a:off x="314325" y="3443848"/>
            <a:ext cx="2480396" cy="3237165"/>
          </a:xfrm>
          <a:prstGeom prst="rect">
            <a:avLst/>
          </a:prstGeom>
          <a:solidFill>
            <a:schemeClr val="accent6">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defTabSz="685800"/>
            <a:r>
              <a:rPr lang="ru-RU" dirty="0">
                <a:solidFill>
                  <a:prstClr val="black"/>
                </a:solidFill>
                <a:latin typeface="Calibri"/>
              </a:rPr>
              <a:t>3.1. В чём и почему находит утешение лирический герой стихотворения А.С. Пушкина «Желание»?</a:t>
            </a:r>
          </a:p>
          <a:p>
            <a:pPr defTabSz="685800"/>
            <a:r>
              <a:rPr lang="ru-RU" dirty="0">
                <a:solidFill>
                  <a:prstClr val="black"/>
                </a:solidFill>
                <a:latin typeface="Calibri"/>
              </a:rPr>
              <a:t>3.2. Какую роль в данном стихотворении играют риторические обращения и восклицание?</a:t>
            </a:r>
          </a:p>
        </p:txBody>
      </p:sp>
      <p:sp>
        <p:nvSpPr>
          <p:cNvPr id="10" name="Прямоугольник 9"/>
          <p:cNvSpPr/>
          <p:nvPr/>
        </p:nvSpPr>
        <p:spPr>
          <a:xfrm>
            <a:off x="6349278" y="3537959"/>
            <a:ext cx="2448272" cy="3237165"/>
          </a:xfrm>
          <a:prstGeom prst="rect">
            <a:avLst/>
          </a:prstGeom>
          <a:solidFill>
            <a:schemeClr val="accent6">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defTabSz="685800"/>
            <a:r>
              <a:rPr lang="ru-RU" dirty="0">
                <a:solidFill>
                  <a:prstClr val="black"/>
                </a:solidFill>
                <a:latin typeface="Calibri"/>
              </a:rPr>
              <a:t>3.1. Почему буря столь желанна для лирического героя стихотворения Н.А. Некрасова «Душно! Без счастья и воли…»</a:t>
            </a:r>
          </a:p>
          <a:p>
            <a:pPr defTabSz="685800"/>
            <a:r>
              <a:rPr lang="ru-RU" dirty="0">
                <a:solidFill>
                  <a:prstClr val="black"/>
                </a:solidFill>
                <a:latin typeface="Calibri"/>
              </a:rPr>
              <a:t>3.2. Каковы особенности композиции данного стихотворения Н.А. Некрасова?</a:t>
            </a:r>
          </a:p>
        </p:txBody>
      </p:sp>
    </p:spTree>
    <p:extLst>
      <p:ext uri="{BB962C8B-B14F-4D97-AF65-F5344CB8AC3E}">
        <p14:creationId xmlns:p14="http://schemas.microsoft.com/office/powerpoint/2010/main" val="3337015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solidFill>
                  <a:srgbClr val="0D406B"/>
                </a:solidFill>
                <a:latin typeface="Verdana" panose="020B0604030504040204" pitchFamily="34" charset="0"/>
              </a:rPr>
              <a:t/>
            </a:r>
            <a:br>
              <a:rPr lang="ru-RU" dirty="0">
                <a:solidFill>
                  <a:srgbClr val="0D406B"/>
                </a:solidFill>
                <a:latin typeface="Verdana" panose="020B0604030504040204" pitchFamily="34" charset="0"/>
              </a:rPr>
            </a:br>
            <a:endParaRPr lang="ko-KR" altLang="en-US" dirty="0"/>
          </a:p>
        </p:txBody>
      </p:sp>
      <p:sp>
        <p:nvSpPr>
          <p:cNvPr id="5" name="Содержимое 4"/>
          <p:cNvSpPr>
            <a:spLocks noGrp="1"/>
          </p:cNvSpPr>
          <p:nvPr>
            <p:ph idx="1"/>
          </p:nvPr>
        </p:nvSpPr>
        <p:spPr>
          <a:xfrm>
            <a:off x="0" y="188640"/>
            <a:ext cx="8229600" cy="460648"/>
          </a:xfrm>
        </p:spPr>
        <p:txBody>
          <a:bodyPr>
            <a:normAutofit/>
          </a:bodyPr>
          <a:lstStyle/>
          <a:p>
            <a:pPr algn="ctr"/>
            <a:r>
              <a:rPr lang="ru-RU" sz="2400" b="1" dirty="0"/>
              <a:t>Критерии оценивания заданий 1.1 и 1.2, 3.1 и 3.2</a:t>
            </a:r>
          </a:p>
        </p:txBody>
      </p:sp>
      <p:graphicFrame>
        <p:nvGraphicFramePr>
          <p:cNvPr id="7" name="Содержимое 6"/>
          <p:cNvGraphicFramePr>
            <a:graphicFrameLocks noGrp="1"/>
          </p:cNvGraphicFramePr>
          <p:nvPr>
            <p:ph idx="10"/>
          </p:nvPr>
        </p:nvGraphicFramePr>
        <p:xfrm>
          <a:off x="0" y="1052735"/>
          <a:ext cx="9144000" cy="5549632"/>
        </p:xfrm>
        <a:graphic>
          <a:graphicData uri="http://schemas.openxmlformats.org/drawingml/2006/table">
            <a:tbl>
              <a:tblPr firstRow="1" bandRow="1">
                <a:tableStyleId>{7DF18680-E054-41AD-8BC1-D1AEF772440D}</a:tableStyleId>
              </a:tblPr>
              <a:tblGrid>
                <a:gridCol w="1424066">
                  <a:extLst>
                    <a:ext uri="{9D8B030D-6E8A-4147-A177-3AD203B41FA5}">
                      <a16:colId xmlns:a16="http://schemas.microsoft.com/office/drawing/2014/main" xmlns="" val="20000"/>
                    </a:ext>
                  </a:extLst>
                </a:gridCol>
                <a:gridCol w="7719934">
                  <a:extLst>
                    <a:ext uri="{9D8B030D-6E8A-4147-A177-3AD203B41FA5}">
                      <a16:colId xmlns:a16="http://schemas.microsoft.com/office/drawing/2014/main" xmlns="" val="20001"/>
                    </a:ext>
                  </a:extLst>
                </a:gridCol>
              </a:tblGrid>
              <a:tr h="437171">
                <a:tc>
                  <a:txBody>
                    <a:bodyPr/>
                    <a:lstStyle/>
                    <a:p>
                      <a:r>
                        <a:rPr lang="ru-RU" dirty="0"/>
                        <a:t>Баллы</a:t>
                      </a:r>
                    </a:p>
                  </a:txBody>
                  <a:tcPr/>
                </a:tc>
                <a:tc>
                  <a:txBody>
                    <a:bodyPr/>
                    <a:lstStyle/>
                    <a:p>
                      <a:r>
                        <a:rPr lang="ru-RU" dirty="0"/>
                        <a:t>Критерии</a:t>
                      </a:r>
                    </a:p>
                  </a:txBody>
                  <a:tcPr/>
                </a:tc>
                <a:extLst>
                  <a:ext uri="{0D108BD9-81ED-4DB2-BD59-A6C34878D82A}">
                    <a16:rowId xmlns:a16="http://schemas.microsoft.com/office/drawing/2014/main" xmlns="" val="10000"/>
                  </a:ext>
                </a:extLst>
              </a:tr>
              <a:tr h="498934">
                <a:tc gridSpan="2">
                  <a:txBody>
                    <a:bodyPr/>
                    <a:lstStyle/>
                    <a:p>
                      <a:pPr algn="ctr"/>
                      <a:r>
                        <a:rPr lang="ru-RU" b="1" dirty="0"/>
                        <a:t>1. Понимание предложенного текста и привлечение его для аргументации</a:t>
                      </a:r>
                    </a:p>
                  </a:txBody>
                  <a:tcPr/>
                </a:tc>
                <a:tc hMerge="1">
                  <a:txBody>
                    <a:bodyPr/>
                    <a:lstStyle/>
                    <a:p>
                      <a:endParaRPr lang="ru-RU"/>
                    </a:p>
                  </a:txBody>
                  <a:tcPr/>
                </a:tc>
                <a:extLst>
                  <a:ext uri="{0D108BD9-81ED-4DB2-BD59-A6C34878D82A}">
                    <a16:rowId xmlns:a16="http://schemas.microsoft.com/office/drawing/2014/main" xmlns="" val="10001"/>
                  </a:ext>
                </a:extLst>
              </a:tr>
              <a:tr h="1640365">
                <a:tc>
                  <a:txBody>
                    <a:bodyPr/>
                    <a:lstStyle/>
                    <a:p>
                      <a:pPr algn="ctr"/>
                      <a:r>
                        <a:rPr lang="ru-RU" sz="3600" dirty="0"/>
                        <a:t>2</a:t>
                      </a:r>
                    </a:p>
                  </a:txBody>
                  <a:tcPr/>
                </a:tc>
                <a:tc>
                  <a:txBody>
                    <a:bodyPr/>
                    <a:lstStyle/>
                    <a:p>
                      <a:pPr algn="just"/>
                      <a:r>
                        <a:rPr lang="ru-RU" sz="2000" dirty="0"/>
                        <a:t>Сформулирован прямой ответ на вопрос, который свидетельствует о понимании предложенного текста, для аргументации суждений    текст привлекается на уровне анализа важных для выполнения      задания фрагментов, образов, </a:t>
                      </a:r>
                      <a:r>
                        <a:rPr lang="ru-RU" sz="2000" dirty="0" err="1"/>
                        <a:t>микротем</a:t>
                      </a:r>
                      <a:r>
                        <a:rPr lang="ru-RU" sz="2000" dirty="0"/>
                        <a:t>, деталей и т.п., авторская  позиция не искажена, фактические ошибки отсутствуют</a:t>
                      </a:r>
                    </a:p>
                  </a:txBody>
                  <a:tcPr/>
                </a:tc>
                <a:extLst>
                  <a:ext uri="{0D108BD9-81ED-4DB2-BD59-A6C34878D82A}">
                    <a16:rowId xmlns:a16="http://schemas.microsoft.com/office/drawing/2014/main" xmlns="" val="10002"/>
                  </a:ext>
                </a:extLst>
              </a:tr>
              <a:tr h="1640365">
                <a:tc>
                  <a:txBody>
                    <a:bodyPr/>
                    <a:lstStyle/>
                    <a:p>
                      <a:pPr algn="ctr"/>
                      <a:r>
                        <a:rPr lang="ru-RU" sz="3600" dirty="0"/>
                        <a:t>1</a:t>
                      </a:r>
                    </a:p>
                  </a:txBody>
                  <a:tcPr/>
                </a:tc>
                <a:tc>
                  <a:txBody>
                    <a:bodyPr/>
                    <a:lstStyle/>
                    <a:p>
                      <a:pPr algn="just"/>
                      <a:r>
                        <a:rPr lang="ru-RU" sz="2000" dirty="0"/>
                        <a:t>Сформулирован прямой ответ на вопрос, который свидетельствует о понимании предложенного текста, для аргументации суждений    текст привлекается на уровне пересказа или общих рассуждений о его содержании, авторская позиция не искажена, И/ИЛИ допущена одна фактическая ошибка</a:t>
                      </a:r>
                    </a:p>
                  </a:txBody>
                  <a:tcPr/>
                </a:tc>
                <a:extLst>
                  <a:ext uri="{0D108BD9-81ED-4DB2-BD59-A6C34878D82A}">
                    <a16:rowId xmlns:a16="http://schemas.microsoft.com/office/drawing/2014/main" xmlns="" val="10003"/>
                  </a:ext>
                </a:extLst>
              </a:tr>
              <a:tr h="1332797">
                <a:tc>
                  <a:txBody>
                    <a:bodyPr/>
                    <a:lstStyle/>
                    <a:p>
                      <a:pPr algn="ctr"/>
                      <a:r>
                        <a:rPr lang="ru-RU" sz="3600" dirty="0"/>
                        <a:t>0</a:t>
                      </a:r>
                    </a:p>
                  </a:txBody>
                  <a:tcPr/>
                </a:tc>
                <a:tc>
                  <a:txBody>
                    <a:bodyPr/>
                    <a:lstStyle/>
                    <a:p>
                      <a:pPr algn="just"/>
                      <a:r>
                        <a:rPr lang="ru-RU" sz="2000" dirty="0"/>
                        <a:t>Ответ содержательно не соотнесён с поставленной задачей, И/ИЛИ суждения не аргументированы предложенным текстом, И/ИЛИ      авторская позиция искажена, И/ИЛИ допущено две или более       фактические ошибки </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44579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solidFill>
                  <a:srgbClr val="0D406B"/>
                </a:solidFill>
                <a:latin typeface="Verdana" panose="020B0604030504040204" pitchFamily="34" charset="0"/>
              </a:rPr>
              <a:t/>
            </a:r>
            <a:br>
              <a:rPr lang="ru-RU" dirty="0">
                <a:solidFill>
                  <a:srgbClr val="0D406B"/>
                </a:solidFill>
                <a:latin typeface="Verdana" panose="020B0604030504040204" pitchFamily="34" charset="0"/>
              </a:rPr>
            </a:br>
            <a:endParaRPr lang="ko-KR" altLang="en-US" dirty="0"/>
          </a:p>
        </p:txBody>
      </p:sp>
      <p:sp>
        <p:nvSpPr>
          <p:cNvPr id="5" name="Содержимое 4"/>
          <p:cNvSpPr>
            <a:spLocks noGrp="1"/>
          </p:cNvSpPr>
          <p:nvPr>
            <p:ph idx="1"/>
          </p:nvPr>
        </p:nvSpPr>
        <p:spPr>
          <a:xfrm>
            <a:off x="179512" y="332656"/>
            <a:ext cx="8229600" cy="460648"/>
          </a:xfrm>
        </p:spPr>
        <p:txBody>
          <a:bodyPr>
            <a:normAutofit/>
          </a:bodyPr>
          <a:lstStyle/>
          <a:p>
            <a:pPr algn="ctr"/>
            <a:r>
              <a:rPr lang="ru-RU" sz="2400" b="1" dirty="0"/>
              <a:t>Критерии оценивания заданий 1.1 и 1.2, 3.1 и 3.2</a:t>
            </a:r>
          </a:p>
        </p:txBody>
      </p:sp>
      <p:graphicFrame>
        <p:nvGraphicFramePr>
          <p:cNvPr id="7" name="Содержимое 6"/>
          <p:cNvGraphicFramePr>
            <a:graphicFrameLocks noGrp="1"/>
          </p:cNvGraphicFramePr>
          <p:nvPr>
            <p:ph idx="10"/>
          </p:nvPr>
        </p:nvGraphicFramePr>
        <p:xfrm>
          <a:off x="179512" y="1124744"/>
          <a:ext cx="8640960" cy="5224286"/>
        </p:xfrm>
        <a:graphic>
          <a:graphicData uri="http://schemas.openxmlformats.org/drawingml/2006/table">
            <a:tbl>
              <a:tblPr firstRow="1" bandRow="1">
                <a:tableStyleId>{7DF18680-E054-41AD-8BC1-D1AEF772440D}</a:tableStyleId>
              </a:tblPr>
              <a:tblGrid>
                <a:gridCol w="1152128">
                  <a:extLst>
                    <a:ext uri="{9D8B030D-6E8A-4147-A177-3AD203B41FA5}">
                      <a16:colId xmlns:a16="http://schemas.microsoft.com/office/drawing/2014/main" xmlns="" val="20000"/>
                    </a:ext>
                  </a:extLst>
                </a:gridCol>
                <a:gridCol w="7488832">
                  <a:extLst>
                    <a:ext uri="{9D8B030D-6E8A-4147-A177-3AD203B41FA5}">
                      <a16:colId xmlns:a16="http://schemas.microsoft.com/office/drawing/2014/main" xmlns="" val="791485621"/>
                    </a:ext>
                  </a:extLst>
                </a:gridCol>
              </a:tblGrid>
              <a:tr h="591501">
                <a:tc>
                  <a:txBody>
                    <a:bodyPr/>
                    <a:lstStyle/>
                    <a:p>
                      <a:r>
                        <a:rPr lang="ru-RU" dirty="0"/>
                        <a:t>Баллы</a:t>
                      </a:r>
                    </a:p>
                  </a:txBody>
                  <a:tcPr/>
                </a:tc>
                <a:tc>
                  <a:txBody>
                    <a:bodyPr/>
                    <a:lstStyle/>
                    <a:p>
                      <a:r>
                        <a:rPr lang="ru-RU" dirty="0"/>
                        <a:t>Критерии</a:t>
                      </a:r>
                    </a:p>
                  </a:txBody>
                  <a:tcPr/>
                </a:tc>
                <a:extLst>
                  <a:ext uri="{0D108BD9-81ED-4DB2-BD59-A6C34878D82A}">
                    <a16:rowId xmlns:a16="http://schemas.microsoft.com/office/drawing/2014/main" xmlns="" val="10000"/>
                  </a:ext>
                </a:extLst>
              </a:tr>
              <a:tr h="747438">
                <a:tc gridSpan="2">
                  <a:txBody>
                    <a:bodyPr/>
                    <a:lstStyle/>
                    <a:p>
                      <a:pPr algn="ctr"/>
                      <a:r>
                        <a:rPr lang="ru-RU" sz="2400" b="1" dirty="0"/>
                        <a:t>2. Логичность, соблюдение речевых и грамматических норм </a:t>
                      </a:r>
                    </a:p>
                  </a:txBody>
                  <a:tcPr/>
                </a:tc>
                <a:tc hMerge="1">
                  <a:txBody>
                    <a:bodyPr/>
                    <a:lstStyle/>
                    <a:p>
                      <a:endParaRPr lang="ru-RU"/>
                    </a:p>
                  </a:txBody>
                  <a:tcPr/>
                </a:tc>
                <a:extLst>
                  <a:ext uri="{0D108BD9-81ED-4DB2-BD59-A6C34878D82A}">
                    <a16:rowId xmlns:a16="http://schemas.microsoft.com/office/drawing/2014/main" xmlns="" val="10001"/>
                  </a:ext>
                </a:extLst>
              </a:tr>
              <a:tr h="749293">
                <a:tc>
                  <a:txBody>
                    <a:bodyPr/>
                    <a:lstStyle/>
                    <a:p>
                      <a:pPr algn="ctr"/>
                      <a:r>
                        <a:rPr lang="ru-RU" sz="2400" dirty="0"/>
                        <a:t>2</a:t>
                      </a:r>
                    </a:p>
                  </a:txBody>
                  <a:tcPr/>
                </a:tc>
                <a:tc>
                  <a:txBody>
                    <a:bodyPr/>
                    <a:lstStyle/>
                    <a:p>
                      <a:pPr algn="just"/>
                      <a:r>
                        <a:rPr lang="ru-RU" sz="2400" dirty="0"/>
                        <a:t>Отсутствуют логические, речевые, грамматические ошибки</a:t>
                      </a:r>
                    </a:p>
                  </a:txBody>
                  <a:tcPr/>
                </a:tc>
                <a:extLst>
                  <a:ext uri="{0D108BD9-81ED-4DB2-BD59-A6C34878D82A}">
                    <a16:rowId xmlns:a16="http://schemas.microsoft.com/office/drawing/2014/main" xmlns="" val="10002"/>
                  </a:ext>
                </a:extLst>
              </a:tr>
              <a:tr h="1288830">
                <a:tc>
                  <a:txBody>
                    <a:bodyPr/>
                    <a:lstStyle/>
                    <a:p>
                      <a:pPr algn="ctr"/>
                      <a:r>
                        <a:rPr lang="ru-RU" sz="2400" dirty="0"/>
                        <a:t>1</a:t>
                      </a:r>
                    </a:p>
                  </a:txBody>
                  <a:tcPr/>
                </a:tc>
                <a:tc>
                  <a:txBody>
                    <a:bodyPr/>
                    <a:lstStyle/>
                    <a:p>
                      <a:pPr algn="just"/>
                      <a:r>
                        <a:rPr lang="ru-RU" sz="2400" dirty="0"/>
                        <a:t>Допущено не более одной ошибки каждого вида (логическая, и/или речевая, и/или грамматическая) – суммарно не более трёх ошибок</a:t>
                      </a:r>
                    </a:p>
                  </a:txBody>
                  <a:tcPr/>
                </a:tc>
                <a:extLst>
                  <a:ext uri="{0D108BD9-81ED-4DB2-BD59-A6C34878D82A}">
                    <a16:rowId xmlns:a16="http://schemas.microsoft.com/office/drawing/2014/main" xmlns="" val="10003"/>
                  </a:ext>
                </a:extLst>
              </a:tr>
              <a:tr h="1173098">
                <a:tc>
                  <a:txBody>
                    <a:bodyPr/>
                    <a:lstStyle/>
                    <a:p>
                      <a:pPr algn="ctr"/>
                      <a:r>
                        <a:rPr lang="ru-RU" sz="2400" dirty="0"/>
                        <a:t>0</a:t>
                      </a:r>
                    </a:p>
                  </a:txBody>
                  <a:tcPr/>
                </a:tc>
                <a:tc>
                  <a:txBody>
                    <a:bodyPr/>
                    <a:lstStyle/>
                    <a:p>
                      <a:pPr algn="just"/>
                      <a:r>
                        <a:rPr lang="ru-RU" sz="2400" dirty="0"/>
                        <a:t>Допущено две или более ошибки одного вида (независимо от наличия/отсутствия ошибок других видов)</a:t>
                      </a:r>
                    </a:p>
                  </a:txBody>
                  <a:tcPr/>
                </a:tc>
                <a:extLst>
                  <a:ext uri="{0D108BD9-81ED-4DB2-BD59-A6C34878D82A}">
                    <a16:rowId xmlns:a16="http://schemas.microsoft.com/office/drawing/2014/main" xmlns="" val="10004"/>
                  </a:ext>
                </a:extLst>
              </a:tr>
              <a:tr h="584837">
                <a:tc gridSpan="2">
                  <a:txBody>
                    <a:bodyPr/>
                    <a:lstStyle/>
                    <a:p>
                      <a:pPr algn="ctr"/>
                      <a:r>
                        <a:rPr lang="ru-RU" sz="2400" dirty="0"/>
                        <a:t>Максимальный балл – 4</a:t>
                      </a:r>
                    </a:p>
                  </a:txBody>
                  <a:tcPr/>
                </a:tc>
                <a:tc hMerge="1">
                  <a:txBody>
                    <a:bodyPr/>
                    <a:lstStyle/>
                    <a:p>
                      <a:endParaRPr lang="ru-RU"/>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83987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a:xfrm>
            <a:off x="179512" y="1340768"/>
            <a:ext cx="8712968" cy="5256584"/>
          </a:xfrm>
        </p:spPr>
        <p:txBody>
          <a:bodyPr>
            <a:normAutofit/>
          </a:bodyPr>
          <a:lstStyle/>
          <a:p>
            <a:pPr algn="just">
              <a:buNone/>
            </a:pPr>
            <a:r>
              <a:rPr lang="ru-RU" sz="3200" i="1" dirty="0"/>
              <a:t>«В стихотворении Н. А. Некрасова, написанное в 1868 году, лирический герой ищет утешение. Буря к которой обращается герой стихотворения символизирует выплеск эмоций который так нужен ему. Именно поэтому герой желает бурю, он желает чтобы она унесла его горе и печаль. В пример хочу привести эти строки автора: Чашу вселенского горя ты расплещи</a:t>
            </a:r>
            <a:r>
              <a:rPr lang="ru-RU" sz="3200" i="1" dirty="0" smtClean="0"/>
              <a:t>…».</a:t>
            </a:r>
            <a:endParaRPr lang="ru-RU"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008112"/>
          </a:xfrm>
        </p:spPr>
        <p:txBody>
          <a:bodyPr/>
          <a:lstStyle/>
          <a:p>
            <a:r>
              <a:rPr lang="ru-RU" dirty="0"/>
              <a:t>Примеры ответов</a:t>
            </a:r>
          </a:p>
        </p:txBody>
      </p:sp>
      <p:sp>
        <p:nvSpPr>
          <p:cNvPr id="3" name="Содержимое 2"/>
          <p:cNvSpPr>
            <a:spLocks noGrp="1"/>
          </p:cNvSpPr>
          <p:nvPr>
            <p:ph idx="1"/>
          </p:nvPr>
        </p:nvSpPr>
        <p:spPr>
          <a:xfrm>
            <a:off x="179512" y="1196752"/>
            <a:ext cx="8568952" cy="5472608"/>
          </a:xfrm>
        </p:spPr>
        <p:txBody>
          <a:bodyPr>
            <a:normAutofit/>
          </a:bodyPr>
          <a:lstStyle/>
          <a:p>
            <a:pPr algn="just">
              <a:buNone/>
            </a:pPr>
            <a:r>
              <a:rPr lang="ru-RU" sz="2800" i="1" dirty="0"/>
              <a:t>«Лирический герой стихотворения Н. А. Некрасова хочет, чтобы погода внимала его чувствам, героя терзает гнев и обида, ему «Душно! без счастья и воли». Герой стихотворения страдает, горюет, называя горе «вселенским». Мы не знаем, какое горе постигло героя, но мы чувствуем его состояние, сочувствуем ему. Буря – это именно то, чем можно охарактеризовать его чувства, ведь горе подобно буре – настигает внезапно, с ним сложно справиться. Как на зло, на улице стоит спокойная длинная ночь, и герою приходится самому справляться с обидой и горем». </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008112"/>
          </a:xfrm>
        </p:spPr>
        <p:txBody>
          <a:bodyPr/>
          <a:lstStyle/>
          <a:p>
            <a:r>
              <a:rPr lang="ru-RU" dirty="0"/>
              <a:t>Примеры ответов</a:t>
            </a:r>
          </a:p>
        </p:txBody>
      </p:sp>
      <p:sp>
        <p:nvSpPr>
          <p:cNvPr id="3" name="Содержимое 2"/>
          <p:cNvSpPr>
            <a:spLocks noGrp="1"/>
          </p:cNvSpPr>
          <p:nvPr>
            <p:ph idx="1"/>
          </p:nvPr>
        </p:nvSpPr>
        <p:spPr>
          <a:xfrm>
            <a:off x="179512" y="1196752"/>
            <a:ext cx="8568952" cy="5472608"/>
          </a:xfrm>
        </p:spPr>
        <p:txBody>
          <a:bodyPr>
            <a:normAutofit/>
          </a:bodyPr>
          <a:lstStyle/>
          <a:p>
            <a:pPr algn="just">
              <a:buNone/>
            </a:pPr>
            <a:r>
              <a:rPr lang="ru-RU" sz="2800" i="1" dirty="0"/>
              <a:t>«В данном стихотворении Н. А. Некрасова композиция играет важную роль, создает общее впечатление от лирического произведения. Так, цель этого стихотворения – вызвать у читателя ощущение надвигающейся бури. В этом Некрасову помогают различные средства выразительности: использование аллитерации (повторение звуков г/р и шипящих) создает эффект приближающейся грозы. Риторические вопросы («Буря бы грянула, что ли?») и восклицания («Душно!») передают читателю взбудораженное, нетерпеливое состояние лирического героя стихотворения».</a:t>
            </a:r>
            <a:endParaRPr lang="ru-RU" sz="2800" dirty="0"/>
          </a:p>
        </p:txBody>
      </p:sp>
    </p:spTree>
    <p:extLst>
      <p:ext uri="{BB962C8B-B14F-4D97-AF65-F5344CB8AC3E}">
        <p14:creationId xmlns:p14="http://schemas.microsoft.com/office/powerpoint/2010/main" val="1519091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640960" cy="1417638"/>
          </a:xfrm>
        </p:spPr>
        <p:txBody>
          <a:bodyPr>
            <a:noAutofit/>
          </a:bodyPr>
          <a:lstStyle/>
          <a:p>
            <a:r>
              <a:rPr lang="ru-RU" sz="4800" dirty="0">
                <a:solidFill>
                  <a:schemeClr val="accent1">
                    <a:lumMod val="75000"/>
                  </a:schemeClr>
                </a:solidFill>
              </a:rPr>
              <a:t>Результаты выполнения </a:t>
            </a:r>
            <a:br>
              <a:rPr lang="ru-RU" sz="4800" dirty="0">
                <a:solidFill>
                  <a:schemeClr val="accent1">
                    <a:lumMod val="75000"/>
                  </a:schemeClr>
                </a:solidFill>
              </a:rPr>
            </a:br>
            <a:r>
              <a:rPr lang="ru-RU" sz="4800" dirty="0">
                <a:solidFill>
                  <a:schemeClr val="accent1">
                    <a:lumMod val="75000"/>
                  </a:schemeClr>
                </a:solidFill>
              </a:rPr>
              <a:t>заданий 3.1/3.2</a:t>
            </a:r>
          </a:p>
        </p:txBody>
      </p:sp>
      <p:graphicFrame>
        <p:nvGraphicFramePr>
          <p:cNvPr id="4" name="Таблица 3"/>
          <p:cNvGraphicFramePr>
            <a:graphicFrameLocks noGrp="1"/>
          </p:cNvGraphicFramePr>
          <p:nvPr/>
        </p:nvGraphicFramePr>
        <p:xfrm>
          <a:off x="251523" y="1484784"/>
          <a:ext cx="8712963" cy="4709904"/>
        </p:xfrm>
        <a:graphic>
          <a:graphicData uri="http://schemas.openxmlformats.org/drawingml/2006/table">
            <a:tbl>
              <a:tblPr>
                <a:tableStyleId>{22838BEF-8BB2-4498-84A7-C5851F593DF1}</a:tableStyleId>
              </a:tblPr>
              <a:tblGrid>
                <a:gridCol w="1440157">
                  <a:extLst>
                    <a:ext uri="{9D8B030D-6E8A-4147-A177-3AD203B41FA5}">
                      <a16:colId xmlns:a16="http://schemas.microsoft.com/office/drawing/2014/main" xmlns="" val="20000"/>
                    </a:ext>
                  </a:extLst>
                </a:gridCol>
                <a:gridCol w="1049261">
                  <a:extLst>
                    <a:ext uri="{9D8B030D-6E8A-4147-A177-3AD203B41FA5}">
                      <a16:colId xmlns:a16="http://schemas.microsoft.com/office/drawing/2014/main" xmlns="" val="20001"/>
                    </a:ext>
                  </a:extLst>
                </a:gridCol>
                <a:gridCol w="1244709">
                  <a:extLst>
                    <a:ext uri="{9D8B030D-6E8A-4147-A177-3AD203B41FA5}">
                      <a16:colId xmlns:a16="http://schemas.microsoft.com/office/drawing/2014/main" xmlns="" val="20002"/>
                    </a:ext>
                  </a:extLst>
                </a:gridCol>
                <a:gridCol w="1244709">
                  <a:extLst>
                    <a:ext uri="{9D8B030D-6E8A-4147-A177-3AD203B41FA5}">
                      <a16:colId xmlns:a16="http://schemas.microsoft.com/office/drawing/2014/main" xmlns="" val="20003"/>
                    </a:ext>
                  </a:extLst>
                </a:gridCol>
                <a:gridCol w="1244709">
                  <a:extLst>
                    <a:ext uri="{9D8B030D-6E8A-4147-A177-3AD203B41FA5}">
                      <a16:colId xmlns:a16="http://schemas.microsoft.com/office/drawing/2014/main" xmlns="" val="20004"/>
                    </a:ext>
                  </a:extLst>
                </a:gridCol>
                <a:gridCol w="1244709">
                  <a:extLst>
                    <a:ext uri="{9D8B030D-6E8A-4147-A177-3AD203B41FA5}">
                      <a16:colId xmlns:a16="http://schemas.microsoft.com/office/drawing/2014/main" xmlns="" val="20005"/>
                    </a:ext>
                  </a:extLst>
                </a:gridCol>
                <a:gridCol w="1244709">
                  <a:extLst>
                    <a:ext uri="{9D8B030D-6E8A-4147-A177-3AD203B41FA5}">
                      <a16:colId xmlns:a16="http://schemas.microsoft.com/office/drawing/2014/main" xmlns="" val="20006"/>
                    </a:ext>
                  </a:extLst>
                </a:gridCol>
              </a:tblGrid>
              <a:tr h="880839">
                <a:tc rowSpan="2">
                  <a:txBody>
                    <a:bodyPr/>
                    <a:lstStyle/>
                    <a:p>
                      <a:pPr algn="ctr">
                        <a:spcAft>
                          <a:spcPts val="0"/>
                        </a:spcAft>
                      </a:pPr>
                      <a:r>
                        <a:rPr lang="ru-RU" sz="1600" dirty="0"/>
                        <a:t>Проверяемые элементы содержания / умения</a:t>
                      </a:r>
                      <a:endParaRPr lang="ru-RU" sz="1600" dirty="0">
                        <a:latin typeface="Cambria"/>
                        <a:ea typeface="Cambria"/>
                        <a:cs typeface="Times New Roman"/>
                      </a:endParaRPr>
                    </a:p>
                  </a:txBody>
                  <a:tcPr marL="54429" marR="54429" marT="0" marB="0" anchor="ctr"/>
                </a:tc>
                <a:tc rowSpan="2">
                  <a:txBody>
                    <a:bodyPr/>
                    <a:lstStyle/>
                    <a:p>
                      <a:pPr algn="ctr">
                        <a:spcAft>
                          <a:spcPts val="0"/>
                        </a:spcAft>
                      </a:pPr>
                      <a:r>
                        <a:rPr lang="ru-RU" sz="1600" dirty="0"/>
                        <a:t>Балл</a:t>
                      </a:r>
                      <a:endParaRPr lang="ru-RU" sz="1600" dirty="0">
                        <a:latin typeface="Cambria"/>
                        <a:ea typeface="Cambria"/>
                        <a:cs typeface="Times New Roman"/>
                      </a:endParaRPr>
                    </a:p>
                  </a:txBody>
                  <a:tcPr marL="54429" marR="54429" marT="0" marB="0" anchor="ctr"/>
                </a:tc>
                <a:tc rowSpan="2">
                  <a:txBody>
                    <a:bodyPr/>
                    <a:lstStyle/>
                    <a:p>
                      <a:pPr algn="ctr">
                        <a:spcAft>
                          <a:spcPts val="0"/>
                        </a:spcAft>
                      </a:pPr>
                      <a:r>
                        <a:rPr lang="ru-RU" sz="1600" dirty="0"/>
                        <a:t>Доля выполнивших задание на определенный балл от общего количества участников</a:t>
                      </a:r>
                      <a:endParaRPr lang="ru-RU" sz="1600" dirty="0">
                        <a:latin typeface="Cambria"/>
                        <a:ea typeface="Cambria"/>
                        <a:cs typeface="Times New Roman"/>
                      </a:endParaRPr>
                    </a:p>
                  </a:txBody>
                  <a:tcPr marL="54429" marR="54429" marT="0" marB="0" anchor="ctr"/>
                </a:tc>
                <a:tc gridSpan="4">
                  <a:txBody>
                    <a:bodyPr/>
                    <a:lstStyle/>
                    <a:p>
                      <a:pPr algn="ctr">
                        <a:spcAft>
                          <a:spcPts val="0"/>
                        </a:spcAft>
                      </a:pPr>
                      <a:r>
                        <a:rPr lang="ru-RU" sz="1600" dirty="0"/>
                        <a:t>Доля выполнивших задание на определенный балл в группах, получивших отметку</a:t>
                      </a:r>
                      <a:endParaRPr lang="ru-RU" sz="1600" dirty="0">
                        <a:latin typeface="Cambria"/>
                        <a:ea typeface="Cambria"/>
                        <a:cs typeface="Times New Roman"/>
                      </a:endParaRPr>
                    </a:p>
                  </a:txBody>
                  <a:tcPr marL="54429" marR="54429"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4329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US" sz="2400" dirty="0"/>
                        <a:t>«2»</a:t>
                      </a:r>
                      <a:endParaRPr lang="ru-RU" sz="2400" dirty="0">
                        <a:latin typeface="Cambria"/>
                        <a:ea typeface="Cambria"/>
                        <a:cs typeface="Times New Roman"/>
                      </a:endParaRPr>
                    </a:p>
                  </a:txBody>
                  <a:tcPr marL="54429" marR="54429" marT="0" marB="0" anchor="ctr"/>
                </a:tc>
                <a:tc>
                  <a:txBody>
                    <a:bodyPr/>
                    <a:lstStyle/>
                    <a:p>
                      <a:pPr algn="ctr">
                        <a:spcAft>
                          <a:spcPts val="0"/>
                        </a:spcAft>
                      </a:pPr>
                      <a:r>
                        <a:rPr lang="en-US" sz="2400" dirty="0"/>
                        <a:t>«3»</a:t>
                      </a:r>
                      <a:endParaRPr lang="ru-RU" sz="2400" dirty="0">
                        <a:latin typeface="Cambria"/>
                        <a:ea typeface="Cambria"/>
                        <a:cs typeface="Times New Roman"/>
                      </a:endParaRPr>
                    </a:p>
                  </a:txBody>
                  <a:tcPr marL="54429" marR="54429" marT="0" marB="0" anchor="ctr"/>
                </a:tc>
                <a:tc>
                  <a:txBody>
                    <a:bodyPr/>
                    <a:lstStyle/>
                    <a:p>
                      <a:pPr algn="ctr">
                        <a:spcAft>
                          <a:spcPts val="0"/>
                        </a:spcAft>
                      </a:pPr>
                      <a:r>
                        <a:rPr lang="en-US" sz="2400" dirty="0"/>
                        <a:t>«4»</a:t>
                      </a:r>
                      <a:endParaRPr lang="ru-RU" sz="2400" dirty="0">
                        <a:latin typeface="Cambria"/>
                        <a:ea typeface="Cambria"/>
                        <a:cs typeface="Times New Roman"/>
                      </a:endParaRPr>
                    </a:p>
                  </a:txBody>
                  <a:tcPr marL="54429" marR="54429" marT="0" marB="0" anchor="ctr"/>
                </a:tc>
                <a:tc>
                  <a:txBody>
                    <a:bodyPr/>
                    <a:lstStyle/>
                    <a:p>
                      <a:pPr algn="ctr">
                        <a:spcAft>
                          <a:spcPts val="0"/>
                        </a:spcAft>
                      </a:pPr>
                      <a:r>
                        <a:rPr lang="en-US" sz="2400" dirty="0"/>
                        <a:t>«5»</a:t>
                      </a:r>
                      <a:endParaRPr lang="ru-RU" sz="2400" dirty="0">
                        <a:latin typeface="Cambria"/>
                        <a:ea typeface="Cambria"/>
                        <a:cs typeface="Times New Roman"/>
                      </a:endParaRPr>
                    </a:p>
                  </a:txBody>
                  <a:tcPr marL="54429" marR="54429" marT="0" marB="0" anchor="ctr"/>
                </a:tc>
                <a:extLst>
                  <a:ext uri="{0D108BD9-81ED-4DB2-BD59-A6C34878D82A}">
                    <a16:rowId xmlns:a16="http://schemas.microsoft.com/office/drawing/2014/main" xmlns="" val="10001"/>
                  </a:ext>
                </a:extLst>
              </a:tr>
              <a:tr h="179371">
                <a:tc rowSpan="3">
                  <a:txBody>
                    <a:bodyPr/>
                    <a:lstStyle/>
                    <a:p>
                      <a:pPr>
                        <a:spcAft>
                          <a:spcPts val="0"/>
                        </a:spcAft>
                      </a:pPr>
                      <a:r>
                        <a:rPr lang="ru-RU" sz="1600" dirty="0"/>
                        <a:t>Понимание предложенного текста и привлечение его для аргументации</a:t>
                      </a:r>
                      <a:endParaRPr lang="ru-RU" sz="1600" dirty="0">
                        <a:latin typeface="Cambria"/>
                        <a:ea typeface="Cambria"/>
                        <a:cs typeface="Times New Roman"/>
                      </a:endParaRPr>
                    </a:p>
                  </a:txBody>
                  <a:tcPr marL="54429" marR="54429" marT="0" marB="0"/>
                </a:tc>
                <a:tc>
                  <a:txBody>
                    <a:bodyPr/>
                    <a:lstStyle/>
                    <a:p>
                      <a:pPr algn="ctr">
                        <a:spcAft>
                          <a:spcPts val="0"/>
                        </a:spcAft>
                      </a:pPr>
                      <a:r>
                        <a:rPr lang="en-US" sz="2400" dirty="0"/>
                        <a:t>0</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a:t>3,32%</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dirty="0">
                          <a:solidFill>
                            <a:srgbClr val="FF0000"/>
                          </a:solidFill>
                        </a:rPr>
                        <a:t>31,03%</a:t>
                      </a:r>
                      <a:endParaRPr lang="ru-RU" sz="2400" dirty="0">
                        <a:solidFill>
                          <a:srgbClr val="FF0000"/>
                        </a:solidFill>
                        <a:latin typeface="Cambria"/>
                        <a:ea typeface="Cambria"/>
                        <a:cs typeface="Times New Roman"/>
                      </a:endParaRPr>
                    </a:p>
                  </a:txBody>
                  <a:tcPr marL="54429" marR="54429" marT="0" marB="0" anchor="b"/>
                </a:tc>
                <a:tc>
                  <a:txBody>
                    <a:bodyPr/>
                    <a:lstStyle/>
                    <a:p>
                      <a:pPr algn="ctr">
                        <a:spcAft>
                          <a:spcPts val="0"/>
                        </a:spcAft>
                      </a:pPr>
                      <a:r>
                        <a:rPr lang="en-US" sz="2400"/>
                        <a:t>4,66%</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0,94%</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0,83%</a:t>
                      </a:r>
                      <a:endParaRPr lang="ru-RU" sz="2400">
                        <a:latin typeface="Cambria"/>
                        <a:ea typeface="Cambria"/>
                        <a:cs typeface="Times New Roman"/>
                      </a:endParaRPr>
                    </a:p>
                  </a:txBody>
                  <a:tcPr marL="54429" marR="54429" marT="0" marB="0" anchor="b"/>
                </a:tc>
                <a:extLst>
                  <a:ext uri="{0D108BD9-81ED-4DB2-BD59-A6C34878D82A}">
                    <a16:rowId xmlns:a16="http://schemas.microsoft.com/office/drawing/2014/main" xmlns="" val="10002"/>
                  </a:ext>
                </a:extLst>
              </a:tr>
              <a:tr h="179371">
                <a:tc vMerge="1">
                  <a:txBody>
                    <a:bodyPr/>
                    <a:lstStyle/>
                    <a:p>
                      <a:endParaRPr lang="ru-RU"/>
                    </a:p>
                  </a:txBody>
                  <a:tcPr/>
                </a:tc>
                <a:tc>
                  <a:txBody>
                    <a:bodyPr/>
                    <a:lstStyle/>
                    <a:p>
                      <a:pPr algn="ctr">
                        <a:spcAft>
                          <a:spcPts val="0"/>
                        </a:spcAft>
                      </a:pPr>
                      <a:r>
                        <a:rPr lang="en-US" sz="2400"/>
                        <a:t>1</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dirty="0"/>
                        <a:t>12,69%</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48,28%</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26,94%</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a:t>5,33%</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0,83%</a:t>
                      </a:r>
                      <a:endParaRPr lang="ru-RU" sz="2400">
                        <a:latin typeface="Cambria"/>
                        <a:ea typeface="Cambria"/>
                        <a:cs typeface="Times New Roman"/>
                      </a:endParaRPr>
                    </a:p>
                  </a:txBody>
                  <a:tcPr marL="54429" marR="54429" marT="0" marB="0" anchor="b"/>
                </a:tc>
                <a:extLst>
                  <a:ext uri="{0D108BD9-81ED-4DB2-BD59-A6C34878D82A}">
                    <a16:rowId xmlns:a16="http://schemas.microsoft.com/office/drawing/2014/main" xmlns="" val="10003"/>
                  </a:ext>
                </a:extLst>
              </a:tr>
              <a:tr h="470153">
                <a:tc vMerge="1">
                  <a:txBody>
                    <a:bodyPr/>
                    <a:lstStyle/>
                    <a:p>
                      <a:endParaRPr lang="ru-RU"/>
                    </a:p>
                  </a:txBody>
                  <a:tcPr/>
                </a:tc>
                <a:tc>
                  <a:txBody>
                    <a:bodyPr/>
                    <a:lstStyle/>
                    <a:p>
                      <a:pPr algn="ctr">
                        <a:spcAft>
                          <a:spcPts val="0"/>
                        </a:spcAft>
                      </a:pPr>
                      <a:r>
                        <a:rPr lang="en-US" sz="2400" dirty="0"/>
                        <a:t>2</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83,99%</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20,69%</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68,39%</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93,73%</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a:t>98,35%</a:t>
                      </a:r>
                      <a:endParaRPr lang="ru-RU" sz="2400">
                        <a:latin typeface="Cambria"/>
                        <a:ea typeface="Cambria"/>
                        <a:cs typeface="Times New Roman"/>
                      </a:endParaRPr>
                    </a:p>
                  </a:txBody>
                  <a:tcPr marL="54429" marR="54429" marT="0" marB="0" anchor="b"/>
                </a:tc>
                <a:extLst>
                  <a:ext uri="{0D108BD9-81ED-4DB2-BD59-A6C34878D82A}">
                    <a16:rowId xmlns:a16="http://schemas.microsoft.com/office/drawing/2014/main" xmlns="" val="10004"/>
                  </a:ext>
                </a:extLst>
              </a:tr>
              <a:tr h="179371">
                <a:tc rowSpan="3">
                  <a:txBody>
                    <a:bodyPr/>
                    <a:lstStyle/>
                    <a:p>
                      <a:pPr>
                        <a:spcAft>
                          <a:spcPts val="0"/>
                        </a:spcAft>
                      </a:pPr>
                      <a:r>
                        <a:rPr lang="ru-RU" sz="1600" dirty="0"/>
                        <a:t>Логичность, соблюдение речевых и грамматических норм</a:t>
                      </a:r>
                      <a:endParaRPr lang="ru-RU" sz="1600" dirty="0">
                        <a:latin typeface="Cambria"/>
                        <a:ea typeface="Cambria"/>
                        <a:cs typeface="Times New Roman"/>
                      </a:endParaRPr>
                    </a:p>
                  </a:txBody>
                  <a:tcPr marL="54429" marR="54429" marT="0" marB="0"/>
                </a:tc>
                <a:tc>
                  <a:txBody>
                    <a:bodyPr/>
                    <a:lstStyle/>
                    <a:p>
                      <a:pPr algn="ctr">
                        <a:spcAft>
                          <a:spcPts val="0"/>
                        </a:spcAft>
                      </a:pPr>
                      <a:r>
                        <a:rPr lang="en-US" sz="2400"/>
                        <a:t>0</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15,56%</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65,52%</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dirty="0"/>
                        <a:t>24,87%</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10,66%</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1,65%</a:t>
                      </a:r>
                      <a:endParaRPr lang="ru-RU" sz="2400" dirty="0">
                        <a:latin typeface="Cambria"/>
                        <a:ea typeface="Cambria"/>
                        <a:cs typeface="Times New Roman"/>
                      </a:endParaRPr>
                    </a:p>
                  </a:txBody>
                  <a:tcPr marL="54429" marR="54429" marT="0" marB="0" anchor="b"/>
                </a:tc>
                <a:extLst>
                  <a:ext uri="{0D108BD9-81ED-4DB2-BD59-A6C34878D82A}">
                    <a16:rowId xmlns:a16="http://schemas.microsoft.com/office/drawing/2014/main" xmlns="" val="10005"/>
                  </a:ext>
                </a:extLst>
              </a:tr>
              <a:tr h="179371">
                <a:tc vMerge="1">
                  <a:txBody>
                    <a:bodyPr/>
                    <a:lstStyle/>
                    <a:p>
                      <a:endParaRPr lang="ru-RU"/>
                    </a:p>
                  </a:txBody>
                  <a:tcPr/>
                </a:tc>
                <a:tc>
                  <a:txBody>
                    <a:bodyPr/>
                    <a:lstStyle/>
                    <a:p>
                      <a:pPr algn="ctr">
                        <a:spcAft>
                          <a:spcPts val="0"/>
                        </a:spcAft>
                      </a:pPr>
                      <a:r>
                        <a:rPr lang="en-US" sz="2400"/>
                        <a:t>1</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52,57%</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34,48%</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63,21%</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dirty="0"/>
                        <a:t>58,62%</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23,97%</a:t>
                      </a:r>
                      <a:endParaRPr lang="ru-RU" sz="2400" dirty="0">
                        <a:latin typeface="Cambria"/>
                        <a:ea typeface="Cambria"/>
                        <a:cs typeface="Times New Roman"/>
                      </a:endParaRPr>
                    </a:p>
                  </a:txBody>
                  <a:tcPr marL="54429" marR="54429" marT="0" marB="0" anchor="b"/>
                </a:tc>
                <a:extLst>
                  <a:ext uri="{0D108BD9-81ED-4DB2-BD59-A6C34878D82A}">
                    <a16:rowId xmlns:a16="http://schemas.microsoft.com/office/drawing/2014/main" xmlns="" val="10006"/>
                  </a:ext>
                </a:extLst>
              </a:tr>
              <a:tr h="564624">
                <a:tc vMerge="1">
                  <a:txBody>
                    <a:bodyPr/>
                    <a:lstStyle/>
                    <a:p>
                      <a:endParaRPr lang="ru-RU"/>
                    </a:p>
                  </a:txBody>
                  <a:tcPr/>
                </a:tc>
                <a:tc>
                  <a:txBody>
                    <a:bodyPr/>
                    <a:lstStyle/>
                    <a:p>
                      <a:pPr algn="ctr">
                        <a:spcAft>
                          <a:spcPts val="0"/>
                        </a:spcAft>
                      </a:pPr>
                      <a:r>
                        <a:rPr lang="en-US" sz="2400" dirty="0"/>
                        <a:t>2</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a:t>31,87%</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0,00%</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a:t>11,92%</a:t>
                      </a:r>
                      <a:endParaRPr lang="ru-RU" sz="2400">
                        <a:latin typeface="Cambria"/>
                        <a:ea typeface="Cambria"/>
                        <a:cs typeface="Times New Roman"/>
                      </a:endParaRPr>
                    </a:p>
                  </a:txBody>
                  <a:tcPr marL="54429" marR="54429" marT="0" marB="0" anchor="b"/>
                </a:tc>
                <a:tc>
                  <a:txBody>
                    <a:bodyPr/>
                    <a:lstStyle/>
                    <a:p>
                      <a:pPr algn="ctr">
                        <a:spcAft>
                          <a:spcPts val="0"/>
                        </a:spcAft>
                      </a:pPr>
                      <a:r>
                        <a:rPr lang="en-US" sz="2400" dirty="0"/>
                        <a:t>30,72%</a:t>
                      </a:r>
                      <a:endParaRPr lang="ru-RU" sz="2400" dirty="0">
                        <a:latin typeface="Cambria"/>
                        <a:ea typeface="Cambria"/>
                        <a:cs typeface="Times New Roman"/>
                      </a:endParaRPr>
                    </a:p>
                  </a:txBody>
                  <a:tcPr marL="54429" marR="54429" marT="0" marB="0" anchor="b"/>
                </a:tc>
                <a:tc>
                  <a:txBody>
                    <a:bodyPr/>
                    <a:lstStyle/>
                    <a:p>
                      <a:pPr algn="ctr">
                        <a:spcAft>
                          <a:spcPts val="0"/>
                        </a:spcAft>
                      </a:pPr>
                      <a:r>
                        <a:rPr lang="en-US" sz="2400" dirty="0"/>
                        <a:t>74,38%</a:t>
                      </a:r>
                      <a:endParaRPr lang="ru-RU" sz="2400" dirty="0">
                        <a:latin typeface="Cambria"/>
                        <a:ea typeface="Cambria"/>
                        <a:cs typeface="Times New Roman"/>
                      </a:endParaRPr>
                    </a:p>
                  </a:txBody>
                  <a:tcPr marL="54429" marR="54429" marT="0" marB="0" anchor="b"/>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625582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2A02A60D-A1D0-4DDF-B26E-CE1AA09B5BCF}"/>
              </a:ext>
            </a:extLst>
          </p:cNvPr>
          <p:cNvSpPr txBox="1">
            <a:spLocks/>
          </p:cNvSpPr>
          <p:nvPr/>
        </p:nvSpPr>
        <p:spPr>
          <a:xfrm>
            <a:off x="314325" y="3097610"/>
            <a:ext cx="2273576" cy="19741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solidFill>
                  <a:schemeClr val="bg1"/>
                </a:solidFill>
                <a:latin typeface="+mn-lt"/>
              </a:rPr>
              <a:t>Задания 4.1/4.2</a:t>
            </a:r>
          </a:p>
        </p:txBody>
      </p:sp>
      <p:pic>
        <p:nvPicPr>
          <p:cNvPr id="25602" name="Picture 2" descr="Picture background"/>
          <p:cNvPicPr>
            <a:picLocks noChangeAspect="1" noChangeArrowheads="1"/>
          </p:cNvPicPr>
          <p:nvPr/>
        </p:nvPicPr>
        <p:blipFill>
          <a:blip r:embed="rId3" cstate="print"/>
          <a:srcRect/>
          <a:stretch>
            <a:fillRect/>
          </a:stretch>
        </p:blipFill>
        <p:spPr bwMode="auto">
          <a:xfrm>
            <a:off x="0" y="0"/>
            <a:ext cx="2294459" cy="4082224"/>
          </a:xfrm>
          <a:prstGeom prst="rect">
            <a:avLst/>
          </a:prstGeom>
          <a:noFill/>
        </p:spPr>
      </p:pic>
      <p:pic>
        <p:nvPicPr>
          <p:cNvPr id="25604" name="Picture 4" descr="Picture background"/>
          <p:cNvPicPr>
            <a:picLocks noChangeAspect="1" noChangeArrowheads="1"/>
          </p:cNvPicPr>
          <p:nvPr/>
        </p:nvPicPr>
        <p:blipFill>
          <a:blip r:embed="rId4" cstate="print"/>
          <a:srcRect/>
          <a:stretch>
            <a:fillRect/>
          </a:stretch>
        </p:blipFill>
        <p:spPr bwMode="auto">
          <a:xfrm>
            <a:off x="2843808" y="0"/>
            <a:ext cx="2360548" cy="4005064"/>
          </a:xfrm>
          <a:prstGeom prst="rect">
            <a:avLst/>
          </a:prstGeom>
          <a:noFill/>
        </p:spPr>
      </p:pic>
      <p:pic>
        <p:nvPicPr>
          <p:cNvPr id="25606" name="Picture 6" descr="Picture background"/>
          <p:cNvPicPr>
            <a:picLocks noChangeAspect="1" noChangeArrowheads="1"/>
          </p:cNvPicPr>
          <p:nvPr/>
        </p:nvPicPr>
        <p:blipFill>
          <a:blip r:embed="rId5" cstate="print"/>
          <a:srcRect/>
          <a:stretch>
            <a:fillRect/>
          </a:stretch>
        </p:blipFill>
        <p:spPr bwMode="auto">
          <a:xfrm>
            <a:off x="5868144" y="0"/>
            <a:ext cx="2469097" cy="4518448"/>
          </a:xfrm>
          <a:prstGeom prst="rect">
            <a:avLst/>
          </a:prstGeom>
          <a:noFill/>
        </p:spPr>
      </p:pic>
      <p:pic>
        <p:nvPicPr>
          <p:cNvPr id="29698" name="Picture 2" descr="Picture background"/>
          <p:cNvPicPr>
            <a:picLocks noChangeAspect="1" noChangeArrowheads="1"/>
          </p:cNvPicPr>
          <p:nvPr/>
        </p:nvPicPr>
        <p:blipFill>
          <a:blip r:embed="rId6" cstate="print"/>
          <a:srcRect/>
          <a:stretch>
            <a:fillRect/>
          </a:stretch>
        </p:blipFill>
        <p:spPr bwMode="auto">
          <a:xfrm>
            <a:off x="7236297" y="2918419"/>
            <a:ext cx="1943028" cy="3939582"/>
          </a:xfrm>
          <a:prstGeom prst="rect">
            <a:avLst/>
          </a:prstGeom>
          <a:noFill/>
        </p:spPr>
      </p:pic>
      <p:pic>
        <p:nvPicPr>
          <p:cNvPr id="11" name="Picture 2" descr="Picture background"/>
          <p:cNvPicPr>
            <a:picLocks noChangeAspect="1" noChangeArrowheads="1"/>
          </p:cNvPicPr>
          <p:nvPr/>
        </p:nvPicPr>
        <p:blipFill>
          <a:blip r:embed="rId3" cstate="print"/>
          <a:srcRect/>
          <a:stretch>
            <a:fillRect/>
          </a:stretch>
        </p:blipFill>
        <p:spPr bwMode="auto">
          <a:xfrm>
            <a:off x="3923928" y="2924944"/>
            <a:ext cx="2232248" cy="3971541"/>
          </a:xfrm>
          <a:prstGeom prst="rect">
            <a:avLst/>
          </a:prstGeom>
          <a:noFill/>
        </p:spPr>
      </p:pic>
      <p:pic>
        <p:nvPicPr>
          <p:cNvPr id="13" name="Picture 4" descr="Picture background"/>
          <p:cNvPicPr>
            <a:picLocks noChangeAspect="1" noChangeArrowheads="1"/>
          </p:cNvPicPr>
          <p:nvPr/>
        </p:nvPicPr>
        <p:blipFill>
          <a:blip r:embed="rId4" cstate="print"/>
          <a:srcRect/>
          <a:stretch>
            <a:fillRect/>
          </a:stretch>
        </p:blipFill>
        <p:spPr bwMode="auto">
          <a:xfrm>
            <a:off x="827584" y="2852936"/>
            <a:ext cx="2376264" cy="4031728"/>
          </a:xfrm>
          <a:prstGeom prst="rect">
            <a:avLst/>
          </a:prstGeom>
          <a:noFill/>
        </p:spPr>
      </p:pic>
      <p:sp>
        <p:nvSpPr>
          <p:cNvPr id="14" name="Овал 13"/>
          <p:cNvSpPr/>
          <p:nvPr/>
        </p:nvSpPr>
        <p:spPr>
          <a:xfrm>
            <a:off x="4644008" y="5301209"/>
            <a:ext cx="2088231" cy="1556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«Если жизнь тебя обманет…»</a:t>
            </a:r>
          </a:p>
        </p:txBody>
      </p:sp>
      <p:sp>
        <p:nvSpPr>
          <p:cNvPr id="15" name="Овал 14"/>
          <p:cNvSpPr/>
          <p:nvPr/>
        </p:nvSpPr>
        <p:spPr>
          <a:xfrm>
            <a:off x="1835696" y="5157191"/>
            <a:ext cx="2152981" cy="17008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«Нет, я не изменил. До старости глубокой…»</a:t>
            </a:r>
          </a:p>
        </p:txBody>
      </p:sp>
      <p:sp>
        <p:nvSpPr>
          <p:cNvPr id="16" name="Овал 15"/>
          <p:cNvSpPr/>
          <p:nvPr/>
        </p:nvSpPr>
        <p:spPr>
          <a:xfrm>
            <a:off x="7380312" y="5270204"/>
            <a:ext cx="1991900" cy="1587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«Друг мой, брат мой, усталый, страдающий брат…»</a:t>
            </a:r>
          </a:p>
        </p:txBody>
      </p:sp>
    </p:spTree>
    <p:extLst>
      <p:ext uri="{BB962C8B-B14F-4D97-AF65-F5344CB8AC3E}">
        <p14:creationId xmlns:p14="http://schemas.microsoft.com/office/powerpoint/2010/main" val="2687683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D2768534-6382-448A-B0AD-4C5D80717CA4}"/>
              </a:ext>
            </a:extLst>
          </p:cNvPr>
          <p:cNvGraphicFramePr>
            <a:graphicFrameLocks noGrp="1"/>
          </p:cNvGraphicFramePr>
          <p:nvPr>
            <p:ph idx="1"/>
            <p:extLst>
              <p:ext uri="{D42A27DB-BD31-4B8C-83A1-F6EECF244321}">
                <p14:modId xmlns:p14="http://schemas.microsoft.com/office/powerpoint/2010/main" val="1876312494"/>
              </p:ext>
            </p:extLst>
          </p:nvPr>
        </p:nvGraphicFramePr>
        <p:xfrm>
          <a:off x="143797" y="575187"/>
          <a:ext cx="8882216" cy="5805480"/>
        </p:xfrm>
        <a:graphic>
          <a:graphicData uri="http://schemas.openxmlformats.org/drawingml/2006/table">
            <a:tbl>
              <a:tblPr firstRow="1" firstCol="1" lastRow="1" lastCol="1" bandRow="1" bandCol="1">
                <a:tableStyleId>{FABFCF23-3B69-468F-B69F-88F6DE6A72F2}</a:tableStyleId>
              </a:tblPr>
              <a:tblGrid>
                <a:gridCol w="1396379">
                  <a:extLst>
                    <a:ext uri="{9D8B030D-6E8A-4147-A177-3AD203B41FA5}">
                      <a16:colId xmlns:a16="http://schemas.microsoft.com/office/drawing/2014/main" xmlns="" val="3179277312"/>
                    </a:ext>
                  </a:extLst>
                </a:gridCol>
                <a:gridCol w="7485837">
                  <a:extLst>
                    <a:ext uri="{9D8B030D-6E8A-4147-A177-3AD203B41FA5}">
                      <a16:colId xmlns:a16="http://schemas.microsoft.com/office/drawing/2014/main" xmlns="" val="1732652899"/>
                    </a:ext>
                  </a:extLst>
                </a:gridCol>
              </a:tblGrid>
              <a:tr h="696805">
                <a:tc>
                  <a:txBody>
                    <a:bodyPr/>
                    <a:lstStyle/>
                    <a:p>
                      <a:pPr marL="110490" marR="107950" algn="ctr">
                        <a:lnSpc>
                          <a:spcPct val="115000"/>
                        </a:lnSpc>
                        <a:spcAft>
                          <a:spcPts val="0"/>
                        </a:spcAft>
                      </a:pPr>
                      <a:r>
                        <a:rPr lang="ru-RU" sz="2800" dirty="0">
                          <a:effectLst/>
                        </a:rPr>
                        <a:t>Баллы</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489710" marR="1473835" algn="ctr">
                        <a:lnSpc>
                          <a:spcPct val="115000"/>
                        </a:lnSpc>
                        <a:spcAft>
                          <a:spcPts val="0"/>
                        </a:spcAft>
                      </a:pPr>
                      <a:r>
                        <a:rPr lang="ru-RU" sz="2800" dirty="0">
                          <a:effectLst/>
                        </a:rPr>
                        <a:t>Критерии</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886087598"/>
                  </a:ext>
                </a:extLst>
              </a:tr>
              <a:tr h="696805">
                <a:tc gridSpan="2">
                  <a:txBody>
                    <a:bodyPr/>
                    <a:lstStyle/>
                    <a:p>
                      <a:pPr marL="1202690">
                        <a:lnSpc>
                          <a:spcPct val="115000"/>
                        </a:lnSpc>
                        <a:spcAft>
                          <a:spcPts val="0"/>
                        </a:spcAft>
                      </a:pPr>
                      <a:r>
                        <a:rPr lang="ru-RU" sz="2800" dirty="0">
                          <a:effectLst/>
                        </a:rPr>
                        <a:t>1.</a:t>
                      </a:r>
                      <a:r>
                        <a:rPr lang="ru-RU" sz="2800" spc="65" dirty="0">
                          <a:effectLst/>
                        </a:rPr>
                        <a:t> </a:t>
                      </a:r>
                      <a:r>
                        <a:rPr lang="ru-RU" sz="2800" dirty="0">
                          <a:effectLst/>
                        </a:rPr>
                        <a:t>Сопоставление</a:t>
                      </a:r>
                      <a:r>
                        <a:rPr lang="ru-RU" sz="2800" spc="60" dirty="0">
                          <a:effectLst/>
                        </a:rPr>
                        <a:t> </a:t>
                      </a:r>
                      <a:r>
                        <a:rPr lang="ru-RU" sz="2800" dirty="0">
                          <a:effectLst/>
                        </a:rPr>
                        <a:t>произведений</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xmlns="" val="1923210644"/>
                  </a:ext>
                </a:extLst>
              </a:tr>
              <a:tr h="1467502">
                <a:tc>
                  <a:txBody>
                    <a:bodyPr/>
                    <a:lstStyle/>
                    <a:p>
                      <a:pPr marL="2540" algn="ctr">
                        <a:lnSpc>
                          <a:spcPct val="115000"/>
                        </a:lnSpc>
                        <a:spcAft>
                          <a:spcPts val="0"/>
                        </a:spcAft>
                      </a:pPr>
                      <a:r>
                        <a:rPr lang="ru-RU" sz="6600" dirty="0">
                          <a:effectLst/>
                        </a:rPr>
                        <a:t>2</a:t>
                      </a:r>
                      <a:endParaRPr lang="ru-RU" sz="6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450215" algn="just">
                        <a:lnSpc>
                          <a:spcPct val="115000"/>
                        </a:lnSpc>
                        <a:spcAft>
                          <a:spcPts val="0"/>
                        </a:spcAft>
                      </a:pPr>
                      <a:r>
                        <a:rPr lang="ru-RU" sz="2800" dirty="0">
                          <a:effectLst/>
                        </a:rPr>
                        <a:t>Произведения убедительно сопоставлены в заданном направлении анализа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466495647"/>
                  </a:ext>
                </a:extLst>
              </a:tr>
              <a:tr h="1467502">
                <a:tc>
                  <a:txBody>
                    <a:bodyPr/>
                    <a:lstStyle/>
                    <a:p>
                      <a:pPr marL="2540" algn="ctr">
                        <a:lnSpc>
                          <a:spcPct val="115000"/>
                        </a:lnSpc>
                        <a:spcAft>
                          <a:spcPts val="0"/>
                        </a:spcAft>
                      </a:pPr>
                      <a:r>
                        <a:rPr lang="ru-RU" sz="6600" dirty="0">
                          <a:effectLst/>
                        </a:rPr>
                        <a:t>1</a:t>
                      </a:r>
                      <a:endParaRPr lang="ru-RU" sz="6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450215" algn="just">
                        <a:lnSpc>
                          <a:spcPct val="115000"/>
                        </a:lnSpc>
                        <a:spcAft>
                          <a:spcPts val="0"/>
                        </a:spcAft>
                      </a:pPr>
                      <a:r>
                        <a:rPr lang="ru-RU" sz="2800" dirty="0">
                          <a:effectLst/>
                        </a:rPr>
                        <a:t>Произведения поверхностно, формально сопоставлены              в заданном направлении анализа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42600594"/>
                  </a:ext>
                </a:extLst>
              </a:tr>
              <a:tr h="1467502">
                <a:tc>
                  <a:txBody>
                    <a:bodyPr/>
                    <a:lstStyle/>
                    <a:p>
                      <a:pPr marL="2540" algn="ctr">
                        <a:lnSpc>
                          <a:spcPct val="115000"/>
                        </a:lnSpc>
                        <a:spcAft>
                          <a:spcPts val="0"/>
                        </a:spcAft>
                      </a:pPr>
                      <a:r>
                        <a:rPr lang="ru-RU" sz="6600" dirty="0">
                          <a:effectLst/>
                        </a:rPr>
                        <a:t>0</a:t>
                      </a:r>
                      <a:endParaRPr lang="ru-RU" sz="6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450215" algn="just">
                        <a:lnSpc>
                          <a:spcPct val="115000"/>
                        </a:lnSpc>
                        <a:spcAft>
                          <a:spcPts val="0"/>
                        </a:spcAft>
                      </a:pPr>
                      <a:r>
                        <a:rPr lang="ru-RU" sz="2800" dirty="0">
                          <a:effectLst/>
                        </a:rPr>
                        <a:t>Не проведено сопоставление произведения с предложенным текстом в заданном направлении анализа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33471518"/>
                  </a:ext>
                </a:extLst>
              </a:tr>
            </a:tbl>
          </a:graphicData>
        </a:graphic>
      </p:graphicFrame>
    </p:spTree>
    <p:extLst>
      <p:ext uri="{BB962C8B-B14F-4D97-AF65-F5344CB8AC3E}">
        <p14:creationId xmlns:p14="http://schemas.microsoft.com/office/powerpoint/2010/main" val="403073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4EF4B6A1-6046-47F3-A876-1E564FBB63C0}"/>
              </a:ext>
            </a:extLst>
          </p:cNvPr>
          <p:cNvGraphicFramePr>
            <a:graphicFrameLocks noGrp="1"/>
          </p:cNvGraphicFramePr>
          <p:nvPr>
            <p:ph idx="1"/>
            <p:extLst>
              <p:ext uri="{D42A27DB-BD31-4B8C-83A1-F6EECF244321}">
                <p14:modId xmlns:p14="http://schemas.microsoft.com/office/powerpoint/2010/main" val="2090208451"/>
              </p:ext>
            </p:extLst>
          </p:nvPr>
        </p:nvGraphicFramePr>
        <p:xfrm>
          <a:off x="88490" y="103239"/>
          <a:ext cx="8970706" cy="7032533"/>
        </p:xfrm>
        <a:graphic>
          <a:graphicData uri="http://schemas.openxmlformats.org/drawingml/2006/table">
            <a:tbl>
              <a:tblPr firstRow="1" firstCol="1" lastRow="1" lastCol="1" bandRow="1" bandCol="1">
                <a:tableStyleId>{BDBED569-4797-4DF1-A0F4-6AAB3CD982D8}</a:tableStyleId>
              </a:tblPr>
              <a:tblGrid>
                <a:gridCol w="221226">
                  <a:extLst>
                    <a:ext uri="{9D8B030D-6E8A-4147-A177-3AD203B41FA5}">
                      <a16:colId xmlns:a16="http://schemas.microsoft.com/office/drawing/2014/main" xmlns="" val="4250908005"/>
                    </a:ext>
                  </a:extLst>
                </a:gridCol>
                <a:gridCol w="8749480">
                  <a:extLst>
                    <a:ext uri="{9D8B030D-6E8A-4147-A177-3AD203B41FA5}">
                      <a16:colId xmlns:a16="http://schemas.microsoft.com/office/drawing/2014/main" xmlns="" val="2296102903"/>
                    </a:ext>
                  </a:extLst>
                </a:gridCol>
              </a:tblGrid>
              <a:tr h="355049">
                <a:tc gridSpan="2">
                  <a:txBody>
                    <a:bodyPr/>
                    <a:lstStyle/>
                    <a:p>
                      <a:pPr marL="1570355" marR="495935" indent="-1064895">
                        <a:lnSpc>
                          <a:spcPct val="115000"/>
                        </a:lnSpc>
                        <a:spcAft>
                          <a:spcPts val="0"/>
                        </a:spcAft>
                      </a:pPr>
                      <a:r>
                        <a:rPr lang="ru-RU" sz="1600" dirty="0">
                          <a:effectLst/>
                        </a:rPr>
                        <a:t>2.</a:t>
                      </a:r>
                      <a:r>
                        <a:rPr lang="ru-RU" sz="1600" spc="65" dirty="0">
                          <a:effectLst/>
                        </a:rPr>
                        <a:t> </a:t>
                      </a:r>
                      <a:r>
                        <a:rPr lang="ru-RU" sz="1600" dirty="0">
                          <a:effectLst/>
                        </a:rPr>
                        <a:t>Привлечение</a:t>
                      </a:r>
                      <a:r>
                        <a:rPr lang="ru-RU" sz="1600" spc="65" dirty="0">
                          <a:effectLst/>
                        </a:rPr>
                        <a:t> </a:t>
                      </a:r>
                      <a:r>
                        <a:rPr lang="ru-RU" sz="1600" dirty="0">
                          <a:effectLst/>
                        </a:rPr>
                        <a:t>текста</a:t>
                      </a:r>
                      <a:r>
                        <a:rPr lang="ru-RU" sz="1600" spc="70" dirty="0">
                          <a:effectLst/>
                        </a:rPr>
                        <a:t> </a:t>
                      </a:r>
                      <a:r>
                        <a:rPr lang="ru-RU" sz="1600" dirty="0">
                          <a:effectLst/>
                        </a:rPr>
                        <a:t>произведения</a:t>
                      </a:r>
                      <a:r>
                        <a:rPr lang="ru-RU" sz="1600" spc="65" dirty="0">
                          <a:effectLst/>
                        </a:rPr>
                        <a:t> </a:t>
                      </a:r>
                      <a:r>
                        <a:rPr lang="ru-RU" sz="1600" dirty="0">
                          <a:effectLst/>
                        </a:rPr>
                        <a:t>при</a:t>
                      </a:r>
                      <a:r>
                        <a:rPr lang="ru-RU" sz="1600" spc="70" dirty="0">
                          <a:effectLst/>
                        </a:rPr>
                        <a:t> </a:t>
                      </a:r>
                      <a:r>
                        <a:rPr lang="ru-RU" sz="1600" dirty="0">
                          <a:effectLst/>
                        </a:rPr>
                        <a:t>сопоставлении</a:t>
                      </a:r>
                      <a:r>
                        <a:rPr lang="ru-RU" sz="1600" spc="-225" dirty="0">
                          <a:effectLst/>
                        </a:rPr>
                        <a:t> </a:t>
                      </a:r>
                      <a:r>
                        <a:rPr lang="ru-RU" sz="1600" dirty="0">
                          <a:effectLst/>
                        </a:rPr>
                        <a:t>для</a:t>
                      </a:r>
                      <a:r>
                        <a:rPr lang="ru-RU" sz="1600" spc="5" dirty="0">
                          <a:effectLst/>
                        </a:rPr>
                        <a:t> </a:t>
                      </a:r>
                      <a:r>
                        <a:rPr lang="ru-RU" sz="1600" dirty="0">
                          <a:effectLst/>
                        </a:rPr>
                        <a:t>аргументации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xmlns="" val="4151297657"/>
                  </a:ext>
                </a:extLst>
              </a:tr>
              <a:tr h="907134">
                <a:tc>
                  <a:txBody>
                    <a:bodyPr/>
                    <a:lstStyle/>
                    <a:p>
                      <a:pPr marL="2540" algn="ctr">
                        <a:lnSpc>
                          <a:spcPct val="115000"/>
                        </a:lnSpc>
                        <a:spcAft>
                          <a:spcPts val="0"/>
                        </a:spcAft>
                      </a:pPr>
                      <a:r>
                        <a:rPr lang="ru-RU" sz="1800" dirty="0">
                          <a:effectLst/>
                        </a:rPr>
                        <a:t>4</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860" marR="18415" algn="just">
                        <a:lnSpc>
                          <a:spcPct val="115000"/>
                        </a:lnSpc>
                        <a:spcAft>
                          <a:spcPts val="0"/>
                        </a:spcAft>
                      </a:pPr>
                      <a:r>
                        <a:rPr lang="ru-RU" sz="1600" dirty="0">
                          <a:effectLst/>
                        </a:rPr>
                        <a:t>При сопоставлении для аргументации тексты двух произведений</a:t>
                      </a:r>
                      <a:r>
                        <a:rPr lang="ru-RU" sz="1600" spc="5" dirty="0">
                          <a:effectLst/>
                        </a:rPr>
                        <a:t> </a:t>
                      </a:r>
                      <a:r>
                        <a:rPr lang="ru-RU" sz="1600" dirty="0">
                          <a:effectLst/>
                        </a:rPr>
                        <a:t>привлекаются</a:t>
                      </a:r>
                      <a:r>
                        <a:rPr lang="ru-RU" sz="1600" spc="5" dirty="0">
                          <a:effectLst/>
                        </a:rPr>
                        <a:t> </a:t>
                      </a:r>
                      <a:r>
                        <a:rPr lang="ru-RU" sz="1600" dirty="0">
                          <a:effectLst/>
                        </a:rPr>
                        <a:t>на</a:t>
                      </a:r>
                      <a:r>
                        <a:rPr lang="ru-RU" sz="1600" spc="5" dirty="0">
                          <a:effectLst/>
                        </a:rPr>
                        <a:t> </a:t>
                      </a:r>
                      <a:r>
                        <a:rPr lang="ru-RU" sz="1600" dirty="0">
                          <a:effectLst/>
                        </a:rPr>
                        <a:t>уровне</a:t>
                      </a:r>
                      <a:r>
                        <a:rPr lang="ru-RU" sz="1600" spc="5" dirty="0">
                          <a:effectLst/>
                        </a:rPr>
                        <a:t> </a:t>
                      </a:r>
                      <a:r>
                        <a:rPr lang="ru-RU" sz="1600" dirty="0">
                          <a:effectLst/>
                        </a:rPr>
                        <a:t>анализа</a:t>
                      </a:r>
                      <a:r>
                        <a:rPr lang="ru-RU" sz="1600" spc="240" dirty="0">
                          <a:effectLst/>
                        </a:rPr>
                        <a:t> </a:t>
                      </a:r>
                      <a:r>
                        <a:rPr lang="ru-RU" sz="1600" dirty="0">
                          <a:effectLst/>
                        </a:rPr>
                        <a:t>важных</a:t>
                      </a:r>
                      <a:r>
                        <a:rPr lang="ru-RU" sz="1600" spc="240" dirty="0">
                          <a:effectLst/>
                        </a:rPr>
                        <a:t> </a:t>
                      </a:r>
                      <a:r>
                        <a:rPr lang="ru-RU" sz="1600" dirty="0">
                          <a:effectLst/>
                        </a:rPr>
                        <a:t>для</a:t>
                      </a:r>
                      <a:r>
                        <a:rPr lang="ru-RU" sz="1600" spc="240" dirty="0">
                          <a:effectLst/>
                        </a:rPr>
                        <a:t> </a:t>
                      </a:r>
                      <a:r>
                        <a:rPr lang="ru-RU" sz="1600" dirty="0">
                          <a:effectLst/>
                        </a:rPr>
                        <a:t>выполнения</a:t>
                      </a:r>
                      <a:r>
                        <a:rPr lang="ru-RU" sz="1600" spc="5" dirty="0">
                          <a:effectLst/>
                        </a:rPr>
                        <a:t> </a:t>
                      </a:r>
                      <a:r>
                        <a:rPr lang="ru-RU" sz="1600" dirty="0">
                          <a:effectLst/>
                        </a:rPr>
                        <a:t>задания</a:t>
                      </a:r>
                      <a:r>
                        <a:rPr lang="ru-RU" sz="1600" spc="10" dirty="0">
                          <a:effectLst/>
                        </a:rPr>
                        <a:t> </a:t>
                      </a:r>
                      <a:r>
                        <a:rPr lang="ru-RU" sz="1600" dirty="0">
                          <a:effectLst/>
                        </a:rPr>
                        <a:t>фрагментов,</a:t>
                      </a:r>
                      <a:r>
                        <a:rPr lang="ru-RU" sz="1600" spc="10" dirty="0">
                          <a:effectLst/>
                        </a:rPr>
                        <a:t> </a:t>
                      </a:r>
                      <a:r>
                        <a:rPr lang="ru-RU" sz="1600" dirty="0">
                          <a:effectLst/>
                        </a:rPr>
                        <a:t>образов,</a:t>
                      </a:r>
                      <a:r>
                        <a:rPr lang="ru-RU" sz="1600" spc="15" dirty="0">
                          <a:effectLst/>
                        </a:rPr>
                        <a:t> </a:t>
                      </a:r>
                      <a:r>
                        <a:rPr lang="ru-RU" sz="1600" dirty="0" err="1">
                          <a:effectLst/>
                        </a:rPr>
                        <a:t>микротем</a:t>
                      </a:r>
                      <a:r>
                        <a:rPr lang="ru-RU" sz="1600" dirty="0">
                          <a:effectLst/>
                        </a:rPr>
                        <a:t>,</a:t>
                      </a:r>
                      <a:r>
                        <a:rPr lang="ru-RU" sz="1600" spc="10" dirty="0">
                          <a:effectLst/>
                        </a:rPr>
                        <a:t> </a:t>
                      </a:r>
                      <a:r>
                        <a:rPr lang="ru-RU" sz="1600" dirty="0">
                          <a:effectLst/>
                        </a:rPr>
                        <a:t>деталей</a:t>
                      </a:r>
                      <a:r>
                        <a:rPr lang="ru-RU" sz="1600" spc="20" dirty="0">
                          <a:effectLst/>
                        </a:rPr>
                        <a:t> </a:t>
                      </a:r>
                      <a:r>
                        <a:rPr lang="ru-RU" sz="1600" dirty="0">
                          <a:effectLst/>
                        </a:rPr>
                        <a:t>и</a:t>
                      </a:r>
                      <a:r>
                        <a:rPr lang="ru-RU" sz="1600" spc="10" dirty="0">
                          <a:effectLst/>
                        </a:rPr>
                        <a:t> </a:t>
                      </a:r>
                      <a:r>
                        <a:rPr lang="ru-RU" sz="1600" dirty="0">
                          <a:effectLst/>
                        </a:rPr>
                        <a:t>т.п., авторская</a:t>
                      </a:r>
                      <a:r>
                        <a:rPr lang="ru-RU" sz="1600" spc="50" dirty="0">
                          <a:effectLst/>
                        </a:rPr>
                        <a:t> </a:t>
                      </a:r>
                      <a:r>
                        <a:rPr lang="ru-RU" sz="1600" dirty="0">
                          <a:effectLst/>
                        </a:rPr>
                        <a:t>позиция</a:t>
                      </a:r>
                      <a:r>
                        <a:rPr lang="ru-RU" sz="1600" spc="45" dirty="0">
                          <a:effectLst/>
                        </a:rPr>
                        <a:t> </a:t>
                      </a:r>
                      <a:r>
                        <a:rPr lang="ru-RU" sz="1600" dirty="0">
                          <a:effectLst/>
                        </a:rPr>
                        <a:t>обоих</a:t>
                      </a:r>
                      <a:r>
                        <a:rPr lang="ru-RU" sz="1600" spc="50" dirty="0">
                          <a:effectLst/>
                        </a:rPr>
                        <a:t> </a:t>
                      </a:r>
                      <a:r>
                        <a:rPr lang="ru-RU" sz="1600" dirty="0">
                          <a:effectLst/>
                        </a:rPr>
                        <a:t>произведений</a:t>
                      </a:r>
                      <a:r>
                        <a:rPr lang="ru-RU" sz="1600" spc="50" dirty="0">
                          <a:effectLst/>
                        </a:rPr>
                        <a:t> </a:t>
                      </a:r>
                      <a:r>
                        <a:rPr lang="ru-RU" sz="1600" dirty="0">
                          <a:effectLst/>
                        </a:rPr>
                        <a:t>не</a:t>
                      </a:r>
                      <a:r>
                        <a:rPr lang="ru-RU" sz="1600" spc="45" dirty="0">
                          <a:effectLst/>
                        </a:rPr>
                        <a:t> </a:t>
                      </a:r>
                      <a:r>
                        <a:rPr lang="ru-RU" sz="1600" dirty="0">
                          <a:effectLst/>
                        </a:rPr>
                        <a:t>искажена, фактические</a:t>
                      </a:r>
                      <a:r>
                        <a:rPr lang="ru-RU" sz="1600" spc="60" dirty="0">
                          <a:effectLst/>
                        </a:rPr>
                        <a:t> </a:t>
                      </a:r>
                      <a:r>
                        <a:rPr lang="ru-RU" sz="1600" dirty="0">
                          <a:effectLst/>
                        </a:rPr>
                        <a:t>ошибки</a:t>
                      </a:r>
                      <a:r>
                        <a:rPr lang="ru-RU" sz="1600" spc="65" dirty="0">
                          <a:effectLst/>
                        </a:rPr>
                        <a:t> </a:t>
                      </a:r>
                      <a:r>
                        <a:rPr lang="ru-RU" sz="1600" dirty="0">
                          <a:effectLst/>
                        </a:rPr>
                        <a:t>отсутствуют</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339339930"/>
                  </a:ext>
                </a:extLst>
              </a:tr>
              <a:tr h="1217808">
                <a:tc>
                  <a:txBody>
                    <a:bodyPr/>
                    <a:lstStyle/>
                    <a:p>
                      <a:pPr marL="2540" algn="ctr">
                        <a:lnSpc>
                          <a:spcPct val="115000"/>
                        </a:lnSpc>
                        <a:spcAft>
                          <a:spcPts val="0"/>
                        </a:spcAft>
                      </a:pPr>
                      <a:r>
                        <a:rPr lang="ru-RU" sz="1800">
                          <a:effectLst/>
                        </a:rPr>
                        <a:t>3</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 marR="19050" algn="just">
                        <a:lnSpc>
                          <a:spcPct val="115000"/>
                        </a:lnSpc>
                        <a:spcAft>
                          <a:spcPts val="0"/>
                        </a:spcAft>
                      </a:pPr>
                      <a:r>
                        <a:rPr lang="ru-RU" sz="1600" dirty="0">
                          <a:effectLst/>
                        </a:rPr>
                        <a:t>При сопоставлении для аргументации текст одного произведения</a:t>
                      </a:r>
                      <a:r>
                        <a:rPr lang="ru-RU" sz="1600" spc="5" dirty="0">
                          <a:effectLst/>
                        </a:rPr>
                        <a:t> </a:t>
                      </a:r>
                      <a:r>
                        <a:rPr lang="ru-RU" sz="1600" dirty="0">
                          <a:effectLst/>
                        </a:rPr>
                        <a:t>привлекается на уровне анализа важных для выполнения задания</a:t>
                      </a:r>
                      <a:r>
                        <a:rPr lang="ru-RU" sz="1600" spc="5" dirty="0">
                          <a:effectLst/>
                        </a:rPr>
                        <a:t> </a:t>
                      </a:r>
                      <a:r>
                        <a:rPr lang="ru-RU" sz="1600" dirty="0">
                          <a:effectLst/>
                        </a:rPr>
                        <a:t>фрагментов,</a:t>
                      </a:r>
                      <a:r>
                        <a:rPr lang="ru-RU" sz="1600" spc="100" dirty="0">
                          <a:effectLst/>
                        </a:rPr>
                        <a:t> </a:t>
                      </a:r>
                      <a:r>
                        <a:rPr lang="ru-RU" sz="1600" dirty="0">
                          <a:effectLst/>
                        </a:rPr>
                        <a:t>образов,</a:t>
                      </a:r>
                      <a:r>
                        <a:rPr lang="ru-RU" sz="1600" spc="105" dirty="0">
                          <a:effectLst/>
                        </a:rPr>
                        <a:t> </a:t>
                      </a:r>
                      <a:r>
                        <a:rPr lang="ru-RU" sz="1600" dirty="0" err="1">
                          <a:effectLst/>
                        </a:rPr>
                        <a:t>микротем</a:t>
                      </a:r>
                      <a:r>
                        <a:rPr lang="ru-RU" sz="1600" dirty="0">
                          <a:effectLst/>
                        </a:rPr>
                        <a:t>,</a:t>
                      </a:r>
                      <a:r>
                        <a:rPr lang="ru-RU" sz="1600" spc="105" dirty="0">
                          <a:effectLst/>
                        </a:rPr>
                        <a:t> </a:t>
                      </a:r>
                      <a:r>
                        <a:rPr lang="ru-RU" sz="1600" dirty="0">
                          <a:effectLst/>
                        </a:rPr>
                        <a:t>деталей</a:t>
                      </a:r>
                      <a:r>
                        <a:rPr lang="ru-RU" sz="1600" spc="105" dirty="0">
                          <a:effectLst/>
                        </a:rPr>
                        <a:t> </a:t>
                      </a:r>
                      <a:r>
                        <a:rPr lang="ru-RU" sz="1600" dirty="0">
                          <a:effectLst/>
                        </a:rPr>
                        <a:t>и</a:t>
                      </a:r>
                      <a:r>
                        <a:rPr lang="ru-RU" sz="1600" spc="105" dirty="0">
                          <a:effectLst/>
                        </a:rPr>
                        <a:t> </a:t>
                      </a:r>
                      <a:r>
                        <a:rPr lang="ru-RU" sz="1600" dirty="0">
                          <a:effectLst/>
                        </a:rPr>
                        <a:t>т.п.,</a:t>
                      </a:r>
                      <a:r>
                        <a:rPr lang="ru-RU" sz="1600" spc="105" dirty="0">
                          <a:effectLst/>
                        </a:rPr>
                        <a:t> </a:t>
                      </a:r>
                      <a:r>
                        <a:rPr lang="ru-RU" sz="1600" dirty="0">
                          <a:effectLst/>
                        </a:rPr>
                        <a:t>а</a:t>
                      </a:r>
                      <a:r>
                        <a:rPr lang="ru-RU" sz="1600" spc="105" dirty="0">
                          <a:effectLst/>
                        </a:rPr>
                        <a:t> </a:t>
                      </a:r>
                      <a:r>
                        <a:rPr lang="ru-RU" sz="1600" dirty="0">
                          <a:effectLst/>
                        </a:rPr>
                        <a:t>текст</a:t>
                      </a:r>
                      <a:r>
                        <a:rPr lang="ru-RU" sz="1600" spc="100" dirty="0">
                          <a:effectLst/>
                        </a:rPr>
                        <a:t> </a:t>
                      </a:r>
                      <a:r>
                        <a:rPr lang="ru-RU" sz="1600" dirty="0">
                          <a:effectLst/>
                        </a:rPr>
                        <a:t>другого</a:t>
                      </a:r>
                      <a:r>
                        <a:rPr lang="ru-RU" sz="1600" spc="105" dirty="0">
                          <a:effectLst/>
                        </a:rPr>
                        <a:t> </a:t>
                      </a:r>
                      <a:r>
                        <a:rPr lang="ru-RU" sz="1600" dirty="0">
                          <a:effectLst/>
                        </a:rPr>
                        <a:t>–</a:t>
                      </a:r>
                      <a:r>
                        <a:rPr lang="ru-RU" sz="1600" spc="-225" dirty="0">
                          <a:effectLst/>
                        </a:rPr>
                        <a:t> </a:t>
                      </a:r>
                      <a:r>
                        <a:rPr lang="ru-RU" sz="1600" dirty="0">
                          <a:effectLst/>
                        </a:rPr>
                        <a:t>на уровне его пересказа или общих рассуждений о содержании,</a:t>
                      </a:r>
                      <a:r>
                        <a:rPr lang="ru-RU" sz="1600" spc="5" dirty="0">
                          <a:effectLst/>
                        </a:rPr>
                        <a:t> </a:t>
                      </a:r>
                      <a:r>
                        <a:rPr lang="ru-RU" sz="1600" dirty="0">
                          <a:effectLst/>
                        </a:rPr>
                        <a:t>авторская</a:t>
                      </a:r>
                      <a:r>
                        <a:rPr lang="ru-RU" sz="1600" spc="15" dirty="0">
                          <a:effectLst/>
                        </a:rPr>
                        <a:t> </a:t>
                      </a:r>
                      <a:r>
                        <a:rPr lang="ru-RU" sz="1600" dirty="0">
                          <a:effectLst/>
                        </a:rPr>
                        <a:t>позиция</a:t>
                      </a:r>
                      <a:r>
                        <a:rPr lang="ru-RU" sz="1600" spc="10" dirty="0">
                          <a:effectLst/>
                        </a:rPr>
                        <a:t> </a:t>
                      </a:r>
                      <a:r>
                        <a:rPr lang="ru-RU" sz="1600" dirty="0">
                          <a:effectLst/>
                        </a:rPr>
                        <a:t>обоих</a:t>
                      </a:r>
                      <a:r>
                        <a:rPr lang="ru-RU" sz="1600" spc="10" dirty="0">
                          <a:effectLst/>
                        </a:rPr>
                        <a:t> </a:t>
                      </a:r>
                      <a:r>
                        <a:rPr lang="ru-RU" sz="1600" dirty="0">
                          <a:effectLst/>
                        </a:rPr>
                        <a:t>произведений</a:t>
                      </a:r>
                      <a:r>
                        <a:rPr lang="ru-RU" sz="1600" spc="15" dirty="0">
                          <a:effectLst/>
                        </a:rPr>
                        <a:t> </a:t>
                      </a:r>
                      <a:r>
                        <a:rPr lang="ru-RU" sz="1600" dirty="0">
                          <a:effectLst/>
                        </a:rPr>
                        <a:t>не</a:t>
                      </a:r>
                      <a:r>
                        <a:rPr lang="ru-RU" sz="1600" spc="10" dirty="0">
                          <a:effectLst/>
                        </a:rPr>
                        <a:t> </a:t>
                      </a:r>
                      <a:r>
                        <a:rPr lang="ru-RU" sz="1600" dirty="0">
                          <a:effectLst/>
                        </a:rPr>
                        <a:t>искажена И/ИЛИ</a:t>
                      </a:r>
                      <a:r>
                        <a:rPr lang="ru-RU" sz="1600" spc="45" dirty="0">
                          <a:effectLst/>
                        </a:rPr>
                        <a:t> </a:t>
                      </a:r>
                      <a:r>
                        <a:rPr lang="ru-RU" sz="1600" dirty="0">
                          <a:effectLst/>
                        </a:rPr>
                        <a:t>допущена</a:t>
                      </a:r>
                      <a:r>
                        <a:rPr lang="ru-RU" sz="1600" spc="50" dirty="0">
                          <a:effectLst/>
                        </a:rPr>
                        <a:t> </a:t>
                      </a:r>
                      <a:r>
                        <a:rPr lang="ru-RU" sz="1600" dirty="0">
                          <a:effectLst/>
                        </a:rPr>
                        <a:t>одна</a:t>
                      </a:r>
                      <a:r>
                        <a:rPr lang="ru-RU" sz="1600" spc="50" dirty="0">
                          <a:effectLst/>
                        </a:rPr>
                        <a:t> </a:t>
                      </a:r>
                      <a:r>
                        <a:rPr lang="ru-RU" sz="1600" dirty="0">
                          <a:effectLst/>
                        </a:rPr>
                        <a:t>фактическая</a:t>
                      </a:r>
                      <a:r>
                        <a:rPr lang="ru-RU" sz="1600" spc="50" dirty="0">
                          <a:effectLst/>
                        </a:rPr>
                        <a:t> </a:t>
                      </a:r>
                      <a:r>
                        <a:rPr lang="ru-RU" sz="1600" dirty="0">
                          <a:effectLst/>
                        </a:rPr>
                        <a:t>ошибка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3260833217"/>
                  </a:ext>
                </a:extLst>
              </a:tr>
              <a:tr h="1839155">
                <a:tc>
                  <a:txBody>
                    <a:bodyPr/>
                    <a:lstStyle/>
                    <a:p>
                      <a:pPr marL="2540" algn="ctr">
                        <a:lnSpc>
                          <a:spcPct val="115000"/>
                        </a:lnSpc>
                        <a:spcAft>
                          <a:spcPts val="0"/>
                        </a:spcAft>
                      </a:pPr>
                      <a:r>
                        <a:rPr lang="ru-RU" sz="1800">
                          <a:effectLst/>
                        </a:rPr>
                        <a:t>2</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 marR="19050" algn="just">
                        <a:lnSpc>
                          <a:spcPct val="115000"/>
                        </a:lnSpc>
                        <a:spcAft>
                          <a:spcPts val="0"/>
                        </a:spcAft>
                      </a:pPr>
                      <a:r>
                        <a:rPr lang="ru-RU" sz="1600" dirty="0">
                          <a:effectLst/>
                        </a:rPr>
                        <a:t>При сопоставлении для аргументации тексты двух произведений</a:t>
                      </a:r>
                      <a:r>
                        <a:rPr lang="ru-RU" sz="1600" spc="5" dirty="0">
                          <a:effectLst/>
                        </a:rPr>
                        <a:t> </a:t>
                      </a:r>
                      <a:r>
                        <a:rPr lang="ru-RU" sz="1600" dirty="0">
                          <a:effectLst/>
                        </a:rPr>
                        <a:t>привлекаются</a:t>
                      </a:r>
                      <a:r>
                        <a:rPr lang="ru-RU" sz="1600" spc="235" dirty="0">
                          <a:effectLst/>
                        </a:rPr>
                        <a:t> </a:t>
                      </a:r>
                      <a:r>
                        <a:rPr lang="ru-RU" sz="1600" dirty="0">
                          <a:effectLst/>
                        </a:rPr>
                        <a:t>на</a:t>
                      </a:r>
                      <a:r>
                        <a:rPr lang="ru-RU" sz="1600" spc="240" dirty="0">
                          <a:effectLst/>
                        </a:rPr>
                        <a:t> </a:t>
                      </a:r>
                      <a:r>
                        <a:rPr lang="ru-RU" sz="1600" dirty="0">
                          <a:effectLst/>
                        </a:rPr>
                        <a:t>уровне</a:t>
                      </a:r>
                      <a:r>
                        <a:rPr lang="ru-RU" sz="1600" spc="235" dirty="0">
                          <a:effectLst/>
                        </a:rPr>
                        <a:t> </a:t>
                      </a:r>
                      <a:r>
                        <a:rPr lang="ru-RU" sz="1600" dirty="0">
                          <a:effectLst/>
                        </a:rPr>
                        <a:t>пересказа</a:t>
                      </a:r>
                      <a:r>
                        <a:rPr lang="ru-RU" sz="1600" spc="240" dirty="0">
                          <a:effectLst/>
                        </a:rPr>
                        <a:t> </a:t>
                      </a:r>
                      <a:r>
                        <a:rPr lang="ru-RU" sz="1600" dirty="0">
                          <a:effectLst/>
                        </a:rPr>
                        <a:t>или</a:t>
                      </a:r>
                      <a:r>
                        <a:rPr lang="ru-RU" sz="1600" spc="235" dirty="0">
                          <a:effectLst/>
                        </a:rPr>
                        <a:t> </a:t>
                      </a:r>
                      <a:r>
                        <a:rPr lang="ru-RU" sz="1600" dirty="0">
                          <a:effectLst/>
                        </a:rPr>
                        <a:t>общих</a:t>
                      </a:r>
                      <a:r>
                        <a:rPr lang="ru-RU" sz="1600" spc="240" dirty="0">
                          <a:effectLst/>
                        </a:rPr>
                        <a:t> </a:t>
                      </a:r>
                      <a:r>
                        <a:rPr lang="ru-RU" sz="1600" dirty="0">
                          <a:effectLst/>
                        </a:rPr>
                        <a:t>рассуждений</a:t>
                      </a:r>
                      <a:r>
                        <a:rPr lang="ru-RU" sz="1600" spc="5" dirty="0">
                          <a:effectLst/>
                        </a:rPr>
                        <a:t> </a:t>
                      </a:r>
                      <a:r>
                        <a:rPr lang="ru-RU" sz="1600" dirty="0">
                          <a:effectLst/>
                        </a:rPr>
                        <a:t>об их содержании (без анализа важных для выполнения задания</a:t>
                      </a:r>
                      <a:r>
                        <a:rPr lang="ru-RU" sz="1600" spc="5" dirty="0">
                          <a:effectLst/>
                        </a:rPr>
                        <a:t> </a:t>
                      </a:r>
                      <a:r>
                        <a:rPr lang="ru-RU" sz="1600" dirty="0">
                          <a:effectLst/>
                        </a:rPr>
                        <a:t>фрагментов,</a:t>
                      </a:r>
                      <a:r>
                        <a:rPr lang="ru-RU" sz="1600" spc="5" dirty="0">
                          <a:effectLst/>
                        </a:rPr>
                        <a:t> </a:t>
                      </a:r>
                      <a:r>
                        <a:rPr lang="ru-RU" sz="1600" dirty="0">
                          <a:effectLst/>
                        </a:rPr>
                        <a:t>образов,</a:t>
                      </a:r>
                      <a:r>
                        <a:rPr lang="ru-RU" sz="1600" spc="5" dirty="0">
                          <a:effectLst/>
                        </a:rPr>
                        <a:t> </a:t>
                      </a:r>
                      <a:r>
                        <a:rPr lang="ru-RU" sz="1600" dirty="0" err="1">
                          <a:effectLst/>
                        </a:rPr>
                        <a:t>микротем</a:t>
                      </a:r>
                      <a:r>
                        <a:rPr lang="ru-RU" sz="1600" dirty="0">
                          <a:effectLst/>
                        </a:rPr>
                        <a:t>,</a:t>
                      </a:r>
                      <a:r>
                        <a:rPr lang="ru-RU" sz="1600" spc="5" dirty="0">
                          <a:effectLst/>
                        </a:rPr>
                        <a:t> </a:t>
                      </a:r>
                      <a:r>
                        <a:rPr lang="ru-RU" sz="1600" dirty="0">
                          <a:effectLst/>
                        </a:rPr>
                        <a:t>деталей</a:t>
                      </a:r>
                      <a:r>
                        <a:rPr lang="ru-RU" sz="1600" spc="5" dirty="0">
                          <a:effectLst/>
                        </a:rPr>
                        <a:t> </a:t>
                      </a:r>
                      <a:r>
                        <a:rPr lang="ru-RU" sz="1600" dirty="0">
                          <a:effectLst/>
                        </a:rPr>
                        <a:t>и</a:t>
                      </a:r>
                      <a:r>
                        <a:rPr lang="ru-RU" sz="1600" spc="240" dirty="0">
                          <a:effectLst/>
                        </a:rPr>
                        <a:t> </a:t>
                      </a:r>
                      <a:r>
                        <a:rPr lang="ru-RU" sz="1600" dirty="0">
                          <a:effectLst/>
                        </a:rPr>
                        <a:t>т.п.),</a:t>
                      </a:r>
                      <a:r>
                        <a:rPr lang="ru-RU" sz="1600" spc="240" dirty="0">
                          <a:effectLst/>
                        </a:rPr>
                        <a:t> </a:t>
                      </a:r>
                      <a:r>
                        <a:rPr lang="ru-RU" sz="1600" dirty="0">
                          <a:effectLst/>
                        </a:rPr>
                        <a:t>авторская</a:t>
                      </a:r>
                      <a:r>
                        <a:rPr lang="ru-RU" sz="1600" spc="5" dirty="0">
                          <a:effectLst/>
                        </a:rPr>
                        <a:t> </a:t>
                      </a:r>
                      <a:r>
                        <a:rPr lang="ru-RU" sz="1600" dirty="0">
                          <a:effectLst/>
                        </a:rPr>
                        <a:t>позиция</a:t>
                      </a:r>
                      <a:r>
                        <a:rPr lang="ru-RU" sz="1600" spc="5" dirty="0">
                          <a:effectLst/>
                        </a:rPr>
                        <a:t> </a:t>
                      </a:r>
                      <a:r>
                        <a:rPr lang="ru-RU" sz="1600" dirty="0">
                          <a:effectLst/>
                        </a:rPr>
                        <a:t>обоих</a:t>
                      </a:r>
                      <a:r>
                        <a:rPr lang="ru-RU" sz="1600" spc="5" dirty="0">
                          <a:effectLst/>
                        </a:rPr>
                        <a:t> </a:t>
                      </a:r>
                      <a:r>
                        <a:rPr lang="ru-RU" sz="1600" dirty="0">
                          <a:effectLst/>
                        </a:rPr>
                        <a:t>произведений</a:t>
                      </a:r>
                      <a:r>
                        <a:rPr lang="ru-RU" sz="1600" spc="15" dirty="0">
                          <a:effectLst/>
                        </a:rPr>
                        <a:t> </a:t>
                      </a:r>
                      <a:r>
                        <a:rPr lang="ru-RU" sz="1600" dirty="0">
                          <a:effectLst/>
                        </a:rPr>
                        <a:t>не</a:t>
                      </a:r>
                      <a:r>
                        <a:rPr lang="ru-RU" sz="1600" spc="5" dirty="0">
                          <a:effectLst/>
                        </a:rPr>
                        <a:t> </a:t>
                      </a:r>
                      <a:r>
                        <a:rPr lang="ru-RU" sz="1600" dirty="0">
                          <a:effectLst/>
                        </a:rPr>
                        <a:t>искажена, ИЛИ текст одного произведения привлекается на уровне анализа</a:t>
                      </a:r>
                      <a:r>
                        <a:rPr lang="ru-RU" sz="1600" spc="5" dirty="0">
                          <a:effectLst/>
                        </a:rPr>
                        <a:t> </a:t>
                      </a:r>
                      <a:r>
                        <a:rPr lang="ru-RU" sz="1600" dirty="0">
                          <a:effectLst/>
                        </a:rPr>
                        <a:t>важных для выполнения задания фрагментов, образов, </a:t>
                      </a:r>
                      <a:r>
                        <a:rPr lang="ru-RU" sz="1600" dirty="0" err="1">
                          <a:effectLst/>
                        </a:rPr>
                        <a:t>микротем</a:t>
                      </a:r>
                      <a:r>
                        <a:rPr lang="ru-RU" sz="1600" dirty="0">
                          <a:effectLst/>
                        </a:rPr>
                        <a:t>,</a:t>
                      </a:r>
                      <a:r>
                        <a:rPr lang="ru-RU" sz="1600" spc="5" dirty="0">
                          <a:effectLst/>
                        </a:rPr>
                        <a:t> </a:t>
                      </a:r>
                      <a:r>
                        <a:rPr lang="ru-RU" sz="1600" dirty="0">
                          <a:effectLst/>
                        </a:rPr>
                        <a:t>деталей и т.п., а текст другого произведения не привлекается,</a:t>
                      </a:r>
                      <a:r>
                        <a:rPr lang="ru-RU" sz="1600" spc="5" dirty="0">
                          <a:effectLst/>
                        </a:rPr>
                        <a:t> </a:t>
                      </a:r>
                      <a:r>
                        <a:rPr lang="ru-RU" sz="1600" dirty="0">
                          <a:effectLst/>
                        </a:rPr>
                        <a:t>авторская</a:t>
                      </a:r>
                      <a:r>
                        <a:rPr lang="ru-RU" sz="1600" spc="5" dirty="0">
                          <a:effectLst/>
                        </a:rPr>
                        <a:t> </a:t>
                      </a:r>
                      <a:r>
                        <a:rPr lang="ru-RU" sz="1600" dirty="0">
                          <a:effectLst/>
                        </a:rPr>
                        <a:t>позиция</a:t>
                      </a:r>
                      <a:r>
                        <a:rPr lang="ru-RU" sz="1600" spc="5" dirty="0">
                          <a:effectLst/>
                        </a:rPr>
                        <a:t> </a:t>
                      </a:r>
                      <a:r>
                        <a:rPr lang="ru-RU" sz="1600" dirty="0">
                          <a:effectLst/>
                        </a:rPr>
                        <a:t>не искажена И/ИЛИ</a:t>
                      </a:r>
                      <a:r>
                        <a:rPr lang="ru-RU" sz="1600" spc="45" dirty="0">
                          <a:effectLst/>
                        </a:rPr>
                        <a:t> </a:t>
                      </a:r>
                      <a:r>
                        <a:rPr lang="ru-RU" sz="1600" dirty="0">
                          <a:effectLst/>
                        </a:rPr>
                        <a:t>допущены</a:t>
                      </a:r>
                      <a:r>
                        <a:rPr lang="ru-RU" sz="1600" spc="50" dirty="0">
                          <a:effectLst/>
                        </a:rPr>
                        <a:t> </a:t>
                      </a:r>
                      <a:r>
                        <a:rPr lang="ru-RU" sz="1600" dirty="0">
                          <a:effectLst/>
                        </a:rPr>
                        <a:t>две</a:t>
                      </a:r>
                      <a:r>
                        <a:rPr lang="ru-RU" sz="1600" spc="45" dirty="0">
                          <a:effectLst/>
                        </a:rPr>
                        <a:t> </a:t>
                      </a:r>
                      <a:r>
                        <a:rPr lang="ru-RU" sz="1600" dirty="0">
                          <a:effectLst/>
                        </a:rPr>
                        <a:t>фактические</a:t>
                      </a:r>
                      <a:r>
                        <a:rPr lang="ru-RU" sz="1600" spc="45" dirty="0">
                          <a:effectLst/>
                        </a:rPr>
                        <a:t> </a:t>
                      </a:r>
                      <a:r>
                        <a:rPr lang="ru-RU" sz="1600" dirty="0">
                          <a:effectLst/>
                        </a:rPr>
                        <a:t>ошибки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3032019886"/>
                  </a:ext>
                </a:extLst>
              </a:tr>
              <a:tr h="1528481">
                <a:tc>
                  <a:txBody>
                    <a:bodyPr/>
                    <a:lstStyle/>
                    <a:p>
                      <a:pPr marL="2540" algn="ctr">
                        <a:lnSpc>
                          <a:spcPct val="115000"/>
                        </a:lnSpc>
                        <a:spcAft>
                          <a:spcPts val="0"/>
                        </a:spcAft>
                      </a:pPr>
                      <a:r>
                        <a:rPr lang="ru-RU" sz="1800">
                          <a:effectLst/>
                        </a:rPr>
                        <a:t>1</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 marR="18415" algn="just">
                        <a:lnSpc>
                          <a:spcPct val="115000"/>
                        </a:lnSpc>
                        <a:spcAft>
                          <a:spcPts val="0"/>
                        </a:spcAft>
                      </a:pPr>
                      <a:r>
                        <a:rPr lang="ru-RU" sz="1600" dirty="0">
                          <a:effectLst/>
                        </a:rPr>
                        <a:t>При сопоставлении для аргументации текст одного произведения</a:t>
                      </a:r>
                      <a:r>
                        <a:rPr lang="ru-RU" sz="1600" spc="5" dirty="0">
                          <a:effectLst/>
                        </a:rPr>
                        <a:t> </a:t>
                      </a:r>
                      <a:r>
                        <a:rPr lang="ru-RU" sz="1600" dirty="0">
                          <a:effectLst/>
                        </a:rPr>
                        <a:t>привлекается</a:t>
                      </a:r>
                      <a:r>
                        <a:rPr lang="ru-RU" sz="1600" spc="5" dirty="0">
                          <a:effectLst/>
                        </a:rPr>
                        <a:t> </a:t>
                      </a:r>
                      <a:r>
                        <a:rPr lang="ru-RU" sz="1600" dirty="0">
                          <a:effectLst/>
                        </a:rPr>
                        <a:t>на</a:t>
                      </a:r>
                      <a:r>
                        <a:rPr lang="ru-RU" sz="1600" spc="5" dirty="0">
                          <a:effectLst/>
                        </a:rPr>
                        <a:t> </a:t>
                      </a:r>
                      <a:r>
                        <a:rPr lang="ru-RU" sz="1600" dirty="0">
                          <a:effectLst/>
                        </a:rPr>
                        <a:t>уровне</a:t>
                      </a:r>
                      <a:r>
                        <a:rPr lang="ru-RU" sz="1600" spc="5" dirty="0">
                          <a:effectLst/>
                        </a:rPr>
                        <a:t> </a:t>
                      </a:r>
                      <a:r>
                        <a:rPr lang="ru-RU" sz="1600" dirty="0">
                          <a:effectLst/>
                        </a:rPr>
                        <a:t>пересказа</a:t>
                      </a:r>
                      <a:r>
                        <a:rPr lang="ru-RU" sz="1600" spc="5" dirty="0">
                          <a:effectLst/>
                        </a:rPr>
                        <a:t> </a:t>
                      </a:r>
                      <a:r>
                        <a:rPr lang="ru-RU" sz="1600" dirty="0">
                          <a:effectLst/>
                        </a:rPr>
                        <a:t>произведения</a:t>
                      </a:r>
                      <a:r>
                        <a:rPr lang="ru-RU" sz="1600" spc="5" dirty="0">
                          <a:effectLst/>
                        </a:rPr>
                        <a:t> </a:t>
                      </a:r>
                      <a:r>
                        <a:rPr lang="ru-RU" sz="1600" dirty="0">
                          <a:effectLst/>
                        </a:rPr>
                        <a:t>или</a:t>
                      </a:r>
                      <a:r>
                        <a:rPr lang="ru-RU" sz="1600" spc="5" dirty="0">
                          <a:effectLst/>
                        </a:rPr>
                        <a:t> </a:t>
                      </a:r>
                      <a:r>
                        <a:rPr lang="ru-RU" sz="1600" dirty="0">
                          <a:effectLst/>
                        </a:rPr>
                        <a:t>общих</a:t>
                      </a:r>
                      <a:r>
                        <a:rPr lang="ru-RU" sz="1600" spc="5" dirty="0">
                          <a:effectLst/>
                        </a:rPr>
                        <a:t> </a:t>
                      </a:r>
                      <a:r>
                        <a:rPr lang="ru-RU" sz="1600" dirty="0">
                          <a:effectLst/>
                        </a:rPr>
                        <a:t>рассуждений</a:t>
                      </a:r>
                      <a:r>
                        <a:rPr lang="ru-RU" sz="1600" spc="5" dirty="0">
                          <a:effectLst/>
                        </a:rPr>
                        <a:t> </a:t>
                      </a:r>
                      <a:r>
                        <a:rPr lang="ru-RU" sz="1600" dirty="0">
                          <a:effectLst/>
                        </a:rPr>
                        <a:t>о</a:t>
                      </a:r>
                      <a:r>
                        <a:rPr lang="ru-RU" sz="1600" spc="5" dirty="0">
                          <a:effectLst/>
                        </a:rPr>
                        <a:t> </a:t>
                      </a:r>
                      <a:r>
                        <a:rPr lang="ru-RU" sz="1600" dirty="0">
                          <a:effectLst/>
                        </a:rPr>
                        <a:t>его</a:t>
                      </a:r>
                      <a:r>
                        <a:rPr lang="ru-RU" sz="1600" spc="5" dirty="0">
                          <a:effectLst/>
                        </a:rPr>
                        <a:t> </a:t>
                      </a:r>
                      <a:r>
                        <a:rPr lang="ru-RU" sz="1600" dirty="0">
                          <a:effectLst/>
                        </a:rPr>
                        <a:t>содержании</a:t>
                      </a:r>
                      <a:r>
                        <a:rPr lang="ru-RU" sz="1600" spc="5" dirty="0">
                          <a:effectLst/>
                        </a:rPr>
                        <a:t> </a:t>
                      </a:r>
                      <a:r>
                        <a:rPr lang="ru-RU" sz="1600" dirty="0">
                          <a:effectLst/>
                        </a:rPr>
                        <a:t>(без</a:t>
                      </a:r>
                      <a:r>
                        <a:rPr lang="ru-RU" sz="1600" spc="5" dirty="0">
                          <a:effectLst/>
                        </a:rPr>
                        <a:t> </a:t>
                      </a:r>
                      <a:r>
                        <a:rPr lang="ru-RU" sz="1600" dirty="0">
                          <a:effectLst/>
                        </a:rPr>
                        <a:t>анализа</a:t>
                      </a:r>
                      <a:r>
                        <a:rPr lang="ru-RU" sz="1600" spc="5" dirty="0">
                          <a:effectLst/>
                        </a:rPr>
                        <a:t> </a:t>
                      </a:r>
                      <a:r>
                        <a:rPr lang="ru-RU" sz="1600" dirty="0">
                          <a:effectLst/>
                        </a:rPr>
                        <a:t>важных</a:t>
                      </a:r>
                      <a:r>
                        <a:rPr lang="ru-RU" sz="1600" spc="5" dirty="0">
                          <a:effectLst/>
                        </a:rPr>
                        <a:t> </a:t>
                      </a:r>
                      <a:r>
                        <a:rPr lang="ru-RU" sz="1600" dirty="0">
                          <a:effectLst/>
                        </a:rPr>
                        <a:t>для</a:t>
                      </a:r>
                      <a:r>
                        <a:rPr lang="ru-RU" sz="1600" spc="5" dirty="0">
                          <a:effectLst/>
                        </a:rPr>
                        <a:t> </a:t>
                      </a:r>
                      <a:r>
                        <a:rPr lang="ru-RU" sz="1600" dirty="0">
                          <a:effectLst/>
                        </a:rPr>
                        <a:t>выполнения</a:t>
                      </a:r>
                      <a:r>
                        <a:rPr lang="ru-RU" sz="1600" spc="215" dirty="0">
                          <a:effectLst/>
                        </a:rPr>
                        <a:t> </a:t>
                      </a:r>
                      <a:r>
                        <a:rPr lang="ru-RU" sz="1600" dirty="0">
                          <a:effectLst/>
                        </a:rPr>
                        <a:t>задания</a:t>
                      </a:r>
                      <a:r>
                        <a:rPr lang="ru-RU" sz="1600" spc="445" dirty="0">
                          <a:effectLst/>
                        </a:rPr>
                        <a:t> </a:t>
                      </a:r>
                      <a:r>
                        <a:rPr lang="ru-RU" sz="1600" dirty="0">
                          <a:effectLst/>
                        </a:rPr>
                        <a:t>фрагментов,</a:t>
                      </a:r>
                      <a:r>
                        <a:rPr lang="ru-RU" sz="1600" spc="445" dirty="0">
                          <a:effectLst/>
                        </a:rPr>
                        <a:t> </a:t>
                      </a:r>
                      <a:r>
                        <a:rPr lang="ru-RU" sz="1600" dirty="0">
                          <a:effectLst/>
                        </a:rPr>
                        <a:t>образов,</a:t>
                      </a:r>
                      <a:r>
                        <a:rPr lang="ru-RU" sz="1600" spc="455" dirty="0">
                          <a:effectLst/>
                        </a:rPr>
                        <a:t> </a:t>
                      </a:r>
                      <a:r>
                        <a:rPr lang="ru-RU" sz="1600" dirty="0" err="1">
                          <a:effectLst/>
                        </a:rPr>
                        <a:t>микротем</a:t>
                      </a:r>
                      <a:r>
                        <a:rPr lang="ru-RU" sz="1600" dirty="0">
                          <a:effectLst/>
                        </a:rPr>
                        <a:t>,</a:t>
                      </a:r>
                      <a:r>
                        <a:rPr lang="ru-RU" sz="1600" spc="450" dirty="0">
                          <a:effectLst/>
                        </a:rPr>
                        <a:t> </a:t>
                      </a:r>
                      <a:r>
                        <a:rPr lang="ru-RU" sz="1600" dirty="0">
                          <a:effectLst/>
                        </a:rPr>
                        <a:t>деталей</a:t>
                      </a:r>
                      <a:r>
                        <a:rPr lang="ru-RU" sz="1600" spc="-230" dirty="0">
                          <a:effectLst/>
                        </a:rPr>
                        <a:t> </a:t>
                      </a:r>
                      <a:r>
                        <a:rPr lang="ru-RU" sz="1600" dirty="0">
                          <a:effectLst/>
                        </a:rPr>
                        <a:t>и т.п.), а текст другого произведения не привлекается, авторская</a:t>
                      </a:r>
                      <a:r>
                        <a:rPr lang="ru-RU" sz="1600" spc="5" dirty="0">
                          <a:effectLst/>
                        </a:rPr>
                        <a:t> </a:t>
                      </a:r>
                      <a:r>
                        <a:rPr lang="ru-RU" sz="1600" dirty="0">
                          <a:effectLst/>
                        </a:rPr>
                        <a:t>позиция</a:t>
                      </a:r>
                      <a:r>
                        <a:rPr lang="ru-RU" sz="1600" spc="5" dirty="0">
                          <a:effectLst/>
                        </a:rPr>
                        <a:t> </a:t>
                      </a:r>
                      <a:r>
                        <a:rPr lang="ru-RU" sz="1600" dirty="0">
                          <a:effectLst/>
                        </a:rPr>
                        <a:t>не искажена ИЛИ авторская позиция одного из двух произведений искажена</a:t>
                      </a:r>
                      <a:r>
                        <a:rPr lang="ru-RU" sz="1600" spc="5" dirty="0">
                          <a:effectLst/>
                        </a:rPr>
                        <a:t> </a:t>
                      </a:r>
                      <a:r>
                        <a:rPr lang="ru-RU" sz="1600" dirty="0">
                          <a:effectLst/>
                        </a:rPr>
                        <a:t>(при</a:t>
                      </a:r>
                      <a:r>
                        <a:rPr lang="ru-RU" sz="1600" spc="235" dirty="0">
                          <a:effectLst/>
                        </a:rPr>
                        <a:t> </a:t>
                      </a:r>
                      <a:r>
                        <a:rPr lang="ru-RU" sz="1600" dirty="0">
                          <a:effectLst/>
                        </a:rPr>
                        <a:t>любых</a:t>
                      </a:r>
                      <a:r>
                        <a:rPr lang="ru-RU" sz="1600" spc="240" dirty="0">
                          <a:effectLst/>
                        </a:rPr>
                        <a:t> </a:t>
                      </a:r>
                      <a:r>
                        <a:rPr lang="ru-RU" sz="1600" dirty="0">
                          <a:effectLst/>
                        </a:rPr>
                        <a:t>уровнях</a:t>
                      </a:r>
                      <a:r>
                        <a:rPr lang="ru-RU" sz="1600" spc="235" dirty="0">
                          <a:effectLst/>
                        </a:rPr>
                        <a:t> </a:t>
                      </a:r>
                      <a:r>
                        <a:rPr lang="ru-RU" sz="1600" dirty="0">
                          <a:effectLst/>
                        </a:rPr>
                        <a:t>привлечения   текста,</a:t>
                      </a:r>
                      <a:r>
                        <a:rPr lang="ru-RU" sz="1600" spc="240" dirty="0">
                          <a:effectLst/>
                        </a:rPr>
                        <a:t> </a:t>
                      </a:r>
                      <a:r>
                        <a:rPr lang="ru-RU" sz="1600" dirty="0">
                          <a:effectLst/>
                        </a:rPr>
                        <a:t>описанных</a:t>
                      </a:r>
                      <a:r>
                        <a:rPr lang="ru-RU" sz="1600" spc="235" dirty="0">
                          <a:effectLst/>
                        </a:rPr>
                        <a:t> </a:t>
                      </a:r>
                      <a:r>
                        <a:rPr lang="ru-RU" sz="1600" dirty="0">
                          <a:effectLst/>
                        </a:rPr>
                        <a:t>для</a:t>
                      </a:r>
                      <a:r>
                        <a:rPr lang="ru-RU" sz="1600" spc="240" dirty="0">
                          <a:effectLst/>
                        </a:rPr>
                        <a:t> </a:t>
                      </a:r>
                      <a:r>
                        <a:rPr lang="ru-RU" sz="1600" dirty="0">
                          <a:effectLst/>
                        </a:rPr>
                        <a:t>4,</a:t>
                      </a:r>
                      <a:r>
                        <a:rPr lang="ru-RU" sz="1600" spc="235" dirty="0">
                          <a:effectLst/>
                        </a:rPr>
                        <a:t> </a:t>
                      </a:r>
                      <a:r>
                        <a:rPr lang="ru-RU" sz="1600" dirty="0">
                          <a:effectLst/>
                        </a:rPr>
                        <a:t>3</a:t>
                      </a:r>
                      <a:r>
                        <a:rPr lang="ru-RU" sz="1600" spc="5" dirty="0">
                          <a:effectLst/>
                        </a:rPr>
                        <a:t> </a:t>
                      </a:r>
                      <a:r>
                        <a:rPr lang="ru-RU" sz="1600" dirty="0">
                          <a:effectLst/>
                        </a:rPr>
                        <a:t>и 2 баллов) И/ИЛИ</a:t>
                      </a:r>
                      <a:r>
                        <a:rPr lang="ru-RU" sz="1600" spc="45" dirty="0">
                          <a:effectLst/>
                        </a:rPr>
                        <a:t> </a:t>
                      </a:r>
                      <a:r>
                        <a:rPr lang="ru-RU" sz="1600" dirty="0">
                          <a:effectLst/>
                        </a:rPr>
                        <a:t>допущены</a:t>
                      </a:r>
                      <a:r>
                        <a:rPr lang="ru-RU" sz="1600" spc="50" dirty="0">
                          <a:effectLst/>
                        </a:rPr>
                        <a:t> </a:t>
                      </a:r>
                      <a:r>
                        <a:rPr lang="ru-RU" sz="1600" dirty="0">
                          <a:effectLst/>
                        </a:rPr>
                        <a:t>три</a:t>
                      </a:r>
                      <a:r>
                        <a:rPr lang="ru-RU" sz="1600" spc="45" dirty="0">
                          <a:effectLst/>
                        </a:rPr>
                        <a:t> </a:t>
                      </a:r>
                      <a:r>
                        <a:rPr lang="ru-RU" sz="1600" dirty="0">
                          <a:effectLst/>
                        </a:rPr>
                        <a:t>фактические</a:t>
                      </a:r>
                      <a:r>
                        <a:rPr lang="ru-RU" sz="1600" spc="50" dirty="0">
                          <a:effectLst/>
                        </a:rPr>
                        <a:t> </a:t>
                      </a:r>
                      <a:r>
                        <a:rPr lang="ru-RU" sz="1600" dirty="0">
                          <a:effectLst/>
                        </a:rPr>
                        <a:t>ошибки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250630052"/>
                  </a:ext>
                </a:extLst>
              </a:tr>
              <a:tr h="907134">
                <a:tc>
                  <a:txBody>
                    <a:bodyPr/>
                    <a:lstStyle/>
                    <a:p>
                      <a:pPr marL="2540" algn="ctr">
                        <a:lnSpc>
                          <a:spcPct val="115000"/>
                        </a:lnSpc>
                        <a:spcAft>
                          <a:spcPts val="0"/>
                        </a:spcAft>
                      </a:pPr>
                      <a:r>
                        <a:rPr lang="ru-RU" sz="1800">
                          <a:effectLst/>
                        </a:rPr>
                        <a:t>0</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 marR="17780">
                        <a:lnSpc>
                          <a:spcPct val="115000"/>
                        </a:lnSpc>
                        <a:spcAft>
                          <a:spcPts val="0"/>
                        </a:spcAft>
                      </a:pPr>
                      <a:r>
                        <a:rPr lang="ru-RU" sz="1600" dirty="0">
                          <a:effectLst/>
                        </a:rPr>
                        <a:t>При</a:t>
                      </a:r>
                      <a:r>
                        <a:rPr lang="ru-RU" sz="1600" spc="135" dirty="0">
                          <a:effectLst/>
                        </a:rPr>
                        <a:t> </a:t>
                      </a:r>
                      <a:r>
                        <a:rPr lang="ru-RU" sz="1600" dirty="0">
                          <a:effectLst/>
                        </a:rPr>
                        <a:t>сопоставлении</a:t>
                      </a:r>
                      <a:r>
                        <a:rPr lang="ru-RU" sz="1600" spc="135" dirty="0">
                          <a:effectLst/>
                        </a:rPr>
                        <a:t> </a:t>
                      </a:r>
                      <a:r>
                        <a:rPr lang="ru-RU" sz="1600" dirty="0">
                          <a:effectLst/>
                        </a:rPr>
                        <a:t>для</a:t>
                      </a:r>
                      <a:r>
                        <a:rPr lang="ru-RU" sz="1600" spc="135" dirty="0">
                          <a:effectLst/>
                        </a:rPr>
                        <a:t> </a:t>
                      </a:r>
                      <a:r>
                        <a:rPr lang="ru-RU" sz="1600" dirty="0">
                          <a:effectLst/>
                        </a:rPr>
                        <a:t>аргументации</a:t>
                      </a:r>
                      <a:r>
                        <a:rPr lang="ru-RU" sz="1600" spc="135" dirty="0">
                          <a:effectLst/>
                        </a:rPr>
                        <a:t> </a:t>
                      </a:r>
                      <a:r>
                        <a:rPr lang="ru-RU" sz="1600" dirty="0">
                          <a:effectLst/>
                        </a:rPr>
                        <a:t>суждений</a:t>
                      </a:r>
                      <a:r>
                        <a:rPr lang="ru-RU" sz="1600" spc="135" dirty="0">
                          <a:effectLst/>
                        </a:rPr>
                        <a:t> </a:t>
                      </a:r>
                      <a:r>
                        <a:rPr lang="ru-RU" sz="1600" dirty="0">
                          <a:effectLst/>
                        </a:rPr>
                        <a:t>не</a:t>
                      </a:r>
                      <a:r>
                        <a:rPr lang="ru-RU" sz="1600" spc="135" dirty="0">
                          <a:effectLst/>
                        </a:rPr>
                        <a:t> </a:t>
                      </a:r>
                      <a:r>
                        <a:rPr lang="ru-RU" sz="1600" dirty="0">
                          <a:effectLst/>
                        </a:rPr>
                        <a:t>привлекается</a:t>
                      </a:r>
                      <a:r>
                        <a:rPr lang="ru-RU" sz="1600" spc="-220" dirty="0">
                          <a:effectLst/>
                        </a:rPr>
                        <a:t> </a:t>
                      </a:r>
                      <a:r>
                        <a:rPr lang="ru-RU" sz="1600" dirty="0">
                          <a:effectLst/>
                        </a:rPr>
                        <a:t>текст ни</a:t>
                      </a:r>
                      <a:r>
                        <a:rPr lang="ru-RU" sz="1600" spc="15" dirty="0">
                          <a:effectLst/>
                        </a:rPr>
                        <a:t> </a:t>
                      </a:r>
                      <a:r>
                        <a:rPr lang="ru-RU" sz="1600" dirty="0">
                          <a:effectLst/>
                        </a:rPr>
                        <a:t>одного</a:t>
                      </a:r>
                      <a:r>
                        <a:rPr lang="ru-RU" sz="1600" spc="15" dirty="0">
                          <a:effectLst/>
                        </a:rPr>
                        <a:t> </a:t>
                      </a:r>
                      <a:r>
                        <a:rPr lang="ru-RU" sz="1600" dirty="0">
                          <a:effectLst/>
                        </a:rPr>
                        <a:t>из</a:t>
                      </a:r>
                      <a:r>
                        <a:rPr lang="ru-RU" sz="1600" spc="10" dirty="0">
                          <a:effectLst/>
                        </a:rPr>
                        <a:t> </a:t>
                      </a:r>
                      <a:r>
                        <a:rPr lang="ru-RU" sz="1600" dirty="0">
                          <a:effectLst/>
                        </a:rPr>
                        <a:t>сопоставляемых</a:t>
                      </a:r>
                      <a:r>
                        <a:rPr lang="ru-RU" sz="1600" spc="15" dirty="0">
                          <a:effectLst/>
                        </a:rPr>
                        <a:t> </a:t>
                      </a:r>
                      <a:r>
                        <a:rPr lang="ru-RU" sz="1600" dirty="0">
                          <a:effectLst/>
                        </a:rPr>
                        <a:t>произведений И/ИЛИ</a:t>
                      </a:r>
                      <a:r>
                        <a:rPr lang="ru-RU" sz="1600" spc="40" dirty="0">
                          <a:effectLst/>
                        </a:rPr>
                        <a:t> </a:t>
                      </a:r>
                      <a:r>
                        <a:rPr lang="ru-RU" sz="1600" dirty="0">
                          <a:effectLst/>
                        </a:rPr>
                        <a:t>искажена</a:t>
                      </a:r>
                      <a:r>
                        <a:rPr lang="ru-RU" sz="1600" spc="50" dirty="0">
                          <a:effectLst/>
                        </a:rPr>
                        <a:t> </a:t>
                      </a:r>
                      <a:r>
                        <a:rPr lang="ru-RU" sz="1600" dirty="0">
                          <a:effectLst/>
                        </a:rPr>
                        <a:t>авторская</a:t>
                      </a:r>
                      <a:r>
                        <a:rPr lang="ru-RU" sz="1600" spc="50" dirty="0">
                          <a:effectLst/>
                        </a:rPr>
                        <a:t> </a:t>
                      </a:r>
                      <a:r>
                        <a:rPr lang="ru-RU" sz="1600" dirty="0">
                          <a:effectLst/>
                        </a:rPr>
                        <a:t>позиция</a:t>
                      </a:r>
                      <a:r>
                        <a:rPr lang="ru-RU" sz="1600" spc="40" dirty="0">
                          <a:effectLst/>
                        </a:rPr>
                        <a:t> </a:t>
                      </a:r>
                      <a:r>
                        <a:rPr lang="ru-RU" sz="1600" dirty="0">
                          <a:effectLst/>
                        </a:rPr>
                        <a:t>двух</a:t>
                      </a:r>
                      <a:r>
                        <a:rPr lang="ru-RU" sz="1600" spc="45" dirty="0">
                          <a:effectLst/>
                        </a:rPr>
                        <a:t> </a:t>
                      </a:r>
                      <a:r>
                        <a:rPr lang="ru-RU" sz="1600" dirty="0">
                          <a:effectLst/>
                        </a:rPr>
                        <a:t>произведений</a:t>
                      </a:r>
                      <a:r>
                        <a:rPr lang="ru-RU" sz="1600" spc="5" dirty="0">
                          <a:effectLst/>
                        </a:rPr>
                        <a:t> </a:t>
                      </a:r>
                      <a:r>
                        <a:rPr lang="ru-RU" sz="1600" dirty="0">
                          <a:effectLst/>
                        </a:rPr>
                        <a:t>И/ИЛИ</a:t>
                      </a:r>
                      <a:r>
                        <a:rPr lang="ru-RU" sz="1600" spc="50" dirty="0">
                          <a:effectLst/>
                        </a:rPr>
                        <a:t> </a:t>
                      </a:r>
                      <a:r>
                        <a:rPr lang="ru-RU" sz="1600" dirty="0">
                          <a:effectLst/>
                        </a:rPr>
                        <a:t>допущено</a:t>
                      </a:r>
                      <a:r>
                        <a:rPr lang="ru-RU" sz="1600" spc="55" dirty="0">
                          <a:effectLst/>
                        </a:rPr>
                        <a:t> </a:t>
                      </a:r>
                      <a:r>
                        <a:rPr lang="ru-RU" sz="1600" dirty="0">
                          <a:effectLst/>
                        </a:rPr>
                        <a:t>четыре</a:t>
                      </a:r>
                      <a:r>
                        <a:rPr lang="ru-RU" sz="1600" spc="45" dirty="0">
                          <a:effectLst/>
                        </a:rPr>
                        <a:t> </a:t>
                      </a:r>
                      <a:r>
                        <a:rPr lang="ru-RU" sz="1600" dirty="0">
                          <a:effectLst/>
                        </a:rPr>
                        <a:t>или</a:t>
                      </a:r>
                      <a:r>
                        <a:rPr lang="ru-RU" sz="1600" spc="55" dirty="0">
                          <a:effectLst/>
                        </a:rPr>
                        <a:t> </a:t>
                      </a:r>
                      <a:r>
                        <a:rPr lang="ru-RU" sz="1600" dirty="0">
                          <a:effectLst/>
                        </a:rPr>
                        <a:t>более</a:t>
                      </a:r>
                      <a:r>
                        <a:rPr lang="ru-RU" sz="1600" spc="50" dirty="0">
                          <a:effectLst/>
                        </a:rPr>
                        <a:t> </a:t>
                      </a:r>
                      <a:r>
                        <a:rPr lang="ru-RU" sz="1600" dirty="0">
                          <a:effectLst/>
                        </a:rPr>
                        <a:t>фактические</a:t>
                      </a:r>
                      <a:r>
                        <a:rPr lang="ru-RU" sz="1600" spc="55" dirty="0">
                          <a:effectLst/>
                        </a:rPr>
                        <a:t> </a:t>
                      </a:r>
                      <a:r>
                        <a:rPr lang="ru-RU" sz="1600" dirty="0">
                          <a:effectLst/>
                        </a:rPr>
                        <a:t>ошибки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884065667"/>
                  </a:ext>
                </a:extLst>
              </a:tr>
            </a:tbl>
          </a:graphicData>
        </a:graphic>
      </p:graphicFrame>
    </p:spTree>
    <p:extLst>
      <p:ext uri="{BB962C8B-B14F-4D97-AF65-F5344CB8AC3E}">
        <p14:creationId xmlns:p14="http://schemas.microsoft.com/office/powerpoint/2010/main" val="768389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normAutofit/>
          </a:bodyPr>
          <a:lstStyle/>
          <a:p>
            <a:r>
              <a:rPr lang="ru-RU" dirty="0"/>
              <a:t>Количество участников ОГЭ по учебному предмету «Литература» </a:t>
            </a:r>
          </a:p>
        </p:txBody>
      </p:sp>
      <p:sp>
        <p:nvSpPr>
          <p:cNvPr id="6" name="Прямоугольник 5"/>
          <p:cNvSpPr/>
          <p:nvPr/>
        </p:nvSpPr>
        <p:spPr>
          <a:xfrm>
            <a:off x="5292080" y="5229200"/>
            <a:ext cx="3707904" cy="1628800"/>
          </a:xfrm>
          <a:prstGeom prst="rect">
            <a:avLst/>
          </a:prstGeom>
          <a:solidFill>
            <a:schemeClr val="accent5">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2%  от общего числа выпускников</a:t>
            </a:r>
          </a:p>
          <a:p>
            <a:pPr algn="ctr"/>
            <a:r>
              <a:rPr lang="ru-RU" sz="2400" dirty="0"/>
              <a:t>7%  участников ЕГЭ по литературе</a:t>
            </a:r>
          </a:p>
        </p:txBody>
      </p:sp>
      <p:graphicFrame>
        <p:nvGraphicFramePr>
          <p:cNvPr id="7" name="Таблица 6"/>
          <p:cNvGraphicFramePr>
            <a:graphicFrameLocks noGrp="1"/>
          </p:cNvGraphicFramePr>
          <p:nvPr>
            <p:extLst>
              <p:ext uri="{D42A27DB-BD31-4B8C-83A1-F6EECF244321}">
                <p14:modId xmlns:p14="http://schemas.microsoft.com/office/powerpoint/2010/main" val="3702754429"/>
              </p:ext>
            </p:extLst>
          </p:nvPr>
        </p:nvGraphicFramePr>
        <p:xfrm>
          <a:off x="-3" y="1414130"/>
          <a:ext cx="9144002" cy="3795270"/>
        </p:xfrm>
        <a:graphic>
          <a:graphicData uri="http://schemas.openxmlformats.org/drawingml/2006/table">
            <a:tbl>
              <a:tblPr>
                <a:tableStyleId>{284E427A-3D55-4303-BF80-6455036E1DE7}</a:tableStyleId>
              </a:tblPr>
              <a:tblGrid>
                <a:gridCol w="1306286">
                  <a:extLst>
                    <a:ext uri="{9D8B030D-6E8A-4147-A177-3AD203B41FA5}">
                      <a16:colId xmlns:a16="http://schemas.microsoft.com/office/drawing/2014/main" xmlns="" val="20000"/>
                    </a:ext>
                  </a:extLst>
                </a:gridCol>
                <a:gridCol w="1306286">
                  <a:extLst>
                    <a:ext uri="{9D8B030D-6E8A-4147-A177-3AD203B41FA5}">
                      <a16:colId xmlns:a16="http://schemas.microsoft.com/office/drawing/2014/main" xmlns="" val="20001"/>
                    </a:ext>
                  </a:extLst>
                </a:gridCol>
                <a:gridCol w="1306286">
                  <a:extLst>
                    <a:ext uri="{9D8B030D-6E8A-4147-A177-3AD203B41FA5}">
                      <a16:colId xmlns:a16="http://schemas.microsoft.com/office/drawing/2014/main" xmlns="" val="20002"/>
                    </a:ext>
                  </a:extLst>
                </a:gridCol>
                <a:gridCol w="1306286">
                  <a:extLst>
                    <a:ext uri="{9D8B030D-6E8A-4147-A177-3AD203B41FA5}">
                      <a16:colId xmlns:a16="http://schemas.microsoft.com/office/drawing/2014/main" xmlns="" val="20003"/>
                    </a:ext>
                  </a:extLst>
                </a:gridCol>
                <a:gridCol w="1306286">
                  <a:extLst>
                    <a:ext uri="{9D8B030D-6E8A-4147-A177-3AD203B41FA5}">
                      <a16:colId xmlns:a16="http://schemas.microsoft.com/office/drawing/2014/main" xmlns="" val="20004"/>
                    </a:ext>
                  </a:extLst>
                </a:gridCol>
                <a:gridCol w="1306286">
                  <a:extLst>
                    <a:ext uri="{9D8B030D-6E8A-4147-A177-3AD203B41FA5}">
                      <a16:colId xmlns:a16="http://schemas.microsoft.com/office/drawing/2014/main" xmlns="" val="20005"/>
                    </a:ext>
                  </a:extLst>
                </a:gridCol>
                <a:gridCol w="1306286">
                  <a:extLst>
                    <a:ext uri="{9D8B030D-6E8A-4147-A177-3AD203B41FA5}">
                      <a16:colId xmlns:a16="http://schemas.microsoft.com/office/drawing/2014/main" xmlns="" val="20006"/>
                    </a:ext>
                  </a:extLst>
                </a:gridCol>
              </a:tblGrid>
              <a:tr h="2446918">
                <a:tc>
                  <a:txBody>
                    <a:bodyPr/>
                    <a:lstStyle/>
                    <a:p>
                      <a:pPr algn="l">
                        <a:spcAft>
                          <a:spcPts val="0"/>
                        </a:spcAft>
                      </a:pPr>
                      <a:r>
                        <a:rPr lang="ru-RU" sz="2400" dirty="0"/>
                        <a:t>Экзамен</a:t>
                      </a:r>
                      <a:endParaRPr lang="ru-RU" sz="24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r">
                        <a:spcAft>
                          <a:spcPts val="0"/>
                        </a:spcAft>
                      </a:pPr>
                      <a:r>
                        <a:rPr lang="ru-RU" sz="2400" dirty="0"/>
                        <a:t>Человек в 2022 г.</a:t>
                      </a:r>
                      <a:endParaRPr lang="ru-RU" sz="24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r">
                        <a:spcAft>
                          <a:spcPts val="0"/>
                        </a:spcAft>
                      </a:pPr>
                      <a:r>
                        <a:rPr lang="ru-RU" sz="2400" dirty="0"/>
                        <a:t>% от общего числа участников в 2022 г.</a:t>
                      </a:r>
                      <a:endParaRPr lang="ru-RU" sz="24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r">
                        <a:spcAft>
                          <a:spcPts val="0"/>
                        </a:spcAft>
                      </a:pPr>
                      <a:r>
                        <a:rPr lang="ru-RU" sz="2400" dirty="0"/>
                        <a:t>Человек в 2023 г.</a:t>
                      </a:r>
                      <a:endParaRPr lang="ru-RU" sz="24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r">
                        <a:spcAft>
                          <a:spcPts val="0"/>
                        </a:spcAft>
                      </a:pPr>
                      <a:r>
                        <a:rPr lang="ru-RU" sz="2400" dirty="0"/>
                        <a:t>% от общего числа участников в 2023 г.</a:t>
                      </a:r>
                      <a:endParaRPr lang="ru-RU" sz="24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r">
                        <a:spcAft>
                          <a:spcPts val="0"/>
                        </a:spcAft>
                      </a:pPr>
                      <a:r>
                        <a:rPr lang="ru-RU" sz="2400" dirty="0"/>
                        <a:t>Человек в 2024 г.</a:t>
                      </a:r>
                      <a:endParaRPr lang="ru-RU" sz="24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r">
                        <a:spcAft>
                          <a:spcPts val="0"/>
                        </a:spcAft>
                      </a:pPr>
                      <a:r>
                        <a:rPr lang="ru-RU" sz="2400" dirty="0"/>
                        <a:t>% от общего числа участников в 2024 г.</a:t>
                      </a:r>
                      <a:endParaRPr lang="ru-RU" sz="2400" dirty="0">
                        <a:latin typeface="Times New Roman"/>
                        <a:ea typeface="Cambria"/>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0000"/>
                  </a:ext>
                </a:extLst>
              </a:tr>
              <a:tr h="1348352">
                <a:tc>
                  <a:txBody>
                    <a:bodyPr/>
                    <a:lstStyle/>
                    <a:p>
                      <a:pPr algn="ctr">
                        <a:spcAft>
                          <a:spcPts val="0"/>
                        </a:spcAft>
                      </a:pPr>
                      <a:r>
                        <a:rPr lang="ru-RU" sz="3600" dirty="0"/>
                        <a:t>ОГЭ</a:t>
                      </a:r>
                      <a:endParaRPr lang="ru-RU" sz="36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ru-RU" sz="3600" dirty="0"/>
                        <a:t>655</a:t>
                      </a:r>
                      <a:endParaRPr lang="ru-RU" sz="36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ru-RU" sz="3600" dirty="0"/>
                        <a:t>2,31%</a:t>
                      </a:r>
                      <a:endParaRPr lang="ru-RU" sz="36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ru-RU" sz="3600" dirty="0"/>
                        <a:t>570</a:t>
                      </a:r>
                      <a:endParaRPr lang="ru-RU" sz="36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ru-RU" sz="3600" dirty="0"/>
                        <a:t>1,89%</a:t>
                      </a:r>
                      <a:endParaRPr lang="ru-RU" sz="36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ru-RU" sz="3600" dirty="0"/>
                        <a:t>662</a:t>
                      </a:r>
                      <a:endParaRPr lang="ru-RU" sz="3600" dirty="0">
                        <a:latin typeface="Times New Roman"/>
                        <a:ea typeface="Cambria"/>
                        <a:cs typeface="Times New Roman"/>
                      </a:endParaRPr>
                    </a:p>
                  </a:txBody>
                  <a:tcPr marL="68580" marR="68580" marT="0" marB="0">
                    <a:solidFill>
                      <a:schemeClr val="accent6">
                        <a:lumMod val="60000"/>
                        <a:lumOff val="40000"/>
                      </a:schemeClr>
                    </a:solidFill>
                  </a:tcPr>
                </a:tc>
                <a:tc>
                  <a:txBody>
                    <a:bodyPr/>
                    <a:lstStyle/>
                    <a:p>
                      <a:pPr algn="ctr">
                        <a:spcAft>
                          <a:spcPts val="0"/>
                        </a:spcAft>
                      </a:pPr>
                      <a:r>
                        <a:rPr lang="ru-RU" sz="3600" dirty="0"/>
                        <a:t>1,99%</a:t>
                      </a:r>
                      <a:endParaRPr lang="ru-RU" sz="3600" dirty="0">
                        <a:latin typeface="Times New Roman"/>
                        <a:ea typeface="Cambria"/>
                        <a:cs typeface="Times New Roman"/>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57995685-8319-4518-B528-64A72FE5FE68}"/>
              </a:ext>
            </a:extLst>
          </p:cNvPr>
          <p:cNvGraphicFramePr>
            <a:graphicFrameLocks noGrp="1"/>
          </p:cNvGraphicFramePr>
          <p:nvPr>
            <p:ph idx="1"/>
            <p:extLst>
              <p:ext uri="{D42A27DB-BD31-4B8C-83A1-F6EECF244321}">
                <p14:modId xmlns:p14="http://schemas.microsoft.com/office/powerpoint/2010/main" val="385273573"/>
              </p:ext>
            </p:extLst>
          </p:nvPr>
        </p:nvGraphicFramePr>
        <p:xfrm>
          <a:off x="0" y="229817"/>
          <a:ext cx="8892480" cy="6628183"/>
        </p:xfrm>
        <a:graphic>
          <a:graphicData uri="http://schemas.openxmlformats.org/drawingml/2006/table">
            <a:tbl>
              <a:tblPr firstRow="1" firstCol="1" lastRow="1" lastCol="1" bandRow="1" bandCol="1">
                <a:tableStyleId>{BDBED569-4797-4DF1-A0F4-6AAB3CD982D8}</a:tableStyleId>
              </a:tblPr>
              <a:tblGrid>
                <a:gridCol w="1397992">
                  <a:extLst>
                    <a:ext uri="{9D8B030D-6E8A-4147-A177-3AD203B41FA5}">
                      <a16:colId xmlns:a16="http://schemas.microsoft.com/office/drawing/2014/main" xmlns="" val="3644815458"/>
                    </a:ext>
                  </a:extLst>
                </a:gridCol>
                <a:gridCol w="7494488">
                  <a:extLst>
                    <a:ext uri="{9D8B030D-6E8A-4147-A177-3AD203B41FA5}">
                      <a16:colId xmlns:a16="http://schemas.microsoft.com/office/drawing/2014/main" xmlns="" val="1110196345"/>
                    </a:ext>
                  </a:extLst>
                </a:gridCol>
              </a:tblGrid>
              <a:tr h="904265">
                <a:tc gridSpan="2">
                  <a:txBody>
                    <a:bodyPr/>
                    <a:lstStyle/>
                    <a:p>
                      <a:pPr marL="895350">
                        <a:lnSpc>
                          <a:spcPct val="115000"/>
                        </a:lnSpc>
                        <a:spcAft>
                          <a:spcPts val="0"/>
                        </a:spcAft>
                      </a:pPr>
                      <a:r>
                        <a:rPr lang="ru-RU" sz="2800" dirty="0">
                          <a:effectLst/>
                        </a:rPr>
                        <a:t>3.</a:t>
                      </a:r>
                      <a:r>
                        <a:rPr lang="ru-RU" sz="2800" kern="1200" dirty="0">
                          <a:effectLst/>
                        </a:rPr>
                        <a:t> Логичность, соблюдение речевых и грамматических норм</a:t>
                      </a:r>
                      <a:endParaRPr lang="ru-RU" sz="2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xmlns="" val="2742578985"/>
                  </a:ext>
                </a:extLst>
              </a:tr>
              <a:tr h="937255">
                <a:tc>
                  <a:txBody>
                    <a:bodyPr/>
                    <a:lstStyle/>
                    <a:p>
                      <a:pPr marL="2540" algn="ctr">
                        <a:lnSpc>
                          <a:spcPct val="115000"/>
                        </a:lnSpc>
                        <a:spcAft>
                          <a:spcPts val="0"/>
                        </a:spcAft>
                      </a:pPr>
                      <a:r>
                        <a:rPr lang="ru-RU" sz="6000" dirty="0">
                          <a:effectLst/>
                        </a:rPr>
                        <a:t>2</a:t>
                      </a:r>
                      <a:endParaRPr lang="ru-RU"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5085">
                        <a:lnSpc>
                          <a:spcPct val="115000"/>
                        </a:lnSpc>
                        <a:spcAft>
                          <a:spcPts val="0"/>
                        </a:spcAft>
                      </a:pPr>
                      <a:r>
                        <a:rPr lang="ru-RU" sz="2800" dirty="0"/>
                        <a:t>Отсутствуют логические, речевые, грамматические ошибки</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3314970138"/>
                  </a:ext>
                </a:extLst>
              </a:tr>
              <a:tr h="1838136">
                <a:tc>
                  <a:txBody>
                    <a:bodyPr/>
                    <a:lstStyle/>
                    <a:p>
                      <a:pPr marL="2540" algn="ctr">
                        <a:lnSpc>
                          <a:spcPct val="115000"/>
                        </a:lnSpc>
                        <a:spcAft>
                          <a:spcPts val="0"/>
                        </a:spcAft>
                      </a:pPr>
                      <a:r>
                        <a:rPr lang="ru-RU" sz="6000" dirty="0">
                          <a:effectLst/>
                        </a:rPr>
                        <a:t>1</a:t>
                      </a:r>
                      <a:endParaRPr lang="ru-RU"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5085">
                        <a:lnSpc>
                          <a:spcPct val="115000"/>
                        </a:lnSpc>
                        <a:spcAft>
                          <a:spcPts val="0"/>
                        </a:spcAft>
                      </a:pPr>
                      <a:r>
                        <a:rPr lang="ru-RU" sz="2800" dirty="0">
                          <a:effectLst/>
                        </a:rPr>
                        <a:t>Допущено</a:t>
                      </a:r>
                      <a:r>
                        <a:rPr lang="ru-RU" sz="2800" spc="90" dirty="0">
                          <a:effectLst/>
                        </a:rPr>
                        <a:t> </a:t>
                      </a:r>
                      <a:r>
                        <a:rPr lang="ru-RU" sz="2800" dirty="0">
                          <a:effectLst/>
                        </a:rPr>
                        <a:t>не</a:t>
                      </a:r>
                      <a:r>
                        <a:rPr lang="ru-RU" sz="2800" spc="320" dirty="0">
                          <a:effectLst/>
                        </a:rPr>
                        <a:t> </a:t>
                      </a:r>
                      <a:r>
                        <a:rPr lang="ru-RU" sz="2800" dirty="0">
                          <a:effectLst/>
                        </a:rPr>
                        <a:t>более</a:t>
                      </a:r>
                      <a:r>
                        <a:rPr lang="ru-RU" sz="2800" spc="325" dirty="0">
                          <a:effectLst/>
                        </a:rPr>
                        <a:t> </a:t>
                      </a:r>
                      <a:r>
                        <a:rPr lang="ru-RU" sz="2800" dirty="0">
                          <a:effectLst/>
                        </a:rPr>
                        <a:t>одной</a:t>
                      </a:r>
                      <a:r>
                        <a:rPr lang="ru-RU" sz="2800" spc="325" dirty="0">
                          <a:effectLst/>
                        </a:rPr>
                        <a:t> </a:t>
                      </a:r>
                      <a:r>
                        <a:rPr lang="ru-RU" sz="2800" dirty="0">
                          <a:effectLst/>
                        </a:rPr>
                        <a:t>ошибки</a:t>
                      </a:r>
                      <a:r>
                        <a:rPr lang="ru-RU" sz="2800" spc="330" dirty="0">
                          <a:effectLst/>
                        </a:rPr>
                        <a:t> </a:t>
                      </a:r>
                      <a:r>
                        <a:rPr lang="ru-RU" sz="2800" dirty="0">
                          <a:effectLst/>
                        </a:rPr>
                        <a:t>каждого</a:t>
                      </a:r>
                      <a:r>
                        <a:rPr lang="ru-RU" sz="2800" spc="320" dirty="0">
                          <a:effectLst/>
                        </a:rPr>
                        <a:t> </a:t>
                      </a:r>
                      <a:r>
                        <a:rPr lang="ru-RU" sz="2800" dirty="0">
                          <a:effectLst/>
                        </a:rPr>
                        <a:t>вида</a:t>
                      </a:r>
                      <a:r>
                        <a:rPr lang="ru-RU" sz="2800" spc="325" dirty="0">
                          <a:effectLst/>
                        </a:rPr>
                        <a:t> </a:t>
                      </a:r>
                      <a:r>
                        <a:rPr lang="ru-RU" sz="2800" dirty="0">
                          <a:effectLst/>
                        </a:rPr>
                        <a:t>(логическая, и/или</a:t>
                      </a:r>
                      <a:r>
                        <a:rPr lang="ru-RU" sz="2800" spc="30" dirty="0">
                          <a:effectLst/>
                        </a:rPr>
                        <a:t> </a:t>
                      </a:r>
                      <a:r>
                        <a:rPr lang="ru-RU" sz="2800" dirty="0">
                          <a:effectLst/>
                        </a:rPr>
                        <a:t>речевая, и/или грамматическая)</a:t>
                      </a:r>
                      <a:r>
                        <a:rPr lang="ru-RU" sz="2800" spc="35" dirty="0">
                          <a:effectLst/>
                        </a:rPr>
                        <a:t> </a:t>
                      </a:r>
                      <a:r>
                        <a:rPr lang="ru-RU" sz="2800" dirty="0">
                          <a:effectLst/>
                        </a:rPr>
                        <a:t>–</a:t>
                      </a:r>
                      <a:r>
                        <a:rPr lang="ru-RU" sz="2800" spc="35" dirty="0">
                          <a:effectLst/>
                        </a:rPr>
                        <a:t> </a:t>
                      </a:r>
                      <a:r>
                        <a:rPr lang="ru-RU" sz="2800" dirty="0">
                          <a:effectLst/>
                        </a:rPr>
                        <a:t>суммарно</a:t>
                      </a:r>
                      <a:r>
                        <a:rPr lang="ru-RU" sz="2800" spc="30" dirty="0">
                          <a:effectLst/>
                        </a:rPr>
                        <a:t> </a:t>
                      </a:r>
                      <a:r>
                        <a:rPr lang="ru-RU" sz="2800" dirty="0">
                          <a:effectLst/>
                        </a:rPr>
                        <a:t>не</a:t>
                      </a:r>
                      <a:r>
                        <a:rPr lang="ru-RU" sz="2800" spc="35" dirty="0">
                          <a:effectLst/>
                        </a:rPr>
                        <a:t> </a:t>
                      </a:r>
                      <a:r>
                        <a:rPr lang="ru-RU" sz="2800" dirty="0">
                          <a:effectLst/>
                        </a:rPr>
                        <a:t>более</a:t>
                      </a:r>
                      <a:r>
                        <a:rPr lang="ru-RU" sz="2800" spc="40" dirty="0">
                          <a:effectLst/>
                        </a:rPr>
                        <a:t> </a:t>
                      </a:r>
                      <a:r>
                        <a:rPr lang="ru-RU" sz="2800" dirty="0">
                          <a:effectLst/>
                        </a:rPr>
                        <a:t>трёх</a:t>
                      </a:r>
                      <a:r>
                        <a:rPr lang="ru-RU" sz="2800" baseline="0" dirty="0">
                          <a:effectLst/>
                        </a:rPr>
                        <a:t> </a:t>
                      </a:r>
                      <a:r>
                        <a:rPr lang="ru-RU" sz="2800" dirty="0">
                          <a:effectLst/>
                        </a:rPr>
                        <a:t>ошибок</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4083838481"/>
                  </a:ext>
                </a:extLst>
              </a:tr>
              <a:tr h="1838136">
                <a:tc>
                  <a:txBody>
                    <a:bodyPr/>
                    <a:lstStyle/>
                    <a:p>
                      <a:pPr marL="2540" algn="ctr">
                        <a:lnSpc>
                          <a:spcPct val="115000"/>
                        </a:lnSpc>
                        <a:spcAft>
                          <a:spcPts val="0"/>
                        </a:spcAft>
                      </a:pPr>
                      <a:r>
                        <a:rPr lang="ru-RU" sz="6000" dirty="0">
                          <a:effectLst/>
                        </a:rPr>
                        <a:t>0</a:t>
                      </a:r>
                      <a:endParaRPr lang="ru-RU"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5085">
                        <a:lnSpc>
                          <a:spcPct val="115000"/>
                        </a:lnSpc>
                        <a:spcAft>
                          <a:spcPts val="0"/>
                        </a:spcAft>
                      </a:pPr>
                      <a:r>
                        <a:rPr lang="ru-RU" sz="2800" dirty="0">
                          <a:effectLst/>
                        </a:rPr>
                        <a:t>Допущено</a:t>
                      </a:r>
                      <a:r>
                        <a:rPr lang="ru-RU" sz="2800" spc="220" dirty="0">
                          <a:effectLst/>
                        </a:rPr>
                        <a:t> </a:t>
                      </a:r>
                      <a:r>
                        <a:rPr lang="ru-RU" sz="2800" dirty="0">
                          <a:effectLst/>
                        </a:rPr>
                        <a:t>две</a:t>
                      </a:r>
                      <a:r>
                        <a:rPr lang="ru-RU" sz="2800" spc="450" dirty="0">
                          <a:effectLst/>
                        </a:rPr>
                        <a:t> </a:t>
                      </a:r>
                      <a:r>
                        <a:rPr lang="ru-RU" sz="2800" dirty="0">
                          <a:effectLst/>
                        </a:rPr>
                        <a:t>или</a:t>
                      </a:r>
                      <a:r>
                        <a:rPr lang="ru-RU" sz="2800" spc="455" dirty="0">
                          <a:effectLst/>
                        </a:rPr>
                        <a:t> </a:t>
                      </a:r>
                      <a:r>
                        <a:rPr lang="ru-RU" sz="2800" dirty="0">
                          <a:effectLst/>
                        </a:rPr>
                        <a:t>более</a:t>
                      </a:r>
                      <a:r>
                        <a:rPr lang="ru-RU" sz="2800" spc="460" dirty="0">
                          <a:effectLst/>
                        </a:rPr>
                        <a:t> </a:t>
                      </a:r>
                      <a:r>
                        <a:rPr lang="ru-RU" sz="2800" dirty="0">
                          <a:effectLst/>
                        </a:rPr>
                        <a:t>ошибки</a:t>
                      </a:r>
                      <a:r>
                        <a:rPr lang="ru-RU" sz="2800" spc="455" dirty="0">
                          <a:effectLst/>
                        </a:rPr>
                        <a:t> </a:t>
                      </a:r>
                      <a:r>
                        <a:rPr lang="ru-RU" sz="2800" dirty="0">
                          <a:effectLst/>
                        </a:rPr>
                        <a:t>одного</a:t>
                      </a:r>
                      <a:r>
                        <a:rPr lang="ru-RU" sz="2800" spc="455" dirty="0">
                          <a:effectLst/>
                        </a:rPr>
                        <a:t> </a:t>
                      </a:r>
                      <a:r>
                        <a:rPr lang="ru-RU" sz="2800" dirty="0">
                          <a:effectLst/>
                        </a:rPr>
                        <a:t>вида</a:t>
                      </a:r>
                      <a:r>
                        <a:rPr lang="ru-RU" sz="2800" spc="455" dirty="0">
                          <a:effectLst/>
                        </a:rPr>
                        <a:t> </a:t>
                      </a:r>
                      <a:r>
                        <a:rPr lang="ru-RU" sz="2800" dirty="0">
                          <a:effectLst/>
                        </a:rPr>
                        <a:t>(независимо</a:t>
                      </a:r>
                    </a:p>
                    <a:p>
                      <a:pPr marL="45085">
                        <a:lnSpc>
                          <a:spcPct val="115000"/>
                        </a:lnSpc>
                        <a:spcAft>
                          <a:spcPts val="0"/>
                        </a:spcAft>
                      </a:pPr>
                      <a:r>
                        <a:rPr lang="ru-RU" sz="2800" dirty="0">
                          <a:effectLst/>
                        </a:rPr>
                        <a:t>от</a:t>
                      </a:r>
                      <a:r>
                        <a:rPr lang="ru-RU" sz="2800" spc="55" dirty="0">
                          <a:effectLst/>
                        </a:rPr>
                        <a:t> </a:t>
                      </a:r>
                      <a:r>
                        <a:rPr lang="ru-RU" sz="2800" dirty="0">
                          <a:effectLst/>
                        </a:rPr>
                        <a:t>наличия/отсутствия</a:t>
                      </a:r>
                      <a:r>
                        <a:rPr lang="ru-RU" sz="2800" spc="50" dirty="0">
                          <a:effectLst/>
                        </a:rPr>
                        <a:t> </a:t>
                      </a:r>
                      <a:r>
                        <a:rPr lang="ru-RU" sz="2800" dirty="0">
                          <a:effectLst/>
                        </a:rPr>
                        <a:t>ошибок</a:t>
                      </a:r>
                      <a:r>
                        <a:rPr lang="ru-RU" sz="2800" spc="55" dirty="0">
                          <a:effectLst/>
                        </a:rPr>
                        <a:t> </a:t>
                      </a:r>
                      <a:r>
                        <a:rPr lang="ru-RU" sz="2800" dirty="0">
                          <a:effectLst/>
                        </a:rPr>
                        <a:t>других</a:t>
                      </a:r>
                      <a:r>
                        <a:rPr lang="ru-RU" sz="2800" spc="55" dirty="0">
                          <a:effectLst/>
                        </a:rPr>
                        <a:t> </a:t>
                      </a:r>
                      <a:r>
                        <a:rPr lang="ru-RU" sz="2800" dirty="0">
                          <a:effectLst/>
                        </a:rPr>
                        <a:t>видов)</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421651071"/>
                  </a:ext>
                </a:extLst>
              </a:tr>
              <a:tr h="794119">
                <a:tc gridSpan="2">
                  <a:txBody>
                    <a:bodyPr/>
                    <a:lstStyle/>
                    <a:p>
                      <a:pPr marL="23495" marR="41910" algn="r">
                        <a:lnSpc>
                          <a:spcPct val="115000"/>
                        </a:lnSpc>
                        <a:spcAft>
                          <a:spcPts val="0"/>
                        </a:spcAft>
                      </a:pPr>
                      <a:r>
                        <a:rPr lang="ru-RU" sz="2800" dirty="0">
                          <a:effectLst/>
                        </a:rPr>
                        <a:t>Максимальный</a:t>
                      </a:r>
                      <a:r>
                        <a:rPr lang="ru-RU" sz="2800" spc="30" dirty="0">
                          <a:effectLst/>
                        </a:rPr>
                        <a:t> </a:t>
                      </a:r>
                      <a:r>
                        <a:rPr lang="ru-RU" sz="2800" dirty="0">
                          <a:effectLst/>
                        </a:rPr>
                        <a:t>балл</a:t>
                      </a:r>
                      <a:r>
                        <a:rPr lang="ru-RU" sz="2800" spc="35" dirty="0">
                          <a:effectLst/>
                        </a:rPr>
                        <a:t> </a:t>
                      </a:r>
                      <a:r>
                        <a:rPr lang="ru-RU" sz="2800" dirty="0">
                          <a:effectLst/>
                        </a:rPr>
                        <a:t>–</a:t>
                      </a:r>
                      <a:r>
                        <a:rPr lang="ru-RU" sz="2800" spc="35" dirty="0">
                          <a:effectLst/>
                        </a:rPr>
                        <a:t> </a:t>
                      </a:r>
                      <a:r>
                        <a:rPr lang="ru-RU" sz="2800" dirty="0">
                          <a:effectLst/>
                        </a:rPr>
                        <a:t>8</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ru-RU"/>
                    </a:p>
                  </a:txBody>
                  <a:tcPr/>
                </a:tc>
                <a:extLst>
                  <a:ext uri="{0D108BD9-81ED-4DB2-BD59-A6C34878D82A}">
                    <a16:rowId xmlns:a16="http://schemas.microsoft.com/office/drawing/2014/main" xmlns="" val="3343734864"/>
                  </a:ext>
                </a:extLst>
              </a:tr>
            </a:tbl>
          </a:graphicData>
        </a:graphic>
      </p:graphicFrame>
    </p:spTree>
    <p:extLst>
      <p:ext uri="{BB962C8B-B14F-4D97-AF65-F5344CB8AC3E}">
        <p14:creationId xmlns:p14="http://schemas.microsoft.com/office/powerpoint/2010/main" val="149276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a:xfrm>
            <a:off x="179512" y="1340768"/>
            <a:ext cx="8712968" cy="5256584"/>
          </a:xfrm>
        </p:spPr>
        <p:txBody>
          <a:bodyPr>
            <a:normAutofit/>
          </a:bodyPr>
          <a:lstStyle/>
          <a:p>
            <a:pPr algn="just">
              <a:buNone/>
            </a:pPr>
            <a:r>
              <a:rPr lang="ru-RU" sz="2800" i="1" dirty="0"/>
              <a:t>«Стихотворения А. С. Пушкина и А. А. Фета близки тематически. По стихотворению Фета можно сделать вывод, что его жена умерла «Хоть память и твердит, что между нас могила…». В нём он пишет, что так и не смог найти другую девушку и вечно будет любить только её «Я раб твоей любви…». Оба стихотворения связаны со смертью и их искренними чувствами к своим жёнам. Таким образом, в обоих стихотворениях есть тематическая близость со смертью и искренними чувствами к возлюбленным …»</a:t>
            </a:r>
            <a:endParaRPr lang="ru-RU"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a:xfrm>
            <a:off x="179512" y="1340768"/>
            <a:ext cx="8712968" cy="5256584"/>
          </a:xfrm>
        </p:spPr>
        <p:txBody>
          <a:bodyPr>
            <a:normAutofit/>
          </a:bodyPr>
          <a:lstStyle/>
          <a:p>
            <a:pPr algn="just">
              <a:buNone/>
            </a:pPr>
            <a:r>
              <a:rPr lang="ru-RU" sz="2400" i="1" dirty="0"/>
              <a:t>«В стихотворении Н. А. Некрасова и в стихотворении С. Я. Надсона фигурирует тема «чёрной полосы в жизни человека. «Пусть неправда и зло полновластно царят…» – такими строчками автор описывает мир, который погряз во лжи и равнодушии людей. С. Я. Надсон описывает окружающий мир лирического героя подробнее, чем это делает Н. А. Некрасов. Оба стихотворения читателю будут казаться пессимистическими, в них отсутствует вера в светлое будущее. Герои разочаровались в счастье, их постигло горе. Образы ночи сближают эти произведения («Ночь бесконечно длинна», «ночь вокруг чересчур уж темна</a:t>
            </a:r>
            <a:r>
              <a:rPr lang="ru-RU" sz="2400" dirty="0"/>
              <a:t>») </a:t>
            </a:r>
            <a:r>
              <a:rPr lang="ru-RU" sz="2400" i="1" dirty="0"/>
              <a:t>…»</a:t>
            </a:r>
            <a:endParaRPr lang="ru-R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640960" cy="548680"/>
          </a:xfrm>
        </p:spPr>
        <p:txBody>
          <a:bodyPr>
            <a:noAutofit/>
          </a:bodyPr>
          <a:lstStyle/>
          <a:p>
            <a:r>
              <a:rPr lang="ru-RU" sz="2000" b="1" dirty="0">
                <a:solidFill>
                  <a:schemeClr val="accent1">
                    <a:lumMod val="75000"/>
                  </a:schemeClr>
                </a:solidFill>
              </a:rPr>
              <a:t>Результаты выполнения задания 4</a:t>
            </a:r>
          </a:p>
        </p:txBody>
      </p:sp>
      <p:graphicFrame>
        <p:nvGraphicFramePr>
          <p:cNvPr id="5" name="Таблица 4"/>
          <p:cNvGraphicFramePr>
            <a:graphicFrameLocks noGrp="1"/>
          </p:cNvGraphicFramePr>
          <p:nvPr/>
        </p:nvGraphicFramePr>
        <p:xfrm>
          <a:off x="179512" y="548680"/>
          <a:ext cx="8784979" cy="6025386"/>
        </p:xfrm>
        <a:graphic>
          <a:graphicData uri="http://schemas.openxmlformats.org/drawingml/2006/table">
            <a:tbl>
              <a:tblPr>
                <a:tableStyleId>{22838BEF-8BB2-4498-84A7-C5851F593DF1}</a:tableStyleId>
              </a:tblPr>
              <a:tblGrid>
                <a:gridCol w="1512168">
                  <a:extLst>
                    <a:ext uri="{9D8B030D-6E8A-4147-A177-3AD203B41FA5}">
                      <a16:colId xmlns:a16="http://schemas.microsoft.com/office/drawing/2014/main" xmlns="" val="20000"/>
                    </a:ext>
                  </a:extLst>
                </a:gridCol>
                <a:gridCol w="997826">
                  <a:extLst>
                    <a:ext uri="{9D8B030D-6E8A-4147-A177-3AD203B41FA5}">
                      <a16:colId xmlns:a16="http://schemas.microsoft.com/office/drawing/2014/main" xmlns="" val="20001"/>
                    </a:ext>
                  </a:extLst>
                </a:gridCol>
                <a:gridCol w="1254997">
                  <a:extLst>
                    <a:ext uri="{9D8B030D-6E8A-4147-A177-3AD203B41FA5}">
                      <a16:colId xmlns:a16="http://schemas.microsoft.com/office/drawing/2014/main" xmlns="" val="20002"/>
                    </a:ext>
                  </a:extLst>
                </a:gridCol>
                <a:gridCol w="1254997">
                  <a:extLst>
                    <a:ext uri="{9D8B030D-6E8A-4147-A177-3AD203B41FA5}">
                      <a16:colId xmlns:a16="http://schemas.microsoft.com/office/drawing/2014/main" xmlns="" val="20003"/>
                    </a:ext>
                  </a:extLst>
                </a:gridCol>
                <a:gridCol w="1254997">
                  <a:extLst>
                    <a:ext uri="{9D8B030D-6E8A-4147-A177-3AD203B41FA5}">
                      <a16:colId xmlns:a16="http://schemas.microsoft.com/office/drawing/2014/main" xmlns="" val="20004"/>
                    </a:ext>
                  </a:extLst>
                </a:gridCol>
                <a:gridCol w="1254997">
                  <a:extLst>
                    <a:ext uri="{9D8B030D-6E8A-4147-A177-3AD203B41FA5}">
                      <a16:colId xmlns:a16="http://schemas.microsoft.com/office/drawing/2014/main" xmlns="" val="20005"/>
                    </a:ext>
                  </a:extLst>
                </a:gridCol>
                <a:gridCol w="1254997">
                  <a:extLst>
                    <a:ext uri="{9D8B030D-6E8A-4147-A177-3AD203B41FA5}">
                      <a16:colId xmlns:a16="http://schemas.microsoft.com/office/drawing/2014/main" xmlns="" val="20006"/>
                    </a:ext>
                  </a:extLst>
                </a:gridCol>
              </a:tblGrid>
              <a:tr h="657674">
                <a:tc rowSpan="2">
                  <a:txBody>
                    <a:bodyPr/>
                    <a:lstStyle/>
                    <a:p>
                      <a:pPr algn="ctr">
                        <a:spcAft>
                          <a:spcPts val="0"/>
                        </a:spcAft>
                      </a:pPr>
                      <a:r>
                        <a:rPr lang="ru-RU" sz="1600" dirty="0"/>
                        <a:t>Проверяемые элементы содержания / умения</a:t>
                      </a:r>
                      <a:endParaRPr lang="ru-RU" sz="1600" dirty="0">
                        <a:latin typeface="Cambria"/>
                        <a:ea typeface="Cambria"/>
                        <a:cs typeface="Times New Roman"/>
                      </a:endParaRPr>
                    </a:p>
                  </a:txBody>
                  <a:tcPr marL="50800" marR="50800" marT="0" marB="0" anchor="ctr"/>
                </a:tc>
                <a:tc rowSpan="2">
                  <a:txBody>
                    <a:bodyPr/>
                    <a:lstStyle/>
                    <a:p>
                      <a:pPr algn="ctr">
                        <a:spcAft>
                          <a:spcPts val="0"/>
                        </a:spcAft>
                      </a:pPr>
                      <a:r>
                        <a:rPr lang="ru-RU" sz="1600" dirty="0"/>
                        <a:t>Балл</a:t>
                      </a:r>
                      <a:endParaRPr lang="ru-RU" sz="1600" dirty="0">
                        <a:latin typeface="Cambria"/>
                        <a:ea typeface="Cambria"/>
                        <a:cs typeface="Times New Roman"/>
                      </a:endParaRPr>
                    </a:p>
                  </a:txBody>
                  <a:tcPr marL="50800" marR="50800" marT="0" marB="0" anchor="ctr"/>
                </a:tc>
                <a:tc rowSpan="2">
                  <a:txBody>
                    <a:bodyPr/>
                    <a:lstStyle/>
                    <a:p>
                      <a:pPr algn="ctr">
                        <a:spcAft>
                          <a:spcPts val="0"/>
                        </a:spcAft>
                      </a:pPr>
                      <a:r>
                        <a:rPr lang="ru-RU" sz="1600" dirty="0"/>
                        <a:t>Доля выполнивших задание на определенный балл от общего количества участников</a:t>
                      </a:r>
                      <a:endParaRPr lang="ru-RU" sz="1600" dirty="0">
                        <a:latin typeface="Cambria"/>
                        <a:ea typeface="Cambria"/>
                        <a:cs typeface="Times New Roman"/>
                      </a:endParaRPr>
                    </a:p>
                  </a:txBody>
                  <a:tcPr marL="50800" marR="50800" marT="0" marB="0" anchor="ctr"/>
                </a:tc>
                <a:tc gridSpan="4">
                  <a:txBody>
                    <a:bodyPr/>
                    <a:lstStyle/>
                    <a:p>
                      <a:pPr algn="ctr">
                        <a:spcAft>
                          <a:spcPts val="0"/>
                        </a:spcAft>
                      </a:pPr>
                      <a:r>
                        <a:rPr lang="ru-RU" sz="1600"/>
                        <a:t>Доля выполнивших задание на определенный балл в группах, получивших отметку</a:t>
                      </a:r>
                      <a:endParaRPr lang="ru-RU" sz="1600">
                        <a:latin typeface="Cambria"/>
                        <a:ea typeface="Cambria"/>
                        <a:cs typeface="Times New Roman"/>
                      </a:endParaRPr>
                    </a:p>
                  </a:txBody>
                  <a:tcPr marL="50800" marR="50800"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944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US" sz="1600" dirty="0"/>
                        <a:t>«2»</a:t>
                      </a:r>
                      <a:endParaRPr lang="ru-RU" sz="1600" dirty="0">
                        <a:latin typeface="Cambria"/>
                        <a:ea typeface="Cambria"/>
                        <a:cs typeface="Times New Roman"/>
                      </a:endParaRPr>
                    </a:p>
                  </a:txBody>
                  <a:tcPr marL="50800" marR="50800" marT="0" marB="0" anchor="ctr"/>
                </a:tc>
                <a:tc>
                  <a:txBody>
                    <a:bodyPr/>
                    <a:lstStyle/>
                    <a:p>
                      <a:pPr algn="ctr">
                        <a:spcAft>
                          <a:spcPts val="0"/>
                        </a:spcAft>
                      </a:pPr>
                      <a:r>
                        <a:rPr lang="en-US" sz="1600" dirty="0"/>
                        <a:t>«3»</a:t>
                      </a:r>
                      <a:endParaRPr lang="ru-RU" sz="1600" dirty="0">
                        <a:latin typeface="Cambria"/>
                        <a:ea typeface="Cambria"/>
                        <a:cs typeface="Times New Roman"/>
                      </a:endParaRPr>
                    </a:p>
                  </a:txBody>
                  <a:tcPr marL="50800" marR="50800" marT="0" marB="0" anchor="ctr"/>
                </a:tc>
                <a:tc>
                  <a:txBody>
                    <a:bodyPr/>
                    <a:lstStyle/>
                    <a:p>
                      <a:pPr algn="ctr">
                        <a:spcAft>
                          <a:spcPts val="0"/>
                        </a:spcAft>
                      </a:pPr>
                      <a:r>
                        <a:rPr lang="en-US" sz="1600"/>
                        <a:t>«4»</a:t>
                      </a:r>
                      <a:endParaRPr lang="ru-RU" sz="1600">
                        <a:latin typeface="Cambria"/>
                        <a:ea typeface="Cambria"/>
                        <a:cs typeface="Times New Roman"/>
                      </a:endParaRPr>
                    </a:p>
                  </a:txBody>
                  <a:tcPr marL="50800" marR="50800" marT="0" marB="0" anchor="ctr"/>
                </a:tc>
                <a:tc>
                  <a:txBody>
                    <a:bodyPr/>
                    <a:lstStyle/>
                    <a:p>
                      <a:pPr algn="ctr">
                        <a:spcAft>
                          <a:spcPts val="0"/>
                        </a:spcAft>
                      </a:pPr>
                      <a:r>
                        <a:rPr lang="en-US" sz="1600"/>
                        <a:t>«5»</a:t>
                      </a:r>
                      <a:endParaRPr lang="ru-RU" sz="1600">
                        <a:latin typeface="Cambria"/>
                        <a:ea typeface="Cambria"/>
                        <a:cs typeface="Times New Roman"/>
                      </a:endParaRPr>
                    </a:p>
                  </a:txBody>
                  <a:tcPr marL="50800" marR="50800" marT="0" marB="0" anchor="ctr"/>
                </a:tc>
                <a:extLst>
                  <a:ext uri="{0D108BD9-81ED-4DB2-BD59-A6C34878D82A}">
                    <a16:rowId xmlns:a16="http://schemas.microsoft.com/office/drawing/2014/main" xmlns="" val="10001"/>
                  </a:ext>
                </a:extLst>
              </a:tr>
              <a:tr h="180020">
                <a:tc rowSpan="3">
                  <a:txBody>
                    <a:bodyPr/>
                    <a:lstStyle/>
                    <a:p>
                      <a:pPr>
                        <a:spcAft>
                          <a:spcPts val="0"/>
                        </a:spcAft>
                      </a:pPr>
                      <a:r>
                        <a:rPr lang="en-US" sz="1600"/>
                        <a:t>4.1_Сопоставление </a:t>
                      </a:r>
                      <a:r>
                        <a:rPr lang="ru-RU" sz="1600"/>
                        <a:t>произведений</a:t>
                      </a:r>
                      <a:endParaRPr lang="ru-RU" sz="1600">
                        <a:latin typeface="Cambria"/>
                        <a:ea typeface="Cambria"/>
                        <a:cs typeface="Times New Roman"/>
                      </a:endParaRPr>
                    </a:p>
                  </a:txBody>
                  <a:tcPr marL="50800" marR="50800" marT="0" marB="0"/>
                </a:tc>
                <a:tc>
                  <a:txBody>
                    <a:bodyPr/>
                    <a:lstStyle/>
                    <a:p>
                      <a:pPr algn="ctr">
                        <a:spcAft>
                          <a:spcPts val="0"/>
                        </a:spcAft>
                      </a:pPr>
                      <a:r>
                        <a:rPr lang="en-US" sz="1600"/>
                        <a:t>0</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2,27%</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solidFill>
                            <a:srgbClr val="FF0000"/>
                          </a:solidFill>
                        </a:rPr>
                        <a:t>13,79%</a:t>
                      </a:r>
                      <a:endParaRPr lang="ru-RU" sz="1600" dirty="0">
                        <a:solidFill>
                          <a:srgbClr val="FF0000"/>
                        </a:solidFill>
                        <a:latin typeface="Cambria"/>
                        <a:ea typeface="Cambria"/>
                        <a:cs typeface="Times New Roman"/>
                      </a:endParaRPr>
                    </a:p>
                  </a:txBody>
                  <a:tcPr marL="50800" marR="50800" marT="0" marB="0" anchor="b"/>
                </a:tc>
                <a:tc>
                  <a:txBody>
                    <a:bodyPr/>
                    <a:lstStyle/>
                    <a:p>
                      <a:pPr algn="ctr">
                        <a:spcAft>
                          <a:spcPts val="0"/>
                        </a:spcAft>
                      </a:pPr>
                      <a:r>
                        <a:rPr lang="en-US" sz="1600" dirty="0"/>
                        <a:t>5,18%</a:t>
                      </a:r>
                      <a:endParaRPr lang="ru-RU" sz="1600" dirty="0">
                        <a:latin typeface="Cambria"/>
                        <a:ea typeface="Cambria"/>
                        <a:cs typeface="Times New Roman"/>
                      </a:endParaRPr>
                    </a:p>
                  </a:txBody>
                  <a:tcPr marL="50800" marR="50800" marT="0" marB="0" anchor="b"/>
                </a:tc>
                <a:tc>
                  <a:txBody>
                    <a:bodyPr/>
                    <a:lstStyle/>
                    <a:p>
                      <a:pPr algn="ctr">
                        <a:spcAft>
                          <a:spcPts val="0"/>
                        </a:spcAft>
                      </a:pPr>
                      <a:r>
                        <a:rPr lang="en-US" sz="1600" dirty="0"/>
                        <a:t>0,31%</a:t>
                      </a:r>
                      <a:endParaRPr lang="ru-RU" sz="1600" dirty="0">
                        <a:latin typeface="Cambria"/>
                        <a:ea typeface="Cambria"/>
                        <a:cs typeface="Times New Roman"/>
                      </a:endParaRPr>
                    </a:p>
                  </a:txBody>
                  <a:tcPr marL="50800" marR="50800" marT="0" marB="0" anchor="b"/>
                </a:tc>
                <a:tc>
                  <a:txBody>
                    <a:bodyPr/>
                    <a:lstStyle/>
                    <a:p>
                      <a:pPr algn="ctr">
                        <a:spcAft>
                          <a:spcPts val="0"/>
                        </a:spcAft>
                      </a:pPr>
                      <a:r>
                        <a:rPr lang="en-US" sz="1600"/>
                        <a:t>0,00%</a:t>
                      </a:r>
                      <a:endParaRPr lang="ru-RU" sz="1600">
                        <a:latin typeface="Cambria"/>
                        <a:ea typeface="Cambria"/>
                        <a:cs typeface="Times New Roman"/>
                      </a:endParaRPr>
                    </a:p>
                  </a:txBody>
                  <a:tcPr marL="50800" marR="50800" marT="0" marB="0" anchor="b"/>
                </a:tc>
                <a:extLst>
                  <a:ext uri="{0D108BD9-81ED-4DB2-BD59-A6C34878D82A}">
                    <a16:rowId xmlns:a16="http://schemas.microsoft.com/office/drawing/2014/main" xmlns="" val="10002"/>
                  </a:ext>
                </a:extLst>
              </a:tr>
              <a:tr h="180020">
                <a:tc vMerge="1">
                  <a:txBody>
                    <a:bodyPr/>
                    <a:lstStyle/>
                    <a:p>
                      <a:endParaRPr lang="ru-RU"/>
                    </a:p>
                  </a:txBody>
                  <a:tcPr/>
                </a:tc>
                <a:tc>
                  <a:txBody>
                    <a:bodyPr/>
                    <a:lstStyle/>
                    <a:p>
                      <a:pPr algn="ctr">
                        <a:spcAft>
                          <a:spcPts val="0"/>
                        </a:spcAft>
                      </a:pPr>
                      <a:r>
                        <a:rPr lang="en-US" sz="1600"/>
                        <a:t>1</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10,57%</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55,17%</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22,28%</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3,13%</a:t>
                      </a:r>
                      <a:endParaRPr lang="ru-RU" sz="1600" dirty="0">
                        <a:latin typeface="Cambria"/>
                        <a:ea typeface="Cambria"/>
                        <a:cs typeface="Times New Roman"/>
                      </a:endParaRPr>
                    </a:p>
                  </a:txBody>
                  <a:tcPr marL="50800" marR="50800" marT="0" marB="0" anchor="b"/>
                </a:tc>
                <a:tc>
                  <a:txBody>
                    <a:bodyPr/>
                    <a:lstStyle/>
                    <a:p>
                      <a:pPr algn="ctr">
                        <a:spcAft>
                          <a:spcPts val="0"/>
                        </a:spcAft>
                      </a:pPr>
                      <a:r>
                        <a:rPr lang="en-US" sz="1600"/>
                        <a:t>0,83%</a:t>
                      </a:r>
                      <a:endParaRPr lang="ru-RU" sz="1600">
                        <a:latin typeface="Cambria"/>
                        <a:ea typeface="Cambria"/>
                        <a:cs typeface="Times New Roman"/>
                      </a:endParaRPr>
                    </a:p>
                  </a:txBody>
                  <a:tcPr marL="50800" marR="50800" marT="0" marB="0" anchor="b"/>
                </a:tc>
                <a:extLst>
                  <a:ext uri="{0D108BD9-81ED-4DB2-BD59-A6C34878D82A}">
                    <a16:rowId xmlns:a16="http://schemas.microsoft.com/office/drawing/2014/main" xmlns="" val="10003"/>
                  </a:ext>
                </a:extLst>
              </a:tr>
              <a:tr h="369912">
                <a:tc vMerge="1">
                  <a:txBody>
                    <a:bodyPr/>
                    <a:lstStyle/>
                    <a:p>
                      <a:endParaRPr lang="ru-RU"/>
                    </a:p>
                  </a:txBody>
                  <a:tcPr/>
                </a:tc>
                <a:tc>
                  <a:txBody>
                    <a:bodyPr/>
                    <a:lstStyle/>
                    <a:p>
                      <a:pPr algn="ctr">
                        <a:spcAft>
                          <a:spcPts val="0"/>
                        </a:spcAft>
                      </a:pPr>
                      <a:r>
                        <a:rPr lang="en-US" sz="1600"/>
                        <a:t>2</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87,16%</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31,03%</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72,54%</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96,55%</a:t>
                      </a:r>
                      <a:endParaRPr lang="ru-RU" sz="1600" dirty="0">
                        <a:latin typeface="Cambria"/>
                        <a:ea typeface="Cambria"/>
                        <a:cs typeface="Times New Roman"/>
                      </a:endParaRPr>
                    </a:p>
                  </a:txBody>
                  <a:tcPr marL="50800" marR="50800" marT="0" marB="0" anchor="b"/>
                </a:tc>
                <a:tc>
                  <a:txBody>
                    <a:bodyPr/>
                    <a:lstStyle/>
                    <a:p>
                      <a:pPr algn="ctr">
                        <a:spcAft>
                          <a:spcPts val="0"/>
                        </a:spcAft>
                      </a:pPr>
                      <a:r>
                        <a:rPr lang="en-US" sz="1600" dirty="0"/>
                        <a:t>99,17%</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04"/>
                  </a:ext>
                </a:extLst>
              </a:tr>
              <a:tr h="180020">
                <a:tc rowSpan="5">
                  <a:txBody>
                    <a:bodyPr/>
                    <a:lstStyle/>
                    <a:p>
                      <a:pPr>
                        <a:spcAft>
                          <a:spcPts val="0"/>
                        </a:spcAft>
                      </a:pPr>
                      <a:r>
                        <a:rPr lang="ru-RU" sz="1600"/>
                        <a:t>4.2_Привлечение текста произведения при сопоставлении для аргументации</a:t>
                      </a:r>
                      <a:endParaRPr lang="ru-RU" sz="1600">
                        <a:latin typeface="Cambria"/>
                        <a:ea typeface="Cambria"/>
                        <a:cs typeface="Times New Roman"/>
                      </a:endParaRPr>
                    </a:p>
                  </a:txBody>
                  <a:tcPr marL="50800" marR="50800" marT="0" marB="0"/>
                </a:tc>
                <a:tc>
                  <a:txBody>
                    <a:bodyPr/>
                    <a:lstStyle/>
                    <a:p>
                      <a:pPr algn="ctr">
                        <a:spcAft>
                          <a:spcPts val="0"/>
                        </a:spcAft>
                      </a:pPr>
                      <a:r>
                        <a:rPr lang="en-US" sz="1600"/>
                        <a:t>0</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2,57%</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17,24%</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5,18%</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0,63%</a:t>
                      </a:r>
                      <a:endParaRPr lang="ru-RU" sz="1600" dirty="0">
                        <a:latin typeface="Cambria"/>
                        <a:ea typeface="Cambria"/>
                        <a:cs typeface="Times New Roman"/>
                      </a:endParaRPr>
                    </a:p>
                  </a:txBody>
                  <a:tcPr marL="50800" marR="50800" marT="0" marB="0" anchor="b"/>
                </a:tc>
                <a:tc>
                  <a:txBody>
                    <a:bodyPr/>
                    <a:lstStyle/>
                    <a:p>
                      <a:pPr algn="ctr">
                        <a:spcAft>
                          <a:spcPts val="0"/>
                        </a:spcAft>
                      </a:pPr>
                      <a:r>
                        <a:rPr lang="en-US" sz="1600" dirty="0"/>
                        <a:t>0,00%</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05"/>
                  </a:ext>
                </a:extLst>
              </a:tr>
              <a:tr h="180020">
                <a:tc vMerge="1">
                  <a:txBody>
                    <a:bodyPr/>
                    <a:lstStyle/>
                    <a:p>
                      <a:endParaRPr lang="ru-RU"/>
                    </a:p>
                  </a:txBody>
                  <a:tcPr/>
                </a:tc>
                <a:tc>
                  <a:txBody>
                    <a:bodyPr/>
                    <a:lstStyle/>
                    <a:p>
                      <a:pPr algn="ctr">
                        <a:spcAft>
                          <a:spcPts val="0"/>
                        </a:spcAft>
                      </a:pPr>
                      <a:r>
                        <a:rPr lang="en-US" sz="1600"/>
                        <a:t>1</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2,27%</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13,79%</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4,15%</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0,94%</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0,00%</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06"/>
                  </a:ext>
                </a:extLst>
              </a:tr>
              <a:tr h="180020">
                <a:tc vMerge="1">
                  <a:txBody>
                    <a:bodyPr/>
                    <a:lstStyle/>
                    <a:p>
                      <a:endParaRPr lang="ru-RU"/>
                    </a:p>
                  </a:txBody>
                  <a:tcPr/>
                </a:tc>
                <a:tc>
                  <a:txBody>
                    <a:bodyPr/>
                    <a:lstStyle/>
                    <a:p>
                      <a:pPr algn="ctr">
                        <a:spcAft>
                          <a:spcPts val="0"/>
                        </a:spcAft>
                      </a:pPr>
                      <a:r>
                        <a:rPr lang="en-US" sz="1600"/>
                        <a:t>2</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18,73%</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51,72%</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37,31%</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11,29%</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0,83%</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07"/>
                  </a:ext>
                </a:extLst>
              </a:tr>
              <a:tr h="180020">
                <a:tc vMerge="1">
                  <a:txBody>
                    <a:bodyPr/>
                    <a:lstStyle/>
                    <a:p>
                      <a:endParaRPr lang="ru-RU"/>
                    </a:p>
                  </a:txBody>
                  <a:tcPr/>
                </a:tc>
                <a:tc>
                  <a:txBody>
                    <a:bodyPr/>
                    <a:lstStyle/>
                    <a:p>
                      <a:pPr algn="ctr">
                        <a:spcAft>
                          <a:spcPts val="0"/>
                        </a:spcAft>
                      </a:pPr>
                      <a:r>
                        <a:rPr lang="en-US" sz="1600"/>
                        <a:t>3</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15,11%</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13,79%</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18,65%</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15,99%</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7,44%</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08"/>
                  </a:ext>
                </a:extLst>
              </a:tr>
              <a:tr h="392792">
                <a:tc vMerge="1">
                  <a:txBody>
                    <a:bodyPr/>
                    <a:lstStyle/>
                    <a:p>
                      <a:endParaRPr lang="ru-RU"/>
                    </a:p>
                  </a:txBody>
                  <a:tcPr/>
                </a:tc>
                <a:tc>
                  <a:txBody>
                    <a:bodyPr/>
                    <a:lstStyle/>
                    <a:p>
                      <a:pPr algn="ctr">
                        <a:spcAft>
                          <a:spcPts val="0"/>
                        </a:spcAft>
                      </a:pPr>
                      <a:r>
                        <a:rPr lang="en-US" sz="1600"/>
                        <a:t>4</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61,33%</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3,45%</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34,72%</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71,16%</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91,74%</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09"/>
                  </a:ext>
                </a:extLst>
              </a:tr>
              <a:tr h="180020">
                <a:tc rowSpan="3">
                  <a:txBody>
                    <a:bodyPr/>
                    <a:lstStyle/>
                    <a:p>
                      <a:pPr>
                        <a:spcAft>
                          <a:spcPts val="0"/>
                        </a:spcAft>
                      </a:pPr>
                      <a:r>
                        <a:rPr lang="ru-RU" sz="1600"/>
                        <a:t>4.3_Логичность, соблюдение речевых и грамматических норм</a:t>
                      </a:r>
                      <a:endParaRPr lang="ru-RU" sz="1600">
                        <a:latin typeface="Cambria"/>
                        <a:ea typeface="Cambria"/>
                        <a:cs typeface="Times New Roman"/>
                      </a:endParaRPr>
                    </a:p>
                  </a:txBody>
                  <a:tcPr marL="50800" marR="50800" marT="0" marB="0"/>
                </a:tc>
                <a:tc>
                  <a:txBody>
                    <a:bodyPr/>
                    <a:lstStyle/>
                    <a:p>
                      <a:pPr algn="ctr">
                        <a:spcAft>
                          <a:spcPts val="0"/>
                        </a:spcAft>
                      </a:pPr>
                      <a:r>
                        <a:rPr lang="en-US" sz="1600"/>
                        <a:t>0</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26,28%</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68,97%</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41,45%</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22,26%</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2,48%</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10"/>
                  </a:ext>
                </a:extLst>
              </a:tr>
              <a:tr h="180020">
                <a:tc vMerge="1">
                  <a:txBody>
                    <a:bodyPr/>
                    <a:lstStyle/>
                    <a:p>
                      <a:endParaRPr lang="ru-RU"/>
                    </a:p>
                  </a:txBody>
                  <a:tcPr/>
                </a:tc>
                <a:tc>
                  <a:txBody>
                    <a:bodyPr/>
                    <a:lstStyle/>
                    <a:p>
                      <a:pPr algn="ctr">
                        <a:spcAft>
                          <a:spcPts val="0"/>
                        </a:spcAft>
                      </a:pPr>
                      <a:r>
                        <a:rPr lang="en-US" sz="1600"/>
                        <a:t>1</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54,08%</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27,59%</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51,81%</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63,01%</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40,50%</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11"/>
                  </a:ext>
                </a:extLst>
              </a:tr>
              <a:tr h="1022514">
                <a:tc vMerge="1">
                  <a:txBody>
                    <a:bodyPr/>
                    <a:lstStyle/>
                    <a:p>
                      <a:endParaRPr lang="ru-RU"/>
                    </a:p>
                  </a:txBody>
                  <a:tcPr/>
                </a:tc>
                <a:tc>
                  <a:txBody>
                    <a:bodyPr/>
                    <a:lstStyle/>
                    <a:p>
                      <a:pPr algn="ctr">
                        <a:spcAft>
                          <a:spcPts val="0"/>
                        </a:spcAft>
                      </a:pPr>
                      <a:r>
                        <a:rPr lang="en-US" sz="1600"/>
                        <a:t>2</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19,64%</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3,45%</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6,74%</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a:t>14,73%</a:t>
                      </a:r>
                      <a:endParaRPr lang="ru-RU" sz="1600">
                        <a:latin typeface="Cambria"/>
                        <a:ea typeface="Cambria"/>
                        <a:cs typeface="Times New Roman"/>
                      </a:endParaRPr>
                    </a:p>
                  </a:txBody>
                  <a:tcPr marL="50800" marR="50800" marT="0" marB="0" anchor="b"/>
                </a:tc>
                <a:tc>
                  <a:txBody>
                    <a:bodyPr/>
                    <a:lstStyle/>
                    <a:p>
                      <a:pPr algn="ctr">
                        <a:spcAft>
                          <a:spcPts val="0"/>
                        </a:spcAft>
                      </a:pPr>
                      <a:r>
                        <a:rPr lang="en-US" sz="1600" dirty="0"/>
                        <a:t>57,02%</a:t>
                      </a:r>
                      <a:endParaRPr lang="ru-RU" sz="1600" dirty="0">
                        <a:latin typeface="Cambria"/>
                        <a:ea typeface="Cambria"/>
                        <a:cs typeface="Times New Roman"/>
                      </a:endParaRPr>
                    </a:p>
                  </a:txBody>
                  <a:tcPr marL="50800" marR="50800" marT="0" marB="0" anchor="b"/>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625582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2A02A60D-A1D0-4DDF-B26E-CE1AA09B5BCF}"/>
              </a:ext>
            </a:extLst>
          </p:cNvPr>
          <p:cNvSpPr txBox="1">
            <a:spLocks/>
          </p:cNvSpPr>
          <p:nvPr/>
        </p:nvSpPr>
        <p:spPr>
          <a:xfrm>
            <a:off x="314325" y="3097610"/>
            <a:ext cx="2273576" cy="1463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solidFill>
                  <a:schemeClr val="bg1"/>
                </a:solidFill>
                <a:latin typeface="+mn-lt"/>
              </a:rPr>
              <a:t>Задания </a:t>
            </a:r>
          </a:p>
          <a:p>
            <a:pPr algn="ctr"/>
            <a:r>
              <a:rPr lang="ru-RU" dirty="0">
                <a:solidFill>
                  <a:schemeClr val="bg1"/>
                </a:solidFill>
                <a:latin typeface="+mn-lt"/>
              </a:rPr>
              <a:t>5.1 – 5.5</a:t>
            </a:r>
          </a:p>
        </p:txBody>
      </p:sp>
      <p:sp>
        <p:nvSpPr>
          <p:cNvPr id="4" name="Объект 2">
            <a:extLst>
              <a:ext uri="{FF2B5EF4-FFF2-40B4-BE49-F238E27FC236}">
                <a16:creationId xmlns:a16="http://schemas.microsoft.com/office/drawing/2014/main" xmlns="" id="{3E0EF8D9-923C-4083-B5E2-5FA97331C2A7}"/>
              </a:ext>
            </a:extLst>
          </p:cNvPr>
          <p:cNvSpPr txBox="1">
            <a:spLocks/>
          </p:cNvSpPr>
          <p:nvPr/>
        </p:nvSpPr>
        <p:spPr>
          <a:xfrm>
            <a:off x="251520" y="908720"/>
            <a:ext cx="8767547" cy="5949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ru-RU" sz="2600" dirty="0"/>
              <a:t>5.1. На каких принципах строятся взаимоотношения людей в «</a:t>
            </a:r>
            <a:r>
              <a:rPr lang="ru-RU" sz="2600" dirty="0" err="1"/>
              <a:t>фамусовском</a:t>
            </a:r>
            <a:r>
              <a:rPr lang="ru-RU" sz="2600" dirty="0"/>
              <a:t> обществе»? (По комедии А. С. Грибоедова «Горе от ума»);</a:t>
            </a:r>
          </a:p>
          <a:p>
            <a:pPr marL="0" indent="0" algn="just">
              <a:lnSpc>
                <a:spcPct val="100000"/>
              </a:lnSpc>
              <a:spcBef>
                <a:spcPts val="600"/>
              </a:spcBef>
              <a:buNone/>
            </a:pPr>
            <a:r>
              <a:rPr lang="ru-RU" sz="2600" dirty="0"/>
              <a:t>5.2. Какие черты личности Печорина проявляются в истории его отношений с Верой? (По роману М. Ю. Лермонтова «Герой нашего времени»);</a:t>
            </a:r>
          </a:p>
          <a:p>
            <a:pPr marL="0" indent="0" algn="just">
              <a:lnSpc>
                <a:spcPct val="100000"/>
              </a:lnSpc>
              <a:spcBef>
                <a:spcPts val="600"/>
              </a:spcBef>
              <a:buNone/>
            </a:pPr>
            <a:r>
              <a:rPr lang="ru-RU" sz="2600" dirty="0"/>
              <a:t>5.3. Как в повести Н. В. Гоголя «Шинель» соотносятся реальность и фантастика?</a:t>
            </a:r>
          </a:p>
          <a:p>
            <a:pPr marL="0" indent="0" algn="just">
              <a:lnSpc>
                <a:spcPct val="100000"/>
              </a:lnSpc>
              <a:spcBef>
                <a:spcPts val="600"/>
              </a:spcBef>
              <a:buNone/>
            </a:pPr>
            <a:r>
              <a:rPr lang="ru-RU" sz="2600" dirty="0"/>
              <a:t>5.4. В чем проявляется мастерство Ф. И. Тютчева при создании картин природы? (На примере не менее двух стихотворений по выбору участника экзамена);</a:t>
            </a:r>
          </a:p>
          <a:p>
            <a:pPr marL="0" indent="0" algn="just">
              <a:lnSpc>
                <a:spcPct val="100000"/>
              </a:lnSpc>
              <a:spcBef>
                <a:spcPts val="600"/>
              </a:spcBef>
              <a:buNone/>
            </a:pPr>
            <a:r>
              <a:rPr lang="ru-RU" sz="2600" dirty="0"/>
              <a:t>5.5. Народные характеры в творчестве В. М. Шукшина. (На примере одного из произведений писателя по выбору участника экзамена.)</a:t>
            </a:r>
          </a:p>
        </p:txBody>
      </p:sp>
      <p:sp>
        <p:nvSpPr>
          <p:cNvPr id="5" name="Прямоугольник 4"/>
          <p:cNvSpPr/>
          <p:nvPr/>
        </p:nvSpPr>
        <p:spPr>
          <a:xfrm>
            <a:off x="323528" y="0"/>
            <a:ext cx="8640960" cy="836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t>Задания 5.1 – 5.5</a:t>
            </a:r>
          </a:p>
        </p:txBody>
      </p:sp>
    </p:spTree>
    <p:extLst>
      <p:ext uri="{BB962C8B-B14F-4D97-AF65-F5344CB8AC3E}">
        <p14:creationId xmlns:p14="http://schemas.microsoft.com/office/powerpoint/2010/main" val="2687683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0E0D058C-06F3-497D-8B37-02DEE175F11E}"/>
              </a:ext>
            </a:extLst>
          </p:cNvPr>
          <p:cNvGraphicFramePr>
            <a:graphicFrameLocks noGrp="1"/>
          </p:cNvGraphicFramePr>
          <p:nvPr>
            <p:ph idx="1"/>
            <p:extLst>
              <p:ext uri="{D42A27DB-BD31-4B8C-83A1-F6EECF244321}">
                <p14:modId xmlns:p14="http://schemas.microsoft.com/office/powerpoint/2010/main" val="2819325128"/>
              </p:ext>
            </p:extLst>
          </p:nvPr>
        </p:nvGraphicFramePr>
        <p:xfrm>
          <a:off x="323528" y="334542"/>
          <a:ext cx="8583562" cy="6602198"/>
        </p:xfrm>
        <a:graphic>
          <a:graphicData uri="http://schemas.openxmlformats.org/drawingml/2006/table">
            <a:tbl>
              <a:tblPr firstRow="1" firstCol="1" lastRow="1" lastCol="1" bandRow="1" bandCol="1"/>
              <a:tblGrid>
                <a:gridCol w="1368878">
                  <a:extLst>
                    <a:ext uri="{9D8B030D-6E8A-4147-A177-3AD203B41FA5}">
                      <a16:colId xmlns:a16="http://schemas.microsoft.com/office/drawing/2014/main" xmlns="" val="2769995179"/>
                    </a:ext>
                  </a:extLst>
                </a:gridCol>
                <a:gridCol w="7214684">
                  <a:extLst>
                    <a:ext uri="{9D8B030D-6E8A-4147-A177-3AD203B41FA5}">
                      <a16:colId xmlns:a16="http://schemas.microsoft.com/office/drawing/2014/main" xmlns="" val="486106637"/>
                    </a:ext>
                  </a:extLst>
                </a:gridCol>
              </a:tblGrid>
              <a:tr h="507611">
                <a:tc>
                  <a:txBody>
                    <a:bodyPr/>
                    <a:lstStyle/>
                    <a:p>
                      <a:pPr marL="48895" marR="30480" algn="ctr">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Баллы</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9390" marR="1535430" algn="ctr">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Критерии</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5487421"/>
                  </a:ext>
                </a:extLst>
              </a:tr>
              <a:tr h="601601">
                <a:tc gridSpan="2">
                  <a:txBody>
                    <a:bodyPr/>
                    <a:lstStyle/>
                    <a:p>
                      <a:pPr marL="23495" marR="16510" algn="ctr">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Соответствие</a:t>
                      </a:r>
                      <a:r>
                        <a:rPr lang="ru-RU"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сочинения</a:t>
                      </a:r>
                      <a:r>
                        <a:rPr lang="ru-RU"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теме</a:t>
                      </a:r>
                      <a:r>
                        <a:rPr lang="ru-RU"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её</a:t>
                      </a:r>
                      <a:r>
                        <a:rPr lang="ru-RU" sz="28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раскрытие</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2281351744"/>
                  </a:ext>
                </a:extLst>
              </a:tr>
              <a:tr h="1059551">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a:lnSpc>
                          <a:spcPct val="115000"/>
                        </a:lnSpc>
                        <a:spcAft>
                          <a:spcPts val="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a:t>
                      </a:r>
                      <a:r>
                        <a:rPr lang="ru-RU" sz="2800" spc="3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написано</a:t>
                      </a:r>
                      <a:r>
                        <a:rPr lang="ru-RU" sz="2800" spc="3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800" spc="3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заданную</a:t>
                      </a:r>
                      <a:r>
                        <a:rPr lang="ru-RU" sz="2800" spc="3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тему,</a:t>
                      </a:r>
                      <a:r>
                        <a:rPr lang="ru-RU" sz="2800" spc="3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тема</a:t>
                      </a:r>
                      <a:r>
                        <a:rPr lang="ru-RU" sz="2800" spc="3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раскрыта</a:t>
                      </a:r>
                      <a:r>
                        <a:rPr lang="ru-RU" sz="2800" spc="3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глубоко, многосторонне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9101983"/>
                  </a:ext>
                </a:extLst>
              </a:tr>
              <a:tr h="2163429">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a:lnSpc>
                          <a:spcPct val="115000"/>
                        </a:lnSpc>
                        <a:spcAft>
                          <a:spcPts val="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a:t>
                      </a:r>
                      <a:r>
                        <a:rPr lang="ru-RU"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написано</a:t>
                      </a:r>
                      <a:r>
                        <a:rPr lang="ru-RU"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заданную</a:t>
                      </a:r>
                      <a:r>
                        <a:rPr lang="ru-RU"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тему,</a:t>
                      </a:r>
                      <a:r>
                        <a:rPr lang="ru-RU"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рассмотрен</a:t>
                      </a:r>
                      <a:r>
                        <a:rPr lang="ru-RU"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только</a:t>
                      </a:r>
                      <a:r>
                        <a:rPr lang="ru-RU"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один</a:t>
                      </a:r>
                      <a:r>
                        <a:rPr lang="ru-RU"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из</a:t>
                      </a:r>
                      <a:r>
                        <a:rPr lang="ru-RU"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аспектов</a:t>
                      </a:r>
                      <a:r>
                        <a:rPr lang="ru-RU"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темы, но</a:t>
                      </a:r>
                      <a:r>
                        <a:rPr lang="ru-RU"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он</a:t>
                      </a:r>
                      <a:r>
                        <a:rPr lang="ru-RU"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рассмотрен</a:t>
                      </a:r>
                      <a:r>
                        <a:rPr lang="ru-RU"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глубоко; ИЛИ</a:t>
                      </a:r>
                      <a:r>
                        <a:rPr lang="ru-RU"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a:t>
                      </a:r>
                      <a:r>
                        <a:rPr lang="ru-RU"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написано на</a:t>
                      </a:r>
                      <a:r>
                        <a:rPr lang="ru-RU"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заданную тему, тема раскрыта неглубоко,</a:t>
                      </a:r>
                      <a:r>
                        <a:rPr lang="ru-RU" sz="28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но</a:t>
                      </a:r>
                      <a:r>
                        <a:rPr lang="ru-RU" sz="2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многосторонне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9815034"/>
                  </a:ext>
                </a:extLst>
              </a:tr>
              <a:tr h="1059551">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a:lnSpc>
                          <a:spcPct val="115000"/>
                        </a:lnSpc>
                        <a:spcAft>
                          <a:spcPts val="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a:t>
                      </a:r>
                      <a:r>
                        <a:rPr lang="ru-RU" sz="28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написано</a:t>
                      </a:r>
                      <a:r>
                        <a:rPr lang="ru-RU" sz="28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800" spc="1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заданную</a:t>
                      </a:r>
                      <a:r>
                        <a:rPr lang="ru-RU" sz="28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тему,</a:t>
                      </a:r>
                      <a:r>
                        <a:rPr lang="ru-RU" sz="2800" spc="1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но</a:t>
                      </a:r>
                      <a:r>
                        <a:rPr lang="ru-RU" sz="28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тема</a:t>
                      </a:r>
                      <a:r>
                        <a:rPr lang="ru-RU" sz="28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понята</a:t>
                      </a:r>
                      <a:r>
                        <a:rPr lang="ru-RU" sz="28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упрощённо и</a:t>
                      </a:r>
                      <a:r>
                        <a:rPr lang="ru-RU" sz="28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раскрыта</a:t>
                      </a:r>
                      <a:r>
                        <a:rPr lang="ru-RU" sz="28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поверхностно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7299431"/>
                  </a:ext>
                </a:extLst>
              </a:tr>
              <a:tr h="507611">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16510" algn="just">
                        <a:lnSpc>
                          <a:spcPct val="115000"/>
                        </a:lnSpc>
                        <a:spcAft>
                          <a:spcPts val="0"/>
                        </a:spcAft>
                      </a:pP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Тема</a:t>
                      </a:r>
                      <a:r>
                        <a:rPr lang="ru-RU"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cs typeface="Times New Roman" panose="02020603050405020304" pitchFamily="18" charset="0"/>
                        </a:rPr>
                        <a:t>раскрыта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3882001"/>
                  </a:ext>
                </a:extLst>
              </a:tr>
            </a:tbl>
          </a:graphicData>
        </a:graphic>
      </p:graphicFrame>
    </p:spTree>
    <p:extLst>
      <p:ext uri="{BB962C8B-B14F-4D97-AF65-F5344CB8AC3E}">
        <p14:creationId xmlns:p14="http://schemas.microsoft.com/office/powerpoint/2010/main" val="126996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A3EF0F15-211E-49F8-A7E1-C54C61FC1400}"/>
              </a:ext>
            </a:extLst>
          </p:cNvPr>
          <p:cNvGraphicFramePr>
            <a:graphicFrameLocks noGrp="1"/>
          </p:cNvGraphicFramePr>
          <p:nvPr>
            <p:ph idx="1"/>
            <p:extLst>
              <p:ext uri="{D42A27DB-BD31-4B8C-83A1-F6EECF244321}">
                <p14:modId xmlns:p14="http://schemas.microsoft.com/office/powerpoint/2010/main" val="2486205894"/>
              </p:ext>
            </p:extLst>
          </p:nvPr>
        </p:nvGraphicFramePr>
        <p:xfrm>
          <a:off x="88491" y="117987"/>
          <a:ext cx="8937522" cy="6627462"/>
        </p:xfrm>
        <a:graphic>
          <a:graphicData uri="http://schemas.openxmlformats.org/drawingml/2006/table">
            <a:tbl>
              <a:tblPr firstRow="1" firstCol="1" lastRow="1" lastCol="1" bandRow="1" bandCol="1"/>
              <a:tblGrid>
                <a:gridCol w="414094">
                  <a:extLst>
                    <a:ext uri="{9D8B030D-6E8A-4147-A177-3AD203B41FA5}">
                      <a16:colId xmlns:a16="http://schemas.microsoft.com/office/drawing/2014/main" xmlns="" val="2763794246"/>
                    </a:ext>
                  </a:extLst>
                </a:gridCol>
                <a:gridCol w="8523428">
                  <a:extLst>
                    <a:ext uri="{9D8B030D-6E8A-4147-A177-3AD203B41FA5}">
                      <a16:colId xmlns:a16="http://schemas.microsoft.com/office/drawing/2014/main" xmlns="" val="1306172241"/>
                    </a:ext>
                  </a:extLst>
                </a:gridCol>
              </a:tblGrid>
              <a:tr h="431142">
                <a:tc gridSpan="2">
                  <a:txBody>
                    <a:bodyPr/>
                    <a:lstStyle/>
                    <a:p>
                      <a:pPr marL="23495" marR="16510" algn="ctr">
                        <a:lnSpc>
                          <a:spcPct val="115000"/>
                        </a:lnSpc>
                        <a:spcAft>
                          <a:spcPts val="0"/>
                        </a:spcAft>
                      </a:pP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24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Привлечение</a:t>
                      </a:r>
                      <a:r>
                        <a:rPr lang="ru-RU" sz="24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текста</a:t>
                      </a:r>
                      <a:r>
                        <a:rPr lang="ru-RU" sz="24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произведения</a:t>
                      </a:r>
                      <a:r>
                        <a:rPr lang="ru-RU" sz="24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4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rPr>
                        <a:t>аргументации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197631475"/>
                  </a:ext>
                </a:extLst>
              </a:tr>
              <a:tr h="1368640">
                <a:tc>
                  <a:txBody>
                    <a:bodyPr/>
                    <a:lstStyle/>
                    <a:p>
                      <a:pPr marL="3810" algn="ctr">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17145"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аргументации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текст</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привлекается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уровне</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анализа</a:t>
                      </a:r>
                      <a:r>
                        <a:rPr lang="ru-RU" sz="2000" b="1"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важных</a:t>
                      </a:r>
                      <a:r>
                        <a:rPr lang="ru-RU" sz="20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выполнения</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задания</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фрагментов,</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образов,</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микротем</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деталей</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 т.п.,</a:t>
                      </a:r>
                    </a:p>
                    <a:p>
                      <a:pPr marL="23495"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авторская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позиция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0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искажена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фактические</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отсутствуют</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1834392"/>
                  </a:ext>
                </a:extLst>
              </a:tr>
              <a:tr h="1237690">
                <a:tc>
                  <a:txBody>
                    <a:bodyPr/>
                    <a:lstStyle/>
                    <a:p>
                      <a:pPr marL="3810" algn="ctr">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16510"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аргументации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текст</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привлекается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уровне</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анализа</a:t>
                      </a:r>
                      <a:r>
                        <a:rPr lang="ru-RU" sz="2000" b="1"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важных</a:t>
                      </a:r>
                      <a:r>
                        <a:rPr lang="ru-RU" sz="20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выполнения    </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задания</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фрагментов,</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образов,</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микротем</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деталей</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 т.п.,</a:t>
                      </a:r>
                    </a:p>
                    <a:p>
                      <a:pPr marL="23495"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авторская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позиция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0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искажена</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допущены</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одна-две</a:t>
                      </a:r>
                      <a:r>
                        <a:rPr lang="ru-RU" sz="20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фактические</a:t>
                      </a:r>
                      <a:r>
                        <a:rPr lang="ru-RU" sz="20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8994516"/>
                  </a:ext>
                </a:extLst>
              </a:tr>
              <a:tr h="1673422">
                <a:tc>
                  <a:txBody>
                    <a:bodyPr/>
                    <a:lstStyle/>
                    <a:p>
                      <a:pPr marL="3810" algn="ctr">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17780"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аргументации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текст</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привлекается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уровне</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общих</a:t>
                      </a:r>
                      <a:r>
                        <a:rPr lang="ru-RU" sz="2000" b="1"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рассуждений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 его                  содержании (без анализа важных для раскрытия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темы</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фрагментов,</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образов,</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микротем</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деталей</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т.п.)</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аргументация</a:t>
                      </a:r>
                      <a:r>
                        <a:rPr lang="ru-RU"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подменяется</a:t>
                      </a:r>
                      <a:r>
                        <a:rPr lang="ru-RU" sz="20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пересказом</a:t>
                      </a:r>
                      <a:r>
                        <a:rPr lang="ru-RU" sz="20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текста,            авторская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позиция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000" b="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искажена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И/ИЛИ</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допущены</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три</a:t>
                      </a:r>
                      <a:r>
                        <a:rPr lang="ru-RU" sz="2000" b="1"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фактические</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837161"/>
                  </a:ext>
                </a:extLst>
              </a:tr>
              <a:tr h="1837390">
                <a:tc>
                  <a:txBody>
                    <a:bodyPr/>
                    <a:lstStyle/>
                    <a:p>
                      <a:pPr marL="3810" algn="ctr">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Суждения</a:t>
                      </a:r>
                      <a:r>
                        <a:rPr lang="ru-RU" sz="20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000"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аргументируются</a:t>
                      </a:r>
                      <a:r>
                        <a:rPr lang="ru-RU" sz="2000"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текстом</a:t>
                      </a:r>
                      <a:r>
                        <a:rPr lang="ru-RU" sz="20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произведения(-</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ий</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3495" marR="17780"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аргументации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любым</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уровнем</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привлечения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текста</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произведения(-</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ий</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допущено</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четыре</a:t>
                      </a:r>
                      <a:r>
                        <a:rPr lang="ru-RU" sz="2000" b="1"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более</a:t>
                      </a:r>
                      <a:r>
                        <a:rPr lang="ru-RU"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фактические</a:t>
                      </a:r>
                      <a:r>
                        <a:rPr lang="ru-RU" sz="20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p>
                      <a:pPr marL="23495"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И/ИЛИ</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авторская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позиция</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искажена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0990963"/>
                  </a:ext>
                </a:extLst>
              </a:tr>
            </a:tbl>
          </a:graphicData>
        </a:graphic>
      </p:graphicFrame>
    </p:spTree>
    <p:extLst>
      <p:ext uri="{BB962C8B-B14F-4D97-AF65-F5344CB8AC3E}">
        <p14:creationId xmlns:p14="http://schemas.microsoft.com/office/powerpoint/2010/main" val="1460174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A94EA029-6DA9-4A28-B292-6D1EDAF865E5}"/>
              </a:ext>
            </a:extLst>
          </p:cNvPr>
          <p:cNvGraphicFramePr>
            <a:graphicFrameLocks noGrp="1"/>
          </p:cNvGraphicFramePr>
          <p:nvPr>
            <p:ph idx="1"/>
            <p:extLst>
              <p:ext uri="{D42A27DB-BD31-4B8C-83A1-F6EECF244321}">
                <p14:modId xmlns:p14="http://schemas.microsoft.com/office/powerpoint/2010/main" val="2519234559"/>
              </p:ext>
            </p:extLst>
          </p:nvPr>
        </p:nvGraphicFramePr>
        <p:xfrm>
          <a:off x="287594" y="280219"/>
          <a:ext cx="8439764" cy="6536634"/>
        </p:xfrm>
        <a:graphic>
          <a:graphicData uri="http://schemas.openxmlformats.org/drawingml/2006/table">
            <a:tbl>
              <a:tblPr firstRow="1" firstCol="1" lastRow="1" lastCol="1" bandRow="1" bandCol="1"/>
              <a:tblGrid>
                <a:gridCol w="1345944">
                  <a:extLst>
                    <a:ext uri="{9D8B030D-6E8A-4147-A177-3AD203B41FA5}">
                      <a16:colId xmlns:a16="http://schemas.microsoft.com/office/drawing/2014/main" xmlns="" val="2308123437"/>
                    </a:ext>
                  </a:extLst>
                </a:gridCol>
                <a:gridCol w="7093820">
                  <a:extLst>
                    <a:ext uri="{9D8B030D-6E8A-4147-A177-3AD203B41FA5}">
                      <a16:colId xmlns:a16="http://schemas.microsoft.com/office/drawing/2014/main" xmlns="" val="1288647356"/>
                    </a:ext>
                  </a:extLst>
                </a:gridCol>
              </a:tblGrid>
              <a:tr h="647898">
                <a:tc gridSpan="2">
                  <a:txBody>
                    <a:bodyPr/>
                    <a:lstStyle/>
                    <a:p>
                      <a:pPr marL="802640">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28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Опора</a:t>
                      </a:r>
                      <a:r>
                        <a:rPr lang="ru-RU" sz="2800" b="1"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8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теоретико-литературные</a:t>
                      </a:r>
                      <a:r>
                        <a:rPr lang="ru-RU" sz="28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понятия</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4161237215"/>
                  </a:ext>
                </a:extLst>
              </a:tr>
              <a:tr h="2056852">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marR="38100">
                        <a:lnSpc>
                          <a:spcPct val="115000"/>
                        </a:lnSpc>
                        <a:spcAft>
                          <a:spcPts val="0"/>
                        </a:spcAft>
                        <a:tabLst>
                          <a:tab pos="1536065" algn="l"/>
                          <a:tab pos="2132330" algn="l"/>
                          <a:tab pos="2838450" algn="l"/>
                          <a:tab pos="3068320"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Теоретико-литературные понятия включены в	сочинение</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4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использованы</a:t>
                      </a:r>
                      <a:r>
                        <a:rPr lang="ru-RU" sz="24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400" spc="1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анализа</a:t>
                      </a:r>
                      <a:r>
                        <a:rPr lang="ru-RU" sz="24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текста</a:t>
                      </a:r>
                      <a:r>
                        <a:rPr lang="ru-RU" sz="24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произведения(-</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ий</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4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целях раскрытия</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темы</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сочинения,</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использовании</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понятий</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отсутствуют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314510"/>
                  </a:ext>
                </a:extLst>
              </a:tr>
              <a:tr h="1483792">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marR="38100">
                        <a:lnSpc>
                          <a:spcPct val="115000"/>
                        </a:lnSpc>
                        <a:spcAft>
                          <a:spcPts val="0"/>
                        </a:spcAft>
                        <a:tabLst>
                          <a:tab pos="1527810" algn="l"/>
                          <a:tab pos="2116455" algn="l"/>
                          <a:tab pos="2815590" algn="l"/>
                          <a:tab pos="3037205"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Теоретико-литературные понятия включены в сочинение,</a:t>
                      </a:r>
                      <a:r>
                        <a:rPr lang="ru-RU" sz="24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но</a:t>
                      </a:r>
                      <a:r>
                        <a:rPr lang="ru-RU" sz="2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использованы</a:t>
                      </a:r>
                      <a:r>
                        <a:rPr lang="ru-RU" sz="24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анализа</a:t>
                      </a:r>
                      <a:r>
                        <a:rPr lang="ru-RU"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текста</a:t>
                      </a:r>
                      <a:r>
                        <a:rPr lang="ru-RU"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произведения(-</a:t>
                      </a:r>
                      <a:r>
                        <a:rPr lang="ru-RU" sz="2400" dirty="0" err="1">
                          <a:effectLst/>
                          <a:latin typeface="Times New Roman" panose="02020603050405020304" pitchFamily="18" charset="0"/>
                          <a:ea typeface="Times New Roman" panose="02020603050405020304" pitchFamily="18" charset="0"/>
                          <a:cs typeface="Times New Roman" panose="02020603050405020304" pitchFamily="18" charset="0"/>
                        </a:rPr>
                        <a:t>ий</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6355">
                        <a:lnSpc>
                          <a:spcPct val="115000"/>
                        </a:lnSpc>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И/ИЛИ</a:t>
                      </a:r>
                      <a:r>
                        <a:rPr lang="ru-RU"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допущена</a:t>
                      </a:r>
                      <a:r>
                        <a:rPr lang="ru-RU"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одна</a:t>
                      </a:r>
                      <a:r>
                        <a:rPr lang="ru-RU"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ошибка</a:t>
                      </a:r>
                      <a:r>
                        <a:rPr lang="ru-RU"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использовании</a:t>
                      </a:r>
                      <a:r>
                        <a:rPr lang="ru-RU" sz="2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понятий</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1197482"/>
                  </a:ext>
                </a:extLst>
              </a:tr>
              <a:tr h="1499940">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Теоретико-литературные</a:t>
                      </a:r>
                      <a:r>
                        <a:rPr lang="ru-RU" sz="2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понятия</a:t>
                      </a:r>
                      <a:r>
                        <a:rPr lang="ru-RU" sz="2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включены</a:t>
                      </a:r>
                      <a:r>
                        <a:rPr lang="ru-RU" sz="2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4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a:t>
                      </a:r>
                    </a:p>
                    <a:p>
                      <a:pPr marL="46355">
                        <a:lnSpc>
                          <a:spcPct val="115000"/>
                        </a:lnSpc>
                        <a:spcAft>
                          <a:spcPts val="0"/>
                        </a:spcAf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4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допущено</a:t>
                      </a:r>
                      <a:r>
                        <a:rPr lang="ru-RU" sz="2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более</a:t>
                      </a:r>
                      <a:r>
                        <a:rPr lang="ru-RU" sz="2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одной</a:t>
                      </a:r>
                      <a:r>
                        <a:rPr lang="ru-RU"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r>
                        <a:rPr lang="ru-RU" sz="24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использовании</a:t>
                      </a:r>
                      <a:r>
                        <a:rPr lang="ru-RU" sz="24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понятий</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363082"/>
                  </a:ext>
                </a:extLst>
              </a:tr>
            </a:tbl>
          </a:graphicData>
        </a:graphic>
      </p:graphicFrame>
    </p:spTree>
    <p:extLst>
      <p:ext uri="{BB962C8B-B14F-4D97-AF65-F5344CB8AC3E}">
        <p14:creationId xmlns:p14="http://schemas.microsoft.com/office/powerpoint/2010/main" val="209220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729D467D-CF3B-4386-A001-234855563E9E}"/>
              </a:ext>
            </a:extLst>
          </p:cNvPr>
          <p:cNvGraphicFramePr>
            <a:graphicFrameLocks noGrp="1"/>
          </p:cNvGraphicFramePr>
          <p:nvPr>
            <p:ph idx="1"/>
            <p:extLst>
              <p:ext uri="{D42A27DB-BD31-4B8C-83A1-F6EECF244321}">
                <p14:modId xmlns:p14="http://schemas.microsoft.com/office/powerpoint/2010/main" val="1258643246"/>
              </p:ext>
            </p:extLst>
          </p:nvPr>
        </p:nvGraphicFramePr>
        <p:xfrm>
          <a:off x="77429" y="64322"/>
          <a:ext cx="8989142" cy="6263228"/>
        </p:xfrm>
        <a:graphic>
          <a:graphicData uri="http://schemas.openxmlformats.org/drawingml/2006/table">
            <a:tbl>
              <a:tblPr firstRow="1" firstCol="1" lastRow="1" lastCol="1" bandRow="1" bandCol="1"/>
              <a:tblGrid>
                <a:gridCol w="609051">
                  <a:extLst>
                    <a:ext uri="{9D8B030D-6E8A-4147-A177-3AD203B41FA5}">
                      <a16:colId xmlns:a16="http://schemas.microsoft.com/office/drawing/2014/main" xmlns="" val="290558655"/>
                    </a:ext>
                  </a:extLst>
                </a:gridCol>
                <a:gridCol w="8380091">
                  <a:extLst>
                    <a:ext uri="{9D8B030D-6E8A-4147-A177-3AD203B41FA5}">
                      <a16:colId xmlns:a16="http://schemas.microsoft.com/office/drawing/2014/main" xmlns="" val="4028980546"/>
                    </a:ext>
                  </a:extLst>
                </a:gridCol>
              </a:tblGrid>
              <a:tr h="420061">
                <a:tc gridSpan="2">
                  <a:txBody>
                    <a:bodyPr/>
                    <a:lstStyle/>
                    <a:p>
                      <a:pPr marL="861060">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2800" b="1"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Композиционная</a:t>
                      </a:r>
                      <a:r>
                        <a:rPr lang="ru-RU" sz="2800" b="1"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цельность</a:t>
                      </a:r>
                      <a:r>
                        <a:rPr lang="ru-RU" sz="28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800" b="1"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логичность</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3687856061"/>
                  </a:ext>
                </a:extLst>
              </a:tr>
              <a:tr h="1333462">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 характеризуется композиционной цельностью,</a:t>
                      </a:r>
                      <a:r>
                        <a:rPr lang="ru-RU" sz="2000"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его</a:t>
                      </a:r>
                    </a:p>
                    <a:p>
                      <a:pPr marL="2349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смысловые</a:t>
                      </a:r>
                      <a:r>
                        <a:rPr lang="ru-RU" sz="20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части</a:t>
                      </a:r>
                      <a:r>
                        <a:rPr lang="ru-RU" sz="20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логически</a:t>
                      </a:r>
                      <a:r>
                        <a:rPr lang="ru-RU" sz="2000" spc="1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связаны,</a:t>
                      </a:r>
                      <a:r>
                        <a:rPr lang="ru-RU" sz="20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внутри</a:t>
                      </a:r>
                      <a:r>
                        <a:rPr lang="ru-RU" sz="20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смысловых</a:t>
                      </a:r>
                      <a:r>
                        <a:rPr lang="ru-RU" sz="20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частей</a:t>
                      </a:r>
                      <a:r>
                        <a:rPr lang="ru-RU" sz="20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нет</a:t>
                      </a:r>
                      <a:r>
                        <a:rPr lang="ru-RU" sz="20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нарушений</a:t>
                      </a:r>
                      <a:r>
                        <a:rPr lang="ru-RU"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последовательности, логических несоответствий и                 необоснованных повторов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4601494"/>
                  </a:ext>
                </a:extLst>
              </a:tr>
              <a:tr h="1483808">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17780">
                        <a:lnSpc>
                          <a:spcPct val="115000"/>
                        </a:lnSpc>
                        <a:spcAft>
                          <a:spcPts val="0"/>
                        </a:spcAft>
                        <a:tabLst>
                          <a:tab pos="813435" algn="l"/>
                          <a:tab pos="1882140" algn="l"/>
                          <a:tab pos="2987675" algn="l"/>
                        </a:tabLs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 характеризуется композиционной цельностью,</a:t>
                      </a:r>
                      <a:r>
                        <a:rPr lang="ru-RU" sz="20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его</a:t>
                      </a:r>
                      <a:r>
                        <a:rPr lang="ru-RU"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смысло</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вые</a:t>
                      </a:r>
                      <a:r>
                        <a:rPr lang="ru-RU"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части</a:t>
                      </a:r>
                      <a:r>
                        <a:rPr lang="ru-RU"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логически</a:t>
                      </a:r>
                      <a:r>
                        <a:rPr lang="ru-RU"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связаны</a:t>
                      </a:r>
                      <a:r>
                        <a:rPr lang="ru-RU"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между</a:t>
                      </a:r>
                      <a:r>
                        <a:rPr lang="ru-RU"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собой, НО внутри</a:t>
                      </a:r>
                      <a:r>
                        <a:rPr lang="ru-RU" sz="20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смысловых</a:t>
                      </a:r>
                      <a:r>
                        <a:rPr lang="ru-RU" sz="20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частей есть нарушения последовательности</a:t>
                      </a:r>
                      <a:r>
                        <a:rPr lang="ru-RU" sz="20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 необоснованные повторы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40518362"/>
                  </a:ext>
                </a:extLst>
              </a:tr>
              <a:tr h="1333462">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648970">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000"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сочинении</a:t>
                      </a:r>
                      <a:r>
                        <a:rPr lang="ru-RU" sz="2000"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прослеживается</a:t>
                      </a:r>
                      <a:r>
                        <a:rPr lang="ru-RU" sz="2000" spc="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композиционный</a:t>
                      </a:r>
                      <a:r>
                        <a:rPr lang="ru-RU" sz="2000" spc="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замысел,</a:t>
                      </a:r>
                      <a:r>
                        <a:rPr lang="ru-RU" sz="20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НО есть</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нарушения</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композиционной</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связи</a:t>
                      </a:r>
                      <a:r>
                        <a:rPr lang="ru-RU" sz="20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между</a:t>
                      </a:r>
                      <a:r>
                        <a:rPr lang="ru-RU" sz="20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смысловыми</a:t>
                      </a:r>
                      <a:r>
                        <a:rPr lang="ru-RU" sz="2000"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частями       И/ИЛИ</a:t>
                      </a:r>
                      <a:r>
                        <a:rPr lang="ru-RU" sz="2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мысль</a:t>
                      </a:r>
                      <a:r>
                        <a:rPr lang="ru-RU" sz="2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повторяется</a:t>
                      </a:r>
                      <a:r>
                        <a:rPr lang="ru-RU" sz="20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0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развивается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4746068"/>
                  </a:ext>
                </a:extLst>
              </a:tr>
              <a:tr h="1553150">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marR="18415" algn="just">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прослеживается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композиционный</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замысел,</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допущены  </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грубые</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нарушения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последовательности</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частей</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высказывания,</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существенно</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затрудняющие</a:t>
                      </a:r>
                      <a:r>
                        <a:rPr lang="ru-RU"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понимание</a:t>
                      </a:r>
                      <a:r>
                        <a:rPr lang="ru-RU" sz="2000" spc="2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смысла сочинения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1882733"/>
                  </a:ext>
                </a:extLst>
              </a:tr>
            </a:tbl>
          </a:graphicData>
        </a:graphic>
      </p:graphicFrame>
    </p:spTree>
    <p:extLst>
      <p:ext uri="{BB962C8B-B14F-4D97-AF65-F5344CB8AC3E}">
        <p14:creationId xmlns:p14="http://schemas.microsoft.com/office/powerpoint/2010/main" val="4049003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A29D0498-F36F-4399-BA40-02C53F8EE18B}"/>
              </a:ext>
            </a:extLst>
          </p:cNvPr>
          <p:cNvGraphicFramePr>
            <a:graphicFrameLocks noGrp="1"/>
          </p:cNvGraphicFramePr>
          <p:nvPr>
            <p:ph idx="1"/>
            <p:extLst>
              <p:ext uri="{D42A27DB-BD31-4B8C-83A1-F6EECF244321}">
                <p14:modId xmlns:p14="http://schemas.microsoft.com/office/powerpoint/2010/main" val="4121876296"/>
              </p:ext>
            </p:extLst>
          </p:nvPr>
        </p:nvGraphicFramePr>
        <p:xfrm>
          <a:off x="121674" y="0"/>
          <a:ext cx="8871156" cy="6870192"/>
        </p:xfrm>
        <a:graphic>
          <a:graphicData uri="http://schemas.openxmlformats.org/drawingml/2006/table">
            <a:tbl>
              <a:tblPr firstRow="1" firstCol="1" lastRow="1" lastCol="1" bandRow="1" bandCol="1"/>
              <a:tblGrid>
                <a:gridCol w="751600">
                  <a:extLst>
                    <a:ext uri="{9D8B030D-6E8A-4147-A177-3AD203B41FA5}">
                      <a16:colId xmlns:a16="http://schemas.microsoft.com/office/drawing/2014/main" xmlns="" val="3116585599"/>
                    </a:ext>
                  </a:extLst>
                </a:gridCol>
                <a:gridCol w="8119556">
                  <a:extLst>
                    <a:ext uri="{9D8B030D-6E8A-4147-A177-3AD203B41FA5}">
                      <a16:colId xmlns:a16="http://schemas.microsoft.com/office/drawing/2014/main" xmlns="" val="3326804239"/>
                    </a:ext>
                  </a:extLst>
                </a:gridCol>
              </a:tblGrid>
              <a:tr h="451933">
                <a:tc gridSpan="2">
                  <a:txBody>
                    <a:bodyPr/>
                    <a:lstStyle/>
                    <a:p>
                      <a:pPr marL="1266825">
                        <a:lnSpc>
                          <a:spcPct val="115000"/>
                        </a:lnSpc>
                        <a:spcAft>
                          <a:spcPts val="0"/>
                        </a:spcAft>
                      </a:pP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ru-RU" sz="28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Соблюдение</a:t>
                      </a:r>
                      <a:r>
                        <a:rPr lang="ru-RU" sz="28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речевых</a:t>
                      </a:r>
                      <a:r>
                        <a:rPr lang="ru-RU" sz="28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норм</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2967529694"/>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Речевых</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ошибок</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нет,</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допущено</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более</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двух</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речевых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ошибок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0207418"/>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Допущены</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три-четыре</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речевые</a:t>
                      </a:r>
                      <a:r>
                        <a:rPr lang="ru-RU" sz="20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298707"/>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Допущено</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пять</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более</a:t>
                      </a:r>
                      <a:r>
                        <a:rPr lang="ru-RU" sz="20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речевых</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ошибок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8226071"/>
                  </a:ext>
                </a:extLst>
              </a:tr>
              <a:tr h="451933">
                <a:tc>
                  <a:txBody>
                    <a:bodyPr/>
                    <a:lstStyle/>
                    <a:p>
                      <a:pPr marL="23495">
                        <a:lnSpc>
                          <a:spcPct val="115000"/>
                        </a:lnSpc>
                        <a:spcAft>
                          <a:spcPts val="0"/>
                        </a:spcAft>
                      </a:pPr>
                      <a:r>
                        <a:rPr lang="ru-RU"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015">
                        <a:lnSpc>
                          <a:spcPct val="115000"/>
                        </a:lnSpc>
                        <a:spcAft>
                          <a:spcPts val="0"/>
                        </a:spcAf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Соблюдение</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орфографических</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норм</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8069431"/>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Орфографических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ошибок</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нет,</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допущены</a:t>
                      </a:r>
                      <a:r>
                        <a:rPr lang="ru-RU" sz="20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одна-две</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5404987"/>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Допущено</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три</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более</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8884236"/>
                  </a:ext>
                </a:extLst>
              </a:tr>
              <a:tr h="451933">
                <a:tc>
                  <a:txBody>
                    <a:bodyPr/>
                    <a:lstStyle/>
                    <a:p>
                      <a:pPr marL="23495">
                        <a:lnSpc>
                          <a:spcPct val="115000"/>
                        </a:lnSpc>
                        <a:spcAft>
                          <a:spcPts val="0"/>
                        </a:spcAft>
                      </a:pPr>
                      <a:r>
                        <a:rPr lang="ru-RU"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5335">
                        <a:lnSpc>
                          <a:spcPct val="115000"/>
                        </a:lnSpc>
                        <a:spcAft>
                          <a:spcPts val="0"/>
                        </a:spcAf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7.</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Соблюдение</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пунктуационных</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норм</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6502168"/>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Пунктуационных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ошибок</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нет,</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допущены</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одна-две</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0477197"/>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Допущено</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три</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более</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4764518"/>
                  </a:ext>
                </a:extLst>
              </a:tr>
              <a:tr h="451933">
                <a:tc>
                  <a:txBody>
                    <a:bodyPr/>
                    <a:lstStyle/>
                    <a:p>
                      <a:pPr marL="23495">
                        <a:lnSpc>
                          <a:spcPct val="115000"/>
                        </a:lnSpc>
                        <a:spcAft>
                          <a:spcPts val="0"/>
                        </a:spcAft>
                      </a:pPr>
                      <a:r>
                        <a:rPr lang="ru-RU"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1210">
                        <a:lnSpc>
                          <a:spcPct val="115000"/>
                        </a:lnSpc>
                        <a:spcAft>
                          <a:spcPts val="0"/>
                        </a:spcAf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Соблюдение</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грамматических</a:t>
                      </a:r>
                      <a:r>
                        <a:rPr lang="ru-RU" sz="2000" b="1"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норм</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0153345"/>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Грамматических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ошибок</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нет,</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допущены</a:t>
                      </a:r>
                      <a:r>
                        <a:rPr lang="ru-RU"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одна-две</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3942817"/>
                  </a:ext>
                </a:extLst>
              </a:tr>
              <a:tr h="451933">
                <a:tc>
                  <a:txBody>
                    <a:bodyPr/>
                    <a:lstStyle/>
                    <a:p>
                      <a:pPr marL="3810" algn="ctr">
                        <a:lnSpc>
                          <a:spcPct val="115000"/>
                        </a:lnSpc>
                        <a:spcAft>
                          <a:spcPts val="0"/>
                        </a:spcAft>
                      </a:pPr>
                      <a:r>
                        <a:rPr lang="ru-RU" sz="28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
                        <a:lnSpc>
                          <a:spcPct val="115000"/>
                        </a:lnSpc>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Допущено</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три</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ru-RU" sz="20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более</a:t>
                      </a:r>
                      <a:r>
                        <a:rPr lang="ru-RU" sz="20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ошибки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2094982"/>
                  </a:ext>
                </a:extLst>
              </a:tr>
              <a:tr h="451933">
                <a:tc>
                  <a:txBody>
                    <a:bodyPr/>
                    <a:lstStyle/>
                    <a:p>
                      <a:pPr marL="23495">
                        <a:lnSpc>
                          <a:spcPct val="115000"/>
                        </a:lnSpc>
                        <a:spcAft>
                          <a:spcPts val="0"/>
                        </a:spcAft>
                      </a:pPr>
                      <a:r>
                        <a:rPr lang="ru-RU"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18285">
                        <a:lnSpc>
                          <a:spcPct val="115000"/>
                        </a:lnSpc>
                        <a:spcAft>
                          <a:spcPts val="0"/>
                        </a:spcAft>
                      </a:pP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Максимальный</a:t>
                      </a:r>
                      <a:r>
                        <a:rPr lang="ru-RU" sz="2000" b="1" i="1"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балл</a:t>
                      </a:r>
                      <a:r>
                        <a:rPr lang="ru-RU" sz="2000" b="1" i="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за</a:t>
                      </a:r>
                      <a:r>
                        <a:rPr lang="ru-RU" sz="2000" b="1" i="1"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сочинение</a:t>
                      </a:r>
                      <a:r>
                        <a:rPr lang="ru-RU" sz="2000" b="1" i="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b="1" i="1"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6289287"/>
                  </a:ext>
                </a:extLst>
              </a:tr>
            </a:tbl>
          </a:graphicData>
        </a:graphic>
      </p:graphicFrame>
    </p:spTree>
    <p:extLst>
      <p:ext uri="{BB962C8B-B14F-4D97-AF65-F5344CB8AC3E}">
        <p14:creationId xmlns:p14="http://schemas.microsoft.com/office/powerpoint/2010/main" val="4273834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08D3F6-B797-4EBE-AA0F-4F8DB606C8B0}"/>
              </a:ext>
            </a:extLst>
          </p:cNvPr>
          <p:cNvSpPr>
            <a:spLocks noGrp="1"/>
          </p:cNvSpPr>
          <p:nvPr>
            <p:ph type="title"/>
          </p:nvPr>
        </p:nvSpPr>
        <p:spPr/>
        <p:txBody>
          <a:bodyPr/>
          <a:lstStyle/>
          <a:p>
            <a:r>
              <a:rPr lang="ru-RU" dirty="0"/>
              <a:t>Лидеры</a:t>
            </a:r>
          </a:p>
        </p:txBody>
      </p:sp>
      <p:graphicFrame>
        <p:nvGraphicFramePr>
          <p:cNvPr id="4" name="Таблица 3">
            <a:extLst>
              <a:ext uri="{FF2B5EF4-FFF2-40B4-BE49-F238E27FC236}">
                <a16:creationId xmlns:a16="http://schemas.microsoft.com/office/drawing/2014/main" xmlns="" id="{30226502-E44F-4043-AFC4-C8CDF7D16B0B}"/>
              </a:ext>
            </a:extLst>
          </p:cNvPr>
          <p:cNvGraphicFramePr>
            <a:graphicFrameLocks noGrp="1"/>
          </p:cNvGraphicFramePr>
          <p:nvPr>
            <p:extLst>
              <p:ext uri="{D42A27DB-BD31-4B8C-83A1-F6EECF244321}">
                <p14:modId xmlns:p14="http://schemas.microsoft.com/office/powerpoint/2010/main" val="45218254"/>
              </p:ext>
            </p:extLst>
          </p:nvPr>
        </p:nvGraphicFramePr>
        <p:xfrm>
          <a:off x="179512" y="1417638"/>
          <a:ext cx="8784977" cy="4349938"/>
        </p:xfrm>
        <a:graphic>
          <a:graphicData uri="http://schemas.openxmlformats.org/drawingml/2006/table">
            <a:tbl>
              <a:tblPr firstRow="1" bandRow="1" bandCol="1">
                <a:tableStyleId>{FABFCF23-3B69-468F-B69F-88F6DE6A72F2}</a:tableStyleId>
              </a:tblPr>
              <a:tblGrid>
                <a:gridCol w="2688203">
                  <a:extLst>
                    <a:ext uri="{9D8B030D-6E8A-4147-A177-3AD203B41FA5}">
                      <a16:colId xmlns:a16="http://schemas.microsoft.com/office/drawing/2014/main" xmlns="" val="1084806328"/>
                    </a:ext>
                  </a:extLst>
                </a:gridCol>
                <a:gridCol w="2331532">
                  <a:extLst>
                    <a:ext uri="{9D8B030D-6E8A-4147-A177-3AD203B41FA5}">
                      <a16:colId xmlns:a16="http://schemas.microsoft.com/office/drawing/2014/main" xmlns="" val="517633264"/>
                    </a:ext>
                  </a:extLst>
                </a:gridCol>
                <a:gridCol w="897825">
                  <a:extLst>
                    <a:ext uri="{9D8B030D-6E8A-4147-A177-3AD203B41FA5}">
                      <a16:colId xmlns:a16="http://schemas.microsoft.com/office/drawing/2014/main" xmlns="" val="1667775477"/>
                    </a:ext>
                  </a:extLst>
                </a:gridCol>
                <a:gridCol w="1345859">
                  <a:extLst>
                    <a:ext uri="{9D8B030D-6E8A-4147-A177-3AD203B41FA5}">
                      <a16:colId xmlns:a16="http://schemas.microsoft.com/office/drawing/2014/main" xmlns="" val="1913002223"/>
                    </a:ext>
                  </a:extLst>
                </a:gridCol>
                <a:gridCol w="1521558">
                  <a:extLst>
                    <a:ext uri="{9D8B030D-6E8A-4147-A177-3AD203B41FA5}">
                      <a16:colId xmlns:a16="http://schemas.microsoft.com/office/drawing/2014/main" xmlns="" val="2347286986"/>
                    </a:ext>
                  </a:extLst>
                </a:gridCol>
              </a:tblGrid>
              <a:tr h="2155378">
                <a:tc>
                  <a:txBody>
                    <a:bodyPr/>
                    <a:lstStyle/>
                    <a:p>
                      <a:pPr algn="ctr">
                        <a:spcAft>
                          <a:spcPts val="0"/>
                        </a:spcAft>
                      </a:pPr>
                      <a:r>
                        <a:rPr lang="ru-RU" sz="1400" dirty="0">
                          <a:effectLst/>
                        </a:rPr>
                        <a:t>Название ОО</a:t>
                      </a:r>
                      <a:endParaRPr lang="ru-RU"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ru-RU" sz="1400" dirty="0">
                          <a:effectLst/>
                        </a:rPr>
                        <a:t>Муниципалитет</a:t>
                      </a:r>
                      <a:endParaRPr lang="ru-RU"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ru-RU" sz="1400" dirty="0">
                          <a:effectLst/>
                        </a:rPr>
                        <a:t>Доля участников, получивших отметку «2»</a:t>
                      </a:r>
                      <a:endParaRPr lang="ru-RU"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ru-RU" sz="1400" dirty="0">
                          <a:effectLst/>
                        </a:rPr>
                        <a:t>Доля участников, получивших отметки «4» и «5» (качество обучения)</a:t>
                      </a:r>
                      <a:endParaRPr lang="ru-RU"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0"/>
                        </a:spcAft>
                      </a:pPr>
                      <a:r>
                        <a:rPr lang="ru-RU" sz="1400" dirty="0">
                          <a:effectLst/>
                        </a:rPr>
                        <a:t>Доля участников, получивших отметки «3», «4» и «5» (уровень обученности)</a:t>
                      </a:r>
                      <a:endParaRPr lang="ru-RU"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38454561"/>
                  </a:ext>
                </a:extLst>
              </a:tr>
              <a:tr h="762686">
                <a:tc>
                  <a:txBody>
                    <a:bodyPr/>
                    <a:lstStyle/>
                    <a:p>
                      <a:pPr algn="l">
                        <a:spcAft>
                          <a:spcPts val="0"/>
                        </a:spcAft>
                      </a:pPr>
                      <a:r>
                        <a:rPr lang="ru-RU" sz="2400" dirty="0">
                          <a:effectLst/>
                        </a:rPr>
                        <a:t>МАОУ СШ № 157 </a:t>
                      </a:r>
                    </a:p>
                    <a:p>
                      <a:pPr algn="l">
                        <a:spcAft>
                          <a:spcPts val="0"/>
                        </a:spcAft>
                      </a:pPr>
                      <a:r>
                        <a:rPr lang="ru-RU" sz="2400" dirty="0">
                          <a:effectLst/>
                        </a:rPr>
                        <a:t>г. Красноярска</a:t>
                      </a:r>
                      <a:endParaRPr lang="ru-RU"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l">
                        <a:spcAft>
                          <a:spcPts val="0"/>
                        </a:spcAft>
                      </a:pPr>
                      <a:r>
                        <a:rPr lang="ru-RU" sz="2400" dirty="0">
                          <a:effectLst/>
                        </a:rPr>
                        <a:t>Советский район </a:t>
                      </a:r>
                    </a:p>
                    <a:p>
                      <a:pPr algn="l">
                        <a:spcAft>
                          <a:spcPts val="0"/>
                        </a:spcAft>
                      </a:pPr>
                      <a:r>
                        <a:rPr lang="ru-RU" sz="2400" dirty="0">
                          <a:effectLst/>
                        </a:rPr>
                        <a:t>г. Красноярска</a:t>
                      </a:r>
                      <a:endParaRPr lang="ru-RU"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r">
                        <a:spcAft>
                          <a:spcPts val="0"/>
                        </a:spcAft>
                      </a:pPr>
                      <a:r>
                        <a:rPr lang="ru-RU" sz="2400" dirty="0">
                          <a:effectLst/>
                        </a:rPr>
                        <a:t>0%</a:t>
                      </a:r>
                      <a:endParaRPr lang="ru-RU"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r">
                        <a:spcAft>
                          <a:spcPts val="0"/>
                        </a:spcAft>
                      </a:pPr>
                      <a:r>
                        <a:rPr lang="ru-RU" sz="2400" dirty="0">
                          <a:effectLst/>
                        </a:rPr>
                        <a:t>75,00%</a:t>
                      </a:r>
                      <a:endParaRPr lang="ru-RU"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r">
                        <a:spcAft>
                          <a:spcPts val="0"/>
                        </a:spcAft>
                      </a:pPr>
                      <a:r>
                        <a:rPr lang="ru-RU" sz="2400">
                          <a:effectLst/>
                        </a:rPr>
                        <a:t>100,00%</a:t>
                      </a:r>
                      <a:endParaRPr lang="ru-RU" sz="28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95280666"/>
                  </a:ext>
                </a:extLst>
              </a:tr>
              <a:tr h="762686">
                <a:tc>
                  <a:txBody>
                    <a:bodyPr/>
                    <a:lstStyle/>
                    <a:p>
                      <a:pPr algn="l">
                        <a:spcAft>
                          <a:spcPts val="0"/>
                        </a:spcAft>
                      </a:pPr>
                      <a:r>
                        <a:rPr lang="ru-RU" sz="2400" kern="1200" dirty="0">
                          <a:solidFill>
                            <a:schemeClr val="dk1"/>
                          </a:solidFill>
                          <a:effectLst/>
                          <a:latin typeface="+mn-lt"/>
                          <a:ea typeface="+mn-ea"/>
                          <a:cs typeface="+mn-cs"/>
                        </a:rPr>
                        <a:t>МАОУ СШ № 149 </a:t>
                      </a:r>
                    </a:p>
                    <a:p>
                      <a:pPr algn="l">
                        <a:spcAft>
                          <a:spcPts val="0"/>
                        </a:spcAft>
                      </a:pPr>
                      <a:r>
                        <a:rPr lang="ru-RU" sz="2400" kern="1200" dirty="0">
                          <a:solidFill>
                            <a:schemeClr val="dk1"/>
                          </a:solidFill>
                          <a:effectLst/>
                          <a:latin typeface="+mn-lt"/>
                          <a:ea typeface="+mn-ea"/>
                          <a:cs typeface="+mn-cs"/>
                        </a:rPr>
                        <a:t>г. Красноярска</a:t>
                      </a:r>
                    </a:p>
                  </a:txBody>
                  <a:tcPr marL="68580" marR="68580" marT="0" marB="0"/>
                </a:tc>
                <a:tc>
                  <a:txBody>
                    <a:bodyPr/>
                    <a:lstStyle/>
                    <a:p>
                      <a:pPr algn="l">
                        <a:spcAft>
                          <a:spcPts val="0"/>
                        </a:spcAft>
                      </a:pPr>
                      <a:r>
                        <a:rPr lang="ru-RU" sz="2400" kern="1200" dirty="0">
                          <a:solidFill>
                            <a:schemeClr val="dk1"/>
                          </a:solidFill>
                          <a:effectLst/>
                          <a:latin typeface="+mn-lt"/>
                          <a:ea typeface="+mn-ea"/>
                          <a:cs typeface="+mn-cs"/>
                        </a:rPr>
                        <a:t>Советский район </a:t>
                      </a:r>
                    </a:p>
                    <a:p>
                      <a:pPr algn="l">
                        <a:spcAft>
                          <a:spcPts val="0"/>
                        </a:spcAft>
                      </a:pPr>
                      <a:r>
                        <a:rPr lang="ru-RU" sz="2400" kern="1200" dirty="0">
                          <a:solidFill>
                            <a:schemeClr val="dk1"/>
                          </a:solidFill>
                          <a:effectLst/>
                          <a:latin typeface="+mn-lt"/>
                          <a:ea typeface="+mn-ea"/>
                          <a:cs typeface="+mn-cs"/>
                        </a:rPr>
                        <a:t>г. Красноярска</a:t>
                      </a:r>
                    </a:p>
                  </a:txBody>
                  <a:tcPr marL="68580" marR="68580" marT="0" marB="0">
                    <a:solidFill>
                      <a:schemeClr val="accent5">
                        <a:lumMod val="20000"/>
                        <a:lumOff val="80000"/>
                      </a:schemeClr>
                    </a:solidFill>
                  </a:tcPr>
                </a:tc>
                <a:tc>
                  <a:txBody>
                    <a:bodyPr/>
                    <a:lstStyle/>
                    <a:p>
                      <a:pPr algn="r">
                        <a:spcAft>
                          <a:spcPts val="0"/>
                        </a:spcAft>
                      </a:pPr>
                      <a:r>
                        <a:rPr lang="ru-RU" sz="2400" kern="1200" dirty="0">
                          <a:solidFill>
                            <a:schemeClr val="dk1"/>
                          </a:solidFill>
                          <a:effectLst/>
                          <a:latin typeface="+mn-lt"/>
                          <a:ea typeface="+mn-ea"/>
                          <a:cs typeface="+mn-cs"/>
                        </a:rPr>
                        <a:t>0%</a:t>
                      </a:r>
                    </a:p>
                  </a:txBody>
                  <a:tcPr marL="68580" marR="68580" marT="0" marB="0"/>
                </a:tc>
                <a:tc>
                  <a:txBody>
                    <a:bodyPr/>
                    <a:lstStyle/>
                    <a:p>
                      <a:pPr algn="r">
                        <a:spcAft>
                          <a:spcPts val="0"/>
                        </a:spcAft>
                      </a:pPr>
                      <a:r>
                        <a:rPr lang="ru-RU" sz="2400" kern="1200" dirty="0">
                          <a:solidFill>
                            <a:schemeClr val="dk1"/>
                          </a:solidFill>
                          <a:effectLst/>
                          <a:latin typeface="+mn-lt"/>
                          <a:ea typeface="+mn-ea"/>
                          <a:cs typeface="+mn-cs"/>
                        </a:rPr>
                        <a:t>64,71%</a:t>
                      </a:r>
                    </a:p>
                  </a:txBody>
                  <a:tcPr marL="68580" marR="68580" marT="0" marB="0">
                    <a:solidFill>
                      <a:schemeClr val="accent5">
                        <a:lumMod val="20000"/>
                        <a:lumOff val="80000"/>
                      </a:schemeClr>
                    </a:solidFill>
                  </a:tcPr>
                </a:tc>
                <a:tc>
                  <a:txBody>
                    <a:bodyPr/>
                    <a:lstStyle/>
                    <a:p>
                      <a:pPr algn="r">
                        <a:spcAft>
                          <a:spcPts val="0"/>
                        </a:spcAft>
                      </a:pPr>
                      <a:r>
                        <a:rPr lang="ru-RU" sz="2400" kern="1200" dirty="0">
                          <a:solidFill>
                            <a:schemeClr val="dk1"/>
                          </a:solidFill>
                          <a:effectLst/>
                          <a:latin typeface="+mn-lt"/>
                          <a:ea typeface="+mn-ea"/>
                          <a:cs typeface="+mn-cs"/>
                        </a:rPr>
                        <a:t>100,00%</a:t>
                      </a:r>
                    </a:p>
                  </a:txBody>
                  <a:tcPr marL="68580" marR="68580" marT="0" marB="0"/>
                </a:tc>
                <a:extLst>
                  <a:ext uri="{0D108BD9-81ED-4DB2-BD59-A6C34878D82A}">
                    <a16:rowId xmlns:a16="http://schemas.microsoft.com/office/drawing/2014/main" xmlns="" val="2140256770"/>
                  </a:ext>
                </a:extLst>
              </a:tr>
            </a:tbl>
          </a:graphicData>
        </a:graphic>
      </p:graphicFrame>
    </p:spTree>
    <p:extLst>
      <p:ext uri="{BB962C8B-B14F-4D97-AF65-F5344CB8AC3E}">
        <p14:creationId xmlns:p14="http://schemas.microsoft.com/office/powerpoint/2010/main" val="1325170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a:xfrm>
            <a:off x="323528" y="1600200"/>
            <a:ext cx="8363272" cy="4853136"/>
          </a:xfrm>
        </p:spPr>
        <p:txBody>
          <a:bodyPr>
            <a:normAutofit fontScale="70000" lnSpcReduction="20000"/>
          </a:bodyPr>
          <a:lstStyle/>
          <a:p>
            <a:pPr marL="0" indent="342900" algn="just">
              <a:lnSpc>
                <a:spcPct val="120000"/>
              </a:lnSpc>
              <a:spcBef>
                <a:spcPts val="0"/>
              </a:spcBef>
              <a:buNone/>
            </a:pPr>
            <a:r>
              <a:rPr lang="ru-RU" sz="3400" i="1" dirty="0"/>
              <a:t>«А. С. Грибоедов – выдающийся писатель и драматург. Он сотворил множество произведений, однако на мой взгляд, самым ярким является комедия «Горе от ума», написанная в четырёх действиях, в стихах.</a:t>
            </a:r>
            <a:endParaRPr lang="ru-RU" sz="3400" dirty="0"/>
          </a:p>
          <a:p>
            <a:pPr marL="0" indent="342900" algn="just">
              <a:lnSpc>
                <a:spcPct val="120000"/>
              </a:lnSpc>
              <a:spcBef>
                <a:spcPts val="0"/>
              </a:spcBef>
              <a:buNone/>
            </a:pPr>
            <a:r>
              <a:rPr lang="ru-RU" sz="3400" i="1" dirty="0"/>
              <a:t>В произведениях автор поднимает тему воспитания и образования. Проблематикой этого произведения является нежелание учиться нового поколения. А. С. Грибоедов высмеивает необразованность, невежество. Павел Афанасьевич Фамусов – управляющий в казённом месте. Считает учёбу не нужной вещью, а образованных людей опасностью. В </a:t>
            </a:r>
            <a:r>
              <a:rPr lang="ru-RU" sz="3400" i="1" dirty="0" err="1"/>
              <a:t>фамусовском</a:t>
            </a:r>
            <a:r>
              <a:rPr lang="ru-RU" sz="3400" i="1" dirty="0"/>
              <a:t> обществе не приветствуются умные люди…» </a:t>
            </a:r>
            <a:endParaRPr lang="ru-RU" sz="3400" dirty="0"/>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ответов</a:t>
            </a:r>
          </a:p>
        </p:txBody>
      </p:sp>
      <p:sp>
        <p:nvSpPr>
          <p:cNvPr id="3" name="Содержимое 2"/>
          <p:cNvSpPr>
            <a:spLocks noGrp="1"/>
          </p:cNvSpPr>
          <p:nvPr>
            <p:ph idx="1"/>
          </p:nvPr>
        </p:nvSpPr>
        <p:spPr>
          <a:xfrm>
            <a:off x="323528" y="1600200"/>
            <a:ext cx="8363272" cy="4853136"/>
          </a:xfrm>
        </p:spPr>
        <p:txBody>
          <a:bodyPr>
            <a:normAutofit fontScale="92500" lnSpcReduction="20000"/>
          </a:bodyPr>
          <a:lstStyle/>
          <a:p>
            <a:pPr marL="0" indent="342900" algn="just">
              <a:lnSpc>
                <a:spcPct val="110000"/>
              </a:lnSpc>
              <a:spcBef>
                <a:spcPts val="0"/>
              </a:spcBef>
              <a:buNone/>
            </a:pPr>
            <a:r>
              <a:rPr lang="ru-RU" sz="2800" i="1" dirty="0"/>
              <a:t>«… Когда она (кн. Вера) написала письмо о том, что они больше никогда не увидятся, что они с мужем уезжают в Пятигорск, Печорин в «полном безумии» и страхе потерять Веру сел на своего Черкеса и пустился во весь дух по дороге за ними. Он «беспощадно погонял измученного коня», который храпел и вскоре </a:t>
            </a:r>
            <a:r>
              <a:rPr lang="ru-RU" sz="2800" i="1" dirty="0" err="1"/>
              <a:t>сдох</a:t>
            </a:r>
            <a:r>
              <a:rPr lang="ru-RU" sz="2800" i="1" dirty="0"/>
              <a:t> от усталости. У Печорина пропали все надежды, он лежал на земле и очень сильно плакал, его рассудок замолк, а хладнокровие мгновенно пропало. </a:t>
            </a:r>
            <a:endParaRPr lang="ru-RU" sz="2800" dirty="0"/>
          </a:p>
          <a:p>
            <a:pPr marL="0" indent="342900" algn="just">
              <a:lnSpc>
                <a:spcPct val="110000"/>
              </a:lnSpc>
              <a:spcBef>
                <a:spcPts val="0"/>
              </a:spcBef>
              <a:buNone/>
            </a:pPr>
            <a:r>
              <a:rPr lang="ru-RU" sz="2800" i="1" dirty="0"/>
              <a:t>Таким образом, в его истории отношений с Верой, мы можем видеть на что способен по настоящему любящий человек. В Печорине проявились такие черты личности, как умение любить и быть сильным духом</a:t>
            </a:r>
            <a:r>
              <a:rPr lang="ru-RU" sz="2800" dirty="0"/>
              <a:t>»</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dirty="0"/>
              <a:t>Результаты выполнения </a:t>
            </a:r>
            <a:br>
              <a:rPr lang="ru-RU" dirty="0"/>
            </a:br>
            <a:r>
              <a:rPr lang="ru-RU" dirty="0"/>
              <a:t>задания 5.1 – 5.5.</a:t>
            </a:r>
          </a:p>
        </p:txBody>
      </p:sp>
      <p:graphicFrame>
        <p:nvGraphicFramePr>
          <p:cNvPr id="4" name="Таблица 3"/>
          <p:cNvGraphicFramePr>
            <a:graphicFrameLocks noGrp="1"/>
          </p:cNvGraphicFramePr>
          <p:nvPr/>
        </p:nvGraphicFramePr>
        <p:xfrm>
          <a:off x="323525" y="1143000"/>
          <a:ext cx="8568952" cy="5382344"/>
        </p:xfrm>
        <a:graphic>
          <a:graphicData uri="http://schemas.openxmlformats.org/drawingml/2006/table">
            <a:tbl>
              <a:tblPr/>
              <a:tblGrid>
                <a:gridCol w="122413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224136">
                  <a:extLst>
                    <a:ext uri="{9D8B030D-6E8A-4147-A177-3AD203B41FA5}">
                      <a16:colId xmlns:a16="http://schemas.microsoft.com/office/drawing/2014/main" xmlns="" val="20005"/>
                    </a:ext>
                  </a:extLst>
                </a:gridCol>
                <a:gridCol w="1224136">
                  <a:extLst>
                    <a:ext uri="{9D8B030D-6E8A-4147-A177-3AD203B41FA5}">
                      <a16:colId xmlns:a16="http://schemas.microsoft.com/office/drawing/2014/main" xmlns="" val="20006"/>
                    </a:ext>
                  </a:extLst>
                </a:gridCol>
              </a:tblGrid>
              <a:tr h="1086918">
                <a:tc rowSpan="2">
                  <a:txBody>
                    <a:bodyPr/>
                    <a:lstStyle/>
                    <a:p>
                      <a:pPr algn="ctr">
                        <a:spcAft>
                          <a:spcPts val="0"/>
                        </a:spcAft>
                      </a:pPr>
                      <a:r>
                        <a:rPr lang="ru-RU" sz="1400" dirty="0">
                          <a:solidFill>
                            <a:srgbClr val="000000"/>
                          </a:solidFill>
                          <a:latin typeface="Times New Roman"/>
                          <a:ea typeface="Cambria"/>
                          <a:cs typeface="Times New Roman"/>
                        </a:rPr>
                        <a:t>Проверяемые элементы содержания / умения</a:t>
                      </a:r>
                      <a:endParaRPr lang="ru-RU" sz="1400" dirty="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dirty="0">
                          <a:solidFill>
                            <a:srgbClr val="000000"/>
                          </a:solidFill>
                          <a:latin typeface="Times New Roman"/>
                          <a:ea typeface="Cambria"/>
                          <a:cs typeface="Times New Roman"/>
                        </a:rPr>
                        <a:t>Балл</a:t>
                      </a:r>
                      <a:endParaRPr lang="ru-RU" sz="1400" dirty="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dirty="0">
                          <a:solidFill>
                            <a:srgbClr val="000000"/>
                          </a:solidFill>
                          <a:latin typeface="Times New Roman"/>
                          <a:ea typeface="Cambria"/>
                          <a:cs typeface="Times New Roman"/>
                        </a:rPr>
                        <a:t>Доля выполнивших задание на определенный балл от общего количества участников</a:t>
                      </a:r>
                      <a:endParaRPr lang="ru-RU" sz="1400" dirty="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ru-RU" sz="1400">
                          <a:solidFill>
                            <a:srgbClr val="000000"/>
                          </a:solidFill>
                          <a:latin typeface="Times New Roman"/>
                          <a:ea typeface="Cambria"/>
                          <a:cs typeface="Times New Roman"/>
                        </a:rPr>
                        <a:t>Доля выполнивших задание на определенный балл в группах, получивших отметку</a:t>
                      </a:r>
                      <a:endParaRPr lang="ru-RU" sz="140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131299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800" dirty="0">
                          <a:solidFill>
                            <a:srgbClr val="000000"/>
                          </a:solidFill>
                          <a:latin typeface="Times New Roman"/>
                          <a:ea typeface="Cambria"/>
                          <a:cs typeface="Times New Roman"/>
                        </a:rPr>
                        <a:t>«2»</a:t>
                      </a:r>
                      <a:endParaRPr lang="ru-RU" sz="1800" dirty="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a:t>
                      </a:r>
                      <a:endParaRPr lang="ru-RU" sz="1800" dirty="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«4»</a:t>
                      </a:r>
                      <a:endParaRPr lang="ru-RU" sz="1800" dirty="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«5»</a:t>
                      </a:r>
                      <a:endParaRPr lang="ru-RU" sz="1800" dirty="0">
                        <a:latin typeface="Cambria"/>
                        <a:ea typeface="Cambria"/>
                        <a:cs typeface="Times New Roman"/>
                      </a:endParaRPr>
                    </a:p>
                  </a:txBody>
                  <a:tcPr marL="66261" marR="662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9579">
                <a:tc rowSpan="4">
                  <a:txBody>
                    <a:bodyPr/>
                    <a:lstStyle/>
                    <a:p>
                      <a:pPr>
                        <a:spcAft>
                          <a:spcPts val="0"/>
                        </a:spcAft>
                      </a:pPr>
                      <a:r>
                        <a:rPr lang="ru-RU" sz="1400">
                          <a:solidFill>
                            <a:srgbClr val="000000"/>
                          </a:solidFill>
                          <a:latin typeface="Times New Roman"/>
                          <a:ea typeface="Times New Roman"/>
                          <a:cs typeface="Times New Roman"/>
                        </a:rPr>
                        <a:t>5.1.1-5.5.1_Соответствие сочинения теме и ее раскрытие</a:t>
                      </a:r>
                      <a:endParaRPr lang="ru-RU" sz="1400">
                        <a:latin typeface="Cambria"/>
                        <a:ea typeface="Cambria"/>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6,04%</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FF0000"/>
                          </a:solidFill>
                          <a:latin typeface="Times New Roman"/>
                          <a:ea typeface="Cambria"/>
                          <a:cs typeface="Times New Roman"/>
                        </a:rPr>
                        <a:t>65,52%</a:t>
                      </a:r>
                      <a:endParaRPr lang="ru-RU" sz="1800" dirty="0">
                        <a:solidFill>
                          <a:srgbClr val="FF0000"/>
                        </a:solidFill>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10,88%</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0,00%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0,00%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9579">
                <a:tc vMerge="1">
                  <a:txBody>
                    <a:bodyPr/>
                    <a:lstStyle/>
                    <a:p>
                      <a:endParaRPr lang="ru-RU"/>
                    </a:p>
                  </a:txBody>
                  <a:tcPr/>
                </a:tc>
                <a:tc>
                  <a:txBody>
                    <a:bodyPr/>
                    <a:lstStyle/>
                    <a:p>
                      <a:pPr algn="ctr">
                        <a:spcAft>
                          <a:spcPts val="0"/>
                        </a:spcAft>
                      </a:pPr>
                      <a:r>
                        <a:rPr lang="ru-RU" sz="1800" dirty="0">
                          <a:solidFill>
                            <a:srgbClr val="000000"/>
                          </a:solidFill>
                          <a:latin typeface="Times New Roman"/>
                          <a:ea typeface="Cambria"/>
                          <a:cs typeface="Times New Roman"/>
                        </a:rPr>
                        <a:t>1</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17,37%</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31,03%</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40,41%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8,15%</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1,65%</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19579">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2</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42,60%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3,45%</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43,01%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54,86%</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19,01%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50306">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3</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33,99%</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0,00%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5,70%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36,99%</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79,34%</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19579">
                <a:tc rowSpan="4">
                  <a:txBody>
                    <a:bodyPr/>
                    <a:lstStyle/>
                    <a:p>
                      <a:pPr>
                        <a:spcAft>
                          <a:spcPts val="0"/>
                        </a:spcAft>
                      </a:pPr>
                      <a:r>
                        <a:rPr lang="ru-RU" sz="1400">
                          <a:solidFill>
                            <a:srgbClr val="000000"/>
                          </a:solidFill>
                          <a:latin typeface="Times New Roman"/>
                          <a:ea typeface="Times New Roman"/>
                          <a:cs typeface="Times New Roman"/>
                        </a:rPr>
                        <a:t>5.1.2-5.5.2_Привлечение текста произведения для аргументации</a:t>
                      </a:r>
                      <a:endParaRPr lang="ru-RU" sz="1400">
                        <a:latin typeface="Cambria"/>
                        <a:ea typeface="Cambria"/>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6,50%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68,97%</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10,88%</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0,63%</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0,00%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19579">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16,92%</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20,69%</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38,86%</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9,09%</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1,65%</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19579">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2</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39,27%</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6,90%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41,97%</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46,08%</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24,79%</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686203">
                <a:tc vMerge="1">
                  <a:txBody>
                    <a:bodyPr/>
                    <a:lstStyle/>
                    <a:p>
                      <a:endParaRPr lang="ru-RU"/>
                    </a:p>
                  </a:txBody>
                  <a:tcPr/>
                </a:tc>
                <a:tc>
                  <a:txBody>
                    <a:bodyPr/>
                    <a:lstStyle/>
                    <a:p>
                      <a:pPr algn="ctr">
                        <a:spcAft>
                          <a:spcPts val="0"/>
                        </a:spcAft>
                      </a:pPr>
                      <a:r>
                        <a:rPr lang="ru-RU" sz="1800" dirty="0">
                          <a:solidFill>
                            <a:srgbClr val="000000"/>
                          </a:solidFill>
                          <a:latin typeface="Times New Roman"/>
                          <a:ea typeface="Cambria"/>
                          <a:cs typeface="Times New Roman"/>
                        </a:rPr>
                        <a:t>3</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37,31%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3,45%</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8,29%</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44,20%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73,55%</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dirty="0"/>
              <a:t>Результаты выполнения </a:t>
            </a:r>
            <a:br>
              <a:rPr lang="ru-RU" dirty="0"/>
            </a:br>
            <a:r>
              <a:rPr lang="ru-RU" dirty="0"/>
              <a:t>задания 5.1 – 5.5.</a:t>
            </a:r>
          </a:p>
        </p:txBody>
      </p:sp>
      <p:graphicFrame>
        <p:nvGraphicFramePr>
          <p:cNvPr id="5" name="Таблица 4"/>
          <p:cNvGraphicFramePr>
            <a:graphicFrameLocks noGrp="1"/>
          </p:cNvGraphicFramePr>
          <p:nvPr/>
        </p:nvGraphicFramePr>
        <p:xfrm>
          <a:off x="251518" y="1340769"/>
          <a:ext cx="8640961" cy="4114800"/>
        </p:xfrm>
        <a:graphic>
          <a:graphicData uri="http://schemas.openxmlformats.org/drawingml/2006/table">
            <a:tbl>
              <a:tblPr/>
              <a:tblGrid>
                <a:gridCol w="1234423">
                  <a:extLst>
                    <a:ext uri="{9D8B030D-6E8A-4147-A177-3AD203B41FA5}">
                      <a16:colId xmlns:a16="http://schemas.microsoft.com/office/drawing/2014/main" xmlns="" val="20000"/>
                    </a:ext>
                  </a:extLst>
                </a:gridCol>
                <a:gridCol w="1234423">
                  <a:extLst>
                    <a:ext uri="{9D8B030D-6E8A-4147-A177-3AD203B41FA5}">
                      <a16:colId xmlns:a16="http://schemas.microsoft.com/office/drawing/2014/main" xmlns="" val="20001"/>
                    </a:ext>
                  </a:extLst>
                </a:gridCol>
                <a:gridCol w="1234423">
                  <a:extLst>
                    <a:ext uri="{9D8B030D-6E8A-4147-A177-3AD203B41FA5}">
                      <a16:colId xmlns:a16="http://schemas.microsoft.com/office/drawing/2014/main" xmlns="" val="20002"/>
                    </a:ext>
                  </a:extLst>
                </a:gridCol>
                <a:gridCol w="1234423">
                  <a:extLst>
                    <a:ext uri="{9D8B030D-6E8A-4147-A177-3AD203B41FA5}">
                      <a16:colId xmlns:a16="http://schemas.microsoft.com/office/drawing/2014/main" xmlns="" val="20003"/>
                    </a:ext>
                  </a:extLst>
                </a:gridCol>
                <a:gridCol w="1234423">
                  <a:extLst>
                    <a:ext uri="{9D8B030D-6E8A-4147-A177-3AD203B41FA5}">
                      <a16:colId xmlns:a16="http://schemas.microsoft.com/office/drawing/2014/main" xmlns="" val="20004"/>
                    </a:ext>
                  </a:extLst>
                </a:gridCol>
                <a:gridCol w="1234423">
                  <a:extLst>
                    <a:ext uri="{9D8B030D-6E8A-4147-A177-3AD203B41FA5}">
                      <a16:colId xmlns:a16="http://schemas.microsoft.com/office/drawing/2014/main" xmlns="" val="20005"/>
                    </a:ext>
                  </a:extLst>
                </a:gridCol>
                <a:gridCol w="1234423">
                  <a:extLst>
                    <a:ext uri="{9D8B030D-6E8A-4147-A177-3AD203B41FA5}">
                      <a16:colId xmlns:a16="http://schemas.microsoft.com/office/drawing/2014/main" xmlns="" val="20006"/>
                    </a:ext>
                  </a:extLst>
                </a:gridCol>
              </a:tblGrid>
              <a:tr h="370041">
                <a:tc rowSpan="3">
                  <a:txBody>
                    <a:bodyPr/>
                    <a:lstStyle/>
                    <a:p>
                      <a:pPr>
                        <a:spcAft>
                          <a:spcPts val="0"/>
                        </a:spcAft>
                      </a:pPr>
                      <a:r>
                        <a:rPr lang="ru-RU" sz="1800" dirty="0">
                          <a:solidFill>
                            <a:srgbClr val="000000"/>
                          </a:solidFill>
                          <a:latin typeface="Times New Roman"/>
                          <a:ea typeface="Times New Roman"/>
                          <a:cs typeface="Times New Roman"/>
                        </a:rPr>
                        <a:t> 5.1.3-5.5.3_Опора на теоретико-литературные понятия</a:t>
                      </a:r>
                      <a:endParaRPr lang="ru-RU" sz="1800" dirty="0">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6,80%</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75,86%</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11,92%</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0,00%</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0,00%</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0041">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1</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39,88%</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24,14%</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64,77%</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35,74%</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14,88%</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4053">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2</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53,32%</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0,00%</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23,32%</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64,26%</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85,12%</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0041">
                <a:tc rowSpan="4">
                  <a:txBody>
                    <a:bodyPr/>
                    <a:lstStyle/>
                    <a:p>
                      <a:pPr>
                        <a:spcAft>
                          <a:spcPts val="0"/>
                        </a:spcAft>
                      </a:pPr>
                      <a:r>
                        <a:rPr lang="ru-RU" sz="1800">
                          <a:solidFill>
                            <a:srgbClr val="000000"/>
                          </a:solidFill>
                          <a:latin typeface="Times New Roman"/>
                          <a:ea typeface="Times New Roman"/>
                          <a:cs typeface="Times New Roman"/>
                        </a:rPr>
                        <a:t>5.1.4-5.5.4_Композиционная цельность и логичность</a:t>
                      </a:r>
                      <a:endParaRPr lang="ru-RU" sz="1800">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6,04%</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65,52%</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10,88%</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0,00%</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0,00%</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0041">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1</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5,14%</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24,14%</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10,88%</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1,88%</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0,00%</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0041">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2</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38,97%</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10,34%</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63,21%</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38,24%</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9,09%</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6061">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3</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49,85%</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0,00%</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15,03%</a:t>
                      </a:r>
                      <a:endParaRPr lang="ru-RU" sz="180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59,87%</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90,91%</a:t>
                      </a:r>
                      <a:endParaRPr lang="ru-RU" sz="1800" dirty="0">
                        <a:latin typeface="Cambria"/>
                        <a:ea typeface="Cambria"/>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dirty="0"/>
              <a:t>Результаты выполнения </a:t>
            </a:r>
            <a:br>
              <a:rPr lang="ru-RU" dirty="0"/>
            </a:br>
            <a:r>
              <a:rPr lang="ru-RU" dirty="0"/>
              <a:t>задания 5.1 – 5.5.</a:t>
            </a:r>
          </a:p>
        </p:txBody>
      </p:sp>
      <p:graphicFrame>
        <p:nvGraphicFramePr>
          <p:cNvPr id="4" name="Таблица 3"/>
          <p:cNvGraphicFramePr>
            <a:graphicFrameLocks noGrp="1"/>
          </p:cNvGraphicFramePr>
          <p:nvPr/>
        </p:nvGraphicFramePr>
        <p:xfrm>
          <a:off x="395536" y="1340768"/>
          <a:ext cx="8424934" cy="4968552"/>
        </p:xfrm>
        <a:graphic>
          <a:graphicData uri="http://schemas.openxmlformats.org/drawingml/2006/table">
            <a:tbl>
              <a:tblPr/>
              <a:tblGrid>
                <a:gridCol w="1203562">
                  <a:extLst>
                    <a:ext uri="{9D8B030D-6E8A-4147-A177-3AD203B41FA5}">
                      <a16:colId xmlns:a16="http://schemas.microsoft.com/office/drawing/2014/main" xmlns="" val="20000"/>
                    </a:ext>
                  </a:extLst>
                </a:gridCol>
                <a:gridCol w="1203562">
                  <a:extLst>
                    <a:ext uri="{9D8B030D-6E8A-4147-A177-3AD203B41FA5}">
                      <a16:colId xmlns:a16="http://schemas.microsoft.com/office/drawing/2014/main" xmlns="" val="20001"/>
                    </a:ext>
                  </a:extLst>
                </a:gridCol>
                <a:gridCol w="1203562">
                  <a:extLst>
                    <a:ext uri="{9D8B030D-6E8A-4147-A177-3AD203B41FA5}">
                      <a16:colId xmlns:a16="http://schemas.microsoft.com/office/drawing/2014/main" xmlns="" val="20002"/>
                    </a:ext>
                  </a:extLst>
                </a:gridCol>
                <a:gridCol w="1203562">
                  <a:extLst>
                    <a:ext uri="{9D8B030D-6E8A-4147-A177-3AD203B41FA5}">
                      <a16:colId xmlns:a16="http://schemas.microsoft.com/office/drawing/2014/main" xmlns="" val="20003"/>
                    </a:ext>
                  </a:extLst>
                </a:gridCol>
                <a:gridCol w="1203562">
                  <a:extLst>
                    <a:ext uri="{9D8B030D-6E8A-4147-A177-3AD203B41FA5}">
                      <a16:colId xmlns:a16="http://schemas.microsoft.com/office/drawing/2014/main" xmlns="" val="20004"/>
                    </a:ext>
                  </a:extLst>
                </a:gridCol>
                <a:gridCol w="1203562">
                  <a:extLst>
                    <a:ext uri="{9D8B030D-6E8A-4147-A177-3AD203B41FA5}">
                      <a16:colId xmlns:a16="http://schemas.microsoft.com/office/drawing/2014/main" xmlns="" val="20005"/>
                    </a:ext>
                  </a:extLst>
                </a:gridCol>
                <a:gridCol w="1203562">
                  <a:extLst>
                    <a:ext uri="{9D8B030D-6E8A-4147-A177-3AD203B41FA5}">
                      <a16:colId xmlns:a16="http://schemas.microsoft.com/office/drawing/2014/main" xmlns="" val="20006"/>
                    </a:ext>
                  </a:extLst>
                </a:gridCol>
              </a:tblGrid>
              <a:tr h="306550">
                <a:tc rowSpan="3">
                  <a:txBody>
                    <a:bodyPr/>
                    <a:lstStyle/>
                    <a:p>
                      <a:pPr>
                        <a:spcAft>
                          <a:spcPts val="0"/>
                        </a:spcAft>
                      </a:pPr>
                      <a:r>
                        <a:rPr lang="ru-RU" sz="1200">
                          <a:solidFill>
                            <a:srgbClr val="000000"/>
                          </a:solidFill>
                          <a:latin typeface="Times New Roman"/>
                          <a:ea typeface="Times New Roman"/>
                          <a:cs typeface="Times New Roman"/>
                        </a:rPr>
                        <a:t>5.1.5-5.5.5_Соблюдение речевых норм</a:t>
                      </a:r>
                      <a:endParaRPr lang="ru-RU" sz="1200">
                        <a:latin typeface="Cambria"/>
                        <a:ea typeface="Cambria"/>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34,29%</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86,21%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48,19%</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31,66%</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6,61%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6550">
                <a:tc vMerge="1">
                  <a:txBody>
                    <a:bodyPr/>
                    <a:lstStyle/>
                    <a:p>
                      <a:endParaRPr lang="ru-RU"/>
                    </a:p>
                  </a:txBody>
                  <a:tcPr/>
                </a:tc>
                <a:tc>
                  <a:txBody>
                    <a:bodyPr/>
                    <a:lstStyle/>
                    <a:p>
                      <a:pPr algn="ctr">
                        <a:spcAft>
                          <a:spcPts val="0"/>
                        </a:spcAft>
                      </a:pPr>
                      <a:r>
                        <a:rPr lang="ru-RU" sz="1800" dirty="0">
                          <a:solidFill>
                            <a:srgbClr val="000000"/>
                          </a:solidFill>
                          <a:latin typeface="Times New Roman"/>
                          <a:ea typeface="Cambria"/>
                          <a:cs typeface="Times New Roman"/>
                        </a:rPr>
                        <a:t>1</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45,32%</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13,79%</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45,60%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50,78%</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38,02%</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3748">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2</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20,39%</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0,00%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6,22%</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17,55%</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55,37%</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6550">
                <a:tc rowSpan="2">
                  <a:txBody>
                    <a:bodyPr/>
                    <a:lstStyle/>
                    <a:p>
                      <a:pPr>
                        <a:spcAft>
                          <a:spcPts val="0"/>
                        </a:spcAft>
                      </a:pPr>
                      <a:r>
                        <a:rPr lang="ru-RU" sz="1200">
                          <a:solidFill>
                            <a:srgbClr val="000000"/>
                          </a:solidFill>
                          <a:latin typeface="Times New Roman"/>
                          <a:ea typeface="Times New Roman"/>
                          <a:cs typeface="Times New Roman"/>
                        </a:rPr>
                        <a:t>5.1.6-5.5.6_Соблюдение орфографических норм</a:t>
                      </a:r>
                      <a:endParaRPr lang="ru-RU" sz="1200">
                        <a:latin typeface="Cambria"/>
                        <a:ea typeface="Cambria"/>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33,99%</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82,76%</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56,48%</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26,96%</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4,96%</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70298">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66,01%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17,24%</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43,52%</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73,04%</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95,04%</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6550">
                <a:tc rowSpan="2">
                  <a:txBody>
                    <a:bodyPr/>
                    <a:lstStyle/>
                    <a:p>
                      <a:pPr>
                        <a:spcAft>
                          <a:spcPts val="0"/>
                        </a:spcAft>
                      </a:pPr>
                      <a:r>
                        <a:rPr lang="ru-RU" sz="1200">
                          <a:solidFill>
                            <a:srgbClr val="000000"/>
                          </a:solidFill>
                          <a:latin typeface="Times New Roman"/>
                          <a:ea typeface="Times New Roman"/>
                          <a:cs typeface="Times New Roman"/>
                        </a:rPr>
                        <a:t>5.1.7-5.5.7_Соблюдение пунктуационных норм</a:t>
                      </a:r>
                      <a:endParaRPr lang="ru-RU" sz="1200">
                        <a:latin typeface="Cambria"/>
                        <a:ea typeface="Cambria"/>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45,47%</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100,00%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68,91%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37,93%</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14,88%</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000878">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54,53%</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0,00%</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31,09%</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62,07%</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85,12%</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6550">
                <a:tc rowSpan="2">
                  <a:txBody>
                    <a:bodyPr/>
                    <a:lstStyle/>
                    <a:p>
                      <a:pPr>
                        <a:spcAft>
                          <a:spcPts val="0"/>
                        </a:spcAft>
                      </a:pPr>
                      <a:r>
                        <a:rPr lang="ru-RU" sz="1200">
                          <a:solidFill>
                            <a:srgbClr val="000000"/>
                          </a:solidFill>
                          <a:latin typeface="Times New Roman"/>
                          <a:ea typeface="Times New Roman"/>
                          <a:cs typeface="Times New Roman"/>
                        </a:rPr>
                        <a:t>5.1.8-5.5.8_Соблюдение грамматических норм</a:t>
                      </a:r>
                      <a:endParaRPr lang="ru-RU" sz="1200">
                        <a:latin typeface="Cambria"/>
                        <a:ea typeface="Cambria"/>
                        <a:cs typeface="Times New Roman"/>
                      </a:endParaRPr>
                    </a:p>
                  </a:txBody>
                  <a:tcPr marL="66261" marR="662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0</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22,81%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89,66%</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38,86%</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15,36%</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0,83%</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000878">
                <a:tc vMerge="1">
                  <a:txBody>
                    <a:bodyPr/>
                    <a:lstStyle/>
                    <a:p>
                      <a:endParaRPr lang="ru-RU"/>
                    </a:p>
                  </a:txBody>
                  <a:tcPr/>
                </a:tc>
                <a:tc>
                  <a:txBody>
                    <a:bodyPr/>
                    <a:lstStyle/>
                    <a:p>
                      <a:pPr algn="ctr">
                        <a:spcAft>
                          <a:spcPts val="0"/>
                        </a:spcAft>
                      </a:pPr>
                      <a:r>
                        <a:rPr lang="ru-RU" sz="1800">
                          <a:solidFill>
                            <a:srgbClr val="000000"/>
                          </a:solidFill>
                          <a:latin typeface="Times New Roman"/>
                          <a:ea typeface="Cambria"/>
                          <a:cs typeface="Times New Roman"/>
                        </a:rPr>
                        <a:t>1</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77,19%</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10,34%</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61,14%</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solidFill>
                            <a:srgbClr val="000000"/>
                          </a:solidFill>
                          <a:latin typeface="Times New Roman"/>
                          <a:ea typeface="Cambria"/>
                          <a:cs typeface="Times New Roman"/>
                        </a:rPr>
                        <a:t>84,64%</a:t>
                      </a:r>
                      <a:endParaRPr lang="ru-RU" sz="180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solidFill>
                            <a:srgbClr val="000000"/>
                          </a:solidFill>
                          <a:latin typeface="Times New Roman"/>
                          <a:ea typeface="Cambria"/>
                          <a:cs typeface="Times New Roman"/>
                        </a:rPr>
                        <a:t>99,17%</a:t>
                      </a:r>
                      <a:endParaRPr lang="ru-RU" sz="1800" dirty="0">
                        <a:latin typeface="Cambria"/>
                        <a:ea typeface="Cambria"/>
                        <a:cs typeface="Times New Roman"/>
                      </a:endParaRPr>
                    </a:p>
                  </a:txBody>
                  <a:tcPr marL="66261" marR="6626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6A4568-D931-4DF0-AEF3-0ADB1DFE7CA9}"/>
              </a:ext>
            </a:extLst>
          </p:cNvPr>
          <p:cNvSpPr>
            <a:spLocks noGrp="1"/>
          </p:cNvSpPr>
          <p:nvPr>
            <p:ph type="title"/>
          </p:nvPr>
        </p:nvSpPr>
        <p:spPr>
          <a:xfrm>
            <a:off x="476089" y="94287"/>
            <a:ext cx="7886700" cy="1174473"/>
          </a:xfrm>
        </p:spPr>
        <p:txBody>
          <a:bodyPr>
            <a:normAutofit/>
          </a:bodyPr>
          <a:lstStyle/>
          <a:p>
            <a:r>
              <a:rPr lang="ru-RU" dirty="0"/>
              <a:t>Рекомендации по организации дифференцированного обучения</a:t>
            </a:r>
          </a:p>
        </p:txBody>
      </p:sp>
      <p:sp>
        <p:nvSpPr>
          <p:cNvPr id="3" name="Объект 2">
            <a:extLst>
              <a:ext uri="{FF2B5EF4-FFF2-40B4-BE49-F238E27FC236}">
                <a16:creationId xmlns:a16="http://schemas.microsoft.com/office/drawing/2014/main" xmlns="" id="{8150628A-5098-423F-BA45-38BA38913074}"/>
              </a:ext>
            </a:extLst>
          </p:cNvPr>
          <p:cNvSpPr>
            <a:spLocks noGrp="1"/>
          </p:cNvSpPr>
          <p:nvPr>
            <p:ph idx="1"/>
          </p:nvPr>
        </p:nvSpPr>
        <p:spPr>
          <a:xfrm>
            <a:off x="323528" y="1268760"/>
            <a:ext cx="8424936" cy="5472607"/>
          </a:xfrm>
        </p:spPr>
        <p:txBody>
          <a:bodyPr>
            <a:normAutofit/>
          </a:bodyPr>
          <a:lstStyle/>
          <a:p>
            <a:pPr marL="0" indent="0">
              <a:buNone/>
            </a:pPr>
            <a:r>
              <a:rPr lang="ru-RU" dirty="0"/>
              <a:t>При подготовке обучающихся с низким и средним уровнем подготовки следует:</a:t>
            </a:r>
          </a:p>
          <a:p>
            <a:r>
              <a:rPr lang="ru-RU" dirty="0"/>
              <a:t> осуществлять с обучающимися работу с содержанием произведений из обязательного списка литературы, представленного в кодификаторе;</a:t>
            </a:r>
          </a:p>
          <a:p>
            <a:r>
              <a:rPr lang="ru-RU" dirty="0"/>
              <a:t>отрабатывать с </a:t>
            </a:r>
            <a:r>
              <a:rPr lang="ru-RU" dirty="0" smtClean="0"/>
              <a:t>обучающимися </a:t>
            </a:r>
            <a:r>
              <a:rPr lang="ru-RU" dirty="0"/>
              <a:t>вызвавшее затруднение на </a:t>
            </a:r>
            <a:r>
              <a:rPr lang="ru-RU" dirty="0" smtClean="0"/>
              <a:t>ГИА-2024</a:t>
            </a:r>
            <a:r>
              <a:rPr lang="en-US" dirty="0" smtClean="0"/>
              <a:t> </a:t>
            </a:r>
            <a:r>
              <a:rPr lang="ru-RU" smtClean="0"/>
              <a:t>задание </a:t>
            </a:r>
            <a:r>
              <a:rPr lang="ru-RU" dirty="0"/>
              <a:t>№ </a:t>
            </a:r>
            <a:r>
              <a:rPr lang="ru-RU" dirty="0" smtClean="0"/>
              <a:t>1. </a:t>
            </a:r>
            <a:r>
              <a:rPr lang="ru-RU" dirty="0"/>
              <a:t>Отработка очень важна, так как задания базового уровня сложности и ориентируют на выполнения любого вида анализа</a:t>
            </a:r>
          </a:p>
          <a:p>
            <a:r>
              <a:rPr lang="ru-RU" dirty="0"/>
              <a:t>на уроках литературы систематически предлагать учащимся задания, требующие развёрнутых ответов ограниченного объёма как в качестве обучающих и тренировочных работ, так и в форме контрольных; </a:t>
            </a:r>
          </a:p>
          <a:p>
            <a:r>
              <a:rPr lang="ru-RU" dirty="0"/>
              <a:t>привлекать учебный материал из раздела «Культура речи», «Теория построения письменного высказывания», «Практическая грамотность».</a:t>
            </a:r>
          </a:p>
        </p:txBody>
      </p:sp>
    </p:spTree>
    <p:extLst>
      <p:ext uri="{BB962C8B-B14F-4D97-AF65-F5344CB8AC3E}">
        <p14:creationId xmlns:p14="http://schemas.microsoft.com/office/powerpoint/2010/main" val="2864372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6A4568-D931-4DF0-AEF3-0ADB1DFE7CA9}"/>
              </a:ext>
            </a:extLst>
          </p:cNvPr>
          <p:cNvSpPr>
            <a:spLocks noGrp="1"/>
          </p:cNvSpPr>
          <p:nvPr>
            <p:ph type="title"/>
          </p:nvPr>
        </p:nvSpPr>
        <p:spPr>
          <a:xfrm>
            <a:off x="476089" y="94287"/>
            <a:ext cx="7886700" cy="1174473"/>
          </a:xfrm>
        </p:spPr>
        <p:txBody>
          <a:bodyPr>
            <a:normAutofit/>
          </a:bodyPr>
          <a:lstStyle/>
          <a:p>
            <a:r>
              <a:rPr lang="ru-RU" dirty="0"/>
              <a:t>Рекомендации по организации дифференцированного обучения</a:t>
            </a:r>
          </a:p>
        </p:txBody>
      </p:sp>
      <p:sp>
        <p:nvSpPr>
          <p:cNvPr id="3" name="Объект 2">
            <a:extLst>
              <a:ext uri="{FF2B5EF4-FFF2-40B4-BE49-F238E27FC236}">
                <a16:creationId xmlns:a16="http://schemas.microsoft.com/office/drawing/2014/main" xmlns="" id="{8150628A-5098-423F-BA45-38BA38913074}"/>
              </a:ext>
            </a:extLst>
          </p:cNvPr>
          <p:cNvSpPr>
            <a:spLocks noGrp="1"/>
          </p:cNvSpPr>
          <p:nvPr>
            <p:ph idx="1"/>
          </p:nvPr>
        </p:nvSpPr>
        <p:spPr>
          <a:xfrm>
            <a:off x="323528" y="1268760"/>
            <a:ext cx="8424936" cy="5472607"/>
          </a:xfrm>
        </p:spPr>
        <p:txBody>
          <a:bodyPr>
            <a:normAutofit/>
          </a:bodyPr>
          <a:lstStyle/>
          <a:p>
            <a:pPr marL="0" indent="0" algn="just">
              <a:buNone/>
            </a:pPr>
            <a:r>
              <a:rPr lang="ru-RU" sz="2800" dirty="0"/>
              <a:t>При подготовке обучающихся с высоким уровнем подготовки следует:</a:t>
            </a:r>
          </a:p>
          <a:p>
            <a:pPr algn="just"/>
            <a:r>
              <a:rPr lang="ru-RU" sz="2800" dirty="0"/>
              <a:t>предлагать обучающимся использовать в практике задания комплексного характера: все виды анализа текста, начиная от лексического и заканчивая анализом средств выразительности языка фрагмента произведения художественной литературы;</a:t>
            </a:r>
          </a:p>
          <a:p>
            <a:pPr algn="just"/>
            <a:r>
              <a:rPr lang="ru-RU" sz="2800" dirty="0"/>
              <a:t>отрабатывать с обучающимися навыки практической грамотности, практиковать написание сочинений на проблемную тему с оцениванием по критериям 5К6-5К8.</a:t>
            </a:r>
          </a:p>
        </p:txBody>
      </p:sp>
    </p:spTree>
    <p:extLst>
      <p:ext uri="{BB962C8B-B14F-4D97-AF65-F5344CB8AC3E}">
        <p14:creationId xmlns:p14="http://schemas.microsoft.com/office/powerpoint/2010/main" val="1811298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23A196-5D26-4E9B-9703-F856779C3B2A}"/>
              </a:ext>
            </a:extLst>
          </p:cNvPr>
          <p:cNvSpPr>
            <a:spLocks noGrp="1"/>
          </p:cNvSpPr>
          <p:nvPr>
            <p:ph type="title"/>
          </p:nvPr>
        </p:nvSpPr>
        <p:spPr>
          <a:xfrm>
            <a:off x="628650" y="-99392"/>
            <a:ext cx="7886700" cy="1325563"/>
          </a:xfrm>
        </p:spPr>
        <p:txBody>
          <a:bodyPr/>
          <a:lstStyle/>
          <a:p>
            <a:r>
              <a:rPr lang="ru-RU" dirty="0"/>
              <a:t>Рекомендации для обучающихся</a:t>
            </a:r>
          </a:p>
        </p:txBody>
      </p:sp>
      <p:sp>
        <p:nvSpPr>
          <p:cNvPr id="3" name="Объект 2">
            <a:extLst>
              <a:ext uri="{FF2B5EF4-FFF2-40B4-BE49-F238E27FC236}">
                <a16:creationId xmlns:a16="http://schemas.microsoft.com/office/drawing/2014/main" xmlns="" id="{D5F6BC82-E2C1-4AD0-A575-FD559F9C4B81}"/>
              </a:ext>
            </a:extLst>
          </p:cNvPr>
          <p:cNvSpPr>
            <a:spLocks noGrp="1"/>
          </p:cNvSpPr>
          <p:nvPr>
            <p:ph idx="1"/>
          </p:nvPr>
        </p:nvSpPr>
        <p:spPr>
          <a:xfrm>
            <a:off x="179512" y="980728"/>
            <a:ext cx="8640960" cy="5688631"/>
          </a:xfrm>
        </p:spPr>
        <p:txBody>
          <a:bodyPr>
            <a:noAutofit/>
          </a:bodyPr>
          <a:lstStyle/>
          <a:p>
            <a:r>
              <a:rPr lang="ru-RU" sz="2400" dirty="0"/>
              <a:t>Чтение художественного текста (с карандашом в руке и на бумажном носителе), выявление ключевых слов и словосочетаний, деления текста на смысловые части; </a:t>
            </a:r>
          </a:p>
          <a:p>
            <a:r>
              <a:rPr lang="ru-RU" sz="2400" dirty="0" smtClean="0"/>
              <a:t>Развитие </a:t>
            </a:r>
            <a:r>
              <a:rPr lang="ru-RU" sz="2400" dirty="0"/>
              <a:t>умения определять тематику, проблематику произведения, интерпретировать художественный текст с опорой на авторскую позицию; </a:t>
            </a:r>
          </a:p>
          <a:p>
            <a:r>
              <a:rPr lang="ru-RU" sz="2400" dirty="0"/>
              <a:t>Развитие умения анализировать эпизод, систему образов, структуру и язык художественного произведения, осуществлять сопоставительный анализ фрагментов, образов героев одного и разных произведений; </a:t>
            </a:r>
          </a:p>
          <a:p>
            <a:r>
              <a:rPr lang="ru-RU" sz="2400" dirty="0"/>
              <a:t>Развитие умения соотносить позицию автора текста с оценочными суждениями авторов критических статей; </a:t>
            </a:r>
          </a:p>
          <a:p>
            <a:r>
              <a:rPr lang="ru-RU" sz="2400" dirty="0"/>
              <a:t>Развитие умения создавать самостоятельные устные и письменные развёрнутые и аргументированные аналитические высказывания.</a:t>
            </a:r>
          </a:p>
        </p:txBody>
      </p:sp>
    </p:spTree>
    <p:extLst>
      <p:ext uri="{BB962C8B-B14F-4D97-AF65-F5344CB8AC3E}">
        <p14:creationId xmlns:p14="http://schemas.microsoft.com/office/powerpoint/2010/main" val="3456483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4BE2AD-DF40-493D-8E0B-6A91D847131C}"/>
              </a:ext>
            </a:extLst>
          </p:cNvPr>
          <p:cNvSpPr>
            <a:spLocks noGrp="1"/>
          </p:cNvSpPr>
          <p:nvPr>
            <p:ph type="title"/>
          </p:nvPr>
        </p:nvSpPr>
        <p:spPr>
          <a:xfrm>
            <a:off x="467544" y="116632"/>
            <a:ext cx="7886700" cy="1325563"/>
          </a:xfrm>
        </p:spPr>
        <p:txBody>
          <a:bodyPr/>
          <a:lstStyle/>
          <a:p>
            <a:r>
              <a:rPr lang="ru-RU" dirty="0"/>
              <a:t>Рекомендации</a:t>
            </a:r>
          </a:p>
        </p:txBody>
      </p:sp>
      <p:sp>
        <p:nvSpPr>
          <p:cNvPr id="3" name="Объект 2">
            <a:extLst>
              <a:ext uri="{FF2B5EF4-FFF2-40B4-BE49-F238E27FC236}">
                <a16:creationId xmlns:a16="http://schemas.microsoft.com/office/drawing/2014/main" xmlns="" id="{6C8F2FBF-7DAE-4315-963A-BC2C141F2034}"/>
              </a:ext>
            </a:extLst>
          </p:cNvPr>
          <p:cNvSpPr>
            <a:spLocks noGrp="1"/>
          </p:cNvSpPr>
          <p:nvPr>
            <p:ph idx="1"/>
          </p:nvPr>
        </p:nvSpPr>
        <p:spPr>
          <a:xfrm>
            <a:off x="467544" y="1180567"/>
            <a:ext cx="7886700" cy="523255"/>
          </a:xfrm>
        </p:spPr>
        <p:txBody>
          <a:bodyPr/>
          <a:lstStyle/>
          <a:p>
            <a:pPr marL="0" indent="0">
              <a:buNone/>
            </a:pPr>
            <a:r>
              <a:rPr lang="ru-RU" dirty="0"/>
              <a:t>Использовать задания в формате ВПР</a:t>
            </a:r>
          </a:p>
          <a:p>
            <a:endParaRPr lang="ru-RU" dirty="0"/>
          </a:p>
        </p:txBody>
      </p:sp>
      <p:pic>
        <p:nvPicPr>
          <p:cNvPr id="4" name="Рисунок 3">
            <a:extLst>
              <a:ext uri="{FF2B5EF4-FFF2-40B4-BE49-F238E27FC236}">
                <a16:creationId xmlns:a16="http://schemas.microsoft.com/office/drawing/2014/main" xmlns="" id="{70B244DE-8EFD-45AC-8027-78E237834F61}"/>
              </a:ext>
            </a:extLst>
          </p:cNvPr>
          <p:cNvPicPr>
            <a:picLocks noChangeAspect="1"/>
          </p:cNvPicPr>
          <p:nvPr/>
        </p:nvPicPr>
        <p:blipFill>
          <a:blip r:embed="rId2" cstate="print"/>
          <a:stretch>
            <a:fillRect/>
          </a:stretch>
        </p:blipFill>
        <p:spPr>
          <a:xfrm>
            <a:off x="383989" y="1692799"/>
            <a:ext cx="4062096" cy="4952197"/>
          </a:xfrm>
          <a:prstGeom prst="rect">
            <a:avLst/>
          </a:prstGeom>
        </p:spPr>
      </p:pic>
      <p:pic>
        <p:nvPicPr>
          <p:cNvPr id="5" name="Рисунок 4">
            <a:extLst>
              <a:ext uri="{FF2B5EF4-FFF2-40B4-BE49-F238E27FC236}">
                <a16:creationId xmlns:a16="http://schemas.microsoft.com/office/drawing/2014/main" xmlns="" id="{C4EF6884-7B65-40F9-A4A5-365EAEBD5DDE}"/>
              </a:ext>
            </a:extLst>
          </p:cNvPr>
          <p:cNvPicPr>
            <a:picLocks noChangeAspect="1"/>
          </p:cNvPicPr>
          <p:nvPr/>
        </p:nvPicPr>
        <p:blipFill>
          <a:blip r:embed="rId3" cstate="print"/>
          <a:stretch>
            <a:fillRect/>
          </a:stretch>
        </p:blipFill>
        <p:spPr>
          <a:xfrm>
            <a:off x="4559582" y="1637736"/>
            <a:ext cx="4332898" cy="5018284"/>
          </a:xfrm>
          <a:prstGeom prst="rect">
            <a:avLst/>
          </a:prstGeom>
        </p:spPr>
      </p:pic>
    </p:spTree>
    <p:extLst>
      <p:ext uri="{BB962C8B-B14F-4D97-AF65-F5344CB8AC3E}">
        <p14:creationId xmlns:p14="http://schemas.microsoft.com/office/powerpoint/2010/main" val="1386817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AFB911B-415D-4F3D-8DCB-10B73AF66508}"/>
              </a:ext>
            </a:extLst>
          </p:cNvPr>
          <p:cNvSpPr>
            <a:spLocks noGrp="1"/>
          </p:cNvSpPr>
          <p:nvPr>
            <p:ph type="title"/>
          </p:nvPr>
        </p:nvSpPr>
        <p:spPr/>
        <p:txBody>
          <a:bodyPr/>
          <a:lstStyle/>
          <a:p>
            <a:r>
              <a:rPr lang="ru-RU" dirty="0"/>
              <a:t>Изменения в 2025 году</a:t>
            </a:r>
          </a:p>
        </p:txBody>
      </p:sp>
      <p:sp>
        <p:nvSpPr>
          <p:cNvPr id="3" name="Объект 2">
            <a:extLst>
              <a:ext uri="{FF2B5EF4-FFF2-40B4-BE49-F238E27FC236}">
                <a16:creationId xmlns:a16="http://schemas.microsoft.com/office/drawing/2014/main" xmlns="" id="{E582B0FA-0C41-4673-BC5F-7559F72CAD60}"/>
              </a:ext>
            </a:extLst>
          </p:cNvPr>
          <p:cNvSpPr>
            <a:spLocks noGrp="1"/>
          </p:cNvSpPr>
          <p:nvPr>
            <p:ph idx="1"/>
          </p:nvPr>
        </p:nvSpPr>
        <p:spPr>
          <a:xfrm>
            <a:off x="395536" y="1556792"/>
            <a:ext cx="8640960" cy="4620171"/>
          </a:xfrm>
        </p:spPr>
        <p:txBody>
          <a:bodyPr>
            <a:normAutofit/>
          </a:bodyPr>
          <a:lstStyle/>
          <a:p>
            <a:r>
              <a:rPr lang="ru-RU" sz="2800" dirty="0"/>
              <a:t>Изменения структуры и содержания КИМ отсутствуют.</a:t>
            </a:r>
          </a:p>
          <a:p>
            <a:r>
              <a:rPr lang="ru-RU" sz="2800" dirty="0"/>
              <a:t>Уточнены критерии оценивания выполнения заданий:</a:t>
            </a:r>
          </a:p>
          <a:p>
            <a:pPr marL="0" indent="0">
              <a:buNone/>
            </a:pPr>
            <a:r>
              <a:rPr lang="ru-RU" sz="2800" dirty="0"/>
              <a:t>– при оценивании выполнения всех заданий части 1 по критерию «Логичность, соблюдение речевых и грамматических норм» учитывается сумма ошибок вне зависимости от их вида;</a:t>
            </a:r>
          </a:p>
          <a:p>
            <a:pPr marL="0" indent="0">
              <a:buNone/>
            </a:pPr>
            <a:r>
              <a:rPr lang="ru-RU" sz="2800" dirty="0"/>
              <a:t>– критерии К6 «Соблюдение орфографических норм» и К7 «Соблюдение пунктуационных норм» оценивания сочинения части 2 сближены по количеству ошибок с требованиями ОГЭ по русскому языку.</a:t>
            </a:r>
          </a:p>
        </p:txBody>
      </p:sp>
    </p:spTree>
    <p:extLst>
      <p:ext uri="{BB962C8B-B14F-4D97-AF65-F5344CB8AC3E}">
        <p14:creationId xmlns:p14="http://schemas.microsoft.com/office/powerpoint/2010/main" val="388524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64704"/>
          </a:xfrm>
        </p:spPr>
        <p:txBody>
          <a:bodyPr/>
          <a:lstStyle/>
          <a:p>
            <a:r>
              <a:rPr lang="ru-RU" dirty="0"/>
              <a:t>Основные выводы</a:t>
            </a:r>
          </a:p>
        </p:txBody>
      </p:sp>
      <p:sp>
        <p:nvSpPr>
          <p:cNvPr id="3" name="Содержимое 2"/>
          <p:cNvSpPr>
            <a:spLocks noGrp="1"/>
          </p:cNvSpPr>
          <p:nvPr>
            <p:ph idx="1"/>
          </p:nvPr>
        </p:nvSpPr>
        <p:spPr>
          <a:xfrm>
            <a:off x="0" y="836712"/>
            <a:ext cx="9144000" cy="6021288"/>
          </a:xfrm>
        </p:spPr>
        <p:txBody>
          <a:bodyPr>
            <a:noAutofit/>
          </a:bodyPr>
          <a:lstStyle/>
          <a:p>
            <a:pPr lvl="0"/>
            <a:r>
              <a:rPr lang="ru-RU" sz="2800" dirty="0"/>
              <a:t>в сравнении с 2023 годом на 1,4% повысился средний процент выполнения 4.1 «Сопоставление произведений», что говорит о развитии умения обучающихся сопоставлять поэтические произведения по указанному в задании направлению анализа;</a:t>
            </a:r>
          </a:p>
          <a:p>
            <a:pPr lvl="0"/>
            <a:r>
              <a:rPr lang="ru-RU" sz="2800" dirty="0"/>
              <a:t>на 6,19% повысился средний процент выполнения задания 4.2 «Привлечение текста произведения при сопоставлении для аргументации», это указывает на развитие умения выпускников основной школы приводить обоснованные доказательства к своим тезисам, уместно использовать художественный текст;</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886700" cy="836712"/>
          </a:xfrm>
        </p:spPr>
        <p:txBody>
          <a:bodyPr/>
          <a:lstStyle/>
          <a:p>
            <a:r>
              <a:rPr lang="ru-RU" dirty="0" smtClean="0"/>
              <a:t>Изменения в 2025 году</a:t>
            </a:r>
            <a:endParaRPr lang="ru-RU" dirty="0"/>
          </a:p>
        </p:txBody>
      </p:sp>
      <p:sp>
        <p:nvSpPr>
          <p:cNvPr id="6" name="Текст 5"/>
          <p:cNvSpPr>
            <a:spLocks noGrp="1"/>
          </p:cNvSpPr>
          <p:nvPr>
            <p:ph type="body" idx="1"/>
          </p:nvPr>
        </p:nvSpPr>
        <p:spPr>
          <a:xfrm>
            <a:off x="683568" y="620688"/>
            <a:ext cx="3868340" cy="823912"/>
          </a:xfrm>
        </p:spPr>
        <p:txBody>
          <a:bodyPr/>
          <a:lstStyle/>
          <a:p>
            <a:r>
              <a:rPr lang="ru-RU" dirty="0" smtClean="0"/>
              <a:t>2024</a:t>
            </a:r>
            <a:endParaRPr lang="ru-RU" dirty="0"/>
          </a:p>
        </p:txBody>
      </p:sp>
      <p:sp>
        <p:nvSpPr>
          <p:cNvPr id="4" name="Содержимое 3"/>
          <p:cNvSpPr>
            <a:spLocks noGrp="1"/>
          </p:cNvSpPr>
          <p:nvPr>
            <p:ph sz="half" idx="2"/>
          </p:nvPr>
        </p:nvSpPr>
        <p:spPr>
          <a:xfrm>
            <a:off x="629842" y="1484784"/>
            <a:ext cx="3868340" cy="5184576"/>
          </a:xfrm>
        </p:spPr>
        <p:txBody>
          <a:bodyPr>
            <a:normAutofit lnSpcReduction="10000"/>
          </a:bodyPr>
          <a:lstStyle/>
          <a:p>
            <a:r>
              <a:rPr lang="ru-RU" b="1" dirty="0" smtClean="0"/>
              <a:t>Логичность и соблюдение речевых и грамматических норм</a:t>
            </a:r>
          </a:p>
          <a:p>
            <a:r>
              <a:rPr lang="ru-RU" dirty="0" smtClean="0"/>
              <a:t>Отсутствуют логические, речевые, грамматические ошибки – 2 балла</a:t>
            </a:r>
          </a:p>
          <a:p>
            <a:r>
              <a:rPr lang="ru-RU" dirty="0" smtClean="0"/>
              <a:t>Допущено не более одной ошибки каждого вида (логическая, и/или речевая, и/или грамматическая), суммарно </a:t>
            </a:r>
            <a:r>
              <a:rPr lang="ru-RU" dirty="0" smtClean="0">
                <a:solidFill>
                  <a:srgbClr val="FF0000"/>
                </a:solidFill>
              </a:rPr>
              <a:t>не более трёх ошибок</a:t>
            </a:r>
            <a:r>
              <a:rPr lang="ru-RU" dirty="0" smtClean="0"/>
              <a:t> – 1 балл</a:t>
            </a:r>
          </a:p>
          <a:p>
            <a:r>
              <a:rPr lang="ru-RU" dirty="0" smtClean="0"/>
              <a:t>Допущены две или более ошибки одного вида (независимо от наличия/отсутствия ошибок других видов) – 0 </a:t>
            </a:r>
            <a:endParaRPr lang="ru-RU" dirty="0"/>
          </a:p>
        </p:txBody>
      </p:sp>
      <p:sp>
        <p:nvSpPr>
          <p:cNvPr id="7" name="Текст 6"/>
          <p:cNvSpPr>
            <a:spLocks noGrp="1"/>
          </p:cNvSpPr>
          <p:nvPr>
            <p:ph type="body" sz="quarter" idx="3"/>
          </p:nvPr>
        </p:nvSpPr>
        <p:spPr>
          <a:xfrm>
            <a:off x="4572000" y="836712"/>
            <a:ext cx="3887391" cy="535880"/>
          </a:xfrm>
        </p:spPr>
        <p:txBody>
          <a:bodyPr/>
          <a:lstStyle/>
          <a:p>
            <a:r>
              <a:rPr lang="ru-RU" dirty="0" smtClean="0"/>
              <a:t>2025</a:t>
            </a:r>
            <a:endParaRPr lang="ru-RU" dirty="0"/>
          </a:p>
        </p:txBody>
      </p:sp>
      <p:sp>
        <p:nvSpPr>
          <p:cNvPr id="8" name="Содержимое 7"/>
          <p:cNvSpPr>
            <a:spLocks noGrp="1"/>
          </p:cNvSpPr>
          <p:nvPr>
            <p:ph sz="quarter" idx="4"/>
          </p:nvPr>
        </p:nvSpPr>
        <p:spPr>
          <a:xfrm>
            <a:off x="4499992" y="1412776"/>
            <a:ext cx="3887391" cy="4968552"/>
          </a:xfrm>
        </p:spPr>
        <p:txBody>
          <a:bodyPr/>
          <a:lstStyle/>
          <a:p>
            <a:r>
              <a:rPr lang="ru-RU" b="1" dirty="0" smtClean="0"/>
              <a:t>Логичность, соблюдение речевых и грамматических норм </a:t>
            </a:r>
          </a:p>
          <a:p>
            <a:r>
              <a:rPr lang="ru-RU" dirty="0" smtClean="0"/>
              <a:t>Отсутствуют логические, речевые, грамматические ошибки – 2 балла</a:t>
            </a:r>
          </a:p>
          <a:p>
            <a:r>
              <a:rPr lang="ru-RU" dirty="0" smtClean="0"/>
              <a:t>Суммарно допущено </a:t>
            </a:r>
            <a:r>
              <a:rPr lang="ru-RU" dirty="0" smtClean="0">
                <a:solidFill>
                  <a:srgbClr val="FF0000"/>
                </a:solidFill>
              </a:rPr>
              <a:t>НЕ более двух </a:t>
            </a:r>
            <a:r>
              <a:rPr lang="ru-RU" dirty="0" smtClean="0"/>
              <a:t>любых ошибок (логических, речевых, грамматических) – 1 балл</a:t>
            </a:r>
          </a:p>
          <a:p>
            <a:r>
              <a:rPr lang="ru-RU" dirty="0" smtClean="0"/>
              <a:t>Суммарно допущено более двух любых ошибок (логических, речевых, грамматических) – 0 </a:t>
            </a: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886700" cy="836712"/>
          </a:xfrm>
        </p:spPr>
        <p:txBody>
          <a:bodyPr/>
          <a:lstStyle/>
          <a:p>
            <a:r>
              <a:rPr lang="ru-RU" dirty="0" smtClean="0"/>
              <a:t>Изменения в 2025 году</a:t>
            </a:r>
            <a:endParaRPr lang="ru-RU" dirty="0"/>
          </a:p>
        </p:txBody>
      </p:sp>
      <p:sp>
        <p:nvSpPr>
          <p:cNvPr id="6" name="Текст 5"/>
          <p:cNvSpPr>
            <a:spLocks noGrp="1"/>
          </p:cNvSpPr>
          <p:nvPr>
            <p:ph type="body" idx="1"/>
          </p:nvPr>
        </p:nvSpPr>
        <p:spPr>
          <a:xfrm>
            <a:off x="683568" y="620688"/>
            <a:ext cx="3868340" cy="823912"/>
          </a:xfrm>
        </p:spPr>
        <p:txBody>
          <a:bodyPr/>
          <a:lstStyle/>
          <a:p>
            <a:r>
              <a:rPr lang="ru-RU" dirty="0" smtClean="0"/>
              <a:t>2024</a:t>
            </a:r>
            <a:endParaRPr lang="ru-RU" dirty="0"/>
          </a:p>
        </p:txBody>
      </p:sp>
      <p:sp>
        <p:nvSpPr>
          <p:cNvPr id="4" name="Содержимое 3"/>
          <p:cNvSpPr>
            <a:spLocks noGrp="1"/>
          </p:cNvSpPr>
          <p:nvPr>
            <p:ph sz="half" idx="2"/>
          </p:nvPr>
        </p:nvSpPr>
        <p:spPr>
          <a:xfrm>
            <a:off x="629842" y="1484784"/>
            <a:ext cx="3868340" cy="5184576"/>
          </a:xfrm>
        </p:spPr>
        <p:txBody>
          <a:bodyPr>
            <a:normAutofit/>
          </a:bodyPr>
          <a:lstStyle/>
          <a:p>
            <a:r>
              <a:rPr lang="ru-RU" b="1" dirty="0" smtClean="0"/>
              <a:t>6. Соблюдение орфографических норм </a:t>
            </a:r>
          </a:p>
          <a:p>
            <a:r>
              <a:rPr lang="ru-RU" dirty="0" smtClean="0"/>
              <a:t>Орфографических ошибок нет, или </a:t>
            </a:r>
            <a:r>
              <a:rPr lang="ru-RU" dirty="0" smtClean="0">
                <a:solidFill>
                  <a:srgbClr val="FF0000"/>
                </a:solidFill>
              </a:rPr>
              <a:t>допущена одна ошибка </a:t>
            </a:r>
            <a:r>
              <a:rPr lang="ru-RU" dirty="0" smtClean="0"/>
              <a:t>–  1 балл</a:t>
            </a:r>
          </a:p>
          <a:p>
            <a:r>
              <a:rPr lang="ru-RU" dirty="0" smtClean="0"/>
              <a:t>Допущены две или более ошибки – 0 </a:t>
            </a:r>
          </a:p>
          <a:p>
            <a:r>
              <a:rPr lang="ru-RU" b="1" dirty="0" smtClean="0"/>
              <a:t>7. Соблюдение пунктуационных норм </a:t>
            </a:r>
          </a:p>
          <a:p>
            <a:r>
              <a:rPr lang="ru-RU" dirty="0" smtClean="0"/>
              <a:t> Пунктуационных ошибок нет, или допущена </a:t>
            </a:r>
            <a:r>
              <a:rPr lang="ru-RU" dirty="0" smtClean="0">
                <a:solidFill>
                  <a:srgbClr val="FF0000"/>
                </a:solidFill>
              </a:rPr>
              <a:t>одна ошибка </a:t>
            </a:r>
            <a:r>
              <a:rPr lang="ru-RU" dirty="0" smtClean="0"/>
              <a:t>– 1 балл</a:t>
            </a:r>
          </a:p>
          <a:p>
            <a:r>
              <a:rPr lang="ru-RU" dirty="0" smtClean="0"/>
              <a:t>Допущено две или более ошибки – 0</a:t>
            </a:r>
            <a:endParaRPr lang="ru-RU" dirty="0"/>
          </a:p>
        </p:txBody>
      </p:sp>
      <p:sp>
        <p:nvSpPr>
          <p:cNvPr id="7" name="Текст 6"/>
          <p:cNvSpPr>
            <a:spLocks noGrp="1"/>
          </p:cNvSpPr>
          <p:nvPr>
            <p:ph type="body" sz="quarter" idx="3"/>
          </p:nvPr>
        </p:nvSpPr>
        <p:spPr>
          <a:xfrm>
            <a:off x="4572000" y="836712"/>
            <a:ext cx="3887391" cy="535880"/>
          </a:xfrm>
        </p:spPr>
        <p:txBody>
          <a:bodyPr/>
          <a:lstStyle/>
          <a:p>
            <a:r>
              <a:rPr lang="ru-RU" dirty="0" smtClean="0"/>
              <a:t>2025</a:t>
            </a:r>
            <a:endParaRPr lang="ru-RU" dirty="0"/>
          </a:p>
        </p:txBody>
      </p:sp>
      <p:sp>
        <p:nvSpPr>
          <p:cNvPr id="8" name="Содержимое 7"/>
          <p:cNvSpPr>
            <a:spLocks noGrp="1"/>
          </p:cNvSpPr>
          <p:nvPr>
            <p:ph sz="quarter" idx="4"/>
          </p:nvPr>
        </p:nvSpPr>
        <p:spPr>
          <a:xfrm>
            <a:off x="4499992" y="1412776"/>
            <a:ext cx="3887391" cy="4968552"/>
          </a:xfrm>
        </p:spPr>
        <p:txBody>
          <a:bodyPr/>
          <a:lstStyle/>
          <a:p>
            <a:r>
              <a:rPr lang="ru-RU" b="1" dirty="0" smtClean="0"/>
              <a:t>6. Соблюдение орфографических норм </a:t>
            </a:r>
          </a:p>
          <a:p>
            <a:r>
              <a:rPr lang="ru-RU" dirty="0" smtClean="0"/>
              <a:t>Орфографических ошибок нет, или допущено </a:t>
            </a:r>
            <a:r>
              <a:rPr lang="ru-RU" dirty="0" smtClean="0">
                <a:solidFill>
                  <a:srgbClr val="FF0000"/>
                </a:solidFill>
              </a:rPr>
              <a:t>не более четырех ошибок </a:t>
            </a:r>
            <a:r>
              <a:rPr lang="ru-RU" dirty="0" smtClean="0"/>
              <a:t>– 1 балл</a:t>
            </a:r>
          </a:p>
          <a:p>
            <a:r>
              <a:rPr lang="ru-RU" dirty="0" smtClean="0"/>
              <a:t>Допущено пять или более ошибок – 0 баллов</a:t>
            </a:r>
          </a:p>
          <a:p>
            <a:r>
              <a:rPr lang="ru-RU" b="1" dirty="0" smtClean="0"/>
              <a:t>7. Соблюдение пунктуационных норм </a:t>
            </a:r>
          </a:p>
          <a:p>
            <a:r>
              <a:rPr lang="ru-RU" dirty="0" smtClean="0"/>
              <a:t>Пунктуационных ошибок нет, или допущено </a:t>
            </a:r>
            <a:r>
              <a:rPr lang="ru-RU" dirty="0" smtClean="0">
                <a:solidFill>
                  <a:srgbClr val="FF0000"/>
                </a:solidFill>
              </a:rPr>
              <a:t>не более четырех ошибок </a:t>
            </a:r>
            <a:r>
              <a:rPr lang="ru-RU" dirty="0" smtClean="0"/>
              <a:t>– 1 балл</a:t>
            </a:r>
          </a:p>
          <a:p>
            <a:r>
              <a:rPr lang="ru-RU" dirty="0" smtClean="0"/>
              <a:t>Допущено пять или более ошибок – 0 </a:t>
            </a: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СПАСИБО ЗА ВНИМАНИЕ</a:t>
            </a:r>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64704"/>
          </a:xfrm>
        </p:spPr>
        <p:txBody>
          <a:bodyPr/>
          <a:lstStyle/>
          <a:p>
            <a:r>
              <a:rPr lang="ru-RU" dirty="0"/>
              <a:t>Основные выводы</a:t>
            </a:r>
          </a:p>
        </p:txBody>
      </p:sp>
      <p:sp>
        <p:nvSpPr>
          <p:cNvPr id="3" name="Содержимое 2"/>
          <p:cNvSpPr>
            <a:spLocks noGrp="1"/>
          </p:cNvSpPr>
          <p:nvPr>
            <p:ph idx="1"/>
          </p:nvPr>
        </p:nvSpPr>
        <p:spPr>
          <a:xfrm>
            <a:off x="0" y="836712"/>
            <a:ext cx="9144000" cy="6021288"/>
          </a:xfrm>
        </p:spPr>
        <p:txBody>
          <a:bodyPr>
            <a:noAutofit/>
          </a:bodyPr>
          <a:lstStyle/>
          <a:p>
            <a:pPr marL="252000" lvl="0" indent="-288000">
              <a:spcBef>
                <a:spcPts val="0"/>
              </a:spcBef>
            </a:pPr>
            <a:r>
              <a:rPr lang="ru-RU" sz="2400" dirty="0"/>
              <a:t>на 2,46% понизился в сравнении с 2023 годом средний процент выполнения 5.1.1-5.5.1 «Соответствие сочинения теме и ее раскрытие», что может указывать на затруднения обучающихся при выявлении и характеристике существенных признаков объектов; </a:t>
            </a:r>
          </a:p>
          <a:p>
            <a:pPr marL="252000" lvl="0" indent="-288000">
              <a:spcBef>
                <a:spcPts val="0"/>
              </a:spcBef>
            </a:pPr>
            <a:r>
              <a:rPr lang="ru-RU" sz="2400" dirty="0"/>
              <a:t>на 12,21% повысился средний процент выполнения 5.1.3-5.5.3, что говорит о развитии умения обучающихся оперировать теоретико-литературными понятиями и использовать их в процессе анализа;</a:t>
            </a:r>
          </a:p>
          <a:p>
            <a:pPr marL="252000" lvl="0" indent="-288000">
              <a:spcBef>
                <a:spcPts val="0"/>
              </a:spcBef>
            </a:pPr>
            <a:r>
              <a:rPr lang="ru-RU" sz="2400" dirty="0"/>
              <a:t>практически на 7 пунктов вырос показатель 5.1.4-5.5.4 «Композиционная цельность и логичность», что говорит об алгоритмизации мышления обучающихся, которые переносят требования к структуре сочинения с предмета «русский язык» на «литературу»;</a:t>
            </a:r>
          </a:p>
          <a:p>
            <a:pPr marL="252000" lvl="0" indent="-288000">
              <a:spcBef>
                <a:spcPts val="0"/>
              </a:spcBef>
            </a:pPr>
            <a:r>
              <a:rPr lang="ru-RU" sz="2400" dirty="0"/>
              <a:t>наблюдается </a:t>
            </a:r>
            <a:r>
              <a:rPr lang="ru-RU" sz="2400" dirty="0" smtClean="0"/>
              <a:t>понижение на </a:t>
            </a:r>
            <a:r>
              <a:rPr lang="ru-RU" sz="2400" dirty="0"/>
              <a:t>3,64%  </a:t>
            </a:r>
            <a:r>
              <a:rPr lang="ru-RU" sz="2400" dirty="0" smtClean="0"/>
              <a:t>среднего показателя по критерию «Соблюдение </a:t>
            </a:r>
            <a:r>
              <a:rPr lang="ru-RU" sz="2400" dirty="0"/>
              <a:t>орфографических норм».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2A02A60D-A1D0-4DDF-B26E-CE1AA09B5BCF}"/>
              </a:ext>
            </a:extLst>
          </p:cNvPr>
          <p:cNvSpPr txBox="1">
            <a:spLocks/>
          </p:cNvSpPr>
          <p:nvPr/>
        </p:nvSpPr>
        <p:spPr>
          <a:xfrm>
            <a:off x="314325" y="2421925"/>
            <a:ext cx="2273576" cy="17711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solidFill>
                  <a:schemeClr val="bg1"/>
                </a:solidFill>
                <a:latin typeface="+mn-lt"/>
              </a:rPr>
              <a:t>Задания 1.1/1.2</a:t>
            </a:r>
          </a:p>
        </p:txBody>
      </p:sp>
      <p:pic>
        <p:nvPicPr>
          <p:cNvPr id="23554" name="Picture 2" descr="Picture background"/>
          <p:cNvPicPr>
            <a:picLocks noChangeAspect="1" noChangeArrowheads="1"/>
          </p:cNvPicPr>
          <p:nvPr/>
        </p:nvPicPr>
        <p:blipFill>
          <a:blip r:embed="rId3" cstate="print"/>
          <a:srcRect/>
          <a:stretch>
            <a:fillRect/>
          </a:stretch>
        </p:blipFill>
        <p:spPr bwMode="auto">
          <a:xfrm>
            <a:off x="251520" y="0"/>
            <a:ext cx="2736304" cy="3923414"/>
          </a:xfrm>
          <a:prstGeom prst="rect">
            <a:avLst/>
          </a:prstGeom>
          <a:noFill/>
        </p:spPr>
      </p:pic>
      <p:pic>
        <p:nvPicPr>
          <p:cNvPr id="23556" name="Picture 4" descr="Picture background"/>
          <p:cNvPicPr>
            <a:picLocks noChangeAspect="1" noChangeArrowheads="1"/>
          </p:cNvPicPr>
          <p:nvPr/>
        </p:nvPicPr>
        <p:blipFill>
          <a:blip r:embed="rId4" cstate="print"/>
          <a:srcRect/>
          <a:stretch>
            <a:fillRect/>
          </a:stretch>
        </p:blipFill>
        <p:spPr bwMode="auto">
          <a:xfrm>
            <a:off x="6228184" y="0"/>
            <a:ext cx="2820122" cy="3971153"/>
          </a:xfrm>
          <a:prstGeom prst="rect">
            <a:avLst/>
          </a:prstGeom>
          <a:noFill/>
        </p:spPr>
      </p:pic>
      <p:pic>
        <p:nvPicPr>
          <p:cNvPr id="23560" name="Picture 8" descr="Picture background"/>
          <p:cNvPicPr>
            <a:picLocks noChangeAspect="1" noChangeArrowheads="1"/>
          </p:cNvPicPr>
          <p:nvPr/>
        </p:nvPicPr>
        <p:blipFill>
          <a:blip r:embed="rId5" cstate="print"/>
          <a:srcRect/>
          <a:stretch>
            <a:fillRect/>
          </a:stretch>
        </p:blipFill>
        <p:spPr bwMode="auto">
          <a:xfrm>
            <a:off x="3203848" y="0"/>
            <a:ext cx="2880320" cy="3951517"/>
          </a:xfrm>
          <a:prstGeom prst="rect">
            <a:avLst/>
          </a:prstGeom>
          <a:noFill/>
        </p:spPr>
      </p:pic>
      <p:sp>
        <p:nvSpPr>
          <p:cNvPr id="9" name="Прямоугольник 8"/>
          <p:cNvSpPr/>
          <p:nvPr/>
        </p:nvSpPr>
        <p:spPr>
          <a:xfrm>
            <a:off x="251520" y="3987210"/>
            <a:ext cx="2664296" cy="2870790"/>
          </a:xfrm>
          <a:prstGeom prst="rect">
            <a:avLst/>
          </a:prstGeom>
          <a:solidFill>
            <a:schemeClr val="accent5">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dirty="0"/>
              <a:t>1.1. Как характеризует Софью решение представить Чацкого сумасшедшим? </a:t>
            </a:r>
          </a:p>
          <a:p>
            <a:r>
              <a:rPr lang="ru-RU" dirty="0"/>
              <a:t>1.2. Какую роль играют ремарки в диалоге Софьи и господина N? </a:t>
            </a:r>
          </a:p>
          <a:p>
            <a:pPr algn="ctr"/>
            <a:endParaRPr lang="ru-RU" dirty="0"/>
          </a:p>
        </p:txBody>
      </p:sp>
      <p:sp>
        <p:nvSpPr>
          <p:cNvPr id="10" name="Прямоугольник 9"/>
          <p:cNvSpPr/>
          <p:nvPr/>
        </p:nvSpPr>
        <p:spPr>
          <a:xfrm>
            <a:off x="3203848" y="3980121"/>
            <a:ext cx="2880320" cy="2877879"/>
          </a:xfrm>
          <a:prstGeom prst="rect">
            <a:avLst/>
          </a:prstGeom>
          <a:solidFill>
            <a:schemeClr val="accent5">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dirty="0"/>
              <a:t>1.1. Каким предстает традиционный уклад купеческой семьи в приведенном фрагменте поэмы М. Ю. Лермонтова?</a:t>
            </a:r>
          </a:p>
          <a:p>
            <a:r>
              <a:rPr lang="ru-RU" dirty="0"/>
              <a:t>1.2.  Какую роль в данном фрагменте играют эпитеты? </a:t>
            </a:r>
          </a:p>
        </p:txBody>
      </p:sp>
      <p:sp>
        <p:nvSpPr>
          <p:cNvPr id="11" name="Прямоугольник 10"/>
          <p:cNvSpPr/>
          <p:nvPr/>
        </p:nvSpPr>
        <p:spPr>
          <a:xfrm>
            <a:off x="6228184" y="3941136"/>
            <a:ext cx="2915816" cy="2916865"/>
          </a:xfrm>
          <a:prstGeom prst="rect">
            <a:avLst/>
          </a:prstGeom>
          <a:solidFill>
            <a:schemeClr val="accent5">
              <a:lumMod val="60000"/>
              <a:lumOff val="4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dirty="0"/>
              <a:t>1.1. Каким образом Л. Н. Толстой передает искренность чувства Ивана Васильевича?</a:t>
            </a:r>
          </a:p>
          <a:p>
            <a:r>
              <a:rPr lang="ru-RU" dirty="0"/>
              <a:t>1.2. Как в приведённом фрагменте проявилось мастерство Л. Н. Толстого в создании портретов  героев?</a:t>
            </a:r>
          </a:p>
        </p:txBody>
      </p:sp>
    </p:spTree>
    <p:extLst>
      <p:ext uri="{BB962C8B-B14F-4D97-AF65-F5344CB8AC3E}">
        <p14:creationId xmlns:p14="http://schemas.microsoft.com/office/powerpoint/2010/main" val="268768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solidFill>
                  <a:srgbClr val="0D406B"/>
                </a:solidFill>
                <a:latin typeface="Verdana" panose="020B0604030504040204" pitchFamily="34" charset="0"/>
              </a:rPr>
              <a:t/>
            </a:r>
            <a:br>
              <a:rPr lang="ru-RU" dirty="0">
                <a:solidFill>
                  <a:srgbClr val="0D406B"/>
                </a:solidFill>
                <a:latin typeface="Verdana" panose="020B0604030504040204" pitchFamily="34" charset="0"/>
              </a:rPr>
            </a:br>
            <a:endParaRPr lang="ko-KR" altLang="en-US" dirty="0"/>
          </a:p>
        </p:txBody>
      </p:sp>
      <p:sp>
        <p:nvSpPr>
          <p:cNvPr id="5" name="Содержимое 4"/>
          <p:cNvSpPr>
            <a:spLocks noGrp="1"/>
          </p:cNvSpPr>
          <p:nvPr>
            <p:ph idx="1"/>
          </p:nvPr>
        </p:nvSpPr>
        <p:spPr>
          <a:xfrm>
            <a:off x="0" y="188640"/>
            <a:ext cx="8229600" cy="460648"/>
          </a:xfrm>
        </p:spPr>
        <p:txBody>
          <a:bodyPr>
            <a:normAutofit/>
          </a:bodyPr>
          <a:lstStyle/>
          <a:p>
            <a:pPr algn="ctr"/>
            <a:r>
              <a:rPr lang="ru-RU" sz="2400" b="1" dirty="0"/>
              <a:t>Критерии оценивания заданий 1.1 и 1.2, 3.1 и 3.2</a:t>
            </a:r>
          </a:p>
        </p:txBody>
      </p:sp>
      <p:graphicFrame>
        <p:nvGraphicFramePr>
          <p:cNvPr id="7" name="Содержимое 6"/>
          <p:cNvGraphicFramePr>
            <a:graphicFrameLocks noGrp="1"/>
          </p:cNvGraphicFramePr>
          <p:nvPr>
            <p:ph idx="10"/>
          </p:nvPr>
        </p:nvGraphicFramePr>
        <p:xfrm>
          <a:off x="0" y="1052735"/>
          <a:ext cx="9144000" cy="5549632"/>
        </p:xfrm>
        <a:graphic>
          <a:graphicData uri="http://schemas.openxmlformats.org/drawingml/2006/table">
            <a:tbl>
              <a:tblPr firstRow="1" bandRow="1">
                <a:tableStyleId>{7DF18680-E054-41AD-8BC1-D1AEF772440D}</a:tableStyleId>
              </a:tblPr>
              <a:tblGrid>
                <a:gridCol w="1424066">
                  <a:extLst>
                    <a:ext uri="{9D8B030D-6E8A-4147-A177-3AD203B41FA5}">
                      <a16:colId xmlns:a16="http://schemas.microsoft.com/office/drawing/2014/main" xmlns="" val="20000"/>
                    </a:ext>
                  </a:extLst>
                </a:gridCol>
                <a:gridCol w="7719934">
                  <a:extLst>
                    <a:ext uri="{9D8B030D-6E8A-4147-A177-3AD203B41FA5}">
                      <a16:colId xmlns:a16="http://schemas.microsoft.com/office/drawing/2014/main" xmlns="" val="20001"/>
                    </a:ext>
                  </a:extLst>
                </a:gridCol>
              </a:tblGrid>
              <a:tr h="437171">
                <a:tc>
                  <a:txBody>
                    <a:bodyPr/>
                    <a:lstStyle/>
                    <a:p>
                      <a:r>
                        <a:rPr lang="ru-RU" dirty="0"/>
                        <a:t>Баллы</a:t>
                      </a:r>
                    </a:p>
                  </a:txBody>
                  <a:tcPr/>
                </a:tc>
                <a:tc>
                  <a:txBody>
                    <a:bodyPr/>
                    <a:lstStyle/>
                    <a:p>
                      <a:r>
                        <a:rPr lang="ru-RU" dirty="0"/>
                        <a:t>Критерии</a:t>
                      </a:r>
                    </a:p>
                  </a:txBody>
                  <a:tcPr/>
                </a:tc>
                <a:extLst>
                  <a:ext uri="{0D108BD9-81ED-4DB2-BD59-A6C34878D82A}">
                    <a16:rowId xmlns:a16="http://schemas.microsoft.com/office/drawing/2014/main" xmlns="" val="10000"/>
                  </a:ext>
                </a:extLst>
              </a:tr>
              <a:tr h="498934">
                <a:tc gridSpan="2">
                  <a:txBody>
                    <a:bodyPr/>
                    <a:lstStyle/>
                    <a:p>
                      <a:pPr algn="ctr"/>
                      <a:r>
                        <a:rPr lang="ru-RU" b="1" dirty="0"/>
                        <a:t>1. Понимание предложенного текста и привлечение его для аргументации</a:t>
                      </a:r>
                    </a:p>
                  </a:txBody>
                  <a:tcPr/>
                </a:tc>
                <a:tc hMerge="1">
                  <a:txBody>
                    <a:bodyPr/>
                    <a:lstStyle/>
                    <a:p>
                      <a:endParaRPr lang="ru-RU"/>
                    </a:p>
                  </a:txBody>
                  <a:tcPr/>
                </a:tc>
                <a:extLst>
                  <a:ext uri="{0D108BD9-81ED-4DB2-BD59-A6C34878D82A}">
                    <a16:rowId xmlns:a16="http://schemas.microsoft.com/office/drawing/2014/main" xmlns="" val="10001"/>
                  </a:ext>
                </a:extLst>
              </a:tr>
              <a:tr h="1640365">
                <a:tc>
                  <a:txBody>
                    <a:bodyPr/>
                    <a:lstStyle/>
                    <a:p>
                      <a:pPr algn="ctr"/>
                      <a:r>
                        <a:rPr lang="ru-RU" sz="3600" dirty="0"/>
                        <a:t>2</a:t>
                      </a:r>
                    </a:p>
                  </a:txBody>
                  <a:tcPr/>
                </a:tc>
                <a:tc>
                  <a:txBody>
                    <a:bodyPr/>
                    <a:lstStyle/>
                    <a:p>
                      <a:pPr algn="just"/>
                      <a:r>
                        <a:rPr lang="ru-RU" sz="2000" dirty="0"/>
                        <a:t>Сформулирован прямой ответ на вопрос, который свидетельствует о понимании предложенного текста, для аргументации суждений    текст привлекается на уровне анализа важных для выполнения      задания фрагментов, образов, </a:t>
                      </a:r>
                      <a:r>
                        <a:rPr lang="ru-RU" sz="2000" dirty="0" err="1"/>
                        <a:t>микротем</a:t>
                      </a:r>
                      <a:r>
                        <a:rPr lang="ru-RU" sz="2000" dirty="0"/>
                        <a:t>, деталей и т.п., авторская  позиция не искажена, фактические ошибки отсутствуют</a:t>
                      </a:r>
                    </a:p>
                  </a:txBody>
                  <a:tcPr/>
                </a:tc>
                <a:extLst>
                  <a:ext uri="{0D108BD9-81ED-4DB2-BD59-A6C34878D82A}">
                    <a16:rowId xmlns:a16="http://schemas.microsoft.com/office/drawing/2014/main" xmlns="" val="10002"/>
                  </a:ext>
                </a:extLst>
              </a:tr>
              <a:tr h="1640365">
                <a:tc>
                  <a:txBody>
                    <a:bodyPr/>
                    <a:lstStyle/>
                    <a:p>
                      <a:pPr algn="ctr"/>
                      <a:r>
                        <a:rPr lang="ru-RU" sz="3600" dirty="0"/>
                        <a:t>1</a:t>
                      </a:r>
                    </a:p>
                  </a:txBody>
                  <a:tcPr/>
                </a:tc>
                <a:tc>
                  <a:txBody>
                    <a:bodyPr/>
                    <a:lstStyle/>
                    <a:p>
                      <a:pPr algn="just"/>
                      <a:r>
                        <a:rPr lang="ru-RU" sz="2000" dirty="0"/>
                        <a:t>Сформулирован прямой ответ на вопрос, который свидетельствует о понимании предложенного текста, для аргументации суждений    текст привлекается на уровне пересказа или общих рассуждений о его содержании, авторская позиция не искажена, И/ИЛИ допущена одна фактическая ошибка</a:t>
                      </a:r>
                    </a:p>
                  </a:txBody>
                  <a:tcPr/>
                </a:tc>
                <a:extLst>
                  <a:ext uri="{0D108BD9-81ED-4DB2-BD59-A6C34878D82A}">
                    <a16:rowId xmlns:a16="http://schemas.microsoft.com/office/drawing/2014/main" xmlns="" val="10003"/>
                  </a:ext>
                </a:extLst>
              </a:tr>
              <a:tr h="1332797">
                <a:tc>
                  <a:txBody>
                    <a:bodyPr/>
                    <a:lstStyle/>
                    <a:p>
                      <a:pPr algn="ctr"/>
                      <a:r>
                        <a:rPr lang="ru-RU" sz="3600" dirty="0"/>
                        <a:t>0</a:t>
                      </a:r>
                    </a:p>
                  </a:txBody>
                  <a:tcPr/>
                </a:tc>
                <a:tc>
                  <a:txBody>
                    <a:bodyPr/>
                    <a:lstStyle/>
                    <a:p>
                      <a:pPr algn="just"/>
                      <a:r>
                        <a:rPr lang="ru-RU" sz="2000" dirty="0"/>
                        <a:t>Ответ содержательно не соотнесён с поставленной задачей, И/ИЛИ суждения не аргументированы предложенным текстом, И/ИЛИ      авторская позиция искажена, И/ИЛИ допущено две или более       фактические ошибки </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dirty="0">
                <a:solidFill>
                  <a:srgbClr val="0D406B"/>
                </a:solidFill>
                <a:latin typeface="Verdana" panose="020B0604030504040204" pitchFamily="34" charset="0"/>
              </a:rPr>
              <a:t/>
            </a:r>
            <a:br>
              <a:rPr lang="ru-RU" dirty="0">
                <a:solidFill>
                  <a:srgbClr val="0D406B"/>
                </a:solidFill>
                <a:latin typeface="Verdana" panose="020B0604030504040204" pitchFamily="34" charset="0"/>
              </a:rPr>
            </a:br>
            <a:endParaRPr lang="ko-KR" altLang="en-US" dirty="0"/>
          </a:p>
        </p:txBody>
      </p:sp>
      <p:sp>
        <p:nvSpPr>
          <p:cNvPr id="5" name="Содержимое 4"/>
          <p:cNvSpPr>
            <a:spLocks noGrp="1"/>
          </p:cNvSpPr>
          <p:nvPr>
            <p:ph idx="1"/>
          </p:nvPr>
        </p:nvSpPr>
        <p:spPr>
          <a:xfrm>
            <a:off x="179512" y="332656"/>
            <a:ext cx="8229600" cy="460648"/>
          </a:xfrm>
        </p:spPr>
        <p:txBody>
          <a:bodyPr>
            <a:normAutofit/>
          </a:bodyPr>
          <a:lstStyle/>
          <a:p>
            <a:pPr algn="ctr"/>
            <a:r>
              <a:rPr lang="ru-RU" sz="2400" b="1" dirty="0"/>
              <a:t>Критерии оценивания заданий 1.1 и 1.2, 3.1 и 3.2</a:t>
            </a:r>
          </a:p>
        </p:txBody>
      </p:sp>
      <p:graphicFrame>
        <p:nvGraphicFramePr>
          <p:cNvPr id="7" name="Содержимое 6"/>
          <p:cNvGraphicFramePr>
            <a:graphicFrameLocks noGrp="1"/>
          </p:cNvGraphicFramePr>
          <p:nvPr>
            <p:ph idx="10"/>
            <p:extLst>
              <p:ext uri="{D42A27DB-BD31-4B8C-83A1-F6EECF244321}">
                <p14:modId xmlns:p14="http://schemas.microsoft.com/office/powerpoint/2010/main" val="2027106103"/>
              </p:ext>
            </p:extLst>
          </p:nvPr>
        </p:nvGraphicFramePr>
        <p:xfrm>
          <a:off x="179512" y="1124744"/>
          <a:ext cx="8640960" cy="5224286"/>
        </p:xfrm>
        <a:graphic>
          <a:graphicData uri="http://schemas.openxmlformats.org/drawingml/2006/table">
            <a:tbl>
              <a:tblPr firstRow="1" bandRow="1">
                <a:tableStyleId>{7DF18680-E054-41AD-8BC1-D1AEF772440D}</a:tableStyleId>
              </a:tblPr>
              <a:tblGrid>
                <a:gridCol w="1152128">
                  <a:extLst>
                    <a:ext uri="{9D8B030D-6E8A-4147-A177-3AD203B41FA5}">
                      <a16:colId xmlns:a16="http://schemas.microsoft.com/office/drawing/2014/main" xmlns="" val="20000"/>
                    </a:ext>
                  </a:extLst>
                </a:gridCol>
                <a:gridCol w="7488832">
                  <a:extLst>
                    <a:ext uri="{9D8B030D-6E8A-4147-A177-3AD203B41FA5}">
                      <a16:colId xmlns:a16="http://schemas.microsoft.com/office/drawing/2014/main" xmlns="" val="791485621"/>
                    </a:ext>
                  </a:extLst>
                </a:gridCol>
              </a:tblGrid>
              <a:tr h="591501">
                <a:tc>
                  <a:txBody>
                    <a:bodyPr/>
                    <a:lstStyle/>
                    <a:p>
                      <a:r>
                        <a:rPr lang="ru-RU" dirty="0"/>
                        <a:t>Баллы</a:t>
                      </a:r>
                    </a:p>
                  </a:txBody>
                  <a:tcPr/>
                </a:tc>
                <a:tc>
                  <a:txBody>
                    <a:bodyPr/>
                    <a:lstStyle/>
                    <a:p>
                      <a:r>
                        <a:rPr lang="ru-RU" dirty="0"/>
                        <a:t>Критерии</a:t>
                      </a:r>
                    </a:p>
                  </a:txBody>
                  <a:tcPr/>
                </a:tc>
                <a:extLst>
                  <a:ext uri="{0D108BD9-81ED-4DB2-BD59-A6C34878D82A}">
                    <a16:rowId xmlns:a16="http://schemas.microsoft.com/office/drawing/2014/main" xmlns="" val="10000"/>
                  </a:ext>
                </a:extLst>
              </a:tr>
              <a:tr h="747438">
                <a:tc gridSpan="2">
                  <a:txBody>
                    <a:bodyPr/>
                    <a:lstStyle/>
                    <a:p>
                      <a:pPr algn="ctr"/>
                      <a:r>
                        <a:rPr lang="ru-RU" sz="2400" b="1" dirty="0"/>
                        <a:t>2. Логичность, соблюдение речевых и грамматических норм </a:t>
                      </a:r>
                    </a:p>
                  </a:txBody>
                  <a:tcPr/>
                </a:tc>
                <a:tc hMerge="1">
                  <a:txBody>
                    <a:bodyPr/>
                    <a:lstStyle/>
                    <a:p>
                      <a:endParaRPr lang="ru-RU"/>
                    </a:p>
                  </a:txBody>
                  <a:tcPr/>
                </a:tc>
                <a:extLst>
                  <a:ext uri="{0D108BD9-81ED-4DB2-BD59-A6C34878D82A}">
                    <a16:rowId xmlns:a16="http://schemas.microsoft.com/office/drawing/2014/main" xmlns="" val="10001"/>
                  </a:ext>
                </a:extLst>
              </a:tr>
              <a:tr h="749293">
                <a:tc>
                  <a:txBody>
                    <a:bodyPr/>
                    <a:lstStyle/>
                    <a:p>
                      <a:pPr algn="ctr"/>
                      <a:r>
                        <a:rPr lang="ru-RU" sz="2400" dirty="0"/>
                        <a:t>2</a:t>
                      </a:r>
                    </a:p>
                  </a:txBody>
                  <a:tcPr/>
                </a:tc>
                <a:tc>
                  <a:txBody>
                    <a:bodyPr/>
                    <a:lstStyle/>
                    <a:p>
                      <a:pPr algn="just"/>
                      <a:r>
                        <a:rPr lang="ru-RU" sz="2400" dirty="0"/>
                        <a:t>Отсутствуют логические, речевые, грамматические ошибки</a:t>
                      </a:r>
                    </a:p>
                  </a:txBody>
                  <a:tcPr/>
                </a:tc>
                <a:extLst>
                  <a:ext uri="{0D108BD9-81ED-4DB2-BD59-A6C34878D82A}">
                    <a16:rowId xmlns:a16="http://schemas.microsoft.com/office/drawing/2014/main" xmlns="" val="10002"/>
                  </a:ext>
                </a:extLst>
              </a:tr>
              <a:tr h="1288830">
                <a:tc>
                  <a:txBody>
                    <a:bodyPr/>
                    <a:lstStyle/>
                    <a:p>
                      <a:pPr algn="ctr"/>
                      <a:r>
                        <a:rPr lang="ru-RU" sz="2400" dirty="0"/>
                        <a:t>1</a:t>
                      </a:r>
                    </a:p>
                  </a:txBody>
                  <a:tcPr/>
                </a:tc>
                <a:tc>
                  <a:txBody>
                    <a:bodyPr/>
                    <a:lstStyle/>
                    <a:p>
                      <a:pPr algn="just"/>
                      <a:r>
                        <a:rPr lang="ru-RU" sz="2400" dirty="0"/>
                        <a:t>Допущено не более одной ошибки каждого вида (логическая, и/или речевая, и/или грамматическая) – суммарно не более трёх ошибок</a:t>
                      </a:r>
                    </a:p>
                  </a:txBody>
                  <a:tcPr/>
                </a:tc>
                <a:extLst>
                  <a:ext uri="{0D108BD9-81ED-4DB2-BD59-A6C34878D82A}">
                    <a16:rowId xmlns:a16="http://schemas.microsoft.com/office/drawing/2014/main" xmlns="" val="10003"/>
                  </a:ext>
                </a:extLst>
              </a:tr>
              <a:tr h="1173098">
                <a:tc>
                  <a:txBody>
                    <a:bodyPr/>
                    <a:lstStyle/>
                    <a:p>
                      <a:pPr algn="ctr"/>
                      <a:r>
                        <a:rPr lang="ru-RU" sz="2400" dirty="0"/>
                        <a:t>0</a:t>
                      </a:r>
                    </a:p>
                  </a:txBody>
                  <a:tcPr/>
                </a:tc>
                <a:tc>
                  <a:txBody>
                    <a:bodyPr/>
                    <a:lstStyle/>
                    <a:p>
                      <a:pPr algn="just"/>
                      <a:r>
                        <a:rPr lang="ru-RU" sz="2400" dirty="0"/>
                        <a:t>Допущено две или более ошибки одного вида (независимо от наличия/отсутствия ошибок других видов)</a:t>
                      </a:r>
                    </a:p>
                  </a:txBody>
                  <a:tcPr/>
                </a:tc>
                <a:extLst>
                  <a:ext uri="{0D108BD9-81ED-4DB2-BD59-A6C34878D82A}">
                    <a16:rowId xmlns:a16="http://schemas.microsoft.com/office/drawing/2014/main" xmlns="" val="10004"/>
                  </a:ext>
                </a:extLst>
              </a:tr>
              <a:tr h="584837">
                <a:tc gridSpan="2">
                  <a:txBody>
                    <a:bodyPr/>
                    <a:lstStyle/>
                    <a:p>
                      <a:pPr algn="ctr"/>
                      <a:r>
                        <a:rPr lang="ru-RU" sz="2400" dirty="0"/>
                        <a:t>Максимальный балл – 4</a:t>
                      </a:r>
                    </a:p>
                  </a:txBody>
                  <a:tcPr/>
                </a:tc>
                <a:tc hMerge="1">
                  <a:txBody>
                    <a:bodyPr/>
                    <a:lstStyle/>
                    <a:p>
                      <a:endParaRPr lang="ru-RU"/>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91763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4940</Words>
  <Application>Microsoft Office PowerPoint</Application>
  <PresentationFormat>Экран (4:3)</PresentationFormat>
  <Paragraphs>756</Paragraphs>
  <Slides>52</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52</vt:i4>
      </vt:variant>
    </vt:vector>
  </HeadingPairs>
  <TitlesOfParts>
    <vt:vector size="60" baseType="lpstr">
      <vt:lpstr>맑은 고딕</vt:lpstr>
      <vt:lpstr>Arial</vt:lpstr>
      <vt:lpstr>Calibri</vt:lpstr>
      <vt:lpstr>Calibri Light</vt:lpstr>
      <vt:lpstr>Cambria</vt:lpstr>
      <vt:lpstr>Times New Roman</vt:lpstr>
      <vt:lpstr>Verdana</vt:lpstr>
      <vt:lpstr>1_Тема Office</vt:lpstr>
      <vt:lpstr>Методический анализ результатов ОГЭ по учебному предмету «Литература»</vt:lpstr>
      <vt:lpstr>Динамика результатов ОГЭ по предмету «Литература»</vt:lpstr>
      <vt:lpstr>Количество участников ОГЭ по учебному предмету «Литература» </vt:lpstr>
      <vt:lpstr>Лидеры</vt:lpstr>
      <vt:lpstr>Основные выводы</vt:lpstr>
      <vt:lpstr>Основные выводы</vt:lpstr>
      <vt:lpstr>Презентация PowerPoint</vt:lpstr>
      <vt:lpstr> </vt:lpstr>
      <vt:lpstr> </vt:lpstr>
      <vt:lpstr>Примеры ответов</vt:lpstr>
      <vt:lpstr>Примеры ответов</vt:lpstr>
      <vt:lpstr>Примеры ответов</vt:lpstr>
      <vt:lpstr>Результаты выполнения  заданий 1.1/1.2</vt:lpstr>
      <vt:lpstr>Презентация PowerPoint</vt:lpstr>
      <vt:lpstr> </vt:lpstr>
      <vt:lpstr> </vt:lpstr>
      <vt:lpstr>Примеры ответов</vt:lpstr>
      <vt:lpstr>Примеры ответов</vt:lpstr>
      <vt:lpstr>Результаты выполнения  заданий 2.1/2.2</vt:lpstr>
      <vt:lpstr>Презентация PowerPoint</vt:lpstr>
      <vt:lpstr> </vt:lpstr>
      <vt:lpstr> </vt:lpstr>
      <vt:lpstr>Примеры ответов</vt:lpstr>
      <vt:lpstr>Примеры ответов</vt:lpstr>
      <vt:lpstr>Примеры ответов</vt:lpstr>
      <vt:lpstr>Результаты выполнения  заданий 3.1/3.2</vt:lpstr>
      <vt:lpstr>Презентация PowerPoint</vt:lpstr>
      <vt:lpstr>Презентация PowerPoint</vt:lpstr>
      <vt:lpstr>Презентация PowerPoint</vt:lpstr>
      <vt:lpstr>Презентация PowerPoint</vt:lpstr>
      <vt:lpstr>Примеры ответов</vt:lpstr>
      <vt:lpstr>Примеры ответов</vt:lpstr>
      <vt:lpstr>Результаты выполнения задания 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Примеры ответов</vt:lpstr>
      <vt:lpstr>Примеры ответов</vt:lpstr>
      <vt:lpstr>Результаты выполнения  задания 5.1 – 5.5.</vt:lpstr>
      <vt:lpstr>Результаты выполнения  задания 5.1 – 5.5.</vt:lpstr>
      <vt:lpstr>Результаты выполнения  задания 5.1 – 5.5.</vt:lpstr>
      <vt:lpstr>Рекомендации по организации дифференцированного обучения</vt:lpstr>
      <vt:lpstr>Рекомендации по организации дифференцированного обучения</vt:lpstr>
      <vt:lpstr>Рекомендации для обучающихся</vt:lpstr>
      <vt:lpstr>Рекомендации</vt:lpstr>
      <vt:lpstr>Изменения в 2025 году</vt:lpstr>
      <vt:lpstr>Изменения в 2025 году</vt:lpstr>
      <vt:lpstr>Изменения в 2025 году</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Методический анализ результатов ОГЭ по учебному предмету «Литература»</dc:title>
  <dc:creator>Наталья</dc:creator>
  <cp:lastModifiedBy>Пользователь мобильного класса</cp:lastModifiedBy>
  <cp:revision>110</cp:revision>
  <dcterms:created xsi:type="dcterms:W3CDTF">2023-10-01T12:50:49Z</dcterms:created>
  <dcterms:modified xsi:type="dcterms:W3CDTF">2024-11-06T07:42:26Z</dcterms:modified>
</cp:coreProperties>
</file>