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FC61D1-2A2B-4857-BE6F-DCD09D061708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705FA-61E0-4688-AD95-09312D177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036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В сумме доли учащихся, выполнявших различные типы проектов, в 2018 году не равны 100%, так как в этом году не по всем учащимся был указан тип проекта.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D705FA-61E0-4688-AD95-09312D1775A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29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4935B3-AB4F-4235-8D54-DA55B14EB5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99E027D-AEC4-4BF3-8AE1-B49059FE05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0E577EB-C91C-4F3C-9136-490CFE076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33EAD-4E34-4F27-A5E3-4CF17203C12F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8A4B347-72F7-4A82-B0F9-532A4B03F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1D9C2B3-D670-4B97-ABFC-13BB453E4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179A-B202-4858-BE9F-D29043C0B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034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22028A8-9D3F-4560-8733-07B7CD84C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2F74525-45FF-4975-A884-77843D004E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327C2B4-0D9A-4200-B9BC-1B04E43C8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33EAD-4E34-4F27-A5E3-4CF17203C12F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6CB6AAD-85CB-41CC-87EB-5A06BF9CE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871B432-6552-499B-B209-792F2ECE6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179A-B202-4858-BE9F-D29043C0B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185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C0C70561-9214-44A1-917E-80E5AC8816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92B8E133-9FCE-496F-9297-809BA515FF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A1F2456-58A3-49FA-AD43-9B9C4EBC9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33EAD-4E34-4F27-A5E3-4CF17203C12F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34BEE43-139B-4D67-98C8-C613A77E4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C19B003-C7A2-4032-BF7B-BABE71994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179A-B202-4858-BE9F-D29043C0B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30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9C1DFF-A4EA-4689-A544-67469295A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E8C146B-72C5-4204-A1FA-86B15AFA1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21D63E0-8D4E-4763-B4F1-4F1054ECA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33EAD-4E34-4F27-A5E3-4CF17203C12F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A33F95A-7981-4551-831E-147EC4A36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484015B-FDF9-41F8-925A-9B6D44597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179A-B202-4858-BE9F-D29043C0B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37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2DCCB9-5C3F-4BF4-BCC3-73B8BBB76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D8AD178-A041-4D07-8E4E-856563121F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64C3923-6CAB-4D7E-A5ED-0D4AA9BD7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33EAD-4E34-4F27-A5E3-4CF17203C12F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3BE15D6-CDEF-4C50-A71E-1AE75ADF6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64D0B73-EB30-4D82-9ED8-9076F961B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179A-B202-4858-BE9F-D29043C0B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42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B5ADDDC-E7D0-4D0A-8279-BE8FD64F4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34651B1-57D6-4DB0-8DEA-B26BACE361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B6CED1F-06E4-4C9D-AEF5-385A625EB8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1D7A57E-C6D3-45D5-BA92-58909F78C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33EAD-4E34-4F27-A5E3-4CF17203C12F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88CE991-B796-42F3-9F8F-98FA78339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343C670-85EF-4DBE-AC06-C4D8ECED7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179A-B202-4858-BE9F-D29043C0B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321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D0BA33-08DE-4873-97ED-1DDE79678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023E4E8-C416-49A3-BD38-DD7DDEBC9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655985D-9F25-4E67-BF4E-FD032442A6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4CEC5BE6-3069-4A4C-8132-1980D35BDF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88B3BAE2-2C98-4D09-A108-27A6AFBB4D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D361C83D-DBE7-4D33-BD85-F6C20D5C8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33EAD-4E34-4F27-A5E3-4CF17203C12F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E64A5FB5-A4CF-4F39-9A54-C52810057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52A44E7-EF24-4D8C-ABBC-E846BB2AA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179A-B202-4858-BE9F-D29043C0B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565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E62240-77D4-46FD-B658-47675F04F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DC45DEB-63A0-452A-B906-9844901D9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33EAD-4E34-4F27-A5E3-4CF17203C12F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4A1CE872-921F-4A2E-9B4A-C9AC33333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9243315-E7D2-4E6A-B852-1A71E845C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179A-B202-4858-BE9F-D29043C0B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625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6352E1B3-D95F-49FA-9333-68C93CF2A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33EAD-4E34-4F27-A5E3-4CF17203C12F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B21F9330-E5AB-4477-BED3-49D8A71B2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ED275DBA-A63E-4961-988F-C642B4A2A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179A-B202-4858-BE9F-D29043C0B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964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6AAC92-F05D-41F3-AA9C-18D10CC27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1074207-0703-43E8-AD13-AD09476272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F9D9799-7A3B-4342-BFCA-FADCC10856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34323AA-DF05-44DF-933A-80CA88991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33EAD-4E34-4F27-A5E3-4CF17203C12F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54E7AA5-E3D8-4EF1-8B6F-282FB97A7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DCF3BB4-66BA-4767-B9D3-8C27880A2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179A-B202-4858-BE9F-D29043C0B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204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F4685A9-9DC1-4829-8ACF-64B07B50C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A149916F-5A8F-4645-B9C9-B8A6D858E3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598EA1B-244B-4282-B9C3-A2279AC56F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8AA3171-9A61-4378-81CC-3C87E9EBB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33EAD-4E34-4F27-A5E3-4CF17203C12F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C51446B-BC97-48E7-9935-8E2DB149B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F9CDB91-3F55-4835-A0EE-93B84FCA7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179A-B202-4858-BE9F-D29043C0B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292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88385CA-BA35-4EDF-A2F7-DF1DA3C49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2798F1A-45F7-41DA-ABF3-86CA8DFED9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AF508A7-AA40-483D-AD93-C4B6E58776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33EAD-4E34-4F27-A5E3-4CF17203C12F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DDC4FC0-B321-46DE-945A-15AF71B29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5CED5D8-0BB2-4698-80F9-8BCC63D0F3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5179A-B202-4858-BE9F-D29043C0B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95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coko24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E08869-9061-4C46-9F57-D77D012106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15" y="1048957"/>
            <a:ext cx="10568539" cy="3155810"/>
          </a:xfrm>
        </p:spPr>
        <p:txBody>
          <a:bodyPr>
            <a:normAutofit fontScale="90000"/>
          </a:bodyPr>
          <a:lstStyle/>
          <a:p>
            <a:r>
              <a:rPr lang="ru-RU" dirty="0"/>
              <a:t>О результатах диагностики регулятивных и коммуникативных умений выпускников начальной школы в 2023</a:t>
            </a:r>
            <a:r>
              <a:rPr lang="en-US" dirty="0"/>
              <a:t>/</a:t>
            </a:r>
            <a:r>
              <a:rPr lang="ru-RU" dirty="0"/>
              <a:t>24 уч. году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40F6720-161B-49CE-8710-9D883EB315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6504" y="4509780"/>
            <a:ext cx="9144000" cy="501988"/>
          </a:xfrm>
        </p:spPr>
        <p:txBody>
          <a:bodyPr/>
          <a:lstStyle/>
          <a:p>
            <a:r>
              <a:rPr lang="ru-RU" dirty="0"/>
              <a:t>Диагностическая методика «Групповой проект»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xmlns="" id="{940F6720-161B-49CE-8710-9D883EB3153D}"/>
              </a:ext>
            </a:extLst>
          </p:cNvPr>
          <p:cNvSpPr txBox="1">
            <a:spLocks/>
          </p:cNvSpPr>
          <p:nvPr/>
        </p:nvSpPr>
        <p:spPr>
          <a:xfrm>
            <a:off x="6384757" y="5611529"/>
            <a:ext cx="5170371" cy="9047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 smtClean="0"/>
              <a:t>Езовских Ольга Викторовна</a:t>
            </a:r>
          </a:p>
          <a:p>
            <a:pPr algn="r"/>
            <a:r>
              <a:rPr lang="ru-RU" dirty="0" smtClean="0"/>
              <a:t>методист отдела МКО </a:t>
            </a:r>
            <a:endParaRPr lang="ru-RU" dirty="0"/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xmlns="" id="{940F6720-161B-49CE-8710-9D883EB3153D}"/>
              </a:ext>
            </a:extLst>
          </p:cNvPr>
          <p:cNvSpPr txBox="1">
            <a:spLocks/>
          </p:cNvSpPr>
          <p:nvPr/>
        </p:nvSpPr>
        <p:spPr>
          <a:xfrm>
            <a:off x="4090737" y="241956"/>
            <a:ext cx="8027469" cy="50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КГКСУ «Центр оценки качество образования»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4354" y="9822"/>
            <a:ext cx="863852" cy="82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1038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E792D71-33DD-4052-9059-C2B89309E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 относительно разницы результатов в зависимости от пола учащихся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91376D7-2C12-4554-9B38-E037F9F93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9935"/>
            <a:ext cx="10515600" cy="3667028"/>
          </a:xfrm>
        </p:spPr>
        <p:txBody>
          <a:bodyPr/>
          <a:lstStyle/>
          <a:p>
            <a:pPr algn="just"/>
            <a:r>
              <a:rPr lang="ru-RU" sz="3200" dirty="0"/>
              <a:t>Внутри групп участников колебания не превышают одного процента</a:t>
            </a:r>
          </a:p>
          <a:p>
            <a:pPr algn="just"/>
            <a:r>
              <a:rPr lang="ru-RU" sz="3200" dirty="0"/>
              <a:t>Разница между группами составляет от 6,47 до 7,24 процентных пунктов</a:t>
            </a:r>
          </a:p>
          <a:p>
            <a:pPr algn="just"/>
            <a:r>
              <a:rPr lang="ru-RU" sz="3200" dirty="0"/>
              <a:t>Колебания разницы тоже не выходят за пределы одного процента на протяжении пяти лет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5691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64F9AF-B739-4AA7-83B0-2473BB984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1953"/>
          </a:xfrm>
        </p:spPr>
        <p:txBody>
          <a:bodyPr>
            <a:normAutofit fontScale="90000"/>
          </a:bodyPr>
          <a:lstStyle/>
          <a:p>
            <a:r>
              <a:rPr lang="ru-RU" dirty="0"/>
              <a:t>Тип проекта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53420500-E684-486B-8D39-0D72433210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1834134"/>
              </p:ext>
            </p:extLst>
          </p:nvPr>
        </p:nvGraphicFramePr>
        <p:xfrm>
          <a:off x="464975" y="877078"/>
          <a:ext cx="11262049" cy="58449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1682">
                  <a:extLst>
                    <a:ext uri="{9D8B030D-6E8A-4147-A177-3AD203B41FA5}">
                      <a16:colId xmlns:a16="http://schemas.microsoft.com/office/drawing/2014/main" xmlns="" val="3536259427"/>
                    </a:ext>
                  </a:extLst>
                </a:gridCol>
                <a:gridCol w="1968759">
                  <a:extLst>
                    <a:ext uri="{9D8B030D-6E8A-4147-A177-3AD203B41FA5}">
                      <a16:colId xmlns:a16="http://schemas.microsoft.com/office/drawing/2014/main" xmlns="" val="3940411777"/>
                    </a:ext>
                  </a:extLst>
                </a:gridCol>
                <a:gridCol w="1362269">
                  <a:extLst>
                    <a:ext uri="{9D8B030D-6E8A-4147-A177-3AD203B41FA5}">
                      <a16:colId xmlns:a16="http://schemas.microsoft.com/office/drawing/2014/main" xmlns="" val="3036047322"/>
                    </a:ext>
                  </a:extLst>
                </a:gridCol>
                <a:gridCol w="1800808">
                  <a:extLst>
                    <a:ext uri="{9D8B030D-6E8A-4147-A177-3AD203B41FA5}">
                      <a16:colId xmlns:a16="http://schemas.microsoft.com/office/drawing/2014/main" xmlns="" val="1113730932"/>
                    </a:ext>
                  </a:extLst>
                </a:gridCol>
                <a:gridCol w="1688841">
                  <a:extLst>
                    <a:ext uri="{9D8B030D-6E8A-4147-A177-3AD203B41FA5}">
                      <a16:colId xmlns:a16="http://schemas.microsoft.com/office/drawing/2014/main" xmlns="" val="2786645000"/>
                    </a:ext>
                  </a:extLst>
                </a:gridCol>
                <a:gridCol w="1530221">
                  <a:extLst>
                    <a:ext uri="{9D8B030D-6E8A-4147-A177-3AD203B41FA5}">
                      <a16:colId xmlns:a16="http://schemas.microsoft.com/office/drawing/2014/main" xmlns="" val="4215504554"/>
                    </a:ext>
                  </a:extLst>
                </a:gridCol>
                <a:gridCol w="1819469">
                  <a:extLst>
                    <a:ext uri="{9D8B030D-6E8A-4147-A177-3AD203B41FA5}">
                      <a16:colId xmlns:a16="http://schemas.microsoft.com/office/drawing/2014/main" xmlns="" val="3866159919"/>
                    </a:ext>
                  </a:extLst>
                </a:gridCol>
              </a:tblGrid>
              <a:tr h="76086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Год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Типы проектов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Доля выполнявших данный тип проекта, 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Средний процент успешности в группе выполнявших данный тип проекта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Доля учащихся, выполнявших данный тип проекта, продемонстрировавших тот или иной уровень достижений, 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06387823"/>
                  </a:ext>
                </a:extLst>
              </a:tr>
              <a:tr h="7708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Повышенный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Базовый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Ниже базового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 anchor="ctr"/>
                </a:tc>
                <a:extLst>
                  <a:ext uri="{0D108BD9-81ED-4DB2-BD59-A6C34878D82A}">
                    <a16:rowId xmlns:a16="http://schemas.microsoft.com/office/drawing/2014/main" xmlns="" val="1496457741"/>
                  </a:ext>
                </a:extLst>
              </a:tr>
              <a:tr h="24574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2018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Исследовательский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10,22*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76,07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46,36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50,38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3,26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extLst>
                  <a:ext uri="{0D108BD9-81ED-4DB2-BD59-A6C34878D82A}">
                    <a16:rowId xmlns:a16="http://schemas.microsoft.com/office/drawing/2014/main" xmlns="" val="3678521577"/>
                  </a:ext>
                </a:extLst>
              </a:tr>
              <a:tr h="2457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Социальный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86,35*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77,13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48,27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48,45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3,28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extLst>
                  <a:ext uri="{0D108BD9-81ED-4DB2-BD59-A6C34878D82A}">
                    <a16:rowId xmlns:a16="http://schemas.microsoft.com/office/drawing/2014/main" xmlns="" val="259725861"/>
                  </a:ext>
                </a:extLst>
              </a:tr>
              <a:tr h="24574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2019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Исследовательский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7,62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75,76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43,82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52,18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4,00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extLst>
                  <a:ext uri="{0D108BD9-81ED-4DB2-BD59-A6C34878D82A}">
                    <a16:rowId xmlns:a16="http://schemas.microsoft.com/office/drawing/2014/main" xmlns="" val="1936607685"/>
                  </a:ext>
                </a:extLst>
              </a:tr>
              <a:tr h="2457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Социальный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92,38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76,70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47,75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48,97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3,27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extLst>
                  <a:ext uri="{0D108BD9-81ED-4DB2-BD59-A6C34878D82A}">
                    <a16:rowId xmlns:a16="http://schemas.microsoft.com/office/drawing/2014/main" xmlns="" val="2123883534"/>
                  </a:ext>
                </a:extLst>
              </a:tr>
              <a:tr h="245742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2020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Исследовательский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10,91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75,32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44,81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50,76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4,43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extLst>
                  <a:ext uri="{0D108BD9-81ED-4DB2-BD59-A6C34878D82A}">
                    <a16:rowId xmlns:a16="http://schemas.microsoft.com/office/drawing/2014/main" xmlns="" val="2212151351"/>
                  </a:ext>
                </a:extLst>
              </a:tr>
              <a:tr h="2457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Социальный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88,56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76,46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47,05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49,08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3,87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extLst>
                  <a:ext uri="{0D108BD9-81ED-4DB2-BD59-A6C34878D82A}">
                    <a16:rowId xmlns:a16="http://schemas.microsoft.com/office/drawing/2014/main" xmlns="" val="1922476885"/>
                  </a:ext>
                </a:extLst>
              </a:tr>
              <a:tr h="2457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highlight>
                            <a:srgbClr val="FFFF00"/>
                          </a:highlight>
                        </a:rPr>
                        <a:t>Конструкторский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highlight>
                            <a:srgbClr val="FFFF00"/>
                          </a:highlight>
                        </a:rPr>
                        <a:t>0,53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74,27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47,02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47,62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5,36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extLst>
                  <a:ext uri="{0D108BD9-81ED-4DB2-BD59-A6C34878D82A}">
                    <a16:rowId xmlns:a16="http://schemas.microsoft.com/office/drawing/2014/main" xmlns="" val="2823477008"/>
                  </a:ext>
                </a:extLst>
              </a:tr>
              <a:tr h="24574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2023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Конструкторский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53,83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76,80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46,82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49,87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3,41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extLst>
                  <a:ext uri="{0D108BD9-81ED-4DB2-BD59-A6C34878D82A}">
                    <a16:rowId xmlns:a16="http://schemas.microsoft.com/office/drawing/2014/main" xmlns="" val="2142327838"/>
                  </a:ext>
                </a:extLst>
              </a:tr>
              <a:tr h="2457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Социальный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46,17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76,20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45,78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49,94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4,27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extLst>
                  <a:ext uri="{0D108BD9-81ED-4DB2-BD59-A6C34878D82A}">
                    <a16:rowId xmlns:a16="http://schemas.microsoft.com/office/drawing/2014/main" xmlns="" val="2542662990"/>
                  </a:ext>
                </a:extLst>
              </a:tr>
              <a:tr h="24574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2024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Исследовательский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12,40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74,81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44,59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50,83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4,58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extLst>
                  <a:ext uri="{0D108BD9-81ED-4DB2-BD59-A6C34878D82A}">
                    <a16:rowId xmlns:a16="http://schemas.microsoft.com/office/drawing/2014/main" xmlns="" val="1528354029"/>
                  </a:ext>
                </a:extLst>
              </a:tr>
              <a:tr h="2457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Конструкторский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87,60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76,28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46,54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49,74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3,71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extLst>
                  <a:ext uri="{0D108BD9-81ED-4DB2-BD59-A6C34878D82A}">
                    <a16:rowId xmlns:a16="http://schemas.microsoft.com/office/drawing/2014/main" xmlns="" val="1874433739"/>
                  </a:ext>
                </a:extLst>
              </a:tr>
              <a:tr h="15487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Разброс внутри группы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От 74,27 до 77,13. В целом различия не более 3%.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От 43,82 до 48,27. В целом различия не более 5%.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От 47,62 до 52,18. В целом различия не более 5%.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От 3,26 до 4,58% – в общем различия  не более 2%.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/>
                </a:tc>
                <a:extLst>
                  <a:ext uri="{0D108BD9-81ED-4DB2-BD59-A6C34878D82A}">
                    <a16:rowId xmlns:a16="http://schemas.microsoft.com/office/drawing/2014/main" xmlns="" val="22982455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65716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46C61F-DC51-423C-98FD-7013DE4EA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Наблюдения по типам проектов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E0A76AF-30DB-4A68-9124-65A2C69673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00000"/>
              </a:lnSpc>
            </a:pPr>
            <a:r>
              <a:rPr lang="ru-RU" dirty="0"/>
              <a:t>Между учениками, выполнявшими разные проекты, различия как по среднему проценту успешности, так и по доле учащихся, продемонстрировавших тот или иной уровень успешности, незначительны – не превышают 5%. </a:t>
            </a:r>
          </a:p>
          <a:p>
            <a:pPr algn="just">
              <a:lnSpc>
                <a:spcPct val="100000"/>
              </a:lnSpc>
            </a:pPr>
            <a:r>
              <a:rPr lang="ru-RU" dirty="0"/>
              <a:t>Заметные различия есть лишь по доле учителей, выбравших тот или иной тип проекта для своих учеников: учителя значимо чаще выбирают конструкторский проект, и если его не предложено, выбирают проект социальный. </a:t>
            </a:r>
          </a:p>
          <a:p>
            <a:pPr algn="just">
              <a:lnSpc>
                <a:spcPct val="100000"/>
              </a:lnSpc>
            </a:pPr>
            <a:r>
              <a:rPr lang="ru-RU" dirty="0"/>
              <a:t>Исследовательский тип проектной задачи в разные годы выбирали лишь от 7,62 до 12,40% учителей 4-х классов. </a:t>
            </a:r>
          </a:p>
        </p:txBody>
      </p:sp>
    </p:spTree>
    <p:extLst>
      <p:ext uri="{BB962C8B-B14F-4D97-AF65-F5344CB8AC3E}">
        <p14:creationId xmlns:p14="http://schemas.microsoft.com/office/powerpoint/2010/main" val="3625197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6DE919A-A49D-42D7-A4D4-E3A8C7CE9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59414"/>
          </a:xfrm>
        </p:spPr>
        <p:txBody>
          <a:bodyPr/>
          <a:lstStyle/>
          <a:p>
            <a:r>
              <a:rPr lang="ru-RU" dirty="0"/>
              <a:t>Типы проектов в 2024 году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10E93E3-868F-4220-B744-1E69AB2CD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541"/>
            <a:ext cx="10515600" cy="4995512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dirty="0"/>
              <a:t>В 2023/24 учебном году использовались </a:t>
            </a:r>
            <a:r>
              <a:rPr lang="ru-RU" i="1" dirty="0"/>
              <a:t>два</a:t>
            </a:r>
            <a:r>
              <a:rPr lang="ru-RU" dirty="0"/>
              <a:t> типа групповых проектов: конструкторский и   исследовательский. В конструкторском проекте («Школьный сувенир») основной акцент сделан на владение навыками конструкторской деятельности, полученными в курсе технологии и в личном опыте. Группы </a:t>
            </a:r>
            <a:r>
              <a:rPr lang="ru-RU" b="1" dirty="0"/>
              <a:t>рисовали плакаты, делали компьютерные презентации или макеты из бумаги, пластилина, конструктора </a:t>
            </a:r>
            <a:r>
              <a:rPr lang="ru-RU" dirty="0"/>
              <a:t>и т.п. Определенный опыт такой деятельности есть у каждого ребенка. </a:t>
            </a:r>
          </a:p>
          <a:p>
            <a:pPr algn="just">
              <a:lnSpc>
                <a:spcPct val="120000"/>
              </a:lnSpc>
            </a:pPr>
            <a:r>
              <a:rPr lang="ru-RU" dirty="0"/>
              <a:t>В исследовательском проекте («Наши школьные события») на первый план выходит умение ставить и задавать вопросы, владение навыками фиксации, обработки и наглядного представления информации (в виде таблиц и диаграмм) на основе способов действия, сформированных в курсах русского языка, литературного чтения и математики, а также на основе личного опыта. Ученики </a:t>
            </a:r>
            <a:r>
              <a:rPr lang="ru-RU" b="1" dirty="0"/>
              <a:t>проводили опрос</a:t>
            </a:r>
            <a:r>
              <a:rPr lang="ru-RU" dirty="0"/>
              <a:t>, в ходе которого выясняли, какие события из школьной жизни запомнились одноклассникам больше всего, и </a:t>
            </a:r>
            <a:r>
              <a:rPr lang="ru-RU" b="1" dirty="0"/>
              <a:t>представляли его обобщенные результаты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110699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247CA33-D44D-4019-9152-59648BEDC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5928"/>
          </a:xfrm>
        </p:spPr>
        <p:txBody>
          <a:bodyPr>
            <a:normAutofit fontScale="90000"/>
          </a:bodyPr>
          <a:lstStyle/>
          <a:p>
            <a:r>
              <a:rPr lang="ru-RU" dirty="0"/>
              <a:t>Вопросы учителям начальной школы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B685551-7E2D-4534-A6C5-3C453244CA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4982"/>
            <a:ext cx="10515600" cy="4282848"/>
          </a:xfrm>
        </p:spPr>
        <p:txBody>
          <a:bodyPr>
            <a:normAutofit/>
          </a:bodyPr>
          <a:lstStyle/>
          <a:p>
            <a:pPr algn="just"/>
            <a:r>
              <a:rPr lang="ru-RU" sz="3600" dirty="0"/>
              <a:t>Ваши ученики в пятом классе и далее будут чаще лепить и рисовать или читать научные тексты и выполнять проектные и исследовательские работы?</a:t>
            </a:r>
          </a:p>
          <a:p>
            <a:pPr algn="just"/>
            <a:r>
              <a:rPr lang="ru-RU" sz="3600" dirty="0"/>
              <a:t>Они готовы к этому? Вас устраивает результат?</a:t>
            </a:r>
          </a:p>
          <a:p>
            <a:pPr algn="just"/>
            <a:r>
              <a:rPr lang="ru-RU" sz="3600" dirty="0"/>
              <a:t>Что предпочитаем: ориентироваться на </a:t>
            </a:r>
            <a:r>
              <a:rPr lang="ru-RU" sz="3600" b="1" dirty="0"/>
              <a:t>успех в знакомом</a:t>
            </a:r>
            <a:r>
              <a:rPr lang="ru-RU" sz="3600" dirty="0"/>
              <a:t> или на </a:t>
            </a:r>
            <a:r>
              <a:rPr lang="ru-RU" sz="3600" b="1" dirty="0"/>
              <a:t>освоение незнакомого?</a:t>
            </a:r>
          </a:p>
        </p:txBody>
      </p:sp>
    </p:spTree>
    <p:extLst>
      <p:ext uri="{BB962C8B-B14F-4D97-AF65-F5344CB8AC3E}">
        <p14:creationId xmlns:p14="http://schemas.microsoft.com/office/powerpoint/2010/main" val="7484441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BE87447-B166-4913-A35C-366E01929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3251"/>
          </a:xfrm>
        </p:spPr>
        <p:txBody>
          <a:bodyPr>
            <a:normAutofit fontScale="90000"/>
          </a:bodyPr>
          <a:lstStyle/>
          <a:p>
            <a:r>
              <a:rPr lang="ru-RU" dirty="0"/>
              <a:t>Трудности и их преодоление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DB7DED5-C25A-409B-BB77-701B37945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539" y="1106905"/>
            <a:ext cx="11364685" cy="5385970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sz="3200" b="1" dirty="0"/>
              <a:t>По-прежнему трудны для большинства</a:t>
            </a:r>
            <a:r>
              <a:rPr lang="ru-RU" sz="3200" dirty="0"/>
              <a:t> детей формулирование задачи и планирование работы, такие трудности есть даже у тех, кто достиг базового и повышенного уровня. </a:t>
            </a:r>
          </a:p>
          <a:p>
            <a:pPr algn="just">
              <a:lnSpc>
                <a:spcPct val="120000"/>
              </a:lnSpc>
            </a:pPr>
            <a:r>
              <a:rPr lang="ru-RU" sz="3200" dirty="0"/>
              <a:t>Планирование работы, формулирование задачи, контроль на уроке и вне урока, как правило, остаются за учителем. Стремление добиться от ученика точного воспроизведения транслируемых знаний формирует из него старательного исполнителя, но об учебной самостоятельности в этом случае речи быть не может.</a:t>
            </a:r>
          </a:p>
          <a:p>
            <a:pPr algn="just">
              <a:lnSpc>
                <a:spcPct val="120000"/>
              </a:lnSpc>
            </a:pPr>
            <a:r>
              <a:rPr lang="ru-RU" sz="3200" dirty="0"/>
              <a:t>В отдельных случаях невысокие результаты можно объяснить индивидуальными особенностями ребенка или его жизненной ситуацией, так называемой выученной беспомощностью или сложившимися стереотипами поведения, диктующими необходимость подстраиваться под ожидания взрослых и «не высовываться». </a:t>
            </a:r>
          </a:p>
          <a:p>
            <a:pPr algn="just">
              <a:lnSpc>
                <a:spcPct val="120000"/>
              </a:lnSpc>
            </a:pPr>
            <a:r>
              <a:rPr lang="ru-RU" sz="3200" dirty="0"/>
              <a:t>Однако для развития личности ученика необходимо </a:t>
            </a:r>
            <a:r>
              <a:rPr lang="ru-RU" sz="3200" b="1" dirty="0"/>
              <a:t>полноценное общение </a:t>
            </a:r>
            <a:r>
              <a:rPr lang="ru-RU" sz="3200" dirty="0"/>
              <a:t>как со сверстниками, так и со взрослыми, не ограниченное простой схемой: спросили – правильно ответил – похвалили. Для этого </a:t>
            </a:r>
            <a:r>
              <a:rPr lang="ru-RU" sz="3200" b="1" dirty="0"/>
              <a:t>нужны ситуации сотрудничества с другими детьми и определенные усилия со стороны педагога, чтобы помогать ребенку преодолевать его ограничения, создавать условия для того, чтобы он попробовал себя в разных социальных ролях и научился конструктивно взаимодействовать с другими людьми в различных обстоятельствах</a:t>
            </a:r>
            <a:r>
              <a:rPr lang="ru-RU" sz="3200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21490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79A5A8-E8F8-4AD3-95AB-DD438BA42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7895"/>
          </a:xfrm>
        </p:spPr>
        <p:txBody>
          <a:bodyPr/>
          <a:lstStyle/>
          <a:p>
            <a:r>
              <a:rPr lang="ru-RU" dirty="0"/>
              <a:t>Что делать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D5E32D0-21F8-43D3-8C60-AF256CF931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498" y="1424538"/>
            <a:ext cx="10775302" cy="5005137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/>
              <a:t>1. Организовывать </a:t>
            </a:r>
            <a:r>
              <a:rPr lang="ru-RU" b="1" dirty="0"/>
              <a:t>содержательную и регулярную, систематическую групповую работу на уроках и занятиях</a:t>
            </a:r>
            <a:r>
              <a:rPr lang="ru-RU" dirty="0"/>
              <a:t>. На всех ступенях обучения.</a:t>
            </a:r>
          </a:p>
          <a:p>
            <a:pPr marL="0" indent="0" algn="just">
              <a:buNone/>
            </a:pPr>
            <a:r>
              <a:rPr lang="ru-RU" dirty="0"/>
              <a:t>2. Работать с установками учителя и администратора на то, как использовать результаты оценивания. </a:t>
            </a:r>
            <a:r>
              <a:rPr lang="ru-RU" b="1" dirty="0"/>
              <a:t>Оценка для поддержки, а не только для контроля!</a:t>
            </a:r>
          </a:p>
          <a:p>
            <a:pPr marL="0" indent="0" algn="just">
              <a:buNone/>
            </a:pPr>
            <a:r>
              <a:rPr lang="ru-RU" dirty="0"/>
              <a:t>3. Не нужно «тренировать» учеников выполнять задания, которые им встречаются в диагностических процедурах – любых! </a:t>
            </a:r>
            <a:r>
              <a:rPr lang="ru-RU" b="1" dirty="0"/>
              <a:t>Формируются все знания, умения и черты характера в жизни – в работе, в учебе, в общении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/>
              <a:t>4. Развивать </a:t>
            </a:r>
            <a:r>
              <a:rPr lang="ru-RU" b="1" dirty="0"/>
              <a:t>оценочную компетентность </a:t>
            </a:r>
            <a:r>
              <a:rPr lang="ru-RU" dirty="0"/>
              <a:t>ученика и педагога.</a:t>
            </a:r>
          </a:p>
          <a:p>
            <a:pPr marL="0" indent="0" algn="just">
              <a:buNone/>
            </a:pPr>
            <a:r>
              <a:rPr lang="ru-RU" dirty="0"/>
              <a:t>5. Нужно проявлять уважение к мнению ученика, а для этого должен быть шанс у него – высказаться, а у других – услышать его. </a:t>
            </a:r>
            <a:r>
              <a:rPr lang="ru-RU" b="1" dirty="0"/>
              <a:t>У ученика должно быть право на безнаказанную пробу и ошибку!</a:t>
            </a:r>
          </a:p>
          <a:p>
            <a:pPr marL="0" indent="0" algn="just">
              <a:buNone/>
            </a:pPr>
            <a:r>
              <a:rPr lang="ru-RU" dirty="0"/>
              <a:t>6. Точно так же право на свободу должно быть и у учителя. Педагогическую инициативу следует не инспектировать, а </a:t>
            </a:r>
            <a:r>
              <a:rPr lang="ru-RU" b="1" dirty="0"/>
              <a:t>изучать, поддерживать и трансформировать в ресурс развития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12096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1039529"/>
            <a:ext cx="10515600" cy="4812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Благодарю </a:t>
            </a:r>
            <a:r>
              <a:rPr lang="ru-RU" b="1" dirty="0"/>
              <a:t>за внимание!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3394543"/>
            <a:ext cx="10515600" cy="302550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Контакты:</a:t>
            </a:r>
          </a:p>
          <a:p>
            <a:pPr marL="0" indent="0" algn="just">
              <a:buNone/>
            </a:pPr>
            <a:r>
              <a:rPr lang="ru-RU" dirty="0"/>
              <a:t>Отдел мониторинга качества образования КГКСУ «Центр оценки качества </a:t>
            </a:r>
            <a:r>
              <a:rPr lang="ru-RU" dirty="0" smtClean="0"/>
              <a:t>образования», тел</a:t>
            </a:r>
            <a:r>
              <a:rPr lang="ru-RU" dirty="0"/>
              <a:t>. +7(391)246-00-25</a:t>
            </a:r>
            <a:endParaRPr lang="en-US" dirty="0"/>
          </a:p>
          <a:p>
            <a:pPr marL="0" indent="0" algn="just">
              <a:buNone/>
            </a:pPr>
            <a:endParaRPr lang="ru-RU" sz="1600" dirty="0"/>
          </a:p>
          <a:p>
            <a:pPr marL="0" indent="0" algn="just">
              <a:buNone/>
            </a:pPr>
            <a:r>
              <a:rPr lang="ru-RU" dirty="0"/>
              <a:t>Региональный координатор КДР4 – Осипова Татьяна Степановна</a:t>
            </a:r>
          </a:p>
          <a:p>
            <a:pPr marL="0" indent="0" algn="just">
              <a:buNone/>
            </a:pPr>
            <a:r>
              <a:rPr lang="ru-RU" dirty="0"/>
              <a:t>Эл. адрес: </a:t>
            </a:r>
            <a:r>
              <a:rPr lang="en-US" i="1" u="sng" dirty="0"/>
              <a:t>osipova@coko24.ru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3070" y="1671438"/>
            <a:ext cx="110393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i="1" dirty="0"/>
              <a:t>Информационные материалы представлены на сайте ЦОКО в разделе «Краевые диагностические работы в 4 классе (КДР4)» – </a:t>
            </a:r>
            <a:r>
              <a:rPr lang="en-US" sz="2800" i="1" dirty="0">
                <a:solidFill>
                  <a:srgbClr val="002060"/>
                </a:solidFill>
                <a:hlinkClick r:id="rId2"/>
              </a:rPr>
              <a:t>https://coko24.ru/</a:t>
            </a:r>
            <a:endParaRPr lang="ru-RU" sz="28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430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0DD34DF-CA9D-4616-8648-377E2E6A6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Смысл методики «Групповой проект»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1E26599-07C0-4828-955F-2FA9AD1BEC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345328" cy="4351338"/>
          </a:xfrm>
        </p:spPr>
        <p:txBody>
          <a:bodyPr/>
          <a:lstStyle/>
          <a:p>
            <a:pPr algn="just"/>
            <a:r>
              <a:rPr lang="ru-RU" sz="3200" dirty="0"/>
              <a:t>Нужна ситуация, в которой можно пронаблюдать реальные коммуникативные и регулятивные умения учащихся.</a:t>
            </a:r>
          </a:p>
          <a:p>
            <a:pPr algn="just"/>
            <a:r>
              <a:rPr lang="ru-RU" sz="3200" dirty="0"/>
              <a:t>Проектная деятельность в 4-м классе только формируется.</a:t>
            </a:r>
          </a:p>
          <a:p>
            <a:pPr algn="just"/>
            <a:r>
              <a:rPr lang="ru-RU" sz="3600" dirty="0"/>
              <a:t>Поэтому четвероклассники </a:t>
            </a:r>
            <a:r>
              <a:rPr lang="ru-RU" sz="3600" b="1" dirty="0"/>
              <a:t>работают над решением проектной задачи в группах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3024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A6A32FC-0651-4706-AD7D-BEB6FA1AB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Успешность выполнения ГП</a:t>
            </a: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73DFDF21-6D5B-424C-8331-62C16FD4F2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2773105"/>
              </p:ext>
            </p:extLst>
          </p:nvPr>
        </p:nvGraphicFramePr>
        <p:xfrm>
          <a:off x="500514" y="1798549"/>
          <a:ext cx="10462660" cy="39766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85448">
                  <a:extLst>
                    <a:ext uri="{9D8B030D-6E8A-4147-A177-3AD203B41FA5}">
                      <a16:colId xmlns:a16="http://schemas.microsoft.com/office/drawing/2014/main" xmlns="" val="2721877461"/>
                    </a:ext>
                  </a:extLst>
                </a:gridCol>
                <a:gridCol w="1471711">
                  <a:extLst>
                    <a:ext uri="{9D8B030D-6E8A-4147-A177-3AD203B41FA5}">
                      <a16:colId xmlns:a16="http://schemas.microsoft.com/office/drawing/2014/main" xmlns="" val="667350667"/>
                    </a:ext>
                  </a:extLst>
                </a:gridCol>
                <a:gridCol w="1521746">
                  <a:extLst>
                    <a:ext uri="{9D8B030D-6E8A-4147-A177-3AD203B41FA5}">
                      <a16:colId xmlns:a16="http://schemas.microsoft.com/office/drawing/2014/main" xmlns="" val="4276765884"/>
                    </a:ext>
                  </a:extLst>
                </a:gridCol>
                <a:gridCol w="1491915">
                  <a:extLst>
                    <a:ext uri="{9D8B030D-6E8A-4147-A177-3AD203B41FA5}">
                      <a16:colId xmlns:a16="http://schemas.microsoft.com/office/drawing/2014/main" xmlns="" val="4141141189"/>
                    </a:ext>
                  </a:extLst>
                </a:gridCol>
                <a:gridCol w="1530417">
                  <a:extLst>
                    <a:ext uri="{9D8B030D-6E8A-4147-A177-3AD203B41FA5}">
                      <a16:colId xmlns:a16="http://schemas.microsoft.com/office/drawing/2014/main" xmlns="" val="4200605747"/>
                    </a:ext>
                  </a:extLst>
                </a:gridCol>
                <a:gridCol w="1761423">
                  <a:extLst>
                    <a:ext uri="{9D8B030D-6E8A-4147-A177-3AD203B41FA5}">
                      <a16:colId xmlns:a16="http://schemas.microsoft.com/office/drawing/2014/main" xmlns="" val="809884167"/>
                    </a:ext>
                  </a:extLst>
                </a:gridCol>
              </a:tblGrid>
              <a:tr h="13586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Уровень достижений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2018 г.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2019 г.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2020 г.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2023 г.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2024 г.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88255749"/>
                  </a:ext>
                </a:extLst>
              </a:tr>
              <a:tr h="80840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Повышенный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48,07%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47,45%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46,81%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46,29%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46,30%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810658187"/>
                  </a:ext>
                </a:extLst>
              </a:tr>
              <a:tr h="6640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Базовый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48,63%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49,22%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49,26%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49,90%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49,88%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82232687"/>
                  </a:ext>
                </a:extLst>
              </a:tr>
              <a:tr h="11455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Ниже базового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3,30%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3,33%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3,94%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3,81%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3,82%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039392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282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84230EF-906A-4567-A69C-A7911BC07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Констатация по результатам за пять лет. Успешность выполнения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7035AC1-1A79-4929-896C-7A7FC839C3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8159" y="2845836"/>
            <a:ext cx="10515600" cy="3284473"/>
          </a:xfrm>
        </p:spPr>
        <p:txBody>
          <a:bodyPr>
            <a:normAutofit/>
          </a:bodyPr>
          <a:lstStyle/>
          <a:p>
            <a:r>
              <a:rPr lang="ru-RU" sz="4800" dirty="0"/>
              <a:t>Результаты изменяются, но несущественно </a:t>
            </a:r>
            <a:r>
              <a:rPr lang="ru-RU" sz="3600" dirty="0"/>
              <a:t>(в пределах 1-2%)</a:t>
            </a:r>
          </a:p>
        </p:txBody>
      </p:sp>
    </p:spTree>
    <p:extLst>
      <p:ext uri="{BB962C8B-B14F-4D97-AF65-F5344CB8AC3E}">
        <p14:creationId xmlns:p14="http://schemas.microsoft.com/office/powerpoint/2010/main" val="501326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D213146-745C-478E-8163-A42B89A0F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Освоение регулятивных и коммуникативных умений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488F3DF4-4943-4C5E-9BC1-DC66BDCB5E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5107937"/>
              </p:ext>
            </p:extLst>
          </p:nvPr>
        </p:nvGraphicFramePr>
        <p:xfrm>
          <a:off x="1054360" y="1819470"/>
          <a:ext cx="10226351" cy="47959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70168">
                  <a:extLst>
                    <a:ext uri="{9D8B030D-6E8A-4147-A177-3AD203B41FA5}">
                      <a16:colId xmlns:a16="http://schemas.microsoft.com/office/drawing/2014/main" xmlns="" val="2595340545"/>
                    </a:ext>
                  </a:extLst>
                </a:gridCol>
                <a:gridCol w="3274478">
                  <a:extLst>
                    <a:ext uri="{9D8B030D-6E8A-4147-A177-3AD203B41FA5}">
                      <a16:colId xmlns:a16="http://schemas.microsoft.com/office/drawing/2014/main" xmlns="" val="1619760440"/>
                    </a:ext>
                  </a:extLst>
                </a:gridCol>
                <a:gridCol w="3781705">
                  <a:extLst>
                    <a:ext uri="{9D8B030D-6E8A-4147-A177-3AD203B41FA5}">
                      <a16:colId xmlns:a16="http://schemas.microsoft.com/office/drawing/2014/main" xmlns="" val="791311532"/>
                    </a:ext>
                  </a:extLst>
                </a:gridCol>
              </a:tblGrid>
              <a:tr h="210357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Год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Средний процент освоения регулятивных умений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Средний процент освоения коммуникативных умений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36230113"/>
                  </a:ext>
                </a:extLst>
              </a:tr>
              <a:tr h="53847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2018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72,00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83,26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27657339"/>
                  </a:ext>
                </a:extLst>
              </a:tr>
              <a:tr h="53847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2019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71,61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82,91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92110555"/>
                  </a:ext>
                </a:extLst>
              </a:tr>
              <a:tr h="53847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2020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71,11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82,76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39395823"/>
                  </a:ext>
                </a:extLst>
              </a:tr>
              <a:tr h="53847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2023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71,37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82,97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00789595"/>
                  </a:ext>
                </a:extLst>
              </a:tr>
              <a:tr h="53847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2024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71,11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82,33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732352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8439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66A590-7FD6-4458-833E-0315AAAF4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Наблюдения по освоению умений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BC5EC78-51C5-442C-B8F3-7211E0D2DC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40563"/>
            <a:ext cx="10515600" cy="3536400"/>
          </a:xfrm>
        </p:spPr>
        <p:txBody>
          <a:bodyPr>
            <a:normAutofit/>
          </a:bodyPr>
          <a:lstStyle/>
          <a:p>
            <a:r>
              <a:rPr lang="ru-RU" sz="6000" dirty="0"/>
              <a:t>Результаты колеблются, но </a:t>
            </a:r>
          </a:p>
          <a:p>
            <a:pPr marL="0" indent="0">
              <a:buNone/>
            </a:pPr>
            <a:r>
              <a:rPr lang="ru-RU" sz="6000" dirty="0"/>
              <a:t>не меняются существенно </a:t>
            </a:r>
            <a:endParaRPr lang="ru-RU" sz="6000" dirty="0" smtClean="0"/>
          </a:p>
          <a:p>
            <a:pPr marL="0" indent="0">
              <a:buNone/>
            </a:pPr>
            <a:r>
              <a:rPr lang="ru-RU" sz="3200" dirty="0" smtClean="0"/>
              <a:t>(</a:t>
            </a:r>
            <a:r>
              <a:rPr lang="ru-RU" sz="3200" dirty="0"/>
              <a:t>в пределах 1%)</a:t>
            </a:r>
          </a:p>
        </p:txBody>
      </p:sp>
    </p:spTree>
    <p:extLst>
      <p:ext uri="{BB962C8B-B14F-4D97-AF65-F5344CB8AC3E}">
        <p14:creationId xmlns:p14="http://schemas.microsoft.com/office/powerpoint/2010/main" val="899344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E1C3204-53E6-49AE-B4DE-8DAFB92E0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5887"/>
          </a:xfrm>
        </p:spPr>
        <p:txBody>
          <a:bodyPr/>
          <a:lstStyle/>
          <a:p>
            <a:r>
              <a:rPr lang="ru-RU" dirty="0"/>
              <a:t>Различия в условиях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F865C5AF-5F0A-410A-B050-7C34257B32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5783802"/>
              </p:ext>
            </p:extLst>
          </p:nvPr>
        </p:nvGraphicFramePr>
        <p:xfrm>
          <a:off x="765110" y="1436915"/>
          <a:ext cx="10786187" cy="49452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96258">
                  <a:extLst>
                    <a:ext uri="{9D8B030D-6E8A-4147-A177-3AD203B41FA5}">
                      <a16:colId xmlns:a16="http://schemas.microsoft.com/office/drawing/2014/main" xmlns="" val="3007234284"/>
                    </a:ext>
                  </a:extLst>
                </a:gridCol>
                <a:gridCol w="2696258">
                  <a:extLst>
                    <a:ext uri="{9D8B030D-6E8A-4147-A177-3AD203B41FA5}">
                      <a16:colId xmlns:a16="http://schemas.microsoft.com/office/drawing/2014/main" xmlns="" val="2285959751"/>
                    </a:ext>
                  </a:extLst>
                </a:gridCol>
                <a:gridCol w="2696258">
                  <a:extLst>
                    <a:ext uri="{9D8B030D-6E8A-4147-A177-3AD203B41FA5}">
                      <a16:colId xmlns:a16="http://schemas.microsoft.com/office/drawing/2014/main" xmlns="" val="3848500141"/>
                    </a:ext>
                  </a:extLst>
                </a:gridCol>
                <a:gridCol w="2697413">
                  <a:extLst>
                    <a:ext uri="{9D8B030D-6E8A-4147-A177-3AD203B41FA5}">
                      <a16:colId xmlns:a16="http://schemas.microsoft.com/office/drawing/2014/main" xmlns="" val="3574692075"/>
                    </a:ext>
                  </a:extLst>
                </a:gridCol>
              </a:tblGrid>
              <a:tr h="1433772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Год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Средний процент от максимально возможного балла за проект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Разница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68930335"/>
                  </a:ext>
                </a:extLst>
              </a:tr>
              <a:tr h="9486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Городские школы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Сельские школы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4281411"/>
                  </a:ext>
                </a:extLst>
              </a:tr>
              <a:tr h="51255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2018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77,70%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75,43%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2,27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36470631"/>
                  </a:ext>
                </a:extLst>
              </a:tr>
              <a:tr h="51255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2019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77,15%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75,46%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1,69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057313959"/>
                  </a:ext>
                </a:extLst>
              </a:tr>
              <a:tr h="51255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2020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76,70%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75,31%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1,39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787870392"/>
                  </a:ext>
                </a:extLst>
              </a:tr>
              <a:tr h="51255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2023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76,67%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76,10%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0,57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484382822"/>
                  </a:ext>
                </a:extLst>
              </a:tr>
              <a:tr h="51255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2024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76,38%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75,24%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1,14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12978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1321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2A2E45-037A-497A-8197-181F04169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 по различным условиям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E1969B6-BFD8-4783-A9D8-E6B38A8B0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76669"/>
            <a:ext cx="10515600" cy="3900294"/>
          </a:xfrm>
        </p:spPr>
        <p:txBody>
          <a:bodyPr>
            <a:normAutofit/>
          </a:bodyPr>
          <a:lstStyle/>
          <a:p>
            <a:pPr algn="just"/>
            <a:r>
              <a:rPr lang="ru-RU" sz="4400" dirty="0"/>
              <a:t>Внутри групп существенно не меняются </a:t>
            </a:r>
            <a:r>
              <a:rPr lang="ru-RU" sz="3600" dirty="0"/>
              <a:t>(изменения не превышают 1%)</a:t>
            </a:r>
          </a:p>
          <a:p>
            <a:pPr algn="just"/>
            <a:r>
              <a:rPr lang="ru-RU" sz="4400" dirty="0"/>
              <a:t>Различия между группами стабильны и невелики </a:t>
            </a:r>
            <a:r>
              <a:rPr lang="ru-RU" sz="3600" dirty="0"/>
              <a:t>(не более 2%)</a:t>
            </a:r>
          </a:p>
        </p:txBody>
      </p:sp>
    </p:spTree>
    <p:extLst>
      <p:ext uri="{BB962C8B-B14F-4D97-AF65-F5344CB8AC3E}">
        <p14:creationId xmlns:p14="http://schemas.microsoft.com/office/powerpoint/2010/main" val="2754943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C377FF-7806-48CC-A0EF-C5D6267D0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61242"/>
          </a:xfrm>
        </p:spPr>
        <p:txBody>
          <a:bodyPr>
            <a:normAutofit fontScale="90000"/>
          </a:bodyPr>
          <a:lstStyle/>
          <a:p>
            <a:r>
              <a:rPr lang="ru-RU" dirty="0"/>
              <a:t>Разница по полу учеников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BD545944-2E08-4AB5-9127-EDC4EEA3E8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0610565"/>
              </p:ext>
            </p:extLst>
          </p:nvPr>
        </p:nvGraphicFramePr>
        <p:xfrm>
          <a:off x="838199" y="1576874"/>
          <a:ext cx="10143930" cy="4721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35711">
                  <a:extLst>
                    <a:ext uri="{9D8B030D-6E8A-4147-A177-3AD203B41FA5}">
                      <a16:colId xmlns:a16="http://schemas.microsoft.com/office/drawing/2014/main" xmlns="" val="3696092573"/>
                    </a:ext>
                  </a:extLst>
                </a:gridCol>
                <a:gridCol w="2535711">
                  <a:extLst>
                    <a:ext uri="{9D8B030D-6E8A-4147-A177-3AD203B41FA5}">
                      <a16:colId xmlns:a16="http://schemas.microsoft.com/office/drawing/2014/main" xmlns="" val="2875903990"/>
                    </a:ext>
                  </a:extLst>
                </a:gridCol>
                <a:gridCol w="2535711">
                  <a:extLst>
                    <a:ext uri="{9D8B030D-6E8A-4147-A177-3AD203B41FA5}">
                      <a16:colId xmlns:a16="http://schemas.microsoft.com/office/drawing/2014/main" xmlns="" val="2856946780"/>
                    </a:ext>
                  </a:extLst>
                </a:gridCol>
                <a:gridCol w="2536797">
                  <a:extLst>
                    <a:ext uri="{9D8B030D-6E8A-4147-A177-3AD203B41FA5}">
                      <a16:colId xmlns:a16="http://schemas.microsoft.com/office/drawing/2014/main" xmlns="" val="1091104885"/>
                    </a:ext>
                  </a:extLst>
                </a:gridCol>
              </a:tblGrid>
              <a:tr h="1589982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Год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Средний процент от максимально возможного балла за проект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Разница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773729689"/>
                  </a:ext>
                </a:extLst>
              </a:tr>
              <a:tr h="5141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Мальчики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Девочки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07224753"/>
                  </a:ext>
                </a:extLst>
              </a:tr>
              <a:tr h="51410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2018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73,59%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80,41%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6,82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23154674"/>
                  </a:ext>
                </a:extLst>
              </a:tr>
              <a:tr h="51410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2019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73,09%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80,35%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7,06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015738611"/>
                  </a:ext>
                </a:extLst>
              </a:tr>
              <a:tr h="51410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2020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72,74%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79,88%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7,14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49403485"/>
                  </a:ext>
                </a:extLst>
              </a:tr>
              <a:tr h="51410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2023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73,30%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79,77%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6,47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4077662025"/>
                  </a:ext>
                </a:extLst>
              </a:tr>
              <a:tr h="51410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2024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72,51%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79,75%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7,24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631218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1573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1099</Words>
  <Application>Microsoft Office PowerPoint</Application>
  <PresentationFormat>Широкоэкранный</PresentationFormat>
  <Paragraphs>237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О результатах диагностики регулятивных и коммуникативных умений выпускников начальной школы в 2023/24 уч. году</vt:lpstr>
      <vt:lpstr>Смысл методики «Групповой проект»</vt:lpstr>
      <vt:lpstr>Успешность выполнения ГП</vt:lpstr>
      <vt:lpstr>Констатация по результатам за пять лет. Успешность выполнения</vt:lpstr>
      <vt:lpstr>Освоение регулятивных и коммуникативных умений</vt:lpstr>
      <vt:lpstr>Наблюдения по освоению умений</vt:lpstr>
      <vt:lpstr>Различия в условиях</vt:lpstr>
      <vt:lpstr>Вывод по различным условиям</vt:lpstr>
      <vt:lpstr>Разница по полу учеников</vt:lpstr>
      <vt:lpstr>Вывод относительно разницы результатов в зависимости от пола учащихся</vt:lpstr>
      <vt:lpstr>Тип проекта</vt:lpstr>
      <vt:lpstr>Наблюдения по типам проектов</vt:lpstr>
      <vt:lpstr>Типы проектов в 2024 году</vt:lpstr>
      <vt:lpstr>Вопросы учителям начальной школы</vt:lpstr>
      <vt:lpstr>Трудности и их преодоление</vt:lpstr>
      <vt:lpstr>Что делать</vt:lpstr>
      <vt:lpstr>Благодарю за внимание!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результатах диагностики регулятивных и коммуникативных умений выпускников начальной школы в 2023/24 уч. году</dc:title>
  <dc:creator>Езовских Ольга Викторовна</dc:creator>
  <cp:lastModifiedBy>Ларькова Инна Александровна</cp:lastModifiedBy>
  <cp:revision>14</cp:revision>
  <dcterms:created xsi:type="dcterms:W3CDTF">2024-05-16T02:55:26Z</dcterms:created>
  <dcterms:modified xsi:type="dcterms:W3CDTF">2024-05-20T04:03:58Z</dcterms:modified>
</cp:coreProperties>
</file>