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20" r:id="rId1"/>
  </p:sldMasterIdLst>
  <p:sldIdLst>
    <p:sldId id="256" r:id="rId2"/>
    <p:sldId id="270" r:id="rId3"/>
    <p:sldId id="271" r:id="rId4"/>
    <p:sldId id="282" r:id="rId5"/>
    <p:sldId id="269" r:id="rId6"/>
    <p:sldId id="276" r:id="rId7"/>
    <p:sldId id="281" r:id="rId8"/>
    <p:sldId id="259" r:id="rId9"/>
    <p:sldId id="285" r:id="rId10"/>
    <p:sldId id="286" r:id="rId11"/>
    <p:sldId id="287" r:id="rId12"/>
    <p:sldId id="265" r:id="rId13"/>
    <p:sldId id="288" r:id="rId14"/>
    <p:sldId id="289" r:id="rId15"/>
    <p:sldId id="258" r:id="rId16"/>
    <p:sldId id="263" r:id="rId17"/>
    <p:sldId id="273" r:id="rId18"/>
    <p:sldId id="275" r:id="rId19"/>
    <p:sldId id="260" r:id="rId20"/>
    <p:sldId id="277" r:id="rId21"/>
    <p:sldId id="283" r:id="rId22"/>
    <p:sldId id="290" r:id="rId23"/>
    <p:sldId id="280" r:id="rId24"/>
    <p:sldId id="291" r:id="rId2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70" d="100"/>
          <a:sy n="70" d="100"/>
        </p:scale>
        <p:origin x="51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ru-RU"/>
              <a:t>Образец заголовка</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F6A06EAC-F378-4B08-836A-F0827A8092B7}" type="datetimeFigureOut">
              <a:rPr lang="ru-RU" smtClean="0"/>
              <a:t>20.05.2024</a:t>
            </a:fld>
            <a:endParaRPr lang="ru-RU"/>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ru-RU"/>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3AE1BA5B-9597-4F50-A28A-60C950F2998F}" type="slidenum">
              <a:rPr lang="ru-RU" smtClean="0"/>
              <a:t>‹#›</a:t>
            </a:fld>
            <a:endParaRPr lang="ru-RU"/>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89506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F6A06EAC-F378-4B08-836A-F0827A8092B7}" type="datetimeFigureOut">
              <a:rPr lang="ru-RU" smtClean="0"/>
              <a:t>20.05.2024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E1BA5B-9597-4F50-A28A-60C950F2998F}" type="slidenum">
              <a:rPr lang="ru-RU" smtClean="0"/>
              <a:t>‹#›</a:t>
            </a:fld>
            <a:endParaRPr lang="ru-RU"/>
          </a:p>
        </p:txBody>
      </p:sp>
    </p:spTree>
    <p:extLst>
      <p:ext uri="{BB962C8B-B14F-4D97-AF65-F5344CB8AC3E}">
        <p14:creationId xmlns:p14="http://schemas.microsoft.com/office/powerpoint/2010/main" val="2804625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F6A06EAC-F378-4B08-836A-F0827A8092B7}" type="datetimeFigureOut">
              <a:rPr lang="ru-RU" smtClean="0"/>
              <a:t>20.05.2024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E1BA5B-9597-4F50-A28A-60C950F2998F}" type="slidenum">
              <a:rPr lang="ru-RU" smtClean="0"/>
              <a:t>‹#›</a:t>
            </a:fld>
            <a:endParaRPr lang="ru-RU"/>
          </a:p>
        </p:txBody>
      </p:sp>
    </p:spTree>
    <p:extLst>
      <p:ext uri="{BB962C8B-B14F-4D97-AF65-F5344CB8AC3E}">
        <p14:creationId xmlns:p14="http://schemas.microsoft.com/office/powerpoint/2010/main" val="2747061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F6A06EAC-F378-4B08-836A-F0827A8092B7}" type="datetimeFigureOut">
              <a:rPr lang="ru-RU" smtClean="0"/>
              <a:t>20.05.2024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E1BA5B-9597-4F50-A28A-60C950F2998F}" type="slidenum">
              <a:rPr lang="ru-RU" smtClean="0"/>
              <a:t>‹#›</a:t>
            </a:fld>
            <a:endParaRPr lang="ru-RU"/>
          </a:p>
        </p:txBody>
      </p:sp>
    </p:spTree>
    <p:extLst>
      <p:ext uri="{BB962C8B-B14F-4D97-AF65-F5344CB8AC3E}">
        <p14:creationId xmlns:p14="http://schemas.microsoft.com/office/powerpoint/2010/main" val="986266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F6A06EAC-F378-4B08-836A-F0827A8092B7}" type="datetimeFigureOut">
              <a:rPr lang="ru-RU" smtClean="0"/>
              <a:t>20.05.2024</a:t>
            </a:fld>
            <a:endParaRPr lang="ru-RU"/>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ru-RU"/>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3AE1BA5B-9597-4F50-A28A-60C950F2998F}" type="slidenum">
              <a:rPr lang="ru-RU" smtClean="0"/>
              <a:t>‹#›</a:t>
            </a:fld>
            <a:endParaRPr lang="ru-RU"/>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79379901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F6A06EAC-F378-4B08-836A-F0827A8092B7}" type="datetimeFigureOut">
              <a:rPr lang="ru-RU" smtClean="0"/>
              <a:t>20.05.2024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AE1BA5B-9597-4F50-A28A-60C950F2998F}" type="slidenum">
              <a:rPr lang="ru-RU" smtClean="0"/>
              <a:t>‹#›</a:t>
            </a:fld>
            <a:endParaRPr lang="ru-RU"/>
          </a:p>
        </p:txBody>
      </p:sp>
    </p:spTree>
    <p:extLst>
      <p:ext uri="{BB962C8B-B14F-4D97-AF65-F5344CB8AC3E}">
        <p14:creationId xmlns:p14="http://schemas.microsoft.com/office/powerpoint/2010/main" val="390382746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57300" y="2909102"/>
            <a:ext cx="4800600" cy="299639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633864" y="2909102"/>
            <a:ext cx="4800600" cy="299639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F6A06EAC-F378-4B08-836A-F0827A8092B7}" type="datetimeFigureOut">
              <a:rPr lang="ru-RU" smtClean="0"/>
              <a:t>20.05.2024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AE1BA5B-9597-4F50-A28A-60C950F2998F}" type="slidenum">
              <a:rPr lang="ru-RU" smtClean="0"/>
              <a:t>‹#›</a:t>
            </a:fld>
            <a:endParaRPr lang="ru-RU"/>
          </a:p>
        </p:txBody>
      </p:sp>
    </p:spTree>
    <p:extLst>
      <p:ext uri="{BB962C8B-B14F-4D97-AF65-F5344CB8AC3E}">
        <p14:creationId xmlns:p14="http://schemas.microsoft.com/office/powerpoint/2010/main" val="292839455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F6A06EAC-F378-4B08-836A-F0827A8092B7}" type="datetimeFigureOut">
              <a:rPr lang="ru-RU" smtClean="0"/>
              <a:t>20.05.2024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AE1BA5B-9597-4F50-A28A-60C950F2998F}" type="slidenum">
              <a:rPr lang="ru-RU" smtClean="0"/>
              <a:t>‹#›</a:t>
            </a:fld>
            <a:endParaRPr lang="ru-RU"/>
          </a:p>
        </p:txBody>
      </p:sp>
    </p:spTree>
    <p:extLst>
      <p:ext uri="{BB962C8B-B14F-4D97-AF65-F5344CB8AC3E}">
        <p14:creationId xmlns:p14="http://schemas.microsoft.com/office/powerpoint/2010/main" val="2750368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A06EAC-F378-4B08-836A-F0827A8092B7}" type="datetimeFigureOut">
              <a:rPr lang="ru-RU" smtClean="0"/>
              <a:t>20.05.2024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AE1BA5B-9597-4F50-A28A-60C950F2998F}" type="slidenum">
              <a:rPr lang="ru-RU" smtClean="0"/>
              <a:t>‹#›</a:t>
            </a:fld>
            <a:endParaRPr lang="ru-RU"/>
          </a:p>
        </p:txBody>
      </p:sp>
    </p:spTree>
    <p:extLst>
      <p:ext uri="{BB962C8B-B14F-4D97-AF65-F5344CB8AC3E}">
        <p14:creationId xmlns:p14="http://schemas.microsoft.com/office/powerpoint/2010/main" val="3996680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ru-RU"/>
              <a:t>Образец заголовка</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65051" y="6375679"/>
            <a:ext cx="1233355" cy="348462"/>
          </a:xfrm>
        </p:spPr>
        <p:txBody>
          <a:bodyPr/>
          <a:lstStyle/>
          <a:p>
            <a:fld id="{F6A06EAC-F378-4B08-836A-F0827A8092B7}" type="datetimeFigureOut">
              <a:rPr lang="ru-RU" smtClean="0"/>
              <a:t>20.05.2024</a:t>
            </a:fld>
            <a:endParaRPr lang="ru-RU"/>
          </a:p>
        </p:txBody>
      </p:sp>
      <p:sp>
        <p:nvSpPr>
          <p:cNvPr id="6" name="Footer Placeholder 5"/>
          <p:cNvSpPr>
            <a:spLocks noGrp="1"/>
          </p:cNvSpPr>
          <p:nvPr>
            <p:ph type="ftr" sz="quarter" idx="11"/>
          </p:nvPr>
        </p:nvSpPr>
        <p:spPr>
          <a:xfrm>
            <a:off x="2103620" y="6375679"/>
            <a:ext cx="3482179" cy="345796"/>
          </a:xfrm>
        </p:spPr>
        <p:txBody>
          <a:bodyPr/>
          <a:lstStyle/>
          <a:p>
            <a:endParaRPr lang="ru-RU"/>
          </a:p>
        </p:txBody>
      </p:sp>
      <p:sp>
        <p:nvSpPr>
          <p:cNvPr id="7" name="Slide Number Placeholder 6"/>
          <p:cNvSpPr>
            <a:spLocks noGrp="1"/>
          </p:cNvSpPr>
          <p:nvPr>
            <p:ph type="sldNum" sz="quarter" idx="12"/>
          </p:nvPr>
        </p:nvSpPr>
        <p:spPr>
          <a:xfrm>
            <a:off x="5691014" y="6375679"/>
            <a:ext cx="1232456" cy="345796"/>
          </a:xfrm>
        </p:spPr>
        <p:txBody>
          <a:bodyPr/>
          <a:lstStyle/>
          <a:p>
            <a:fld id="{3AE1BA5B-9597-4F50-A28A-60C950F2998F}" type="slidenum">
              <a:rPr lang="ru-RU" smtClean="0"/>
              <a:t>‹#›</a:t>
            </a:fld>
            <a:endParaRPr lang="ru-RU"/>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0951330"/>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ru-RU"/>
              <a:t>Образец заголовка</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65950" y="6375679"/>
            <a:ext cx="1232456" cy="348462"/>
          </a:xfrm>
        </p:spPr>
        <p:txBody>
          <a:bodyPr/>
          <a:lstStyle/>
          <a:p>
            <a:fld id="{F6A06EAC-F378-4B08-836A-F0827A8092B7}" type="datetimeFigureOut">
              <a:rPr lang="ru-RU" smtClean="0"/>
              <a:t>20.05.2024</a:t>
            </a:fld>
            <a:endParaRPr lang="ru-RU"/>
          </a:p>
        </p:txBody>
      </p:sp>
      <p:sp>
        <p:nvSpPr>
          <p:cNvPr id="6" name="Footer Placeholder 5"/>
          <p:cNvSpPr>
            <a:spLocks noGrp="1"/>
          </p:cNvSpPr>
          <p:nvPr>
            <p:ph type="ftr" sz="quarter" idx="11"/>
          </p:nvPr>
        </p:nvSpPr>
        <p:spPr>
          <a:xfrm>
            <a:off x="2103621" y="6375679"/>
            <a:ext cx="3482178" cy="345796"/>
          </a:xfrm>
        </p:spPr>
        <p:txBody>
          <a:bodyPr/>
          <a:lstStyle/>
          <a:p>
            <a:endParaRPr lang="ru-RU"/>
          </a:p>
        </p:txBody>
      </p:sp>
      <p:sp>
        <p:nvSpPr>
          <p:cNvPr id="7" name="Slide Number Placeholder 6"/>
          <p:cNvSpPr>
            <a:spLocks noGrp="1"/>
          </p:cNvSpPr>
          <p:nvPr>
            <p:ph type="sldNum" sz="quarter" idx="12"/>
          </p:nvPr>
        </p:nvSpPr>
        <p:spPr>
          <a:xfrm>
            <a:off x="5687568" y="6375679"/>
            <a:ext cx="1234440" cy="345796"/>
          </a:xfrm>
        </p:spPr>
        <p:txBody>
          <a:bodyPr/>
          <a:lstStyle/>
          <a:p>
            <a:fld id="{3AE1BA5B-9597-4F50-A28A-60C950F2998F}" type="slidenum">
              <a:rPr lang="ru-RU" smtClean="0"/>
              <a:t>‹#›</a:t>
            </a:fld>
            <a:endParaRPr lang="ru-RU"/>
          </a:p>
        </p:txBody>
      </p:sp>
    </p:spTree>
    <p:extLst>
      <p:ext uri="{BB962C8B-B14F-4D97-AF65-F5344CB8AC3E}">
        <p14:creationId xmlns:p14="http://schemas.microsoft.com/office/powerpoint/2010/main" val="18238870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F6A06EAC-F378-4B08-836A-F0827A8092B7}" type="datetimeFigureOut">
              <a:rPr lang="ru-RU" smtClean="0"/>
              <a:t>20.05.2024</a:t>
            </a:fld>
            <a:endParaRPr lang="ru-RU"/>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ru-RU"/>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3AE1BA5B-9597-4F50-A28A-60C950F2998F}" type="slidenum">
              <a:rPr lang="ru-RU" smtClean="0"/>
              <a:t>‹#›</a:t>
            </a:fld>
            <a:endParaRPr lang="ru-RU"/>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1905921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coko24.ru/wp-content/uploads/2024/01/31-11-05.pdf" TargetMode="External"/><Relationship Id="rId2" Type="http://schemas.openxmlformats.org/officeDocument/2006/relationships/hyperlink" Target="https://coko24.ru/&#1086;&#1094;&#1077;&#1085;&#1082;&#1072;-&#1082;&#1072;&#1095;&#1077;&#1089;&#1090;&#1074;&#1072;-&#1086;&#1073;&#1088;&#1072;&#1079;&#1086;&#1074;&#1072;&#1085;&#1080;&#1103;-&#1085;&#1072;&#1095;&#1072;&#1083;&#1100;&#1085;/&#1082;&#1088;&#1072;&#1077;&#1074;&#1099;&#1077;-&#1082;&#1086;&#1085;&#1090;&#1088;&#1086;&#1083;&#1100;&#1085;&#1099;&#1077;-&#1088;&#1072;&#1073;&#1086;&#1090;&#1099;-4-&#1082;&#1083;&#1072;&#1089;&#1089;/" TargetMode="External"/><Relationship Id="rId1" Type="http://schemas.openxmlformats.org/officeDocument/2006/relationships/slideLayout" Target="../slideLayouts/slideLayout2.xml"/><Relationship Id="rId6" Type="http://schemas.openxmlformats.org/officeDocument/2006/relationships/hyperlink" Target="https://coko24.ru/wp-content/uploads/2024/02/%D0%94%D0%B5%D0%BC%D0%BE%D0%B2%D0%B5%D1%80%D1%81%D0%B8%D1%8F-%D0%9A%D0%94%D0%A04-%D0%A7%D0%93-2023-2024.zip" TargetMode="External"/><Relationship Id="rId5" Type="http://schemas.openxmlformats.org/officeDocument/2006/relationships/hyperlink" Target="https://coko24.ru/wp-content/uploads/2024/01/%D0%9F%D0%BE%D1%80%D1%8F%D0%B4%D0%BE%D0%BA-%D0%BF%D1%80%D0%BE%D0%B2%D0%B5%D0%B4%D0%B5%D0%BD%D0%B8%D1%8F-%D0%9A%D0%94%D0%A04-%D0%A7%D0%93-%D0%B2-2024-%D0%B3%D0%BE%D0%B4%D1%83-3.pdf" TargetMode="External"/><Relationship Id="rId4" Type="http://schemas.openxmlformats.org/officeDocument/2006/relationships/hyperlink" Target="https://coko24.ru/wp-content/uploads/2024/01/%D0%9F%D0%BE%D1%80%D1%8F%D0%B4%D0%BE%D0%BA-%D0%BF%D1%80%D0%BE%D0%B2%D0%B5%D0%B4%D0%B5%D0%BD%D0%B8%D1%8F-%D0%93%D0%9F_2024-3.pdf"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coko24.ru/wp-content/uploads/2023/05/%D0%A0%D0%BE%D0%B4%D0%B8%D1%82%D0%B5%D0%BB%D1%8F%D0%BC-%D0%BE-%D0%9A%D0%94%D0%A04_2023.pdf" TargetMode="External"/><Relationship Id="rId2" Type="http://schemas.openxmlformats.org/officeDocument/2006/relationships/hyperlink" Target="https://coko24.ru/wp-content/uploads/2024/05/%D0%A0%D0%BE%D0%B4%D0%B8%D1%82%D0%B5%D0%BB%D1%8F%D0%BC-%D0%BE-%D0%9A%D0%94%D0%A04_2024.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coko24.r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z="4800" dirty="0"/>
              <a:t>КДР4: задачи, проблемы, достижения</a:t>
            </a:r>
          </a:p>
        </p:txBody>
      </p:sp>
      <p:sp>
        <p:nvSpPr>
          <p:cNvPr id="3" name="Подзаголовок 2"/>
          <p:cNvSpPr>
            <a:spLocks noGrp="1"/>
          </p:cNvSpPr>
          <p:nvPr>
            <p:ph type="subTitle" idx="1"/>
          </p:nvPr>
        </p:nvSpPr>
        <p:spPr/>
        <p:txBody>
          <a:bodyPr>
            <a:normAutofit fontScale="70000" lnSpcReduction="20000"/>
          </a:bodyPr>
          <a:lstStyle/>
          <a:p>
            <a:r>
              <a:rPr lang="ru-RU" dirty="0" smtClean="0"/>
              <a:t>Чабан </a:t>
            </a:r>
            <a:r>
              <a:rPr lang="ru-RU" dirty="0"/>
              <a:t>Татьяна Юрьевна</a:t>
            </a:r>
          </a:p>
          <a:p>
            <a:r>
              <a:rPr lang="ru-RU" dirty="0"/>
              <a:t>КГКСУ «Центр оценки качества образования», 16.05.2024</a:t>
            </a:r>
          </a:p>
        </p:txBody>
      </p:sp>
    </p:spTree>
    <p:extLst>
      <p:ext uri="{BB962C8B-B14F-4D97-AF65-F5344CB8AC3E}">
        <p14:creationId xmlns:p14="http://schemas.microsoft.com/office/powerpoint/2010/main" val="12288286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3644" y="382385"/>
            <a:ext cx="10116355" cy="596409"/>
          </a:xfrm>
        </p:spPr>
        <p:txBody>
          <a:bodyPr>
            <a:normAutofit/>
          </a:bodyPr>
          <a:lstStyle/>
          <a:p>
            <a:r>
              <a:rPr lang="ru-RU" sz="3200" dirty="0">
                <a:solidFill>
                  <a:schemeClr val="tx2">
                    <a:lumMod val="50000"/>
                    <a:lumOff val="50000"/>
                  </a:schemeClr>
                </a:solidFill>
              </a:rPr>
              <a:t>1 группа умений (поиск информации): ТРУДНОСТИ</a:t>
            </a:r>
          </a:p>
        </p:txBody>
      </p:sp>
      <p:sp>
        <p:nvSpPr>
          <p:cNvPr id="26" name="TextBox 25"/>
          <p:cNvSpPr txBox="1"/>
          <p:nvPr/>
        </p:nvSpPr>
        <p:spPr>
          <a:xfrm>
            <a:off x="1313643" y="978793"/>
            <a:ext cx="10116355" cy="3139321"/>
          </a:xfrm>
          <a:prstGeom prst="rect">
            <a:avLst/>
          </a:prstGeom>
          <a:noFill/>
        </p:spPr>
        <p:txBody>
          <a:bodyPr wrap="square" rtlCol="0">
            <a:spAutoFit/>
          </a:bodyPr>
          <a:lstStyle/>
          <a:p>
            <a:pPr algn="just"/>
            <a:r>
              <a:rPr lang="ru-RU" u="sng" dirty="0">
                <a:latin typeface="Times New Roman" panose="02020603050405020304" pitchFamily="18" charset="0"/>
                <a:cs typeface="Times New Roman" panose="02020603050405020304" pitchFamily="18" charset="0"/>
              </a:rPr>
              <a:t>Фрагмент текста:</a:t>
            </a:r>
            <a:r>
              <a:rPr lang="ru-RU" dirty="0">
                <a:latin typeface="Times New Roman" panose="02020603050405020304" pitchFamily="18" charset="0"/>
                <a:cs typeface="Times New Roman" panose="02020603050405020304" pitchFamily="18" charset="0"/>
              </a:rPr>
              <a:t> В 1942 году фашистские захватчики задумали операцию «</a:t>
            </a:r>
            <a:r>
              <a:rPr lang="ru-RU" dirty="0" err="1">
                <a:latin typeface="Times New Roman" panose="02020603050405020304" pitchFamily="18" charset="0"/>
                <a:cs typeface="Times New Roman" panose="02020603050405020304" pitchFamily="18" charset="0"/>
              </a:rPr>
              <a:t>Вундерланд</a:t>
            </a:r>
            <a:r>
              <a:rPr lang="ru-RU" dirty="0">
                <a:latin typeface="Times New Roman" panose="02020603050405020304" pitchFamily="18" charset="0"/>
                <a:cs typeface="Times New Roman" panose="02020603050405020304" pitchFamily="18" charset="0"/>
              </a:rPr>
              <a:t>» («Страна чудес»)… Ледокольный пароход «Александр Сибиряков» вышел с Диксона 24 августа с грузом продуктов и горючего для полярных станций. </a:t>
            </a:r>
            <a:r>
              <a:rPr lang="ru-RU" b="1" dirty="0">
                <a:latin typeface="Times New Roman" panose="02020603050405020304" pitchFamily="18" charset="0"/>
                <a:cs typeface="Times New Roman" panose="02020603050405020304" pitchFamily="18" charset="0"/>
              </a:rPr>
              <a:t>На следующий день </a:t>
            </a:r>
            <a:r>
              <a:rPr lang="ru-RU" dirty="0">
                <a:latin typeface="Times New Roman" panose="02020603050405020304" pitchFamily="18" charset="0"/>
                <a:cs typeface="Times New Roman" panose="02020603050405020304" pitchFamily="18" charset="0"/>
              </a:rPr>
              <a:t>он увидел в тумане вражеский корабль. С него потребовали сдаться и сообщить информацию о безопасных путях среди льдов. Наши моряки отказались и вступили в неравный бой. В старенький ледокол полетели снаряды. Но «Сибиряков» не сдавался, продолжая отстреливаться из небольшой пушки. А радист передавал по радио сообщения о сражении. Их услышали на Диксоне и на других судах в Карском море. «Сибиряков» затонул, но тайна операции была раскрыта. А когда немцы попытались высадить десант автоматчиков на Диксоне, их встретили пушки. После тяжёлого боя крейсеру пришлось уйти. Операция «Страна чудес» потерпела крах. </a:t>
            </a:r>
          </a:p>
          <a:p>
            <a:endParaRPr lang="ru-RU" dirty="0"/>
          </a:p>
        </p:txBody>
      </p:sp>
      <p:sp>
        <p:nvSpPr>
          <p:cNvPr id="3" name="Объект 2"/>
          <p:cNvSpPr>
            <a:spLocks noGrp="1"/>
          </p:cNvSpPr>
          <p:nvPr>
            <p:ph idx="1"/>
          </p:nvPr>
        </p:nvSpPr>
        <p:spPr>
          <a:xfrm>
            <a:off x="1313642" y="3987419"/>
            <a:ext cx="10116356" cy="2495379"/>
          </a:xfrm>
        </p:spPr>
        <p:txBody>
          <a:bodyPr/>
          <a:lstStyle/>
          <a:p>
            <a:pPr marL="0" indent="0">
              <a:buNone/>
            </a:pPr>
            <a:r>
              <a:rPr lang="ru-RU" b="1" dirty="0">
                <a:solidFill>
                  <a:schemeClr val="tx1"/>
                </a:solidFill>
                <a:latin typeface="Times New Roman" panose="02020603050405020304" pitchFamily="18" charset="0"/>
                <a:cs typeface="Times New Roman" panose="02020603050405020304" pitchFamily="18" charset="0"/>
              </a:rPr>
              <a:t>Задание 11</a:t>
            </a:r>
            <a:r>
              <a:rPr lang="ru-RU" dirty="0">
                <a:solidFill>
                  <a:schemeClr val="tx1"/>
                </a:solidFill>
                <a:latin typeface="Times New Roman" panose="02020603050405020304" pitchFamily="18" charset="0"/>
                <a:cs typeface="Times New Roman" panose="02020603050405020304" pitchFamily="18" charset="0"/>
              </a:rPr>
              <a:t>. Когда состоялся бой ледокола «Сибиряков» с немецким крейсером? Впиши дату.  _____ августа _________ года</a:t>
            </a:r>
          </a:p>
          <a:p>
            <a:pPr marL="0" indent="0" algn="r">
              <a:lnSpc>
                <a:spcPct val="100000"/>
              </a:lnSpc>
              <a:buNone/>
            </a:pPr>
            <a:r>
              <a:rPr lang="ru-RU" sz="1800" dirty="0">
                <a:solidFill>
                  <a:schemeClr val="tx1"/>
                </a:solidFill>
                <a:latin typeface="Times New Roman" panose="02020603050405020304" pitchFamily="18" charset="0"/>
                <a:cs typeface="Times New Roman" panose="02020603050405020304" pitchFamily="18" charset="0"/>
              </a:rPr>
              <a:t>Справились 18%</a:t>
            </a:r>
          </a:p>
          <a:p>
            <a:pPr marL="0" indent="0" algn="r">
              <a:lnSpc>
                <a:spcPct val="100000"/>
              </a:lnSpc>
              <a:buNone/>
            </a:pPr>
            <a:r>
              <a:rPr lang="ru-RU" sz="1800" dirty="0">
                <a:solidFill>
                  <a:schemeClr val="tx1"/>
                </a:solidFill>
                <a:latin typeface="Times New Roman" panose="02020603050405020304" pitchFamily="18" charset="0"/>
                <a:cs typeface="Times New Roman" panose="02020603050405020304" pitchFamily="18" charset="0"/>
              </a:rPr>
              <a:t>Источник проблем в формальном поиске. Решение - стратегия «Дочитай и проверь»</a:t>
            </a:r>
          </a:p>
          <a:p>
            <a:pPr marL="0" indent="0" algn="just">
              <a:lnSpc>
                <a:spcPct val="100000"/>
              </a:lnSpc>
              <a:buNone/>
            </a:pPr>
            <a:r>
              <a:rPr lang="ru-RU" sz="1800" dirty="0">
                <a:solidFill>
                  <a:schemeClr val="tx1"/>
                </a:solidFill>
                <a:latin typeface="Times New Roman" panose="02020603050405020304" pitchFamily="18" charset="0"/>
                <a:cs typeface="Times New Roman" panose="02020603050405020304" pitchFamily="18" charset="0"/>
              </a:rPr>
              <a:t>Ср. в демоверсии: «Глубина 1500 метров… Еще 80 метров, и дно достигнуто». Какова глубина Байкала? </a:t>
            </a:r>
          </a:p>
        </p:txBody>
      </p:sp>
    </p:spTree>
    <p:extLst>
      <p:ext uri="{BB962C8B-B14F-4D97-AF65-F5344CB8AC3E}">
        <p14:creationId xmlns:p14="http://schemas.microsoft.com/office/powerpoint/2010/main" val="20969015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3644" y="382385"/>
            <a:ext cx="10116355" cy="969897"/>
          </a:xfrm>
        </p:spPr>
        <p:txBody>
          <a:bodyPr>
            <a:normAutofit/>
          </a:bodyPr>
          <a:lstStyle/>
          <a:p>
            <a:r>
              <a:rPr lang="ru-RU" sz="3200" dirty="0">
                <a:solidFill>
                  <a:schemeClr val="tx2">
                    <a:lumMod val="50000"/>
                    <a:lumOff val="50000"/>
                  </a:schemeClr>
                </a:solidFill>
              </a:rPr>
              <a:t>2 группа умений (понимание и анализ информации): Достижения</a:t>
            </a:r>
          </a:p>
        </p:txBody>
      </p:sp>
      <p:sp>
        <p:nvSpPr>
          <p:cNvPr id="3" name="Объект 2"/>
          <p:cNvSpPr>
            <a:spLocks noGrp="1"/>
          </p:cNvSpPr>
          <p:nvPr>
            <p:ph idx="1"/>
          </p:nvPr>
        </p:nvSpPr>
        <p:spPr>
          <a:xfrm>
            <a:off x="2640169" y="5782614"/>
            <a:ext cx="8319751" cy="553880"/>
          </a:xfrm>
        </p:spPr>
        <p:txBody>
          <a:bodyPr>
            <a:normAutofit/>
          </a:bodyPr>
          <a:lstStyle/>
          <a:p>
            <a:pPr marL="0" indent="0" algn="r">
              <a:lnSpc>
                <a:spcPct val="100000"/>
              </a:lnSpc>
              <a:buNone/>
            </a:pPr>
            <a:r>
              <a:rPr lang="ru-RU" sz="1800" dirty="0">
                <a:solidFill>
                  <a:schemeClr val="tx1"/>
                </a:solidFill>
                <a:latin typeface="Times New Roman" panose="02020603050405020304" pitchFamily="18" charset="0"/>
                <a:cs typeface="Times New Roman" panose="02020603050405020304" pitchFamily="18" charset="0"/>
              </a:rPr>
              <a:t>Справились 76% и 66%</a:t>
            </a:r>
          </a:p>
        </p:txBody>
      </p:sp>
      <p:pic>
        <p:nvPicPr>
          <p:cNvPr id="4" name="Рисунок 3"/>
          <p:cNvPicPr>
            <a:picLocks noChangeAspect="1"/>
          </p:cNvPicPr>
          <p:nvPr/>
        </p:nvPicPr>
        <p:blipFill rotWithShape="1">
          <a:blip r:embed="rId2"/>
          <a:srcRect l="23873" t="29662" r="23732" b="36331"/>
          <a:stretch/>
        </p:blipFill>
        <p:spPr>
          <a:xfrm>
            <a:off x="895598" y="1559949"/>
            <a:ext cx="10759781" cy="3926452"/>
          </a:xfrm>
          <a:prstGeom prst="rect">
            <a:avLst/>
          </a:prstGeom>
        </p:spPr>
      </p:pic>
    </p:spTree>
    <p:extLst>
      <p:ext uri="{BB962C8B-B14F-4D97-AF65-F5344CB8AC3E}">
        <p14:creationId xmlns:p14="http://schemas.microsoft.com/office/powerpoint/2010/main" val="1299890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251678" y="382385"/>
            <a:ext cx="10178322" cy="995654"/>
          </a:xfrm>
        </p:spPr>
        <p:txBody>
          <a:bodyPr>
            <a:normAutofit/>
          </a:bodyPr>
          <a:lstStyle/>
          <a:p>
            <a:r>
              <a:rPr lang="ru-RU" sz="3200" dirty="0">
                <a:solidFill>
                  <a:schemeClr val="tx2">
                    <a:lumMod val="50000"/>
                    <a:lumOff val="50000"/>
                  </a:schemeClr>
                </a:solidFill>
              </a:rPr>
              <a:t>2 группа умений (понимание и анализ информации): ТРУДНОСТИ</a:t>
            </a:r>
            <a:endParaRPr lang="ru-RU" sz="3200" dirty="0"/>
          </a:p>
        </p:txBody>
      </p:sp>
      <p:sp>
        <p:nvSpPr>
          <p:cNvPr id="6" name="Объект 5"/>
          <p:cNvSpPr>
            <a:spLocks noGrp="1"/>
          </p:cNvSpPr>
          <p:nvPr>
            <p:ph idx="1"/>
          </p:nvPr>
        </p:nvSpPr>
        <p:spPr>
          <a:xfrm>
            <a:off x="1120462" y="1622738"/>
            <a:ext cx="10309538" cy="5331853"/>
          </a:xfrm>
        </p:spPr>
        <p:txBody>
          <a:bodyPr>
            <a:normAutofit fontScale="70000" lnSpcReduction="20000"/>
          </a:bodyPr>
          <a:lstStyle/>
          <a:p>
            <a:pPr marL="0" indent="0" algn="just">
              <a:buNone/>
            </a:pPr>
            <a:r>
              <a:rPr lang="ru-RU" sz="2300" u="sng" dirty="0">
                <a:solidFill>
                  <a:schemeClr val="tx1"/>
                </a:solidFill>
                <a:latin typeface="Times New Roman" panose="02020603050405020304" pitchFamily="18" charset="0"/>
                <a:cs typeface="Times New Roman" panose="02020603050405020304" pitchFamily="18" charset="0"/>
              </a:rPr>
              <a:t>Фрагмент текста:</a:t>
            </a:r>
            <a:r>
              <a:rPr lang="ru-RU" sz="2300" dirty="0">
                <a:solidFill>
                  <a:schemeClr val="tx1"/>
                </a:solidFill>
                <a:latin typeface="Times New Roman" panose="02020603050405020304" pitchFamily="18" charset="0"/>
                <a:cs typeface="Times New Roman" panose="02020603050405020304" pitchFamily="18" charset="0"/>
              </a:rPr>
              <a:t> В старенький ледокол полетели снаряды. Но «Сибиряков» не сдавался, продолжая отстреливаться из небольшой пушки. А радист передавал по радио сообщения о сражении. Их услышали на Диксоне и на других судах в Карском море. «Сибиряков» затонул, но тайна операции была раскрыта.</a:t>
            </a:r>
          </a:p>
          <a:p>
            <a:pPr marL="0" indent="0">
              <a:buNone/>
            </a:pPr>
            <a:r>
              <a:rPr lang="ru-RU" sz="2300" b="1" dirty="0">
                <a:solidFill>
                  <a:schemeClr val="tx1"/>
                </a:solidFill>
                <a:latin typeface="Times New Roman" panose="02020603050405020304" pitchFamily="18" charset="0"/>
                <a:cs typeface="Times New Roman" panose="02020603050405020304" pitchFamily="18" charset="0"/>
              </a:rPr>
              <a:t>Задание 13</a:t>
            </a:r>
            <a:r>
              <a:rPr lang="ru-RU" sz="2300" dirty="0">
                <a:solidFill>
                  <a:schemeClr val="tx1"/>
                </a:solidFill>
                <a:latin typeface="Times New Roman" panose="02020603050405020304" pitchFamily="18" charset="0"/>
                <a:cs typeface="Times New Roman" panose="02020603050405020304" pitchFamily="18" charset="0"/>
              </a:rPr>
              <a:t>. «Сибиряков» не смог потопить или прогнать немецкий крейсер, но спас многие русские корабли. Как? </a:t>
            </a:r>
          </a:p>
          <a:p>
            <a:pPr marL="0" indent="0" algn="r">
              <a:buNone/>
            </a:pPr>
            <a:r>
              <a:rPr lang="ru-RU" sz="2300" dirty="0">
                <a:solidFill>
                  <a:schemeClr val="tx1"/>
                </a:solidFill>
                <a:latin typeface="Times New Roman" panose="02020603050405020304" pitchFamily="18" charset="0"/>
                <a:cs typeface="Times New Roman" panose="02020603050405020304" pitchFamily="18" charset="0"/>
              </a:rPr>
              <a:t>Справились 34%</a:t>
            </a:r>
          </a:p>
          <a:p>
            <a:pPr marL="0" indent="0" algn="just">
              <a:buNone/>
            </a:pPr>
            <a:r>
              <a:rPr lang="ru-RU" sz="2300" u="sng" dirty="0">
                <a:solidFill>
                  <a:schemeClr val="tx1"/>
                </a:solidFill>
                <a:latin typeface="Times New Roman" panose="02020603050405020304" pitchFamily="18" charset="0"/>
                <a:cs typeface="Times New Roman" panose="02020603050405020304" pitchFamily="18" charset="0"/>
              </a:rPr>
              <a:t>Примеры ответов</a:t>
            </a:r>
            <a:r>
              <a:rPr lang="ru-RU" sz="2300" dirty="0">
                <a:solidFill>
                  <a:schemeClr val="tx1"/>
                </a:solidFill>
                <a:latin typeface="Times New Roman" panose="02020603050405020304" pitchFamily="18" charset="0"/>
                <a:cs typeface="Times New Roman" panose="02020603050405020304" pitchFamily="18" charset="0"/>
              </a:rPr>
              <a:t>: Они были сильнее и </a:t>
            </a:r>
            <a:r>
              <a:rPr lang="ru-RU" sz="2300" dirty="0" err="1">
                <a:solidFill>
                  <a:schemeClr val="tx1"/>
                </a:solidFill>
                <a:latin typeface="Times New Roman" panose="02020603050405020304" pitchFamily="18" charset="0"/>
                <a:cs typeface="Times New Roman" panose="02020603050405020304" pitchFamily="18" charset="0"/>
              </a:rPr>
              <a:t>вооруженней</a:t>
            </a:r>
            <a:r>
              <a:rPr lang="ru-RU" sz="2300" dirty="0">
                <a:solidFill>
                  <a:schemeClr val="tx1"/>
                </a:solidFill>
                <a:latin typeface="Times New Roman" panose="02020603050405020304" pitchFamily="18" charset="0"/>
                <a:cs typeface="Times New Roman" panose="02020603050405020304" pitchFamily="18" charset="0"/>
              </a:rPr>
              <a:t>. Когда немцы попытались высадить десант, их встретили пушки.  Как видим, мешает установка на выписывание или читательский стереотип. Детям это нужно показывать как ловушку.</a:t>
            </a:r>
          </a:p>
          <a:p>
            <a:pPr marL="0" indent="0" algn="r">
              <a:buNone/>
            </a:pPr>
            <a:endParaRPr lang="ru-RU" sz="2300" dirty="0">
              <a:latin typeface="Times New Roman" panose="02020603050405020304" pitchFamily="18" charset="0"/>
              <a:cs typeface="Times New Roman" panose="02020603050405020304" pitchFamily="18" charset="0"/>
            </a:endParaRPr>
          </a:p>
          <a:p>
            <a:pPr marL="0" indent="0">
              <a:buNone/>
            </a:pPr>
            <a:r>
              <a:rPr lang="ru-RU" sz="2300" b="1" dirty="0">
                <a:solidFill>
                  <a:schemeClr val="tx1"/>
                </a:solidFill>
                <a:latin typeface="Times New Roman" panose="02020603050405020304" pitchFamily="18" charset="0"/>
                <a:cs typeface="Times New Roman" panose="02020603050405020304" pitchFamily="18" charset="0"/>
              </a:rPr>
              <a:t>Задание 14</a:t>
            </a:r>
            <a:r>
              <a:rPr lang="ru-RU" sz="2300" dirty="0">
                <a:solidFill>
                  <a:schemeClr val="tx1"/>
                </a:solidFill>
                <a:latin typeface="Times New Roman" panose="02020603050405020304" pitchFamily="18" charset="0"/>
                <a:cs typeface="Times New Roman" panose="02020603050405020304" pitchFamily="18" charset="0"/>
              </a:rPr>
              <a:t>. Как ты считаешь, какой характер был у моряков на «</a:t>
            </a:r>
            <a:r>
              <a:rPr lang="ru-RU" sz="2300" dirty="0" err="1">
                <a:solidFill>
                  <a:schemeClr val="tx1"/>
                </a:solidFill>
                <a:latin typeface="Times New Roman" panose="02020603050405020304" pitchFamily="18" charset="0"/>
                <a:cs typeface="Times New Roman" panose="02020603050405020304" pitchFamily="18" charset="0"/>
              </a:rPr>
              <a:t>Сибирякове</a:t>
            </a:r>
            <a:r>
              <a:rPr lang="ru-RU" sz="2300" dirty="0">
                <a:solidFill>
                  <a:schemeClr val="tx1"/>
                </a:solidFill>
                <a:latin typeface="Times New Roman" panose="02020603050405020304" pitchFamily="18" charset="0"/>
                <a:cs typeface="Times New Roman" panose="02020603050405020304" pitchFamily="18" charset="0"/>
              </a:rPr>
              <a:t>»? Запиши одну черту их характера и приведи доказательство на основе текста.</a:t>
            </a:r>
          </a:p>
          <a:p>
            <a:pPr marL="0" indent="0">
              <a:buNone/>
            </a:pPr>
            <a:r>
              <a:rPr lang="ru-RU" sz="2300" i="1" dirty="0">
                <a:solidFill>
                  <a:schemeClr val="tx1"/>
                </a:solidFill>
                <a:latin typeface="Times New Roman" panose="02020603050405020304" pitchFamily="18" charset="0"/>
                <a:cs typeface="Times New Roman" panose="02020603050405020304" pitchFamily="18" charset="0"/>
              </a:rPr>
              <a:t>Черта</a:t>
            </a:r>
            <a:r>
              <a:rPr lang="ru-RU" sz="2300" dirty="0">
                <a:solidFill>
                  <a:schemeClr val="tx1"/>
                </a:solidFill>
                <a:latin typeface="Times New Roman" panose="02020603050405020304" pitchFamily="18" charset="0"/>
                <a:cs typeface="Times New Roman" panose="02020603050405020304" pitchFamily="18" charset="0"/>
              </a:rPr>
              <a:t> </a:t>
            </a:r>
            <a:r>
              <a:rPr lang="ru-RU" sz="2300" i="1" dirty="0">
                <a:solidFill>
                  <a:schemeClr val="tx1"/>
                </a:solidFill>
                <a:latin typeface="Times New Roman" panose="02020603050405020304" pitchFamily="18" charset="0"/>
                <a:cs typeface="Times New Roman" panose="02020603050405020304" pitchFamily="18" charset="0"/>
              </a:rPr>
              <a:t>характера</a:t>
            </a:r>
            <a:r>
              <a:rPr lang="ru-RU" sz="2300" dirty="0">
                <a:solidFill>
                  <a:schemeClr val="tx1"/>
                </a:solidFill>
                <a:latin typeface="Times New Roman" panose="02020603050405020304" pitchFamily="18" charset="0"/>
                <a:cs typeface="Times New Roman" panose="02020603050405020304" pitchFamily="18" charset="0"/>
              </a:rPr>
              <a:t>: __________________________________________________________________</a:t>
            </a:r>
          </a:p>
          <a:p>
            <a:pPr marL="0" indent="0">
              <a:buNone/>
            </a:pPr>
            <a:r>
              <a:rPr lang="ru-RU" sz="2300" i="1" dirty="0">
                <a:solidFill>
                  <a:schemeClr val="tx1"/>
                </a:solidFill>
                <a:latin typeface="Times New Roman" panose="02020603050405020304" pitchFamily="18" charset="0"/>
                <a:cs typeface="Times New Roman" panose="02020603050405020304" pitchFamily="18" charset="0"/>
              </a:rPr>
              <a:t>Доказательство</a:t>
            </a:r>
            <a:r>
              <a:rPr lang="ru-RU" sz="2300" dirty="0">
                <a:solidFill>
                  <a:schemeClr val="tx1"/>
                </a:solidFill>
                <a:latin typeface="Times New Roman" panose="02020603050405020304" pitchFamily="18" charset="0"/>
                <a:cs typeface="Times New Roman" panose="02020603050405020304" pitchFamily="18" charset="0"/>
              </a:rPr>
              <a:t>: </a:t>
            </a:r>
            <a:r>
              <a:rPr lang="ru-RU" sz="2300" dirty="0">
                <a:latin typeface="Times New Roman" panose="02020603050405020304" pitchFamily="18" charset="0"/>
                <a:cs typeface="Times New Roman" panose="02020603050405020304" pitchFamily="18" charset="0"/>
              </a:rPr>
              <a:t>___________________________________________________________________</a:t>
            </a:r>
          </a:p>
          <a:p>
            <a:pPr marL="0" indent="0" algn="r">
              <a:buNone/>
            </a:pPr>
            <a:r>
              <a:rPr lang="ru-RU" sz="2300" dirty="0">
                <a:solidFill>
                  <a:schemeClr val="tx1"/>
                </a:solidFill>
                <a:latin typeface="Times New Roman" panose="02020603050405020304" pitchFamily="18" charset="0"/>
                <a:cs typeface="Times New Roman" panose="02020603050405020304" pitchFamily="18" charset="0"/>
              </a:rPr>
              <a:t>Справились 62%. </a:t>
            </a:r>
          </a:p>
          <a:p>
            <a:pPr marL="0" indent="0">
              <a:buNone/>
            </a:pPr>
            <a:r>
              <a:rPr lang="ru-RU" sz="2300" dirty="0">
                <a:solidFill>
                  <a:schemeClr val="tx1"/>
                </a:solidFill>
                <a:latin typeface="Times New Roman" panose="02020603050405020304" pitchFamily="18" charset="0"/>
                <a:cs typeface="Times New Roman" panose="02020603050405020304" pitchFamily="18" charset="0"/>
              </a:rPr>
              <a:t>Основная проблема – нехватка словаря: стремительный, устойчивый, удержанный вместо целеустремленный, стойкий, упорный и т.п. Говорите с детьми о чувствах, характере, о внутреннем мире человека. Словарики, которые пополняются на литературном чтении. Поиск самого подходящего слова. Это и есть формирующие задания.</a:t>
            </a:r>
          </a:p>
          <a:p>
            <a:pPr marL="0" indent="0" algn="just">
              <a:buNone/>
            </a:pPr>
            <a:endParaRPr lang="ru-RU" dirty="0">
              <a:solidFill>
                <a:schemeClr val="tx1"/>
              </a:solidFill>
            </a:endParaRPr>
          </a:p>
        </p:txBody>
      </p:sp>
    </p:spTree>
    <p:extLst>
      <p:ext uri="{BB962C8B-B14F-4D97-AF65-F5344CB8AC3E}">
        <p14:creationId xmlns:p14="http://schemas.microsoft.com/office/powerpoint/2010/main" val="3180961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3644" y="382386"/>
            <a:ext cx="10116355" cy="725198"/>
          </a:xfrm>
        </p:spPr>
        <p:txBody>
          <a:bodyPr>
            <a:normAutofit/>
          </a:bodyPr>
          <a:lstStyle/>
          <a:p>
            <a:r>
              <a:rPr lang="ru-RU" sz="3200" dirty="0">
                <a:solidFill>
                  <a:schemeClr val="tx2">
                    <a:lumMod val="50000"/>
                    <a:lumOff val="50000"/>
                  </a:schemeClr>
                </a:solidFill>
              </a:rPr>
              <a:t>3 группа (Оценка и использование информации)</a:t>
            </a:r>
          </a:p>
        </p:txBody>
      </p:sp>
      <p:sp>
        <p:nvSpPr>
          <p:cNvPr id="3" name="Объект 2"/>
          <p:cNvSpPr>
            <a:spLocks noGrp="1"/>
          </p:cNvSpPr>
          <p:nvPr>
            <p:ph idx="1"/>
          </p:nvPr>
        </p:nvSpPr>
        <p:spPr>
          <a:xfrm>
            <a:off x="5853449" y="4854820"/>
            <a:ext cx="5718218" cy="1262218"/>
          </a:xfrm>
        </p:spPr>
        <p:txBody>
          <a:bodyPr>
            <a:noAutofit/>
          </a:bodyPr>
          <a:lstStyle/>
          <a:p>
            <a:pPr marL="0" indent="0" algn="r">
              <a:lnSpc>
                <a:spcPct val="100000"/>
              </a:lnSpc>
              <a:buNone/>
            </a:pPr>
            <a:r>
              <a:rPr lang="ru-RU" sz="1800" dirty="0">
                <a:solidFill>
                  <a:schemeClr val="tx1"/>
                </a:solidFill>
                <a:latin typeface="Times New Roman" panose="02020603050405020304" pitchFamily="18" charset="0"/>
                <a:cs typeface="Times New Roman" panose="02020603050405020304" pitchFamily="18" charset="0"/>
              </a:rPr>
              <a:t>Справились 33%</a:t>
            </a:r>
          </a:p>
          <a:p>
            <a:pPr marL="0" indent="0" algn="r">
              <a:lnSpc>
                <a:spcPct val="100000"/>
              </a:lnSpc>
              <a:buNone/>
            </a:pPr>
            <a:r>
              <a:rPr lang="ru-RU" sz="1800" dirty="0">
                <a:solidFill>
                  <a:schemeClr val="tx1"/>
                </a:solidFill>
                <a:latin typeface="Times New Roman" panose="02020603050405020304" pitchFamily="18" charset="0"/>
                <a:cs typeface="Times New Roman" panose="02020603050405020304" pitchFamily="18" charset="0"/>
              </a:rPr>
              <a:t>Ключевая задача в формировании умений 3-й группы – формирование способности к переносу, в основе которого обобщение, аналогии и выводы.</a:t>
            </a:r>
          </a:p>
        </p:txBody>
      </p:sp>
      <p:pic>
        <p:nvPicPr>
          <p:cNvPr id="5" name="Объект 3"/>
          <p:cNvPicPr>
            <a:picLocks noChangeAspect="1"/>
          </p:cNvPicPr>
          <p:nvPr/>
        </p:nvPicPr>
        <p:blipFill rotWithShape="1">
          <a:blip r:embed="rId2"/>
          <a:srcRect l="20724" t="26599" r="48452" b="9565"/>
          <a:stretch/>
        </p:blipFill>
        <p:spPr>
          <a:xfrm>
            <a:off x="1313644" y="961714"/>
            <a:ext cx="4195225" cy="5593632"/>
          </a:xfrm>
          <a:prstGeom prst="rect">
            <a:avLst/>
          </a:prstGeom>
        </p:spPr>
      </p:pic>
      <p:sp>
        <p:nvSpPr>
          <p:cNvPr id="6" name="TextBox 5"/>
          <p:cNvSpPr txBox="1"/>
          <p:nvPr/>
        </p:nvSpPr>
        <p:spPr>
          <a:xfrm>
            <a:off x="5679584" y="1313646"/>
            <a:ext cx="6065948" cy="2308324"/>
          </a:xfrm>
          <a:prstGeom prst="rect">
            <a:avLst/>
          </a:prstGeom>
          <a:noFill/>
        </p:spPr>
        <p:txBody>
          <a:bodyPr wrap="square" rtlCol="0">
            <a:spAutoFit/>
          </a:bodyPr>
          <a:lstStyle/>
          <a:p>
            <a:pPr algn="just"/>
            <a:r>
              <a:rPr lang="ru-RU" u="sng" dirty="0">
                <a:latin typeface="Times New Roman" panose="02020603050405020304" pitchFamily="18" charset="0"/>
                <a:cs typeface="Times New Roman" panose="02020603050405020304" pitchFamily="18" charset="0"/>
              </a:rPr>
              <a:t>Фрагмент текста</a:t>
            </a:r>
            <a:r>
              <a:rPr lang="ru-RU" dirty="0">
                <a:latin typeface="Times New Roman" panose="02020603050405020304" pitchFamily="18" charset="0"/>
                <a:cs typeface="Times New Roman" panose="02020603050405020304" pitchFamily="18" charset="0"/>
              </a:rPr>
              <a:t>: Это место оказалось самой северной точкой материковой России (не считая островов), а заодно – Евразии и вообще всех континентов нашей планеты. На всех картах мира она сейчас носит имя Челюскина.</a:t>
            </a:r>
          </a:p>
          <a:p>
            <a:pPr algn="just"/>
            <a:endParaRPr lang="ru-RU" dirty="0">
              <a:latin typeface="Times New Roman" panose="02020603050405020304" pitchFamily="18" charset="0"/>
              <a:cs typeface="Times New Roman" panose="02020603050405020304" pitchFamily="18" charset="0"/>
            </a:endParaRPr>
          </a:p>
          <a:p>
            <a:pPr algn="just"/>
            <a:r>
              <a:rPr lang="ru-RU" b="1" dirty="0">
                <a:latin typeface="Times New Roman" panose="02020603050405020304" pitchFamily="18" charset="0"/>
                <a:cs typeface="Times New Roman" panose="02020603050405020304" pitchFamily="18" charset="0"/>
              </a:rPr>
              <a:t>Задание 11. </a:t>
            </a:r>
            <a:r>
              <a:rPr lang="ru-RU" dirty="0">
                <a:latin typeface="Times New Roman" panose="02020603050405020304" pitchFamily="18" charset="0"/>
                <a:cs typeface="Times New Roman" panose="02020603050405020304" pitchFamily="18" charset="0"/>
              </a:rPr>
              <a:t>Ребята попробовали по описанию в тексте найти на карте нашего края мыс Челюскин и обвели его кружочком. Отметь номер правильного ответа.</a:t>
            </a:r>
          </a:p>
        </p:txBody>
      </p:sp>
    </p:spTree>
    <p:extLst>
      <p:ext uri="{BB962C8B-B14F-4D97-AF65-F5344CB8AC3E}">
        <p14:creationId xmlns:p14="http://schemas.microsoft.com/office/powerpoint/2010/main" val="5758080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3644" y="382386"/>
            <a:ext cx="10116355" cy="725198"/>
          </a:xfrm>
        </p:spPr>
        <p:txBody>
          <a:bodyPr>
            <a:normAutofit/>
          </a:bodyPr>
          <a:lstStyle/>
          <a:p>
            <a:r>
              <a:rPr lang="ru-RU" sz="3200" dirty="0">
                <a:solidFill>
                  <a:schemeClr val="tx2">
                    <a:lumMod val="50000"/>
                    <a:lumOff val="50000"/>
                  </a:schemeClr>
                </a:solidFill>
              </a:rPr>
              <a:t>3 группа (Оценка и использование информации)</a:t>
            </a:r>
          </a:p>
        </p:txBody>
      </p:sp>
      <p:sp>
        <p:nvSpPr>
          <p:cNvPr id="3" name="Объект 2"/>
          <p:cNvSpPr>
            <a:spLocks noGrp="1"/>
          </p:cNvSpPr>
          <p:nvPr>
            <p:ph idx="1"/>
          </p:nvPr>
        </p:nvSpPr>
        <p:spPr>
          <a:xfrm>
            <a:off x="1429555" y="3580327"/>
            <a:ext cx="10109915" cy="2756167"/>
          </a:xfrm>
        </p:spPr>
        <p:txBody>
          <a:bodyPr>
            <a:normAutofit fontScale="92500" lnSpcReduction="20000"/>
          </a:bodyPr>
          <a:lstStyle/>
          <a:p>
            <a:pPr marL="0" indent="0" algn="r">
              <a:lnSpc>
                <a:spcPct val="100000"/>
              </a:lnSpc>
              <a:buNone/>
            </a:pPr>
            <a:r>
              <a:rPr lang="ru-RU" sz="1700" dirty="0">
                <a:solidFill>
                  <a:schemeClr val="tx1"/>
                </a:solidFill>
                <a:latin typeface="Times New Roman" panose="02020603050405020304" pitchFamily="18" charset="0"/>
                <a:cs typeface="Times New Roman" panose="02020603050405020304" pitchFamily="18" charset="0"/>
              </a:rPr>
              <a:t>Справились 31%</a:t>
            </a:r>
          </a:p>
          <a:p>
            <a:pPr marL="0" indent="0" algn="r">
              <a:lnSpc>
                <a:spcPct val="100000"/>
              </a:lnSpc>
              <a:buNone/>
            </a:pPr>
            <a:r>
              <a:rPr lang="ru-RU" sz="1700" dirty="0">
                <a:solidFill>
                  <a:schemeClr val="tx1"/>
                </a:solidFill>
                <a:latin typeface="Times New Roman" panose="02020603050405020304" pitchFamily="18" charset="0"/>
                <a:cs typeface="Times New Roman" panose="02020603050405020304" pitchFamily="18" charset="0"/>
              </a:rPr>
              <a:t>Яркий пример переноса, необходимо использовать информацию из текста 1 для понимания текста 2</a:t>
            </a:r>
          </a:p>
          <a:p>
            <a:pPr marL="0" indent="0">
              <a:lnSpc>
                <a:spcPct val="100000"/>
              </a:lnSpc>
              <a:buNone/>
            </a:pPr>
            <a:r>
              <a:rPr lang="ru-RU" sz="1700" u="sng" dirty="0" smtClean="0">
                <a:solidFill>
                  <a:schemeClr val="tx1"/>
                </a:solidFill>
                <a:latin typeface="Times New Roman" panose="02020603050405020304" pitchFamily="18" charset="0"/>
                <a:cs typeface="Times New Roman" panose="02020603050405020304" pitchFamily="18" charset="0"/>
              </a:rPr>
              <a:t>Примеры </a:t>
            </a:r>
            <a:r>
              <a:rPr lang="ru-RU" sz="1700" u="sng" dirty="0">
                <a:solidFill>
                  <a:schemeClr val="tx1"/>
                </a:solidFill>
                <a:latin typeface="Times New Roman" panose="02020603050405020304" pitchFamily="18" charset="0"/>
                <a:cs typeface="Times New Roman" panose="02020603050405020304" pitchFamily="18" charset="0"/>
              </a:rPr>
              <a:t>ответов: </a:t>
            </a:r>
          </a:p>
          <a:p>
            <a:pPr marL="0" indent="0">
              <a:lnSpc>
                <a:spcPct val="100000"/>
              </a:lnSpc>
              <a:buNone/>
            </a:pPr>
            <a:r>
              <a:rPr lang="ru-RU" sz="1700" i="1" dirty="0">
                <a:solidFill>
                  <a:schemeClr val="tx1"/>
                </a:solidFill>
                <a:latin typeface="Times New Roman" panose="02020603050405020304" pitchFamily="18" charset="0"/>
                <a:cs typeface="Times New Roman" panose="02020603050405020304" pitchFamily="18" charset="0"/>
              </a:rPr>
              <a:t>Он поставил знак-маяк.</a:t>
            </a:r>
          </a:p>
          <a:p>
            <a:pPr marL="0" indent="0">
              <a:lnSpc>
                <a:spcPct val="100000"/>
              </a:lnSpc>
              <a:buNone/>
            </a:pPr>
            <a:r>
              <a:rPr lang="ru-RU" sz="1700" i="1" dirty="0">
                <a:solidFill>
                  <a:schemeClr val="tx1"/>
                </a:solidFill>
                <a:latin typeface="Times New Roman" panose="02020603050405020304" pitchFamily="18" charset="0"/>
                <a:cs typeface="Times New Roman" panose="02020603050405020304" pitchFamily="18" charset="0"/>
              </a:rPr>
              <a:t>Я думаю, он хотел обозначить своим родным бревном.</a:t>
            </a:r>
          </a:p>
          <a:p>
            <a:pPr marL="0" indent="0">
              <a:lnSpc>
                <a:spcPct val="100000"/>
              </a:lnSpc>
              <a:buNone/>
            </a:pPr>
            <a:r>
              <a:rPr lang="ru-RU" sz="1700" i="1" dirty="0">
                <a:solidFill>
                  <a:schemeClr val="tx1"/>
                </a:solidFill>
                <a:latin typeface="Times New Roman" panose="02020603050405020304" pitchFamily="18" charset="0"/>
                <a:cs typeface="Times New Roman" panose="02020603050405020304" pitchFamily="18" charset="0"/>
              </a:rPr>
              <a:t> Чтобы ему было чем строить и на чем плыть.</a:t>
            </a:r>
          </a:p>
          <a:p>
            <a:pPr marL="0" indent="0">
              <a:lnSpc>
                <a:spcPct val="100000"/>
              </a:lnSpc>
              <a:buNone/>
            </a:pPr>
            <a:r>
              <a:rPr lang="ru-RU" sz="1700" i="1" dirty="0">
                <a:solidFill>
                  <a:schemeClr val="tx1"/>
                </a:solidFill>
                <a:latin typeface="Times New Roman" panose="02020603050405020304" pitchFamily="18" charset="0"/>
                <a:cs typeface="Times New Roman" panose="02020603050405020304" pitchFamily="18" charset="0"/>
              </a:rPr>
              <a:t>Чтобы, если он упадет в океан, не утонуть.</a:t>
            </a:r>
          </a:p>
          <a:p>
            <a:pPr marL="0" indent="0">
              <a:lnSpc>
                <a:spcPct val="100000"/>
              </a:lnSpc>
              <a:buNone/>
            </a:pPr>
            <a:r>
              <a:rPr lang="ru-RU" sz="1700" i="1" dirty="0">
                <a:solidFill>
                  <a:schemeClr val="tx1"/>
                </a:solidFill>
                <a:latin typeface="Times New Roman" panose="02020603050405020304" pitchFamily="18" charset="0"/>
                <a:cs typeface="Times New Roman" panose="02020603050405020304" pitchFamily="18" charset="0"/>
              </a:rPr>
              <a:t>Чтобы можно было развести костёр.</a:t>
            </a:r>
          </a:p>
          <a:p>
            <a:pPr marL="0" indent="0">
              <a:lnSpc>
                <a:spcPct val="100000"/>
              </a:lnSpc>
              <a:buNone/>
            </a:pPr>
            <a:r>
              <a:rPr lang="ru-RU" sz="1700" i="1" dirty="0">
                <a:solidFill>
                  <a:schemeClr val="tx1"/>
                </a:solidFill>
                <a:latin typeface="Times New Roman" panose="02020603050405020304" pitchFamily="18" charset="0"/>
                <a:cs typeface="Times New Roman" panose="02020603050405020304" pitchFamily="18" charset="0"/>
              </a:rPr>
              <a:t>Потому что Семен Иванович был на Севере, а на севере деревьев не растёт.</a:t>
            </a:r>
            <a:endParaRPr lang="ru-RU" sz="1700" dirty="0">
              <a:solidFill>
                <a:schemeClr val="tx1"/>
              </a:solidFill>
              <a:latin typeface="Times New Roman" panose="02020603050405020304" pitchFamily="18" charset="0"/>
              <a:cs typeface="Times New Roman" panose="02020603050405020304" pitchFamily="18" charset="0"/>
            </a:endParaRPr>
          </a:p>
          <a:p>
            <a:pPr marL="0" indent="0">
              <a:lnSpc>
                <a:spcPct val="100000"/>
              </a:lnSpc>
              <a:buNone/>
            </a:pPr>
            <a:endParaRPr lang="ru-RU" sz="1600" dirty="0">
              <a:solidFill>
                <a:schemeClr val="tx1"/>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313644" y="1390918"/>
            <a:ext cx="9607639" cy="2031325"/>
          </a:xfrm>
          <a:prstGeom prst="rect">
            <a:avLst/>
          </a:prstGeom>
          <a:noFill/>
        </p:spPr>
        <p:txBody>
          <a:bodyPr wrap="square" rtlCol="0">
            <a:spAutoFit/>
          </a:bodyPr>
          <a:lstStyle/>
          <a:p>
            <a:pPr algn="just"/>
            <a:r>
              <a:rPr lang="ru-RU" u="sng" dirty="0">
                <a:latin typeface="Times New Roman" panose="02020603050405020304" pitchFamily="18" charset="0"/>
                <a:cs typeface="Times New Roman" panose="02020603050405020304" pitchFamily="18" charset="0"/>
              </a:rPr>
              <a:t>Фрагмент текста</a:t>
            </a:r>
            <a:r>
              <a:rPr lang="ru-RU" dirty="0">
                <a:latin typeface="Times New Roman" panose="02020603050405020304" pitchFamily="18" charset="0"/>
                <a:cs typeface="Times New Roman" panose="02020603050405020304" pitchFamily="18" charset="0"/>
              </a:rPr>
              <a:t>: Промёрзлая земля создаёт сложности и для растений. Высокому дереву для опоры нужны мощные корни, уходящие глубоко под землю. Но сквозь мерзлоту корни растений пробиться не могут. Поэтому и растут в тундре лишь те растения, которым хватает небольшой толщины деятельного слоя. </a:t>
            </a:r>
          </a:p>
          <a:p>
            <a:pPr algn="just"/>
            <a:endParaRPr lang="ru-RU" b="1" dirty="0">
              <a:latin typeface="Times New Roman" panose="02020603050405020304" pitchFamily="18" charset="0"/>
              <a:cs typeface="Times New Roman" panose="02020603050405020304" pitchFamily="18" charset="0"/>
            </a:endParaRPr>
          </a:p>
          <a:p>
            <a:pPr algn="just"/>
            <a:r>
              <a:rPr lang="ru-RU" b="1" dirty="0">
                <a:latin typeface="Times New Roman" panose="02020603050405020304" pitchFamily="18" charset="0"/>
                <a:cs typeface="Times New Roman" panose="02020603050405020304" pitchFamily="18" charset="0"/>
              </a:rPr>
              <a:t>Задание 15.</a:t>
            </a:r>
            <a:r>
              <a:rPr lang="ru-RU" dirty="0">
                <a:latin typeface="Times New Roman" panose="02020603050405020304" pitchFamily="18" charset="0"/>
                <a:cs typeface="Times New Roman" panose="02020603050405020304" pitchFamily="18" charset="0"/>
              </a:rPr>
              <a:t> Как ты думаешь, почему Челюскин повёз тяжёлое бревно на санях с собой на самый северный мыс, а не решил срубить дерево, когда будет нужно? </a:t>
            </a:r>
          </a:p>
        </p:txBody>
      </p:sp>
    </p:spTree>
    <p:extLst>
      <p:ext uri="{BB962C8B-B14F-4D97-AF65-F5344CB8AC3E}">
        <p14:creationId xmlns:p14="http://schemas.microsoft.com/office/powerpoint/2010/main" val="30625162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854890" y="341442"/>
            <a:ext cx="5957248" cy="1492132"/>
          </a:xfrm>
        </p:spPr>
        <p:txBody>
          <a:bodyPr>
            <a:normAutofit fontScale="90000"/>
          </a:bodyPr>
          <a:lstStyle/>
          <a:p>
            <a:r>
              <a:rPr lang="ru-RU" sz="2400" dirty="0"/>
              <a:t>Вопрос: Как тексты УМК "Школа России" адаптировать под формат КДР?</a:t>
            </a:r>
            <a:br>
              <a:rPr lang="ru-RU" sz="2400" dirty="0"/>
            </a:br>
            <a:r>
              <a:rPr lang="ru-RU" sz="2400" dirty="0"/>
              <a:t/>
            </a:r>
            <a:br>
              <a:rPr lang="ru-RU" sz="2400" dirty="0"/>
            </a:br>
            <a:r>
              <a:rPr lang="ru-RU" sz="2000" dirty="0"/>
              <a:t>4 </a:t>
            </a:r>
            <a:r>
              <a:rPr lang="ru-RU" sz="2000" dirty="0" err="1"/>
              <a:t>кл</a:t>
            </a:r>
            <a:r>
              <a:rPr lang="ru-RU" sz="2000" dirty="0"/>
              <a:t>. «Окружающий мир» УМК А.А. Плешакова</a:t>
            </a:r>
          </a:p>
        </p:txBody>
      </p:sp>
      <p:pic>
        <p:nvPicPr>
          <p:cNvPr id="8" name="Объект 7"/>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395" t="2507" r="52306" b="578"/>
          <a:stretch/>
        </p:blipFill>
        <p:spPr>
          <a:xfrm>
            <a:off x="696036" y="122829"/>
            <a:ext cx="5158854" cy="6859438"/>
          </a:xfrm>
        </p:spPr>
      </p:pic>
      <p:sp>
        <p:nvSpPr>
          <p:cNvPr id="6" name="Объект 5"/>
          <p:cNvSpPr>
            <a:spLocks noGrp="1"/>
          </p:cNvSpPr>
          <p:nvPr>
            <p:ph sz="half" idx="2"/>
          </p:nvPr>
        </p:nvSpPr>
        <p:spPr>
          <a:xfrm>
            <a:off x="6032310" y="2279176"/>
            <a:ext cx="5416086" cy="3626323"/>
          </a:xfrm>
        </p:spPr>
        <p:txBody>
          <a:bodyPr/>
          <a:lstStyle/>
          <a:p>
            <a:pPr marL="0" indent="0">
              <a:buNone/>
            </a:pPr>
            <a:r>
              <a:rPr lang="ru-RU" b="1" dirty="0">
                <a:solidFill>
                  <a:srgbClr val="0070C0"/>
                </a:solidFill>
              </a:rPr>
              <a:t>Обсудим!</a:t>
            </a:r>
          </a:p>
          <a:p>
            <a:pPr marL="0" indent="0">
              <a:lnSpc>
                <a:spcPct val="100000"/>
              </a:lnSpc>
              <a:buNone/>
            </a:pPr>
            <a:r>
              <a:rPr lang="ru-RU" b="1" dirty="0">
                <a:solidFill>
                  <a:schemeClr val="tx1"/>
                </a:solidFill>
              </a:rPr>
              <a:t>1. Сравните источники по истории Древнего мира и по истории Средних веков.</a:t>
            </a:r>
          </a:p>
          <a:p>
            <a:pPr marL="0" indent="0">
              <a:lnSpc>
                <a:spcPct val="100000"/>
              </a:lnSpc>
              <a:buNone/>
            </a:pPr>
            <a:r>
              <a:rPr lang="ru-RU" b="1" dirty="0">
                <a:solidFill>
                  <a:schemeClr val="tx1"/>
                </a:solidFill>
              </a:rPr>
              <a:t>2. В чем важность изобретения книгопечатания? </a:t>
            </a:r>
          </a:p>
          <a:p>
            <a:pPr marL="0" indent="0">
              <a:lnSpc>
                <a:spcPct val="100000"/>
              </a:lnSpc>
              <a:buNone/>
            </a:pPr>
            <a:endParaRPr lang="ru-RU" dirty="0">
              <a:solidFill>
                <a:schemeClr val="tx1"/>
              </a:solidFill>
            </a:endParaRPr>
          </a:p>
          <a:p>
            <a:pPr marL="0" indent="0">
              <a:lnSpc>
                <a:spcPct val="100000"/>
              </a:lnSpc>
              <a:buNone/>
            </a:pPr>
            <a:endParaRPr lang="ru-RU" dirty="0">
              <a:solidFill>
                <a:schemeClr val="tx1"/>
              </a:solidFill>
            </a:endParaRPr>
          </a:p>
        </p:txBody>
      </p:sp>
    </p:spTree>
    <p:extLst>
      <p:ext uri="{BB962C8B-B14F-4D97-AF65-F5344CB8AC3E}">
        <p14:creationId xmlns:p14="http://schemas.microsoft.com/office/powerpoint/2010/main" val="35480198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854890" y="341441"/>
            <a:ext cx="5957248" cy="764027"/>
          </a:xfrm>
        </p:spPr>
        <p:txBody>
          <a:bodyPr>
            <a:normAutofit/>
          </a:bodyPr>
          <a:lstStyle/>
          <a:p>
            <a:r>
              <a:rPr lang="ru-RU" sz="1800" dirty="0"/>
              <a:t>Вопросы учителя для себя и для детей?</a:t>
            </a:r>
            <a:br>
              <a:rPr lang="ru-RU" sz="1800" dirty="0"/>
            </a:br>
            <a:r>
              <a:rPr lang="ru-RU" sz="1400" dirty="0"/>
              <a:t>дополняем учебник</a:t>
            </a:r>
          </a:p>
        </p:txBody>
      </p:sp>
      <p:pic>
        <p:nvPicPr>
          <p:cNvPr id="8" name="Объект 7"/>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395" t="2507" r="52306" b="578"/>
          <a:stretch/>
        </p:blipFill>
        <p:spPr>
          <a:xfrm>
            <a:off x="696036" y="122829"/>
            <a:ext cx="5158854" cy="6859438"/>
          </a:xfrm>
        </p:spPr>
      </p:pic>
      <p:sp>
        <p:nvSpPr>
          <p:cNvPr id="6" name="Объект 5"/>
          <p:cNvSpPr>
            <a:spLocks noGrp="1"/>
          </p:cNvSpPr>
          <p:nvPr>
            <p:ph sz="half" idx="2"/>
          </p:nvPr>
        </p:nvSpPr>
        <p:spPr>
          <a:xfrm>
            <a:off x="6032310" y="1105468"/>
            <a:ext cx="5416086" cy="5472753"/>
          </a:xfrm>
        </p:spPr>
        <p:txBody>
          <a:bodyPr>
            <a:normAutofit fontScale="62500" lnSpcReduction="20000"/>
          </a:bodyPr>
          <a:lstStyle/>
          <a:p>
            <a:pPr marL="0" indent="0">
              <a:lnSpc>
                <a:spcPct val="100000"/>
              </a:lnSpc>
              <a:buNone/>
            </a:pPr>
            <a:r>
              <a:rPr lang="ru-RU" b="1" dirty="0">
                <a:solidFill>
                  <a:srgbClr val="7030A0"/>
                </a:solidFill>
              </a:rPr>
              <a:t>Все ли слова дети верно понимают? </a:t>
            </a:r>
          </a:p>
          <a:p>
            <a:pPr marL="0" indent="0">
              <a:lnSpc>
                <a:spcPct val="100000"/>
              </a:lnSpc>
              <a:buNone/>
            </a:pPr>
            <a:r>
              <a:rPr lang="ru-RU" b="1" dirty="0">
                <a:solidFill>
                  <a:schemeClr val="tx1"/>
                </a:solidFill>
              </a:rPr>
              <a:t>Как могла выглядела касса, о которой говорится в тексте? </a:t>
            </a:r>
          </a:p>
          <a:p>
            <a:pPr marL="0" indent="0">
              <a:lnSpc>
                <a:spcPct val="100000"/>
              </a:lnSpc>
              <a:buNone/>
            </a:pPr>
            <a:r>
              <a:rPr lang="ru-RU" b="1" dirty="0">
                <a:solidFill>
                  <a:schemeClr val="tx1"/>
                </a:solidFill>
              </a:rPr>
              <a:t>Какие слова в тексте вам непонятны? Обсудите в группах, расскажите всем, что нового вы узнали, а что осталось непонятным</a:t>
            </a:r>
            <a:r>
              <a:rPr lang="ru-RU" dirty="0">
                <a:solidFill>
                  <a:schemeClr val="tx1"/>
                </a:solidFill>
              </a:rPr>
              <a:t>.</a:t>
            </a:r>
          </a:p>
          <a:p>
            <a:pPr marL="0" indent="0">
              <a:lnSpc>
                <a:spcPct val="100000"/>
              </a:lnSpc>
              <a:buNone/>
            </a:pPr>
            <a:r>
              <a:rPr lang="ru-RU" dirty="0">
                <a:solidFill>
                  <a:schemeClr val="tx1"/>
                </a:solidFill>
              </a:rPr>
              <a:t>(Могут быть непонятны слова </a:t>
            </a:r>
            <a:r>
              <a:rPr lang="ru-RU" i="1" dirty="0">
                <a:solidFill>
                  <a:schemeClr val="tx1"/>
                </a:solidFill>
              </a:rPr>
              <a:t>наборной</a:t>
            </a:r>
            <a:r>
              <a:rPr lang="ru-RU" dirty="0">
                <a:solidFill>
                  <a:schemeClr val="tx1"/>
                </a:solidFill>
              </a:rPr>
              <a:t>, </a:t>
            </a:r>
            <a:r>
              <a:rPr lang="ru-RU" i="1" dirty="0">
                <a:solidFill>
                  <a:schemeClr val="tx1"/>
                </a:solidFill>
              </a:rPr>
              <a:t>типографской</a:t>
            </a:r>
            <a:r>
              <a:rPr lang="ru-RU" dirty="0">
                <a:solidFill>
                  <a:schemeClr val="tx1"/>
                </a:solidFill>
              </a:rPr>
              <a:t> и др.)</a:t>
            </a:r>
          </a:p>
          <a:p>
            <a:pPr marL="0" indent="0">
              <a:lnSpc>
                <a:spcPct val="100000"/>
              </a:lnSpc>
              <a:buNone/>
            </a:pPr>
            <a:r>
              <a:rPr lang="ru-RU" b="1" dirty="0">
                <a:solidFill>
                  <a:srgbClr val="7030A0"/>
                </a:solidFill>
              </a:rPr>
              <a:t>Понимают ли они текст глубоко и точно? </a:t>
            </a:r>
          </a:p>
          <a:p>
            <a:pPr marL="0" indent="0">
              <a:lnSpc>
                <a:spcPct val="100000"/>
              </a:lnSpc>
              <a:buNone/>
            </a:pPr>
            <a:r>
              <a:rPr lang="ru-RU" b="1" dirty="0">
                <a:solidFill>
                  <a:schemeClr val="tx1"/>
                </a:solidFill>
              </a:rPr>
              <a:t>Какие страны внесли главный вклад в появление книгопечатания? </a:t>
            </a:r>
          </a:p>
          <a:p>
            <a:pPr marL="0" indent="0">
              <a:lnSpc>
                <a:spcPct val="100000"/>
              </a:lnSpc>
              <a:buNone/>
            </a:pPr>
            <a:r>
              <a:rPr lang="ru-RU" b="1" dirty="0">
                <a:solidFill>
                  <a:schemeClr val="tx1"/>
                </a:solidFill>
              </a:rPr>
              <a:t>Не все части печатного станка Иоганн </a:t>
            </a:r>
            <a:r>
              <a:rPr lang="ru-RU" b="1" dirty="0" err="1">
                <a:solidFill>
                  <a:schemeClr val="tx1"/>
                </a:solidFill>
              </a:rPr>
              <a:t>Гутенберг</a:t>
            </a:r>
            <a:r>
              <a:rPr lang="ru-RU" b="1" dirty="0">
                <a:solidFill>
                  <a:schemeClr val="tx1"/>
                </a:solidFill>
              </a:rPr>
              <a:t> придумал первым. Что придумал именно он? </a:t>
            </a:r>
          </a:p>
          <a:p>
            <a:pPr marL="0" indent="0">
              <a:lnSpc>
                <a:spcPct val="100000"/>
              </a:lnSpc>
              <a:buNone/>
            </a:pPr>
            <a:r>
              <a:rPr lang="ru-RU" dirty="0"/>
              <a:t>(Печатные книги были и до </a:t>
            </a:r>
            <a:r>
              <a:rPr lang="ru-RU" dirty="0" err="1"/>
              <a:t>Гутенберга</a:t>
            </a:r>
            <a:r>
              <a:rPr lang="ru-RU" dirty="0"/>
              <a:t>. На деревянной доске вырезали буквы. Их покрывали краской, прижимали лист бумаги, и отпечатывалась страница книги. Такие формы быстро изнашивались, а еще не позволяли исправить ни одной ошибки. Печатать книги так было труднее, чем переписывать от руки. Инновация </a:t>
            </a:r>
            <a:r>
              <a:rPr lang="ru-RU" dirty="0" err="1"/>
              <a:t>Гутенберга</a:t>
            </a:r>
            <a:r>
              <a:rPr lang="ru-RU" dirty="0"/>
              <a:t> – разборный шрифт.)</a:t>
            </a:r>
          </a:p>
          <a:p>
            <a:pPr marL="0" indent="0">
              <a:lnSpc>
                <a:spcPct val="100000"/>
              </a:lnSpc>
              <a:buNone/>
            </a:pPr>
            <a:r>
              <a:rPr lang="ru-RU" b="1" dirty="0">
                <a:solidFill>
                  <a:srgbClr val="7030A0"/>
                </a:solidFill>
              </a:rPr>
              <a:t>Может ли ученик пользоваться новым знанием и может ли посмотреть на текст со стороны? </a:t>
            </a:r>
          </a:p>
          <a:p>
            <a:pPr marL="0" indent="0">
              <a:lnSpc>
                <a:spcPct val="100000"/>
              </a:lnSpc>
              <a:buNone/>
            </a:pPr>
            <a:r>
              <a:rPr lang="ru-RU" b="1" dirty="0">
                <a:solidFill>
                  <a:schemeClr val="tx1"/>
                </a:solidFill>
              </a:rPr>
              <a:t>Перед нами старинная книга с печатным шрифтом. Что мы можем сказать о том, когда она появилась? (точно не ранее 15 века)</a:t>
            </a:r>
          </a:p>
          <a:p>
            <a:pPr marL="0" indent="0">
              <a:lnSpc>
                <a:spcPct val="100000"/>
              </a:lnSpc>
              <a:buNone/>
            </a:pPr>
            <a:r>
              <a:rPr lang="ru-RU" b="1" dirty="0">
                <a:solidFill>
                  <a:schemeClr val="tx1"/>
                </a:solidFill>
              </a:rPr>
              <a:t>Чему должен был научиться </a:t>
            </a:r>
            <a:r>
              <a:rPr lang="ru-RU" b="1" dirty="0" err="1">
                <a:solidFill>
                  <a:schemeClr val="tx1"/>
                </a:solidFill>
              </a:rPr>
              <a:t>Гутенберг</a:t>
            </a:r>
            <a:r>
              <a:rPr lang="ru-RU" b="1" dirty="0">
                <a:solidFill>
                  <a:schemeClr val="tx1"/>
                </a:solidFill>
              </a:rPr>
              <a:t>, чтобы своими силами напечатать одну книгу?  </a:t>
            </a:r>
          </a:p>
          <a:p>
            <a:pPr marL="0" indent="0">
              <a:lnSpc>
                <a:spcPct val="100000"/>
              </a:lnSpc>
              <a:buNone/>
            </a:pPr>
            <a:r>
              <a:rPr lang="ru-RU" b="1" dirty="0">
                <a:solidFill>
                  <a:schemeClr val="tx1"/>
                </a:solidFill>
              </a:rPr>
              <a:t>Как вы думаете, почему в последнем предложении написали «считается», а не является 1445 год? </a:t>
            </a:r>
            <a:r>
              <a:rPr lang="ru-RU" dirty="0">
                <a:solidFill>
                  <a:schemeClr val="tx1"/>
                </a:solidFill>
              </a:rPr>
              <a:t>(Историки не знают точной даты, </a:t>
            </a:r>
            <a:r>
              <a:rPr lang="ru-RU" dirty="0" err="1">
                <a:solidFill>
                  <a:schemeClr val="tx1"/>
                </a:solidFill>
              </a:rPr>
              <a:t>Гутенберг</a:t>
            </a:r>
            <a:r>
              <a:rPr lang="ru-RU" dirty="0">
                <a:solidFill>
                  <a:schemeClr val="tx1"/>
                </a:solidFill>
              </a:rPr>
              <a:t> прожил очень трудную жизнь, и слава пришла к нему уже после его смерти.)</a:t>
            </a:r>
          </a:p>
          <a:p>
            <a:pPr marL="0" indent="0">
              <a:lnSpc>
                <a:spcPct val="100000"/>
              </a:lnSpc>
              <a:buNone/>
            </a:pPr>
            <a:r>
              <a:rPr lang="ru-RU" dirty="0">
                <a:solidFill>
                  <a:schemeClr val="tx1"/>
                </a:solidFill>
              </a:rPr>
              <a:t>Следующая революция в книгопечатании случилась в наше время. В чем, как вы думаете, она заключается? (компьютерный набор)</a:t>
            </a:r>
          </a:p>
        </p:txBody>
      </p:sp>
    </p:spTree>
    <p:extLst>
      <p:ext uri="{BB962C8B-B14F-4D97-AF65-F5344CB8AC3E}">
        <p14:creationId xmlns:p14="http://schemas.microsoft.com/office/powerpoint/2010/main" val="5836714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38077"/>
          </a:xfrm>
        </p:spPr>
        <p:txBody>
          <a:bodyPr>
            <a:normAutofit/>
          </a:bodyPr>
          <a:lstStyle/>
          <a:p>
            <a:r>
              <a:rPr lang="ru-RU" sz="4000" dirty="0">
                <a:solidFill>
                  <a:schemeClr val="tx2">
                    <a:lumMod val="50000"/>
                    <a:lumOff val="50000"/>
                  </a:schemeClr>
                </a:solidFill>
              </a:rPr>
              <a:t>Вопросы школ: ОЦЕНКА</a:t>
            </a:r>
          </a:p>
        </p:txBody>
      </p:sp>
      <p:sp>
        <p:nvSpPr>
          <p:cNvPr id="3" name="Объект 2"/>
          <p:cNvSpPr>
            <a:spLocks noGrp="1"/>
          </p:cNvSpPr>
          <p:nvPr>
            <p:ph idx="1"/>
          </p:nvPr>
        </p:nvSpPr>
        <p:spPr>
          <a:xfrm>
            <a:off x="1251678" y="1262130"/>
            <a:ext cx="10129234" cy="5177306"/>
          </a:xfrm>
        </p:spPr>
        <p:txBody>
          <a:bodyPr>
            <a:normAutofit/>
          </a:bodyPr>
          <a:lstStyle/>
          <a:p>
            <a:pPr marL="0" indent="0" algn="just">
              <a:buNone/>
            </a:pPr>
            <a:r>
              <a:rPr lang="ru-RU" dirty="0"/>
              <a:t>На что влияет оценка КДР4? Можно ли засчитать КДР как промежуточную аттестацию для перехода в 5-й класс?</a:t>
            </a:r>
          </a:p>
          <a:p>
            <a:pPr marL="0" indent="0" algn="just">
              <a:buNone/>
            </a:pPr>
            <a:r>
              <a:rPr lang="ru-RU" dirty="0"/>
              <a:t>Как определяется уровень читательской  грамотности до КДР? По каким критериям  оценивается работа и распределяются дети по уровню владения читательской грамотностью (низкий, пониженный, базовый, повышенный)? </a:t>
            </a:r>
          </a:p>
          <a:p>
            <a:pPr marL="0" indent="0" algn="just">
              <a:buNone/>
            </a:pPr>
            <a:r>
              <a:rPr lang="ru-RU" dirty="0"/>
              <a:t>Вопросы подразумевают несколько вариантов ответа. Ребёнок  дал близкий по смыслу ответ, не совпадает с образцом,  уже не засчитывать? </a:t>
            </a:r>
            <a:r>
              <a:rPr lang="ru-RU" dirty="0">
                <a:solidFill>
                  <a:schemeClr val="tx2">
                    <a:lumMod val="75000"/>
                    <a:lumOff val="25000"/>
                  </a:schemeClr>
                </a:solidFill>
              </a:rPr>
              <a:t>Если по смыслу верно, засчитывать! </a:t>
            </a:r>
          </a:p>
          <a:p>
            <a:pPr marL="0" indent="0" algn="just">
              <a:buNone/>
            </a:pPr>
            <a:r>
              <a:rPr lang="ru-RU" dirty="0"/>
              <a:t>Из чего состоит индекс образовательных условий?</a:t>
            </a:r>
          </a:p>
          <a:p>
            <a:pPr marL="0" indent="0" algn="just">
              <a:buNone/>
            </a:pPr>
            <a:r>
              <a:rPr lang="ru-RU" dirty="0"/>
              <a:t>Почему может быть завышенный результат? В ОУ некоторые показатели выполнения КДР4  значительно превышают средние региональные и муниципальные. Может ли данный факт всегда указывать на необъективность проведения процедуры или проверки работ учеников? </a:t>
            </a:r>
            <a:r>
              <a:rPr lang="ru-RU" dirty="0">
                <a:solidFill>
                  <a:schemeClr val="tx2">
                    <a:lumMod val="75000"/>
                    <a:lumOff val="25000"/>
                  </a:schemeClr>
                </a:solidFill>
              </a:rPr>
              <a:t>Нет.</a:t>
            </a:r>
            <a:endParaRPr lang="ru-RU" dirty="0"/>
          </a:p>
        </p:txBody>
      </p:sp>
    </p:spTree>
    <p:extLst>
      <p:ext uri="{BB962C8B-B14F-4D97-AF65-F5344CB8AC3E}">
        <p14:creationId xmlns:p14="http://schemas.microsoft.com/office/powerpoint/2010/main" val="3199566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38077"/>
          </a:xfrm>
        </p:spPr>
        <p:txBody>
          <a:bodyPr>
            <a:normAutofit/>
          </a:bodyPr>
          <a:lstStyle/>
          <a:p>
            <a:r>
              <a:rPr lang="ru-RU" sz="4000" dirty="0">
                <a:solidFill>
                  <a:schemeClr val="tx2">
                    <a:lumMod val="50000"/>
                    <a:lumOff val="50000"/>
                  </a:schemeClr>
                </a:solidFill>
              </a:rPr>
              <a:t>Вопросы школ: АНАЛИЗ РЕЗУЛЬТАТОВ</a:t>
            </a:r>
          </a:p>
        </p:txBody>
      </p:sp>
      <p:sp>
        <p:nvSpPr>
          <p:cNvPr id="3" name="Объект 2"/>
          <p:cNvSpPr>
            <a:spLocks noGrp="1"/>
          </p:cNvSpPr>
          <p:nvPr>
            <p:ph idx="1"/>
          </p:nvPr>
        </p:nvSpPr>
        <p:spPr>
          <a:xfrm>
            <a:off x="1094704" y="1120462"/>
            <a:ext cx="10637950" cy="5353490"/>
          </a:xfrm>
        </p:spPr>
        <p:txBody>
          <a:bodyPr>
            <a:normAutofit fontScale="92500" lnSpcReduction="20000"/>
          </a:bodyPr>
          <a:lstStyle/>
          <a:p>
            <a:pPr algn="just"/>
            <a:r>
              <a:rPr lang="ru-RU" dirty="0"/>
              <a:t>Какова степень влияния социально-экономических факторов  на качество работ, выполняемых обучающимися?</a:t>
            </a:r>
          </a:p>
          <a:p>
            <a:pPr algn="just"/>
            <a:r>
              <a:rPr lang="ru-RU" dirty="0"/>
              <a:t>Как жилищные и социальные условия ребёнка влияют на умственные способности ребёнка? </a:t>
            </a:r>
            <a:r>
              <a:rPr lang="ru-RU" dirty="0">
                <a:solidFill>
                  <a:schemeClr val="tx2">
                    <a:lumMod val="75000"/>
                    <a:lumOff val="25000"/>
                  </a:schemeClr>
                </a:solidFill>
              </a:rPr>
              <a:t>Безусловно, не напрямую. Это только индикатор более благополучных условий, в которых ребенку легче получить образование.</a:t>
            </a:r>
          </a:p>
          <a:p>
            <a:pPr algn="just"/>
            <a:r>
              <a:rPr lang="ru-RU" dirty="0"/>
              <a:t>Научно ли обоснована взаимосвязь бытовых условий и умственных способностей ребёнка? </a:t>
            </a:r>
          </a:p>
          <a:p>
            <a:pPr algn="just"/>
            <a:r>
              <a:rPr lang="ru-RU" dirty="0"/>
              <a:t>Как работать с данными  анализа КДР 4 ЧГ с учетом индекса образовательных условий, на что обратить внимание?</a:t>
            </a:r>
          </a:p>
          <a:p>
            <a:pPr algn="just"/>
            <a:r>
              <a:rPr lang="ru-RU" dirty="0"/>
              <a:t>Какие решения может принять по итогам работы заместитель директора? </a:t>
            </a:r>
          </a:p>
          <a:p>
            <a:pPr marL="0" indent="0" algn="just">
              <a:buNone/>
            </a:pPr>
            <a:r>
              <a:rPr lang="ru-RU" dirty="0">
                <a:solidFill>
                  <a:schemeClr val="tx2">
                    <a:lumMod val="75000"/>
                    <a:lumOff val="25000"/>
                  </a:schemeClr>
                </a:solidFill>
              </a:rPr>
              <a:t>Во-первых, учесть ИОУ и </a:t>
            </a:r>
            <a:r>
              <a:rPr lang="ru-RU" u="sng" dirty="0">
                <a:solidFill>
                  <a:schemeClr val="tx2">
                    <a:lumMod val="75000"/>
                    <a:lumOff val="25000"/>
                  </a:schemeClr>
                </a:solidFill>
              </a:rPr>
              <a:t>другие обстоятельства </a:t>
            </a:r>
            <a:r>
              <a:rPr lang="ru-RU" dirty="0">
                <a:solidFill>
                  <a:schemeClr val="tx2">
                    <a:lumMod val="75000"/>
                    <a:lumOff val="25000"/>
                  </a:schemeClr>
                </a:solidFill>
              </a:rPr>
              <a:t>при оценке результатов классов. Понять, где есть те учебные формы, которые дают результат по той или иной группе умений, отдельным умениям. Как создать мотивацию, чтобы эти учебные формы (задания, тексты и пр.) распространяют. Как поменять расписание, чтобы учителя малыми, лучше дружескими группами, могли сходить друг у друг на урок и попробовать разработанные приемы, задания и т.д. Если есть выбор учебников, учебных пособий – выбрать лучшее. Ввести в школьную жизнь формы, поддерживающие интерес к чтению. Продумать, куда и  кому пойти учителю, когда что-то не получается, как ему получить помощь при речевых проблемах детей и т.д.</a:t>
            </a:r>
          </a:p>
          <a:p>
            <a:endParaRPr lang="ru-RU" dirty="0"/>
          </a:p>
          <a:p>
            <a:pPr marL="0" indent="0">
              <a:buNone/>
            </a:pPr>
            <a:endParaRPr lang="ru-RU" dirty="0"/>
          </a:p>
          <a:p>
            <a:pPr marL="0" indent="0">
              <a:buNone/>
            </a:pPr>
            <a:endParaRPr lang="ru-RU" dirty="0"/>
          </a:p>
        </p:txBody>
      </p:sp>
    </p:spTree>
    <p:extLst>
      <p:ext uri="{BB962C8B-B14F-4D97-AF65-F5344CB8AC3E}">
        <p14:creationId xmlns:p14="http://schemas.microsoft.com/office/powerpoint/2010/main" val="724892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srcRect l="30422" t="28502" r="14120" b="29567"/>
          <a:stretch/>
        </p:blipFill>
        <p:spPr>
          <a:xfrm>
            <a:off x="1009328" y="1542827"/>
            <a:ext cx="10420672" cy="4429809"/>
          </a:xfrm>
          <a:prstGeom prst="rect">
            <a:avLst/>
          </a:prstGeom>
        </p:spPr>
      </p:pic>
      <p:sp>
        <p:nvSpPr>
          <p:cNvPr id="3" name="Заголовок 2"/>
          <p:cNvSpPr>
            <a:spLocks noGrp="1"/>
          </p:cNvSpPr>
          <p:nvPr>
            <p:ph type="title"/>
          </p:nvPr>
        </p:nvSpPr>
        <p:spPr/>
        <p:txBody>
          <a:bodyPr>
            <a:normAutofit/>
          </a:bodyPr>
          <a:lstStyle/>
          <a:p>
            <a:r>
              <a:rPr lang="ru-RU" sz="3200" dirty="0">
                <a:solidFill>
                  <a:schemeClr val="tx2">
                    <a:lumMod val="50000"/>
                    <a:lumOff val="50000"/>
                  </a:schemeClr>
                </a:solidFill>
              </a:rPr>
              <a:t>Основные результаты КДР4 по читательской грамотности (выборка и </a:t>
            </a:r>
            <a:r>
              <a:rPr lang="ru-RU" sz="3200" dirty="0" err="1">
                <a:solidFill>
                  <a:schemeClr val="tx2">
                    <a:lumMod val="50000"/>
                    <a:lumOff val="50000"/>
                  </a:schemeClr>
                </a:solidFill>
              </a:rPr>
              <a:t>невыборка</a:t>
            </a:r>
            <a:r>
              <a:rPr lang="ru-RU" sz="3200" dirty="0">
                <a:solidFill>
                  <a:schemeClr val="tx2">
                    <a:lumMod val="50000"/>
                    <a:lumOff val="50000"/>
                  </a:schemeClr>
                </a:solidFill>
              </a:rPr>
              <a:t>)</a:t>
            </a:r>
          </a:p>
        </p:txBody>
      </p:sp>
      <p:sp>
        <p:nvSpPr>
          <p:cNvPr id="5" name="Овал 4"/>
          <p:cNvSpPr/>
          <p:nvPr/>
        </p:nvSpPr>
        <p:spPr>
          <a:xfrm>
            <a:off x="9916733" y="3355848"/>
            <a:ext cx="1028635" cy="133206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Овал 5"/>
          <p:cNvSpPr/>
          <p:nvPr/>
        </p:nvSpPr>
        <p:spPr>
          <a:xfrm>
            <a:off x="9916732" y="5596128"/>
            <a:ext cx="928052" cy="37650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835689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38077"/>
          </a:xfrm>
        </p:spPr>
        <p:txBody>
          <a:bodyPr>
            <a:normAutofit/>
          </a:bodyPr>
          <a:lstStyle/>
          <a:p>
            <a:r>
              <a:rPr lang="ru-RU" sz="4000" dirty="0">
                <a:solidFill>
                  <a:schemeClr val="tx2">
                    <a:lumMod val="50000"/>
                    <a:lumOff val="50000"/>
                  </a:schemeClr>
                </a:solidFill>
              </a:rPr>
              <a:t>Вопросы школ: процедура КДР4</a:t>
            </a:r>
          </a:p>
        </p:txBody>
      </p:sp>
      <p:sp>
        <p:nvSpPr>
          <p:cNvPr id="3" name="Объект 2"/>
          <p:cNvSpPr>
            <a:spLocks noGrp="1"/>
          </p:cNvSpPr>
          <p:nvPr>
            <p:ph idx="1"/>
          </p:nvPr>
        </p:nvSpPr>
        <p:spPr>
          <a:xfrm>
            <a:off x="1251678" y="978794"/>
            <a:ext cx="10178322" cy="5344733"/>
          </a:xfrm>
        </p:spPr>
        <p:txBody>
          <a:bodyPr>
            <a:normAutofit fontScale="92500" lnSpcReduction="10000"/>
          </a:bodyPr>
          <a:lstStyle/>
          <a:p>
            <a:pPr marL="0" indent="0" algn="just">
              <a:buNone/>
            </a:pPr>
            <a:r>
              <a:rPr lang="ru-RU" dirty="0"/>
              <a:t>Как пишут КДР4 дети с ОВЗ: РАС? ТНР? ЗПР?  </a:t>
            </a:r>
            <a:r>
              <a:rPr lang="ru-RU" dirty="0">
                <a:solidFill>
                  <a:schemeClr val="tx2">
                    <a:lumMod val="75000"/>
                    <a:lumOff val="25000"/>
                  </a:schemeClr>
                </a:solidFill>
              </a:rPr>
              <a:t>По особым вариантам.</a:t>
            </a:r>
          </a:p>
          <a:p>
            <a:pPr marL="0" indent="0" algn="just">
              <a:buNone/>
            </a:pPr>
            <a:r>
              <a:rPr lang="ru-RU" dirty="0"/>
              <a:t>Даётся ли дополнительное время на выполнение КДР4 детям с ОВЗ? </a:t>
            </a:r>
            <a:r>
              <a:rPr lang="ru-RU" dirty="0">
                <a:solidFill>
                  <a:schemeClr val="tx2">
                    <a:lumMod val="75000"/>
                    <a:lumOff val="25000"/>
                  </a:schemeClr>
                </a:solidFill>
              </a:rPr>
              <a:t>Да, еще целый урок.</a:t>
            </a:r>
          </a:p>
          <a:p>
            <a:pPr marL="0" indent="0" algn="just">
              <a:buNone/>
            </a:pPr>
            <a:r>
              <a:rPr lang="ru-RU" dirty="0"/>
              <a:t>Как ребёнок с РАС вариант 8.4 (с умственной отсталостью ) попал в списки по КДР (он даже не говорит)? </a:t>
            </a:r>
            <a:r>
              <a:rPr lang="ru-RU" dirty="0">
                <a:solidFill>
                  <a:schemeClr val="tx2">
                    <a:lumMod val="75000"/>
                    <a:lumOff val="25000"/>
                  </a:schemeClr>
                </a:solidFill>
              </a:rPr>
              <a:t>Дети с интеллектуальными нарушениями не участвуют в КДР4, даже если есть в списках. Возможно, просто не сделана отметка в КИАСУО.</a:t>
            </a:r>
          </a:p>
          <a:p>
            <a:pPr marL="0" indent="0" algn="just">
              <a:buNone/>
            </a:pPr>
            <a:r>
              <a:rPr lang="ru-RU" dirty="0"/>
              <a:t>На какие документы стоит опираться при проведении КДР4 для детей с ОВЗ? Где скачать демоверсию?</a:t>
            </a:r>
          </a:p>
          <a:p>
            <a:pPr marL="0" indent="0">
              <a:buNone/>
            </a:pPr>
            <a:r>
              <a:rPr lang="en-US" dirty="0">
                <a:hlinkClick r:id="rId2"/>
              </a:rPr>
              <a:t>https://coko24.ru</a:t>
            </a:r>
            <a:r>
              <a:rPr lang="ru-RU" dirty="0">
                <a:hlinkClick r:id="rId2"/>
              </a:rPr>
              <a:t>/оценка-качества-образования-</a:t>
            </a:r>
            <a:r>
              <a:rPr lang="ru-RU" dirty="0" err="1">
                <a:hlinkClick r:id="rId2"/>
              </a:rPr>
              <a:t>начальн</a:t>
            </a:r>
            <a:r>
              <a:rPr lang="ru-RU" dirty="0">
                <a:hlinkClick r:id="rId2"/>
              </a:rPr>
              <a:t>/краевые-контрольные-работы-4-класс/</a:t>
            </a:r>
            <a:endParaRPr lang="ru-RU" dirty="0"/>
          </a:p>
          <a:p>
            <a:r>
              <a:rPr lang="ru-RU" dirty="0">
                <a:hlinkClick r:id="rId3"/>
              </a:rPr>
              <a:t>Приказ о проведении КДР4 в 2024 году</a:t>
            </a:r>
            <a:endParaRPr lang="ru-RU" dirty="0"/>
          </a:p>
          <a:p>
            <a:pPr fontAlgn="base"/>
            <a:r>
              <a:rPr lang="ru-RU" dirty="0">
                <a:hlinkClick r:id="rId4"/>
              </a:rPr>
              <a:t>Порядок проведения КДР4 ГП в 2024 году</a:t>
            </a:r>
            <a:endParaRPr lang="ru-RU" dirty="0"/>
          </a:p>
          <a:p>
            <a:pPr fontAlgn="base"/>
            <a:r>
              <a:rPr lang="ru-RU" dirty="0">
                <a:hlinkClick r:id="rId5"/>
              </a:rPr>
              <a:t>Порядок проведения КДР4 ЧГ в 2024 году</a:t>
            </a:r>
            <a:endParaRPr lang="ru-RU" dirty="0"/>
          </a:p>
          <a:p>
            <a:pPr fontAlgn="base"/>
            <a:r>
              <a:rPr lang="ru-RU" dirty="0">
                <a:solidFill>
                  <a:srgbClr val="7B797A"/>
                </a:solidFill>
                <a:latin typeface="Verdana" panose="020B0604030504040204" pitchFamily="34" charset="0"/>
                <a:hlinkClick r:id="rId6"/>
              </a:rPr>
              <a:t>Демоверсия КДР4 ЧГ 2024 год</a:t>
            </a:r>
            <a:endParaRPr lang="ru-RU" dirty="0"/>
          </a:p>
          <a:p>
            <a:pPr marL="0" indent="0" algn="just">
              <a:buNone/>
            </a:pPr>
            <a:r>
              <a:rPr lang="ru-RU" dirty="0"/>
              <a:t>Можно ли детям с ОВЗ писать КДР 4 по основным вариантам со всем классом? </a:t>
            </a:r>
            <a:r>
              <a:rPr lang="ru-RU" dirty="0">
                <a:solidFill>
                  <a:schemeClr val="tx2">
                    <a:lumMod val="75000"/>
                    <a:lumOff val="25000"/>
                  </a:schemeClr>
                </a:solidFill>
              </a:rPr>
              <a:t>В зависимости от АОП и ИПР.</a:t>
            </a:r>
          </a:p>
          <a:p>
            <a:pPr marL="0" indent="0">
              <a:buNone/>
            </a:pPr>
            <a:endParaRPr lang="ru-RU" dirty="0">
              <a:solidFill>
                <a:schemeClr val="tx2">
                  <a:lumMod val="75000"/>
                  <a:lumOff val="25000"/>
                </a:schemeClr>
              </a:solidFill>
            </a:endParaRPr>
          </a:p>
          <a:p>
            <a:pPr marL="0" indent="0">
              <a:buNone/>
            </a:pPr>
            <a:endParaRPr lang="ru-RU" dirty="0"/>
          </a:p>
        </p:txBody>
      </p:sp>
    </p:spTree>
    <p:extLst>
      <p:ext uri="{BB962C8B-B14F-4D97-AF65-F5344CB8AC3E}">
        <p14:creationId xmlns:p14="http://schemas.microsoft.com/office/powerpoint/2010/main" val="33319305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38077"/>
          </a:xfrm>
        </p:spPr>
        <p:txBody>
          <a:bodyPr>
            <a:normAutofit/>
          </a:bodyPr>
          <a:lstStyle/>
          <a:p>
            <a:r>
              <a:rPr lang="ru-RU" sz="4000" dirty="0">
                <a:solidFill>
                  <a:schemeClr val="tx2">
                    <a:lumMod val="50000"/>
                    <a:lumOff val="50000"/>
                  </a:schemeClr>
                </a:solidFill>
              </a:rPr>
              <a:t>Вопросы школ: РАБОТА С РОДИТЕЛЯМИ</a:t>
            </a:r>
          </a:p>
        </p:txBody>
      </p:sp>
      <p:sp>
        <p:nvSpPr>
          <p:cNvPr id="3" name="Объект 2"/>
          <p:cNvSpPr>
            <a:spLocks noGrp="1"/>
          </p:cNvSpPr>
          <p:nvPr>
            <p:ph idx="1"/>
          </p:nvPr>
        </p:nvSpPr>
        <p:spPr>
          <a:xfrm>
            <a:off x="1120462" y="1120462"/>
            <a:ext cx="10260450" cy="5318974"/>
          </a:xfrm>
        </p:spPr>
        <p:txBody>
          <a:bodyPr>
            <a:normAutofit lnSpcReduction="10000"/>
          </a:bodyPr>
          <a:lstStyle/>
          <a:p>
            <a:pPr marL="0" indent="0" algn="just" fontAlgn="base">
              <a:buNone/>
            </a:pPr>
            <a:r>
              <a:rPr lang="ru-RU" dirty="0"/>
              <a:t>Какую работу провести с родителями учеников, которые будут сдавать КДР4? </a:t>
            </a:r>
            <a:r>
              <a:rPr lang="ru-RU" dirty="0">
                <a:solidFill>
                  <a:schemeClr val="tx2">
                    <a:lumMod val="75000"/>
                    <a:lumOff val="25000"/>
                  </a:schemeClr>
                </a:solidFill>
              </a:rPr>
              <a:t>Успокоить</a:t>
            </a:r>
            <a:r>
              <a:rPr lang="ru-RU" dirty="0"/>
              <a:t>.</a:t>
            </a:r>
          </a:p>
          <a:p>
            <a:pPr marL="0" indent="0" algn="just" fontAlgn="base">
              <a:buNone/>
            </a:pPr>
            <a:r>
              <a:rPr lang="ru-RU" dirty="0"/>
              <a:t>Какой ресурс есть для родителей? </a:t>
            </a:r>
            <a:r>
              <a:rPr lang="ru-RU" sz="1800" dirty="0">
                <a:hlinkClick r:id="rId2"/>
              </a:rPr>
              <a:t>Родителям о результатах КДР4 ЧГ </a:t>
            </a:r>
            <a:r>
              <a:rPr lang="ru-RU" sz="1800" dirty="0">
                <a:hlinkClick r:id="rId3"/>
              </a:rPr>
              <a:t> за 2023-2024 учебный год</a:t>
            </a:r>
            <a:endParaRPr lang="ru-RU" sz="1800" dirty="0"/>
          </a:p>
          <a:p>
            <a:pPr marL="0" indent="0" algn="just">
              <a:buNone/>
            </a:pPr>
            <a:r>
              <a:rPr lang="ru-RU" dirty="0"/>
              <a:t>Возможно ли получить расшифровку результатов на каждого ребенка в классе,</a:t>
            </a:r>
            <a:br>
              <a:rPr lang="ru-RU" dirty="0"/>
            </a:br>
            <a:r>
              <a:rPr lang="ru-RU" dirty="0"/>
              <a:t> а не в сравнении с остальным школами? Как без них разговаривать с родителями? </a:t>
            </a:r>
          </a:p>
          <a:p>
            <a:pPr marL="0" indent="0" algn="just">
              <a:buNone/>
            </a:pPr>
            <a:r>
              <a:rPr lang="ru-RU" dirty="0"/>
              <a:t>Нельзя ли увидеть критерии оценивания для перевода в отметку для ознакомления родителей. </a:t>
            </a:r>
            <a:r>
              <a:rPr lang="ru-RU" dirty="0">
                <a:solidFill>
                  <a:schemeClr val="tx2">
                    <a:lumMod val="75000"/>
                    <a:lumOff val="25000"/>
                  </a:schemeClr>
                </a:solidFill>
              </a:rPr>
              <a:t>По какому предмету? По литературному чтению точно нельзя.</a:t>
            </a:r>
          </a:p>
          <a:p>
            <a:pPr marL="0" indent="0" algn="just">
              <a:buNone/>
            </a:pPr>
            <a:r>
              <a:rPr lang="ru-RU" dirty="0"/>
              <a:t>Есть ли возможность перевести уровни в отметки на 5-балльную систему? (чтобы знать, к какому уровню какая отметка, т.к. насчет уровней задаются вопросы от родителей ) </a:t>
            </a:r>
          </a:p>
          <a:p>
            <a:pPr marL="0" indent="0" algn="just">
              <a:buNone/>
            </a:pPr>
            <a:r>
              <a:rPr lang="ru-RU" dirty="0">
                <a:solidFill>
                  <a:schemeClr val="tx2">
                    <a:lumMod val="75000"/>
                    <a:lumOff val="25000"/>
                  </a:schemeClr>
                </a:solidFill>
              </a:rPr>
              <a:t>Возможно, не все учителя видят, что в форме </a:t>
            </a:r>
            <a:r>
              <a:rPr lang="en-US" dirty="0">
                <a:solidFill>
                  <a:schemeClr val="tx2">
                    <a:lumMod val="75000"/>
                    <a:lumOff val="25000"/>
                  </a:schemeClr>
                </a:solidFill>
              </a:rPr>
              <a:t>Excel </a:t>
            </a:r>
            <a:r>
              <a:rPr lang="ru-RU" dirty="0">
                <a:solidFill>
                  <a:schemeClr val="tx2">
                    <a:lumMod val="75000"/>
                    <a:lumOff val="25000"/>
                  </a:schemeClr>
                </a:solidFill>
              </a:rPr>
              <a:t>есть несколько листов.</a:t>
            </a:r>
          </a:p>
          <a:p>
            <a:pPr marL="0" indent="0" algn="just">
              <a:buNone/>
            </a:pPr>
            <a:r>
              <a:rPr lang="ru-RU" dirty="0"/>
              <a:t>Нужно ли говорить и показывать КДР учащихся на родительском собрании и в каком формате? </a:t>
            </a:r>
            <a:r>
              <a:rPr lang="ru-RU" dirty="0">
                <a:solidFill>
                  <a:schemeClr val="tx2">
                    <a:lumMod val="75000"/>
                    <a:lumOff val="25000"/>
                  </a:schemeClr>
                </a:solidFill>
              </a:rPr>
              <a:t>Безусловно, не общей рассылкой в группе класса или представлением индивидуальных результатов? Один из эффективных форматов – разбор на собрании модельной задачи (см. далее) и ответ на индивидуальные вопросы родителей.</a:t>
            </a:r>
          </a:p>
          <a:p>
            <a:pPr marL="0" indent="0" algn="just">
              <a:buNone/>
            </a:pPr>
            <a:r>
              <a:rPr lang="ru-RU" dirty="0"/>
              <a:t>Что делать с родителями, которые не читают? </a:t>
            </a:r>
            <a:endParaRPr lang="ru-RU" dirty="0">
              <a:solidFill>
                <a:schemeClr val="tx2">
                  <a:lumMod val="75000"/>
                  <a:lumOff val="25000"/>
                </a:schemeClr>
              </a:solidFill>
            </a:endParaRPr>
          </a:p>
        </p:txBody>
      </p:sp>
    </p:spTree>
    <p:extLst>
      <p:ext uri="{BB962C8B-B14F-4D97-AF65-F5344CB8AC3E}">
        <p14:creationId xmlns:p14="http://schemas.microsoft.com/office/powerpoint/2010/main" val="22518399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189" y="292608"/>
            <a:ext cx="10386811" cy="6159707"/>
          </a:xfrm>
        </p:spPr>
        <p:txBody>
          <a:bodyPr>
            <a:normAutofit fontScale="70000" lnSpcReduction="20000"/>
          </a:bodyPr>
          <a:lstStyle/>
          <a:p>
            <a:pPr marL="180000" indent="0" algn="ctr">
              <a:buNone/>
            </a:pPr>
            <a:r>
              <a:rPr lang="ru-RU" sz="2600" b="1" dirty="0">
                <a:solidFill>
                  <a:schemeClr val="tx2">
                    <a:lumMod val="75000"/>
                    <a:lumOff val="25000"/>
                  </a:schemeClr>
                </a:solidFill>
                <a:latin typeface="Times New Roman" panose="02020603050405020304" pitchFamily="18" charset="0"/>
                <a:cs typeface="Times New Roman" panose="02020603050405020304" pitchFamily="18" charset="0"/>
              </a:rPr>
              <a:t>Пример модельной задачи для родителей</a:t>
            </a:r>
          </a:p>
          <a:p>
            <a:pPr marL="180000" indent="0" algn="ctr">
              <a:buNone/>
            </a:pPr>
            <a:r>
              <a:rPr lang="ru-RU" b="1" dirty="0" smtClean="0">
                <a:solidFill>
                  <a:schemeClr val="tx1"/>
                </a:solidFill>
                <a:latin typeface="Times New Roman" panose="02020603050405020304" pitchFamily="18" charset="0"/>
                <a:cs typeface="Times New Roman" panose="02020603050405020304" pitchFamily="18" charset="0"/>
              </a:rPr>
              <a:t>Вороний </a:t>
            </a:r>
            <a:r>
              <a:rPr lang="ru-RU" b="1" dirty="0">
                <a:solidFill>
                  <a:schemeClr val="tx1"/>
                </a:solidFill>
                <a:latin typeface="Times New Roman" panose="02020603050405020304" pitchFamily="18" charset="0"/>
                <a:cs typeface="Times New Roman" panose="02020603050405020304" pitchFamily="18" charset="0"/>
              </a:rPr>
              <a:t>сигнал</a:t>
            </a:r>
          </a:p>
          <a:p>
            <a:pPr marL="180000" indent="0" algn="just">
              <a:buNone/>
            </a:pPr>
            <a:r>
              <a:rPr lang="ru-RU" dirty="0">
                <a:solidFill>
                  <a:schemeClr val="tx1"/>
                </a:solidFill>
              </a:rPr>
              <a:t>Назначили рыбаки ворон в сторожа рыбу караулить. Давно замечено, что нельзя доверить козлу капусту, а коту сметану. Но рыбаки рыбу воронам доверили. </a:t>
            </a:r>
          </a:p>
          <a:p>
            <a:pPr marL="180000" indent="0" algn="just">
              <a:buNone/>
            </a:pPr>
            <a:r>
              <a:rPr lang="ru-RU" dirty="0">
                <a:solidFill>
                  <a:schemeClr val="tx1"/>
                </a:solidFill>
              </a:rPr>
              <a:t>В подлёдном мире сейчас темно − чёрная там зима. Холодно и душно. Сонные рыбы лениво шевелятся и разевают рты. Им нечем дышать. Запас кислорода подходит к концу; свежему воздуху не просочиться под лёд. Того и гляди, начнётся рыбий замор. Гляди… а кто же будет глядеть? Сторожа-рыбака, что ли, к каждой проруби сажать? А сажать надо. Прозеваешь начало замора − останешься летом без рыбы.</a:t>
            </a:r>
          </a:p>
          <a:p>
            <a:pPr marL="180000" indent="0" algn="just">
              <a:buNone/>
            </a:pPr>
            <a:r>
              <a:rPr lang="ru-RU" dirty="0">
                <a:solidFill>
                  <a:schemeClr val="tx1"/>
                </a:solidFill>
              </a:rPr>
              <a:t>Выручают рыбаков вороны. Рыбы, когда начнут задыхаться, собираются к прорубям и высовывают из воды губы. Вороны сейчас же всё замечают, поднимают крик и слетаются к прорубям со всех сторон. Знают рыбаки: коли кружит над прорубью вороньё − значит, пришла беда. Хватают они ломы, топоры, пешни и спешат спасать рыбу. Рубят большие проруби, чтобы в них, как в широко раскрытые окна, ворвался свежий и чистый воздух. По первому вороньему сигналу все спешат, как один.</a:t>
            </a:r>
          </a:p>
          <a:p>
            <a:pPr marL="180000" indent="0" algn="just">
              <a:buNone/>
            </a:pPr>
            <a:r>
              <a:rPr lang="ru-RU" dirty="0">
                <a:solidFill>
                  <a:schemeClr val="tx1"/>
                </a:solidFill>
              </a:rPr>
              <a:t>Зорок вороний глаз. Сторожа это надёжные и бесплатные. Они не проворонят! </a:t>
            </a:r>
            <a:r>
              <a:rPr lang="ru-RU" i="1" dirty="0"/>
              <a:t>(По Н. Сладкову</a:t>
            </a:r>
            <a:r>
              <a:rPr lang="ru-RU" dirty="0"/>
              <a:t>)</a:t>
            </a:r>
          </a:p>
          <a:p>
            <a:pPr marL="180000" indent="0">
              <a:buNone/>
            </a:pPr>
            <a:endParaRPr lang="ru-RU" dirty="0"/>
          </a:p>
          <a:p>
            <a:pPr marL="0" indent="0">
              <a:buNone/>
            </a:pPr>
            <a:r>
              <a:rPr lang="ru-RU" b="1" dirty="0">
                <a:solidFill>
                  <a:schemeClr val="tx1"/>
                </a:solidFill>
                <a:latin typeface="Times New Roman" panose="02020603050405020304" pitchFamily="18" charset="0"/>
                <a:cs typeface="Times New Roman" panose="02020603050405020304" pitchFamily="18" charset="0"/>
              </a:rPr>
              <a:t>1</a:t>
            </a:r>
            <a:r>
              <a:rPr lang="ru-RU" b="1" dirty="0">
                <a:latin typeface="Times New Roman" panose="02020603050405020304" pitchFamily="18" charset="0"/>
                <a:cs typeface="Times New Roman" panose="02020603050405020304" pitchFamily="18" charset="0"/>
              </a:rPr>
              <a:t> </a:t>
            </a:r>
            <a:r>
              <a:rPr lang="ru-RU" b="1" dirty="0">
                <a:solidFill>
                  <a:schemeClr val="tx1"/>
                </a:solidFill>
                <a:latin typeface="Times New Roman" panose="02020603050405020304" pitchFamily="18" charset="0"/>
                <a:cs typeface="Times New Roman" panose="02020603050405020304" pitchFamily="18" charset="0"/>
              </a:rPr>
              <a:t>. </a:t>
            </a:r>
            <a:r>
              <a:rPr lang="ru-RU" dirty="0">
                <a:solidFill>
                  <a:schemeClr val="tx1"/>
                </a:solidFill>
                <a:latin typeface="Times New Roman" panose="02020603050405020304" pitchFamily="18" charset="0"/>
                <a:cs typeface="Times New Roman" panose="02020603050405020304" pitchFamily="18" charset="0"/>
              </a:rPr>
              <a:t>По каким признакам сторож может узнать, что рыбы в опасности? Подчеркните предложение, в котором это описано. </a:t>
            </a:r>
          </a:p>
          <a:p>
            <a:endParaRPr lang="ru-RU" dirty="0">
              <a:solidFill>
                <a:schemeClr val="tx1"/>
              </a:solidFill>
              <a:latin typeface="Times New Roman" panose="02020603050405020304" pitchFamily="18" charset="0"/>
              <a:cs typeface="Times New Roman" panose="02020603050405020304" pitchFamily="18" charset="0"/>
            </a:endParaRPr>
          </a:p>
          <a:p>
            <a:pPr marL="0" indent="0">
              <a:buNone/>
            </a:pPr>
            <a:r>
              <a:rPr lang="ru-RU" b="1" dirty="0">
                <a:solidFill>
                  <a:schemeClr val="tx1"/>
                </a:solidFill>
                <a:latin typeface="Times New Roman" panose="02020603050405020304" pitchFamily="18" charset="0"/>
                <a:cs typeface="Times New Roman" panose="02020603050405020304" pitchFamily="18" charset="0"/>
              </a:rPr>
              <a:t>2. </a:t>
            </a:r>
            <a:r>
              <a:rPr lang="ru-RU" dirty="0">
                <a:solidFill>
                  <a:schemeClr val="tx1"/>
                </a:solidFill>
                <a:latin typeface="Times New Roman" panose="02020603050405020304" pitchFamily="18" charset="0"/>
                <a:cs typeface="Times New Roman" panose="02020603050405020304" pitchFamily="18" charset="0"/>
              </a:rPr>
              <a:t>Как ты понимаешь предложение «Рыбаки ворон назначили в сторожа»? </a:t>
            </a:r>
          </a:p>
          <a:p>
            <a:pPr marL="0" indent="0">
              <a:buNone/>
            </a:pPr>
            <a:r>
              <a:rPr lang="ru-RU" dirty="0">
                <a:solidFill>
                  <a:schemeClr val="tx1"/>
                </a:solidFill>
                <a:latin typeface="Times New Roman" panose="02020603050405020304" pitchFamily="18" charset="0"/>
                <a:cs typeface="Times New Roman" panose="02020603050405020304" pitchFamily="18" charset="0"/>
              </a:rPr>
              <a:t>1) Рыбаки велели воронам охранять рыбу. </a:t>
            </a:r>
          </a:p>
          <a:p>
            <a:pPr marL="0" indent="0">
              <a:buNone/>
            </a:pPr>
            <a:r>
              <a:rPr lang="ru-RU" dirty="0">
                <a:solidFill>
                  <a:schemeClr val="tx1"/>
                </a:solidFill>
                <a:latin typeface="Times New Roman" panose="02020603050405020304" pitchFamily="18" charset="0"/>
                <a:cs typeface="Times New Roman" panose="02020603050405020304" pitchFamily="18" charset="0"/>
              </a:rPr>
              <a:t>2) Рыбаки специально научили ворон кричать, когда с рыбами беда. </a:t>
            </a:r>
          </a:p>
          <a:p>
            <a:pPr marL="0" indent="0">
              <a:buNone/>
            </a:pPr>
            <a:r>
              <a:rPr lang="ru-RU" dirty="0">
                <a:solidFill>
                  <a:schemeClr val="tx1"/>
                </a:solidFill>
                <a:latin typeface="Times New Roman" panose="02020603050405020304" pitchFamily="18" charset="0"/>
                <a:cs typeface="Times New Roman" panose="02020603050405020304" pitchFamily="18" charset="0"/>
              </a:rPr>
              <a:t>3) Рыбаки по действиям ворон догадывались о том, что происходит с рыбами. </a:t>
            </a:r>
          </a:p>
          <a:p>
            <a:pPr marL="0" indent="0">
              <a:buNone/>
            </a:pPr>
            <a:r>
              <a:rPr lang="ru-RU" dirty="0">
                <a:solidFill>
                  <a:schemeClr val="tx1"/>
                </a:solidFill>
                <a:latin typeface="Times New Roman" panose="02020603050405020304" pitchFamily="18" charset="0"/>
                <a:cs typeface="Times New Roman" panose="02020603050405020304" pitchFamily="18" charset="0"/>
              </a:rPr>
              <a:t>4) Рыбаки посадили ворон сторожить рыбу.</a:t>
            </a:r>
          </a:p>
          <a:p>
            <a:pPr marL="0" indent="0">
              <a:buNone/>
            </a:pPr>
            <a:endParaRPr lang="ru-RU" dirty="0">
              <a:solidFill>
                <a:schemeClr val="tx1"/>
              </a:solidFill>
              <a:latin typeface="Times New Roman" panose="02020603050405020304" pitchFamily="18" charset="0"/>
              <a:cs typeface="Times New Roman" panose="02020603050405020304" pitchFamily="18" charset="0"/>
            </a:endParaRPr>
          </a:p>
          <a:p>
            <a:pPr marL="0" indent="0">
              <a:buNone/>
            </a:pPr>
            <a:r>
              <a:rPr lang="ru-RU" b="1" dirty="0">
                <a:solidFill>
                  <a:schemeClr val="tx1"/>
                </a:solidFill>
                <a:latin typeface="Times New Roman" panose="02020603050405020304" pitchFamily="18" charset="0"/>
                <a:cs typeface="Times New Roman" panose="02020603050405020304" pitchFamily="18" charset="0"/>
              </a:rPr>
              <a:t>3. </a:t>
            </a:r>
            <a:r>
              <a:rPr lang="ru-RU" dirty="0">
                <a:solidFill>
                  <a:schemeClr val="tx1"/>
                </a:solidFill>
                <a:latin typeface="Times New Roman" panose="02020603050405020304" pitchFamily="18" charset="0"/>
                <a:cs typeface="Times New Roman" panose="02020603050405020304" pitchFamily="18" charset="0"/>
              </a:rPr>
              <a:t>В тексте речь идет о рыбах и воронах. Для чего тогда автор пишет про козла и капусту, про кота и сметану? </a:t>
            </a:r>
          </a:p>
        </p:txBody>
      </p:sp>
    </p:spTree>
    <p:extLst>
      <p:ext uri="{BB962C8B-B14F-4D97-AF65-F5344CB8AC3E}">
        <p14:creationId xmlns:p14="http://schemas.microsoft.com/office/powerpoint/2010/main" val="22622113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DB50F73-93C4-A087-9D3F-70E9E64066DD}"/>
              </a:ext>
            </a:extLst>
          </p:cNvPr>
          <p:cNvSpPr>
            <a:spLocks noGrp="1"/>
          </p:cNvSpPr>
          <p:nvPr>
            <p:ph type="title"/>
          </p:nvPr>
        </p:nvSpPr>
        <p:spPr>
          <a:xfrm>
            <a:off x="1251678" y="382385"/>
            <a:ext cx="10178322" cy="893965"/>
          </a:xfrm>
        </p:spPr>
        <p:txBody>
          <a:bodyPr/>
          <a:lstStyle/>
          <a:p>
            <a:r>
              <a:rPr lang="ru-RU" dirty="0">
                <a:solidFill>
                  <a:schemeClr val="tx2">
                    <a:lumMod val="50000"/>
                    <a:lumOff val="50000"/>
                  </a:schemeClr>
                </a:solidFill>
              </a:rPr>
              <a:t>Что делать?</a:t>
            </a:r>
          </a:p>
        </p:txBody>
      </p:sp>
      <p:sp>
        <p:nvSpPr>
          <p:cNvPr id="3" name="Объект 2">
            <a:extLst>
              <a:ext uri="{FF2B5EF4-FFF2-40B4-BE49-F238E27FC236}">
                <a16:creationId xmlns="" xmlns:a16="http://schemas.microsoft.com/office/drawing/2014/main" id="{D2E84155-0B9B-6D63-AB05-66D744B16C0A}"/>
              </a:ext>
            </a:extLst>
          </p:cNvPr>
          <p:cNvSpPr>
            <a:spLocks noGrp="1"/>
          </p:cNvSpPr>
          <p:nvPr>
            <p:ph idx="1"/>
          </p:nvPr>
        </p:nvSpPr>
        <p:spPr>
          <a:xfrm>
            <a:off x="1495424" y="1762125"/>
            <a:ext cx="9410701" cy="4117467"/>
          </a:xfrm>
        </p:spPr>
        <p:txBody>
          <a:bodyPr/>
          <a:lstStyle/>
          <a:p>
            <a:pPr marL="0" indent="0">
              <a:buNone/>
            </a:pPr>
            <a:r>
              <a:rPr lang="ru-RU" dirty="0">
                <a:latin typeface="Times New Roman" panose="02020603050405020304" pitchFamily="18" charset="0"/>
                <a:cs typeface="Times New Roman" panose="02020603050405020304" pitchFamily="18" charset="0"/>
              </a:rPr>
              <a:t>Ключевые условия успеха: </a:t>
            </a:r>
          </a:p>
          <a:p>
            <a:pPr algn="just">
              <a:buFontTx/>
              <a:buChar char="-"/>
            </a:pPr>
            <a:r>
              <a:rPr lang="ru-RU" dirty="0">
                <a:latin typeface="Times New Roman" panose="02020603050405020304" pitchFamily="18" charset="0"/>
                <a:cs typeface="Times New Roman" panose="02020603050405020304" pitchFamily="18" charset="0"/>
              </a:rPr>
              <a:t>обсуждение того, что действительно вызывает вопросы, удивление и расхождение в понимании;</a:t>
            </a:r>
          </a:p>
          <a:p>
            <a:pPr algn="just">
              <a:buFontTx/>
              <a:buChar char="-"/>
            </a:pPr>
            <a:r>
              <a:rPr lang="ru-RU" dirty="0">
                <a:latin typeface="Times New Roman" panose="02020603050405020304" pitchFamily="18" charset="0"/>
                <a:cs typeface="Times New Roman" panose="02020603050405020304" pitchFamily="18" charset="0"/>
              </a:rPr>
              <a:t>создание пространства обучения и пространство </a:t>
            </a:r>
            <a:r>
              <a:rPr lang="ru-RU" dirty="0" smtClean="0">
                <a:latin typeface="Times New Roman" panose="02020603050405020304" pitchFamily="18" charset="0"/>
                <a:cs typeface="Times New Roman" panose="02020603050405020304" pitchFamily="18" charset="0"/>
              </a:rPr>
              <a:t>предъявления; </a:t>
            </a:r>
            <a:endParaRPr lang="ru-RU" dirty="0">
              <a:latin typeface="Times New Roman" panose="02020603050405020304" pitchFamily="18" charset="0"/>
              <a:cs typeface="Times New Roman" panose="02020603050405020304" pitchFamily="18" charset="0"/>
            </a:endParaRPr>
          </a:p>
          <a:p>
            <a:pPr algn="just">
              <a:buFontTx/>
              <a:buChar char="-"/>
            </a:pPr>
            <a:r>
              <a:rPr lang="ru-RU" dirty="0">
                <a:latin typeface="Times New Roman" panose="02020603050405020304" pitchFamily="18" charset="0"/>
                <a:cs typeface="Times New Roman" panose="02020603050405020304" pitchFamily="18" charset="0"/>
              </a:rPr>
              <a:t>сотрудничество детей;</a:t>
            </a:r>
          </a:p>
          <a:p>
            <a:pPr algn="just">
              <a:buFontTx/>
              <a:buChar char="-"/>
            </a:pPr>
            <a:r>
              <a:rPr lang="ru-RU" dirty="0">
                <a:latin typeface="Times New Roman" panose="02020603050405020304" pitchFamily="18" charset="0"/>
                <a:cs typeface="Times New Roman" panose="02020603050405020304" pitchFamily="18" charset="0"/>
              </a:rPr>
              <a:t>давать возможность читать и обсуждать всем.</a:t>
            </a:r>
          </a:p>
        </p:txBody>
      </p:sp>
    </p:spTree>
    <p:extLst>
      <p:ext uri="{BB962C8B-B14F-4D97-AF65-F5344CB8AC3E}">
        <p14:creationId xmlns:p14="http://schemas.microsoft.com/office/powerpoint/2010/main" val="5732374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251678" y="382385"/>
            <a:ext cx="10178322" cy="596022"/>
          </a:xfrm>
        </p:spPr>
        <p:txBody>
          <a:bodyPr>
            <a:normAutofit/>
          </a:bodyPr>
          <a:lstStyle/>
          <a:p>
            <a:r>
              <a:rPr lang="ru-RU" sz="3200" dirty="0">
                <a:solidFill>
                  <a:schemeClr val="tx2">
                    <a:lumMod val="50000"/>
                    <a:lumOff val="50000"/>
                  </a:schemeClr>
                </a:solidFill>
              </a:rPr>
              <a:t>К следующему учебному году</a:t>
            </a:r>
          </a:p>
        </p:txBody>
      </p:sp>
      <p:sp>
        <p:nvSpPr>
          <p:cNvPr id="5" name="Объект 4"/>
          <p:cNvSpPr>
            <a:spLocks noGrp="1"/>
          </p:cNvSpPr>
          <p:nvPr>
            <p:ph idx="1"/>
          </p:nvPr>
        </p:nvSpPr>
        <p:spPr>
          <a:xfrm>
            <a:off x="1251678" y="1120462"/>
            <a:ext cx="9849911" cy="5009882"/>
          </a:xfrm>
        </p:spPr>
        <p:txBody>
          <a:bodyPr>
            <a:normAutofit lnSpcReduction="10000"/>
          </a:bodyPr>
          <a:lstStyle/>
          <a:p>
            <a:pPr marL="0" indent="0" algn="just">
              <a:buNone/>
            </a:pPr>
            <a:r>
              <a:rPr lang="ru-RU" dirty="0">
                <a:solidFill>
                  <a:schemeClr val="tx2">
                    <a:lumMod val="75000"/>
                    <a:lumOff val="25000"/>
                  </a:schemeClr>
                </a:solidFill>
              </a:rPr>
              <a:t>Подборка демоверсий КДР4 разных лет с критериями оценкой и планом работы. </a:t>
            </a:r>
          </a:p>
          <a:p>
            <a:pPr marL="0" indent="0" algn="just">
              <a:buNone/>
            </a:pPr>
            <a:r>
              <a:rPr lang="ru-RU" dirty="0">
                <a:solidFill>
                  <a:schemeClr val="tx2">
                    <a:lumMod val="75000"/>
                    <a:lumOff val="25000"/>
                  </a:schemeClr>
                </a:solidFill>
              </a:rPr>
              <a:t>Демоверсии работ для детей с ОВЗ</a:t>
            </a:r>
          </a:p>
          <a:p>
            <a:pPr marL="0" indent="0" algn="just">
              <a:buNone/>
            </a:pPr>
            <a:r>
              <a:rPr lang="ru-RU" dirty="0">
                <a:solidFill>
                  <a:schemeClr val="tx2">
                    <a:lumMod val="75000"/>
                    <a:lumOff val="25000"/>
                  </a:schemeClr>
                </a:solidFill>
              </a:rPr>
              <a:t>Сценарий урока – обратной связи после проведения демоверсии.</a:t>
            </a:r>
          </a:p>
          <a:p>
            <a:pPr marL="0" indent="0" algn="just">
              <a:buNone/>
            </a:pPr>
            <a:r>
              <a:rPr lang="ru-RU" dirty="0">
                <a:solidFill>
                  <a:schemeClr val="tx2">
                    <a:lumMod val="75000"/>
                    <a:lumOff val="25000"/>
                  </a:schemeClr>
                </a:solidFill>
              </a:rPr>
              <a:t>Модельная задача для родителей.</a:t>
            </a:r>
          </a:p>
          <a:p>
            <a:pPr marL="0" indent="0" algn="just">
              <a:buNone/>
            </a:pPr>
            <a:r>
              <a:rPr lang="ru-RU" dirty="0">
                <a:solidFill>
                  <a:schemeClr val="tx2">
                    <a:lumMod val="75000"/>
                    <a:lumOff val="25000"/>
                  </a:schemeClr>
                </a:solidFill>
              </a:rPr>
              <a:t>Изменение в структуре работы: 2-3 текста общим объемом не более 550 слов с указанием, к какому тексту или текстам относятся задания.</a:t>
            </a:r>
          </a:p>
          <a:p>
            <a:pPr marL="0" indent="0" algn="just">
              <a:buNone/>
            </a:pPr>
            <a:r>
              <a:rPr lang="ru-RU" dirty="0">
                <a:solidFill>
                  <a:srgbClr val="000000"/>
                </a:solidFill>
                <a:latin typeface="Calibri" panose="020F0502020204030204" pitchFamily="34" charset="0"/>
                <a:ea typeface="Times New Roman" panose="02020603050405020304" pitchFamily="18" charset="0"/>
              </a:rPr>
              <a:t>Вопрос: По результатам, например, КДР4 ЧГ отчет для учителей делается коротким (не более 5-7 страниц с инфо-графикой). Он включает описание уровней читательской грамотности (чем уже владеет ученик, а что предстоит формировать), описание типичных ошибок и затруднений учеников и их причин, с которыми учителя могут работать.  В следующем году в 5 классе с этими детьми будут заниматься другие педагоги. Поэтому важно  дать конкретные рекомендации педагогам основной школы по работе с результатами КДР4. Как вы считаете?</a:t>
            </a:r>
            <a:endParaRPr lang="ru-RU" dirty="0"/>
          </a:p>
          <a:p>
            <a:pPr marL="0" indent="0" algn="just">
              <a:buNone/>
            </a:pPr>
            <a:r>
              <a:rPr lang="ru-RU" dirty="0">
                <a:solidFill>
                  <a:schemeClr val="tx2">
                    <a:lumMod val="75000"/>
                    <a:lumOff val="25000"/>
                  </a:schemeClr>
                </a:solidFill>
              </a:rPr>
              <a:t>Считаем полезным. Постараемся за лето подготовить отчет другого формата. </a:t>
            </a:r>
          </a:p>
          <a:p>
            <a:pPr marL="0" indent="0">
              <a:buNone/>
            </a:pPr>
            <a:endParaRPr lang="ru-RU" dirty="0"/>
          </a:p>
        </p:txBody>
      </p:sp>
    </p:spTree>
    <p:extLst>
      <p:ext uri="{BB962C8B-B14F-4D97-AF65-F5344CB8AC3E}">
        <p14:creationId xmlns:p14="http://schemas.microsoft.com/office/powerpoint/2010/main" val="41626601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539495"/>
            <a:ext cx="10178322" cy="859537"/>
          </a:xfrm>
        </p:spPr>
        <p:txBody>
          <a:bodyPr>
            <a:normAutofit fontScale="90000"/>
          </a:bodyPr>
          <a:lstStyle/>
          <a:p>
            <a:r>
              <a:rPr lang="ru-RU" b="1" dirty="0">
                <a:solidFill>
                  <a:schemeClr val="tx2">
                    <a:lumMod val="50000"/>
                    <a:lumOff val="50000"/>
                  </a:schemeClr>
                </a:solidFill>
              </a:rPr>
              <a:t>Благодарю за внимание!</a:t>
            </a:r>
            <a:r>
              <a:rPr lang="ru-RU" b="1" dirty="0">
                <a:solidFill>
                  <a:schemeClr val="tx2">
                    <a:lumMod val="75000"/>
                  </a:schemeClr>
                </a:solidFill>
              </a:rPr>
              <a:t/>
            </a:r>
            <a:br>
              <a:rPr lang="ru-RU" b="1" dirty="0">
                <a:solidFill>
                  <a:schemeClr val="tx2">
                    <a:lumMod val="75000"/>
                  </a:schemeClr>
                </a:solidFill>
              </a:rPr>
            </a:br>
            <a:endParaRPr lang="ru-RU" dirty="0"/>
          </a:p>
        </p:txBody>
      </p:sp>
      <p:sp>
        <p:nvSpPr>
          <p:cNvPr id="3" name="Объект 2"/>
          <p:cNvSpPr>
            <a:spLocks noGrp="1"/>
          </p:cNvSpPr>
          <p:nvPr>
            <p:ph idx="1"/>
          </p:nvPr>
        </p:nvSpPr>
        <p:spPr>
          <a:xfrm>
            <a:off x="1151094" y="1545337"/>
            <a:ext cx="10178322" cy="3593591"/>
          </a:xfrm>
        </p:spPr>
        <p:txBody>
          <a:bodyPr>
            <a:normAutofit fontScale="92500"/>
          </a:bodyPr>
          <a:lstStyle/>
          <a:p>
            <a:r>
              <a:rPr lang="ru-RU" sz="2400" i="1" dirty="0">
                <a:solidFill>
                  <a:schemeClr val="tx2">
                    <a:lumMod val="50000"/>
                  </a:schemeClr>
                </a:solidFill>
              </a:rPr>
              <a:t>Информационные материалы представлены на сайте ЦОКО в разделе «Краевые диагностические работы в 4 классе (КДР4)» </a:t>
            </a:r>
            <a:r>
              <a:rPr lang="ru-RU" sz="2400" i="1" dirty="0"/>
              <a:t>– </a:t>
            </a:r>
            <a:r>
              <a:rPr lang="en-US" sz="2400" i="1" dirty="0">
                <a:solidFill>
                  <a:srgbClr val="002060"/>
                </a:solidFill>
                <a:hlinkClick r:id="rId2"/>
              </a:rPr>
              <a:t>https://coko24.ru/</a:t>
            </a:r>
            <a:endParaRPr lang="ru-RU" sz="2400" i="1" dirty="0">
              <a:solidFill>
                <a:srgbClr val="002060"/>
              </a:solidFill>
            </a:endParaRPr>
          </a:p>
          <a:p>
            <a:pPr marL="0" indent="0">
              <a:buNone/>
            </a:pPr>
            <a:endParaRPr lang="ru-RU" b="1" dirty="0" smtClean="0"/>
          </a:p>
          <a:p>
            <a:pPr marL="0" indent="0">
              <a:buNone/>
            </a:pPr>
            <a:r>
              <a:rPr lang="ru-RU" b="1" dirty="0" smtClean="0">
                <a:solidFill>
                  <a:schemeClr val="tx1"/>
                </a:solidFill>
              </a:rPr>
              <a:t>Контакты</a:t>
            </a:r>
            <a:r>
              <a:rPr lang="ru-RU" b="1" dirty="0">
                <a:solidFill>
                  <a:schemeClr val="tx1"/>
                </a:solidFill>
              </a:rPr>
              <a:t>:</a:t>
            </a:r>
          </a:p>
          <a:p>
            <a:pPr marL="0" indent="0" algn="just">
              <a:buNone/>
            </a:pPr>
            <a:r>
              <a:rPr lang="ru-RU" dirty="0">
                <a:solidFill>
                  <a:schemeClr val="tx1"/>
                </a:solidFill>
              </a:rPr>
              <a:t>Отдел мониторинга качества образования КГКСУ «Центр оценки качества образования», тел. +7(391)246-00-25</a:t>
            </a:r>
            <a:endParaRPr lang="en-US" dirty="0">
              <a:solidFill>
                <a:schemeClr val="tx1"/>
              </a:solidFill>
            </a:endParaRPr>
          </a:p>
          <a:p>
            <a:pPr marL="0" indent="0" algn="just">
              <a:buNone/>
            </a:pPr>
            <a:endParaRPr lang="ru-RU" sz="1200" dirty="0">
              <a:solidFill>
                <a:schemeClr val="tx1"/>
              </a:solidFill>
            </a:endParaRPr>
          </a:p>
          <a:p>
            <a:pPr marL="0" indent="0" algn="just">
              <a:buNone/>
            </a:pPr>
            <a:r>
              <a:rPr lang="ru-RU" dirty="0">
                <a:solidFill>
                  <a:schemeClr val="tx1"/>
                </a:solidFill>
              </a:rPr>
              <a:t>Региональный координатор КДР4 – Осипова Татьяна Степановна</a:t>
            </a:r>
          </a:p>
          <a:p>
            <a:pPr marL="0" indent="0" algn="just">
              <a:buNone/>
            </a:pPr>
            <a:r>
              <a:rPr lang="ru-RU" dirty="0">
                <a:solidFill>
                  <a:schemeClr val="tx1"/>
                </a:solidFill>
              </a:rPr>
              <a:t>Эл. адрес: </a:t>
            </a:r>
            <a:r>
              <a:rPr lang="en-US" i="1" u="sng" dirty="0">
                <a:solidFill>
                  <a:schemeClr val="tx1"/>
                </a:solidFill>
              </a:rPr>
              <a:t>osipova@coko24.ru</a:t>
            </a:r>
          </a:p>
          <a:p>
            <a:endParaRPr lang="ru-RU" dirty="0"/>
          </a:p>
        </p:txBody>
      </p:sp>
    </p:spTree>
    <p:extLst>
      <p:ext uri="{BB962C8B-B14F-4D97-AF65-F5344CB8AC3E}">
        <p14:creationId xmlns:p14="http://schemas.microsoft.com/office/powerpoint/2010/main" val="4106928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240331"/>
            <a:ext cx="10178322" cy="738077"/>
          </a:xfrm>
        </p:spPr>
        <p:txBody>
          <a:bodyPr>
            <a:normAutofit/>
          </a:bodyPr>
          <a:lstStyle/>
          <a:p>
            <a:r>
              <a:rPr lang="ru-RU" sz="4000" dirty="0">
                <a:solidFill>
                  <a:schemeClr val="tx2">
                    <a:lumMod val="50000"/>
                    <a:lumOff val="50000"/>
                  </a:schemeClr>
                </a:solidFill>
              </a:rPr>
              <a:t>Вопросы школ: процедура</a:t>
            </a:r>
          </a:p>
        </p:txBody>
      </p:sp>
      <p:sp>
        <p:nvSpPr>
          <p:cNvPr id="3" name="Объект 2"/>
          <p:cNvSpPr>
            <a:spLocks noGrp="1"/>
          </p:cNvSpPr>
          <p:nvPr>
            <p:ph idx="1"/>
          </p:nvPr>
        </p:nvSpPr>
        <p:spPr>
          <a:xfrm>
            <a:off x="1024128" y="905256"/>
            <a:ext cx="10405872" cy="5824728"/>
          </a:xfrm>
        </p:spPr>
        <p:txBody>
          <a:bodyPr>
            <a:normAutofit fontScale="40000" lnSpcReduction="20000"/>
          </a:bodyPr>
          <a:lstStyle/>
          <a:p>
            <a:pPr marL="0" indent="0" algn="just">
              <a:buNone/>
            </a:pPr>
            <a:endParaRPr lang="ru-RU" dirty="0"/>
          </a:p>
          <a:p>
            <a:pPr algn="just"/>
            <a:r>
              <a:rPr lang="ru-RU" sz="4000" dirty="0">
                <a:latin typeface="Times New Roman" panose="02020603050405020304" pitchFamily="18" charset="0"/>
                <a:cs typeface="Times New Roman" panose="02020603050405020304" pitchFamily="18" charset="0"/>
              </a:rPr>
              <a:t>Зачем проводить КДР 4 по читательской грамотности  для детей-</a:t>
            </a:r>
            <a:r>
              <a:rPr lang="ru-RU" sz="4000" dirty="0" err="1">
                <a:latin typeface="Times New Roman" panose="02020603050405020304" pitchFamily="18" charset="0"/>
                <a:cs typeface="Times New Roman" panose="02020603050405020304" pitchFamily="18" charset="0"/>
              </a:rPr>
              <a:t>инофонов</a:t>
            </a:r>
            <a:r>
              <a:rPr lang="ru-RU" sz="4000" dirty="0">
                <a:latin typeface="Times New Roman" panose="02020603050405020304" pitchFamily="18" charset="0"/>
                <a:cs typeface="Times New Roman" panose="02020603050405020304" pitchFamily="18" charset="0"/>
              </a:rPr>
              <a:t>?</a:t>
            </a:r>
          </a:p>
          <a:p>
            <a:pPr algn="just"/>
            <a:r>
              <a:rPr lang="ru-RU" sz="4000" dirty="0">
                <a:latin typeface="Times New Roman" panose="02020603050405020304" pitchFamily="18" charset="0"/>
                <a:cs typeface="Times New Roman" panose="02020603050405020304" pitchFamily="18" charset="0"/>
              </a:rPr>
              <a:t>Надо признать тот факт, что в  каждом классе есть слабоуспевающие  и  медленно читающие ученики.  Для  того, чтобы осознанно прочитать текст, таким  детям  нужно больше времени затратить на чтение. Возможно ли внесение  изменений, поправок для такой категории детей в процедуру проведения КДР по читательской грамотности?  Ученики будут более уверены в себе, родителям  меньше переживаний, учителю — удовлетворение от того, что даже медленно читающие дети смогут осознанно, грамотно, не торопясь,   отвечать на вопросы. </a:t>
            </a:r>
          </a:p>
          <a:p>
            <a:pPr algn="just"/>
            <a:r>
              <a:rPr lang="ru-RU" sz="4000" dirty="0">
                <a:latin typeface="Times New Roman" panose="02020603050405020304" pitchFamily="18" charset="0"/>
                <a:cs typeface="Times New Roman" panose="02020603050405020304" pitchFamily="18" charset="0"/>
              </a:rPr>
              <a:t>Что является предметом оценивания в заданиях по читательской грамотности? </a:t>
            </a:r>
          </a:p>
          <a:p>
            <a:pPr marL="0" indent="0" algn="just">
              <a:buNone/>
            </a:pPr>
            <a:r>
              <a:rPr lang="ru-RU" sz="4000" dirty="0">
                <a:solidFill>
                  <a:schemeClr val="tx2">
                    <a:lumMod val="75000"/>
                    <a:lumOff val="25000"/>
                  </a:schemeClr>
                </a:solidFill>
                <a:latin typeface="Times New Roman" panose="02020603050405020304" pitchFamily="18" charset="0"/>
                <a:cs typeface="Times New Roman" panose="02020603050405020304" pitchFamily="18" charset="0"/>
              </a:rPr>
              <a:t>Читательская грамотность, включающая смысловое чтение, универсальные познавательные учебные действия (базовые логические действия (сравнивать, классифицировать  объекты, устанавливать аналогии; находить закономерности и противоречия в рассматриваемых фактах, данных; выявлять недостаток информации для решения учебной (практической) задачи; устанавливать причинно-следственные связи, делать выводы), а также работу с информацией (выбирать источник информации; находить информацию, представленную в явном виде; распознавать достоверную и недостоверную информацию; анализировать и создавать текстовую, графическую информацию, в том числе таблицы); навыки анализа и интерпретации текста.</a:t>
            </a:r>
          </a:p>
          <a:p>
            <a:pPr algn="just"/>
            <a:r>
              <a:rPr lang="ru-RU" sz="4000" dirty="0">
                <a:latin typeface="Times New Roman" panose="02020603050405020304" pitchFamily="18" charset="0"/>
                <a:cs typeface="Times New Roman" panose="02020603050405020304" pitchFamily="18" charset="0"/>
              </a:rPr>
              <a:t>КДР по читательской грамотности пишут ученики 4 класса в середине учебного года. Среди заданий, встречаются  вопросы, проверяющие предметные знания по темам, которые  на момент написания работы не изучались? Как оценивать ответы детей?</a:t>
            </a:r>
          </a:p>
          <a:p>
            <a:pPr algn="just"/>
            <a:r>
              <a:rPr lang="ru-RU" sz="4000" dirty="0">
                <a:latin typeface="Times New Roman" panose="02020603050405020304" pitchFamily="18" charset="0"/>
                <a:cs typeface="Times New Roman" panose="02020603050405020304" pitchFamily="18" charset="0"/>
              </a:rPr>
              <a:t>Тексты информативно очень объемны. Как рекомендация, развести работу с текстами на 2 дня ( по примеру ВПР по русскому языку) или уменьшить количество текстов.</a:t>
            </a:r>
          </a:p>
          <a:p>
            <a:pPr algn="just"/>
            <a:r>
              <a:rPr lang="ru-RU" sz="4000" dirty="0">
                <a:latin typeface="Times New Roman" panose="02020603050405020304" pitchFamily="18" charset="0"/>
                <a:cs typeface="Times New Roman" panose="02020603050405020304" pitchFamily="18" charset="0"/>
              </a:rPr>
              <a:t>Возможно ли уменьшить объём текстов? Почему не используются тексты, которые есть в учебниках? Почему предпочтение отдаётся научно-публицистическим текстам, когда в учебном году идёт работа в основном с художественными текстами?</a:t>
            </a:r>
          </a:p>
        </p:txBody>
      </p:sp>
    </p:spTree>
    <p:extLst>
      <p:ext uri="{BB962C8B-B14F-4D97-AF65-F5344CB8AC3E}">
        <p14:creationId xmlns:p14="http://schemas.microsoft.com/office/powerpoint/2010/main" val="1463613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635046"/>
          </a:xfrm>
        </p:spPr>
        <p:txBody>
          <a:bodyPr>
            <a:normAutofit fontScale="90000"/>
          </a:bodyPr>
          <a:lstStyle/>
          <a:p>
            <a:r>
              <a:rPr lang="ru-RU" sz="4000" dirty="0">
                <a:solidFill>
                  <a:schemeClr val="tx2">
                    <a:lumMod val="50000"/>
                    <a:lumOff val="50000"/>
                  </a:schemeClr>
                </a:solidFill>
              </a:rPr>
              <a:t>Вопросы школ: подготовка</a:t>
            </a:r>
          </a:p>
        </p:txBody>
      </p:sp>
      <p:sp>
        <p:nvSpPr>
          <p:cNvPr id="3" name="Объект 2"/>
          <p:cNvSpPr>
            <a:spLocks noGrp="1"/>
          </p:cNvSpPr>
          <p:nvPr>
            <p:ph idx="1"/>
          </p:nvPr>
        </p:nvSpPr>
        <p:spPr/>
        <p:txBody>
          <a:bodyPr>
            <a:normAutofit/>
          </a:bodyPr>
          <a:lstStyle/>
          <a:p>
            <a:pPr marL="0" indent="0">
              <a:buNone/>
            </a:pPr>
            <a:endParaRPr lang="ru-RU" dirty="0">
              <a:solidFill>
                <a:schemeClr val="tx2">
                  <a:lumMod val="75000"/>
                  <a:lumOff val="25000"/>
                </a:schemeClr>
              </a:solidFill>
            </a:endParaRPr>
          </a:p>
          <a:p>
            <a:pPr marL="0" indent="0">
              <a:buNone/>
            </a:pPr>
            <a:r>
              <a:rPr lang="ru-RU" dirty="0"/>
              <a:t>Нужна помощь: </a:t>
            </a:r>
          </a:p>
        </p:txBody>
      </p:sp>
      <p:sp>
        <p:nvSpPr>
          <p:cNvPr id="4" name="Прямоугольник 3"/>
          <p:cNvSpPr/>
          <p:nvPr/>
        </p:nvSpPr>
        <p:spPr>
          <a:xfrm>
            <a:off x="1251678" y="1339404"/>
            <a:ext cx="10004457" cy="5355312"/>
          </a:xfrm>
          <a:prstGeom prst="rect">
            <a:avLst/>
          </a:prstGeom>
        </p:spPr>
        <p:txBody>
          <a:bodyPr wrap="square">
            <a:spAutoFit/>
          </a:bodyPr>
          <a:lstStyle/>
          <a:p>
            <a:pPr algn="just"/>
            <a:r>
              <a:rPr lang="ru-RU" dirty="0"/>
              <a:t>Где брать материал при подготовке детей к КДР «Читательская грамотность»  (текстов такого уровня сложности нет в учебниках)?</a:t>
            </a:r>
          </a:p>
          <a:p>
            <a:pPr algn="just"/>
            <a:r>
              <a:rPr lang="ru-RU" dirty="0"/>
              <a:t>Как отбираются тексты? Учитываются ли возрастные возможности детей?</a:t>
            </a:r>
          </a:p>
          <a:p>
            <a:pPr algn="just"/>
            <a:r>
              <a:rPr lang="ru-RU" dirty="0"/>
              <a:t>Есть банки заданий? Хотелось  бы понять,  почему в учебнике по чтению нет подобных заданий, чтобы учащиеся работали с картами, таблицами и т п.</a:t>
            </a:r>
          </a:p>
          <a:p>
            <a:pPr algn="just"/>
            <a:endParaRPr lang="ru-RU" dirty="0"/>
          </a:p>
          <a:p>
            <a:pPr algn="just"/>
            <a:endParaRPr lang="ru-RU" dirty="0"/>
          </a:p>
          <a:p>
            <a:pPr algn="just"/>
            <a:r>
              <a:rPr lang="ru-RU" dirty="0"/>
              <a:t>Нужна помощь в подборе текстов, </a:t>
            </a:r>
            <a:r>
              <a:rPr lang="ru-RU" dirty="0" err="1"/>
              <a:t>т.к.возможности</a:t>
            </a:r>
            <a:r>
              <a:rPr lang="ru-RU" dirty="0"/>
              <a:t> урока не безграничны и тексты в УМК  в большей части неинтересны, приходится много печатать дополнительной литературы, что вызывает вопросы у родителей и детей.</a:t>
            </a:r>
          </a:p>
          <a:p>
            <a:pPr algn="just"/>
            <a:r>
              <a:rPr lang="ru-RU" dirty="0"/>
              <a:t>Задания КДР очень отличаются от заданий ВПР. Так, может, сделать единые стандартные задания? </a:t>
            </a:r>
            <a:r>
              <a:rPr lang="ru-RU" dirty="0">
                <a:solidFill>
                  <a:schemeClr val="tx2">
                    <a:lumMod val="75000"/>
                    <a:lumOff val="25000"/>
                  </a:schemeClr>
                </a:solidFill>
              </a:rPr>
              <a:t>У ВПР и КДР разные задачи и предмет оценки. </a:t>
            </a:r>
          </a:p>
          <a:p>
            <a:pPr algn="just"/>
            <a:r>
              <a:rPr lang="ru-RU" dirty="0"/>
              <a:t>Создание онлайн-тренажёров для обучающихся  с обратной связью. </a:t>
            </a:r>
            <a:r>
              <a:rPr lang="ru-RU" dirty="0">
                <a:solidFill>
                  <a:schemeClr val="tx2">
                    <a:lumMod val="75000"/>
                    <a:lumOff val="25000"/>
                  </a:schemeClr>
                </a:solidFill>
              </a:rPr>
              <a:t>Категорически против. Чтение не тренинг, это прежде всего размышление и разговор человека с человеком.</a:t>
            </a:r>
          </a:p>
          <a:p>
            <a:pPr algn="just"/>
            <a:endParaRPr lang="ru-RU" dirty="0"/>
          </a:p>
          <a:p>
            <a:pPr algn="just"/>
            <a:r>
              <a:rPr lang="ru-RU" dirty="0"/>
              <a:t>Достаточно ли включать в работу на уроках «Окружающий мир», «Математика», «Русский язык», «Литературное чтение», задания, направленные на формирование читательской грамотности?      </a:t>
            </a:r>
          </a:p>
          <a:p>
            <a:pPr algn="just"/>
            <a:r>
              <a:rPr lang="ru-RU" dirty="0"/>
              <a:t>Трудно подбирать тексты для заданий на формирование 2 и 3 групп читательских умений?</a:t>
            </a:r>
          </a:p>
          <a:p>
            <a:endParaRPr lang="ru-RU" dirty="0"/>
          </a:p>
        </p:txBody>
      </p:sp>
    </p:spTree>
    <p:extLst>
      <p:ext uri="{BB962C8B-B14F-4D97-AF65-F5344CB8AC3E}">
        <p14:creationId xmlns:p14="http://schemas.microsoft.com/office/powerpoint/2010/main" val="3194956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rotWithShape="1">
          <a:blip r:embed="rId2"/>
          <a:srcRect l="31748" t="27354" r="33778" b="22717"/>
          <a:stretch/>
        </p:blipFill>
        <p:spPr bwMode="auto">
          <a:xfrm>
            <a:off x="1815922" y="1378039"/>
            <a:ext cx="7602398" cy="5324513"/>
          </a:xfrm>
          <a:prstGeom prst="rect">
            <a:avLst/>
          </a:prstGeom>
          <a:ln>
            <a:noFill/>
          </a:ln>
          <a:extLst>
            <a:ext uri="{53640926-AAD7-44D8-BBD7-CCE9431645EC}">
              <a14:shadowObscured xmlns:a14="http://schemas.microsoft.com/office/drawing/2010/main"/>
            </a:ext>
          </a:extLst>
        </p:spPr>
      </p:pic>
      <p:sp>
        <p:nvSpPr>
          <p:cNvPr id="3" name="Заголовок 2"/>
          <p:cNvSpPr>
            <a:spLocks noGrp="1"/>
          </p:cNvSpPr>
          <p:nvPr>
            <p:ph type="title"/>
          </p:nvPr>
        </p:nvSpPr>
        <p:spPr>
          <a:xfrm>
            <a:off x="1251678" y="382385"/>
            <a:ext cx="10178322" cy="866866"/>
          </a:xfrm>
        </p:spPr>
        <p:txBody>
          <a:bodyPr>
            <a:normAutofit fontScale="90000"/>
          </a:bodyPr>
          <a:lstStyle/>
          <a:p>
            <a:r>
              <a:rPr lang="ru-RU" sz="3200" dirty="0">
                <a:solidFill>
                  <a:schemeClr val="tx2">
                    <a:lumMod val="50000"/>
                    <a:lumOff val="50000"/>
                  </a:schemeClr>
                </a:solidFill>
                <a:latin typeface="Impact" panose="020B0806030902050204" pitchFamily="34" charset="0"/>
                <a:cs typeface="Times New Roman" panose="02020603050405020304" pitchFamily="18" charset="0"/>
              </a:rPr>
              <a:t>Почему тексты такие БОЛЬШИЕ и сложные?</a:t>
            </a:r>
            <a:br>
              <a:rPr lang="ru-RU" sz="3200" dirty="0">
                <a:solidFill>
                  <a:schemeClr val="tx2">
                    <a:lumMod val="50000"/>
                    <a:lumOff val="50000"/>
                  </a:schemeClr>
                </a:solidFill>
                <a:latin typeface="Impact" panose="020B0806030902050204" pitchFamily="34" charset="0"/>
                <a:cs typeface="Times New Roman" panose="02020603050405020304" pitchFamily="18" charset="0"/>
              </a:rPr>
            </a:br>
            <a:r>
              <a:rPr lang="ru-RU" sz="2200" dirty="0">
                <a:solidFill>
                  <a:schemeClr val="tx2">
                    <a:lumMod val="50000"/>
                    <a:lumOff val="50000"/>
                  </a:schemeClr>
                </a:solidFill>
                <a:latin typeface="Impact" panose="020B0806030902050204" pitchFamily="34" charset="0"/>
                <a:cs typeface="Times New Roman" panose="02020603050405020304" pitchFamily="18" charset="0"/>
              </a:rPr>
              <a:t>обычный текст в </a:t>
            </a:r>
            <a:r>
              <a:rPr lang="en-US" sz="2200" dirty="0">
                <a:solidFill>
                  <a:schemeClr val="tx2">
                    <a:lumMod val="50000"/>
                    <a:lumOff val="50000"/>
                  </a:schemeClr>
                </a:solidFill>
                <a:latin typeface="Impact" panose="020B0806030902050204" pitchFamily="34" charset="0"/>
                <a:cs typeface="Times New Roman" panose="02020603050405020304" pitchFamily="18" charset="0"/>
              </a:rPr>
              <a:t>I </a:t>
            </a:r>
            <a:r>
              <a:rPr lang="ru-RU" sz="2200" dirty="0">
                <a:solidFill>
                  <a:schemeClr val="tx2">
                    <a:lumMod val="50000"/>
                    <a:lumOff val="50000"/>
                  </a:schemeClr>
                </a:solidFill>
                <a:latin typeface="Impact" panose="020B0806030902050204" pitchFamily="34" charset="0"/>
                <a:cs typeface="Times New Roman" panose="02020603050405020304" pitchFamily="18" charset="0"/>
              </a:rPr>
              <a:t> четверти 5 класса. Пример (всего 5 стр.):</a:t>
            </a:r>
            <a:r>
              <a:rPr lang="ru-RU" sz="3200" dirty="0">
                <a:solidFill>
                  <a:schemeClr val="tx2">
                    <a:lumMod val="50000"/>
                    <a:lumOff val="50000"/>
                  </a:schemeClr>
                </a:solidFill>
                <a:latin typeface="Impact" panose="020B0806030902050204" pitchFamily="34" charset="0"/>
                <a:cs typeface="Times New Roman" panose="02020603050405020304" pitchFamily="18" charset="0"/>
              </a:rPr>
              <a:t>  </a:t>
            </a:r>
            <a:endParaRPr lang="ru-RU" sz="3200" b="1" dirty="0">
              <a:solidFill>
                <a:schemeClr val="tx2">
                  <a:lumMod val="50000"/>
                  <a:lumOff val="50000"/>
                </a:schemeClr>
              </a:solidFill>
              <a:latin typeface="Impact" panose="020B0806030902050204" pitchFamily="34" charset="0"/>
            </a:endParaRPr>
          </a:p>
        </p:txBody>
      </p:sp>
    </p:spTree>
    <p:extLst>
      <p:ext uri="{BB962C8B-B14F-4D97-AF65-F5344CB8AC3E}">
        <p14:creationId xmlns:p14="http://schemas.microsoft.com/office/powerpoint/2010/main" val="1316812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647925"/>
          </a:xfrm>
        </p:spPr>
        <p:txBody>
          <a:bodyPr>
            <a:normAutofit/>
          </a:bodyPr>
          <a:lstStyle/>
          <a:p>
            <a:r>
              <a:rPr lang="ru-RU" sz="4000" dirty="0">
                <a:solidFill>
                  <a:schemeClr val="tx2">
                    <a:lumMod val="50000"/>
                    <a:lumOff val="50000"/>
                  </a:schemeClr>
                </a:solidFill>
              </a:rPr>
              <a:t>Пожелания школ</a:t>
            </a:r>
          </a:p>
        </p:txBody>
      </p:sp>
      <p:sp>
        <p:nvSpPr>
          <p:cNvPr id="3" name="Объект 2"/>
          <p:cNvSpPr>
            <a:spLocks noGrp="1"/>
          </p:cNvSpPr>
          <p:nvPr>
            <p:ph sz="half" idx="1"/>
          </p:nvPr>
        </p:nvSpPr>
        <p:spPr>
          <a:xfrm>
            <a:off x="1081824" y="1519707"/>
            <a:ext cx="4976075" cy="4385793"/>
          </a:xfrm>
        </p:spPr>
        <p:txBody>
          <a:bodyPr>
            <a:normAutofit fontScale="85000" lnSpcReduction="10000"/>
          </a:bodyPr>
          <a:lstStyle/>
          <a:p>
            <a:pPr algn="just"/>
            <a:r>
              <a:rPr lang="ru-RU" dirty="0"/>
              <a:t>Можно ли в КДР4 не использовать биографические тексты? </a:t>
            </a:r>
          </a:p>
          <a:p>
            <a:pPr algn="just"/>
            <a:r>
              <a:rPr lang="ru-RU" dirty="0"/>
              <a:t>Не надо давать исторические темы, не все дети их  понимают.</a:t>
            </a:r>
          </a:p>
          <a:p>
            <a:pPr algn="just"/>
            <a:r>
              <a:rPr lang="ru-RU" dirty="0"/>
              <a:t>Темы текстов должны быть более понятны детям.  Тексты должны быть близки к их возрасту. Связаны с их жизненной ситуацией. Очень сложно работать детям с историческими и географическими текстами.</a:t>
            </a:r>
          </a:p>
          <a:p>
            <a:pPr algn="just"/>
            <a:r>
              <a:rPr lang="ru-RU" dirty="0"/>
              <a:t>Для чего в работе карты, схемы? Для 4 класса это сложно. Мелкие надписи трудно прочитать. </a:t>
            </a:r>
          </a:p>
          <a:p>
            <a:pPr algn="just"/>
            <a:r>
              <a:rPr lang="ru-RU" dirty="0"/>
              <a:t>Почему в работе по читательской грамотности используют несколько текстов?</a:t>
            </a:r>
          </a:p>
          <a:p>
            <a:pPr marL="0" indent="0">
              <a:buNone/>
            </a:pPr>
            <a:endParaRPr lang="ru-RU" dirty="0"/>
          </a:p>
          <a:p>
            <a:pPr marL="0" indent="0">
              <a:buNone/>
            </a:pPr>
            <a:endParaRPr lang="ru-RU" dirty="0"/>
          </a:p>
          <a:p>
            <a:pPr marL="0" indent="0">
              <a:buNone/>
            </a:pPr>
            <a:endParaRPr lang="ru-RU" dirty="0"/>
          </a:p>
          <a:p>
            <a:pPr marL="0" indent="0">
              <a:buNone/>
            </a:pPr>
            <a:endParaRPr lang="ru-RU" dirty="0"/>
          </a:p>
        </p:txBody>
      </p:sp>
      <p:sp>
        <p:nvSpPr>
          <p:cNvPr id="6" name="Объект 5"/>
          <p:cNvSpPr>
            <a:spLocks noGrp="1"/>
          </p:cNvSpPr>
          <p:nvPr>
            <p:ph sz="half" idx="2"/>
          </p:nvPr>
        </p:nvSpPr>
        <p:spPr>
          <a:xfrm>
            <a:off x="6259132" y="1519707"/>
            <a:ext cx="5189264" cy="4385793"/>
          </a:xfrm>
        </p:spPr>
        <p:txBody>
          <a:bodyPr>
            <a:normAutofit fontScale="85000" lnSpcReduction="10000"/>
          </a:bodyPr>
          <a:lstStyle/>
          <a:p>
            <a:pPr algn="just"/>
            <a:r>
              <a:rPr lang="ru-RU" dirty="0"/>
              <a:t>Нужны тексты о культуре, природе, заповедниках Красноярского края, городах, известных людях края.</a:t>
            </a:r>
          </a:p>
          <a:p>
            <a:pPr algn="just"/>
            <a:r>
              <a:rPr lang="ru-RU" dirty="0"/>
              <a:t>Мало работы с иллюстрациями, возможно, дети могли бы на такой работе заработать хорошие баллы.</a:t>
            </a:r>
          </a:p>
          <a:p>
            <a:pPr algn="just"/>
            <a:r>
              <a:rPr lang="ru-RU" dirty="0"/>
              <a:t>Почему  по читательской грамотности не предложено несколько  небольших по объёму текстов с заданиями к каждому отдельно? </a:t>
            </a:r>
          </a:p>
          <a:p>
            <a:endParaRPr lang="ru-RU" dirty="0"/>
          </a:p>
        </p:txBody>
      </p:sp>
    </p:spTree>
    <p:extLst>
      <p:ext uri="{BB962C8B-B14F-4D97-AF65-F5344CB8AC3E}">
        <p14:creationId xmlns:p14="http://schemas.microsoft.com/office/powerpoint/2010/main" val="2119924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9100" y="382384"/>
            <a:ext cx="9440214" cy="673683"/>
          </a:xfrm>
        </p:spPr>
        <p:txBody>
          <a:bodyPr>
            <a:normAutofit fontScale="90000"/>
          </a:bodyPr>
          <a:lstStyle/>
          <a:p>
            <a:r>
              <a:rPr lang="ru-RU" sz="2000" dirty="0">
                <a:solidFill>
                  <a:schemeClr val="tx2">
                    <a:lumMod val="50000"/>
                    <a:lumOff val="50000"/>
                  </a:schemeClr>
                </a:solidFill>
              </a:rPr>
              <a:t>Пожелания школ: «Нужен банк заданий, несколько демоверсий» </a:t>
            </a:r>
            <a:br>
              <a:rPr lang="ru-RU" sz="2000" dirty="0">
                <a:solidFill>
                  <a:schemeClr val="tx2">
                    <a:lumMod val="50000"/>
                    <a:lumOff val="50000"/>
                  </a:schemeClr>
                </a:solidFill>
              </a:rPr>
            </a:br>
            <a:r>
              <a:rPr lang="ru-RU" sz="2000" dirty="0">
                <a:solidFill>
                  <a:schemeClr val="tx2">
                    <a:lumMod val="50000"/>
                    <a:lumOff val="50000"/>
                  </a:schemeClr>
                </a:solidFill>
              </a:rPr>
              <a:t>(МАТЕРИАЛЫ 2018-2024) </a:t>
            </a:r>
            <a:r>
              <a:rPr lang="ru-RU" dirty="0"/>
              <a:t/>
            </a:r>
            <a:br>
              <a:rPr lang="ru-RU" dirty="0"/>
            </a:br>
            <a:r>
              <a:rPr lang="ru-RU" dirty="0"/>
              <a:t/>
            </a:r>
            <a:br>
              <a:rPr lang="ru-RU" dirty="0"/>
            </a:br>
            <a:r>
              <a:rPr lang="en-US" sz="1600" b="1" dirty="0">
                <a:solidFill>
                  <a:srgbClr val="0070C0"/>
                </a:solidFill>
                <a:latin typeface="Times New Roman" panose="02020603050405020304" pitchFamily="18" charset="0"/>
                <a:cs typeface="Times New Roman" panose="02020603050405020304" pitchFamily="18" charset="0"/>
              </a:rPr>
              <a:t>https</a:t>
            </a:r>
            <a:r>
              <a:rPr lang="en-US" sz="1600" b="1" dirty="0">
                <a:solidFill>
                  <a:srgbClr val="0070C0"/>
                </a:solidFill>
                <a:latin typeface="Times New Roman" panose="02020603050405020304" pitchFamily="18" charset="0"/>
                <a:cs typeface="Times New Roman" panose="02020603050405020304" pitchFamily="18" charset="0"/>
              </a:rPr>
              <a:t>://coko24.ru/</a:t>
            </a:r>
            <a:r>
              <a:rPr lang="ru-RU" sz="1600" b="1" dirty="0">
                <a:solidFill>
                  <a:srgbClr val="0070C0"/>
                </a:solidFill>
                <a:latin typeface="Times New Roman" panose="02020603050405020304" pitchFamily="18" charset="0"/>
                <a:cs typeface="Times New Roman" panose="02020603050405020304" pitchFamily="18" charset="0"/>
              </a:rPr>
              <a:t>кдр4-архив</a:t>
            </a:r>
            <a:r>
              <a:rPr lang="ru-RU" sz="1600" b="1" dirty="0" smtClean="0">
                <a:solidFill>
                  <a:srgbClr val="0070C0"/>
                </a:solidFill>
                <a:latin typeface="Times New Roman" panose="02020603050405020304" pitchFamily="18" charset="0"/>
                <a:cs typeface="Times New Roman" panose="02020603050405020304" pitchFamily="18" charset="0"/>
              </a:rPr>
              <a:t>/</a:t>
            </a:r>
            <a:br>
              <a:rPr lang="ru-RU" sz="1600" b="1" dirty="0" smtClean="0">
                <a:solidFill>
                  <a:srgbClr val="0070C0"/>
                </a:solidFill>
                <a:latin typeface="Times New Roman" panose="02020603050405020304" pitchFamily="18" charset="0"/>
                <a:cs typeface="Times New Roman" panose="02020603050405020304" pitchFamily="18" charset="0"/>
              </a:rPr>
            </a:br>
            <a:r>
              <a:rPr lang="ru-RU" sz="1600" b="1" dirty="0">
                <a:solidFill>
                  <a:srgbClr val="0070C0"/>
                </a:solidFill>
                <a:latin typeface="Times New Roman" panose="02020603050405020304" pitchFamily="18" charset="0"/>
                <a:cs typeface="Times New Roman" panose="02020603050405020304" pitchFamily="18" charset="0"/>
              </a:rPr>
              <a:t/>
            </a:r>
            <a:br>
              <a:rPr lang="ru-RU" sz="1600" b="1" dirty="0">
                <a:solidFill>
                  <a:srgbClr val="0070C0"/>
                </a:solidFill>
                <a:latin typeface="Times New Roman" panose="02020603050405020304" pitchFamily="18" charset="0"/>
                <a:cs typeface="Times New Roman" panose="02020603050405020304" pitchFamily="18" charset="0"/>
              </a:rPr>
            </a:br>
            <a:r>
              <a:rPr lang="ru-RU" sz="1600" b="1" dirty="0">
                <a:solidFill>
                  <a:srgbClr val="0070C0"/>
                </a:solidFill>
                <a:latin typeface="Times New Roman" panose="02020603050405020304" pitchFamily="18" charset="0"/>
                <a:cs typeface="Times New Roman" panose="02020603050405020304" pitchFamily="18" charset="0"/>
              </a:rPr>
              <a:t/>
            </a:r>
            <a:br>
              <a:rPr lang="ru-RU" sz="1600" b="1" dirty="0">
                <a:solidFill>
                  <a:srgbClr val="0070C0"/>
                </a:solidFill>
                <a:latin typeface="Times New Roman" panose="02020603050405020304" pitchFamily="18" charset="0"/>
                <a:cs typeface="Times New Roman" panose="02020603050405020304" pitchFamily="18" charset="0"/>
              </a:rPr>
            </a:br>
            <a:endParaRPr lang="ru-RU" sz="1600" b="1" dirty="0">
              <a:solidFill>
                <a:srgbClr val="0070C0"/>
              </a:solidFill>
              <a:latin typeface="Times New Roman" panose="02020603050405020304" pitchFamily="18" charset="0"/>
              <a:cs typeface="Times New Roman" panose="02020603050405020304" pitchFamily="18" charset="0"/>
            </a:endParaRPr>
          </a:p>
        </p:txBody>
      </p:sp>
      <p:pic>
        <p:nvPicPr>
          <p:cNvPr id="6" name="Объект 5"/>
          <p:cNvPicPr>
            <a:picLocks noGrp="1" noChangeAspect="1"/>
          </p:cNvPicPr>
          <p:nvPr>
            <p:ph idx="1"/>
          </p:nvPr>
        </p:nvPicPr>
        <p:blipFill rotWithShape="1">
          <a:blip r:embed="rId2"/>
          <a:srcRect l="14102" t="30152" r="13608" b="22772"/>
          <a:stretch/>
        </p:blipFill>
        <p:spPr>
          <a:xfrm>
            <a:off x="963021" y="2060620"/>
            <a:ext cx="10824963" cy="4401175"/>
          </a:xfrm>
          <a:prstGeom prst="rect">
            <a:avLst/>
          </a:prstGeom>
        </p:spPr>
      </p:pic>
      <p:sp>
        <p:nvSpPr>
          <p:cNvPr id="7" name="Скругленный прямоугольник 6"/>
          <p:cNvSpPr/>
          <p:nvPr/>
        </p:nvSpPr>
        <p:spPr>
          <a:xfrm>
            <a:off x="3168203" y="5731099"/>
            <a:ext cx="3000777" cy="730696"/>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917840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rotWithShape="1">
          <a:blip r:embed="rId2"/>
          <a:srcRect l="41663" t="62541" r="12186" b="15101"/>
          <a:stretch/>
        </p:blipFill>
        <p:spPr>
          <a:xfrm>
            <a:off x="1590261" y="2729948"/>
            <a:ext cx="8852452" cy="2305878"/>
          </a:xfrm>
          <a:prstGeom prst="rect">
            <a:avLst/>
          </a:prstGeom>
        </p:spPr>
      </p:pic>
      <p:sp>
        <p:nvSpPr>
          <p:cNvPr id="2" name="Заголовок 1"/>
          <p:cNvSpPr>
            <a:spLocks noGrp="1"/>
          </p:cNvSpPr>
          <p:nvPr>
            <p:ph type="title"/>
          </p:nvPr>
        </p:nvSpPr>
        <p:spPr>
          <a:xfrm>
            <a:off x="1251677" y="382385"/>
            <a:ext cx="8639297" cy="969337"/>
          </a:xfrm>
        </p:spPr>
        <p:txBody>
          <a:bodyPr>
            <a:normAutofit/>
          </a:bodyPr>
          <a:lstStyle/>
          <a:p>
            <a:r>
              <a:rPr lang="ru-RU" sz="3200" dirty="0">
                <a:solidFill>
                  <a:schemeClr val="tx2">
                    <a:lumMod val="50000"/>
                    <a:lumOff val="50000"/>
                  </a:schemeClr>
                </a:solidFill>
              </a:rPr>
              <a:t>С чего начать анализ результатов? </a:t>
            </a:r>
            <a:br>
              <a:rPr lang="ru-RU" sz="3200" dirty="0">
                <a:solidFill>
                  <a:schemeClr val="tx2">
                    <a:lumMod val="50000"/>
                    <a:lumOff val="50000"/>
                  </a:schemeClr>
                </a:solidFill>
              </a:rPr>
            </a:br>
            <a:r>
              <a:rPr lang="ru-RU" sz="3200" dirty="0">
                <a:solidFill>
                  <a:schemeClr val="tx2">
                    <a:lumMod val="50000"/>
                    <a:lumOff val="50000"/>
                  </a:schemeClr>
                </a:solidFill>
              </a:rPr>
              <a:t>Начните с хорошего</a:t>
            </a:r>
            <a:r>
              <a:rPr lang="ru-RU" sz="3200" dirty="0">
                <a:solidFill>
                  <a:schemeClr val="tx2">
                    <a:lumMod val="50000"/>
                    <a:lumOff val="50000"/>
                  </a:schemeClr>
                </a:solidFill>
                <a:sym typeface="Wingdings" panose="05000000000000000000" pitchFamily="2" charset="2"/>
              </a:rPr>
              <a:t></a:t>
            </a:r>
            <a:endParaRPr lang="ru-RU" sz="3200" dirty="0"/>
          </a:p>
        </p:txBody>
      </p:sp>
      <p:sp>
        <p:nvSpPr>
          <p:cNvPr id="3" name="Объект 2"/>
          <p:cNvSpPr>
            <a:spLocks noGrp="1"/>
          </p:cNvSpPr>
          <p:nvPr>
            <p:ph idx="1"/>
          </p:nvPr>
        </p:nvSpPr>
        <p:spPr>
          <a:xfrm>
            <a:off x="1094704" y="1351722"/>
            <a:ext cx="10441313" cy="5506278"/>
          </a:xfrm>
        </p:spPr>
        <p:txBody>
          <a:bodyPr>
            <a:normAutofit lnSpcReduction="10000"/>
          </a:bodyPr>
          <a:lstStyle/>
          <a:p>
            <a:pPr marL="0" indent="0" algn="just">
              <a:buNone/>
            </a:pPr>
            <a:r>
              <a:rPr lang="ru-RU" dirty="0">
                <a:latin typeface="Times New Roman" panose="02020603050405020304" pitchFamily="18" charset="0"/>
                <a:cs typeface="Times New Roman" panose="02020603050405020304" pitchFamily="18" charset="0"/>
              </a:rPr>
              <a:t>В 2024 году </a:t>
            </a:r>
            <a:r>
              <a:rPr lang="en-US" b="1" dirty="0">
                <a:solidFill>
                  <a:schemeClr val="tx2">
                    <a:lumMod val="50000"/>
                    <a:lumOff val="50000"/>
                  </a:schemeClr>
                </a:solidFill>
                <a:latin typeface="Times New Roman" panose="02020603050405020304" pitchFamily="18" charset="0"/>
                <a:cs typeface="Times New Roman" panose="02020603050405020304" pitchFamily="18" charset="0"/>
              </a:rPr>
              <a:t>85% </a:t>
            </a:r>
            <a:r>
              <a:rPr lang="ru-RU" b="1" dirty="0">
                <a:solidFill>
                  <a:schemeClr val="tx2">
                    <a:lumMod val="50000"/>
                    <a:lumOff val="50000"/>
                  </a:schemeClr>
                </a:solidFill>
                <a:latin typeface="Times New Roman" panose="02020603050405020304" pitchFamily="18" charset="0"/>
                <a:cs typeface="Times New Roman" panose="02020603050405020304" pitchFamily="18" charset="0"/>
              </a:rPr>
              <a:t>четвероклассников </a:t>
            </a:r>
            <a:r>
              <a:rPr lang="ru-RU" dirty="0">
                <a:latin typeface="Times New Roman" panose="02020603050405020304" pitchFamily="18" charset="0"/>
                <a:cs typeface="Times New Roman" panose="02020603050405020304" pitchFamily="18" charset="0"/>
              </a:rPr>
              <a:t>продемонстрировали читательскую грамотность – способность понимать разнообразные письменные тексты для личных целей и в целях, важных для общества, в том числе  способность учиться на основе текстов.</a:t>
            </a:r>
          </a:p>
          <a:p>
            <a:pPr marL="0" indent="0">
              <a:buNone/>
            </a:pPr>
            <a:endParaRPr lang="ru-RU" dirty="0">
              <a:latin typeface="Times New Roman" panose="02020603050405020304" pitchFamily="18" charset="0"/>
              <a:cs typeface="Times New Roman" panose="02020603050405020304" pitchFamily="18" charset="0"/>
            </a:endParaRPr>
          </a:p>
          <a:p>
            <a:pPr marL="0" indent="0">
              <a:buNone/>
            </a:pPr>
            <a:endParaRPr lang="ru-RU" dirty="0">
              <a:latin typeface="Times New Roman" panose="02020603050405020304" pitchFamily="18" charset="0"/>
              <a:cs typeface="Times New Roman" panose="02020603050405020304" pitchFamily="18" charset="0"/>
            </a:endParaRPr>
          </a:p>
          <a:p>
            <a:pPr marL="0" indent="0">
              <a:buNone/>
            </a:pPr>
            <a:endParaRPr lang="ru-RU" dirty="0">
              <a:latin typeface="Times New Roman" panose="02020603050405020304" pitchFamily="18" charset="0"/>
              <a:cs typeface="Times New Roman" panose="02020603050405020304" pitchFamily="18" charset="0"/>
            </a:endParaRPr>
          </a:p>
          <a:p>
            <a:pPr marL="0" indent="0">
              <a:buNone/>
            </a:pPr>
            <a:endParaRPr lang="ru-RU" dirty="0">
              <a:latin typeface="Times New Roman" panose="02020603050405020304" pitchFamily="18" charset="0"/>
              <a:cs typeface="Times New Roman" panose="02020603050405020304" pitchFamily="18" charset="0"/>
            </a:endParaRPr>
          </a:p>
          <a:p>
            <a:pPr marL="0" indent="0">
              <a:buNone/>
            </a:pPr>
            <a:endParaRPr lang="ru-RU" dirty="0">
              <a:latin typeface="Times New Roman" panose="02020603050405020304" pitchFamily="18" charset="0"/>
              <a:cs typeface="Times New Roman" panose="02020603050405020304" pitchFamily="18" charset="0"/>
            </a:endParaRPr>
          </a:p>
          <a:p>
            <a:pPr marL="0" indent="0">
              <a:buNone/>
            </a:pPr>
            <a:endParaRPr lang="ru-RU" dirty="0">
              <a:latin typeface="Times New Roman" panose="02020603050405020304" pitchFamily="18" charset="0"/>
              <a:cs typeface="Times New Roman" panose="02020603050405020304" pitchFamily="18" charset="0"/>
            </a:endParaRPr>
          </a:p>
          <a:p>
            <a:pPr marL="0" indent="0" algn="just">
              <a:buNone/>
            </a:pPr>
            <a:r>
              <a:rPr lang="ru-RU" sz="1800" dirty="0">
                <a:latin typeface="Times New Roman" panose="02020603050405020304" pitchFamily="18" charset="0"/>
                <a:cs typeface="Times New Roman" panose="02020603050405020304" pitchFamily="18" charset="0"/>
              </a:rPr>
              <a:t>Средний процент выполнения 57%, средний балл 54.</a:t>
            </a:r>
          </a:p>
          <a:p>
            <a:pPr marL="0" indent="0" algn="just">
              <a:buNone/>
            </a:pPr>
            <a:r>
              <a:rPr lang="ru-RU" sz="1800" dirty="0">
                <a:latin typeface="Times New Roman" panose="02020603050405020304" pitchFamily="18" charset="0"/>
                <a:cs typeface="Times New Roman" panose="02020603050405020304" pitchFamily="18" charset="0"/>
              </a:rPr>
              <a:t>Мальчики почти не уступают девочкам (разница менее 2%). </a:t>
            </a:r>
          </a:p>
          <a:p>
            <a:pPr marL="0" indent="0" algn="just">
              <a:buNone/>
            </a:pPr>
            <a:r>
              <a:rPr lang="ru-RU" sz="1800" dirty="0">
                <a:latin typeface="Times New Roman" panose="02020603050405020304" pitchFamily="18" charset="0"/>
                <a:cs typeface="Times New Roman" panose="02020603050405020304" pitchFamily="18" charset="0"/>
              </a:rPr>
              <a:t>По первым пяти заданиям на выборке успешность 64-82% (1 вариант), 56-86% (2 вариант).</a:t>
            </a:r>
          </a:p>
          <a:p>
            <a:pPr marL="0" indent="0" algn="just">
              <a:buNone/>
            </a:pPr>
            <a:r>
              <a:rPr lang="ru-RU" sz="1800" dirty="0">
                <a:latin typeface="Times New Roman" panose="02020603050405020304" pitchFamily="18" charset="0"/>
                <a:cs typeface="Times New Roman" panose="02020603050405020304" pitchFamily="18" charset="0"/>
              </a:rPr>
              <a:t>Это значит, что две трети четвероклассников понимают из текста новые, незнакомые понятия, выделяют ключевые признаки, причины, достаточно хорошо работают с явной информацией.</a:t>
            </a:r>
          </a:p>
          <a:p>
            <a:pPr marL="0" indent="0">
              <a:buNone/>
            </a:pPr>
            <a:endParaRPr lang="ru-RU" dirty="0">
              <a:latin typeface="Times New Roman" panose="02020603050405020304" pitchFamily="18" charset="0"/>
              <a:cs typeface="Times New Roman" panose="02020603050405020304" pitchFamily="18" charset="0"/>
            </a:endParaRPr>
          </a:p>
          <a:p>
            <a:pPr marL="0" indent="0">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2720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3644" y="382385"/>
            <a:ext cx="10116355" cy="596409"/>
          </a:xfrm>
        </p:spPr>
        <p:txBody>
          <a:bodyPr>
            <a:normAutofit fontScale="90000"/>
          </a:bodyPr>
          <a:lstStyle/>
          <a:p>
            <a:r>
              <a:rPr lang="ru-RU" sz="3200" dirty="0">
                <a:solidFill>
                  <a:schemeClr val="tx2">
                    <a:lumMod val="50000"/>
                    <a:lumOff val="50000"/>
                  </a:schemeClr>
                </a:solidFill>
              </a:rPr>
              <a:t>1 группа умений (поиск информации): достижения</a:t>
            </a:r>
          </a:p>
        </p:txBody>
      </p:sp>
      <p:pic>
        <p:nvPicPr>
          <p:cNvPr id="4" name="Объект 3"/>
          <p:cNvPicPr>
            <a:picLocks noGrp="1" noChangeAspect="1"/>
          </p:cNvPicPr>
          <p:nvPr>
            <p:ph idx="1"/>
          </p:nvPr>
        </p:nvPicPr>
        <p:blipFill rotWithShape="1">
          <a:blip r:embed="rId2"/>
          <a:srcRect l="25161" t="29319" r="23658" b="47120"/>
          <a:stretch/>
        </p:blipFill>
        <p:spPr>
          <a:xfrm>
            <a:off x="1918952" y="3278143"/>
            <a:ext cx="8201502" cy="2122741"/>
          </a:xfrm>
          <a:prstGeom prst="rect">
            <a:avLst/>
          </a:prstGeom>
        </p:spPr>
      </p:pic>
      <p:sp>
        <p:nvSpPr>
          <p:cNvPr id="5" name="TextBox 4"/>
          <p:cNvSpPr txBox="1"/>
          <p:nvPr/>
        </p:nvSpPr>
        <p:spPr>
          <a:xfrm>
            <a:off x="1777285" y="5602052"/>
            <a:ext cx="8976574" cy="369332"/>
          </a:xfrm>
          <a:prstGeom prst="rect">
            <a:avLst/>
          </a:prstGeom>
          <a:noFill/>
        </p:spPr>
        <p:txBody>
          <a:bodyPr wrap="square" rtlCol="0">
            <a:spAutoFit/>
          </a:bodyPr>
          <a:lstStyle/>
          <a:p>
            <a:pPr algn="r"/>
            <a:r>
              <a:rPr lang="ru-RU" dirty="0"/>
              <a:t>Справились полностью (2 балла) – 60%, частично (1 балл)  10%</a:t>
            </a:r>
          </a:p>
        </p:txBody>
      </p:sp>
      <p:sp>
        <p:nvSpPr>
          <p:cNvPr id="26" name="TextBox 25"/>
          <p:cNvSpPr txBox="1"/>
          <p:nvPr/>
        </p:nvSpPr>
        <p:spPr>
          <a:xfrm>
            <a:off x="1197735" y="1146220"/>
            <a:ext cx="9878096" cy="2308324"/>
          </a:xfrm>
          <a:prstGeom prst="rect">
            <a:avLst/>
          </a:prstGeom>
          <a:noFill/>
        </p:spPr>
        <p:txBody>
          <a:bodyPr wrap="square" rtlCol="0">
            <a:spAutoFit/>
          </a:bodyPr>
          <a:lstStyle/>
          <a:p>
            <a:pPr algn="just"/>
            <a:r>
              <a:rPr lang="ru-RU" u="sng" dirty="0">
                <a:latin typeface="Times New Roman" panose="02020603050405020304" pitchFamily="18" charset="0"/>
                <a:cs typeface="Times New Roman" panose="02020603050405020304" pitchFamily="18" charset="0"/>
              </a:rPr>
              <a:t>Фрагмент текста:</a:t>
            </a:r>
            <a:r>
              <a:rPr lang="ru-RU" dirty="0">
                <a:latin typeface="Times New Roman" panose="02020603050405020304" pitchFamily="18" charset="0"/>
                <a:cs typeface="Times New Roman" panose="02020603050405020304" pitchFamily="18" charset="0"/>
              </a:rPr>
              <a:t> А когда его одноклассник Василий Прончищев собрался в Великую Северную экспедицию, он добился, чтобы Челюскина зачислили к нему в команду. Отряду Прончищева предстояла непростая задача: исследовать северные берега России от Лены до Енисея… Пять лет отряд пытался пройти на корабле «Якутск» от берегов Лены до Енисея. Тяжело заболел Василий Прончищев. Командование отрядом передали исследователю Харитону Лаптеву… 20 мая 1742 года Семён Челюскин добрался до мыса, за которым был только океан... Это место оказалось самой северной точкой материковой России…</a:t>
            </a:r>
          </a:p>
          <a:p>
            <a:endParaRPr lang="ru-RU" dirty="0"/>
          </a:p>
        </p:txBody>
      </p:sp>
    </p:spTree>
    <p:extLst>
      <p:ext uri="{BB962C8B-B14F-4D97-AF65-F5344CB8AC3E}">
        <p14:creationId xmlns:p14="http://schemas.microsoft.com/office/powerpoint/2010/main" val="2518870912"/>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TM10001106[[fn=Эмблема]]</Template>
  <TotalTime>870</TotalTime>
  <Words>3026</Words>
  <Application>Microsoft Office PowerPoint</Application>
  <PresentationFormat>Широкоэкранный</PresentationFormat>
  <Paragraphs>183</Paragraphs>
  <Slides>24</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24</vt:i4>
      </vt:variant>
    </vt:vector>
  </HeadingPairs>
  <TitlesOfParts>
    <vt:vector size="33" baseType="lpstr">
      <vt:lpstr>Arial</vt:lpstr>
      <vt:lpstr>Calibri</vt:lpstr>
      <vt:lpstr>Corbel</vt:lpstr>
      <vt:lpstr>Gill Sans MT</vt:lpstr>
      <vt:lpstr>Impact</vt:lpstr>
      <vt:lpstr>Times New Roman</vt:lpstr>
      <vt:lpstr>Verdana</vt:lpstr>
      <vt:lpstr>Wingdings</vt:lpstr>
      <vt:lpstr>Badge</vt:lpstr>
      <vt:lpstr>КДР4: задачи, проблемы, достижения</vt:lpstr>
      <vt:lpstr>Вопросы школ: процедура КДР4</vt:lpstr>
      <vt:lpstr>Вопросы школ: процедура</vt:lpstr>
      <vt:lpstr>Вопросы школ: подготовка</vt:lpstr>
      <vt:lpstr>Почему тексты такие БОЛЬШИЕ и сложные? обычный текст в I  четверти 5 класса. Пример (всего 5 стр.):  </vt:lpstr>
      <vt:lpstr>Пожелания школ</vt:lpstr>
      <vt:lpstr>Пожелания школ: «Нужен банк заданий, несколько демоверсий»  (МАТЕРИАЛЫ 2018-2024)   https://coko24.ru/кдр4-архив/   </vt:lpstr>
      <vt:lpstr>С чего начать анализ результатов?  Начните с хорошего</vt:lpstr>
      <vt:lpstr>1 группа умений (поиск информации): достижения</vt:lpstr>
      <vt:lpstr>1 группа умений (поиск информации): ТРУДНОСТИ</vt:lpstr>
      <vt:lpstr>2 группа умений (понимание и анализ информации): Достижения</vt:lpstr>
      <vt:lpstr>2 группа умений (понимание и анализ информации): ТРУДНОСТИ</vt:lpstr>
      <vt:lpstr>3 группа (Оценка и использование информации)</vt:lpstr>
      <vt:lpstr>3 группа (Оценка и использование информации)</vt:lpstr>
      <vt:lpstr>Вопрос: Как тексты УМК "Школа России" адаптировать под формат КДР?  4 кл. «Окружающий мир» УМК А.А. Плешакова</vt:lpstr>
      <vt:lpstr>Вопросы учителя для себя и для детей? дополняем учебник</vt:lpstr>
      <vt:lpstr>Вопросы школ: ОЦЕНКА</vt:lpstr>
      <vt:lpstr>Вопросы школ: АНАЛИЗ РЕЗУЛЬТАТОВ</vt:lpstr>
      <vt:lpstr>Основные результаты КДР4 по читательской грамотности (выборка и невыборка)</vt:lpstr>
      <vt:lpstr>Вопросы школ: РАБОТА С РОДИТЕЛЯМИ</vt:lpstr>
      <vt:lpstr>Презентация PowerPoint</vt:lpstr>
      <vt:lpstr>Что делать?</vt:lpstr>
      <vt:lpstr>К следующему учебному году</vt:lpstr>
      <vt:lpstr>Благодарю за внимание!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КДР4: задачи, проблемы, достижения</dc:title>
  <dc:creator>Чабан Татьяна Юрьевна</dc:creator>
  <cp:lastModifiedBy>Ларькова Инна Александровна</cp:lastModifiedBy>
  <cp:revision>112</cp:revision>
  <dcterms:created xsi:type="dcterms:W3CDTF">2024-05-14T07:23:09Z</dcterms:created>
  <dcterms:modified xsi:type="dcterms:W3CDTF">2024-05-20T04:22:14Z</dcterms:modified>
</cp:coreProperties>
</file>