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16"/>
  </p:notesMasterIdLst>
  <p:sldIdLst>
    <p:sldId id="445" r:id="rId2"/>
    <p:sldId id="441" r:id="rId3"/>
    <p:sldId id="451" r:id="rId4"/>
    <p:sldId id="447" r:id="rId5"/>
    <p:sldId id="432" r:id="rId6"/>
    <p:sldId id="433" r:id="rId7"/>
    <p:sldId id="446" r:id="rId8"/>
    <p:sldId id="436" r:id="rId9"/>
    <p:sldId id="452" r:id="rId10"/>
    <p:sldId id="453" r:id="rId11"/>
    <p:sldId id="449" r:id="rId12"/>
    <p:sldId id="450" r:id="rId13"/>
    <p:sldId id="448" r:id="rId14"/>
    <p:sldId id="291" r:id="rId15"/>
  </p:sldIdLst>
  <p:sldSz cx="12192000" cy="6858000"/>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09" autoAdjust="0"/>
    <p:restoredTop sz="94660"/>
  </p:normalViewPr>
  <p:slideViewPr>
    <p:cSldViewPr snapToGrid="0">
      <p:cViewPr varScale="1">
        <p:scale>
          <a:sx n="72" d="100"/>
          <a:sy n="72" d="100"/>
        </p:scale>
        <p:origin x="82" y="22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2B7678-A59E-42C4-A720-EE6510B539AD}" type="doc">
      <dgm:prSet loTypeId="urn:microsoft.com/office/officeart/2005/8/layout/process4" loCatId="list" qsTypeId="urn:microsoft.com/office/officeart/2005/8/quickstyle/3d2" qsCatId="3D" csTypeId="urn:microsoft.com/office/officeart/2005/8/colors/accent1_2" csCatId="accent1" phldr="1"/>
      <dgm:spPr/>
      <dgm:t>
        <a:bodyPr/>
        <a:lstStyle/>
        <a:p>
          <a:endParaRPr lang="ru-RU"/>
        </a:p>
      </dgm:t>
    </dgm:pt>
    <dgm:pt modelId="{350CB530-A2FD-4BF6-AC90-FACD58E149EE}">
      <dgm:prSet phldrT="[Текст]"/>
      <dgm:spPr>
        <a:solidFill>
          <a:schemeClr val="accent2"/>
        </a:solidFill>
      </dgm:spPr>
      <dgm:t>
        <a:bodyPr/>
        <a:lstStyle/>
        <a:p>
          <a:r>
            <a:rPr lang="ru-RU" dirty="0" smtClean="0">
              <a:latin typeface="Arial Narrow" panose="020B0606020202030204" pitchFamily="34" charset="0"/>
            </a:rPr>
            <a:t>Подготовка предложений для разработки ТЗ и требований к оператору</a:t>
          </a:r>
          <a:endParaRPr lang="ru-RU" dirty="0">
            <a:latin typeface="Arial Narrow" panose="020B0606020202030204" pitchFamily="34" charset="0"/>
          </a:endParaRPr>
        </a:p>
      </dgm:t>
    </dgm:pt>
    <dgm:pt modelId="{CA36BD1B-C303-427C-8F2B-03215197923B}" type="parTrans" cxnId="{83E2F394-0169-40BC-96A3-FE32BB019A0C}">
      <dgm:prSet/>
      <dgm:spPr/>
      <dgm:t>
        <a:bodyPr/>
        <a:lstStyle/>
        <a:p>
          <a:endParaRPr lang="ru-RU"/>
        </a:p>
      </dgm:t>
    </dgm:pt>
    <dgm:pt modelId="{BD4859ED-2880-4D7F-88B5-C037D6E59085}" type="sibTrans" cxnId="{83E2F394-0169-40BC-96A3-FE32BB019A0C}">
      <dgm:prSet/>
      <dgm:spPr/>
      <dgm:t>
        <a:bodyPr/>
        <a:lstStyle/>
        <a:p>
          <a:endParaRPr lang="ru-RU"/>
        </a:p>
      </dgm:t>
    </dgm:pt>
    <dgm:pt modelId="{9729CE90-4090-4003-B824-860B6672110A}">
      <dgm:prSet phldrT="[Текст]"/>
      <dgm:spPr>
        <a:solidFill>
          <a:schemeClr val="accent2"/>
        </a:solidFill>
      </dgm:spPr>
      <dgm:t>
        <a:bodyPr/>
        <a:lstStyle/>
        <a:p>
          <a:r>
            <a:rPr lang="ru-RU" dirty="0" smtClean="0">
              <a:latin typeface="Arial Narrow" panose="020B0606020202030204" pitchFamily="34" charset="0"/>
            </a:rPr>
            <a:t>Рассмотрение и согласование проекта документации о закупках </a:t>
          </a:r>
          <a:endParaRPr lang="ru-RU" dirty="0">
            <a:latin typeface="Arial Narrow" panose="020B0606020202030204" pitchFamily="34" charset="0"/>
          </a:endParaRPr>
        </a:p>
      </dgm:t>
    </dgm:pt>
    <dgm:pt modelId="{725DFCD5-D2B2-4CDB-B6B8-5F5942DBFB52}" type="parTrans" cxnId="{A49EF110-3642-4C83-8FEF-B0C39139D292}">
      <dgm:prSet/>
      <dgm:spPr/>
      <dgm:t>
        <a:bodyPr/>
        <a:lstStyle/>
        <a:p>
          <a:endParaRPr lang="ru-RU"/>
        </a:p>
      </dgm:t>
    </dgm:pt>
    <dgm:pt modelId="{3092CE2B-AE43-4F9A-9105-1B8BB55A6754}" type="sibTrans" cxnId="{A49EF110-3642-4C83-8FEF-B0C39139D292}">
      <dgm:prSet/>
      <dgm:spPr/>
      <dgm:t>
        <a:bodyPr/>
        <a:lstStyle/>
        <a:p>
          <a:endParaRPr lang="ru-RU"/>
        </a:p>
      </dgm:t>
    </dgm:pt>
    <dgm:pt modelId="{986BC57A-66BA-4B26-A02E-4D3F8DB6E9C9}">
      <dgm:prSet phldrT="[Текст]"/>
      <dgm:spPr/>
      <dgm:t>
        <a:bodyPr/>
        <a:lstStyle/>
        <a:p>
          <a:r>
            <a:rPr lang="ru-RU" dirty="0" smtClean="0">
              <a:latin typeface="Arial Narrow" panose="020B0606020202030204" pitchFamily="34" charset="0"/>
            </a:rPr>
            <a:t> В течение 30 дней с момента представления проекта документации в ОС </a:t>
          </a:r>
          <a:endParaRPr lang="ru-RU" dirty="0">
            <a:latin typeface="Arial Narrow" panose="020B0606020202030204" pitchFamily="34" charset="0"/>
          </a:endParaRPr>
        </a:p>
      </dgm:t>
    </dgm:pt>
    <dgm:pt modelId="{056E34DC-F66A-4B36-AADA-1BA75DF2DB5C}" type="parTrans" cxnId="{1011BC08-119F-4E9D-8EFB-A832AEEB7501}">
      <dgm:prSet/>
      <dgm:spPr/>
      <dgm:t>
        <a:bodyPr/>
        <a:lstStyle/>
        <a:p>
          <a:endParaRPr lang="ru-RU"/>
        </a:p>
      </dgm:t>
    </dgm:pt>
    <dgm:pt modelId="{7B940D06-9924-44B7-B6EE-47A8ADB6048D}" type="sibTrans" cxnId="{1011BC08-119F-4E9D-8EFB-A832AEEB7501}">
      <dgm:prSet/>
      <dgm:spPr/>
      <dgm:t>
        <a:bodyPr/>
        <a:lstStyle/>
        <a:p>
          <a:endParaRPr lang="ru-RU"/>
        </a:p>
      </dgm:t>
    </dgm:pt>
    <dgm:pt modelId="{606FAC01-668E-450D-9A8F-8B7E2668F36C}">
      <dgm:prSet/>
      <dgm:spPr/>
      <dgm:t>
        <a:bodyPr/>
        <a:lstStyle/>
        <a:p>
          <a:r>
            <a:rPr lang="ru-RU" dirty="0" smtClean="0">
              <a:latin typeface="Arial Narrow" panose="020B0606020202030204" pitchFamily="34" charset="0"/>
            </a:rPr>
            <a:t>1 квартал года проведения НОК</a:t>
          </a:r>
          <a:endParaRPr lang="ru-RU" dirty="0">
            <a:latin typeface="Arial Narrow" panose="020B0606020202030204" pitchFamily="34" charset="0"/>
          </a:endParaRPr>
        </a:p>
      </dgm:t>
    </dgm:pt>
    <dgm:pt modelId="{F0D6430E-7320-4B8F-B7A6-1CE8AED1AB35}" type="parTrans" cxnId="{504E6B24-5B2C-4CCB-A7BD-DAEEE77F1389}">
      <dgm:prSet/>
      <dgm:spPr/>
      <dgm:t>
        <a:bodyPr/>
        <a:lstStyle/>
        <a:p>
          <a:endParaRPr lang="ru-RU"/>
        </a:p>
      </dgm:t>
    </dgm:pt>
    <dgm:pt modelId="{1F024503-08DE-4A5F-8A49-C061066847A5}" type="sibTrans" cxnId="{504E6B24-5B2C-4CCB-A7BD-DAEEE77F1389}">
      <dgm:prSet/>
      <dgm:spPr/>
      <dgm:t>
        <a:bodyPr/>
        <a:lstStyle/>
        <a:p>
          <a:endParaRPr lang="ru-RU"/>
        </a:p>
      </dgm:t>
    </dgm:pt>
    <dgm:pt modelId="{6BC3D364-615D-4427-AD0C-0FCB201A6B5A}" type="pres">
      <dgm:prSet presAssocID="{782B7678-A59E-42C4-A720-EE6510B539AD}" presName="Name0" presStyleCnt="0">
        <dgm:presLayoutVars>
          <dgm:dir/>
          <dgm:animLvl val="lvl"/>
          <dgm:resizeHandles val="exact"/>
        </dgm:presLayoutVars>
      </dgm:prSet>
      <dgm:spPr/>
      <dgm:t>
        <a:bodyPr/>
        <a:lstStyle/>
        <a:p>
          <a:endParaRPr lang="ru-RU"/>
        </a:p>
      </dgm:t>
    </dgm:pt>
    <dgm:pt modelId="{9C5A2E51-2AD0-49BD-8C62-561EB140CDA4}" type="pres">
      <dgm:prSet presAssocID="{9729CE90-4090-4003-B824-860B6672110A}" presName="boxAndChildren" presStyleCnt="0"/>
      <dgm:spPr/>
    </dgm:pt>
    <dgm:pt modelId="{01F7B75E-28D4-4715-99C7-A17308C5B2DD}" type="pres">
      <dgm:prSet presAssocID="{9729CE90-4090-4003-B824-860B6672110A}" presName="parentTextBox" presStyleLbl="node1" presStyleIdx="0" presStyleCnt="2"/>
      <dgm:spPr/>
      <dgm:t>
        <a:bodyPr/>
        <a:lstStyle/>
        <a:p>
          <a:endParaRPr lang="ru-RU"/>
        </a:p>
      </dgm:t>
    </dgm:pt>
    <dgm:pt modelId="{71B2A3B2-1DC0-44DE-9FEE-2A468CE5B811}" type="pres">
      <dgm:prSet presAssocID="{9729CE90-4090-4003-B824-860B6672110A}" presName="entireBox" presStyleLbl="node1" presStyleIdx="0" presStyleCnt="2"/>
      <dgm:spPr/>
      <dgm:t>
        <a:bodyPr/>
        <a:lstStyle/>
        <a:p>
          <a:endParaRPr lang="ru-RU"/>
        </a:p>
      </dgm:t>
    </dgm:pt>
    <dgm:pt modelId="{D32F38FF-0C6E-4E12-9121-8554B7FEAD8F}" type="pres">
      <dgm:prSet presAssocID="{9729CE90-4090-4003-B824-860B6672110A}" presName="descendantBox" presStyleCnt="0"/>
      <dgm:spPr/>
    </dgm:pt>
    <dgm:pt modelId="{24235FFC-5285-4E97-BDA6-AEE32361B94A}" type="pres">
      <dgm:prSet presAssocID="{986BC57A-66BA-4B26-A02E-4D3F8DB6E9C9}" presName="childTextBox" presStyleLbl="fgAccFollowNode1" presStyleIdx="0" presStyleCnt="2">
        <dgm:presLayoutVars>
          <dgm:bulletEnabled val="1"/>
        </dgm:presLayoutVars>
      </dgm:prSet>
      <dgm:spPr/>
      <dgm:t>
        <a:bodyPr/>
        <a:lstStyle/>
        <a:p>
          <a:endParaRPr lang="ru-RU"/>
        </a:p>
      </dgm:t>
    </dgm:pt>
    <dgm:pt modelId="{512F5194-1210-4A52-8C7D-3EAEFE2E0A9A}" type="pres">
      <dgm:prSet presAssocID="{BD4859ED-2880-4D7F-88B5-C037D6E59085}" presName="sp" presStyleCnt="0"/>
      <dgm:spPr/>
    </dgm:pt>
    <dgm:pt modelId="{545D8D24-C47F-4551-9D5D-E45CF8E012FC}" type="pres">
      <dgm:prSet presAssocID="{350CB530-A2FD-4BF6-AC90-FACD58E149EE}" presName="arrowAndChildren" presStyleCnt="0"/>
      <dgm:spPr/>
    </dgm:pt>
    <dgm:pt modelId="{716FF7A9-FD0B-43D4-867E-E35ADCC1FD6D}" type="pres">
      <dgm:prSet presAssocID="{350CB530-A2FD-4BF6-AC90-FACD58E149EE}" presName="parentTextArrow" presStyleLbl="node1" presStyleIdx="0" presStyleCnt="2"/>
      <dgm:spPr/>
      <dgm:t>
        <a:bodyPr/>
        <a:lstStyle/>
        <a:p>
          <a:endParaRPr lang="ru-RU"/>
        </a:p>
      </dgm:t>
    </dgm:pt>
    <dgm:pt modelId="{B0D134B0-2986-4D46-B0D3-0FF618EE5350}" type="pres">
      <dgm:prSet presAssocID="{350CB530-A2FD-4BF6-AC90-FACD58E149EE}" presName="arrow" presStyleLbl="node1" presStyleIdx="1" presStyleCnt="2"/>
      <dgm:spPr/>
      <dgm:t>
        <a:bodyPr/>
        <a:lstStyle/>
        <a:p>
          <a:endParaRPr lang="ru-RU"/>
        </a:p>
      </dgm:t>
    </dgm:pt>
    <dgm:pt modelId="{0F1804AE-30A5-46E9-B167-1EDD5C41E8DC}" type="pres">
      <dgm:prSet presAssocID="{350CB530-A2FD-4BF6-AC90-FACD58E149EE}" presName="descendantArrow" presStyleCnt="0"/>
      <dgm:spPr/>
    </dgm:pt>
    <dgm:pt modelId="{6A5C62FB-BEBC-414D-9A8B-F819E089CFFE}" type="pres">
      <dgm:prSet presAssocID="{606FAC01-668E-450D-9A8F-8B7E2668F36C}" presName="childTextArrow" presStyleLbl="fgAccFollowNode1" presStyleIdx="1" presStyleCnt="2">
        <dgm:presLayoutVars>
          <dgm:bulletEnabled val="1"/>
        </dgm:presLayoutVars>
      </dgm:prSet>
      <dgm:spPr/>
      <dgm:t>
        <a:bodyPr/>
        <a:lstStyle/>
        <a:p>
          <a:endParaRPr lang="ru-RU"/>
        </a:p>
      </dgm:t>
    </dgm:pt>
  </dgm:ptLst>
  <dgm:cxnLst>
    <dgm:cxn modelId="{1011BC08-119F-4E9D-8EFB-A832AEEB7501}" srcId="{9729CE90-4090-4003-B824-860B6672110A}" destId="{986BC57A-66BA-4B26-A02E-4D3F8DB6E9C9}" srcOrd="0" destOrd="0" parTransId="{056E34DC-F66A-4B36-AADA-1BA75DF2DB5C}" sibTransId="{7B940D06-9924-44B7-B6EE-47A8ADB6048D}"/>
    <dgm:cxn modelId="{0FA76D3C-C996-454B-9F50-C7DC004A2E70}" type="presOf" srcId="{9729CE90-4090-4003-B824-860B6672110A}" destId="{01F7B75E-28D4-4715-99C7-A17308C5B2DD}" srcOrd="0" destOrd="0" presId="urn:microsoft.com/office/officeart/2005/8/layout/process4"/>
    <dgm:cxn modelId="{BBEF3966-06E3-4E2E-83D1-15657B546317}" type="presOf" srcId="{350CB530-A2FD-4BF6-AC90-FACD58E149EE}" destId="{716FF7A9-FD0B-43D4-867E-E35ADCC1FD6D}" srcOrd="0" destOrd="0" presId="urn:microsoft.com/office/officeart/2005/8/layout/process4"/>
    <dgm:cxn modelId="{B17BC2F6-9ED3-42B1-A71C-5C39353D141D}" type="presOf" srcId="{606FAC01-668E-450D-9A8F-8B7E2668F36C}" destId="{6A5C62FB-BEBC-414D-9A8B-F819E089CFFE}" srcOrd="0" destOrd="0" presId="urn:microsoft.com/office/officeart/2005/8/layout/process4"/>
    <dgm:cxn modelId="{504E6B24-5B2C-4CCB-A7BD-DAEEE77F1389}" srcId="{350CB530-A2FD-4BF6-AC90-FACD58E149EE}" destId="{606FAC01-668E-450D-9A8F-8B7E2668F36C}" srcOrd="0" destOrd="0" parTransId="{F0D6430E-7320-4B8F-B7A6-1CE8AED1AB35}" sibTransId="{1F024503-08DE-4A5F-8A49-C061066847A5}"/>
    <dgm:cxn modelId="{0CB46DFA-C682-4EDC-8856-33EAFCA78CAE}" type="presOf" srcId="{782B7678-A59E-42C4-A720-EE6510B539AD}" destId="{6BC3D364-615D-4427-AD0C-0FCB201A6B5A}" srcOrd="0" destOrd="0" presId="urn:microsoft.com/office/officeart/2005/8/layout/process4"/>
    <dgm:cxn modelId="{A49EF110-3642-4C83-8FEF-B0C39139D292}" srcId="{782B7678-A59E-42C4-A720-EE6510B539AD}" destId="{9729CE90-4090-4003-B824-860B6672110A}" srcOrd="1" destOrd="0" parTransId="{725DFCD5-D2B2-4CDB-B6B8-5F5942DBFB52}" sibTransId="{3092CE2B-AE43-4F9A-9105-1B8BB55A6754}"/>
    <dgm:cxn modelId="{3D1E0E51-1ABA-4DF9-8134-EE86F632795F}" type="presOf" srcId="{350CB530-A2FD-4BF6-AC90-FACD58E149EE}" destId="{B0D134B0-2986-4D46-B0D3-0FF618EE5350}" srcOrd="1" destOrd="0" presId="urn:microsoft.com/office/officeart/2005/8/layout/process4"/>
    <dgm:cxn modelId="{84AE4D1C-6DDB-4B08-ACA2-33EAB66F120F}" type="presOf" srcId="{986BC57A-66BA-4B26-A02E-4D3F8DB6E9C9}" destId="{24235FFC-5285-4E97-BDA6-AEE32361B94A}" srcOrd="0" destOrd="0" presId="urn:microsoft.com/office/officeart/2005/8/layout/process4"/>
    <dgm:cxn modelId="{83E2F394-0169-40BC-96A3-FE32BB019A0C}" srcId="{782B7678-A59E-42C4-A720-EE6510B539AD}" destId="{350CB530-A2FD-4BF6-AC90-FACD58E149EE}" srcOrd="0" destOrd="0" parTransId="{CA36BD1B-C303-427C-8F2B-03215197923B}" sibTransId="{BD4859ED-2880-4D7F-88B5-C037D6E59085}"/>
    <dgm:cxn modelId="{2F7A99E9-A4D2-4A24-BE95-4A262C28882D}" type="presOf" srcId="{9729CE90-4090-4003-B824-860B6672110A}" destId="{71B2A3B2-1DC0-44DE-9FEE-2A468CE5B811}" srcOrd="1" destOrd="0" presId="urn:microsoft.com/office/officeart/2005/8/layout/process4"/>
    <dgm:cxn modelId="{1B91F541-17A8-4F45-A723-D5F69DB2A398}" type="presParOf" srcId="{6BC3D364-615D-4427-AD0C-0FCB201A6B5A}" destId="{9C5A2E51-2AD0-49BD-8C62-561EB140CDA4}" srcOrd="0" destOrd="0" presId="urn:microsoft.com/office/officeart/2005/8/layout/process4"/>
    <dgm:cxn modelId="{1BFDFF53-EF27-4BEC-A72A-057B1F620C55}" type="presParOf" srcId="{9C5A2E51-2AD0-49BD-8C62-561EB140CDA4}" destId="{01F7B75E-28D4-4715-99C7-A17308C5B2DD}" srcOrd="0" destOrd="0" presId="urn:microsoft.com/office/officeart/2005/8/layout/process4"/>
    <dgm:cxn modelId="{4F7AC90B-8513-488F-929A-20B056D74143}" type="presParOf" srcId="{9C5A2E51-2AD0-49BD-8C62-561EB140CDA4}" destId="{71B2A3B2-1DC0-44DE-9FEE-2A468CE5B811}" srcOrd="1" destOrd="0" presId="urn:microsoft.com/office/officeart/2005/8/layout/process4"/>
    <dgm:cxn modelId="{3DA16D6B-3805-4941-BD28-DEFF3F30B8CA}" type="presParOf" srcId="{9C5A2E51-2AD0-49BD-8C62-561EB140CDA4}" destId="{D32F38FF-0C6E-4E12-9121-8554B7FEAD8F}" srcOrd="2" destOrd="0" presId="urn:microsoft.com/office/officeart/2005/8/layout/process4"/>
    <dgm:cxn modelId="{51080D1B-B8AF-4A36-9AA5-E30240E1CF4B}" type="presParOf" srcId="{D32F38FF-0C6E-4E12-9121-8554B7FEAD8F}" destId="{24235FFC-5285-4E97-BDA6-AEE32361B94A}" srcOrd="0" destOrd="0" presId="urn:microsoft.com/office/officeart/2005/8/layout/process4"/>
    <dgm:cxn modelId="{3FD1108A-B171-4B7A-8162-18FE818CE583}" type="presParOf" srcId="{6BC3D364-615D-4427-AD0C-0FCB201A6B5A}" destId="{512F5194-1210-4A52-8C7D-3EAEFE2E0A9A}" srcOrd="1" destOrd="0" presId="urn:microsoft.com/office/officeart/2005/8/layout/process4"/>
    <dgm:cxn modelId="{9A85CD32-D866-4C27-90F7-78709AB49B2A}" type="presParOf" srcId="{6BC3D364-615D-4427-AD0C-0FCB201A6B5A}" destId="{545D8D24-C47F-4551-9D5D-E45CF8E012FC}" srcOrd="2" destOrd="0" presId="urn:microsoft.com/office/officeart/2005/8/layout/process4"/>
    <dgm:cxn modelId="{28CD734E-B10C-4721-AA40-C9E1274A1959}" type="presParOf" srcId="{545D8D24-C47F-4551-9D5D-E45CF8E012FC}" destId="{716FF7A9-FD0B-43D4-867E-E35ADCC1FD6D}" srcOrd="0" destOrd="0" presId="urn:microsoft.com/office/officeart/2005/8/layout/process4"/>
    <dgm:cxn modelId="{F51111BF-E464-46C3-B468-8205BB987A00}" type="presParOf" srcId="{545D8D24-C47F-4551-9D5D-E45CF8E012FC}" destId="{B0D134B0-2986-4D46-B0D3-0FF618EE5350}" srcOrd="1" destOrd="0" presId="urn:microsoft.com/office/officeart/2005/8/layout/process4"/>
    <dgm:cxn modelId="{A0861277-4010-4473-AF2B-BFE0C8CC5DF3}" type="presParOf" srcId="{545D8D24-C47F-4551-9D5D-E45CF8E012FC}" destId="{0F1804AE-30A5-46E9-B167-1EDD5C41E8DC}" srcOrd="2" destOrd="0" presId="urn:microsoft.com/office/officeart/2005/8/layout/process4"/>
    <dgm:cxn modelId="{874B2F90-FBCF-4FE2-8AA7-68FD373779D3}" type="presParOf" srcId="{0F1804AE-30A5-46E9-B167-1EDD5C41E8DC}" destId="{6A5C62FB-BEBC-414D-9A8B-F819E089CFF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7AA314-B268-4203-94F0-ACD4CEE997CE}" type="doc">
      <dgm:prSet loTypeId="urn:microsoft.com/office/officeart/2005/8/layout/hList6" loCatId="list" qsTypeId="urn:microsoft.com/office/officeart/2005/8/quickstyle/3d3" qsCatId="3D" csTypeId="urn:microsoft.com/office/officeart/2005/8/colors/accent1_2" csCatId="accent1" phldr="1"/>
      <dgm:spPr/>
      <dgm:t>
        <a:bodyPr/>
        <a:lstStyle/>
        <a:p>
          <a:endParaRPr lang="ru-RU"/>
        </a:p>
      </dgm:t>
    </dgm:pt>
    <dgm:pt modelId="{ABFFF479-9B51-4793-95F8-232B7A024F2C}">
      <dgm:prSet phldrT="[Текст]"/>
      <dgm:spPr>
        <a:solidFill>
          <a:schemeClr val="accent2"/>
        </a:solidFill>
      </dgm:spPr>
      <dgm:t>
        <a:bodyPr/>
        <a:lstStyle/>
        <a:p>
          <a:r>
            <a:rPr lang="ru-RU" dirty="0" smtClean="0">
              <a:latin typeface="Arial Narrow" panose="020B0606020202030204" pitchFamily="34" charset="0"/>
            </a:rPr>
            <a:t>Сбор, обобщение и анализ информации о качестве условий осуществления образовательной деятельности</a:t>
          </a:r>
          <a:endParaRPr lang="ru-RU" dirty="0">
            <a:latin typeface="Arial Narrow" panose="020B0606020202030204" pitchFamily="34" charset="0"/>
          </a:endParaRPr>
        </a:p>
      </dgm:t>
    </dgm:pt>
    <dgm:pt modelId="{CA0DAD2E-3613-4FFA-87FA-8F7EED738D23}" type="parTrans" cxnId="{E1AC40E3-E8D8-4D39-9DEF-795C6903FE1D}">
      <dgm:prSet/>
      <dgm:spPr/>
      <dgm:t>
        <a:bodyPr/>
        <a:lstStyle/>
        <a:p>
          <a:endParaRPr lang="ru-RU"/>
        </a:p>
      </dgm:t>
    </dgm:pt>
    <dgm:pt modelId="{6BE951B7-47DB-4352-B417-C29D81AD8B13}" type="sibTrans" cxnId="{E1AC40E3-E8D8-4D39-9DEF-795C6903FE1D}">
      <dgm:prSet/>
      <dgm:spPr/>
      <dgm:t>
        <a:bodyPr/>
        <a:lstStyle/>
        <a:p>
          <a:endParaRPr lang="ru-RU"/>
        </a:p>
      </dgm:t>
    </dgm:pt>
    <dgm:pt modelId="{B1ABE617-D9A5-4950-A8AD-B92C51FA9A3B}">
      <dgm:prSet phldrT="[Текст]"/>
      <dgm:spPr>
        <a:solidFill>
          <a:schemeClr val="accent2"/>
        </a:solidFill>
      </dgm:spPr>
      <dgm:t>
        <a:bodyPr/>
        <a:lstStyle/>
        <a:p>
          <a:r>
            <a:rPr lang="ru-RU" dirty="0" smtClean="0">
              <a:latin typeface="Arial Narrow" panose="020B0606020202030204" pitchFamily="34" charset="0"/>
            </a:rPr>
            <a:t>Проведение дополнительного социологического исследования для оценки уровня развития образования</a:t>
          </a:r>
          <a:endParaRPr lang="ru-RU" dirty="0">
            <a:latin typeface="Arial Narrow" panose="020B0606020202030204" pitchFamily="34" charset="0"/>
          </a:endParaRPr>
        </a:p>
      </dgm:t>
    </dgm:pt>
    <dgm:pt modelId="{2A1C1F3A-0B41-4286-A677-462B5425BC51}" type="parTrans" cxnId="{9547690B-3704-4F37-A54C-2B09F9A35AA4}">
      <dgm:prSet/>
      <dgm:spPr/>
      <dgm:t>
        <a:bodyPr/>
        <a:lstStyle/>
        <a:p>
          <a:endParaRPr lang="ru-RU"/>
        </a:p>
      </dgm:t>
    </dgm:pt>
    <dgm:pt modelId="{8C1C160B-2818-4B57-B9F2-CAD4A289FCBF}" type="sibTrans" cxnId="{9547690B-3704-4F37-A54C-2B09F9A35AA4}">
      <dgm:prSet/>
      <dgm:spPr/>
      <dgm:t>
        <a:bodyPr/>
        <a:lstStyle/>
        <a:p>
          <a:endParaRPr lang="ru-RU"/>
        </a:p>
      </dgm:t>
    </dgm:pt>
    <dgm:pt modelId="{25721F13-C6CB-4F63-A0DC-4B1357DEFEFB}">
      <dgm:prSet phldrT="[Текст]"/>
      <dgm:spPr>
        <a:solidFill>
          <a:schemeClr val="accent2"/>
        </a:solidFill>
      </dgm:spPr>
      <dgm:t>
        <a:bodyPr/>
        <a:lstStyle/>
        <a:p>
          <a:r>
            <a:rPr lang="ru-RU" dirty="0" smtClean="0">
              <a:latin typeface="Arial Narrow" panose="020B0606020202030204" pitchFamily="34" charset="0"/>
            </a:rPr>
            <a:t>Проведение консультационных семинаров для представителей организаций по организации работ по устранению выявленных в ходе НОК недостатков</a:t>
          </a:r>
          <a:endParaRPr lang="ru-RU" dirty="0">
            <a:latin typeface="Arial Narrow" panose="020B0606020202030204" pitchFamily="34" charset="0"/>
          </a:endParaRPr>
        </a:p>
      </dgm:t>
    </dgm:pt>
    <dgm:pt modelId="{416A16F7-42FF-4D28-AC8D-48AFE3D7BEC7}" type="parTrans" cxnId="{E32D4F77-1998-4804-8750-916FE6836461}">
      <dgm:prSet/>
      <dgm:spPr/>
      <dgm:t>
        <a:bodyPr/>
        <a:lstStyle/>
        <a:p>
          <a:endParaRPr lang="ru-RU"/>
        </a:p>
      </dgm:t>
    </dgm:pt>
    <dgm:pt modelId="{A57E7709-DA1D-4E8C-B03D-48A520CE7B12}" type="sibTrans" cxnId="{E32D4F77-1998-4804-8750-916FE6836461}">
      <dgm:prSet/>
      <dgm:spPr/>
      <dgm:t>
        <a:bodyPr/>
        <a:lstStyle/>
        <a:p>
          <a:endParaRPr lang="ru-RU"/>
        </a:p>
      </dgm:t>
    </dgm:pt>
    <dgm:pt modelId="{8D3E89CD-DB06-4810-93E3-AD0B58C630D9}" type="pres">
      <dgm:prSet presAssocID="{0B7AA314-B268-4203-94F0-ACD4CEE997CE}" presName="Name0" presStyleCnt="0">
        <dgm:presLayoutVars>
          <dgm:dir/>
          <dgm:resizeHandles val="exact"/>
        </dgm:presLayoutVars>
      </dgm:prSet>
      <dgm:spPr/>
      <dgm:t>
        <a:bodyPr/>
        <a:lstStyle/>
        <a:p>
          <a:endParaRPr lang="ru-RU"/>
        </a:p>
      </dgm:t>
    </dgm:pt>
    <dgm:pt modelId="{1A23C6D1-BC59-40FA-87C3-45581D5A8ECF}" type="pres">
      <dgm:prSet presAssocID="{ABFFF479-9B51-4793-95F8-232B7A024F2C}" presName="node" presStyleLbl="node1" presStyleIdx="0" presStyleCnt="3">
        <dgm:presLayoutVars>
          <dgm:bulletEnabled val="1"/>
        </dgm:presLayoutVars>
      </dgm:prSet>
      <dgm:spPr/>
      <dgm:t>
        <a:bodyPr/>
        <a:lstStyle/>
        <a:p>
          <a:endParaRPr lang="ru-RU"/>
        </a:p>
      </dgm:t>
    </dgm:pt>
    <dgm:pt modelId="{F7C24C3D-0ABF-4A4B-B102-4F735ABD8BD7}" type="pres">
      <dgm:prSet presAssocID="{6BE951B7-47DB-4352-B417-C29D81AD8B13}" presName="sibTrans" presStyleCnt="0"/>
      <dgm:spPr/>
    </dgm:pt>
    <dgm:pt modelId="{C90F7D01-11E6-43A6-B151-DED4B69E4232}" type="pres">
      <dgm:prSet presAssocID="{B1ABE617-D9A5-4950-A8AD-B92C51FA9A3B}" presName="node" presStyleLbl="node1" presStyleIdx="1" presStyleCnt="3">
        <dgm:presLayoutVars>
          <dgm:bulletEnabled val="1"/>
        </dgm:presLayoutVars>
      </dgm:prSet>
      <dgm:spPr/>
      <dgm:t>
        <a:bodyPr/>
        <a:lstStyle/>
        <a:p>
          <a:endParaRPr lang="ru-RU"/>
        </a:p>
      </dgm:t>
    </dgm:pt>
    <dgm:pt modelId="{79EB6C60-405E-43D2-BB29-43A325A01EBE}" type="pres">
      <dgm:prSet presAssocID="{8C1C160B-2818-4B57-B9F2-CAD4A289FCBF}" presName="sibTrans" presStyleCnt="0"/>
      <dgm:spPr/>
    </dgm:pt>
    <dgm:pt modelId="{76D3A305-EB8F-4001-A08B-3EE52AD3A025}" type="pres">
      <dgm:prSet presAssocID="{25721F13-C6CB-4F63-A0DC-4B1357DEFEFB}" presName="node" presStyleLbl="node1" presStyleIdx="2" presStyleCnt="3" custLinFactNeighborX="645" custLinFactNeighborY="-2707">
        <dgm:presLayoutVars>
          <dgm:bulletEnabled val="1"/>
        </dgm:presLayoutVars>
      </dgm:prSet>
      <dgm:spPr/>
      <dgm:t>
        <a:bodyPr/>
        <a:lstStyle/>
        <a:p>
          <a:endParaRPr lang="ru-RU"/>
        </a:p>
      </dgm:t>
    </dgm:pt>
  </dgm:ptLst>
  <dgm:cxnLst>
    <dgm:cxn modelId="{C9EC88DC-E85B-436B-ADD3-D3D2FFE61E2E}" type="presOf" srcId="{0B7AA314-B268-4203-94F0-ACD4CEE997CE}" destId="{8D3E89CD-DB06-4810-93E3-AD0B58C630D9}" srcOrd="0" destOrd="0" presId="urn:microsoft.com/office/officeart/2005/8/layout/hList6"/>
    <dgm:cxn modelId="{9547690B-3704-4F37-A54C-2B09F9A35AA4}" srcId="{0B7AA314-B268-4203-94F0-ACD4CEE997CE}" destId="{B1ABE617-D9A5-4950-A8AD-B92C51FA9A3B}" srcOrd="1" destOrd="0" parTransId="{2A1C1F3A-0B41-4286-A677-462B5425BC51}" sibTransId="{8C1C160B-2818-4B57-B9F2-CAD4A289FCBF}"/>
    <dgm:cxn modelId="{B575B6AC-75E5-4821-BC0E-3078C7787B25}" type="presOf" srcId="{ABFFF479-9B51-4793-95F8-232B7A024F2C}" destId="{1A23C6D1-BC59-40FA-87C3-45581D5A8ECF}" srcOrd="0" destOrd="0" presId="urn:microsoft.com/office/officeart/2005/8/layout/hList6"/>
    <dgm:cxn modelId="{E1AC40E3-E8D8-4D39-9DEF-795C6903FE1D}" srcId="{0B7AA314-B268-4203-94F0-ACD4CEE997CE}" destId="{ABFFF479-9B51-4793-95F8-232B7A024F2C}" srcOrd="0" destOrd="0" parTransId="{CA0DAD2E-3613-4FFA-87FA-8F7EED738D23}" sibTransId="{6BE951B7-47DB-4352-B417-C29D81AD8B13}"/>
    <dgm:cxn modelId="{A35C73C9-BCEE-405C-B8BE-532DC43E4982}" type="presOf" srcId="{25721F13-C6CB-4F63-A0DC-4B1357DEFEFB}" destId="{76D3A305-EB8F-4001-A08B-3EE52AD3A025}" srcOrd="0" destOrd="0" presId="urn:microsoft.com/office/officeart/2005/8/layout/hList6"/>
    <dgm:cxn modelId="{E32D4F77-1998-4804-8750-916FE6836461}" srcId="{0B7AA314-B268-4203-94F0-ACD4CEE997CE}" destId="{25721F13-C6CB-4F63-A0DC-4B1357DEFEFB}" srcOrd="2" destOrd="0" parTransId="{416A16F7-42FF-4D28-AC8D-48AFE3D7BEC7}" sibTransId="{A57E7709-DA1D-4E8C-B03D-48A520CE7B12}"/>
    <dgm:cxn modelId="{390BAF7E-FC40-4715-B5A9-605399DAE6E9}" type="presOf" srcId="{B1ABE617-D9A5-4950-A8AD-B92C51FA9A3B}" destId="{C90F7D01-11E6-43A6-B151-DED4B69E4232}" srcOrd="0" destOrd="0" presId="urn:microsoft.com/office/officeart/2005/8/layout/hList6"/>
    <dgm:cxn modelId="{14A7F87B-8470-4034-88F2-3E81E44C8BE2}" type="presParOf" srcId="{8D3E89CD-DB06-4810-93E3-AD0B58C630D9}" destId="{1A23C6D1-BC59-40FA-87C3-45581D5A8ECF}" srcOrd="0" destOrd="0" presId="urn:microsoft.com/office/officeart/2005/8/layout/hList6"/>
    <dgm:cxn modelId="{724A810D-81D1-4644-80F5-46FD86AEC848}" type="presParOf" srcId="{8D3E89CD-DB06-4810-93E3-AD0B58C630D9}" destId="{F7C24C3D-0ABF-4A4B-B102-4F735ABD8BD7}" srcOrd="1" destOrd="0" presId="urn:microsoft.com/office/officeart/2005/8/layout/hList6"/>
    <dgm:cxn modelId="{80B0AD4D-94B5-45C5-ADF0-1CF49DB5F4A4}" type="presParOf" srcId="{8D3E89CD-DB06-4810-93E3-AD0B58C630D9}" destId="{C90F7D01-11E6-43A6-B151-DED4B69E4232}" srcOrd="2" destOrd="0" presId="urn:microsoft.com/office/officeart/2005/8/layout/hList6"/>
    <dgm:cxn modelId="{8D6B077B-101F-4625-98F1-D74062169D7B}" type="presParOf" srcId="{8D3E89CD-DB06-4810-93E3-AD0B58C630D9}" destId="{79EB6C60-405E-43D2-BB29-43A325A01EBE}" srcOrd="3" destOrd="0" presId="urn:microsoft.com/office/officeart/2005/8/layout/hList6"/>
    <dgm:cxn modelId="{2E0CB8A4-98AD-47B7-935F-BA06904D10EE}" type="presParOf" srcId="{8D3E89CD-DB06-4810-93E3-AD0B58C630D9}" destId="{76D3A305-EB8F-4001-A08B-3EE52AD3A025}"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2A3B2-1DC0-44DE-9FEE-2A468CE5B811}">
      <dsp:nvSpPr>
        <dsp:cNvPr id="0" name=""/>
        <dsp:cNvSpPr/>
      </dsp:nvSpPr>
      <dsp:spPr>
        <a:xfrm>
          <a:off x="0" y="3205593"/>
          <a:ext cx="10058399" cy="2103216"/>
        </a:xfrm>
        <a:prstGeom prst="rect">
          <a:avLst/>
        </a:prstGeom>
        <a:solidFill>
          <a:schemeClr val="accent2"/>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kern="1200" dirty="0" smtClean="0">
              <a:latin typeface="Arial Narrow" panose="020B0606020202030204" pitchFamily="34" charset="0"/>
            </a:rPr>
            <a:t>Рассмотрение и согласование проекта документации о закупках </a:t>
          </a:r>
          <a:endParaRPr lang="ru-RU" sz="2800" kern="1200" dirty="0">
            <a:latin typeface="Arial Narrow" panose="020B0606020202030204" pitchFamily="34" charset="0"/>
          </a:endParaRPr>
        </a:p>
      </dsp:txBody>
      <dsp:txXfrm>
        <a:off x="0" y="3205593"/>
        <a:ext cx="10058399" cy="1135736"/>
      </dsp:txXfrm>
    </dsp:sp>
    <dsp:sp modelId="{24235FFC-5285-4E97-BDA6-AEE32361B94A}">
      <dsp:nvSpPr>
        <dsp:cNvPr id="0" name=""/>
        <dsp:cNvSpPr/>
      </dsp:nvSpPr>
      <dsp:spPr>
        <a:xfrm>
          <a:off x="0" y="4299266"/>
          <a:ext cx="10058399" cy="9674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34696" tIns="41910" rIns="234696" bIns="41910" numCol="1" spcCol="1270" anchor="ctr" anchorCtr="0">
          <a:noAutofit/>
        </a:bodyPr>
        <a:lstStyle/>
        <a:p>
          <a:pPr lvl="0" algn="ctr" defTabSz="1466850">
            <a:lnSpc>
              <a:spcPct val="90000"/>
            </a:lnSpc>
            <a:spcBef>
              <a:spcPct val="0"/>
            </a:spcBef>
            <a:spcAft>
              <a:spcPct val="35000"/>
            </a:spcAft>
          </a:pPr>
          <a:r>
            <a:rPr lang="ru-RU" sz="3300" kern="1200" dirty="0" smtClean="0">
              <a:latin typeface="Arial Narrow" panose="020B0606020202030204" pitchFamily="34" charset="0"/>
            </a:rPr>
            <a:t> В течение 30 дней с момента представления проекта документации в ОС </a:t>
          </a:r>
          <a:endParaRPr lang="ru-RU" sz="3300" kern="1200" dirty="0">
            <a:latin typeface="Arial Narrow" panose="020B0606020202030204" pitchFamily="34" charset="0"/>
          </a:endParaRPr>
        </a:p>
      </dsp:txBody>
      <dsp:txXfrm>
        <a:off x="0" y="4299266"/>
        <a:ext cx="10058399" cy="967479"/>
      </dsp:txXfrm>
    </dsp:sp>
    <dsp:sp modelId="{B0D134B0-2986-4D46-B0D3-0FF618EE5350}">
      <dsp:nvSpPr>
        <dsp:cNvPr id="0" name=""/>
        <dsp:cNvSpPr/>
      </dsp:nvSpPr>
      <dsp:spPr>
        <a:xfrm rot="10800000">
          <a:off x="0" y="2394"/>
          <a:ext cx="10058399" cy="3234746"/>
        </a:xfrm>
        <a:prstGeom prst="upArrowCallout">
          <a:avLst/>
        </a:prstGeom>
        <a:solidFill>
          <a:schemeClr val="accent2"/>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kern="1200" dirty="0" smtClean="0">
              <a:latin typeface="Arial Narrow" panose="020B0606020202030204" pitchFamily="34" charset="0"/>
            </a:rPr>
            <a:t>Подготовка предложений для разработки ТЗ и требований к оператору</a:t>
          </a:r>
          <a:endParaRPr lang="ru-RU" sz="2800" kern="1200" dirty="0">
            <a:latin typeface="Arial Narrow" panose="020B0606020202030204" pitchFamily="34" charset="0"/>
          </a:endParaRPr>
        </a:p>
      </dsp:txBody>
      <dsp:txXfrm rot="-10800000">
        <a:off x="0" y="2394"/>
        <a:ext cx="10058399" cy="1135396"/>
      </dsp:txXfrm>
    </dsp:sp>
    <dsp:sp modelId="{6A5C62FB-BEBC-414D-9A8B-F819E089CFFE}">
      <dsp:nvSpPr>
        <dsp:cNvPr id="0" name=""/>
        <dsp:cNvSpPr/>
      </dsp:nvSpPr>
      <dsp:spPr>
        <a:xfrm>
          <a:off x="0" y="1137791"/>
          <a:ext cx="10058399" cy="9671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34696" tIns="41910" rIns="234696" bIns="41910" numCol="1" spcCol="1270" anchor="ctr" anchorCtr="0">
          <a:noAutofit/>
        </a:bodyPr>
        <a:lstStyle/>
        <a:p>
          <a:pPr lvl="0" algn="ctr" defTabSz="1466850">
            <a:lnSpc>
              <a:spcPct val="90000"/>
            </a:lnSpc>
            <a:spcBef>
              <a:spcPct val="0"/>
            </a:spcBef>
            <a:spcAft>
              <a:spcPct val="35000"/>
            </a:spcAft>
          </a:pPr>
          <a:r>
            <a:rPr lang="ru-RU" sz="3300" kern="1200" dirty="0" smtClean="0">
              <a:latin typeface="Arial Narrow" panose="020B0606020202030204" pitchFamily="34" charset="0"/>
            </a:rPr>
            <a:t>1 квартал года проведения НОК</a:t>
          </a:r>
          <a:endParaRPr lang="ru-RU" sz="3300" kern="1200" dirty="0">
            <a:latin typeface="Arial Narrow" panose="020B0606020202030204" pitchFamily="34" charset="0"/>
          </a:endParaRPr>
        </a:p>
      </dsp:txBody>
      <dsp:txXfrm>
        <a:off x="0" y="1137791"/>
        <a:ext cx="10058399" cy="9671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23C6D1-BC59-40FA-87C3-45581D5A8ECF}">
      <dsp:nvSpPr>
        <dsp:cNvPr id="0" name=""/>
        <dsp:cNvSpPr/>
      </dsp:nvSpPr>
      <dsp:spPr>
        <a:xfrm rot="16200000">
          <a:off x="-458817" y="460168"/>
          <a:ext cx="4434839" cy="3514501"/>
        </a:xfrm>
        <a:prstGeom prst="flowChartManualOperation">
          <a:avLst/>
        </a:prstGeom>
        <a:solidFill>
          <a:schemeClr val="accent2"/>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0" tIns="0" rIns="159383" bIns="0" numCol="1" spcCol="1270" anchor="ctr" anchorCtr="0">
          <a:noAutofit/>
        </a:bodyPr>
        <a:lstStyle/>
        <a:p>
          <a:pPr lvl="0" algn="ctr" defTabSz="1111250">
            <a:lnSpc>
              <a:spcPct val="90000"/>
            </a:lnSpc>
            <a:spcBef>
              <a:spcPct val="0"/>
            </a:spcBef>
            <a:spcAft>
              <a:spcPct val="35000"/>
            </a:spcAft>
          </a:pPr>
          <a:r>
            <a:rPr lang="ru-RU" sz="2500" kern="1200" dirty="0" smtClean="0">
              <a:latin typeface="Arial Narrow" panose="020B0606020202030204" pitchFamily="34" charset="0"/>
            </a:rPr>
            <a:t>Сбор, обобщение и анализ информации о качестве условий осуществления образовательной деятельности</a:t>
          </a:r>
          <a:endParaRPr lang="ru-RU" sz="2500" kern="1200" dirty="0">
            <a:latin typeface="Arial Narrow" panose="020B0606020202030204" pitchFamily="34" charset="0"/>
          </a:endParaRPr>
        </a:p>
      </dsp:txBody>
      <dsp:txXfrm rot="5400000">
        <a:off x="1352" y="886967"/>
        <a:ext cx="3514501" cy="2660903"/>
      </dsp:txXfrm>
    </dsp:sp>
    <dsp:sp modelId="{C90F7D01-11E6-43A6-B151-DED4B69E4232}">
      <dsp:nvSpPr>
        <dsp:cNvPr id="0" name=""/>
        <dsp:cNvSpPr/>
      </dsp:nvSpPr>
      <dsp:spPr>
        <a:xfrm rot="16200000">
          <a:off x="3319272" y="460168"/>
          <a:ext cx="4434839" cy="3514501"/>
        </a:xfrm>
        <a:prstGeom prst="flowChartManualOperation">
          <a:avLst/>
        </a:prstGeom>
        <a:solidFill>
          <a:schemeClr val="accent2"/>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0" tIns="0" rIns="159383" bIns="0" numCol="1" spcCol="1270" anchor="ctr" anchorCtr="0">
          <a:noAutofit/>
        </a:bodyPr>
        <a:lstStyle/>
        <a:p>
          <a:pPr lvl="0" algn="ctr" defTabSz="1111250">
            <a:lnSpc>
              <a:spcPct val="90000"/>
            </a:lnSpc>
            <a:spcBef>
              <a:spcPct val="0"/>
            </a:spcBef>
            <a:spcAft>
              <a:spcPct val="35000"/>
            </a:spcAft>
          </a:pPr>
          <a:r>
            <a:rPr lang="ru-RU" sz="2500" kern="1200" dirty="0" smtClean="0">
              <a:latin typeface="Arial Narrow" panose="020B0606020202030204" pitchFamily="34" charset="0"/>
            </a:rPr>
            <a:t>Проведение дополнительного социологического исследования для оценки уровня развития образования</a:t>
          </a:r>
          <a:endParaRPr lang="ru-RU" sz="2500" kern="1200" dirty="0">
            <a:latin typeface="Arial Narrow" panose="020B0606020202030204" pitchFamily="34" charset="0"/>
          </a:endParaRPr>
        </a:p>
      </dsp:txBody>
      <dsp:txXfrm rot="5400000">
        <a:off x="3779441" y="886967"/>
        <a:ext cx="3514501" cy="2660903"/>
      </dsp:txXfrm>
    </dsp:sp>
    <dsp:sp modelId="{76D3A305-EB8F-4001-A08B-3EE52AD3A025}">
      <dsp:nvSpPr>
        <dsp:cNvPr id="0" name=""/>
        <dsp:cNvSpPr/>
      </dsp:nvSpPr>
      <dsp:spPr>
        <a:xfrm rot="16200000">
          <a:off x="7098712" y="460168"/>
          <a:ext cx="4434839" cy="3514501"/>
        </a:xfrm>
        <a:prstGeom prst="flowChartManualOperation">
          <a:avLst/>
        </a:prstGeom>
        <a:solidFill>
          <a:schemeClr val="accent2"/>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0" tIns="0" rIns="159383" bIns="0" numCol="1" spcCol="1270" anchor="ctr" anchorCtr="0">
          <a:noAutofit/>
        </a:bodyPr>
        <a:lstStyle/>
        <a:p>
          <a:pPr lvl="0" algn="ctr" defTabSz="1111250">
            <a:lnSpc>
              <a:spcPct val="90000"/>
            </a:lnSpc>
            <a:spcBef>
              <a:spcPct val="0"/>
            </a:spcBef>
            <a:spcAft>
              <a:spcPct val="35000"/>
            </a:spcAft>
          </a:pPr>
          <a:r>
            <a:rPr lang="ru-RU" sz="2500" kern="1200" dirty="0" smtClean="0">
              <a:latin typeface="Arial Narrow" panose="020B0606020202030204" pitchFamily="34" charset="0"/>
            </a:rPr>
            <a:t>Проведение консультационных семинаров для представителей организаций по организации работ по устранению выявленных в ходе НОК недостатков</a:t>
          </a:r>
          <a:endParaRPr lang="ru-RU" sz="2500" kern="1200" dirty="0">
            <a:latin typeface="Arial Narrow" panose="020B0606020202030204" pitchFamily="34" charset="0"/>
          </a:endParaRPr>
        </a:p>
      </dsp:txBody>
      <dsp:txXfrm rot="5400000">
        <a:off x="7558881" y="886967"/>
        <a:ext cx="3514501" cy="266090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136"/>
          </a:xfrm>
          <a:prstGeom prst="rect">
            <a:avLst/>
          </a:prstGeom>
        </p:spPr>
        <p:txBody>
          <a:bodyPr vert="horz" lIns="91440" tIns="45720" rIns="91440" bIns="45720" rtlCol="0"/>
          <a:lstStyle>
            <a:lvl1pPr algn="r">
              <a:defRPr sz="1200"/>
            </a:lvl1pPr>
          </a:lstStyle>
          <a:p>
            <a:fld id="{452FDB46-151F-434B-BD8F-D9D856E0013B}" type="datetimeFigureOut">
              <a:rPr lang="ru-RU" smtClean="0"/>
              <a:pPr/>
              <a:t>20.05.2024</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2"/>
            <a:ext cx="2945659" cy="49813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2"/>
            <a:ext cx="2945659" cy="498135"/>
          </a:xfrm>
          <a:prstGeom prst="rect">
            <a:avLst/>
          </a:prstGeom>
        </p:spPr>
        <p:txBody>
          <a:bodyPr vert="horz" lIns="91440" tIns="45720" rIns="91440" bIns="45720" rtlCol="0" anchor="b"/>
          <a:lstStyle>
            <a:lvl1pPr algn="r">
              <a:defRPr sz="1200"/>
            </a:lvl1pPr>
          </a:lstStyle>
          <a:p>
            <a:fld id="{DA4DD6C6-8A6A-47F8-A248-5B768140B544}" type="slidenum">
              <a:rPr lang="ru-RU" smtClean="0"/>
              <a:pPr/>
              <a:t>‹#›</a:t>
            </a:fld>
            <a:endParaRPr lang="ru-RU"/>
          </a:p>
        </p:txBody>
      </p:sp>
    </p:spTree>
    <p:extLst>
      <p:ext uri="{BB962C8B-B14F-4D97-AF65-F5344CB8AC3E}">
        <p14:creationId xmlns:p14="http://schemas.microsoft.com/office/powerpoint/2010/main" val="3759999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957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219216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3933654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248178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0571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346054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400754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113100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458262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EA92644-4D22-4054-928F-990B2B4478FB}" type="datetimeFigureOut">
              <a:rPr lang="ru-RU" smtClean="0"/>
              <a:pPr/>
              <a:t>20.05.2024</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4E0F055-74EC-4871-9ECC-5BFCD65779F5}" type="slidenum">
              <a:rPr lang="ru-RU" smtClean="0"/>
              <a:pPr/>
              <a:t>‹#›</a:t>
            </a:fld>
            <a:endParaRPr lang="ru-RU"/>
          </a:p>
        </p:txBody>
      </p:sp>
    </p:spTree>
    <p:extLst>
      <p:ext uri="{BB962C8B-B14F-4D97-AF65-F5344CB8AC3E}">
        <p14:creationId xmlns:p14="http://schemas.microsoft.com/office/powerpoint/2010/main" val="232820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A92644-4D22-4054-928F-990B2B4478FB}" type="datetimeFigureOut">
              <a:rPr lang="ru-RU" smtClean="0"/>
              <a:pPr/>
              <a:t>20.05.2024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0F055-74EC-4871-9ECC-5BFCD65779F5}" type="slidenum">
              <a:rPr lang="ru-RU" smtClean="0"/>
              <a:pPr/>
              <a:t>‹#›</a:t>
            </a:fld>
            <a:endParaRPr lang="ru-RU"/>
          </a:p>
        </p:txBody>
      </p:sp>
    </p:spTree>
    <p:extLst>
      <p:ext uri="{BB962C8B-B14F-4D97-AF65-F5344CB8AC3E}">
        <p14:creationId xmlns:p14="http://schemas.microsoft.com/office/powerpoint/2010/main" val="383703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EA92644-4D22-4054-928F-990B2B4478FB}" type="datetimeFigureOut">
              <a:rPr lang="ru-RU" smtClean="0"/>
              <a:pPr/>
              <a:t>20.05.2024</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4E0F055-74EC-4871-9ECC-5BFCD65779F5}" type="slidenum">
              <a:rPr lang="ru-RU" smtClean="0"/>
              <a:pPr/>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65264"/>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dutainme.ru/post/dobryakova/" TargetMode="External"/><Relationship Id="rId2" Type="http://schemas.openxmlformats.org/officeDocument/2006/relationships/hyperlink" Target="mailto:zelenko@coko24.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90600" y="635000"/>
            <a:ext cx="10604500" cy="3810000"/>
          </a:xfrm>
        </p:spPr>
        <p:txBody>
          <a:bodyPr>
            <a:noAutofit/>
          </a:bodyPr>
          <a:lstStyle/>
          <a:p>
            <a:pPr algn="ctr"/>
            <a:r>
              <a:rPr lang="ru-RU" sz="4800" b="1" dirty="0" smtClean="0">
                <a:solidFill>
                  <a:schemeClr val="accent2"/>
                </a:solidFill>
                <a:latin typeface="Arial Narrow" panose="020B0606020202030204" pitchFamily="34" charset="0"/>
              </a:rPr>
              <a:t>Изменения и дополнения</a:t>
            </a:r>
            <a:r>
              <a:rPr lang="ru-RU" sz="4400" b="1" dirty="0" smtClean="0">
                <a:solidFill>
                  <a:schemeClr val="accent2"/>
                </a:solidFill>
                <a:latin typeface="Arial Narrow" panose="020B0606020202030204" pitchFamily="34" charset="0"/>
              </a:rPr>
              <a:t/>
            </a:r>
            <a:br>
              <a:rPr lang="ru-RU" sz="4400" b="1" dirty="0" smtClean="0">
                <a:solidFill>
                  <a:schemeClr val="accent2"/>
                </a:solidFill>
                <a:latin typeface="Arial Narrow" panose="020B0606020202030204" pitchFamily="34" charset="0"/>
              </a:rPr>
            </a:br>
            <a:r>
              <a:rPr lang="ru-RU" sz="2800" b="1" dirty="0" smtClean="0">
                <a:solidFill>
                  <a:schemeClr val="accent2"/>
                </a:solidFill>
                <a:latin typeface="Arial Narrow" panose="020B0606020202030204" pitchFamily="34" charset="0"/>
              </a:rPr>
              <a:t/>
            </a:r>
            <a:br>
              <a:rPr lang="ru-RU" sz="2800" b="1" dirty="0" smtClean="0">
                <a:solidFill>
                  <a:schemeClr val="accent2"/>
                </a:solidFill>
                <a:latin typeface="Arial Narrow" panose="020B0606020202030204" pitchFamily="34" charset="0"/>
              </a:rPr>
            </a:br>
            <a:r>
              <a:rPr lang="ru-RU" sz="3600" b="1" dirty="0">
                <a:solidFill>
                  <a:schemeClr val="accent2"/>
                </a:solidFill>
                <a:latin typeface="Arial Narrow" panose="020B0606020202030204" pitchFamily="34" charset="0"/>
              </a:rPr>
              <a:t>в</a:t>
            </a:r>
            <a:r>
              <a:rPr lang="ru-RU" sz="3600" b="1" dirty="0" smtClean="0">
                <a:solidFill>
                  <a:schemeClr val="accent2"/>
                </a:solidFill>
                <a:latin typeface="Arial Narrow" panose="020B0606020202030204" pitchFamily="34" charset="0"/>
              </a:rPr>
              <a:t> проведении независимой оценки качества </a:t>
            </a:r>
            <a:br>
              <a:rPr lang="ru-RU" sz="3600" b="1" dirty="0" smtClean="0">
                <a:solidFill>
                  <a:schemeClr val="accent2"/>
                </a:solidFill>
                <a:latin typeface="Arial Narrow" panose="020B0606020202030204" pitchFamily="34" charset="0"/>
              </a:rPr>
            </a:br>
            <a:r>
              <a:rPr lang="ru-RU" sz="3600" b="1" dirty="0" smtClean="0">
                <a:solidFill>
                  <a:schemeClr val="accent2"/>
                </a:solidFill>
                <a:latin typeface="Arial Narrow" panose="020B0606020202030204" pitchFamily="34" charset="0"/>
              </a:rPr>
              <a:t>условий осуществления  образовательной деятельности организациями </a:t>
            </a:r>
            <a:br>
              <a:rPr lang="ru-RU" sz="3600" b="1" dirty="0" smtClean="0">
                <a:solidFill>
                  <a:schemeClr val="accent2"/>
                </a:solidFill>
                <a:latin typeface="Arial Narrow" panose="020B0606020202030204" pitchFamily="34" charset="0"/>
              </a:rPr>
            </a:br>
            <a:r>
              <a:rPr lang="ru-RU" sz="3600" b="1" dirty="0" smtClean="0">
                <a:solidFill>
                  <a:schemeClr val="accent2"/>
                </a:solidFill>
                <a:latin typeface="Arial Narrow" panose="020B0606020202030204" pitchFamily="34" charset="0"/>
              </a:rPr>
              <a:t>на муниципальном </a:t>
            </a:r>
            <a:r>
              <a:rPr lang="ru-RU" sz="3600" b="1" dirty="0" smtClean="0">
                <a:solidFill>
                  <a:schemeClr val="accent2"/>
                </a:solidFill>
                <a:latin typeface="Arial Narrow" panose="020B0606020202030204" pitchFamily="34" charset="0"/>
              </a:rPr>
              <a:t>уровне (2 часть )</a:t>
            </a:r>
            <a:r>
              <a:rPr lang="en-US" sz="2800" b="1" i="1" dirty="0" smtClean="0">
                <a:solidFill>
                  <a:schemeClr val="accent2"/>
                </a:solidFill>
                <a:latin typeface="Arial Narrow" panose="020B0606020202030204" pitchFamily="34" charset="0"/>
              </a:rPr>
              <a:t/>
            </a:r>
            <a:br>
              <a:rPr lang="en-US" sz="2800" b="1" i="1" dirty="0" smtClean="0">
                <a:solidFill>
                  <a:schemeClr val="accent2"/>
                </a:solidFill>
                <a:latin typeface="Arial Narrow" panose="020B0606020202030204" pitchFamily="34" charset="0"/>
              </a:rPr>
            </a:br>
            <a:endParaRPr lang="ru-RU" sz="3000" dirty="0">
              <a:solidFill>
                <a:srgbClr val="FF0000"/>
              </a:solidFill>
              <a:latin typeface="Arial Narrow" panose="020B0606020202030204" pitchFamily="34" charset="0"/>
            </a:endParaRPr>
          </a:p>
        </p:txBody>
      </p:sp>
      <p:sp>
        <p:nvSpPr>
          <p:cNvPr id="3" name="Подзаголовок 2"/>
          <p:cNvSpPr>
            <a:spLocks noGrp="1"/>
          </p:cNvSpPr>
          <p:nvPr>
            <p:ph type="subTitle" idx="1"/>
          </p:nvPr>
        </p:nvSpPr>
        <p:spPr>
          <a:xfrm>
            <a:off x="3541986" y="5106298"/>
            <a:ext cx="8144247" cy="927405"/>
          </a:xfrm>
        </p:spPr>
        <p:txBody>
          <a:bodyPr>
            <a:normAutofit/>
          </a:bodyPr>
          <a:lstStyle/>
          <a:p>
            <a:pPr algn="l"/>
            <a:r>
              <a:rPr lang="ru-RU" sz="2800" dirty="0" smtClean="0">
                <a:latin typeface="Arial Narrow" panose="020B0606020202030204" pitchFamily="34" charset="0"/>
              </a:rPr>
              <a:t>Зеленко Лариса Егоровна,</a:t>
            </a:r>
            <a:br>
              <a:rPr lang="ru-RU" sz="2800" dirty="0" smtClean="0">
                <a:latin typeface="Arial Narrow" panose="020B0606020202030204" pitchFamily="34" charset="0"/>
              </a:rPr>
            </a:br>
            <a:r>
              <a:rPr lang="ru-RU" sz="2800" dirty="0" smtClean="0">
                <a:latin typeface="Arial Narrow" panose="020B0606020202030204" pitchFamily="34" charset="0"/>
              </a:rPr>
              <a:t>Красноярск, 2024</a:t>
            </a:r>
            <a:endParaRPr lang="ru-RU" sz="2800" dirty="0">
              <a:latin typeface="Arial Narrow" panose="020B060602020203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588" y="5039601"/>
            <a:ext cx="2876312" cy="1145299"/>
          </a:xfrm>
          <a:prstGeom prst="rect">
            <a:avLst/>
          </a:prstGeom>
        </p:spPr>
      </p:pic>
    </p:spTree>
    <p:extLst>
      <p:ext uri="{BB962C8B-B14F-4D97-AF65-F5344CB8AC3E}">
        <p14:creationId xmlns:p14="http://schemas.microsoft.com/office/powerpoint/2010/main" val="1682843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874643" y="4479235"/>
            <a:ext cx="10281037" cy="1828800"/>
          </a:xfrm>
        </p:spPr>
        <p:txBody>
          <a:bodyPr>
            <a:normAutofit fontScale="90000"/>
          </a:bodyPr>
          <a:lstStyle/>
          <a:p>
            <a:pPr algn="just"/>
            <a:r>
              <a:rPr lang="ru-RU" sz="2400" u="sng" dirty="0" smtClean="0">
                <a:latin typeface="Arial Narrow" panose="020B0606020202030204" pitchFamily="34" charset="0"/>
              </a:rPr>
              <a:t>Основание: </a:t>
            </a:r>
            <a:r>
              <a:rPr lang="ru-RU" sz="2400" dirty="0" smtClean="0">
                <a:latin typeface="Arial Narrow" panose="020B0606020202030204" pitchFamily="34" charset="0"/>
              </a:rPr>
              <a:t>Методические рекомендации </a:t>
            </a:r>
            <a:r>
              <a:rPr lang="ru-RU" sz="2400" dirty="0">
                <a:latin typeface="Arial Narrow" panose="020B0606020202030204" pitchFamily="34" charset="0"/>
              </a:rPr>
              <a:t>к единому порядку расчета показателей независимой оценки качества условий осуществления образовательной деятельности организациями, осуществляющими образовательную деятельность по основным общеобразовательным программам, образовательным программам среднего профессионального образования, основным программам профессионального обучения, дополнительным общеобразовательным программам (с учетом отраслевых особенностей) </a:t>
            </a:r>
            <a:endParaRPr lang="ru-RU" sz="2400" dirty="0"/>
          </a:p>
        </p:txBody>
      </p:sp>
      <p:sp>
        <p:nvSpPr>
          <p:cNvPr id="2" name="Объект 1"/>
          <p:cNvSpPr>
            <a:spLocks noGrp="1"/>
          </p:cNvSpPr>
          <p:nvPr>
            <p:ph idx="1"/>
          </p:nvPr>
        </p:nvSpPr>
        <p:spPr>
          <a:xfrm>
            <a:off x="1020418" y="689113"/>
            <a:ext cx="10135262" cy="3604591"/>
          </a:xfrm>
        </p:spPr>
        <p:txBody>
          <a:bodyPr>
            <a:normAutofit/>
          </a:bodyPr>
          <a:lstStyle/>
          <a:p>
            <a:r>
              <a:rPr lang="ru-RU" sz="4000" dirty="0">
                <a:solidFill>
                  <a:schemeClr val="accent3"/>
                </a:solidFill>
                <a:latin typeface="Arial Narrow" panose="020B0606020202030204" pitchFamily="34" charset="0"/>
              </a:rPr>
              <a:t>О</a:t>
            </a:r>
            <a:r>
              <a:rPr lang="ru-RU" sz="4000" dirty="0" smtClean="0">
                <a:solidFill>
                  <a:schemeClr val="accent3"/>
                </a:solidFill>
                <a:latin typeface="Arial Narrow" panose="020B0606020202030204" pitchFamily="34" charset="0"/>
              </a:rPr>
              <a:t>собенности расчета показателей НОКУОД : </a:t>
            </a:r>
          </a:p>
          <a:p>
            <a:endParaRPr lang="ru-RU" dirty="0" smtClean="0"/>
          </a:p>
          <a:p>
            <a:pPr marL="0" indent="0" algn="just">
              <a:buNone/>
            </a:pPr>
            <a:r>
              <a:rPr lang="ru-RU" sz="2400" dirty="0" smtClean="0">
                <a:latin typeface="Arial Narrow" panose="020B0606020202030204" pitchFamily="34" charset="0"/>
              </a:rPr>
              <a:t>       При </a:t>
            </a:r>
            <a:r>
              <a:rPr lang="ru-RU" sz="2400" dirty="0">
                <a:latin typeface="Arial Narrow" panose="020B0606020202030204" pitchFamily="34" charset="0"/>
              </a:rPr>
              <a:t>осуществлении сбора и обобщения данных в отношении образовательной организации, реализующей образовательные программы соответствующих уровней образования, </a:t>
            </a:r>
            <a:r>
              <a:rPr lang="ru-RU" sz="2400" dirty="0" smtClean="0">
                <a:latin typeface="Arial Narrow" panose="020B0606020202030204" pitchFamily="34" charset="0"/>
              </a:rPr>
              <a:t>расположенной </a:t>
            </a:r>
            <a:r>
              <a:rPr lang="ru-RU" sz="2400" dirty="0">
                <a:latin typeface="Arial Narrow" panose="020B0606020202030204" pitchFamily="34" charset="0"/>
              </a:rPr>
              <a:t>по нескольким адресам, рекомендуется осуществлять расчет значений показателей и критериев НОКО, а также итогового балла организации (структурного подразделения) исходя из средних арифметических значений показателей НОКО по всем адресам, по которым проведены сбор и обобщение данных. </a:t>
            </a:r>
          </a:p>
        </p:txBody>
      </p:sp>
    </p:spTree>
    <p:extLst>
      <p:ext uri="{BB962C8B-B14F-4D97-AF65-F5344CB8AC3E}">
        <p14:creationId xmlns:p14="http://schemas.microsoft.com/office/powerpoint/2010/main" val="569690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4255389" y="2469634"/>
            <a:ext cx="3374136" cy="178828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Narrow" panose="020B0606020202030204" pitchFamily="34" charset="0"/>
              </a:rPr>
              <a:t>Содержание отчета оператора</a:t>
            </a:r>
            <a:endParaRPr lang="ru-RU" dirty="0">
              <a:latin typeface="Arial Narrow" panose="020B0606020202030204" pitchFamily="34" charset="0"/>
            </a:endParaRPr>
          </a:p>
        </p:txBody>
      </p:sp>
      <p:sp>
        <p:nvSpPr>
          <p:cNvPr id="7" name="Скругленный прямоугольник 6"/>
          <p:cNvSpPr/>
          <p:nvPr/>
        </p:nvSpPr>
        <p:spPr>
          <a:xfrm>
            <a:off x="393192" y="905256"/>
            <a:ext cx="2962656" cy="145528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Первичные данные по показателям НОК - заполненные формы</a:t>
            </a:r>
          </a:p>
          <a:p>
            <a:pPr algn="ctr"/>
            <a:r>
              <a:rPr lang="ru-RU" b="1" dirty="0">
                <a:solidFill>
                  <a:schemeClr val="tx1"/>
                </a:solidFill>
                <a:latin typeface="Arial Narrow" panose="020B0606020202030204" pitchFamily="34" charset="0"/>
              </a:rPr>
              <a:t> (чек-листы) по каждой организации </a:t>
            </a:r>
          </a:p>
        </p:txBody>
      </p:sp>
      <p:sp>
        <p:nvSpPr>
          <p:cNvPr id="9" name="Скругленный прямоугольник 8"/>
          <p:cNvSpPr/>
          <p:nvPr/>
        </p:nvSpPr>
        <p:spPr>
          <a:xfrm>
            <a:off x="8703916" y="2916935"/>
            <a:ext cx="3098701" cy="149047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Итоговые сведения по критериям, основанным на данных опросов </a:t>
            </a:r>
          </a:p>
        </p:txBody>
      </p:sp>
      <p:sp>
        <p:nvSpPr>
          <p:cNvPr id="11" name="Скругленный прямоугольник 10"/>
          <p:cNvSpPr/>
          <p:nvPr/>
        </p:nvSpPr>
        <p:spPr>
          <a:xfrm>
            <a:off x="8703916" y="905256"/>
            <a:ext cx="3098701" cy="1330183"/>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Документальные свидетельства, подтверждающие достоверность информации  </a:t>
            </a:r>
          </a:p>
        </p:txBody>
      </p:sp>
      <p:sp>
        <p:nvSpPr>
          <p:cNvPr id="12" name="Скругленный прямоугольник 11"/>
          <p:cNvSpPr/>
          <p:nvPr/>
        </p:nvSpPr>
        <p:spPr>
          <a:xfrm>
            <a:off x="6900852" y="5017024"/>
            <a:ext cx="3248988" cy="112524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Результаты обобщения данных в разрезе показателей и критериев оценки</a:t>
            </a:r>
          </a:p>
        </p:txBody>
      </p:sp>
      <p:sp>
        <p:nvSpPr>
          <p:cNvPr id="13" name="Скругленный прямоугольник 12"/>
          <p:cNvSpPr/>
          <p:nvPr/>
        </p:nvSpPr>
        <p:spPr>
          <a:xfrm>
            <a:off x="1587286" y="5017638"/>
            <a:ext cx="3688801" cy="11127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Результаты обобщения данных в разрезе распределенной структуры организации, в разрезе видов/типов организаций </a:t>
            </a:r>
          </a:p>
        </p:txBody>
      </p:sp>
      <p:sp>
        <p:nvSpPr>
          <p:cNvPr id="14" name="Скругленный прямоугольник 13"/>
          <p:cNvSpPr/>
          <p:nvPr/>
        </p:nvSpPr>
        <p:spPr>
          <a:xfrm>
            <a:off x="4142232" y="518702"/>
            <a:ext cx="3849624" cy="11011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И</a:t>
            </a:r>
            <a:r>
              <a:rPr lang="ru-RU" b="1" dirty="0" smtClean="0">
                <a:solidFill>
                  <a:schemeClr val="tx1"/>
                </a:solidFill>
                <a:latin typeface="Arial Narrow" panose="020B0606020202030204" pitchFamily="34" charset="0"/>
              </a:rPr>
              <a:t>нформация </a:t>
            </a:r>
            <a:r>
              <a:rPr lang="ru-RU" b="1" dirty="0">
                <a:solidFill>
                  <a:schemeClr val="tx1"/>
                </a:solidFill>
                <a:latin typeface="Arial Narrow" panose="020B0606020202030204" pitchFamily="34" charset="0"/>
              </a:rPr>
              <a:t>о фактическом объеме выборочной совокупности граждан</a:t>
            </a:r>
          </a:p>
        </p:txBody>
      </p:sp>
      <p:sp>
        <p:nvSpPr>
          <p:cNvPr id="15" name="Скругленный прямоугольник 14"/>
          <p:cNvSpPr/>
          <p:nvPr/>
        </p:nvSpPr>
        <p:spPr>
          <a:xfrm>
            <a:off x="329184" y="2916935"/>
            <a:ext cx="2990088" cy="149047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Arial Narrow" panose="020B0606020202030204" pitchFamily="34" charset="0"/>
              </a:rPr>
              <a:t>Конкретные проблемы и недостатки по каждой организации в разрезе показателей и критериев оценки</a:t>
            </a:r>
            <a:endParaRPr lang="ru-RU" b="1" dirty="0">
              <a:solidFill>
                <a:schemeClr val="tx1"/>
              </a:solidFill>
              <a:latin typeface="Arial Narrow" panose="020B0606020202030204" pitchFamily="34" charset="0"/>
            </a:endParaRPr>
          </a:p>
        </p:txBody>
      </p:sp>
      <p:cxnSp>
        <p:nvCxnSpPr>
          <p:cNvPr id="8" name="Прямая со стрелкой 7"/>
          <p:cNvCxnSpPr/>
          <p:nvPr/>
        </p:nvCxnSpPr>
        <p:spPr>
          <a:xfrm flipV="1">
            <a:off x="3898519" y="4307959"/>
            <a:ext cx="1002071" cy="6614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3430172" y="1593379"/>
            <a:ext cx="936694" cy="786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flipV="1">
            <a:off x="3430172" y="3365142"/>
            <a:ext cx="717174" cy="5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6007608" y="1700784"/>
            <a:ext cx="6173" cy="7056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flipH="1">
            <a:off x="7347470" y="1637519"/>
            <a:ext cx="1252732" cy="7230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H="1">
            <a:off x="7737568" y="3370183"/>
            <a:ext cx="873786" cy="104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flipH="1" flipV="1">
            <a:off x="6900852" y="4307959"/>
            <a:ext cx="893237" cy="6483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6574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4140172" y="394429"/>
            <a:ext cx="4272307" cy="172697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Narrow" panose="020B0606020202030204" pitchFamily="34" charset="0"/>
              </a:rPr>
              <a:t>В содержание отчета оператора могут быть дополнительно включены:</a:t>
            </a:r>
            <a:endParaRPr lang="ru-RU" dirty="0">
              <a:latin typeface="Arial Narrow" panose="020B0606020202030204" pitchFamily="34" charset="0"/>
            </a:endParaRPr>
          </a:p>
        </p:txBody>
      </p:sp>
      <p:sp>
        <p:nvSpPr>
          <p:cNvPr id="9" name="Скругленный прямоугольник 8"/>
          <p:cNvSpPr/>
          <p:nvPr/>
        </p:nvSpPr>
        <p:spPr>
          <a:xfrm>
            <a:off x="8600203" y="2121408"/>
            <a:ext cx="3497780" cy="149047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Arial Narrow" panose="020B0606020202030204" pitchFamily="34" charset="0"/>
              </a:rPr>
              <a:t>Анализ наиболее распространенных недостатков в целом по муниципальному образованию</a:t>
            </a:r>
            <a:endParaRPr lang="ru-RU" b="1" dirty="0">
              <a:solidFill>
                <a:schemeClr val="tx1"/>
              </a:solidFill>
              <a:latin typeface="Arial Narrow" panose="020B0606020202030204" pitchFamily="34" charset="0"/>
            </a:endParaRPr>
          </a:p>
        </p:txBody>
      </p:sp>
      <p:sp>
        <p:nvSpPr>
          <p:cNvPr id="11" name="Скругленный прямоугольник 10"/>
          <p:cNvSpPr/>
          <p:nvPr/>
        </p:nvSpPr>
        <p:spPr>
          <a:xfrm>
            <a:off x="4726974" y="2866644"/>
            <a:ext cx="3098701" cy="1330183"/>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Arial Narrow" panose="020B0606020202030204" pitchFamily="34" charset="0"/>
              </a:rPr>
              <a:t>Сопоставление значений показателей и критерий НОКУ ОД по годам/периодам оценки</a:t>
            </a:r>
            <a:endParaRPr lang="ru-RU" b="1" dirty="0">
              <a:solidFill>
                <a:schemeClr val="tx1"/>
              </a:solidFill>
              <a:latin typeface="Arial Narrow" panose="020B0606020202030204" pitchFamily="34" charset="0"/>
            </a:endParaRPr>
          </a:p>
        </p:txBody>
      </p:sp>
      <p:sp>
        <p:nvSpPr>
          <p:cNvPr id="12" name="Скругленный прямоугольник 11"/>
          <p:cNvSpPr/>
          <p:nvPr/>
        </p:nvSpPr>
        <p:spPr>
          <a:xfrm>
            <a:off x="6900852" y="5017024"/>
            <a:ext cx="3733620" cy="112524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Arial Narrow" panose="020B0606020202030204" pitchFamily="34" charset="0"/>
              </a:rPr>
              <a:t>Подготовка общих выводов и предложений по совершенствованию деятельности организаций</a:t>
            </a:r>
            <a:endParaRPr lang="ru-RU" b="1" dirty="0">
              <a:solidFill>
                <a:schemeClr val="tx1"/>
              </a:solidFill>
              <a:latin typeface="Arial Narrow" panose="020B0606020202030204" pitchFamily="34" charset="0"/>
            </a:endParaRPr>
          </a:p>
        </p:txBody>
      </p:sp>
      <p:sp>
        <p:nvSpPr>
          <p:cNvPr id="13" name="Скругленный прямоугольник 12"/>
          <p:cNvSpPr/>
          <p:nvPr/>
        </p:nvSpPr>
        <p:spPr>
          <a:xfrm>
            <a:off x="1587286" y="5017638"/>
            <a:ext cx="3688801" cy="11127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Arial Narrow" panose="020B0606020202030204" pitchFamily="34" charset="0"/>
              </a:rPr>
              <a:t>Презентация результатов сбора и обобщения информации на заседании общественного совета</a:t>
            </a:r>
            <a:endParaRPr lang="ru-RU" b="1" dirty="0">
              <a:solidFill>
                <a:schemeClr val="tx1"/>
              </a:solidFill>
              <a:latin typeface="Arial Narrow" panose="020B0606020202030204" pitchFamily="34" charset="0"/>
            </a:endParaRPr>
          </a:p>
        </p:txBody>
      </p:sp>
      <p:sp>
        <p:nvSpPr>
          <p:cNvPr id="14" name="Скругленный прямоугольник 13"/>
          <p:cNvSpPr/>
          <p:nvPr/>
        </p:nvSpPr>
        <p:spPr>
          <a:xfrm>
            <a:off x="290548" y="2121408"/>
            <a:ext cx="3849624" cy="110112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Arial Narrow" panose="020B0606020202030204" pitchFamily="34" charset="0"/>
              </a:rPr>
              <a:t>Построение рейтингов организаций</a:t>
            </a:r>
            <a:endParaRPr lang="ru-RU" b="1" dirty="0">
              <a:solidFill>
                <a:schemeClr val="tx1"/>
              </a:solidFill>
              <a:latin typeface="Arial Narrow" panose="020B0606020202030204" pitchFamily="34" charset="0"/>
            </a:endParaRPr>
          </a:p>
        </p:txBody>
      </p:sp>
      <p:cxnSp>
        <p:nvCxnSpPr>
          <p:cNvPr id="8" name="Прямая со стрелкой 7"/>
          <p:cNvCxnSpPr/>
          <p:nvPr/>
        </p:nvCxnSpPr>
        <p:spPr>
          <a:xfrm flipV="1">
            <a:off x="3072384" y="2203705"/>
            <a:ext cx="1654590" cy="26791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V="1">
            <a:off x="2670048" y="1183632"/>
            <a:ext cx="1366410" cy="8908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flipH="1" flipV="1">
            <a:off x="8444754" y="1010543"/>
            <a:ext cx="1531350" cy="9645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H="1" flipV="1">
            <a:off x="6181344" y="2203704"/>
            <a:ext cx="9145" cy="5518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flipH="1" flipV="1">
            <a:off x="7825676" y="2203704"/>
            <a:ext cx="1172020" cy="2813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29035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1144632"/>
          </a:xfrm>
        </p:spPr>
        <p:txBody>
          <a:bodyPr/>
          <a:lstStyle/>
          <a:p>
            <a:r>
              <a:rPr lang="ru-RU" dirty="0">
                <a:solidFill>
                  <a:schemeClr val="accent3"/>
                </a:solidFill>
                <a:latin typeface="Arial Narrow" panose="020B0606020202030204" pitchFamily="34" charset="0"/>
              </a:rPr>
              <a:t>В рамках контроля Заказчик </a:t>
            </a:r>
            <a:r>
              <a:rPr lang="ru-RU" dirty="0" smtClean="0">
                <a:solidFill>
                  <a:schemeClr val="accent3"/>
                </a:solidFill>
                <a:latin typeface="Arial Narrow" panose="020B0606020202030204" pitchFamily="34" charset="0"/>
              </a:rPr>
              <a:t>вправе:</a:t>
            </a:r>
            <a:endParaRPr lang="ru-RU" dirty="0">
              <a:solidFill>
                <a:schemeClr val="accent3"/>
              </a:solidFill>
              <a:latin typeface="Arial Narrow" panose="020B0606020202030204" pitchFamily="34" charset="0"/>
            </a:endParaRPr>
          </a:p>
        </p:txBody>
      </p:sp>
      <p:sp>
        <p:nvSpPr>
          <p:cNvPr id="3" name="Объект 2"/>
          <p:cNvSpPr>
            <a:spLocks noGrp="1"/>
          </p:cNvSpPr>
          <p:nvPr>
            <p:ph idx="1"/>
          </p:nvPr>
        </p:nvSpPr>
        <p:spPr/>
        <p:txBody>
          <a:bodyPr/>
          <a:lstStyle/>
          <a:p>
            <a:pPr marL="361950" indent="-361950">
              <a:buFont typeface="Wingdings" panose="05000000000000000000" pitchFamily="2" charset="2"/>
              <a:buChar char="§"/>
            </a:pPr>
            <a:r>
              <a:rPr lang="ru-RU" sz="2800" dirty="0" smtClean="0">
                <a:latin typeface="Arial Narrow" panose="020B0606020202030204" pitchFamily="34" charset="0"/>
              </a:rPr>
              <a:t>запрашивать </a:t>
            </a:r>
            <a:r>
              <a:rPr lang="ru-RU" sz="2800" dirty="0">
                <a:latin typeface="Arial Narrow" panose="020B0606020202030204" pitchFamily="34" charset="0"/>
              </a:rPr>
              <a:t>промежуточные результаты работ у </a:t>
            </a:r>
            <a:r>
              <a:rPr lang="ru-RU" sz="2800" dirty="0" smtClean="0">
                <a:latin typeface="Arial Narrow" panose="020B0606020202030204" pitchFamily="34" charset="0"/>
              </a:rPr>
              <a:t>оператора;</a:t>
            </a:r>
          </a:p>
          <a:p>
            <a:pPr marL="361950" indent="-361950">
              <a:buFont typeface="Wingdings" panose="05000000000000000000" pitchFamily="2" charset="2"/>
              <a:buChar char="§"/>
            </a:pPr>
            <a:r>
              <a:rPr lang="ru-RU" sz="2800" dirty="0">
                <a:latin typeface="Arial Narrow" panose="020B0606020202030204" pitchFamily="34" charset="0"/>
              </a:rPr>
              <a:t> направить своих представителей совместно с экспертными группами для посещения организаций в соответствии с планом-графиком Оператора в качестве </a:t>
            </a:r>
            <a:r>
              <a:rPr lang="ru-RU" sz="2800" dirty="0" smtClean="0">
                <a:latin typeface="Arial Narrow" panose="020B0606020202030204" pitchFamily="34" charset="0"/>
              </a:rPr>
              <a:t>наблюдателей;</a:t>
            </a:r>
          </a:p>
          <a:p>
            <a:pPr marL="361950" indent="-361950">
              <a:buFont typeface="Wingdings" panose="05000000000000000000" pitchFamily="2" charset="2"/>
              <a:buChar char="§"/>
            </a:pPr>
            <a:r>
              <a:rPr lang="ru-RU" sz="2800" dirty="0">
                <a:latin typeface="Arial Narrow" panose="020B0606020202030204" pitchFamily="34" charset="0"/>
              </a:rPr>
              <a:t> </a:t>
            </a:r>
            <a:r>
              <a:rPr lang="ru-RU" sz="2800" dirty="0" smtClean="0">
                <a:latin typeface="Arial Narrow" panose="020B0606020202030204" pitchFamily="34" charset="0"/>
              </a:rPr>
              <a:t>проводить </a:t>
            </a:r>
            <a:r>
              <a:rPr lang="ru-RU" sz="2800" dirty="0">
                <a:latin typeface="Arial Narrow" panose="020B0606020202030204" pitchFamily="34" charset="0"/>
              </a:rPr>
              <a:t>поэтапного согласования результатов проведения процедур сбора и обобщения </a:t>
            </a:r>
            <a:r>
              <a:rPr lang="ru-RU" sz="2800" dirty="0" smtClean="0">
                <a:latin typeface="Arial Narrow" panose="020B0606020202030204" pitchFamily="34" charset="0"/>
              </a:rPr>
              <a:t>информации;</a:t>
            </a:r>
          </a:p>
          <a:p>
            <a:pPr marL="361950" indent="-361950">
              <a:buFont typeface="Wingdings" panose="05000000000000000000" pitchFamily="2" charset="2"/>
              <a:buChar char="§"/>
            </a:pPr>
            <a:r>
              <a:rPr lang="ru-RU" sz="2800" dirty="0">
                <a:latin typeface="Arial Narrow" panose="020B0606020202030204" pitchFamily="34" charset="0"/>
              </a:rPr>
              <a:t> </a:t>
            </a:r>
            <a:r>
              <a:rPr lang="ru-RU" sz="2800" dirty="0" smtClean="0">
                <a:latin typeface="Arial Narrow" panose="020B0606020202030204" pitchFamily="34" charset="0"/>
              </a:rPr>
              <a:t>направить </a:t>
            </a:r>
            <a:r>
              <a:rPr lang="ru-RU" sz="2800" dirty="0">
                <a:latin typeface="Arial Narrow" panose="020B0606020202030204" pitchFamily="34" charset="0"/>
              </a:rPr>
              <a:t>представленные оператором отчетные материалы в Общественный совет по НОК для проведения экспертизы. </a:t>
            </a:r>
          </a:p>
          <a:p>
            <a:pPr marL="0" indent="0">
              <a:buNone/>
            </a:pPr>
            <a:endParaRPr lang="ru-RU" dirty="0"/>
          </a:p>
        </p:txBody>
      </p:sp>
    </p:spTree>
    <p:extLst>
      <p:ext uri="{BB962C8B-B14F-4D97-AF65-F5344CB8AC3E}">
        <p14:creationId xmlns:p14="http://schemas.microsoft.com/office/powerpoint/2010/main" val="1044660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tabLst>
                <a:tab pos="0" algn="l"/>
                <a:tab pos="1041651" algn="l"/>
                <a:tab pos="2083303" algn="l"/>
                <a:tab pos="3124954" algn="l"/>
                <a:tab pos="4166605" algn="l"/>
                <a:tab pos="5208256" algn="l"/>
                <a:tab pos="6249908" algn="l"/>
                <a:tab pos="7291559" algn="l"/>
                <a:tab pos="8333211" algn="l"/>
                <a:tab pos="9374862" algn="l"/>
                <a:tab pos="10416513" algn="l"/>
                <a:tab pos="11458165" algn="l"/>
              </a:tabLst>
            </a:pPr>
            <a:r>
              <a:rPr lang="ru-RU" sz="4400" b="1" dirty="0">
                <a:solidFill>
                  <a:schemeClr val="accent2"/>
                </a:solidFill>
                <a:latin typeface="Arial Narrow" panose="020B0606020202030204" pitchFamily="34" charset="0"/>
              </a:rPr>
              <a:t>Спасибо за внимание!</a:t>
            </a:r>
          </a:p>
        </p:txBody>
      </p:sp>
      <p:sp>
        <p:nvSpPr>
          <p:cNvPr id="3" name="Объект 2"/>
          <p:cNvSpPr>
            <a:spLocks noGrp="1"/>
          </p:cNvSpPr>
          <p:nvPr>
            <p:ph idx="1"/>
          </p:nvPr>
        </p:nvSpPr>
        <p:spPr>
          <a:xfrm>
            <a:off x="1097280" y="2212849"/>
            <a:ext cx="10058400" cy="3401567"/>
          </a:xfrm>
        </p:spPr>
        <p:txBody>
          <a:bodyPr>
            <a:normAutofit/>
          </a:bodyPr>
          <a:lstStyle/>
          <a:p>
            <a:pPr marL="0" indent="0">
              <a:buNone/>
            </a:pPr>
            <a:endParaRPr lang="ru-RU" sz="3200" u="sng" dirty="0"/>
          </a:p>
          <a:p>
            <a:pPr marL="0" indent="0">
              <a:buNone/>
            </a:pPr>
            <a:r>
              <a:rPr lang="ru-RU" sz="2800" dirty="0" smtClean="0">
                <a:latin typeface="Arial Narrow" panose="020B0606020202030204" pitchFamily="34" charset="0"/>
              </a:rPr>
              <a:t>Зеленко </a:t>
            </a:r>
            <a:r>
              <a:rPr lang="ru-RU" sz="2800" dirty="0">
                <a:latin typeface="Arial Narrow" panose="020B0606020202030204" pitchFamily="34" charset="0"/>
              </a:rPr>
              <a:t>Лариса </a:t>
            </a:r>
            <a:r>
              <a:rPr lang="ru-RU" sz="2800" dirty="0" smtClean="0">
                <a:latin typeface="Arial Narrow" panose="020B0606020202030204" pitchFamily="34" charset="0"/>
              </a:rPr>
              <a:t>Егоровна, начальник </a:t>
            </a:r>
            <a:r>
              <a:rPr lang="ru-RU" sz="2800" dirty="0">
                <a:latin typeface="Arial Narrow" panose="020B0606020202030204" pitchFamily="34" charset="0"/>
              </a:rPr>
              <a:t>отдела сопровождения независимой оценки качества образования КГКСУ "ЦОКО"</a:t>
            </a:r>
          </a:p>
          <a:p>
            <a:r>
              <a:rPr lang="ru-RU" sz="2800" dirty="0">
                <a:latin typeface="Arial Narrow" panose="020B0606020202030204" pitchFamily="34" charset="0"/>
              </a:rPr>
              <a:t>тел. </a:t>
            </a:r>
            <a:r>
              <a:rPr lang="ru-RU" sz="2800" dirty="0" smtClean="0">
                <a:latin typeface="Arial Narrow" panose="020B0606020202030204" pitchFamily="34" charset="0"/>
              </a:rPr>
              <a:t>8(391)2040286</a:t>
            </a:r>
          </a:p>
          <a:p>
            <a:r>
              <a:rPr lang="en-US" sz="2800" dirty="0" smtClean="0">
                <a:latin typeface="Arial Narrow" panose="020B0606020202030204" pitchFamily="34" charset="0"/>
                <a:hlinkClick r:id="rId2"/>
              </a:rPr>
              <a:t>zelenko@coko24.ru</a:t>
            </a:r>
            <a:r>
              <a:rPr lang="en-US" sz="2800" dirty="0" smtClean="0">
                <a:latin typeface="Arial Narrow" panose="020B0606020202030204" pitchFamily="34" charset="0"/>
              </a:rPr>
              <a:t> </a:t>
            </a:r>
            <a:endParaRPr lang="ru-RU" sz="2800" dirty="0">
              <a:latin typeface="Arial Narrow" panose="020B0606020202030204" pitchFamily="34" charset="0"/>
            </a:endParaRPr>
          </a:p>
          <a:p>
            <a:endParaRPr lang="ru-RU" sz="3200" u="sng" dirty="0" smtClean="0">
              <a:hlinkClick r:id="rId3"/>
            </a:endParaRPr>
          </a:p>
        </p:txBody>
      </p:sp>
    </p:spTree>
    <p:extLst>
      <p:ext uri="{BB962C8B-B14F-4D97-AF65-F5344CB8AC3E}">
        <p14:creationId xmlns:p14="http://schemas.microsoft.com/office/powerpoint/2010/main" val="426238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3"/>
            <a:ext cx="10058400" cy="1020989"/>
          </a:xfrm>
        </p:spPr>
        <p:txBody>
          <a:bodyPr/>
          <a:lstStyle/>
          <a:p>
            <a:pPr algn="ctr"/>
            <a:r>
              <a:rPr lang="ru-RU" b="1" i="1" dirty="0" smtClean="0">
                <a:solidFill>
                  <a:schemeClr val="accent3"/>
                </a:solidFill>
                <a:latin typeface="Arial Narrow" panose="020B0606020202030204" pitchFamily="34" charset="0"/>
              </a:rPr>
              <a:t>Нормативная</a:t>
            </a:r>
            <a:r>
              <a:rPr lang="ru-RU" b="1" i="1" dirty="0" smtClean="0">
                <a:solidFill>
                  <a:schemeClr val="accent2"/>
                </a:solidFill>
                <a:latin typeface="Arial Narrow" panose="020B0606020202030204" pitchFamily="34" charset="0"/>
              </a:rPr>
              <a:t> </a:t>
            </a:r>
            <a:r>
              <a:rPr lang="ru-RU" b="1" i="1" dirty="0" smtClean="0">
                <a:solidFill>
                  <a:schemeClr val="accent3"/>
                </a:solidFill>
                <a:latin typeface="Arial Narrow" panose="020B0606020202030204" pitchFamily="34" charset="0"/>
              </a:rPr>
              <a:t>база</a:t>
            </a:r>
            <a:endParaRPr lang="ru-RU" i="1" dirty="0">
              <a:solidFill>
                <a:schemeClr val="accent3"/>
              </a:solidFill>
            </a:endParaRPr>
          </a:p>
        </p:txBody>
      </p:sp>
      <p:sp>
        <p:nvSpPr>
          <p:cNvPr id="3" name="Объект 2"/>
          <p:cNvSpPr>
            <a:spLocks noGrp="1"/>
          </p:cNvSpPr>
          <p:nvPr>
            <p:ph sz="half" idx="1"/>
          </p:nvPr>
        </p:nvSpPr>
        <p:spPr>
          <a:xfrm>
            <a:off x="1097279" y="1682496"/>
            <a:ext cx="4663441" cy="4672584"/>
          </a:xfrm>
        </p:spPr>
        <p:txBody>
          <a:bodyPr>
            <a:noAutofit/>
          </a:bodyPr>
          <a:lstStyle/>
          <a:p>
            <a:pPr marL="0" indent="0" algn="just">
              <a:buNone/>
            </a:pPr>
            <a:r>
              <a:rPr lang="ru-RU" sz="2400" dirty="0">
                <a:latin typeface="Arial Narrow" panose="020B0606020202030204" pitchFamily="34" charset="0"/>
              </a:rPr>
              <a:t> </a:t>
            </a:r>
            <a:r>
              <a:rPr lang="ru-RU" sz="2400" dirty="0" smtClean="0">
                <a:latin typeface="Arial Narrow" panose="020B0606020202030204" pitchFamily="34" charset="0"/>
              </a:rPr>
              <a:t>   Приказ </a:t>
            </a:r>
            <a:r>
              <a:rPr lang="ru-RU" sz="2400" dirty="0">
                <a:latin typeface="Arial Narrow" panose="020B0606020202030204" pitchFamily="34" charset="0"/>
              </a:rPr>
              <a:t>Минтруда </a:t>
            </a:r>
            <a:r>
              <a:rPr lang="ru-RU" sz="2400" dirty="0" smtClean="0">
                <a:latin typeface="Arial Narrow" panose="020B0606020202030204" pitchFamily="34" charset="0"/>
              </a:rPr>
              <a:t>России </a:t>
            </a:r>
            <a:r>
              <a:rPr lang="ru-RU" sz="2400" dirty="0">
                <a:latin typeface="Arial Narrow" panose="020B0606020202030204" pitchFamily="34" charset="0"/>
              </a:rPr>
              <a:t>от </a:t>
            </a:r>
            <a:r>
              <a:rPr lang="ru-RU" sz="2400" dirty="0" smtClean="0">
                <a:latin typeface="Arial Narrow" panose="020B0606020202030204" pitchFamily="34" charset="0"/>
              </a:rPr>
              <a:t>28 декабря 2023 </a:t>
            </a:r>
            <a:r>
              <a:rPr lang="ru-RU" sz="2400" dirty="0">
                <a:latin typeface="Arial Narrow" panose="020B0606020202030204" pitchFamily="34" charset="0"/>
              </a:rPr>
              <a:t>г. № </a:t>
            </a:r>
            <a:r>
              <a:rPr lang="ru-RU" sz="2400" dirty="0" smtClean="0">
                <a:latin typeface="Arial Narrow" panose="020B0606020202030204" pitchFamily="34" charset="0"/>
              </a:rPr>
              <a:t>899 </a:t>
            </a:r>
            <a:r>
              <a:rPr lang="ru-RU" sz="2400" dirty="0">
                <a:latin typeface="Arial Narrow" panose="020B0606020202030204" pitchFamily="34" charset="0"/>
              </a:rPr>
              <a:t>«Об </a:t>
            </a:r>
            <a:r>
              <a:rPr lang="ru-RU" sz="2400" dirty="0" smtClean="0">
                <a:latin typeface="Arial Narrow" panose="020B0606020202030204" pitchFamily="34" charset="0"/>
              </a:rPr>
              <a:t>утверждении Методических рекомендаций по организации работы в рамках проведения оценки качества условий оказания услуг организациями в сфере культуры, охраны здоровья, образования, социального обслуживания и федеральными учреждениями медико-социальной экспертизы»</a:t>
            </a:r>
          </a:p>
        </p:txBody>
      </p:sp>
      <p:sp>
        <p:nvSpPr>
          <p:cNvPr id="4" name="Объект 3"/>
          <p:cNvSpPr>
            <a:spLocks noGrp="1"/>
          </p:cNvSpPr>
          <p:nvPr>
            <p:ph sz="half" idx="2"/>
          </p:nvPr>
        </p:nvSpPr>
        <p:spPr>
          <a:xfrm>
            <a:off x="6217920" y="1682496"/>
            <a:ext cx="5431536" cy="4745735"/>
          </a:xfrm>
        </p:spPr>
        <p:txBody>
          <a:bodyPr/>
          <a:lstStyle/>
          <a:p>
            <a:pPr algn="just"/>
            <a:r>
              <a:rPr lang="ru-RU" sz="1400" dirty="0">
                <a:latin typeface="Arial Narrow" panose="020B0606020202030204" pitchFamily="34" charset="0"/>
              </a:rPr>
              <a:t> </a:t>
            </a:r>
            <a:r>
              <a:rPr lang="ru-RU" sz="2400" dirty="0" smtClean="0">
                <a:latin typeface="Arial Narrow" panose="020B0606020202030204" pitchFamily="34" charset="0"/>
              </a:rPr>
              <a:t>Методические рекомендации </a:t>
            </a:r>
            <a:r>
              <a:rPr lang="ru-RU" sz="2400" dirty="0">
                <a:latin typeface="Arial Narrow" panose="020B0606020202030204" pitchFamily="34" charset="0"/>
              </a:rPr>
              <a:t>к единому порядку расчета показателей независимой оценки качества условий осуществления образовательной деятельности организациями, осуществляющими образовательную деятельность по основным общеобразовательным программам, образовательным программам среднего профессионального образования, основным программам профессионального обучения, дополнительным общеобразовательным программам (с учетом отраслевых особенностей</a:t>
            </a:r>
            <a:r>
              <a:rPr lang="ru-RU" sz="2200" dirty="0">
                <a:latin typeface="Arial Narrow" panose="020B0606020202030204" pitchFamily="34" charset="0"/>
              </a:rPr>
              <a:t>) </a:t>
            </a:r>
          </a:p>
        </p:txBody>
      </p:sp>
    </p:spTree>
    <p:extLst>
      <p:ext uri="{BB962C8B-B14F-4D97-AF65-F5344CB8AC3E}">
        <p14:creationId xmlns:p14="http://schemas.microsoft.com/office/powerpoint/2010/main" val="2322654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b="1" dirty="0">
                <a:solidFill>
                  <a:schemeClr val="accent3"/>
                </a:solidFill>
                <a:latin typeface="Arial Narrow" panose="020B0606020202030204" pitchFamily="34" charset="0"/>
              </a:rPr>
              <a:t>Организация работ по сбору и обобщению информации о качестве условий осуществления образовательной деятельности </a:t>
            </a:r>
          </a:p>
        </p:txBody>
      </p:sp>
      <p:sp>
        <p:nvSpPr>
          <p:cNvPr id="3" name="Объект 2"/>
          <p:cNvSpPr>
            <a:spLocks noGrp="1"/>
          </p:cNvSpPr>
          <p:nvPr>
            <p:ph idx="1"/>
          </p:nvPr>
        </p:nvSpPr>
        <p:spPr/>
        <p:txBody>
          <a:bodyPr>
            <a:normAutofit lnSpcReduction="10000"/>
          </a:bodyPr>
          <a:lstStyle/>
          <a:p>
            <a:pPr marL="360363" lvl="0" indent="-360363">
              <a:buFont typeface="Wingdings" panose="05000000000000000000" pitchFamily="2" charset="2"/>
              <a:buChar char="§"/>
            </a:pPr>
            <a:r>
              <a:rPr lang="ru-RU" sz="3200" dirty="0" smtClean="0">
                <a:latin typeface="Arial Narrow" panose="020B0606020202030204" pitchFamily="34" charset="0"/>
              </a:rPr>
              <a:t> организация </a:t>
            </a:r>
            <a:r>
              <a:rPr lang="ru-RU" sz="3200" dirty="0">
                <a:latin typeface="Arial Narrow" panose="020B0606020202030204" pitchFamily="34" charset="0"/>
              </a:rPr>
              <a:t>и проведение закупочных процедур; </a:t>
            </a:r>
          </a:p>
          <a:p>
            <a:pPr marL="360363" lvl="0" indent="-360363">
              <a:buFont typeface="Wingdings" panose="05000000000000000000" pitchFamily="2" charset="2"/>
              <a:buChar char="§"/>
            </a:pPr>
            <a:r>
              <a:rPr lang="ru-RU" sz="3200" dirty="0" smtClean="0">
                <a:latin typeface="Arial Narrow" panose="020B0606020202030204" pitchFamily="34" charset="0"/>
              </a:rPr>
              <a:t> разработка </a:t>
            </a:r>
            <a:r>
              <a:rPr lang="ru-RU" sz="3200" dirty="0">
                <a:latin typeface="Arial Narrow" panose="020B0606020202030204" pitchFamily="34" charset="0"/>
              </a:rPr>
              <a:t>и согласование технического задания на проведение работ (оказание услуг) по сбору и обобщению информации; </a:t>
            </a:r>
            <a:endParaRPr lang="ru-RU" sz="3200" dirty="0" smtClean="0">
              <a:latin typeface="Arial Narrow" panose="020B0606020202030204" pitchFamily="34" charset="0"/>
            </a:endParaRPr>
          </a:p>
          <a:p>
            <a:pPr marL="360363" lvl="0" indent="-360363">
              <a:buFont typeface="Wingdings" panose="05000000000000000000" pitchFamily="2" charset="2"/>
              <a:buChar char="§"/>
            </a:pPr>
            <a:r>
              <a:rPr lang="ru-RU" sz="3200" dirty="0">
                <a:latin typeface="Arial Narrow" panose="020B0606020202030204" pitchFamily="34" charset="0"/>
              </a:rPr>
              <a:t> </a:t>
            </a:r>
            <a:r>
              <a:rPr lang="ru-RU" sz="3200" dirty="0" smtClean="0">
                <a:latin typeface="Arial Narrow" panose="020B0606020202030204" pitchFamily="34" charset="0"/>
              </a:rPr>
              <a:t>создание </a:t>
            </a:r>
            <a:r>
              <a:rPr lang="ru-RU" sz="3200" dirty="0">
                <a:latin typeface="Arial Narrow" panose="020B0606020202030204" pitchFamily="34" charset="0"/>
              </a:rPr>
              <a:t>условий для проведения независимой оценки качества; </a:t>
            </a:r>
            <a:endParaRPr lang="ru-RU" sz="3200" dirty="0" smtClean="0">
              <a:latin typeface="Arial Narrow" panose="020B0606020202030204" pitchFamily="34" charset="0"/>
            </a:endParaRPr>
          </a:p>
          <a:p>
            <a:pPr marL="360363" lvl="0" indent="-360363">
              <a:buFont typeface="Wingdings" panose="05000000000000000000" pitchFamily="2" charset="2"/>
              <a:buChar char="§"/>
            </a:pPr>
            <a:r>
              <a:rPr lang="ru-RU" sz="3200" dirty="0">
                <a:latin typeface="Arial Narrow" panose="020B0606020202030204" pitchFamily="34" charset="0"/>
              </a:rPr>
              <a:t> </a:t>
            </a:r>
            <a:r>
              <a:rPr lang="ru-RU" sz="3200" dirty="0" smtClean="0">
                <a:latin typeface="Arial Narrow" panose="020B0606020202030204" pitchFamily="34" charset="0"/>
              </a:rPr>
              <a:t>приемка </a:t>
            </a:r>
            <a:r>
              <a:rPr lang="ru-RU" sz="3200" dirty="0">
                <a:latin typeface="Arial Narrow" panose="020B0606020202030204" pitchFamily="34" charset="0"/>
              </a:rPr>
              <a:t>результатов работ (услуг) по сбору и обобщению информации.</a:t>
            </a:r>
          </a:p>
          <a:p>
            <a:pPr>
              <a:buFont typeface="Wingdings" panose="05000000000000000000" pitchFamily="2" charset="2"/>
              <a:buChar char="v"/>
            </a:pPr>
            <a:endParaRPr lang="ru-RU" dirty="0"/>
          </a:p>
        </p:txBody>
      </p:sp>
    </p:spTree>
    <p:extLst>
      <p:ext uri="{BB962C8B-B14F-4D97-AF65-F5344CB8AC3E}">
        <p14:creationId xmlns:p14="http://schemas.microsoft.com/office/powerpoint/2010/main" val="834441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3"/>
            <a:ext cx="10479024" cy="865541"/>
          </a:xfrm>
        </p:spPr>
        <p:txBody>
          <a:bodyPr>
            <a:normAutofit/>
          </a:bodyPr>
          <a:lstStyle/>
          <a:p>
            <a:pPr algn="ctr"/>
            <a:r>
              <a:rPr lang="ru-RU" sz="4000" b="1" dirty="0">
                <a:solidFill>
                  <a:schemeClr val="accent3"/>
                </a:solidFill>
                <a:latin typeface="Arial Narrow" panose="020B0606020202030204" pitchFamily="34" charset="0"/>
              </a:rPr>
              <a:t>О</a:t>
            </a:r>
            <a:r>
              <a:rPr lang="ru-RU" sz="4000" b="1" dirty="0" smtClean="0">
                <a:solidFill>
                  <a:schemeClr val="accent3"/>
                </a:solidFill>
                <a:latin typeface="Arial Narrow" panose="020B0606020202030204" pitchFamily="34" charset="0"/>
              </a:rPr>
              <a:t>рганизация </a:t>
            </a:r>
            <a:r>
              <a:rPr lang="ru-RU" sz="4000" b="1" dirty="0">
                <a:solidFill>
                  <a:schemeClr val="accent3"/>
                </a:solidFill>
                <a:latin typeface="Arial Narrow" panose="020B0606020202030204" pitchFamily="34" charset="0"/>
              </a:rPr>
              <a:t>и проведение закупочных процедур</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96132533"/>
              </p:ext>
            </p:extLst>
          </p:nvPr>
        </p:nvGraphicFramePr>
        <p:xfrm>
          <a:off x="1232451" y="1775791"/>
          <a:ext cx="9886652" cy="3260269"/>
        </p:xfrm>
        <a:graphic>
          <a:graphicData uri="http://schemas.openxmlformats.org/drawingml/2006/table">
            <a:tbl>
              <a:tblPr firstRow="1" bandRow="1">
                <a:tableStyleId>{21E4AEA4-8DFA-4A89-87EB-49C32662AFE0}</a:tableStyleId>
              </a:tblPr>
              <a:tblGrid>
                <a:gridCol w="4943326"/>
                <a:gridCol w="4943326"/>
              </a:tblGrid>
              <a:tr h="85067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500" dirty="0" smtClean="0">
                          <a:latin typeface="Arial Narrow" panose="020B0606020202030204" pitchFamily="34" charset="0"/>
                        </a:rPr>
                        <a:t>Формат</a:t>
                      </a:r>
                    </a:p>
                    <a:p>
                      <a:pPr algn="ctr"/>
                      <a:endParaRPr lang="ru-RU" sz="3500" dirty="0">
                        <a:latin typeface="Arial Narrow" panose="020B0606020202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500" dirty="0" smtClean="0">
                          <a:latin typeface="Arial Narrow" panose="020B0606020202030204" pitchFamily="34" charset="0"/>
                        </a:rPr>
                        <a:t>Сроки проведения</a:t>
                      </a:r>
                    </a:p>
                    <a:p>
                      <a:pPr algn="ctr"/>
                      <a:r>
                        <a:rPr lang="ru-RU" sz="3500" dirty="0" smtClean="0">
                          <a:latin typeface="Arial Narrow" panose="020B0606020202030204" pitchFamily="34" charset="0"/>
                        </a:rPr>
                        <a:t> </a:t>
                      </a:r>
                      <a:endParaRPr lang="ru-RU" sz="3500" dirty="0">
                        <a:latin typeface="Arial Narrow" panose="020B0606020202030204" pitchFamily="34" charset="0"/>
                      </a:endParaRPr>
                    </a:p>
                  </a:txBody>
                  <a:tcPr/>
                </a:tc>
              </a:tr>
              <a:tr h="21020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2800" dirty="0" smtClean="0">
                          <a:latin typeface="Arial Narrow" panose="020B0606020202030204" pitchFamily="34" charset="0"/>
                        </a:rPr>
                        <a:t>Открытый конкурс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2800" dirty="0" smtClean="0">
                          <a:latin typeface="Arial Narrow" panose="020B0606020202030204" pitchFamily="34" charset="0"/>
                        </a:rPr>
                        <a:t>в электронной форме</a:t>
                      </a:r>
                    </a:p>
                    <a:p>
                      <a:pPr algn="ctr"/>
                      <a:endParaRPr lang="ru-RU" sz="2800" dirty="0">
                        <a:latin typeface="Arial Narrow" panose="020B0606020202030204" pitchFamily="34" charset="0"/>
                      </a:endParaRPr>
                    </a:p>
                  </a:txBody>
                  <a:tcPr anchor="ctr" anchorCtr="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2800" dirty="0" smtClean="0">
                          <a:latin typeface="Arial Narrow" panose="020B0606020202030204" pitchFamily="34" charset="0"/>
                        </a:rPr>
                        <a:t>проводить не позднее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2800" dirty="0" smtClean="0">
                          <a:latin typeface="Arial Narrow" panose="020B0606020202030204" pitchFamily="34" charset="0"/>
                        </a:rPr>
                        <a:t>второго квартала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2800" dirty="0" smtClean="0">
                          <a:latin typeface="Arial Narrow" panose="020B0606020202030204" pitchFamily="34" charset="0"/>
                        </a:rPr>
                        <a:t>отчетного года</a:t>
                      </a:r>
                    </a:p>
                    <a:p>
                      <a:pPr algn="ctr"/>
                      <a:endParaRPr lang="ru-RU" sz="2800" dirty="0">
                        <a:latin typeface="Arial Narrow" panose="020B0606020202030204" pitchFamily="34" charset="0"/>
                      </a:endParaRPr>
                    </a:p>
                  </a:txBody>
                  <a:tcPr anchor="ctr" anchorCtr="1"/>
                </a:tc>
              </a:tr>
            </a:tbl>
          </a:graphicData>
        </a:graphic>
      </p:graphicFrame>
    </p:spTree>
    <p:extLst>
      <p:ext uri="{BB962C8B-B14F-4D97-AF65-F5344CB8AC3E}">
        <p14:creationId xmlns:p14="http://schemas.microsoft.com/office/powerpoint/2010/main" val="2209673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2"/>
            <a:ext cx="10058400" cy="1587917"/>
          </a:xfrm>
        </p:spPr>
        <p:txBody>
          <a:bodyPr>
            <a:normAutofit/>
          </a:bodyPr>
          <a:lstStyle/>
          <a:p>
            <a:pPr algn="ctr"/>
            <a:r>
              <a:rPr lang="ru-RU" dirty="0" smtClean="0">
                <a:solidFill>
                  <a:schemeClr val="accent3"/>
                </a:solidFill>
                <a:latin typeface="Arial Narrow" panose="020B0606020202030204" pitchFamily="34" charset="0"/>
              </a:rPr>
              <a:t>Необходимо предусмотреть </a:t>
            </a:r>
            <a:br>
              <a:rPr lang="ru-RU" dirty="0" smtClean="0">
                <a:solidFill>
                  <a:schemeClr val="accent3"/>
                </a:solidFill>
                <a:latin typeface="Arial Narrow" panose="020B0606020202030204" pitchFamily="34" charset="0"/>
              </a:rPr>
            </a:br>
            <a:r>
              <a:rPr lang="ru-RU" u="sng" dirty="0" smtClean="0">
                <a:solidFill>
                  <a:schemeClr val="accent3"/>
                </a:solidFill>
                <a:latin typeface="Arial Narrow" panose="020B0606020202030204" pitchFamily="34" charset="0"/>
              </a:rPr>
              <a:t>отсутствие конфликтов интересов</a:t>
            </a:r>
            <a:r>
              <a:rPr lang="ru-RU" dirty="0" smtClean="0">
                <a:solidFill>
                  <a:schemeClr val="accent3"/>
                </a:solidFill>
                <a:latin typeface="Arial Narrow" panose="020B0606020202030204" pitchFamily="34" charset="0"/>
              </a:rPr>
              <a:t> между:</a:t>
            </a:r>
            <a:endParaRPr lang="ru-RU" dirty="0">
              <a:solidFill>
                <a:schemeClr val="accent3"/>
              </a:solidFill>
              <a:latin typeface="Arial Narrow" panose="020B0606020202030204" pitchFamily="34" charset="0"/>
            </a:endParaRPr>
          </a:p>
        </p:txBody>
      </p:sp>
      <p:sp>
        <p:nvSpPr>
          <p:cNvPr id="6" name="Объект 5"/>
          <p:cNvSpPr>
            <a:spLocks noGrp="1"/>
          </p:cNvSpPr>
          <p:nvPr>
            <p:ph sz="half" idx="1"/>
          </p:nvPr>
        </p:nvSpPr>
        <p:spPr>
          <a:xfrm>
            <a:off x="1033271" y="2880360"/>
            <a:ext cx="4937760" cy="3263054"/>
          </a:xfrm>
          <a:ln w="38100">
            <a:solidFill>
              <a:schemeClr val="accent3"/>
            </a:solidFill>
          </a:ln>
        </p:spPr>
        <p:txBody>
          <a:bodyPr>
            <a:normAutofit/>
          </a:bodyPr>
          <a:lstStyle/>
          <a:p>
            <a:r>
              <a:rPr lang="ru-RU" sz="3000" b="1" i="1" dirty="0" smtClean="0">
                <a:solidFill>
                  <a:schemeClr val="accent3"/>
                </a:solidFill>
                <a:latin typeface="Arial Narrow" panose="020B0606020202030204" pitchFamily="34" charset="0"/>
              </a:rPr>
              <a:t>Участником закупки и заказчиком </a:t>
            </a:r>
          </a:p>
          <a:p>
            <a:endParaRPr lang="ru-RU" sz="3000" b="1" i="1" dirty="0" smtClean="0">
              <a:solidFill>
                <a:schemeClr val="accent2">
                  <a:lumMod val="75000"/>
                </a:schemeClr>
              </a:solidFill>
              <a:latin typeface="Arial Narrow" panose="020B0606020202030204" pitchFamily="34" charset="0"/>
            </a:endParaRPr>
          </a:p>
          <a:p>
            <a:r>
              <a:rPr lang="ru-RU" dirty="0" smtClean="0">
                <a:latin typeface="Arial Narrow" panose="020B0606020202030204" pitchFamily="34" charset="0"/>
              </a:rPr>
              <a:t>(</a:t>
            </a:r>
            <a:r>
              <a:rPr lang="ru-RU" dirty="0" smtClean="0">
                <a:latin typeface="Arial Narrow" panose="020B0606020202030204" pitchFamily="34" charset="0"/>
              </a:rPr>
              <a:t>п. 10 части 1 статьи 31 Федерального закона от 5 апреля 2013 г. № 44-ФЗ)</a:t>
            </a:r>
            <a:endParaRPr lang="ru-RU" dirty="0">
              <a:latin typeface="Arial Narrow" panose="020B0606020202030204" pitchFamily="34" charset="0"/>
            </a:endParaRPr>
          </a:p>
        </p:txBody>
      </p:sp>
      <p:sp>
        <p:nvSpPr>
          <p:cNvPr id="7" name="Объект 6"/>
          <p:cNvSpPr>
            <a:spLocks noGrp="1"/>
          </p:cNvSpPr>
          <p:nvPr>
            <p:ph sz="half" idx="2"/>
          </p:nvPr>
        </p:nvSpPr>
        <p:spPr>
          <a:xfrm>
            <a:off x="6217920" y="2880360"/>
            <a:ext cx="4937760" cy="3263054"/>
          </a:xfrm>
          <a:ln w="38100">
            <a:solidFill>
              <a:schemeClr val="accent3"/>
            </a:solidFill>
          </a:ln>
        </p:spPr>
        <p:txBody>
          <a:bodyPr lIns="108000" rIns="108000">
            <a:normAutofit/>
          </a:bodyPr>
          <a:lstStyle/>
          <a:p>
            <a:r>
              <a:rPr lang="ru-RU" sz="3000" b="1" i="1" dirty="0">
                <a:solidFill>
                  <a:schemeClr val="accent3"/>
                </a:solidFill>
                <a:latin typeface="Arial Narrow" panose="020B0606020202030204" pitchFamily="34" charset="0"/>
              </a:rPr>
              <a:t>Участником закупки и </a:t>
            </a:r>
            <a:r>
              <a:rPr lang="ru-RU" sz="3000" b="1" i="1" dirty="0" smtClean="0">
                <a:solidFill>
                  <a:schemeClr val="accent3"/>
                </a:solidFill>
                <a:latin typeface="Arial Narrow" panose="020B0606020202030204" pitchFamily="34" charset="0"/>
              </a:rPr>
              <a:t>организациями</a:t>
            </a:r>
            <a:r>
              <a:rPr lang="ru-RU" sz="3000" dirty="0" smtClean="0">
                <a:solidFill>
                  <a:schemeClr val="accent3"/>
                </a:solidFill>
                <a:latin typeface="Arial Narrow" panose="020B0606020202030204" pitchFamily="34" charset="0"/>
              </a:rPr>
              <a:t>, </a:t>
            </a:r>
            <a:r>
              <a:rPr lang="ru-RU" dirty="0" smtClean="0">
                <a:latin typeface="Arial Narrow" panose="020B0606020202030204" pitchFamily="34" charset="0"/>
              </a:rPr>
              <a:t>в отношении которых проводится </a:t>
            </a:r>
            <a:r>
              <a:rPr lang="ru-RU" dirty="0" smtClean="0">
                <a:latin typeface="Arial Narrow" panose="020B0606020202030204" pitchFamily="34" charset="0"/>
              </a:rPr>
              <a:t>НОК  (</a:t>
            </a:r>
            <a:r>
              <a:rPr lang="ru-RU" dirty="0" smtClean="0">
                <a:latin typeface="Arial Narrow" panose="020B0606020202030204" pitchFamily="34" charset="0"/>
              </a:rPr>
              <a:t>операторы из числа муниципальных организаций, оказывающих гражданам услуги в сфере образования или негосударственных организаций, оказывающих услуги в сфере образования за счет средств бюджетной системы РФ)</a:t>
            </a:r>
            <a:endParaRPr lang="ru-RU" dirty="0">
              <a:latin typeface="Arial Narrow" panose="020B0606020202030204" pitchFamily="34" charset="0"/>
            </a:endParaRPr>
          </a:p>
          <a:p>
            <a:endParaRPr lang="ru-RU" dirty="0"/>
          </a:p>
        </p:txBody>
      </p:sp>
      <p:sp>
        <p:nvSpPr>
          <p:cNvPr id="9" name="Стрелка вправо 8"/>
          <p:cNvSpPr/>
          <p:nvPr/>
        </p:nvSpPr>
        <p:spPr>
          <a:xfrm rot="7757953">
            <a:off x="3179485" y="2152308"/>
            <a:ext cx="869581" cy="320065"/>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право 9"/>
          <p:cNvSpPr/>
          <p:nvPr/>
        </p:nvSpPr>
        <p:spPr>
          <a:xfrm rot="3010747">
            <a:off x="7454488" y="2183601"/>
            <a:ext cx="821397" cy="320065"/>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337630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441141849"/>
              </p:ext>
            </p:extLst>
          </p:nvPr>
        </p:nvGraphicFramePr>
        <p:xfrm>
          <a:off x="1096963" y="557784"/>
          <a:ext cx="10058400" cy="5311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1195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4229100" y="2478573"/>
            <a:ext cx="3374136" cy="178828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Требования </a:t>
            </a:r>
            <a:endParaRPr lang="ru-RU" dirty="0" smtClean="0"/>
          </a:p>
          <a:p>
            <a:pPr algn="ctr"/>
            <a:r>
              <a:rPr lang="ru-RU" dirty="0" smtClean="0"/>
              <a:t>к </a:t>
            </a:r>
            <a:r>
              <a:rPr lang="ru-RU" dirty="0"/>
              <a:t>объему и </a:t>
            </a:r>
            <a:r>
              <a:rPr lang="ru-RU" dirty="0">
                <a:latin typeface="Arial Narrow" panose="020B0606020202030204" pitchFamily="34" charset="0"/>
              </a:rPr>
              <a:t>содержанию</a:t>
            </a:r>
            <a:r>
              <a:rPr lang="ru-RU" dirty="0"/>
              <a:t> </a:t>
            </a:r>
            <a:r>
              <a:rPr lang="ru-RU" dirty="0" smtClean="0"/>
              <a:t>работ</a:t>
            </a:r>
            <a:endParaRPr lang="ru-RU" dirty="0"/>
          </a:p>
        </p:txBody>
      </p:sp>
      <p:sp>
        <p:nvSpPr>
          <p:cNvPr id="7" name="Скругленный прямоугольник 6"/>
          <p:cNvSpPr/>
          <p:nvPr/>
        </p:nvSpPr>
        <p:spPr>
          <a:xfrm>
            <a:off x="548640" y="981726"/>
            <a:ext cx="2807208" cy="91847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по количеству </a:t>
            </a:r>
            <a:r>
              <a:rPr lang="ru-RU" b="1" dirty="0" smtClean="0">
                <a:solidFill>
                  <a:schemeClr val="tx1"/>
                </a:solidFill>
                <a:latin typeface="Arial Narrow" panose="020B0606020202030204" pitchFamily="34" charset="0"/>
              </a:rPr>
              <a:t>организаций </a:t>
            </a:r>
            <a:endParaRPr lang="ru-RU" b="1" dirty="0">
              <a:solidFill>
                <a:schemeClr val="tx1"/>
              </a:solidFill>
              <a:latin typeface="Arial Narrow" panose="020B0606020202030204" pitchFamily="34" charset="0"/>
            </a:endParaRPr>
          </a:p>
        </p:txBody>
      </p:sp>
      <p:sp>
        <p:nvSpPr>
          <p:cNvPr id="9" name="Скругленный прямоугольник 8"/>
          <p:cNvSpPr/>
          <p:nvPr/>
        </p:nvSpPr>
        <p:spPr>
          <a:xfrm>
            <a:off x="8385050" y="4752828"/>
            <a:ext cx="3172967" cy="92559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по срокам выполнения работ </a:t>
            </a:r>
          </a:p>
        </p:txBody>
      </p:sp>
      <p:sp>
        <p:nvSpPr>
          <p:cNvPr id="10" name="Скругленный прямоугольник 9"/>
          <p:cNvSpPr/>
          <p:nvPr/>
        </p:nvSpPr>
        <p:spPr>
          <a:xfrm>
            <a:off x="8385049" y="974148"/>
            <a:ext cx="3172968" cy="92604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по методам и каналам сбора мнения граждан </a:t>
            </a:r>
            <a:r>
              <a:rPr lang="ru-RU" b="1" dirty="0" smtClean="0">
                <a:solidFill>
                  <a:schemeClr val="tx1"/>
                </a:solidFill>
                <a:latin typeface="Arial Narrow" panose="020B0606020202030204" pitchFamily="34" charset="0"/>
              </a:rPr>
              <a:t> </a:t>
            </a:r>
            <a:endParaRPr lang="ru-RU" b="1" dirty="0">
              <a:solidFill>
                <a:schemeClr val="tx1"/>
              </a:solidFill>
              <a:latin typeface="Arial Narrow" panose="020B0606020202030204" pitchFamily="34" charset="0"/>
            </a:endParaRPr>
          </a:p>
        </p:txBody>
      </p:sp>
      <p:sp>
        <p:nvSpPr>
          <p:cNvPr id="11" name="Скругленный прямоугольник 10"/>
          <p:cNvSpPr/>
          <p:nvPr/>
        </p:nvSpPr>
        <p:spPr>
          <a:xfrm>
            <a:off x="8513065" y="2690037"/>
            <a:ext cx="2916936" cy="1467293"/>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по порядку проведения приемочной экспертизы Общественным советом по </a:t>
            </a:r>
            <a:r>
              <a:rPr lang="ru-RU" b="1" dirty="0" smtClean="0">
                <a:solidFill>
                  <a:schemeClr val="tx1"/>
                </a:solidFill>
                <a:latin typeface="Arial Narrow" panose="020B0606020202030204" pitchFamily="34" charset="0"/>
              </a:rPr>
              <a:t>НОК</a:t>
            </a:r>
            <a:endParaRPr lang="ru-RU" dirty="0"/>
          </a:p>
        </p:txBody>
      </p:sp>
      <p:sp>
        <p:nvSpPr>
          <p:cNvPr id="12" name="Скругленный прямоугольник 11"/>
          <p:cNvSpPr/>
          <p:nvPr/>
        </p:nvSpPr>
        <p:spPr>
          <a:xfrm>
            <a:off x="4473094" y="5215626"/>
            <a:ext cx="2968444" cy="85874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Arial Narrow" panose="020B0606020202030204" pitchFamily="34" charset="0"/>
              </a:rPr>
              <a:t>по </a:t>
            </a:r>
            <a:r>
              <a:rPr lang="ru-RU" b="1" dirty="0">
                <a:solidFill>
                  <a:schemeClr val="tx1"/>
                </a:solidFill>
                <a:latin typeface="Arial Narrow" panose="020B0606020202030204" pitchFamily="34" charset="0"/>
              </a:rPr>
              <a:t>возможности и срокам поэтапной сдачи </a:t>
            </a:r>
            <a:r>
              <a:rPr lang="ru-RU" b="1" dirty="0" smtClean="0">
                <a:solidFill>
                  <a:schemeClr val="tx1"/>
                </a:solidFill>
                <a:latin typeface="Arial Narrow" panose="020B0606020202030204" pitchFamily="34" charset="0"/>
              </a:rPr>
              <a:t>отчета </a:t>
            </a:r>
            <a:endParaRPr lang="ru-RU" b="1" dirty="0">
              <a:solidFill>
                <a:schemeClr val="tx1"/>
              </a:solidFill>
              <a:latin typeface="Arial Narrow" panose="020B0606020202030204" pitchFamily="34" charset="0"/>
            </a:endParaRPr>
          </a:p>
        </p:txBody>
      </p:sp>
      <p:sp>
        <p:nvSpPr>
          <p:cNvPr id="13" name="Скругленный прямоугольник 12"/>
          <p:cNvSpPr/>
          <p:nvPr/>
        </p:nvSpPr>
        <p:spPr>
          <a:xfrm>
            <a:off x="548640" y="4661388"/>
            <a:ext cx="2807208" cy="1142212"/>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по объему и содержанию отчета </a:t>
            </a:r>
            <a:r>
              <a:rPr lang="ru-RU" b="1" dirty="0" smtClean="0">
                <a:solidFill>
                  <a:schemeClr val="tx1"/>
                </a:solidFill>
                <a:latin typeface="Arial Narrow" panose="020B0606020202030204" pitchFamily="34" charset="0"/>
              </a:rPr>
              <a:t>по </a:t>
            </a:r>
            <a:r>
              <a:rPr lang="ru-RU" b="1" dirty="0">
                <a:solidFill>
                  <a:schemeClr val="tx1"/>
                </a:solidFill>
                <a:latin typeface="Arial Narrow" panose="020B0606020202030204" pitchFamily="34" charset="0"/>
              </a:rPr>
              <a:t>итогам </a:t>
            </a:r>
            <a:endParaRPr lang="ru-RU" b="1" dirty="0" smtClean="0">
              <a:solidFill>
                <a:schemeClr val="tx1"/>
              </a:solidFill>
              <a:latin typeface="Arial Narrow" panose="020B0606020202030204" pitchFamily="34" charset="0"/>
            </a:endParaRPr>
          </a:p>
          <a:p>
            <a:pPr algn="ctr"/>
            <a:r>
              <a:rPr lang="ru-RU" b="1" dirty="0" smtClean="0">
                <a:solidFill>
                  <a:schemeClr val="tx1"/>
                </a:solidFill>
                <a:latin typeface="Arial Narrow" panose="020B0606020202030204" pitchFamily="34" charset="0"/>
              </a:rPr>
              <a:t>выполненных </a:t>
            </a:r>
            <a:r>
              <a:rPr lang="ru-RU" b="1" dirty="0">
                <a:solidFill>
                  <a:schemeClr val="tx1"/>
                </a:solidFill>
                <a:latin typeface="Arial Narrow" panose="020B0606020202030204" pitchFamily="34" charset="0"/>
              </a:rPr>
              <a:t>работ</a:t>
            </a:r>
          </a:p>
        </p:txBody>
      </p:sp>
      <p:sp>
        <p:nvSpPr>
          <p:cNvPr id="14" name="Скругленный прямоугольник 13"/>
          <p:cNvSpPr/>
          <p:nvPr/>
        </p:nvSpPr>
        <p:spPr>
          <a:xfrm>
            <a:off x="4473094" y="518702"/>
            <a:ext cx="2968444" cy="92604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по объему выборочной совокупности </a:t>
            </a:r>
            <a:r>
              <a:rPr lang="ru-RU" b="1" dirty="0" smtClean="0">
                <a:solidFill>
                  <a:schemeClr val="tx1"/>
                </a:solidFill>
                <a:latin typeface="Arial Narrow" panose="020B0606020202030204" pitchFamily="34" charset="0"/>
              </a:rPr>
              <a:t> граждан </a:t>
            </a:r>
            <a:endParaRPr lang="ru-RU" b="1" dirty="0">
              <a:solidFill>
                <a:schemeClr val="tx1"/>
              </a:solidFill>
              <a:latin typeface="Arial Narrow" panose="020B0606020202030204" pitchFamily="34" charset="0"/>
            </a:endParaRPr>
          </a:p>
        </p:txBody>
      </p:sp>
      <p:sp>
        <p:nvSpPr>
          <p:cNvPr id="15" name="Скругленный прямоугольник 14"/>
          <p:cNvSpPr/>
          <p:nvPr/>
        </p:nvSpPr>
        <p:spPr>
          <a:xfrm>
            <a:off x="685800" y="2474061"/>
            <a:ext cx="2633472" cy="184702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Arial Narrow" panose="020B0606020202030204" pitchFamily="34" charset="0"/>
              </a:rPr>
              <a:t>по технологии и способам сбора объективных свидетельств по критериям и показателям НОК </a:t>
            </a:r>
          </a:p>
        </p:txBody>
      </p:sp>
      <p:cxnSp>
        <p:nvCxnSpPr>
          <p:cNvPr id="17" name="Прямая соединительная линия 16"/>
          <p:cNvCxnSpPr>
            <a:endCxn id="6" idx="0"/>
          </p:cNvCxnSpPr>
          <p:nvPr/>
        </p:nvCxnSpPr>
        <p:spPr>
          <a:xfrm>
            <a:off x="5916168" y="1444751"/>
            <a:ext cx="0" cy="10338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flipV="1">
            <a:off x="7131480" y="1738697"/>
            <a:ext cx="1253569" cy="7353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3355848" y="1738697"/>
            <a:ext cx="1117246" cy="6973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a:stCxn id="15" idx="3"/>
          </p:cNvCxnSpPr>
          <p:nvPr/>
        </p:nvCxnSpPr>
        <p:spPr>
          <a:xfrm>
            <a:off x="3319272" y="3397572"/>
            <a:ext cx="980087" cy="10458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a:stCxn id="6" idx="3"/>
          </p:cNvCxnSpPr>
          <p:nvPr/>
        </p:nvCxnSpPr>
        <p:spPr>
          <a:xfrm flipV="1">
            <a:off x="7603236" y="3372715"/>
            <a:ext cx="909829"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a:endCxn id="12" idx="0"/>
          </p:cNvCxnSpPr>
          <p:nvPr/>
        </p:nvCxnSpPr>
        <p:spPr>
          <a:xfrm>
            <a:off x="5957316" y="4321082"/>
            <a:ext cx="0" cy="894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7342632" y="4321082"/>
            <a:ext cx="1042417" cy="653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flipH="1">
            <a:off x="3401568" y="4266858"/>
            <a:ext cx="897791" cy="57837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3155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097280" y="286603"/>
            <a:ext cx="10058400" cy="911261"/>
          </a:xfrm>
        </p:spPr>
        <p:txBody>
          <a:bodyPr>
            <a:normAutofit/>
          </a:bodyPr>
          <a:lstStyle/>
          <a:p>
            <a:pPr algn="ctr"/>
            <a:r>
              <a:rPr lang="ru-RU" b="1" dirty="0">
                <a:solidFill>
                  <a:schemeClr val="accent3"/>
                </a:solidFill>
                <a:latin typeface="Arial Narrow" panose="020B0606020202030204" pitchFamily="34" charset="0"/>
              </a:rPr>
              <a:t>Состав </a:t>
            </a:r>
            <a:r>
              <a:rPr lang="ru-RU" b="1" dirty="0" smtClean="0">
                <a:solidFill>
                  <a:schemeClr val="accent3"/>
                </a:solidFill>
                <a:latin typeface="Arial Narrow" panose="020B0606020202030204" pitchFamily="34" charset="0"/>
              </a:rPr>
              <a:t>работ оператора</a:t>
            </a:r>
            <a:endParaRPr lang="ru-RU" b="1" dirty="0">
              <a:solidFill>
                <a:schemeClr val="accent3"/>
              </a:solidFill>
              <a:latin typeface="Arial Narrow" panose="020B0606020202030204" pitchFamily="34" charset="0"/>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1718046008"/>
              </p:ext>
            </p:extLst>
          </p:nvPr>
        </p:nvGraphicFramePr>
        <p:xfrm>
          <a:off x="630936" y="1728216"/>
          <a:ext cx="11073383" cy="4434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4572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3"/>
                </a:solidFill>
                <a:latin typeface="Arial Narrow" panose="020B0606020202030204" pitchFamily="34" charset="0"/>
              </a:rPr>
              <a:t>Порядок работы по сбору и обобщению информации оператором</a:t>
            </a:r>
          </a:p>
        </p:txBody>
      </p:sp>
      <p:sp>
        <p:nvSpPr>
          <p:cNvPr id="3" name="Объект 2"/>
          <p:cNvSpPr>
            <a:spLocks noGrp="1"/>
          </p:cNvSpPr>
          <p:nvPr>
            <p:ph idx="1"/>
          </p:nvPr>
        </p:nvSpPr>
        <p:spPr>
          <a:xfrm>
            <a:off x="1097280" y="1845733"/>
            <a:ext cx="10058400" cy="4343031"/>
          </a:xfrm>
        </p:spPr>
        <p:txBody>
          <a:bodyPr>
            <a:normAutofit/>
          </a:bodyPr>
          <a:lstStyle/>
          <a:p>
            <a:pPr marL="446088" indent="-446088" algn="just">
              <a:buFont typeface="Wingdings" panose="05000000000000000000" pitchFamily="2" charset="2"/>
              <a:buChar char="§"/>
            </a:pPr>
            <a:r>
              <a:rPr lang="ru-RU" sz="3200" dirty="0" smtClean="0">
                <a:latin typeface="Arial Narrow" panose="020B0606020202030204" pitchFamily="34" charset="0"/>
              </a:rPr>
              <a:t>Кадровое </a:t>
            </a:r>
            <a:r>
              <a:rPr lang="ru-RU" sz="3200" dirty="0">
                <a:latin typeface="Arial Narrow" panose="020B0606020202030204" pitchFamily="34" charset="0"/>
              </a:rPr>
              <a:t>обеспечение выполнения работ (оказания услуг) </a:t>
            </a:r>
            <a:r>
              <a:rPr lang="ru-RU" sz="3200" dirty="0" smtClean="0">
                <a:latin typeface="Arial Narrow" panose="020B0606020202030204" pitchFamily="34" charset="0"/>
              </a:rPr>
              <a:t>оператором</a:t>
            </a:r>
          </a:p>
          <a:p>
            <a:pPr marL="446088" indent="-446088" algn="just">
              <a:buFont typeface="Wingdings" panose="05000000000000000000" pitchFamily="2" charset="2"/>
              <a:buChar char="§"/>
            </a:pPr>
            <a:r>
              <a:rPr lang="ru-RU" sz="3200" dirty="0">
                <a:latin typeface="Arial Narrow" panose="020B0606020202030204" pitchFamily="34" charset="0"/>
              </a:rPr>
              <a:t> Организационно-методические основы выполнения работ (оказания услуг) по сбору и обобщению информации </a:t>
            </a:r>
            <a:r>
              <a:rPr lang="ru-RU" sz="3200" dirty="0" smtClean="0">
                <a:latin typeface="Arial Narrow" panose="020B0606020202030204" pitchFamily="34" charset="0"/>
              </a:rPr>
              <a:t>оператором</a:t>
            </a:r>
          </a:p>
          <a:p>
            <a:pPr marL="446088" indent="-446088" algn="just">
              <a:buFont typeface="Wingdings" panose="05000000000000000000" pitchFamily="2" charset="2"/>
              <a:buChar char="§"/>
            </a:pPr>
            <a:r>
              <a:rPr lang="ru-RU" sz="3200" dirty="0">
                <a:latin typeface="Arial Narrow" panose="020B0606020202030204" pitchFamily="34" charset="0"/>
              </a:rPr>
              <a:t> </a:t>
            </a:r>
            <a:r>
              <a:rPr lang="ru-RU" sz="3200" dirty="0" smtClean="0">
                <a:latin typeface="Arial Narrow" panose="020B0606020202030204" pitchFamily="34" charset="0"/>
              </a:rPr>
              <a:t> </a:t>
            </a:r>
            <a:r>
              <a:rPr lang="ru-RU" sz="3200" dirty="0">
                <a:latin typeface="Arial Narrow" panose="020B0606020202030204" pitchFamily="34" charset="0"/>
              </a:rPr>
              <a:t>Формирование выборки и работа с гражданами – получателями услуг </a:t>
            </a:r>
            <a:endParaRPr lang="ru-RU" sz="3200" dirty="0" smtClean="0">
              <a:latin typeface="Arial Narrow" panose="020B0606020202030204" pitchFamily="34" charset="0"/>
            </a:endParaRPr>
          </a:p>
          <a:p>
            <a:pPr marL="446088" indent="-446088" algn="just">
              <a:buFont typeface="Wingdings" panose="05000000000000000000" pitchFamily="2" charset="2"/>
              <a:buChar char="§"/>
            </a:pPr>
            <a:r>
              <a:rPr lang="ru-RU" sz="3200" dirty="0">
                <a:latin typeface="Arial Narrow" panose="020B0606020202030204" pitchFamily="34" charset="0"/>
              </a:rPr>
              <a:t> Подготовка и сдача отчета оператора </a:t>
            </a:r>
          </a:p>
        </p:txBody>
      </p:sp>
    </p:spTree>
    <p:extLst>
      <p:ext uri="{BB962C8B-B14F-4D97-AF65-F5344CB8AC3E}">
        <p14:creationId xmlns:p14="http://schemas.microsoft.com/office/powerpoint/2010/main" val="4136728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7575</TotalTime>
  <Words>749</Words>
  <Application>Microsoft Office PowerPoint</Application>
  <PresentationFormat>Широкоэкранный</PresentationFormat>
  <Paragraphs>77</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 Narrow</vt:lpstr>
      <vt:lpstr>Calibri</vt:lpstr>
      <vt:lpstr>Calibri Light</vt:lpstr>
      <vt:lpstr>Wingdings</vt:lpstr>
      <vt:lpstr>Ретро</vt:lpstr>
      <vt:lpstr>Изменения и дополнения  в проведении независимой оценки качества  условий осуществления  образовательной деятельности организациями  на муниципальном уровне (2 часть ) </vt:lpstr>
      <vt:lpstr>Нормативная база</vt:lpstr>
      <vt:lpstr>Организация работ по сбору и обобщению информации о качестве условий осуществления образовательной деятельности </vt:lpstr>
      <vt:lpstr>Организация и проведение закупочных процедур</vt:lpstr>
      <vt:lpstr>Необходимо предусмотреть  отсутствие конфликтов интересов между:</vt:lpstr>
      <vt:lpstr>Презентация PowerPoint</vt:lpstr>
      <vt:lpstr>Презентация PowerPoint</vt:lpstr>
      <vt:lpstr>Состав работ оператора</vt:lpstr>
      <vt:lpstr>Порядок работы по сбору и обобщению информации оператором</vt:lpstr>
      <vt:lpstr>Основание: Методические рекомендации к единому порядку расчета показателей независимой оценки качества условий осуществления образовательной деятельности организациями, осуществляющими образовательную деятельность по основным общеобразовательным программам, образовательным программам среднего профессионального образования, основным программам профессионального обучения, дополнительным общеобразовательным программам (с учетом отраслевых особенностей) </vt:lpstr>
      <vt:lpstr>Презентация PowerPoint</vt:lpstr>
      <vt:lpstr>Презентация PowerPoint</vt:lpstr>
      <vt:lpstr>В рамках контроля Заказчик вправе:</vt:lpstr>
      <vt:lpstr>Спасибо за внимание!</vt:lpstr>
    </vt:vector>
  </TitlesOfParts>
  <Company>ЦОКО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Функциональная грамотность</dc:title>
  <dc:creator>Рябинина Любовь Анатольевна</dc:creator>
  <cp:lastModifiedBy>Семёнов Сергей Викторович</cp:lastModifiedBy>
  <cp:revision>386</cp:revision>
  <cp:lastPrinted>2024-01-24T07:30:51Z</cp:lastPrinted>
  <dcterms:created xsi:type="dcterms:W3CDTF">2019-06-05T12:05:36Z</dcterms:created>
  <dcterms:modified xsi:type="dcterms:W3CDTF">2024-05-20T05:24:39Z</dcterms:modified>
</cp:coreProperties>
</file>