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22"/>
  </p:notesMasterIdLst>
  <p:sldIdLst>
    <p:sldId id="256" r:id="rId2"/>
    <p:sldId id="358" r:id="rId3"/>
    <p:sldId id="442" r:id="rId4"/>
    <p:sldId id="441" r:id="rId5"/>
    <p:sldId id="440" r:id="rId6"/>
    <p:sldId id="423" r:id="rId7"/>
    <p:sldId id="425" r:id="rId8"/>
    <p:sldId id="443" r:id="rId9"/>
    <p:sldId id="426" r:id="rId10"/>
    <p:sldId id="428" r:id="rId11"/>
    <p:sldId id="427" r:id="rId12"/>
    <p:sldId id="429" r:id="rId13"/>
    <p:sldId id="430" r:id="rId14"/>
    <p:sldId id="435" r:id="rId15"/>
    <p:sldId id="450" r:id="rId16"/>
    <p:sldId id="445" r:id="rId17"/>
    <p:sldId id="446" r:id="rId18"/>
    <p:sldId id="449" r:id="rId19"/>
    <p:sldId id="448" r:id="rId20"/>
    <p:sldId id="291" r:id="rId2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54" y="77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B7678-A59E-42C4-A720-EE6510B539AD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0CB530-A2FD-4BF6-AC90-FACD58E149EE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Планирование финансовых ресурсов на обеспечение работ по сбору и обобщению информации о качестве условий оказания услуг и включение соответствующих процедур в план-график закупок товаров, работ, услуг</a:t>
          </a:r>
          <a:endParaRPr lang="ru-RU" dirty="0">
            <a:latin typeface="Arial Narrow" panose="020B0606020202030204" pitchFamily="34" charset="0"/>
          </a:endParaRPr>
        </a:p>
      </dgm:t>
    </dgm:pt>
    <dgm:pt modelId="{CA36BD1B-C303-427C-8F2B-03215197923B}" type="parTrans" cxnId="{83E2F394-0169-40BC-96A3-FE32BB019A0C}">
      <dgm:prSet/>
      <dgm:spPr/>
      <dgm:t>
        <a:bodyPr/>
        <a:lstStyle/>
        <a:p>
          <a:endParaRPr lang="ru-RU"/>
        </a:p>
      </dgm:t>
    </dgm:pt>
    <dgm:pt modelId="{BD4859ED-2880-4D7F-88B5-C037D6E59085}" type="sibTrans" cxnId="{83E2F394-0169-40BC-96A3-FE32BB019A0C}">
      <dgm:prSet/>
      <dgm:spPr/>
      <dgm:t>
        <a:bodyPr/>
        <a:lstStyle/>
        <a:p>
          <a:endParaRPr lang="ru-RU"/>
        </a:p>
      </dgm:t>
    </dgm:pt>
    <dgm:pt modelId="{606FAC01-668E-450D-9A8F-8B7E2668F36C}">
      <dgm:prSet custT="1"/>
      <dgm:spPr/>
      <dgm:t>
        <a:bodyPr/>
        <a:lstStyle/>
        <a:p>
          <a:r>
            <a:rPr lang="ru-RU" sz="4400" b="1" dirty="0" smtClean="0">
              <a:latin typeface="Arial Narrow" panose="020B0606020202030204" pitchFamily="34" charset="0"/>
            </a:rPr>
            <a:t>второй квартал</a:t>
          </a:r>
          <a:br>
            <a:rPr lang="ru-RU" sz="4400" b="1" dirty="0" smtClean="0">
              <a:latin typeface="Arial Narrow" panose="020B0606020202030204" pitchFamily="34" charset="0"/>
            </a:rPr>
          </a:br>
          <a:r>
            <a:rPr lang="ru-RU" sz="4400" b="1" dirty="0" smtClean="0">
              <a:latin typeface="Arial Narrow" panose="020B0606020202030204" pitchFamily="34" charset="0"/>
            </a:rPr>
            <a:t> следующего финансового года</a:t>
          </a:r>
          <a:br>
            <a:rPr lang="ru-RU" sz="4400" b="1" dirty="0" smtClean="0">
              <a:latin typeface="Arial Narrow" panose="020B0606020202030204" pitchFamily="34" charset="0"/>
            </a:rPr>
          </a:br>
          <a:r>
            <a:rPr lang="ru-RU" sz="4400" b="1" dirty="0" smtClean="0">
              <a:latin typeface="Arial Narrow" panose="020B0606020202030204" pitchFamily="34" charset="0"/>
            </a:rPr>
            <a:t> </a:t>
          </a:r>
          <a:r>
            <a:rPr lang="ru-RU" sz="4400" b="1" dirty="0" smtClean="0">
              <a:latin typeface="Arial Narrow" panose="020B0606020202030204" pitchFamily="34" charset="0"/>
            </a:rPr>
            <a:t>и на плановый период </a:t>
          </a:r>
          <a:r>
            <a:rPr lang="ru-RU" sz="4400" b="1" dirty="0" smtClean="0">
              <a:latin typeface="Arial Narrow" panose="020B0606020202030204" pitchFamily="34" charset="0"/>
            </a:rPr>
            <a:t>два года </a:t>
          </a:r>
          <a:endParaRPr lang="ru-RU" sz="4400" b="1" dirty="0">
            <a:latin typeface="Arial Narrow" panose="020B0606020202030204" pitchFamily="34" charset="0"/>
          </a:endParaRPr>
        </a:p>
      </dgm:t>
    </dgm:pt>
    <dgm:pt modelId="{F0D6430E-7320-4B8F-B7A6-1CE8AED1AB35}" type="parTrans" cxnId="{504E6B24-5B2C-4CCB-A7BD-DAEEE77F1389}">
      <dgm:prSet/>
      <dgm:spPr/>
      <dgm:t>
        <a:bodyPr/>
        <a:lstStyle/>
        <a:p>
          <a:endParaRPr lang="ru-RU"/>
        </a:p>
      </dgm:t>
    </dgm:pt>
    <dgm:pt modelId="{1F024503-08DE-4A5F-8A49-C061066847A5}" type="sibTrans" cxnId="{504E6B24-5B2C-4CCB-A7BD-DAEEE77F1389}">
      <dgm:prSet/>
      <dgm:spPr/>
      <dgm:t>
        <a:bodyPr/>
        <a:lstStyle/>
        <a:p>
          <a:endParaRPr lang="ru-RU"/>
        </a:p>
      </dgm:t>
    </dgm:pt>
    <dgm:pt modelId="{6BC3D364-615D-4427-AD0C-0FCB201A6B5A}" type="pres">
      <dgm:prSet presAssocID="{782B7678-A59E-42C4-A720-EE6510B539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3C0B56-559B-4BD8-ACC3-B23E7935E158}" type="pres">
      <dgm:prSet presAssocID="{350CB530-A2FD-4BF6-AC90-FACD58E149EE}" presName="boxAndChildren" presStyleCnt="0"/>
      <dgm:spPr/>
    </dgm:pt>
    <dgm:pt modelId="{AF15C8EC-4CBE-4A9C-8F46-F00BEA3A91E3}" type="pres">
      <dgm:prSet presAssocID="{350CB530-A2FD-4BF6-AC90-FACD58E149EE}" presName="parentTextBox" presStyleLbl="node1" presStyleIdx="0" presStyleCnt="1"/>
      <dgm:spPr/>
      <dgm:t>
        <a:bodyPr/>
        <a:lstStyle/>
        <a:p>
          <a:endParaRPr lang="ru-RU"/>
        </a:p>
      </dgm:t>
    </dgm:pt>
    <dgm:pt modelId="{A5B5C808-0AAD-4D8F-A6F8-31FA3E7B6523}" type="pres">
      <dgm:prSet presAssocID="{350CB530-A2FD-4BF6-AC90-FACD58E149EE}" presName="entireBox" presStyleLbl="node1" presStyleIdx="0" presStyleCnt="1" custLinFactNeighborX="-1000" custLinFactNeighborY="-664"/>
      <dgm:spPr/>
      <dgm:t>
        <a:bodyPr/>
        <a:lstStyle/>
        <a:p>
          <a:endParaRPr lang="ru-RU"/>
        </a:p>
      </dgm:t>
    </dgm:pt>
    <dgm:pt modelId="{55C930C7-C870-4B10-A340-91406ED7A97E}" type="pres">
      <dgm:prSet presAssocID="{350CB530-A2FD-4BF6-AC90-FACD58E149EE}" presName="descendantBox" presStyleCnt="0"/>
      <dgm:spPr/>
    </dgm:pt>
    <dgm:pt modelId="{6D39E5F4-9754-4425-A46C-547E68ED5675}" type="pres">
      <dgm:prSet presAssocID="{606FAC01-668E-450D-9A8F-8B7E2668F36C}" presName="childTextBox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0A43E7-838C-487F-BC74-05CEC85D26BE}" type="presOf" srcId="{350CB530-A2FD-4BF6-AC90-FACD58E149EE}" destId="{A5B5C808-0AAD-4D8F-A6F8-31FA3E7B6523}" srcOrd="1" destOrd="0" presId="urn:microsoft.com/office/officeart/2005/8/layout/process4"/>
    <dgm:cxn modelId="{504E6B24-5B2C-4CCB-A7BD-DAEEE77F1389}" srcId="{350CB530-A2FD-4BF6-AC90-FACD58E149EE}" destId="{606FAC01-668E-450D-9A8F-8B7E2668F36C}" srcOrd="0" destOrd="0" parTransId="{F0D6430E-7320-4B8F-B7A6-1CE8AED1AB35}" sibTransId="{1F024503-08DE-4A5F-8A49-C061066847A5}"/>
    <dgm:cxn modelId="{83E2F394-0169-40BC-96A3-FE32BB019A0C}" srcId="{782B7678-A59E-42C4-A720-EE6510B539AD}" destId="{350CB530-A2FD-4BF6-AC90-FACD58E149EE}" srcOrd="0" destOrd="0" parTransId="{CA36BD1B-C303-427C-8F2B-03215197923B}" sibTransId="{BD4859ED-2880-4D7F-88B5-C037D6E59085}"/>
    <dgm:cxn modelId="{BBFD7C16-5CB7-4758-AA30-8857A23067C4}" type="presOf" srcId="{606FAC01-668E-450D-9A8F-8B7E2668F36C}" destId="{6D39E5F4-9754-4425-A46C-547E68ED5675}" srcOrd="0" destOrd="0" presId="urn:microsoft.com/office/officeart/2005/8/layout/process4"/>
    <dgm:cxn modelId="{85497FA8-039A-4803-A22C-8FB6C3110AF1}" type="presOf" srcId="{782B7678-A59E-42C4-A720-EE6510B539AD}" destId="{6BC3D364-615D-4427-AD0C-0FCB201A6B5A}" srcOrd="0" destOrd="0" presId="urn:microsoft.com/office/officeart/2005/8/layout/process4"/>
    <dgm:cxn modelId="{F7A3D5A2-17D3-49E1-98C9-890B9A59E127}" type="presOf" srcId="{350CB530-A2FD-4BF6-AC90-FACD58E149EE}" destId="{AF15C8EC-4CBE-4A9C-8F46-F00BEA3A91E3}" srcOrd="0" destOrd="0" presId="urn:microsoft.com/office/officeart/2005/8/layout/process4"/>
    <dgm:cxn modelId="{EDF52DF3-1875-45E8-8013-70068A2CC661}" type="presParOf" srcId="{6BC3D364-615D-4427-AD0C-0FCB201A6B5A}" destId="{763C0B56-559B-4BD8-ACC3-B23E7935E158}" srcOrd="0" destOrd="0" presId="urn:microsoft.com/office/officeart/2005/8/layout/process4"/>
    <dgm:cxn modelId="{36120D25-1ED8-4431-8F64-3CA8D701A6F2}" type="presParOf" srcId="{763C0B56-559B-4BD8-ACC3-B23E7935E158}" destId="{AF15C8EC-4CBE-4A9C-8F46-F00BEA3A91E3}" srcOrd="0" destOrd="0" presId="urn:microsoft.com/office/officeart/2005/8/layout/process4"/>
    <dgm:cxn modelId="{7ACF9AB4-736D-4058-AFDB-B51EA9A18DFD}" type="presParOf" srcId="{763C0B56-559B-4BD8-ACC3-B23E7935E158}" destId="{A5B5C808-0AAD-4D8F-A6F8-31FA3E7B6523}" srcOrd="1" destOrd="0" presId="urn:microsoft.com/office/officeart/2005/8/layout/process4"/>
    <dgm:cxn modelId="{BFF343A1-D978-43BE-AF16-86E71DE97C75}" type="presParOf" srcId="{763C0B56-559B-4BD8-ACC3-B23E7935E158}" destId="{55C930C7-C870-4B10-A340-91406ED7A97E}" srcOrd="2" destOrd="0" presId="urn:microsoft.com/office/officeart/2005/8/layout/process4"/>
    <dgm:cxn modelId="{BBB8B384-A425-4B10-8297-5726835624A7}" type="presParOf" srcId="{55C930C7-C870-4B10-A340-91406ED7A97E}" destId="{6D39E5F4-9754-4425-A46C-547E68ED567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62757E-23B8-461F-85F4-C7040C8B4F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266DA7-A636-4EC0-826E-74559EC3E5AC}">
      <dgm:prSet phldrT="[Текст]" custT="1"/>
      <dgm:spPr>
        <a:solidFill>
          <a:schemeClr val="accent2"/>
        </a:solidFill>
      </dgm:spPr>
      <dgm:t>
        <a:bodyPr/>
        <a:lstStyle/>
        <a:p>
          <a:pPr algn="ctr"/>
          <a:r>
            <a:rPr lang="ru-RU" sz="2400" dirty="0" smtClean="0">
              <a:latin typeface="Arial Narrow" panose="020B0606020202030204" pitchFamily="34" charset="0"/>
            </a:rPr>
            <a:t>Формируют предложения по содержанию ТЗ и принимают участие в рассмотрении проекта контракта</a:t>
          </a:r>
          <a:endParaRPr lang="ru-RU" sz="2400" dirty="0">
            <a:latin typeface="Arial Narrow" panose="020B0606020202030204" pitchFamily="34" charset="0"/>
          </a:endParaRPr>
        </a:p>
      </dgm:t>
    </dgm:pt>
    <dgm:pt modelId="{E4B9A00A-E37B-43B0-B3B3-F2EDDD770E43}" type="parTrans" cxnId="{24574F77-DA28-4C43-8408-FDFF9E7CB4D1}">
      <dgm:prSet/>
      <dgm:spPr/>
      <dgm:t>
        <a:bodyPr/>
        <a:lstStyle/>
        <a:p>
          <a:endParaRPr lang="ru-RU"/>
        </a:p>
      </dgm:t>
    </dgm:pt>
    <dgm:pt modelId="{10A53717-621C-4611-ADC3-CD72225C3D0C}" type="sibTrans" cxnId="{24574F77-DA28-4C43-8408-FDFF9E7CB4D1}">
      <dgm:prSet/>
      <dgm:spPr/>
      <dgm:t>
        <a:bodyPr/>
        <a:lstStyle/>
        <a:p>
          <a:endParaRPr lang="ru-RU"/>
        </a:p>
      </dgm:t>
    </dgm:pt>
    <dgm:pt modelId="{0F71B756-7C24-48E5-AB50-0AB580A1BD50}">
      <dgm:prSet phldrT="[Текст]" custT="1"/>
      <dgm:spPr>
        <a:solidFill>
          <a:schemeClr val="accent2"/>
        </a:solidFill>
      </dgm:spPr>
      <dgm:t>
        <a:bodyPr/>
        <a:lstStyle/>
        <a:p>
          <a:pPr algn="ctr"/>
          <a:r>
            <a:rPr lang="ru-RU" sz="2400" dirty="0" smtClean="0">
              <a:latin typeface="Arial Narrow" panose="020B0606020202030204" pitchFamily="34" charset="0"/>
            </a:rPr>
            <a:t>Могут осуществлять </a:t>
          </a:r>
          <a:r>
            <a:rPr lang="ru-RU" sz="2400" dirty="0" smtClean="0">
              <a:latin typeface="Arial Narrow" panose="020B0606020202030204" pitchFamily="34" charset="0"/>
            </a:rPr>
            <a:t>очные посещения </a:t>
          </a:r>
          <a:r>
            <a:rPr lang="ru-RU" sz="2400" dirty="0" smtClean="0">
              <a:latin typeface="Arial Narrow" panose="020B0606020202030204" pitchFamily="34" charset="0"/>
            </a:rPr>
            <a:t>организаций, подлежащих НОК </a:t>
          </a:r>
          <a:endParaRPr lang="ru-RU" sz="2400" dirty="0">
            <a:latin typeface="Arial Narrow" panose="020B0606020202030204" pitchFamily="34" charset="0"/>
          </a:endParaRPr>
        </a:p>
      </dgm:t>
    </dgm:pt>
    <dgm:pt modelId="{08335527-6A92-45A2-8A68-020A00357BEA}" type="parTrans" cxnId="{C09715B9-2409-477C-847B-CAE124B28F5F}">
      <dgm:prSet/>
      <dgm:spPr/>
      <dgm:t>
        <a:bodyPr/>
        <a:lstStyle/>
        <a:p>
          <a:endParaRPr lang="ru-RU"/>
        </a:p>
      </dgm:t>
    </dgm:pt>
    <dgm:pt modelId="{943FACAE-5225-4CF2-A92C-E553BB167C3D}" type="sibTrans" cxnId="{C09715B9-2409-477C-847B-CAE124B28F5F}">
      <dgm:prSet/>
      <dgm:spPr/>
      <dgm:t>
        <a:bodyPr/>
        <a:lstStyle/>
        <a:p>
          <a:endParaRPr lang="ru-RU"/>
        </a:p>
      </dgm:t>
    </dgm:pt>
    <dgm:pt modelId="{9FAFCBF9-F229-4A73-A4AF-F95A25DD93BA}" type="pres">
      <dgm:prSet presAssocID="{4A62757E-23B8-461F-85F4-C7040C8B4F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C9D1C5-BB28-444B-B363-902D7477F91C}" type="pres">
      <dgm:prSet presAssocID="{E9266DA7-A636-4EC0-826E-74559EC3E5AC}" presName="parentLin" presStyleCnt="0"/>
      <dgm:spPr/>
    </dgm:pt>
    <dgm:pt modelId="{E3E1554E-23AB-4587-BB1F-36E58C1C4CDD}" type="pres">
      <dgm:prSet presAssocID="{E9266DA7-A636-4EC0-826E-74559EC3E5A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7EB308D-9116-40F4-BAA8-7C71F916DA0C}" type="pres">
      <dgm:prSet presAssocID="{E9266DA7-A636-4EC0-826E-74559EC3E5AC}" presName="parentText" presStyleLbl="node1" presStyleIdx="0" presStyleCnt="2" custScaleX="137412" custScaleY="1076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DF229-4E42-4A70-8783-D350F56766F5}" type="pres">
      <dgm:prSet presAssocID="{E9266DA7-A636-4EC0-826E-74559EC3E5AC}" presName="negativeSpace" presStyleCnt="0"/>
      <dgm:spPr/>
    </dgm:pt>
    <dgm:pt modelId="{9C516414-E531-4AC5-BCE2-7FAAED64BD47}" type="pres">
      <dgm:prSet presAssocID="{E9266DA7-A636-4EC0-826E-74559EC3E5AC}" presName="childText" presStyleLbl="conFgAcc1" presStyleIdx="0" presStyleCnt="2">
        <dgm:presLayoutVars>
          <dgm:bulletEnabled val="1"/>
        </dgm:presLayoutVars>
      </dgm:prSet>
      <dgm:spPr/>
    </dgm:pt>
    <dgm:pt modelId="{D99F6830-A30E-4CA5-9F02-56AD4977E845}" type="pres">
      <dgm:prSet presAssocID="{10A53717-621C-4611-ADC3-CD72225C3D0C}" presName="spaceBetweenRectangles" presStyleCnt="0"/>
      <dgm:spPr/>
    </dgm:pt>
    <dgm:pt modelId="{2DD9C45A-2B31-4AFE-9914-FC887DB23DEE}" type="pres">
      <dgm:prSet presAssocID="{0F71B756-7C24-48E5-AB50-0AB580A1BD50}" presName="parentLin" presStyleCnt="0"/>
      <dgm:spPr/>
    </dgm:pt>
    <dgm:pt modelId="{E4AE1C83-3862-4CD0-AC34-E7436FFB7FBB}" type="pres">
      <dgm:prSet presAssocID="{0F71B756-7C24-48E5-AB50-0AB580A1BD5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55ACDE4-9C50-419A-94C2-74FDB39122B8}" type="pres">
      <dgm:prSet presAssocID="{0F71B756-7C24-48E5-AB50-0AB580A1BD50}" presName="parentText" presStyleLbl="node1" presStyleIdx="1" presStyleCnt="2" custScaleX="142857" custScaleY="1024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BAB79-2548-4CA6-9DCB-F90CCEE72A82}" type="pres">
      <dgm:prSet presAssocID="{0F71B756-7C24-48E5-AB50-0AB580A1BD50}" presName="negativeSpace" presStyleCnt="0"/>
      <dgm:spPr/>
    </dgm:pt>
    <dgm:pt modelId="{FF2B4479-4D07-4495-B6A7-A7A606B9E334}" type="pres">
      <dgm:prSet presAssocID="{0F71B756-7C24-48E5-AB50-0AB580A1BD5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C46C6E1-09C9-42F6-9674-A5C8E311F1CF}" type="presOf" srcId="{E9266DA7-A636-4EC0-826E-74559EC3E5AC}" destId="{E3E1554E-23AB-4587-BB1F-36E58C1C4CDD}" srcOrd="0" destOrd="0" presId="urn:microsoft.com/office/officeart/2005/8/layout/list1"/>
    <dgm:cxn modelId="{24574F77-DA28-4C43-8408-FDFF9E7CB4D1}" srcId="{4A62757E-23B8-461F-85F4-C7040C8B4FF1}" destId="{E9266DA7-A636-4EC0-826E-74559EC3E5AC}" srcOrd="0" destOrd="0" parTransId="{E4B9A00A-E37B-43B0-B3B3-F2EDDD770E43}" sibTransId="{10A53717-621C-4611-ADC3-CD72225C3D0C}"/>
    <dgm:cxn modelId="{46A7F3E8-71F4-43DC-896A-33AE69B9C257}" type="presOf" srcId="{0F71B756-7C24-48E5-AB50-0AB580A1BD50}" destId="{E4AE1C83-3862-4CD0-AC34-E7436FFB7FBB}" srcOrd="0" destOrd="0" presId="urn:microsoft.com/office/officeart/2005/8/layout/list1"/>
    <dgm:cxn modelId="{C09715B9-2409-477C-847B-CAE124B28F5F}" srcId="{4A62757E-23B8-461F-85F4-C7040C8B4FF1}" destId="{0F71B756-7C24-48E5-AB50-0AB580A1BD50}" srcOrd="1" destOrd="0" parTransId="{08335527-6A92-45A2-8A68-020A00357BEA}" sibTransId="{943FACAE-5225-4CF2-A92C-E553BB167C3D}"/>
    <dgm:cxn modelId="{633693D9-3984-4EDF-AAAE-5CF5576D5832}" type="presOf" srcId="{4A62757E-23B8-461F-85F4-C7040C8B4FF1}" destId="{9FAFCBF9-F229-4A73-A4AF-F95A25DD93BA}" srcOrd="0" destOrd="0" presId="urn:microsoft.com/office/officeart/2005/8/layout/list1"/>
    <dgm:cxn modelId="{47FB68C6-9C7D-4257-886B-02BA95B0D8C5}" type="presOf" srcId="{E9266DA7-A636-4EC0-826E-74559EC3E5AC}" destId="{07EB308D-9116-40F4-BAA8-7C71F916DA0C}" srcOrd="1" destOrd="0" presId="urn:microsoft.com/office/officeart/2005/8/layout/list1"/>
    <dgm:cxn modelId="{BC3E8F4E-7749-4426-91B5-181FCE40347A}" type="presOf" srcId="{0F71B756-7C24-48E5-AB50-0AB580A1BD50}" destId="{F55ACDE4-9C50-419A-94C2-74FDB39122B8}" srcOrd="1" destOrd="0" presId="urn:microsoft.com/office/officeart/2005/8/layout/list1"/>
    <dgm:cxn modelId="{85A1A7B2-5957-4902-99E1-24860B56F34F}" type="presParOf" srcId="{9FAFCBF9-F229-4A73-A4AF-F95A25DD93BA}" destId="{ACC9D1C5-BB28-444B-B363-902D7477F91C}" srcOrd="0" destOrd="0" presId="urn:microsoft.com/office/officeart/2005/8/layout/list1"/>
    <dgm:cxn modelId="{C7AC6554-B56B-406C-895A-CDE491391558}" type="presParOf" srcId="{ACC9D1C5-BB28-444B-B363-902D7477F91C}" destId="{E3E1554E-23AB-4587-BB1F-36E58C1C4CDD}" srcOrd="0" destOrd="0" presId="urn:microsoft.com/office/officeart/2005/8/layout/list1"/>
    <dgm:cxn modelId="{18A0B1CA-5EBC-4FF7-BEFC-F2707503E63F}" type="presParOf" srcId="{ACC9D1C5-BB28-444B-B363-902D7477F91C}" destId="{07EB308D-9116-40F4-BAA8-7C71F916DA0C}" srcOrd="1" destOrd="0" presId="urn:microsoft.com/office/officeart/2005/8/layout/list1"/>
    <dgm:cxn modelId="{1594C249-B243-4C94-82DB-597C4067A654}" type="presParOf" srcId="{9FAFCBF9-F229-4A73-A4AF-F95A25DD93BA}" destId="{E5DDF229-4E42-4A70-8783-D350F56766F5}" srcOrd="1" destOrd="0" presId="urn:microsoft.com/office/officeart/2005/8/layout/list1"/>
    <dgm:cxn modelId="{F78F4836-081A-4743-9D5A-86EC7FE641BB}" type="presParOf" srcId="{9FAFCBF9-F229-4A73-A4AF-F95A25DD93BA}" destId="{9C516414-E531-4AC5-BCE2-7FAAED64BD47}" srcOrd="2" destOrd="0" presId="urn:microsoft.com/office/officeart/2005/8/layout/list1"/>
    <dgm:cxn modelId="{DC92FBFB-D522-4686-AFD5-4C0F4E93904E}" type="presParOf" srcId="{9FAFCBF9-F229-4A73-A4AF-F95A25DD93BA}" destId="{D99F6830-A30E-4CA5-9F02-56AD4977E845}" srcOrd="3" destOrd="0" presId="urn:microsoft.com/office/officeart/2005/8/layout/list1"/>
    <dgm:cxn modelId="{2999D9FC-1300-4025-9002-688A27028901}" type="presParOf" srcId="{9FAFCBF9-F229-4A73-A4AF-F95A25DD93BA}" destId="{2DD9C45A-2B31-4AFE-9914-FC887DB23DEE}" srcOrd="4" destOrd="0" presId="urn:microsoft.com/office/officeart/2005/8/layout/list1"/>
    <dgm:cxn modelId="{C4B457AA-78D1-4E17-B03C-52CFE2762100}" type="presParOf" srcId="{2DD9C45A-2B31-4AFE-9914-FC887DB23DEE}" destId="{E4AE1C83-3862-4CD0-AC34-E7436FFB7FBB}" srcOrd="0" destOrd="0" presId="urn:microsoft.com/office/officeart/2005/8/layout/list1"/>
    <dgm:cxn modelId="{999F2D45-FA85-4CAB-BA04-65DC99915BA9}" type="presParOf" srcId="{2DD9C45A-2B31-4AFE-9914-FC887DB23DEE}" destId="{F55ACDE4-9C50-419A-94C2-74FDB39122B8}" srcOrd="1" destOrd="0" presId="urn:microsoft.com/office/officeart/2005/8/layout/list1"/>
    <dgm:cxn modelId="{230EA507-0F71-4996-821F-51D8ADD972E4}" type="presParOf" srcId="{9FAFCBF9-F229-4A73-A4AF-F95A25DD93BA}" destId="{58BBAB79-2548-4CA6-9DCB-F90CCEE72A82}" srcOrd="5" destOrd="0" presId="urn:microsoft.com/office/officeart/2005/8/layout/list1"/>
    <dgm:cxn modelId="{7E006454-F837-46CE-9172-710F761B05DA}" type="presParOf" srcId="{9FAFCBF9-F229-4A73-A4AF-F95A25DD93BA}" destId="{FF2B4479-4D07-4495-B6A7-A7A606B9E33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62757E-23B8-461F-85F4-C7040C8B4F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266DA7-A636-4EC0-826E-74559EC3E5AC}">
      <dgm:prSet phldrT="[Текст]" custT="1"/>
      <dgm:spPr>
        <a:solidFill>
          <a:schemeClr val="accent2"/>
        </a:solidFill>
      </dgm:spPr>
      <dgm:t>
        <a:bodyPr/>
        <a:lstStyle/>
        <a:p>
          <a:pPr algn="ctr"/>
          <a:r>
            <a:rPr lang="ru-RU" sz="2400" dirty="0" smtClean="0">
              <a:latin typeface="Arial Narrow" panose="020B0606020202030204" pitchFamily="34" charset="0"/>
            </a:rPr>
            <a:t>Проводит экспертизу представленных отчетных материалов на предмет их полноты и достоверности</a:t>
          </a:r>
          <a:endParaRPr lang="ru-RU" sz="2400" dirty="0">
            <a:latin typeface="Arial Narrow" panose="020B0606020202030204" pitchFamily="34" charset="0"/>
          </a:endParaRPr>
        </a:p>
      </dgm:t>
    </dgm:pt>
    <dgm:pt modelId="{E4B9A00A-E37B-43B0-B3B3-F2EDDD770E43}" type="parTrans" cxnId="{24574F77-DA28-4C43-8408-FDFF9E7CB4D1}">
      <dgm:prSet/>
      <dgm:spPr/>
      <dgm:t>
        <a:bodyPr/>
        <a:lstStyle/>
        <a:p>
          <a:endParaRPr lang="ru-RU"/>
        </a:p>
      </dgm:t>
    </dgm:pt>
    <dgm:pt modelId="{10A53717-621C-4611-ADC3-CD72225C3D0C}" type="sibTrans" cxnId="{24574F77-DA28-4C43-8408-FDFF9E7CB4D1}">
      <dgm:prSet/>
      <dgm:spPr/>
      <dgm:t>
        <a:bodyPr/>
        <a:lstStyle/>
        <a:p>
          <a:endParaRPr lang="ru-RU"/>
        </a:p>
      </dgm:t>
    </dgm:pt>
    <dgm:pt modelId="{0F71B756-7C24-48E5-AB50-0AB580A1BD5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400" dirty="0" smtClean="0">
              <a:latin typeface="Arial Narrow" panose="020B0606020202030204" pitchFamily="34" charset="0"/>
            </a:rPr>
            <a:t>Готовит и утверждает протокольным решением заключение о несоответствии представленных материалов требованиям технического задания, содержащее рекомендацию органу местного самоуправления о представлении мотивированного отказа от подписания документа о приемке работ оператора (при невозможности устранения оператором выявленных недостатков) </a:t>
          </a:r>
          <a:endParaRPr lang="ru-RU" sz="2400" dirty="0">
            <a:latin typeface="Arial Narrow" panose="020B0606020202030204" pitchFamily="34" charset="0"/>
          </a:endParaRPr>
        </a:p>
      </dgm:t>
    </dgm:pt>
    <dgm:pt modelId="{08335527-6A92-45A2-8A68-020A00357BEA}" type="parTrans" cxnId="{C09715B9-2409-477C-847B-CAE124B28F5F}">
      <dgm:prSet/>
      <dgm:spPr/>
      <dgm:t>
        <a:bodyPr/>
        <a:lstStyle/>
        <a:p>
          <a:endParaRPr lang="ru-RU"/>
        </a:p>
      </dgm:t>
    </dgm:pt>
    <dgm:pt modelId="{943FACAE-5225-4CF2-A92C-E553BB167C3D}" type="sibTrans" cxnId="{C09715B9-2409-477C-847B-CAE124B28F5F}">
      <dgm:prSet/>
      <dgm:spPr/>
      <dgm:t>
        <a:bodyPr/>
        <a:lstStyle/>
        <a:p>
          <a:endParaRPr lang="ru-RU"/>
        </a:p>
      </dgm:t>
    </dgm:pt>
    <dgm:pt modelId="{9FAFCBF9-F229-4A73-A4AF-F95A25DD93BA}" type="pres">
      <dgm:prSet presAssocID="{4A62757E-23B8-461F-85F4-C7040C8B4F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C9D1C5-BB28-444B-B363-902D7477F91C}" type="pres">
      <dgm:prSet presAssocID="{E9266DA7-A636-4EC0-826E-74559EC3E5AC}" presName="parentLin" presStyleCnt="0"/>
      <dgm:spPr/>
    </dgm:pt>
    <dgm:pt modelId="{E3E1554E-23AB-4587-BB1F-36E58C1C4CDD}" type="pres">
      <dgm:prSet presAssocID="{E9266DA7-A636-4EC0-826E-74559EC3E5A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7EB308D-9116-40F4-BAA8-7C71F916DA0C}" type="pres">
      <dgm:prSet presAssocID="{E9266DA7-A636-4EC0-826E-74559EC3E5AC}" presName="parentText" presStyleLbl="node1" presStyleIdx="0" presStyleCnt="2" custScaleX="149322" custScaleY="110872" custLinFactNeighborX="-14733" custLinFactNeighborY="-4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DF229-4E42-4A70-8783-D350F56766F5}" type="pres">
      <dgm:prSet presAssocID="{E9266DA7-A636-4EC0-826E-74559EC3E5AC}" presName="negativeSpace" presStyleCnt="0"/>
      <dgm:spPr/>
    </dgm:pt>
    <dgm:pt modelId="{9C516414-E531-4AC5-BCE2-7FAAED64BD47}" type="pres">
      <dgm:prSet presAssocID="{E9266DA7-A636-4EC0-826E-74559EC3E5AC}" presName="childText" presStyleLbl="conFgAcc1" presStyleIdx="0" presStyleCnt="2">
        <dgm:presLayoutVars>
          <dgm:bulletEnabled val="1"/>
        </dgm:presLayoutVars>
      </dgm:prSet>
      <dgm:spPr/>
    </dgm:pt>
    <dgm:pt modelId="{D99F6830-A30E-4CA5-9F02-56AD4977E845}" type="pres">
      <dgm:prSet presAssocID="{10A53717-621C-4611-ADC3-CD72225C3D0C}" presName="spaceBetweenRectangles" presStyleCnt="0"/>
      <dgm:spPr/>
    </dgm:pt>
    <dgm:pt modelId="{2DD9C45A-2B31-4AFE-9914-FC887DB23DEE}" type="pres">
      <dgm:prSet presAssocID="{0F71B756-7C24-48E5-AB50-0AB580A1BD50}" presName="parentLin" presStyleCnt="0"/>
      <dgm:spPr/>
    </dgm:pt>
    <dgm:pt modelId="{E4AE1C83-3862-4CD0-AC34-E7436FFB7FBB}" type="pres">
      <dgm:prSet presAssocID="{0F71B756-7C24-48E5-AB50-0AB580A1BD5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55ACDE4-9C50-419A-94C2-74FDB39122B8}" type="pres">
      <dgm:prSet presAssocID="{0F71B756-7C24-48E5-AB50-0AB580A1BD50}" presName="parentText" presStyleLbl="node1" presStyleIdx="1" presStyleCnt="2" custScaleX="142857" custScaleY="2674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BAB79-2548-4CA6-9DCB-F90CCEE72A82}" type="pres">
      <dgm:prSet presAssocID="{0F71B756-7C24-48E5-AB50-0AB580A1BD50}" presName="negativeSpace" presStyleCnt="0"/>
      <dgm:spPr/>
    </dgm:pt>
    <dgm:pt modelId="{FF2B4479-4D07-4495-B6A7-A7A606B9E334}" type="pres">
      <dgm:prSet presAssocID="{0F71B756-7C24-48E5-AB50-0AB580A1BD5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86C3D82-4119-42FD-A1B3-5EFB54639A3E}" type="presOf" srcId="{0F71B756-7C24-48E5-AB50-0AB580A1BD50}" destId="{E4AE1C83-3862-4CD0-AC34-E7436FFB7FBB}" srcOrd="0" destOrd="0" presId="urn:microsoft.com/office/officeart/2005/8/layout/list1"/>
    <dgm:cxn modelId="{24ABA76D-4810-437F-B4CE-02932A636982}" type="presOf" srcId="{4A62757E-23B8-461F-85F4-C7040C8B4FF1}" destId="{9FAFCBF9-F229-4A73-A4AF-F95A25DD93BA}" srcOrd="0" destOrd="0" presId="urn:microsoft.com/office/officeart/2005/8/layout/list1"/>
    <dgm:cxn modelId="{24574F77-DA28-4C43-8408-FDFF9E7CB4D1}" srcId="{4A62757E-23B8-461F-85F4-C7040C8B4FF1}" destId="{E9266DA7-A636-4EC0-826E-74559EC3E5AC}" srcOrd="0" destOrd="0" parTransId="{E4B9A00A-E37B-43B0-B3B3-F2EDDD770E43}" sibTransId="{10A53717-621C-4611-ADC3-CD72225C3D0C}"/>
    <dgm:cxn modelId="{C09715B9-2409-477C-847B-CAE124B28F5F}" srcId="{4A62757E-23B8-461F-85F4-C7040C8B4FF1}" destId="{0F71B756-7C24-48E5-AB50-0AB580A1BD50}" srcOrd="1" destOrd="0" parTransId="{08335527-6A92-45A2-8A68-020A00357BEA}" sibTransId="{943FACAE-5225-4CF2-A92C-E553BB167C3D}"/>
    <dgm:cxn modelId="{0D6278FA-6C2A-4B3C-B7EC-BDD2BEF3A197}" type="presOf" srcId="{E9266DA7-A636-4EC0-826E-74559EC3E5AC}" destId="{07EB308D-9116-40F4-BAA8-7C71F916DA0C}" srcOrd="1" destOrd="0" presId="urn:microsoft.com/office/officeart/2005/8/layout/list1"/>
    <dgm:cxn modelId="{19D2D953-FD94-4D60-BE29-4D54945C592A}" type="presOf" srcId="{E9266DA7-A636-4EC0-826E-74559EC3E5AC}" destId="{E3E1554E-23AB-4587-BB1F-36E58C1C4CDD}" srcOrd="0" destOrd="0" presId="urn:microsoft.com/office/officeart/2005/8/layout/list1"/>
    <dgm:cxn modelId="{3FA0E984-1B78-40CC-B898-B063EC89BC7A}" type="presOf" srcId="{0F71B756-7C24-48E5-AB50-0AB580A1BD50}" destId="{F55ACDE4-9C50-419A-94C2-74FDB39122B8}" srcOrd="1" destOrd="0" presId="urn:microsoft.com/office/officeart/2005/8/layout/list1"/>
    <dgm:cxn modelId="{302E7DDC-5AB1-44B7-AD86-6AC01C8EC5A4}" type="presParOf" srcId="{9FAFCBF9-F229-4A73-A4AF-F95A25DD93BA}" destId="{ACC9D1C5-BB28-444B-B363-902D7477F91C}" srcOrd="0" destOrd="0" presId="urn:microsoft.com/office/officeart/2005/8/layout/list1"/>
    <dgm:cxn modelId="{EC403079-2DB8-4C1F-8626-5F9C56609294}" type="presParOf" srcId="{ACC9D1C5-BB28-444B-B363-902D7477F91C}" destId="{E3E1554E-23AB-4587-BB1F-36E58C1C4CDD}" srcOrd="0" destOrd="0" presId="urn:microsoft.com/office/officeart/2005/8/layout/list1"/>
    <dgm:cxn modelId="{90F9E582-3788-4861-AD26-2910CA98D9E2}" type="presParOf" srcId="{ACC9D1C5-BB28-444B-B363-902D7477F91C}" destId="{07EB308D-9116-40F4-BAA8-7C71F916DA0C}" srcOrd="1" destOrd="0" presId="urn:microsoft.com/office/officeart/2005/8/layout/list1"/>
    <dgm:cxn modelId="{EAEBD2AD-AEA2-43AD-8CF8-C9D44421237C}" type="presParOf" srcId="{9FAFCBF9-F229-4A73-A4AF-F95A25DD93BA}" destId="{E5DDF229-4E42-4A70-8783-D350F56766F5}" srcOrd="1" destOrd="0" presId="urn:microsoft.com/office/officeart/2005/8/layout/list1"/>
    <dgm:cxn modelId="{951C9779-8390-4BED-A129-1F37FF93A715}" type="presParOf" srcId="{9FAFCBF9-F229-4A73-A4AF-F95A25DD93BA}" destId="{9C516414-E531-4AC5-BCE2-7FAAED64BD47}" srcOrd="2" destOrd="0" presId="urn:microsoft.com/office/officeart/2005/8/layout/list1"/>
    <dgm:cxn modelId="{8566D70D-B127-4029-8095-5A11DE642028}" type="presParOf" srcId="{9FAFCBF9-F229-4A73-A4AF-F95A25DD93BA}" destId="{D99F6830-A30E-4CA5-9F02-56AD4977E845}" srcOrd="3" destOrd="0" presId="urn:microsoft.com/office/officeart/2005/8/layout/list1"/>
    <dgm:cxn modelId="{5777C9C4-6B71-4192-8A76-3770BCCFA4E7}" type="presParOf" srcId="{9FAFCBF9-F229-4A73-A4AF-F95A25DD93BA}" destId="{2DD9C45A-2B31-4AFE-9914-FC887DB23DEE}" srcOrd="4" destOrd="0" presId="urn:microsoft.com/office/officeart/2005/8/layout/list1"/>
    <dgm:cxn modelId="{BB651DCC-07D4-4EED-A7F1-3C0F06E32486}" type="presParOf" srcId="{2DD9C45A-2B31-4AFE-9914-FC887DB23DEE}" destId="{E4AE1C83-3862-4CD0-AC34-E7436FFB7FBB}" srcOrd="0" destOrd="0" presId="urn:microsoft.com/office/officeart/2005/8/layout/list1"/>
    <dgm:cxn modelId="{2D58D10F-FC70-4477-AEE4-18F7C9B92317}" type="presParOf" srcId="{2DD9C45A-2B31-4AFE-9914-FC887DB23DEE}" destId="{F55ACDE4-9C50-419A-94C2-74FDB39122B8}" srcOrd="1" destOrd="0" presId="urn:microsoft.com/office/officeart/2005/8/layout/list1"/>
    <dgm:cxn modelId="{0742E415-DC35-4F87-A6BF-BC3B907895C9}" type="presParOf" srcId="{9FAFCBF9-F229-4A73-A4AF-F95A25DD93BA}" destId="{58BBAB79-2548-4CA6-9DCB-F90CCEE72A82}" srcOrd="5" destOrd="0" presId="urn:microsoft.com/office/officeart/2005/8/layout/list1"/>
    <dgm:cxn modelId="{3E9CD902-2E68-47C4-A86A-21483BBDFBE0}" type="presParOf" srcId="{9FAFCBF9-F229-4A73-A4AF-F95A25DD93BA}" destId="{FF2B4479-4D07-4495-B6A7-A7A606B9E33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5C808-0AAD-4D8F-A6F8-31FA3E7B6523}">
      <dsp:nvSpPr>
        <dsp:cNvPr id="0" name=""/>
        <dsp:cNvSpPr/>
      </dsp:nvSpPr>
      <dsp:spPr>
        <a:xfrm>
          <a:off x="0" y="0"/>
          <a:ext cx="10058399" cy="525634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Arial Narrow" panose="020B0606020202030204" pitchFamily="34" charset="0"/>
            </a:rPr>
            <a:t>Планирование финансовых ресурсов на обеспечение работ по сбору и обобщению информации о качестве условий оказания услуг и включение соответствующих процедур в план-график закупок товаров, работ, услуг</a:t>
          </a:r>
          <a:endParaRPr lang="ru-RU" sz="3500" kern="1200" dirty="0">
            <a:latin typeface="Arial Narrow" panose="020B0606020202030204" pitchFamily="34" charset="0"/>
          </a:endParaRPr>
        </a:p>
      </dsp:txBody>
      <dsp:txXfrm>
        <a:off x="0" y="0"/>
        <a:ext cx="10058399" cy="2838424"/>
      </dsp:txXfrm>
    </dsp:sp>
    <dsp:sp modelId="{6D39E5F4-9754-4425-A46C-547E68ED5675}">
      <dsp:nvSpPr>
        <dsp:cNvPr id="0" name=""/>
        <dsp:cNvSpPr/>
      </dsp:nvSpPr>
      <dsp:spPr>
        <a:xfrm>
          <a:off x="0" y="2733297"/>
          <a:ext cx="10058399" cy="24179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55880" rIns="312928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latin typeface="Arial Narrow" panose="020B0606020202030204" pitchFamily="34" charset="0"/>
            </a:rPr>
            <a:t>второй квартал</a:t>
          </a:r>
          <a:br>
            <a:rPr lang="ru-RU" sz="4400" b="1" kern="1200" dirty="0" smtClean="0">
              <a:latin typeface="Arial Narrow" panose="020B0606020202030204" pitchFamily="34" charset="0"/>
            </a:rPr>
          </a:br>
          <a:r>
            <a:rPr lang="ru-RU" sz="4400" b="1" kern="1200" dirty="0" smtClean="0">
              <a:latin typeface="Arial Narrow" panose="020B0606020202030204" pitchFamily="34" charset="0"/>
            </a:rPr>
            <a:t> следующего финансового года</a:t>
          </a:r>
          <a:br>
            <a:rPr lang="ru-RU" sz="4400" b="1" kern="1200" dirty="0" smtClean="0">
              <a:latin typeface="Arial Narrow" panose="020B0606020202030204" pitchFamily="34" charset="0"/>
            </a:rPr>
          </a:br>
          <a:r>
            <a:rPr lang="ru-RU" sz="4400" b="1" kern="1200" dirty="0" smtClean="0">
              <a:latin typeface="Arial Narrow" panose="020B0606020202030204" pitchFamily="34" charset="0"/>
            </a:rPr>
            <a:t> </a:t>
          </a:r>
          <a:r>
            <a:rPr lang="ru-RU" sz="4400" b="1" kern="1200" dirty="0" smtClean="0">
              <a:latin typeface="Arial Narrow" panose="020B0606020202030204" pitchFamily="34" charset="0"/>
            </a:rPr>
            <a:t>и на плановый период </a:t>
          </a:r>
          <a:r>
            <a:rPr lang="ru-RU" sz="4400" b="1" kern="1200" dirty="0" smtClean="0">
              <a:latin typeface="Arial Narrow" panose="020B0606020202030204" pitchFamily="34" charset="0"/>
            </a:rPr>
            <a:t>два года </a:t>
          </a:r>
          <a:endParaRPr lang="ru-RU" sz="4400" b="1" kern="1200" dirty="0">
            <a:latin typeface="Arial Narrow" panose="020B0606020202030204" pitchFamily="34" charset="0"/>
          </a:endParaRPr>
        </a:p>
      </dsp:txBody>
      <dsp:txXfrm>
        <a:off x="0" y="2733297"/>
        <a:ext cx="10058399" cy="24179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16414-E531-4AC5-BCE2-7FAAED64BD47}">
      <dsp:nvSpPr>
        <dsp:cNvPr id="0" name=""/>
        <dsp:cNvSpPr/>
      </dsp:nvSpPr>
      <dsp:spPr>
        <a:xfrm>
          <a:off x="0" y="767858"/>
          <a:ext cx="10058399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B308D-9116-40F4-BAA8-7C71F916DA0C}">
      <dsp:nvSpPr>
        <dsp:cNvPr id="0" name=""/>
        <dsp:cNvSpPr/>
      </dsp:nvSpPr>
      <dsp:spPr>
        <a:xfrm>
          <a:off x="496535" y="19314"/>
          <a:ext cx="9552186" cy="1397984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 Narrow" panose="020B0606020202030204" pitchFamily="34" charset="0"/>
            </a:rPr>
            <a:t>Формируют предложения по содержанию ТЗ и принимают участие в рассмотрении проекта контракта</a:t>
          </a:r>
          <a:endParaRPr lang="ru-RU" sz="2400" kern="1200" dirty="0">
            <a:latin typeface="Arial Narrow" panose="020B0606020202030204" pitchFamily="34" charset="0"/>
          </a:endParaRPr>
        </a:p>
      </dsp:txBody>
      <dsp:txXfrm>
        <a:off x="564779" y="87558"/>
        <a:ext cx="9415698" cy="1261496"/>
      </dsp:txXfrm>
    </dsp:sp>
    <dsp:sp modelId="{FF2B4479-4D07-4495-B6A7-A7A606B9E334}">
      <dsp:nvSpPr>
        <dsp:cNvPr id="0" name=""/>
        <dsp:cNvSpPr/>
      </dsp:nvSpPr>
      <dsp:spPr>
        <a:xfrm>
          <a:off x="0" y="2795300"/>
          <a:ext cx="10058399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ACDE4-9C50-419A-94C2-74FDB39122B8}">
      <dsp:nvSpPr>
        <dsp:cNvPr id="0" name=""/>
        <dsp:cNvSpPr/>
      </dsp:nvSpPr>
      <dsp:spPr>
        <a:xfrm>
          <a:off x="478854" y="2114258"/>
          <a:ext cx="9577080" cy="1330481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 Narrow" panose="020B0606020202030204" pitchFamily="34" charset="0"/>
            </a:rPr>
            <a:t>Могут осуществлять </a:t>
          </a:r>
          <a:r>
            <a:rPr lang="ru-RU" sz="2400" kern="1200" dirty="0" smtClean="0">
              <a:latin typeface="Arial Narrow" panose="020B0606020202030204" pitchFamily="34" charset="0"/>
            </a:rPr>
            <a:t>очные посещения </a:t>
          </a:r>
          <a:r>
            <a:rPr lang="ru-RU" sz="2400" kern="1200" dirty="0" smtClean="0">
              <a:latin typeface="Arial Narrow" panose="020B0606020202030204" pitchFamily="34" charset="0"/>
            </a:rPr>
            <a:t>организаций, подлежащих НОК </a:t>
          </a:r>
          <a:endParaRPr lang="ru-RU" sz="2400" kern="1200" dirty="0">
            <a:latin typeface="Arial Narrow" panose="020B0606020202030204" pitchFamily="34" charset="0"/>
          </a:endParaRPr>
        </a:p>
      </dsp:txBody>
      <dsp:txXfrm>
        <a:off x="543803" y="2179207"/>
        <a:ext cx="9447182" cy="12005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16414-E531-4AC5-BCE2-7FAAED64BD47}">
      <dsp:nvSpPr>
        <dsp:cNvPr id="0" name=""/>
        <dsp:cNvSpPr/>
      </dsp:nvSpPr>
      <dsp:spPr>
        <a:xfrm>
          <a:off x="0" y="557800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B308D-9116-40F4-BAA8-7C71F916DA0C}">
      <dsp:nvSpPr>
        <dsp:cNvPr id="0" name=""/>
        <dsp:cNvSpPr/>
      </dsp:nvSpPr>
      <dsp:spPr>
        <a:xfrm>
          <a:off x="391135" y="14662"/>
          <a:ext cx="9589537" cy="981882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 Narrow" panose="020B0606020202030204" pitchFamily="34" charset="0"/>
            </a:rPr>
            <a:t>Проводит экспертизу представленных отчетных материалов на предмет их полноты и достоверности</a:t>
          </a:r>
          <a:endParaRPr lang="ru-RU" sz="2400" kern="1200" dirty="0">
            <a:latin typeface="Arial Narrow" panose="020B0606020202030204" pitchFamily="34" charset="0"/>
          </a:endParaRPr>
        </a:p>
      </dsp:txBody>
      <dsp:txXfrm>
        <a:off x="439067" y="62594"/>
        <a:ext cx="9493673" cy="886018"/>
      </dsp:txXfrm>
    </dsp:sp>
    <dsp:sp modelId="{FF2B4479-4D07-4495-B6A7-A7A606B9E334}">
      <dsp:nvSpPr>
        <dsp:cNvPr id="0" name=""/>
        <dsp:cNvSpPr/>
      </dsp:nvSpPr>
      <dsp:spPr>
        <a:xfrm>
          <a:off x="0" y="3401537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ACDE4-9C50-419A-94C2-74FDB39122B8}">
      <dsp:nvSpPr>
        <dsp:cNvPr id="0" name=""/>
        <dsp:cNvSpPr/>
      </dsp:nvSpPr>
      <dsp:spPr>
        <a:xfrm>
          <a:off x="478854" y="1475800"/>
          <a:ext cx="9577080" cy="2368537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 Narrow" panose="020B0606020202030204" pitchFamily="34" charset="0"/>
            </a:rPr>
            <a:t>Готовит и утверждает протокольным решением заключение о несоответствии представленных материалов требованиям технического задания, содержащее рекомендацию органу местного самоуправления о представлении мотивированного отказа от подписания документа о приемке работ оператора (при невозможности устранения оператором выявленных недостатков) </a:t>
          </a:r>
          <a:endParaRPr lang="ru-RU" sz="2400" kern="1200" dirty="0">
            <a:latin typeface="Arial Narrow" panose="020B0606020202030204" pitchFamily="34" charset="0"/>
          </a:endParaRPr>
        </a:p>
      </dsp:txBody>
      <dsp:txXfrm>
        <a:off x="594476" y="1591422"/>
        <a:ext cx="9345836" cy="2137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FDB46-151F-434B-BD8F-D9D856E0013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D6C6-8A6A-47F8-A248-5B768140B5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9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57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6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8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57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4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0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6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0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3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A92644-4D22-4054-928F-990B2B4478FB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6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tainme.ru/post/dobryakova/" TargetMode="External"/><Relationship Id="rId2" Type="http://schemas.openxmlformats.org/officeDocument/2006/relationships/hyperlink" Target="mailto:zelenko@coko24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635000"/>
            <a:ext cx="10604500" cy="38100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Изменения и дополнения</a:t>
            </a:r>
            <a:r>
              <a:rPr lang="ru-RU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ru-RU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28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ru-RU" sz="28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в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проведении 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независимой 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оценки качества </a:t>
            </a:r>
            <a:b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условий осуществления  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образовательной деятельности организациями 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на 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муниципальном уровне</a:t>
            </a:r>
            <a:r>
              <a:rPr lang="en-US" sz="28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en-US" sz="28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endParaRPr lang="ru-RU" sz="3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1986" y="5106298"/>
            <a:ext cx="8144247" cy="927405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Arial Narrow" panose="020B0606020202030204" pitchFamily="34" charset="0"/>
              </a:rPr>
              <a:t>Зеленко Лариса Егоровна,</a:t>
            </a:r>
            <a:br>
              <a:rPr lang="ru-RU" sz="2800" dirty="0" smtClean="0">
                <a:latin typeface="Arial Narrow" panose="020B0606020202030204" pitchFamily="34" charset="0"/>
              </a:rPr>
            </a:br>
            <a:r>
              <a:rPr lang="ru-RU" sz="2800" dirty="0" smtClean="0">
                <a:latin typeface="Arial Narrow" panose="020B0606020202030204" pitchFamily="34" charset="0"/>
              </a:rPr>
              <a:t>Красноярск, 2024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88" y="5039601"/>
            <a:ext cx="2876312" cy="114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400" i="1" dirty="0" smtClean="0">
                <a:solidFill>
                  <a:schemeClr val="accent2"/>
                </a:solidFill>
              </a:rPr>
              <a:t>Примерный план-график мероприятий в рамках НОК</a:t>
            </a:r>
            <a:endParaRPr lang="ru-RU" sz="3400" i="1" dirty="0">
              <a:solidFill>
                <a:schemeClr val="accent2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2" t="19305" r="28488" b="5891"/>
          <a:stretch/>
        </p:blipFill>
        <p:spPr>
          <a:xfrm>
            <a:off x="4348065" y="382555"/>
            <a:ext cx="7679093" cy="6708710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35021" y="1064854"/>
            <a:ext cx="3200400" cy="3379124"/>
          </a:xfrm>
        </p:spPr>
        <p:txBody>
          <a:bodyPr>
            <a:normAutofit/>
          </a:bodyPr>
          <a:lstStyle/>
          <a:p>
            <a:pPr algn="ctr"/>
            <a:r>
              <a:rPr lang="ru-RU" sz="2500" dirty="0" smtClean="0"/>
              <a:t>Примерный план-график мероприятий в рамках НОК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98868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912" y="118872"/>
            <a:ext cx="11375136" cy="119786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Формирование перечня организаций, в отношении которых проводится или не проводится НОК</a:t>
            </a:r>
            <a:endParaRPr lang="ru-RU" sz="3600" b="1" i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614" y="1808761"/>
            <a:ext cx="10625328" cy="429048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latin typeface="Arial Narrow" panose="020B0606020202030204" pitchFamily="34" charset="0"/>
              </a:rPr>
              <a:t>Перечни </a:t>
            </a:r>
            <a:r>
              <a:rPr lang="ru-RU" sz="2400" dirty="0">
                <a:latin typeface="Arial Narrow" panose="020B0606020202030204" pitchFamily="34" charset="0"/>
              </a:rPr>
              <a:t>организаций, в отношении которых проводится </a:t>
            </a:r>
            <a:r>
              <a:rPr lang="ru-RU" sz="2400" dirty="0" smtClean="0">
                <a:latin typeface="Arial Narrow" panose="020B0606020202030204" pitchFamily="34" charset="0"/>
              </a:rPr>
              <a:t>НОК в </a:t>
            </a:r>
            <a:r>
              <a:rPr lang="ru-RU" sz="2400" dirty="0">
                <a:latin typeface="Arial Narrow" panose="020B0606020202030204" pitchFamily="34" charset="0"/>
              </a:rPr>
              <a:t>конкретном периоде (календарном году и/или на трехлетний период), определяются Общественным советом по НОК при </a:t>
            </a:r>
            <a:r>
              <a:rPr lang="ru-RU" sz="2400" dirty="0" smtClean="0">
                <a:latin typeface="Arial Narrow" panose="020B0606020202030204" pitchFamily="34" charset="0"/>
              </a:rPr>
              <a:t>органе местного </a:t>
            </a:r>
            <a:r>
              <a:rPr lang="ru-RU" sz="2400" dirty="0">
                <a:latin typeface="Arial Narrow" panose="020B0606020202030204" pitchFamily="34" charset="0"/>
              </a:rPr>
              <a:t>самоуправления с учетом необходимости обеспечения 100% охвата организаций, подлежащих </a:t>
            </a:r>
            <a:r>
              <a:rPr lang="ru-RU" sz="2400" dirty="0" smtClean="0">
                <a:latin typeface="Arial Narrow" panose="020B0606020202030204" pitchFamily="34" charset="0"/>
              </a:rPr>
              <a:t>оценке.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latin typeface="Arial Narrow" panose="020B0606020202030204" pitchFamily="34" charset="0"/>
              </a:rPr>
              <a:t>Перечень </a:t>
            </a:r>
            <a:r>
              <a:rPr lang="ru-RU" sz="2400" dirty="0">
                <a:latin typeface="Arial Narrow" panose="020B0606020202030204" pitchFamily="34" charset="0"/>
              </a:rPr>
              <a:t>организаций, в отношении которых проводится НОК в текущем году, размещается на официальном сайте представителем уполномоченного органа в разделе «Размещение сведений по независимой оценке» пункт «Перечни организаций». Перечень организаций должен быть внесен, сохранен, подписан электронной подписью уполномоченного должностного лица и размещен в срок до начала работ по сбору и обобщению информации в рамках НОК.</a:t>
            </a:r>
            <a:endParaRPr lang="ru-RU" sz="2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912" y="118872"/>
            <a:ext cx="10936224" cy="1609344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Причинами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исключения </a:t>
            </a: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из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перечня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организаций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 могут служить </a:t>
            </a: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следующие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обстоятельства:</a:t>
            </a:r>
            <a:endParaRPr lang="ru-RU" sz="3600" b="1" i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2376" y="1728216"/>
            <a:ext cx="10881360" cy="4581144"/>
          </a:xfrm>
        </p:spPr>
        <p:txBody>
          <a:bodyPr>
            <a:noAutofit/>
          </a:bodyPr>
          <a:lstStyle/>
          <a:p>
            <a:pPr marL="447675" indent="-2730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60363" algn="l"/>
              </a:tabLst>
            </a:pPr>
            <a:r>
              <a:rPr lang="ru-RU" sz="2600" dirty="0" smtClean="0">
                <a:latin typeface="Arial Narrow" panose="020B0606020202030204" pitchFamily="34" charset="0"/>
              </a:rPr>
              <a:t>организация </a:t>
            </a:r>
            <a:r>
              <a:rPr lang="ru-RU" sz="2600" dirty="0">
                <a:latin typeface="Arial Narrow" panose="020B0606020202030204" pitchFamily="34" charset="0"/>
              </a:rPr>
              <a:t>закрыта или закрывается на капитальный ремонт, и доступ в нее в течение года не представляется возможным; </a:t>
            </a:r>
            <a:endParaRPr lang="ru-RU" sz="2600" dirty="0" smtClean="0">
              <a:latin typeface="Arial Narrow" panose="020B0606020202030204" pitchFamily="34" charset="0"/>
            </a:endParaRPr>
          </a:p>
          <a:p>
            <a:pPr marL="447675" indent="-2730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60363" algn="l"/>
              </a:tabLst>
            </a:pPr>
            <a:r>
              <a:rPr lang="ru-RU" sz="2600" dirty="0" smtClean="0">
                <a:latin typeface="Arial Narrow" panose="020B0606020202030204" pitchFamily="34" charset="0"/>
              </a:rPr>
              <a:t>организация </a:t>
            </a:r>
            <a:r>
              <a:rPr lang="ru-RU" sz="2600" dirty="0">
                <a:latin typeface="Arial Narrow" panose="020B0606020202030204" pitchFamily="34" charset="0"/>
              </a:rPr>
              <a:t>расположена на территории ограниченного доступа (закрытой по причине карантина, специальной военной операции и т.п.); </a:t>
            </a:r>
            <a:endParaRPr lang="ru-RU" sz="2600" dirty="0" smtClean="0">
              <a:latin typeface="Arial Narrow" panose="020B0606020202030204" pitchFamily="34" charset="0"/>
            </a:endParaRPr>
          </a:p>
          <a:p>
            <a:pPr marL="447675" indent="-2730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60363" algn="l"/>
              </a:tabLst>
            </a:pPr>
            <a:r>
              <a:rPr lang="ru-RU" sz="2600" dirty="0" smtClean="0">
                <a:latin typeface="Arial Narrow" panose="020B0606020202030204" pitchFamily="34" charset="0"/>
              </a:rPr>
              <a:t>организация </a:t>
            </a:r>
            <a:r>
              <a:rPr lang="ru-RU" sz="2600" dirty="0">
                <a:latin typeface="Arial Narrow" panose="020B0606020202030204" pitchFamily="34" charset="0"/>
              </a:rPr>
              <a:t>не оказывает услуги населению, которые могут быть оценены с использованием показателей, характеризующих общие критерии оценки качества условий оказания услуг; </a:t>
            </a:r>
            <a:endParaRPr lang="ru-RU" sz="2600" dirty="0" smtClean="0">
              <a:latin typeface="Arial Narrow" panose="020B0606020202030204" pitchFamily="34" charset="0"/>
            </a:endParaRPr>
          </a:p>
          <a:p>
            <a:pPr marL="447675" indent="-2730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60363" algn="l"/>
              </a:tabLst>
            </a:pPr>
            <a:r>
              <a:rPr lang="ru-RU" sz="2600" dirty="0" smtClean="0">
                <a:latin typeface="Arial Narrow" panose="020B0606020202030204" pitchFamily="34" charset="0"/>
              </a:rPr>
              <a:t>организация </a:t>
            </a:r>
            <a:r>
              <a:rPr lang="ru-RU" sz="2600" dirty="0">
                <a:latin typeface="Arial Narrow" panose="020B0606020202030204" pitchFamily="34" charset="0"/>
              </a:rPr>
              <a:t>не имеет собственного помещения или арендует его; </a:t>
            </a:r>
            <a:endParaRPr lang="ru-RU" sz="2600" dirty="0" smtClean="0">
              <a:latin typeface="Arial Narrow" panose="020B0606020202030204" pitchFamily="34" charset="0"/>
            </a:endParaRPr>
          </a:p>
          <a:p>
            <a:pPr marL="447675" indent="-2730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60363" algn="l"/>
              </a:tabLst>
            </a:pPr>
            <a:r>
              <a:rPr lang="ru-RU" sz="2600" dirty="0" smtClean="0">
                <a:latin typeface="Arial Narrow" panose="020B0606020202030204" pitchFamily="34" charset="0"/>
              </a:rPr>
              <a:t>в </a:t>
            </a:r>
            <a:r>
              <a:rPr lang="ru-RU" sz="2600" dirty="0">
                <a:latin typeface="Arial Narrow" panose="020B0606020202030204" pitchFamily="34" charset="0"/>
              </a:rPr>
              <a:t>отношении организации планируется ликвидация, реорганизация, либо организация уже находится в стадии проведения указанных процедур.</a:t>
            </a:r>
            <a:endParaRPr lang="ru-RU" sz="26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310" y="138327"/>
            <a:ext cx="10774356" cy="1525102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Планирование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финансовых </a:t>
            </a: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ресурсов</a:t>
            </a:r>
            <a:b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на </a:t>
            </a: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выполнение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работ по сбору и обобщению информации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в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рамках НОК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40" y="1819072"/>
            <a:ext cx="11283696" cy="449028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Arial Narrow" panose="020B0606020202030204" pitchFamily="34" charset="0"/>
              </a:rPr>
              <a:t>Планирование </a:t>
            </a:r>
            <a:r>
              <a:rPr lang="ru-RU" sz="2200" dirty="0">
                <a:latin typeface="Arial Narrow" panose="020B0606020202030204" pitchFamily="34" charset="0"/>
              </a:rPr>
              <a:t>бюджетных средств на выполнение работ (оказание услуг) по сбору и обобщению информации в рамках НОК проводится с учетом необходимости обеспечения 100% охвата организаций, подлежащих оценке, в течение трехлетнего цикла</a:t>
            </a:r>
            <a:r>
              <a:rPr lang="ru-RU" sz="22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Arial Narrow" panose="020B0606020202030204" pitchFamily="34" charset="0"/>
              </a:rPr>
              <a:t>С </a:t>
            </a:r>
            <a:r>
              <a:rPr lang="ru-RU" sz="2200" dirty="0">
                <a:latin typeface="Arial Narrow" panose="020B0606020202030204" pitchFamily="34" charset="0"/>
              </a:rPr>
              <a:t>учетом периода бюджетного планирования на 3 года потребность в финансировании должна быть рассчитана на следующий финансовый год и на плановый период два года. Соответствующие объемы финансирования рекомендуется учесть в плане-графики закупок товаров, работ, услуг на следующий финансовый год и на плановый период два года. </a:t>
            </a:r>
            <a:endParaRPr lang="ru-RU" sz="2200" dirty="0" smtClean="0">
              <a:latin typeface="Arial Narrow" panose="020B0606020202030204" pitchFamily="34" charset="0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latin typeface="Arial Narrow" panose="020B0606020202030204" pitchFamily="34" charset="0"/>
              </a:rPr>
              <a:t>Объем </a:t>
            </a:r>
            <a:r>
              <a:rPr lang="ru-RU" sz="2200" dirty="0">
                <a:latin typeface="Arial Narrow" panose="020B0606020202030204" pitchFamily="34" charset="0"/>
              </a:rPr>
              <a:t>финансовых средств на выполнение работ (оказание услуг) по сбору и обобщению информации в рамках НОК рассчитывается в соответствии с количеством организаций, подлежащих оценке, и объемом выборочной </a:t>
            </a:r>
            <a:r>
              <a:rPr lang="ru-RU" sz="2200" dirty="0" smtClean="0">
                <a:latin typeface="Arial Narrow" panose="020B0606020202030204" pitchFamily="34" charset="0"/>
              </a:rPr>
              <a:t>совокупности получателей </a:t>
            </a:r>
            <a:r>
              <a:rPr lang="ru-RU" sz="2200" dirty="0">
                <a:latin typeface="Arial Narrow" panose="020B0606020202030204" pitchFamily="34" charset="0"/>
              </a:rPr>
              <a:t>услуг, которые должны быть охвачены опросом в рамках оценки удовлетворенности (далее – объем выборки), в пределах бюджетных ассигнований, предусмотренных </a:t>
            </a:r>
            <a:r>
              <a:rPr lang="ru-RU" sz="2200" dirty="0" smtClean="0">
                <a:latin typeface="Arial Narrow" panose="020B0606020202030204" pitchFamily="34" charset="0"/>
              </a:rPr>
              <a:t>в муниципальном </a:t>
            </a:r>
            <a:r>
              <a:rPr lang="ru-RU" sz="2200" dirty="0">
                <a:latin typeface="Arial Narrow" panose="020B0606020202030204" pitchFamily="34" charset="0"/>
              </a:rPr>
              <a:t>бюджете на соответствующий финансовый и плановый период. </a:t>
            </a:r>
            <a:endParaRPr lang="ru-RU" sz="22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96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994285"/>
              </p:ext>
            </p:extLst>
          </p:nvPr>
        </p:nvGraphicFramePr>
        <p:xfrm>
          <a:off x="1096963" y="612648"/>
          <a:ext cx="10058400" cy="5256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14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5685" y="342608"/>
            <a:ext cx="9970851" cy="1330550"/>
          </a:xfrm>
        </p:spPr>
        <p:txBody>
          <a:bodyPr anchor="ctr" anchorCtr="1">
            <a:noAutofit/>
          </a:bodyPr>
          <a:lstStyle/>
          <a:p>
            <a:pPr algn="ctr"/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Корректировка объема финансирования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5033" y="1819072"/>
            <a:ext cx="10154093" cy="4490288"/>
          </a:xfrm>
        </p:spPr>
        <p:txBody>
          <a:bodyPr>
            <a:noAutofit/>
          </a:bodyPr>
          <a:lstStyle/>
          <a:p>
            <a:pPr marL="361950" indent="-2762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600" dirty="0">
                <a:latin typeface="Arial Narrow" panose="020B0606020202030204" pitchFamily="34" charset="0"/>
              </a:rPr>
              <a:t>изменение количества организаций, подлежащих оценке;</a:t>
            </a:r>
          </a:p>
          <a:p>
            <a:pPr marL="361950" indent="-2762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600" dirty="0">
                <a:latin typeface="Arial Narrow" panose="020B0606020202030204" pitchFamily="34" charset="0"/>
              </a:rPr>
              <a:t>изменение количества получателей услуг, влекущее за собой корректировку объема выборки; </a:t>
            </a:r>
            <a:endParaRPr lang="ru-RU" sz="2600" dirty="0" smtClean="0">
              <a:latin typeface="Arial Narrow" panose="020B0606020202030204" pitchFamily="34" charset="0"/>
            </a:endParaRPr>
          </a:p>
          <a:p>
            <a:pPr marL="361950" indent="-2762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600" dirty="0">
                <a:latin typeface="Arial Narrow" panose="020B0606020202030204" pitchFamily="34" charset="0"/>
              </a:rPr>
              <a:t>целесообразность проведения повторной проверки отдельных организаций в трехлетнем цикле при выявлении значительных проблем и необходимости контроля их устранения в плановом периоде (по решению уполномоченного органа);</a:t>
            </a:r>
            <a:endParaRPr lang="ru-RU" sz="2600" dirty="0"/>
          </a:p>
          <a:p>
            <a:pPr marL="361950" indent="-2762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600" dirty="0">
                <a:latin typeface="Arial Narrow" panose="020B0606020202030204" pitchFamily="34" charset="0"/>
              </a:rPr>
              <a:t>необходимость проведения повторной проверки в случае неисполнения оператором условий муниципального контракта (отказа в приемке работ оператора, невыполнении работ, банкротстве и пр</a:t>
            </a:r>
            <a:r>
              <a:rPr lang="ru-RU" sz="2600" dirty="0" smtClean="0">
                <a:latin typeface="Arial Narrow" panose="020B0606020202030204" pitchFamily="34" charset="0"/>
              </a:rPr>
              <a:t>.)</a:t>
            </a:r>
            <a:endParaRPr lang="ru-RU" sz="26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2168" y="219456"/>
            <a:ext cx="11027664" cy="146304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Деятельность </a:t>
            </a:r>
            <a:r>
              <a:rPr lang="ru-RU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ru-RU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общественных </a:t>
            </a:r>
            <a:r>
              <a:rPr lang="ru-RU" sz="4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советов </a:t>
            </a:r>
            <a:r>
              <a:rPr lang="ru-RU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по </a:t>
            </a:r>
            <a:r>
              <a:rPr lang="ru-RU" sz="4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НОК</a:t>
            </a:r>
            <a:endParaRPr lang="ru-RU" sz="4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522842"/>
              </p:ext>
            </p:extLst>
          </p:nvPr>
        </p:nvGraphicFramePr>
        <p:xfrm>
          <a:off x="1066800" y="2190306"/>
          <a:ext cx="10058400" cy="392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06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286603"/>
            <a:ext cx="10698480" cy="1457137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Случаи, когда общественным советом по НОК </a:t>
            </a:r>
            <a:b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в полном объеме осуществляется работа </a:t>
            </a:r>
            <a:b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по сбору и обобщению информации:</a:t>
            </a:r>
            <a:endParaRPr lang="ru-RU" sz="3600" b="1" i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97279" y="2542030"/>
            <a:ext cx="4937760" cy="3327063"/>
          </a:xfrm>
          <a:ln w="28575">
            <a:solidFill>
              <a:schemeClr val="accent2"/>
            </a:solidFill>
          </a:ln>
        </p:spPr>
        <p:txBody>
          <a:bodyPr anchor="ctr" anchorCtr="0"/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2500" b="1" dirty="0">
                <a:latin typeface="Arial Narrow" panose="020B0606020202030204" pitchFamily="34" charset="0"/>
              </a:rPr>
              <a:t>при </a:t>
            </a:r>
            <a:r>
              <a:rPr lang="ru-RU" sz="2500" b="1" dirty="0" smtClean="0">
                <a:latin typeface="Arial Narrow" panose="020B0606020202030204" pitchFamily="34" charset="0"/>
              </a:rPr>
              <a:t>принятии </a:t>
            </a:r>
            <a:r>
              <a:rPr lang="ru-RU" sz="2500" b="1" dirty="0" smtClean="0">
                <a:latin typeface="Arial Narrow" panose="020B0606020202030204" pitchFamily="34" charset="0"/>
              </a:rPr>
              <a:t>решения</a:t>
            </a:r>
            <a:br>
              <a:rPr lang="ru-RU" sz="2500" b="1" dirty="0" smtClean="0">
                <a:latin typeface="Arial Narrow" panose="020B0606020202030204" pitchFamily="34" charset="0"/>
              </a:rPr>
            </a:br>
            <a:r>
              <a:rPr lang="ru-RU" sz="2500" b="1" dirty="0" smtClean="0">
                <a:latin typeface="Arial Narrow" panose="020B0606020202030204" pitchFamily="34" charset="0"/>
              </a:rPr>
              <a:t>о </a:t>
            </a:r>
            <a:r>
              <a:rPr lang="ru-RU" sz="2500" b="1" dirty="0">
                <a:latin typeface="Arial Narrow" panose="020B0606020202030204" pitchFamily="34" charset="0"/>
              </a:rPr>
              <a:t>несоответствии </a:t>
            </a:r>
            <a:r>
              <a:rPr lang="ru-RU" sz="2500" b="1" dirty="0" smtClean="0">
                <a:latin typeface="Arial Narrow" panose="020B0606020202030204" pitchFamily="34" charset="0"/>
              </a:rPr>
              <a:t/>
            </a:r>
            <a:br>
              <a:rPr lang="ru-RU" sz="2500" b="1" dirty="0" smtClean="0">
                <a:latin typeface="Arial Narrow" panose="020B0606020202030204" pitchFamily="34" charset="0"/>
              </a:rPr>
            </a:br>
            <a:r>
              <a:rPr lang="ru-RU" sz="2500" b="1" dirty="0" smtClean="0">
                <a:latin typeface="Arial Narrow" panose="020B0606020202030204" pitchFamily="34" charset="0"/>
              </a:rPr>
              <a:t>представленных материалов</a:t>
            </a:r>
            <a:br>
              <a:rPr lang="ru-RU" sz="2500" b="1" dirty="0" smtClean="0">
                <a:latin typeface="Arial Narrow" panose="020B0606020202030204" pitchFamily="34" charset="0"/>
              </a:rPr>
            </a:br>
            <a:r>
              <a:rPr lang="ru-RU" sz="2500" b="1" dirty="0" smtClean="0">
                <a:latin typeface="Arial Narrow" panose="020B0606020202030204" pitchFamily="34" charset="0"/>
              </a:rPr>
              <a:t>и </a:t>
            </a:r>
            <a:r>
              <a:rPr lang="ru-RU" sz="2500" b="1" dirty="0">
                <a:latin typeface="Arial Narrow" panose="020B0606020202030204" pitchFamily="34" charset="0"/>
              </a:rPr>
              <a:t>расторжении </a:t>
            </a:r>
            <a:r>
              <a:rPr lang="ru-RU" sz="2500" b="1" dirty="0" smtClean="0">
                <a:latin typeface="Arial Narrow" panose="020B0606020202030204" pitchFamily="34" charset="0"/>
              </a:rPr>
              <a:t>контракта</a:t>
            </a:r>
            <a:br>
              <a:rPr lang="ru-RU" sz="2500" b="1" dirty="0" smtClean="0">
                <a:latin typeface="Arial Narrow" panose="020B0606020202030204" pitchFamily="34" charset="0"/>
              </a:rPr>
            </a:br>
            <a:r>
              <a:rPr lang="ru-RU" sz="2500" b="1" dirty="0" smtClean="0">
                <a:latin typeface="Arial Narrow" panose="020B0606020202030204" pitchFamily="34" charset="0"/>
              </a:rPr>
              <a:t> </a:t>
            </a:r>
            <a:r>
              <a:rPr lang="ru-RU" sz="2500" b="1" dirty="0">
                <a:latin typeface="Arial Narrow" panose="020B0606020202030204" pitchFamily="34" charset="0"/>
              </a:rPr>
              <a:t>с </a:t>
            </a:r>
            <a:r>
              <a:rPr lang="ru-RU" sz="2500" b="1" dirty="0" smtClean="0">
                <a:latin typeface="Arial Narrow" panose="020B0606020202030204" pitchFamily="34" charset="0"/>
              </a:rPr>
              <a:t>оператором</a:t>
            </a:r>
            <a:endParaRPr lang="ru-RU" sz="2500" b="1" dirty="0">
              <a:latin typeface="Arial Narrow" panose="020B060602020203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217920" y="2542031"/>
            <a:ext cx="4937760" cy="3327063"/>
          </a:xfrm>
          <a:ln w="28575">
            <a:solidFill>
              <a:schemeClr val="accent2"/>
            </a:solidFill>
          </a:ln>
        </p:spPr>
        <p:txBody>
          <a:bodyPr anchor="ctr" anchorCtr="0"/>
          <a:lstStyle/>
          <a:p>
            <a:pPr marL="0" indent="0" algn="ctr">
              <a:buNone/>
            </a:pPr>
            <a:r>
              <a:rPr lang="ru-RU" b="1" dirty="0" smtClean="0">
                <a:latin typeface="Arial Narrow" panose="020B0606020202030204" pitchFamily="34" charset="0"/>
              </a:rPr>
              <a:t> </a:t>
            </a:r>
            <a:r>
              <a:rPr lang="ru-RU" sz="2500" b="1" dirty="0">
                <a:latin typeface="Arial Narrow" panose="020B0606020202030204" pitchFamily="34" charset="0"/>
              </a:rPr>
              <a:t>при незначительном количестве организаций, </a:t>
            </a:r>
            <a:r>
              <a:rPr lang="ru-RU" sz="2500" b="1" dirty="0" smtClean="0">
                <a:latin typeface="Arial Narrow" panose="020B0606020202030204" pitchFamily="34" charset="0"/>
              </a:rPr>
              <a:t>включенных</a:t>
            </a:r>
            <a:br>
              <a:rPr lang="ru-RU" sz="2500" b="1" dirty="0" smtClean="0">
                <a:latin typeface="Arial Narrow" panose="020B0606020202030204" pitchFamily="34" charset="0"/>
              </a:rPr>
            </a:br>
            <a:r>
              <a:rPr lang="ru-RU" sz="2500" b="1" dirty="0" smtClean="0">
                <a:latin typeface="Arial Narrow" panose="020B0606020202030204" pitchFamily="34" charset="0"/>
              </a:rPr>
              <a:t> </a:t>
            </a:r>
            <a:r>
              <a:rPr lang="ru-RU" sz="2500" b="1" dirty="0">
                <a:latin typeface="Arial Narrow" panose="020B0606020202030204" pitchFamily="34" charset="0"/>
              </a:rPr>
              <a:t>в перечень для поведения </a:t>
            </a:r>
            <a:r>
              <a:rPr lang="ru-RU" sz="2500" b="1" dirty="0" smtClean="0">
                <a:latin typeface="Arial Narrow" panose="020B0606020202030204" pitchFamily="34" charset="0"/>
              </a:rPr>
              <a:t>оценки</a:t>
            </a:r>
            <a:br>
              <a:rPr lang="ru-RU" sz="2500" b="1" dirty="0" smtClean="0">
                <a:latin typeface="Arial Narrow" panose="020B0606020202030204" pitchFamily="34" charset="0"/>
              </a:rPr>
            </a:br>
            <a:r>
              <a:rPr lang="ru-RU" sz="2500" b="1" dirty="0" smtClean="0">
                <a:latin typeface="Arial Narrow" panose="020B0606020202030204" pitchFamily="34" charset="0"/>
              </a:rPr>
              <a:t> </a:t>
            </a:r>
            <a:r>
              <a:rPr lang="ru-RU" sz="2500" b="1" dirty="0">
                <a:latin typeface="Arial Narrow" panose="020B0606020202030204" pitchFamily="34" charset="0"/>
              </a:rPr>
              <a:t>в текущем </a:t>
            </a:r>
            <a:r>
              <a:rPr lang="ru-RU" sz="2500" b="1" dirty="0" smtClean="0">
                <a:latin typeface="Arial Narrow" panose="020B0606020202030204" pitchFamily="34" charset="0"/>
              </a:rPr>
              <a:t>году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549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331" y="219456"/>
            <a:ext cx="11027664" cy="1463040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Деятельность </a:t>
            </a:r>
            <a:r>
              <a:rPr lang="ru-RU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ru-RU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общественных </a:t>
            </a:r>
            <a:r>
              <a:rPr lang="ru-RU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советов </a:t>
            </a:r>
            <a:r>
              <a:rPr lang="ru-RU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по </a:t>
            </a:r>
            <a:r>
              <a:rPr lang="ru-RU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НОК</a:t>
            </a:r>
            <a:endParaRPr lang="ru-RU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638785"/>
              </p:ext>
            </p:extLst>
          </p:nvPr>
        </p:nvGraphicFramePr>
        <p:xfrm>
          <a:off x="1096963" y="1977656"/>
          <a:ext cx="10058400" cy="417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72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0080" y="287338"/>
            <a:ext cx="10001980" cy="1449387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Основаниями для отклонения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отчета оператора </a:t>
            </a: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могут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быть:</a:t>
            </a:r>
            <a:endParaRPr lang="ru-RU" sz="3600" b="1" i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24712" y="2002536"/>
            <a:ext cx="4114800" cy="157276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Н</a:t>
            </a:r>
            <a:r>
              <a:rPr lang="ru-RU" dirty="0" smtClean="0">
                <a:latin typeface="Arial Narrow" panose="020B0606020202030204" pitchFamily="34" charset="0"/>
              </a:rPr>
              <a:t>едостаточность</a:t>
            </a:r>
            <a:r>
              <a:rPr lang="ru-RU" dirty="0">
                <a:latin typeface="Arial Narrow" panose="020B0606020202030204" pitchFamily="34" charset="0"/>
              </a:rPr>
              <a:t>, отсутствие или недостоверность фото/видео материалов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76288" y="4297680"/>
            <a:ext cx="4160520" cy="15179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Отсутствие описания конкретных замечаний и недостатков в организациях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24712" y="4297680"/>
            <a:ext cx="4114800" cy="15179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Наличие замечаний по расчетам и выводам (искажение существующих алгоритмов </a:t>
            </a:r>
            <a:r>
              <a:rPr lang="ru-RU" dirty="0" smtClean="0">
                <a:latin typeface="Arial Narrow" panose="020B0606020202030204" pitchFamily="34" charset="0"/>
              </a:rPr>
              <a:t>расчетов </a:t>
            </a:r>
            <a:r>
              <a:rPr lang="ru-RU" dirty="0" smtClean="0">
                <a:latin typeface="Arial Narrow" panose="020B0606020202030204" pitchFamily="34" charset="0"/>
              </a:rPr>
              <a:t>показателей)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76288" y="2002536"/>
            <a:ext cx="4160520" cy="157276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Расхождение результатов выборочных обследований организаций, проведенных общественным советом по НОК с результатами , представленными оператором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0133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Нормативный документ </a:t>
            </a:r>
            <a:endParaRPr lang="ru-RU" i="1" dirty="0">
              <a:solidFill>
                <a:schemeClr val="accent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914400" y="1892808"/>
            <a:ext cx="5669280" cy="43159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Arial Narrow" panose="020B0606020202030204" pitchFamily="34" charset="0"/>
              </a:rPr>
              <a:t>Приказ </a:t>
            </a:r>
            <a:r>
              <a:rPr lang="ru-RU" sz="2800" dirty="0" smtClean="0">
                <a:latin typeface="Arial Narrow" panose="020B0606020202030204" pitchFamily="34" charset="0"/>
              </a:rPr>
              <a:t>Федеральной службы по надзору в сфере образования и науки </a:t>
            </a:r>
            <a:r>
              <a:rPr lang="ru-RU" sz="2800" dirty="0" smtClean="0">
                <a:latin typeface="Arial Narrow" panose="020B0606020202030204" pitchFamily="34" charset="0"/>
              </a:rPr>
              <a:t>от 4</a:t>
            </a:r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_</a:t>
            </a:r>
            <a:r>
              <a:rPr lang="ru-RU" sz="2800" dirty="0" smtClean="0">
                <a:latin typeface="Arial Narrow" panose="020B0606020202030204" pitchFamily="34" charset="0"/>
              </a:rPr>
              <a:t>августа </a:t>
            </a:r>
            <a:r>
              <a:rPr lang="ru-RU" sz="2800" dirty="0" smtClean="0">
                <a:latin typeface="Arial Narrow" panose="020B0606020202030204" pitchFamily="34" charset="0"/>
              </a:rPr>
              <a:t>2023 </a:t>
            </a:r>
            <a:r>
              <a:rPr lang="ru-RU" sz="2800" dirty="0" smtClean="0">
                <a:latin typeface="Arial Narrow" panose="020B0606020202030204" pitchFamily="34" charset="0"/>
              </a:rPr>
              <a:t>№1493 </a:t>
            </a:r>
            <a:r>
              <a:rPr lang="ru-RU" sz="2800" dirty="0" smtClean="0">
                <a:latin typeface="Arial Narrow" panose="020B0606020202030204" pitchFamily="34" charset="0"/>
              </a:rPr>
              <a:t>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информации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583680" y="1892808"/>
            <a:ext cx="4572000" cy="43159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accent3"/>
                </a:solidFill>
              </a:rPr>
              <a:t>                </a:t>
            </a:r>
          </a:p>
          <a:p>
            <a:pPr marL="0" indent="0">
              <a:buNone/>
            </a:pPr>
            <a:endParaRPr lang="ru-RU" sz="2400" b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chemeClr val="accent3"/>
                </a:solidFill>
              </a:rPr>
              <a:t> </a:t>
            </a:r>
            <a:r>
              <a:rPr lang="ru-RU" sz="2400" b="1" dirty="0" smtClean="0">
                <a:solidFill>
                  <a:schemeClr val="accent3"/>
                </a:solidFill>
              </a:rPr>
              <a:t>  </a:t>
            </a:r>
            <a:r>
              <a:rPr lang="ru-RU" sz="32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с </a:t>
            </a:r>
            <a:r>
              <a:rPr lang="ru-RU" sz="32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01.09.2024 года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774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tabLst>
                <a:tab pos="0" algn="l"/>
                <a:tab pos="1041651" algn="l"/>
                <a:tab pos="2083303" algn="l"/>
                <a:tab pos="3124954" algn="l"/>
                <a:tab pos="4166605" algn="l"/>
                <a:tab pos="5208256" algn="l"/>
                <a:tab pos="6249908" algn="l"/>
                <a:tab pos="7291559" algn="l"/>
                <a:tab pos="8333211" algn="l"/>
                <a:tab pos="9374862" algn="l"/>
                <a:tab pos="10416513" algn="l"/>
                <a:tab pos="11458165" algn="l"/>
              </a:tabLst>
            </a:pPr>
            <a:r>
              <a:rPr lang="ru-RU" sz="44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Спасибо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12849"/>
            <a:ext cx="10058400" cy="34015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u="sng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Arial Narrow" panose="020B0606020202030204" pitchFamily="34" charset="0"/>
              </a:rPr>
              <a:t>Зеленко </a:t>
            </a:r>
            <a:r>
              <a:rPr lang="ru-RU" sz="2800" b="1" dirty="0">
                <a:latin typeface="Arial Narrow" panose="020B0606020202030204" pitchFamily="34" charset="0"/>
              </a:rPr>
              <a:t>Лариса </a:t>
            </a:r>
            <a:r>
              <a:rPr lang="ru-RU" sz="2800" b="1" dirty="0" smtClean="0">
                <a:latin typeface="Arial Narrow" panose="020B0606020202030204" pitchFamily="34" charset="0"/>
              </a:rPr>
              <a:t>Егоровна</a:t>
            </a:r>
            <a:r>
              <a:rPr lang="ru-RU" sz="2800" dirty="0" smtClean="0">
                <a:latin typeface="Arial Narrow" panose="020B0606020202030204" pitchFamily="34" charset="0"/>
              </a:rPr>
              <a:t>,</a:t>
            </a:r>
            <a:br>
              <a:rPr lang="ru-RU" sz="2800" dirty="0" smtClean="0">
                <a:latin typeface="Arial Narrow" panose="020B0606020202030204" pitchFamily="34" charset="0"/>
              </a:rPr>
            </a:br>
            <a:r>
              <a:rPr lang="ru-RU" sz="2800" dirty="0" smtClean="0">
                <a:latin typeface="Arial Narrow" panose="020B0606020202030204" pitchFamily="34" charset="0"/>
              </a:rPr>
              <a:t>начальник </a:t>
            </a:r>
            <a:r>
              <a:rPr lang="ru-RU" sz="2800" dirty="0">
                <a:latin typeface="Arial Narrow" panose="020B0606020202030204" pitchFamily="34" charset="0"/>
              </a:rPr>
              <a:t>отдела сопровождения независимой </a:t>
            </a:r>
            <a:r>
              <a:rPr lang="ru-RU" sz="2800" dirty="0" smtClean="0">
                <a:latin typeface="Arial Narrow" panose="020B0606020202030204" pitchFamily="34" charset="0"/>
              </a:rPr>
              <a:t>оценки</a:t>
            </a:r>
            <a:br>
              <a:rPr lang="ru-RU" sz="2800" dirty="0" smtClean="0">
                <a:latin typeface="Arial Narrow" panose="020B0606020202030204" pitchFamily="34" charset="0"/>
              </a:rPr>
            </a:br>
            <a:r>
              <a:rPr lang="ru-RU" sz="2800" dirty="0" smtClean="0">
                <a:latin typeface="Arial Narrow" panose="020B0606020202030204" pitchFamily="34" charset="0"/>
              </a:rPr>
              <a:t>качества </a:t>
            </a:r>
            <a:r>
              <a:rPr lang="ru-RU" sz="2800" dirty="0">
                <a:latin typeface="Arial Narrow" panose="020B0606020202030204" pitchFamily="34" charset="0"/>
              </a:rPr>
              <a:t>образования КГКСУ "ЦОКО"</a:t>
            </a:r>
          </a:p>
          <a:p>
            <a:r>
              <a:rPr lang="ru-RU" sz="2800" dirty="0">
                <a:latin typeface="Arial Narrow" panose="020B0606020202030204" pitchFamily="34" charset="0"/>
              </a:rPr>
              <a:t>тел. </a:t>
            </a:r>
            <a:r>
              <a:rPr lang="ru-RU" sz="2800" dirty="0" smtClean="0">
                <a:latin typeface="Arial Narrow" panose="020B0606020202030204" pitchFamily="34" charset="0"/>
              </a:rPr>
              <a:t>8(391)2180344</a:t>
            </a:r>
          </a:p>
          <a:p>
            <a:r>
              <a:rPr lang="en-US" sz="2800" dirty="0" smtClean="0">
                <a:latin typeface="Arial Narrow" panose="020B0606020202030204" pitchFamily="34" charset="0"/>
                <a:hlinkClick r:id="rId2"/>
              </a:rPr>
              <a:t>zelenko@coko24.ru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endParaRPr lang="ru-RU" sz="2800" dirty="0">
              <a:latin typeface="Arial Narrow" panose="020B0606020202030204" pitchFamily="34" charset="0"/>
            </a:endParaRPr>
          </a:p>
          <a:p>
            <a:endParaRPr lang="ru-RU" sz="3200" u="sng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2623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93776" y="1024128"/>
            <a:ext cx="11247120" cy="524865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Основные </a:t>
            </a: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сведения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Структура </a:t>
            </a:r>
            <a:r>
              <a:rPr lang="ru-RU" dirty="0" smtClean="0">
                <a:latin typeface="Arial Narrow" panose="020B0606020202030204" pitchFamily="34" charset="0"/>
              </a:rPr>
              <a:t>и органы управления образовательной организацией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Документы</a:t>
            </a:r>
            <a:endParaRPr lang="ru-RU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Образование</a:t>
            </a:r>
            <a:endParaRPr lang="ru-RU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Руководство</a:t>
            </a:r>
            <a:endParaRPr lang="ru-RU" dirty="0" smtClean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Педагогический состав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Материально-техническое </a:t>
            </a: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обеспечение и оснащенность образовательного процесса. Доступная среда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Платные образовательные услуги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Финансово-хозяйственная </a:t>
            </a:r>
            <a:r>
              <a:rPr lang="ru-RU" dirty="0" smtClean="0">
                <a:latin typeface="Arial Narrow" panose="020B0606020202030204" pitchFamily="34" charset="0"/>
              </a:rPr>
              <a:t>деятельность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Вакантные </a:t>
            </a:r>
            <a:r>
              <a:rPr lang="ru-RU" dirty="0" smtClean="0">
                <a:latin typeface="Arial Narrow" panose="020B0606020202030204" pitchFamily="34" charset="0"/>
              </a:rPr>
              <a:t>места для приема (перевода) обучающихся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Стипендия </a:t>
            </a:r>
            <a:r>
              <a:rPr lang="ru-RU" dirty="0" smtClean="0">
                <a:latin typeface="Arial Narrow" panose="020B0606020202030204" pitchFamily="34" charset="0"/>
              </a:rPr>
              <a:t>и меры поддержки обучающихся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Международное </a:t>
            </a: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сотрудничество</a:t>
            </a:r>
          </a:p>
          <a:p>
            <a:pPr marL="457200" indent="-457200">
              <a:buFont typeface="+mj-lt"/>
              <a:buAutoNum type="arabicPeriod"/>
            </a:pPr>
            <a:r>
              <a:rPr lang="ru-RU" u="sng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Организация </a:t>
            </a:r>
            <a:r>
              <a:rPr lang="ru-RU" u="sng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питания в образовательной организации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Образовательные </a:t>
            </a:r>
            <a:r>
              <a:rPr lang="ru-RU" dirty="0" smtClean="0">
                <a:latin typeface="Arial Narrow" panose="020B0606020202030204" pitchFamily="34" charset="0"/>
              </a:rPr>
              <a:t>стандарты и </a:t>
            </a: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требования</a:t>
            </a:r>
            <a:endParaRPr lang="ru-RU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4944" y="287338"/>
            <a:ext cx="11497056" cy="73679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Раздел «Сведения об образовательной организации» должен содержать подразделы: </a:t>
            </a:r>
            <a:endParaRPr lang="ru-RU" sz="3000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43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Нормативный документ</a:t>
            </a:r>
            <a:endParaRPr lang="ru-RU" i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7552" y="2057400"/>
            <a:ext cx="10405872" cy="4032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Arial Narrow" panose="020B0606020202030204" pitchFamily="34" charset="0"/>
              </a:rPr>
              <a:t>Приказ </a:t>
            </a:r>
            <a:r>
              <a:rPr lang="ru-RU" sz="3200" dirty="0">
                <a:latin typeface="Arial Narrow" panose="020B0606020202030204" pitchFamily="34" charset="0"/>
              </a:rPr>
              <a:t>Минтруда </a:t>
            </a:r>
            <a:r>
              <a:rPr lang="ru-RU" sz="3200" dirty="0" smtClean="0">
                <a:latin typeface="Arial Narrow" panose="020B0606020202030204" pitchFamily="34" charset="0"/>
              </a:rPr>
              <a:t>России </a:t>
            </a:r>
            <a:r>
              <a:rPr lang="ru-RU" sz="3200" dirty="0">
                <a:latin typeface="Arial Narrow" panose="020B0606020202030204" pitchFamily="34" charset="0"/>
              </a:rPr>
              <a:t>от </a:t>
            </a:r>
            <a:r>
              <a:rPr lang="ru-RU" sz="3200" dirty="0" smtClean="0">
                <a:latin typeface="Arial Narrow" panose="020B0606020202030204" pitchFamily="34" charset="0"/>
              </a:rPr>
              <a:t>28 декабря 2023 </a:t>
            </a:r>
            <a:r>
              <a:rPr lang="ru-RU" sz="3200" dirty="0">
                <a:latin typeface="Arial Narrow" panose="020B0606020202030204" pitchFamily="34" charset="0"/>
              </a:rPr>
              <a:t>г. № </a:t>
            </a:r>
            <a:r>
              <a:rPr lang="ru-RU" sz="3200" dirty="0" smtClean="0">
                <a:latin typeface="Arial Narrow" panose="020B0606020202030204" pitchFamily="34" charset="0"/>
              </a:rPr>
              <a:t>899 </a:t>
            </a:r>
            <a:r>
              <a:rPr lang="ru-RU" sz="3200" dirty="0" smtClean="0">
                <a:latin typeface="Arial Narrow" panose="020B0606020202030204" pitchFamily="34" charset="0"/>
              </a:rPr>
              <a:t/>
            </a:r>
            <a:br>
              <a:rPr lang="ru-RU" sz="3200" dirty="0" smtClean="0">
                <a:latin typeface="Arial Narrow" panose="020B0606020202030204" pitchFamily="34" charset="0"/>
              </a:rPr>
            </a:br>
            <a:r>
              <a:rPr lang="ru-RU" sz="3200" dirty="0" smtClean="0">
                <a:latin typeface="Arial Narrow" panose="020B0606020202030204" pitchFamily="34" charset="0"/>
              </a:rPr>
              <a:t>«</a:t>
            </a:r>
            <a:r>
              <a:rPr lang="ru-RU" sz="3200" dirty="0">
                <a:latin typeface="Arial Narrow" panose="020B0606020202030204" pitchFamily="34" charset="0"/>
              </a:rPr>
              <a:t>Об </a:t>
            </a:r>
            <a:r>
              <a:rPr lang="ru-RU" sz="3200" dirty="0" smtClean="0">
                <a:latin typeface="Arial Narrow" panose="020B0606020202030204" pitchFamily="34" charset="0"/>
              </a:rPr>
              <a:t>утверждении Методических рекомендаций по организации работы в рамках проведения оценки качества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экспертизы»</a:t>
            </a:r>
          </a:p>
        </p:txBody>
      </p:sp>
    </p:spTree>
    <p:extLst>
      <p:ext uri="{BB962C8B-B14F-4D97-AF65-F5344CB8AC3E}">
        <p14:creationId xmlns:p14="http://schemas.microsoft.com/office/powerpoint/2010/main" val="23226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197096" y="269748"/>
            <a:ext cx="3355848" cy="121615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Органы местного самоуправления муниципальных районов и городских округов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127492" y="1485900"/>
            <a:ext cx="3393948" cy="110185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Общественные палаты (советы) </a:t>
            </a:r>
            <a:b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муниципальных образований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127492" y="3357634"/>
            <a:ext cx="3393948" cy="115214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Общественные советы по НОК при органах</a:t>
            </a:r>
            <a:b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муниципальных образованиях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05656" y="4732970"/>
            <a:ext cx="3355848" cy="115214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latin typeface="Arial Narrow" panose="020B0606020202030204" pitchFamily="34" charset="0"/>
              </a:rPr>
              <a:t>Оператор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1396" y="3357634"/>
            <a:ext cx="2935224" cy="115214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latin typeface="Arial Narrow" panose="020B0606020202030204" pitchFamily="34" charset="0"/>
              </a:rPr>
              <a:t>Организации</a:t>
            </a:r>
            <a:r>
              <a:rPr lang="ru-RU" dirty="0"/>
              <a:t>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2064" y="1485900"/>
            <a:ext cx="2935224" cy="96012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latin typeface="Arial Narrow" panose="020B0606020202030204" pitchFamily="34" charset="0"/>
              </a:rPr>
              <a:t>Граждане-получатели образовательных слуг</a:t>
            </a:r>
          </a:p>
        </p:txBody>
      </p:sp>
      <p:cxnSp>
        <p:nvCxnSpPr>
          <p:cNvPr id="17" name="Прямая соединительная линия 16"/>
          <p:cNvCxnSpPr>
            <a:stCxn id="2" idx="3"/>
            <a:endCxn id="3" idx="0"/>
          </p:cNvCxnSpPr>
          <p:nvPr/>
        </p:nvCxnSpPr>
        <p:spPr>
          <a:xfrm>
            <a:off x="7552944" y="877824"/>
            <a:ext cx="2271522" cy="608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793224" y="2446020"/>
            <a:ext cx="0" cy="1028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848350" y="1485900"/>
            <a:ext cx="7620" cy="3247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2" idx="1"/>
            <a:endCxn id="13" idx="0"/>
          </p:cNvCxnSpPr>
          <p:nvPr/>
        </p:nvCxnSpPr>
        <p:spPr>
          <a:xfrm flipH="1">
            <a:off x="1979676" y="877824"/>
            <a:ext cx="2217420" cy="608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969008" y="2434590"/>
            <a:ext cx="0" cy="91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9" idx="0"/>
          </p:cNvCxnSpPr>
          <p:nvPr/>
        </p:nvCxnSpPr>
        <p:spPr>
          <a:xfrm flipH="1" flipV="1">
            <a:off x="3447288" y="2112264"/>
            <a:ext cx="2336292" cy="2620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9" idx="1"/>
            <a:endCxn id="12" idx="2"/>
          </p:cNvCxnSpPr>
          <p:nvPr/>
        </p:nvCxnSpPr>
        <p:spPr>
          <a:xfrm flipH="1" flipV="1">
            <a:off x="1969008" y="4509778"/>
            <a:ext cx="2136648" cy="799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7" idx="2"/>
            <a:endCxn id="9" idx="3"/>
          </p:cNvCxnSpPr>
          <p:nvPr/>
        </p:nvCxnSpPr>
        <p:spPr>
          <a:xfrm flipH="1">
            <a:off x="7461504" y="4509778"/>
            <a:ext cx="2362962" cy="799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2" idx="0"/>
            <a:endCxn id="2" idx="2"/>
          </p:cNvCxnSpPr>
          <p:nvPr/>
        </p:nvCxnSpPr>
        <p:spPr>
          <a:xfrm flipV="1">
            <a:off x="1969008" y="1485900"/>
            <a:ext cx="3906012" cy="1871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" idx="2"/>
            <a:endCxn id="7" idx="0"/>
          </p:cNvCxnSpPr>
          <p:nvPr/>
        </p:nvCxnSpPr>
        <p:spPr>
          <a:xfrm>
            <a:off x="5875020" y="1485900"/>
            <a:ext cx="3949446" cy="1871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6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062" y="314035"/>
            <a:ext cx="10058400" cy="1039277"/>
          </a:xfrm>
        </p:spPr>
        <p:txBody>
          <a:bodyPr/>
          <a:lstStyle/>
          <a:p>
            <a:pPr algn="ctr"/>
            <a:r>
              <a:rPr lang="ru-RU" b="1" i="1" dirty="0">
                <a:latin typeface="Arial Narrow" panose="020B0606020202030204" pitchFamily="34" charset="0"/>
              </a:rPr>
              <a:t>Регламентация положений НОК</a:t>
            </a:r>
            <a:endParaRPr lang="ru-RU" b="1" i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671242"/>
              </p:ext>
            </p:extLst>
          </p:nvPr>
        </p:nvGraphicFramePr>
        <p:xfrm>
          <a:off x="788273" y="1537274"/>
          <a:ext cx="10778886" cy="4157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684"/>
                <a:gridCol w="3333637"/>
                <a:gridCol w="2604660"/>
                <a:gridCol w="2964905"/>
              </a:tblGrid>
              <a:tr h="7098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Что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 регламентируем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Какие документы должны быть разработаны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Кто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разрабатывает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Кто согласовывает/утверждает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239227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Деятельность органов местного самоуправления </a:t>
                      </a: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(ОМС</a:t>
                      </a: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)</a:t>
                      </a:r>
                    </a:p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Приказ об определении должностных лиц, ответственных по НОК </a:t>
                      </a:r>
                      <a:endParaRPr lang="ru-RU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5 полномочий)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95325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Планы организаций по устранению недостатков,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выявленных в ходе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Организации 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2552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Документы об организации контроля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за выполнением решений, принятых по результатам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Организация/ОМС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49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062" y="314035"/>
            <a:ext cx="10058400" cy="1039277"/>
          </a:xfrm>
        </p:spPr>
        <p:txBody>
          <a:bodyPr/>
          <a:lstStyle/>
          <a:p>
            <a:pPr algn="ctr"/>
            <a:r>
              <a:rPr lang="ru-RU" b="1" i="1" dirty="0" smtClean="0">
                <a:latin typeface="Arial Narrow" panose="020B0606020202030204" pitchFamily="34" charset="0"/>
              </a:rPr>
              <a:t>Регламентация положений НОК</a:t>
            </a:r>
            <a:endParaRPr lang="ru-RU" b="1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551863"/>
              </p:ext>
            </p:extLst>
          </p:nvPr>
        </p:nvGraphicFramePr>
        <p:xfrm>
          <a:off x="900525" y="1727632"/>
          <a:ext cx="10529475" cy="387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049"/>
                <a:gridCol w="3132307"/>
                <a:gridCol w="2296444"/>
                <a:gridCol w="2985675"/>
              </a:tblGrid>
              <a:tr h="8112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Что регламентируем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Какие документы должны быть разработаны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Кто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разрабатывает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Кто согласовывает/утверждает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050587">
                <a:tc rowSpan="4"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Деятельность общественных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советов по НОК 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ru-RU" baseline="0" dirty="0" smtClean="0">
                          <a:latin typeface="Arial Narrow" panose="020B0606020202030204" pitchFamily="34" charset="0"/>
                        </a:rPr>
                      </a:b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(ОС 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по НОК)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Документ о создании ОС по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Общественная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палата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260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Положение об ОС по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</a:p>
                  </a:txBody>
                  <a:tcPr/>
                </a:tc>
              </a:tr>
              <a:tr h="73541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График проведения заседания ОС по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ОС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по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ОС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по НОК</a:t>
                      </a:r>
                      <a:endParaRPr lang="ru-RU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85214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Протоколы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заседаний ОС по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ОС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по НОК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ОС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по НОК</a:t>
                      </a:r>
                      <a:endParaRPr lang="ru-RU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80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062" y="314035"/>
            <a:ext cx="10058400" cy="1039277"/>
          </a:xfrm>
        </p:spPr>
        <p:txBody>
          <a:bodyPr/>
          <a:lstStyle/>
          <a:p>
            <a:pPr algn="ctr"/>
            <a:r>
              <a:rPr lang="ru-RU" b="1" i="1" dirty="0" smtClean="0">
                <a:latin typeface="Arial Narrow" panose="020B0606020202030204" pitchFamily="34" charset="0"/>
              </a:rPr>
              <a:t>Регламентация положений НОК</a:t>
            </a:r>
            <a:endParaRPr lang="ru-RU" b="1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561827"/>
              </p:ext>
            </p:extLst>
          </p:nvPr>
        </p:nvGraphicFramePr>
        <p:xfrm>
          <a:off x="900525" y="1737360"/>
          <a:ext cx="10529475" cy="3911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139"/>
                <a:gridCol w="3122579"/>
                <a:gridCol w="2345082"/>
                <a:gridCol w="2985675"/>
              </a:tblGrid>
              <a:tr h="8501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Что регламентируем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Какие документы должны быть разработаны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Кто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разрабатывает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Кто согласовывает/утверждает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007725"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Деятельность </a:t>
                      </a:r>
                      <a:endParaRPr lang="ru-RU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оператора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Техническое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задание по сбору и обобщению информации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ОС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по НОК</a:t>
                      </a:r>
                      <a:endParaRPr lang="ru-RU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68629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Муниципальный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контракт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</a:t>
                      </a:r>
                    </a:p>
                  </a:txBody>
                  <a:tcPr/>
                </a:tc>
              </a:tr>
              <a:tr h="136733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Отчет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о выполненных работах по сбору и обобщению информации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оператор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 Narrow" panose="020B0606020202030204" pitchFamily="34" charset="0"/>
                        </a:rPr>
                        <a:t>ОМС/ОС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</a:rPr>
                        <a:t> по НОК</a:t>
                      </a:r>
                      <a:endParaRPr lang="ru-RU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35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8238" y="801170"/>
            <a:ext cx="10058400" cy="694944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Формирование </a:t>
            </a:r>
            <a:r>
              <a:rPr lang="ru-RU" sz="36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графика проведения </a:t>
            </a:r>
            <a:r>
              <a:rPr lang="ru-RU" sz="36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НОК</a:t>
            </a:r>
            <a:endParaRPr lang="ru-RU" sz="3600" b="1" i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7552" y="1745142"/>
            <a:ext cx="10981944" cy="484632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100" dirty="0" smtClean="0">
                <a:latin typeface="Arial Narrow" panose="020B0606020202030204" pitchFamily="34" charset="0"/>
              </a:rPr>
              <a:t>График </a:t>
            </a:r>
            <a:r>
              <a:rPr lang="ru-RU" sz="2100" dirty="0">
                <a:latin typeface="Arial Narrow" panose="020B0606020202030204" pitchFamily="34" charset="0"/>
              </a:rPr>
              <a:t>проведения мероприятий в рамках НОК формируется уполномоченным органом </a:t>
            </a:r>
            <a:r>
              <a:rPr lang="ru-RU" sz="2100" dirty="0" smtClean="0">
                <a:latin typeface="Arial Narrow" panose="020B0606020202030204" pitchFamily="34" charset="0"/>
              </a:rPr>
              <a:t>в </a:t>
            </a:r>
            <a:r>
              <a:rPr lang="ru-RU" sz="2100" dirty="0">
                <a:latin typeface="Arial Narrow" panose="020B0606020202030204" pitchFamily="34" charset="0"/>
              </a:rPr>
              <a:t>течение первого квартала календарного года и согласовывается с Общественным советом по НОК.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100" dirty="0" smtClean="0">
                <a:latin typeface="Arial Narrow" panose="020B0606020202030204" pitchFamily="34" charset="0"/>
              </a:rPr>
              <a:t>При </a:t>
            </a:r>
            <a:r>
              <a:rPr lang="ru-RU" sz="2100" dirty="0">
                <a:latin typeface="Arial Narrow" panose="020B0606020202030204" pitchFamily="34" charset="0"/>
              </a:rPr>
              <a:t>формировании графика проведения мероприятий в рамках НОК необходимо учитывать следующее: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1062038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необходимость </a:t>
            </a:r>
            <a:r>
              <a:rPr lang="ru-RU" sz="2100" dirty="0">
                <a:latin typeface="Arial Narrow" panose="020B0606020202030204" pitchFamily="34" charset="0"/>
              </a:rPr>
              <a:t>обеспечения полноты и достоверности размещения информации о НОК на официальном сайте;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1062038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установленные </a:t>
            </a:r>
            <a:r>
              <a:rPr lang="ru-RU" sz="2100" dirty="0">
                <a:latin typeface="Arial Narrow" panose="020B0606020202030204" pitchFamily="34" charset="0"/>
              </a:rPr>
              <a:t>сроки проведения закупочных процедур;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1062038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сроки </a:t>
            </a:r>
            <a:r>
              <a:rPr lang="ru-RU" sz="2100" dirty="0">
                <a:latin typeface="Arial Narrow" panose="020B0606020202030204" pitchFamily="34" charset="0"/>
              </a:rPr>
              <a:t>проведения работ (оказания услуг) по сбору и обобщению информации, включая необходимость проведения экспертизы результатов, представленных </a:t>
            </a:r>
            <a:r>
              <a:rPr lang="ru-RU" sz="2100" dirty="0" smtClean="0">
                <a:latin typeface="Arial Narrow" panose="020B0606020202030204" pitchFamily="34" charset="0"/>
              </a:rPr>
              <a:t>оператором, </a:t>
            </a:r>
            <a:r>
              <a:rPr lang="ru-RU" sz="2100" dirty="0">
                <a:latin typeface="Arial Narrow" panose="020B0606020202030204" pitchFamily="34" charset="0"/>
              </a:rPr>
              <a:t>сроков устранения выявленных недостатков в работе оператора;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1062038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сроки </a:t>
            </a:r>
            <a:r>
              <a:rPr lang="ru-RU" sz="2100" dirty="0">
                <a:latin typeface="Arial Narrow" panose="020B0606020202030204" pitchFamily="34" charset="0"/>
              </a:rPr>
              <a:t>рассмотрения результатов НОК, представленных Общественным советом по НОК в </a:t>
            </a:r>
            <a:r>
              <a:rPr lang="ru-RU" sz="2100" dirty="0" smtClean="0">
                <a:latin typeface="Arial Narrow" panose="020B0606020202030204" pitchFamily="34" charset="0"/>
              </a:rPr>
              <a:t>орган </a:t>
            </a:r>
            <a:r>
              <a:rPr lang="ru-RU" sz="2100" dirty="0">
                <a:latin typeface="Arial Narrow" panose="020B0606020202030204" pitchFamily="34" charset="0"/>
              </a:rPr>
              <a:t>местного самоуправления (в течение одного месяца с даты получения материалов от Оператора), для выработки мер по совершенствованию деятельности </a:t>
            </a:r>
            <a:r>
              <a:rPr lang="ru-RU" sz="2100" dirty="0" smtClean="0">
                <a:latin typeface="Arial Narrow" panose="020B0606020202030204" pitchFamily="34" charset="0"/>
              </a:rPr>
              <a:t>организаций </a:t>
            </a:r>
            <a:r>
              <a:rPr lang="ru-RU" sz="2100" dirty="0">
                <a:latin typeface="Arial Narrow" panose="020B0606020202030204" pitchFamily="34" charset="0"/>
              </a:rPr>
              <a:t>и устранения выявленных недостатков.</a:t>
            </a:r>
          </a:p>
        </p:txBody>
      </p:sp>
    </p:spTree>
    <p:extLst>
      <p:ext uri="{BB962C8B-B14F-4D97-AF65-F5344CB8AC3E}">
        <p14:creationId xmlns:p14="http://schemas.microsoft.com/office/powerpoint/2010/main" val="24961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7526</TotalTime>
  <Words>1069</Words>
  <Application>Microsoft Office PowerPoint</Application>
  <PresentationFormat>Широкоэкранный</PresentationFormat>
  <Paragraphs>129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 Narrow</vt:lpstr>
      <vt:lpstr>Calibri</vt:lpstr>
      <vt:lpstr>Calibri Light</vt:lpstr>
      <vt:lpstr>Wingdings</vt:lpstr>
      <vt:lpstr>Ретро</vt:lpstr>
      <vt:lpstr>Изменения и дополнения  в проведении независимой оценки качества  условий осуществления  образовательной деятельности организациями  на муниципальном уровне </vt:lpstr>
      <vt:lpstr>Нормативный документ </vt:lpstr>
      <vt:lpstr>Раздел «Сведения об образовательной организации» должен содержать подразделы: </vt:lpstr>
      <vt:lpstr>Нормативный документ</vt:lpstr>
      <vt:lpstr>Презентация PowerPoint</vt:lpstr>
      <vt:lpstr>Регламентация положений НОК</vt:lpstr>
      <vt:lpstr>Регламентация положений НОК</vt:lpstr>
      <vt:lpstr>Регламентация положений НОК</vt:lpstr>
      <vt:lpstr>Формирование графика проведения НОК</vt:lpstr>
      <vt:lpstr>Примерный план-график мероприятий в рамках НОК</vt:lpstr>
      <vt:lpstr>Формирование перечня организаций, в отношении которых проводится или не проводится НОК</vt:lpstr>
      <vt:lpstr>Причинами исключения из перечня организаций могут служить следующие обстоятельства:</vt:lpstr>
      <vt:lpstr>Планирование финансовых ресурсов  на выполнение работ по сбору и обобщению информации в рамках НОК</vt:lpstr>
      <vt:lpstr>Презентация PowerPoint</vt:lpstr>
      <vt:lpstr>Корректировка объема финансирования</vt:lpstr>
      <vt:lpstr>Деятельность  общественных советов по НОК</vt:lpstr>
      <vt:lpstr>Случаи, когда общественным советом по НОК  в полном объеме осуществляется работа  по сбору и обобщению информации:</vt:lpstr>
      <vt:lpstr>Деятельность  общественных советов по НОК</vt:lpstr>
      <vt:lpstr>Основаниями для отклонения отчета оператора могут быть:</vt:lpstr>
      <vt:lpstr>Спасибо за внимание!</vt:lpstr>
    </vt:vector>
  </TitlesOfParts>
  <Company>ЦОКО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Функциональная грамотность</dc:title>
  <dc:creator>Рябинина Любовь Анатольевна</dc:creator>
  <cp:lastModifiedBy>Семёнов Сергей Викторович</cp:lastModifiedBy>
  <cp:revision>380</cp:revision>
  <cp:lastPrinted>2024-05-08T08:19:34Z</cp:lastPrinted>
  <dcterms:created xsi:type="dcterms:W3CDTF">2019-06-05T12:05:36Z</dcterms:created>
  <dcterms:modified xsi:type="dcterms:W3CDTF">2024-05-15T02:24:40Z</dcterms:modified>
</cp:coreProperties>
</file>