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317" r:id="rId4"/>
    <p:sldId id="260" r:id="rId5"/>
    <p:sldId id="259" r:id="rId6"/>
    <p:sldId id="268" r:id="rId7"/>
    <p:sldId id="267" r:id="rId8"/>
    <p:sldId id="266" r:id="rId9"/>
    <p:sldId id="313" r:id="rId10"/>
    <p:sldId id="261" r:id="rId11"/>
    <p:sldId id="314" r:id="rId12"/>
    <p:sldId id="263" r:id="rId13"/>
    <p:sldId id="264" r:id="rId14"/>
    <p:sldId id="316" r:id="rId15"/>
    <p:sldId id="262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8" r:id="rId49"/>
    <p:sldId id="311" r:id="rId50"/>
    <p:sldId id="307" r:id="rId51"/>
    <p:sldId id="309" r:id="rId52"/>
    <p:sldId id="310" r:id="rId53"/>
    <p:sldId id="312" r:id="rId54"/>
    <p:sldId id="318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Ch" initials="TC" lastIdx="1" clrIdx="0">
    <p:extLst>
      <p:ext uri="{19B8F6BF-5375-455C-9EA6-DF929625EA0E}">
        <p15:presenceInfo xmlns:p15="http://schemas.microsoft.com/office/powerpoint/2012/main" userId="f93b763b4c5599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22844065372743E-2"/>
          <c:y val="0.11472163401245863"/>
          <c:w val="0.92987441085993283"/>
          <c:h val="0.403860323911124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Недостаточный для дальнейшего обучения</c:v>
                </c:pt>
              </c:strCache>
            </c:strRef>
          </c:tx>
          <c:spPr>
            <a:solidFill>
              <a:schemeClr val="accent2"/>
            </a:solidFill>
            <a:ln cap="rnd">
              <a:solidFill>
                <a:schemeClr val="tx1"/>
              </a:solidFill>
              <a:miter lim="800000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cap="rnd">
                <a:noFill/>
                <a:miter lim="800000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2A-410F-8599-BBB53AF8F21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18,97%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02A-410F-8599-BBB53AF8F2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-0.18970000000000001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2A-410F-8599-BBB53AF8F2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Пониженный (пороговый)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2A-410F-8599-BBB53AF8F21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30,17%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02A-410F-8599-BBB53AF8F2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0.30170000000000002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02A-410F-8599-BBB53AF8F2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2A-410F-8599-BBB53AF8F2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0.00%</c:formatCode>
                <c:ptCount val="1"/>
                <c:pt idx="0">
                  <c:v>0.42130000000000001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02A-410F-8599-BBB53AF8F2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02A-410F-8599-BBB53AF8F2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0.00%</c:formatCode>
                <c:ptCount val="1"/>
                <c:pt idx="0">
                  <c:v>8.7300000000000003E-2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02A-410F-8599-BBB53AF8F21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7691256"/>
        <c:axId val="107691648"/>
      </c:barChart>
      <c:catAx>
        <c:axId val="107691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7691648"/>
        <c:crosses val="autoZero"/>
        <c:auto val="1"/>
        <c:lblAlgn val="ctr"/>
        <c:lblOffset val="100"/>
        <c:noMultiLvlLbl val="0"/>
      </c:catAx>
      <c:valAx>
        <c:axId val="107691648"/>
        <c:scaling>
          <c:orientation val="minMax"/>
        </c:scaling>
        <c:delete val="0"/>
        <c:axPos val="b"/>
        <c:numFmt formatCode="#,##0%;#,##0%;0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 Narrow" pitchFamily="34" charset="0"/>
              </a:defRPr>
            </a:pPr>
            <a:endParaRPr lang="ru-RU"/>
          </a:p>
        </c:txPr>
        <c:crossAx val="107691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875475802066341E-2"/>
          <c:y val="0.73426019201907855"/>
          <c:w val="0.97392003418928774"/>
          <c:h val="0.12866418013537786"/>
        </c:manualLayout>
      </c:layout>
      <c:overlay val="0"/>
      <c:spPr>
        <a:noFill/>
      </c:spPr>
      <c:txPr>
        <a:bodyPr/>
        <a:lstStyle/>
        <a:p>
          <a:pPr>
            <a:defRPr baseline="0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6933C-10CA-447C-A5B2-154BFD80DE1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1CD52-BC5B-4B8F-B9BD-41E398BCE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7C26-7073-4E6B-8989-EA882F5B3DA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7C26-7073-4E6B-8989-EA882F5B3DA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1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 — это инструмент активного получения информации, содействующего её освоению и применению. </a:t>
            </a:r>
          </a:p>
          <a:p>
            <a:r>
              <a:rPr lang="ru-RU" dirty="0"/>
              <a:t>При этом важно обращать внимание на различные функции вопросов, в частности, а) получение новой информации, б) уточнение имеющейся информации, в) выражение своего мнения, оценки, позиции.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7C26-7073-4E6B-8989-EA882F5B3DA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43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7C26-7073-4E6B-8989-EA882F5B3DA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4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 ответе необходимо было сложить две даты: II в. до нашей эры и XV в. нашей эры. При линейном счете времени учащиеся должны понимать, что даты до нашей эры имеют отрицательные значения и их необходимо прибавлять к векам нашей эры, а не отнимать от большего меньшее. По ответам мы видим, что учащиеся не могут (не знают как?) определить последовательность событий. Чаще всего учащиеся именно отнимали от XV века II век, и давали ответ 13 веков. Некоторые ученики неверно нашли информацию о начале и конце рассматриваемого периода или просто отмечали в ответе то число, которое встретилось им в тексте, например, 15.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7C26-7073-4E6B-8989-EA882F5B3DA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58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1CD52-BC5B-4B8F-B9BD-41E398BCECE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8E4A-54A8-4122-B9A8-84702DCA970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A760-46B5-423A-A795-D8EEF095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9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8E4A-54A8-4122-B9A8-84702DCA970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A760-46B5-423A-A795-D8EEF095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4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8E4A-54A8-4122-B9A8-84702DCA970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A760-46B5-423A-A795-D8EEF095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30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8E4A-54A8-4122-B9A8-84702DCA970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A760-46B5-423A-A795-D8EEF095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6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8E4A-54A8-4122-B9A8-84702DCA970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A760-46B5-423A-A795-D8EEF095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8E4A-54A8-4122-B9A8-84702DCA970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A760-46B5-423A-A795-D8EEF095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8E4A-54A8-4122-B9A8-84702DCA970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A760-46B5-423A-A795-D8EEF095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6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8E4A-54A8-4122-B9A8-84702DCA970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A760-46B5-423A-A795-D8EEF095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5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8E4A-54A8-4122-B9A8-84702DCA970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A760-46B5-423A-A795-D8EEF095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5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8E4A-54A8-4122-B9A8-84702DCA970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A760-46B5-423A-A795-D8EEF095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7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8E4A-54A8-4122-B9A8-84702DCA970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A760-46B5-423A-A795-D8EEF095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3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68E4A-54A8-4122-B9A8-84702DCA970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BA760-46B5-423A-A795-D8EEF095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42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mailto:chaban@coko24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Основные результаты </a:t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КДР по читательской грамотности </a:t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в 6 классе и работа с ними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  <a:p>
            <a:pPr algn="r"/>
            <a:r>
              <a:rPr lang="ru-RU" dirty="0">
                <a:latin typeface="Franklin Gothic Medium" panose="020B0603020102020204" pitchFamily="34" charset="0"/>
                <a:cs typeface="Estrangelo Edessa" panose="03080600000000000000" pitchFamily="66" charset="0"/>
              </a:rPr>
              <a:t>ЦОКО, 11 марта 2024 г.</a:t>
            </a:r>
          </a:p>
          <a:p>
            <a:pPr algn="r"/>
            <a:r>
              <a:rPr lang="ru-RU" dirty="0" smtClean="0">
                <a:latin typeface="Franklin Gothic Medium" panose="020B0603020102020204" pitchFamily="34" charset="0"/>
                <a:cs typeface="Estrangelo Edessa" panose="03080600000000000000" pitchFamily="66" charset="0"/>
              </a:rPr>
              <a:t>Долгодворова </a:t>
            </a:r>
            <a:r>
              <a:rPr lang="ru-RU" dirty="0">
                <a:latin typeface="Franklin Gothic Medium" panose="020B0603020102020204" pitchFamily="34" charset="0"/>
                <a:cs typeface="Estrangelo Edessa" panose="03080600000000000000" pitchFamily="66" charset="0"/>
              </a:rPr>
              <a:t>Е.Ю., Езовских О.В., Чабан Т.Ю.</a:t>
            </a:r>
          </a:p>
        </p:txBody>
      </p:sp>
    </p:spTree>
    <p:extLst>
      <p:ext uri="{BB962C8B-B14F-4D97-AF65-F5344CB8AC3E}">
        <p14:creationId xmlns:p14="http://schemas.microsoft.com/office/powerpoint/2010/main" val="94933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582" y="365126"/>
            <a:ext cx="10330218" cy="61751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ED7D31">
                    <a:lumMod val="75000"/>
                  </a:srgbClr>
                </a:solidFill>
                <a:latin typeface="Franklin Gothic Medium" panose="020B0603020102020204" pitchFamily="34" charset="0"/>
              </a:rPr>
              <a:t>Русский </a:t>
            </a:r>
            <a:r>
              <a:rPr lang="ru-RU" dirty="0" smtClean="0">
                <a:solidFill>
                  <a:srgbClr val="ED7D31">
                    <a:lumMod val="75000"/>
                  </a:srgbClr>
                </a:solidFill>
                <a:latin typeface="Franklin Gothic Medium" panose="020B0603020102020204" pitchFamily="34" charset="0"/>
              </a:rPr>
              <a:t>язык. Пороговый уровень ЧГ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98" t="31124" r="24549" b="31866"/>
          <a:stretch/>
        </p:blipFill>
        <p:spPr>
          <a:xfrm>
            <a:off x="1364776" y="982639"/>
            <a:ext cx="9034818" cy="4217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6979" y="5704764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2 группа умений</a:t>
            </a:r>
          </a:p>
          <a:p>
            <a:r>
              <a:rPr lang="ru-RU" dirty="0" smtClean="0"/>
              <a:t>Ученики </a:t>
            </a:r>
            <a:r>
              <a:rPr lang="ru-RU" dirty="0"/>
              <a:t>с недостаточным уровнем – 11%, пониженный – 55%, базовый – 70%, повышенный – 86%</a:t>
            </a:r>
          </a:p>
        </p:txBody>
      </p:sp>
    </p:spTree>
    <p:extLst>
      <p:ext uri="{BB962C8B-B14F-4D97-AF65-F5344CB8AC3E}">
        <p14:creationId xmlns:p14="http://schemas.microsoft.com/office/powerpoint/2010/main" val="33301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582" y="365126"/>
            <a:ext cx="10330218" cy="6175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ED7D31">
                    <a:lumMod val="75000"/>
                  </a:srgbClr>
                </a:solidFill>
                <a:latin typeface="Franklin Gothic Medium" panose="020B0603020102020204" pitchFamily="34" charset="0"/>
              </a:rPr>
              <a:t>Что делать?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275" y="1296537"/>
            <a:ext cx="10589525" cy="44082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Давать задания на самостоятельное выделение закономерностей, правил. А затем обязательно выносить их на обсуждение с содержательной критикой.</a:t>
            </a:r>
          </a:p>
          <a:p>
            <a:pPr marL="0" indent="0">
              <a:buNone/>
            </a:pPr>
            <a:r>
              <a:rPr lang="ru-RU" dirty="0" smtClean="0"/>
              <a:t>Корректировать правило в соответствии с новыми примерами, фактами.</a:t>
            </a:r>
          </a:p>
          <a:p>
            <a:pPr marL="0" indent="0">
              <a:buNone/>
            </a:pPr>
            <a:r>
              <a:rPr lang="ru-RU" dirty="0" smtClean="0"/>
              <a:t>Объяснять своими словами смысл понятий.</a:t>
            </a:r>
          </a:p>
          <a:p>
            <a:pPr marL="0" indent="0">
              <a:buNone/>
            </a:pPr>
            <a:r>
              <a:rPr lang="ru-RU" dirty="0" smtClean="0"/>
              <a:t>Различать верное и похожее на верное.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776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582" y="365126"/>
            <a:ext cx="10330218" cy="61751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ED7D31">
                    <a:lumMod val="75000"/>
                  </a:srgbClr>
                </a:solidFill>
                <a:latin typeface="Franklin Gothic Medium" panose="020B0603020102020204" pitchFamily="34" charset="0"/>
              </a:rPr>
              <a:t>Русский </a:t>
            </a:r>
            <a:r>
              <a:rPr lang="ru-RU" dirty="0" smtClean="0">
                <a:solidFill>
                  <a:srgbClr val="ED7D31">
                    <a:lumMod val="75000"/>
                  </a:srgbClr>
                </a:solidFill>
                <a:latin typeface="Franklin Gothic Medium" panose="020B0603020102020204" pitchFamily="34" charset="0"/>
              </a:rPr>
              <a:t>язык. Диагностика базового уровня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45" t="59179" r="24902" b="13801"/>
          <a:stretch/>
        </p:blipFill>
        <p:spPr>
          <a:xfrm>
            <a:off x="871810" y="1269241"/>
            <a:ext cx="9664262" cy="2642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9104" t="41985" r="25000" b="42286"/>
          <a:stretch/>
        </p:blipFill>
        <p:spPr>
          <a:xfrm>
            <a:off x="1511915" y="3911433"/>
            <a:ext cx="8669691" cy="16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12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582" y="365126"/>
            <a:ext cx="10330218" cy="98600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ED7D31">
                    <a:lumMod val="75000"/>
                  </a:srgbClr>
                </a:solidFill>
                <a:latin typeface="Franklin Gothic Medium" panose="020B0603020102020204" pitchFamily="34" charset="0"/>
              </a:rPr>
              <a:t>Русский язык 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  <a:latin typeface="Franklin Gothic Medium" panose="020B0603020102020204" pitchFamily="34" charset="0"/>
              </a:rPr>
              <a:t/>
            </a:r>
            <a:br>
              <a:rPr lang="en-US" dirty="0" smtClean="0">
                <a:solidFill>
                  <a:srgbClr val="ED7D31">
                    <a:lumMod val="75000"/>
                  </a:srgbClr>
                </a:solidFill>
                <a:latin typeface="Franklin Gothic Medium" panose="020B0603020102020204" pitchFamily="34" charset="0"/>
              </a:rPr>
            </a:br>
            <a:r>
              <a:rPr lang="ru-RU" dirty="0" smtClean="0">
                <a:solidFill>
                  <a:srgbClr val="ED7D31">
                    <a:lumMod val="75000"/>
                  </a:srgbClr>
                </a:solidFill>
                <a:latin typeface="Franklin Gothic Medium" panose="020B0603020102020204" pitchFamily="34" charset="0"/>
              </a:rPr>
              <a:t>Диагностика повышенного уровня ЧГ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36979" y="5704764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3 группа умений</a:t>
            </a:r>
          </a:p>
          <a:p>
            <a:r>
              <a:rPr lang="ru-RU" dirty="0" smtClean="0"/>
              <a:t>Ученики </a:t>
            </a:r>
            <a:r>
              <a:rPr lang="ru-RU" dirty="0"/>
              <a:t>с недостаточным уровнем – 11%, пониженный – 24%, базовый – 42%, повышенный – 90%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69" t="27987" r="23667" b="39707"/>
          <a:stretch/>
        </p:blipFill>
        <p:spPr>
          <a:xfrm>
            <a:off x="880280" y="1493527"/>
            <a:ext cx="9771796" cy="37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28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Franklin Gothic Book"/>
              </a:rPr>
              <a:t>Что делать, чтобы ученики могли использовать полученные знания, переносить их на другие ситуации?</a:t>
            </a:r>
            <a:endParaRPr lang="ru-RU" dirty="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3515"/>
            <a:ext cx="10515600" cy="41434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Осознание смыслов изучаемого</a:t>
            </a:r>
            <a:r>
              <a:rPr lang="ru-RU" dirty="0" smtClean="0"/>
              <a:t>. В данном случае смысла грамматической категории, в </a:t>
            </a:r>
            <a:r>
              <a:rPr lang="ru-RU" dirty="0" err="1" smtClean="0"/>
              <a:t>т.ч</a:t>
            </a:r>
            <a:r>
              <a:rPr lang="ru-RU" dirty="0" smtClean="0"/>
              <a:t>. категории вежливости. </a:t>
            </a:r>
          </a:p>
          <a:p>
            <a:pPr marL="0" indent="0">
              <a:buNone/>
            </a:pPr>
            <a:r>
              <a:rPr lang="ru-RU" dirty="0" smtClean="0"/>
              <a:t>Некоторые важные средства </a:t>
            </a:r>
            <a:r>
              <a:rPr lang="ru-RU" b="1" dirty="0" smtClean="0"/>
              <a:t>формирование способности к интеграции и переносу</a:t>
            </a:r>
          </a:p>
          <a:p>
            <a:r>
              <a:rPr lang="ru-RU" dirty="0" smtClean="0"/>
              <a:t>Поиск </a:t>
            </a:r>
            <a:r>
              <a:rPr lang="ru-RU" b="1" dirty="0"/>
              <a:t>сходства </a:t>
            </a:r>
            <a:r>
              <a:rPr lang="ru-RU" dirty="0"/>
              <a:t>и различий</a:t>
            </a:r>
            <a:br>
              <a:rPr lang="ru-RU" dirty="0"/>
            </a:br>
            <a:r>
              <a:rPr lang="ru-RU" dirty="0"/>
              <a:t>Абстрагирование и </a:t>
            </a:r>
            <a:r>
              <a:rPr lang="ru-RU" b="1" dirty="0" smtClean="0"/>
              <a:t>обобщение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Обращение к </a:t>
            </a:r>
            <a:r>
              <a:rPr lang="ru-RU" b="1" dirty="0" smtClean="0"/>
              <a:t>аналогиям: </a:t>
            </a:r>
            <a:r>
              <a:rPr lang="ru-RU" i="1" dirty="0" smtClean="0"/>
              <a:t>запиши рассуждение, вывод по аналогии; найди похожее правило, принцип, образ в другом разделе, языке, произведении…</a:t>
            </a:r>
            <a:br>
              <a:rPr lang="ru-RU" i="1" dirty="0" smtClean="0"/>
            </a:br>
            <a:r>
              <a:rPr lang="ru-RU" dirty="0" smtClean="0"/>
              <a:t>Обращение </a:t>
            </a:r>
            <a:r>
              <a:rPr lang="ru-RU" dirty="0"/>
              <a:t>к </a:t>
            </a:r>
            <a:r>
              <a:rPr lang="ru-RU" b="1" dirty="0" smtClean="0"/>
              <a:t>ассоциациям</a:t>
            </a:r>
          </a:p>
          <a:p>
            <a:r>
              <a:rPr lang="ru-RU" dirty="0"/>
              <a:t>Подбор метафоры, символа, знака, афоризма, слогана и пр.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</a:t>
            </a:r>
            <a:r>
              <a:rPr lang="ru-RU" dirty="0" smtClean="0"/>
              <a:t>сследование и расширение </a:t>
            </a:r>
            <a:r>
              <a:rPr lang="ru-RU" b="1" dirty="0"/>
              <a:t>области и </a:t>
            </a:r>
            <a:r>
              <a:rPr lang="ru-RU" b="1" dirty="0" smtClean="0"/>
              <a:t>границ применимости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Выделение </a:t>
            </a:r>
            <a:r>
              <a:rPr lang="ru-RU" b="1" dirty="0" smtClean="0"/>
              <a:t>ключевых свойств </a:t>
            </a:r>
            <a:r>
              <a:rPr lang="ru-RU" dirty="0"/>
              <a:t>и особенностей</a:t>
            </a:r>
            <a:br>
              <a:rPr lang="ru-RU" dirty="0"/>
            </a:br>
            <a:r>
              <a:rPr lang="ru-RU" b="1" dirty="0"/>
              <a:t>Синтез</a:t>
            </a:r>
            <a:r>
              <a:rPr lang="ru-RU" dirty="0" smtClean="0"/>
              <a:t>: продуктивное действие: мини-сочинения</a:t>
            </a:r>
            <a:r>
              <a:rPr lang="ru-RU" dirty="0"/>
              <a:t>, эссе, творческие задания и </a:t>
            </a:r>
            <a:r>
              <a:rPr lang="ru-RU" dirty="0" smtClean="0"/>
              <a:t>проекты, заголовки</a:t>
            </a:r>
            <a:r>
              <a:rPr lang="ru-RU" dirty="0"/>
              <a:t>, вопросы, сюжеты, сценарии, </a:t>
            </a:r>
            <a:r>
              <a:rPr lang="ru-RU" dirty="0" smtClean="0"/>
              <a:t>инсценировки </a:t>
            </a:r>
            <a:r>
              <a:rPr lang="ru-RU" dirty="0"/>
              <a:t>и т.п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95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Общие трудности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5440"/>
            <a:ext cx="10515600" cy="456152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Около половины учеников затрудняет вопрос, где ответ нельзя выписать</a:t>
            </a:r>
          </a:p>
          <a:p>
            <a:r>
              <a:rPr lang="ru-RU" dirty="0"/>
              <a:t>Треть или более отвечают, игнорируя текст: «как я думаю»</a:t>
            </a:r>
          </a:p>
          <a:p>
            <a:r>
              <a:rPr lang="ru-RU" dirty="0"/>
              <a:t>Треть или более выписывают случайную, неточную, избыточную информацию </a:t>
            </a:r>
          </a:p>
          <a:p>
            <a:r>
              <a:rPr lang="ru-RU" dirty="0"/>
              <a:t>Более чем половине трудно </a:t>
            </a:r>
            <a:r>
              <a:rPr lang="ru-RU" dirty="0" smtClean="0"/>
              <a:t>проводит</a:t>
            </a:r>
            <a:r>
              <a:rPr lang="ru-RU" dirty="0"/>
              <a:t>ь</a:t>
            </a:r>
            <a:r>
              <a:rPr lang="ru-RU" dirty="0" smtClean="0"/>
              <a:t> </a:t>
            </a:r>
            <a:r>
              <a:rPr lang="ru-RU" dirty="0"/>
              <a:t>аналогии, выделять закономерности, делать перенос на иную ситуацию</a:t>
            </a:r>
          </a:p>
          <a:p>
            <a:r>
              <a:rPr lang="ru-RU" dirty="0"/>
              <a:t>Кроме кризиса чтения, влияния смартфонов, соцсетей и медиа, результаты связаны и с учебной практикой. Часто это узкая тропинка обязательных требований, которые можно </a:t>
            </a:r>
            <a:r>
              <a:rPr lang="ru-RU" dirty="0" smtClean="0"/>
              <a:t>выполнить </a:t>
            </a:r>
            <a:r>
              <a:rPr lang="ru-RU" dirty="0"/>
              <a:t>формально. «Когда говорить о сложном, когда не выполняются обязательные требования программы?»</a:t>
            </a:r>
          </a:p>
        </p:txBody>
      </p:sp>
    </p:spTree>
    <p:extLst>
      <p:ext uri="{BB962C8B-B14F-4D97-AF65-F5344CB8AC3E}">
        <p14:creationId xmlns:p14="http://schemas.microsoft.com/office/powerpoint/2010/main" val="366588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CF8BB2-7F44-14C2-0A05-93E3D7FE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20" y="365125"/>
            <a:ext cx="10419080" cy="69151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Что делать?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BD3A55-E98E-5898-6C1E-0E6EEC581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0492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Выбирать для работы интересные фрагменты текстов</a:t>
            </a:r>
          </a:p>
          <a:p>
            <a:pPr marL="0" indent="0">
              <a:buNone/>
            </a:pPr>
            <a:r>
              <a:rPr lang="ru-RU" dirty="0"/>
              <a:t>Не игнорировать то, что в них есть интересного, даже если об этом нет вопроса в упражнении</a:t>
            </a:r>
          </a:p>
          <a:p>
            <a:pPr marL="0" indent="0">
              <a:buNone/>
            </a:pPr>
            <a:r>
              <a:rPr lang="ru-RU" dirty="0"/>
              <a:t>Учить понимать точные значения слов</a:t>
            </a:r>
          </a:p>
          <a:p>
            <a:pPr marL="0" indent="0">
              <a:buNone/>
            </a:pPr>
            <a:r>
              <a:rPr lang="ru-RU" dirty="0"/>
              <a:t>Учить выделять ключевое, существенное</a:t>
            </a:r>
          </a:p>
          <a:p>
            <a:pPr marL="0" indent="0">
              <a:buNone/>
            </a:pPr>
            <a:r>
              <a:rPr lang="ru-RU" dirty="0"/>
              <a:t>Обсуждать разные ответы, версии. Оценивать ответ на соответствие </a:t>
            </a:r>
            <a:r>
              <a:rPr lang="ru-RU" dirty="0" smtClean="0"/>
              <a:t>вопросу, видеть ошибки типа: ответ на другой вопрос, ответ не на основе текста, неверное понимание текста.</a:t>
            </a:r>
          </a:p>
          <a:p>
            <a:pPr marL="0" indent="0">
              <a:buNone/>
            </a:pPr>
            <a:r>
              <a:rPr lang="ru-RU" dirty="0" smtClean="0"/>
              <a:t>Внедрить </a:t>
            </a:r>
            <a:r>
              <a:rPr lang="ru-RU" dirty="0"/>
              <a:t>этап самостоятельной коррекции ответов. Выработать для этих этапов компактные учебные формы </a:t>
            </a:r>
          </a:p>
          <a:p>
            <a:pPr marL="0" indent="0">
              <a:buNone/>
            </a:pPr>
            <a:r>
              <a:rPr lang="ru-RU" dirty="0"/>
              <a:t>Пробовать </a:t>
            </a:r>
            <a:r>
              <a:rPr lang="ru-RU" dirty="0" smtClean="0"/>
              <a:t>самостоятельно </a:t>
            </a:r>
            <a:r>
              <a:rPr lang="ru-RU" dirty="0"/>
              <a:t>выводить правила, определения, строить обобщающие схемы, рисовать закономерности и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2636066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AD9849-1B69-830C-FE51-0C102176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07" y="365125"/>
            <a:ext cx="10535093" cy="59180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Franklin Gothic Book"/>
              </a:rPr>
              <a:t>ОБЩЕСТВЕННЫЕ НАУКИ </a:t>
            </a:r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ea typeface="Calibri" panose="020F0502020204030204" pitchFamily="34" charset="0"/>
              </a:rPr>
              <a:t>Выполнение </a:t>
            </a:r>
            <a:r>
              <a:rPr lang="ru-RU" sz="2800" b="1" dirty="0">
                <a:ea typeface="Calibri" panose="020F0502020204030204" pitchFamily="34" charset="0"/>
              </a:rPr>
              <a:t>заданий </a:t>
            </a:r>
            <a:r>
              <a:rPr lang="ru-RU" sz="2800" b="1" dirty="0" smtClean="0">
                <a:ea typeface="Calibri" panose="020F0502020204030204" pitchFamily="34" charset="0"/>
              </a:rPr>
              <a:t>КДР6 </a:t>
            </a:r>
            <a:r>
              <a:rPr lang="ru-RU" sz="2800" b="1" dirty="0">
                <a:ea typeface="Calibri" panose="020F0502020204030204" pitchFamily="34" charset="0"/>
              </a:rPr>
              <a:t>на основе текстов по истории</a:t>
            </a:r>
            <a:endParaRPr lang="ru-RU" sz="2800" b="1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0D74E1B4-5AB8-813D-4F46-C43EDE24CB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5665" y="1371600"/>
          <a:ext cx="10535093" cy="4986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7339">
                  <a:extLst>
                    <a:ext uri="{9D8B030D-6E8A-4147-A177-3AD203B41FA5}">
                      <a16:colId xmlns:a16="http://schemas.microsoft.com/office/drawing/2014/main" xmlns="" val="2070957698"/>
                    </a:ext>
                  </a:extLst>
                </a:gridCol>
                <a:gridCol w="2357754">
                  <a:extLst>
                    <a:ext uri="{9D8B030D-6E8A-4147-A177-3AD203B41FA5}">
                      <a16:colId xmlns:a16="http://schemas.microsoft.com/office/drawing/2014/main" xmlns="" val="1468073367"/>
                    </a:ext>
                  </a:extLst>
                </a:gridCol>
              </a:tblGrid>
              <a:tr h="10792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Средний процент выполнения всех заданий предметной области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43</a:t>
                      </a:r>
                      <a:r>
                        <a:rPr lang="en-US" sz="2400" dirty="0">
                          <a:effectLst/>
                        </a:rPr>
                        <a:t>%</a:t>
                      </a:r>
                      <a:r>
                        <a:rPr lang="ru-RU" sz="2400" dirty="0">
                          <a:effectLst/>
                        </a:rPr>
                        <a:t> (42 % в 2022)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xmlns="" val="2837921439"/>
                  </a:ext>
                </a:extLst>
              </a:tr>
              <a:tr h="10792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Средний процент освоения группы умений «Общее понимание текста, ориентация в тексте»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56</a:t>
                      </a:r>
                      <a:r>
                        <a:rPr lang="en-US" sz="2400">
                          <a:effectLst/>
                        </a:rPr>
                        <a:t>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xmlns="" val="1773968808"/>
                  </a:ext>
                </a:extLst>
              </a:tr>
              <a:tr h="10792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Средний процент освоения группы умений «Глубокое и детальное понимание содержания и формы текста»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42</a:t>
                      </a:r>
                      <a:r>
                        <a:rPr lang="en-US" sz="2400">
                          <a:effectLst/>
                        </a:rPr>
                        <a:t>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xmlns="" val="1552848634"/>
                  </a:ext>
                </a:extLst>
              </a:tr>
              <a:tr h="1748908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Средний процент освоения группы умений «Осмысление и оценка содержания и формы текста, использование информации из текста для различных целей»</a:t>
                      </a:r>
                      <a:endParaRPr lang="ru-RU" sz="2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34</a:t>
                      </a:r>
                      <a:r>
                        <a:rPr lang="en-US" sz="2400" dirty="0">
                          <a:effectLst/>
                        </a:rPr>
                        <a:t>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xmlns="" val="1495788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409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E8871B6-549A-A4DB-1D27-0357E56D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36" y="350045"/>
            <a:ext cx="10814035" cy="42613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Работа с исторической </a:t>
            </a:r>
            <a:r>
              <a:rPr lang="ru-RU" sz="3600" b="1" dirty="0" smtClean="0">
                <a:solidFill>
                  <a:schemeClr val="accent2"/>
                </a:solidFill>
                <a:latin typeface="Franklin Gothic Book"/>
              </a:rPr>
              <a:t>картой/чтение </a:t>
            </a:r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карты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EB20BB-CE64-A00A-7B27-7FD15B3ED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218" y="1031358"/>
            <a:ext cx="11196083" cy="5582094"/>
          </a:xfrm>
          <a:ln w="1270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 группа читательских умений: общее понимание, ориентация в тексте. </a:t>
            </a:r>
          </a:p>
          <a:p>
            <a:pPr marL="0" indent="0">
              <a:buNone/>
            </a:pPr>
            <a:r>
              <a:rPr lang="ru-RU" sz="2400" b="1" dirty="0"/>
              <a:t>Задание 1. Определи по карте, какие горы перекрывали путь в Китай торговцам из Европы и Азии? Запиши названия трёх горных систем. </a:t>
            </a:r>
          </a:p>
          <a:p>
            <a:pPr marL="0" indent="0">
              <a:buNone/>
            </a:pPr>
            <a:endParaRPr lang="ru-RU" sz="2400" i="1" dirty="0"/>
          </a:p>
          <a:p>
            <a:pPr marL="0" indent="0">
              <a:buNone/>
            </a:pPr>
            <a:r>
              <a:rPr lang="ru-RU" sz="2400" i="1" dirty="0"/>
              <a:t>Чтобы ответить на данный вопрос </a:t>
            </a:r>
            <a:r>
              <a:rPr lang="ru-RU" sz="2400" i="1" dirty="0" smtClean="0"/>
              <a:t>полностью, </a:t>
            </a:r>
            <a:r>
              <a:rPr lang="ru-RU" sz="2400" i="1" dirty="0"/>
              <a:t>необходимо было найти и извлечь информацию, данную в явном виде на исторической карте</a:t>
            </a:r>
            <a:endParaRPr lang="ru-RU" sz="1800" dirty="0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E74E97CA-9BCE-C2CE-F809-51D9E57FF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87000"/>
              </p:ext>
            </p:extLst>
          </p:nvPr>
        </p:nvGraphicFramePr>
        <p:xfrm>
          <a:off x="3444949" y="3646968"/>
          <a:ext cx="7804298" cy="2656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2871">
                  <a:extLst>
                    <a:ext uri="{9D8B030D-6E8A-4147-A177-3AD203B41FA5}">
                      <a16:colId xmlns:a16="http://schemas.microsoft.com/office/drawing/2014/main" xmlns="" val="3619811057"/>
                    </a:ext>
                  </a:extLst>
                </a:gridCol>
                <a:gridCol w="3741427">
                  <a:extLst>
                    <a:ext uri="{9D8B030D-6E8A-4147-A177-3AD203B41FA5}">
                      <a16:colId xmlns:a16="http://schemas.microsoft.com/office/drawing/2014/main" xmlns="" val="3520375072"/>
                    </a:ext>
                  </a:extLst>
                </a:gridCol>
              </a:tblGrid>
              <a:tr h="903568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Уровень читательской грамотности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Доля учащихся, выполнивших задание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68624884"/>
                  </a:ext>
                </a:extLst>
              </a:tr>
              <a:tr h="43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недостаточный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13%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5148687"/>
                  </a:ext>
                </a:extLst>
              </a:tr>
              <a:tr h="43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пониженный (пороговый)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36%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86344776"/>
                  </a:ext>
                </a:extLst>
              </a:tr>
              <a:tr h="43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базовый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64%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678679962"/>
                  </a:ext>
                </a:extLst>
              </a:tr>
              <a:tr h="43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повышенный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96%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202067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74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13011DB-6F7E-52C5-F277-A483D20F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65126"/>
            <a:ext cx="10982324" cy="5173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  <a:latin typeface="Franklin Gothic Book"/>
              </a:rPr>
              <a:t>Оценка/формирование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F03A9C0-763B-16C8-7082-8C07AF79A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6" y="1209673"/>
            <a:ext cx="5139985" cy="5066839"/>
          </a:xfrm>
          <a:ln w="127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Задание 1 требовало внимания и освоения умения поиска информации на карте Необходимо бегло просмотреть (сканировать) весь текст и выделить ту его часть, где искомая информация содержится. </a:t>
            </a:r>
          </a:p>
          <a:p>
            <a:pPr marL="0" indent="0">
              <a:buNone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Учащиеся должны связать существенные детали вопроса и соответствующие детали текста. </a:t>
            </a:r>
          </a:p>
          <a:p>
            <a:pPr marL="0" indent="0">
              <a:buNone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Усложнение задания было связано с тем, что ученики работали с особым текстом – исторической картой, которая может быть классифицирована как смешанный текст. </a:t>
            </a:r>
          </a:p>
          <a:p>
            <a:pPr marL="0" indent="0">
              <a:buNone/>
            </a:pP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верного ответа на этот вопрос необходимо было просмотреть карту, понять как изображены и подписаны на карте горные системы, т.е. обратиться к «легенде» карты, найти названия горных систем (на карте их было обозначено 4) и выписать 3 любые горные системы.</a:t>
            </a:r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37F78B2-D15A-FBBB-EDE8-B22318B44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7950" y="1850066"/>
            <a:ext cx="4922574" cy="3848986"/>
          </a:xfrm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Обращать пристальное внимание на способы поиска информации в тексте, проговаривать (обсуждать) ответы, обращать внимание на механизмы извлечения информации. </a:t>
            </a:r>
          </a:p>
          <a:p>
            <a:pPr marL="0" indent="0">
              <a:buNone/>
            </a:pPr>
            <a:r>
              <a:rPr lang="ru-RU" sz="2400" dirty="0"/>
              <a:t>Постоянно задавать вопросы, связанные с </a:t>
            </a:r>
            <a:r>
              <a:rPr lang="ru-RU" sz="2400" dirty="0" smtClean="0"/>
              <a:t>тем, </a:t>
            </a:r>
            <a:r>
              <a:rPr lang="ru-RU" sz="2400" dirty="0"/>
              <a:t>ГДЕ и КАК ученики нашли ответы на вопросы, заданные к тексту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7F5C0427-F9FC-9A38-C8B7-72D9FA9E0FCA}"/>
              </a:ext>
            </a:extLst>
          </p:cNvPr>
          <p:cNvSpPr/>
          <p:nvPr/>
        </p:nvSpPr>
        <p:spPr>
          <a:xfrm>
            <a:off x="5511461" y="3002872"/>
            <a:ext cx="1386489" cy="8522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720" y="365125"/>
            <a:ext cx="10419080" cy="701675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Читательская грамотность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84" y="1214651"/>
            <a:ext cx="10644116" cy="49268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рассматривается как </a:t>
            </a:r>
            <a:r>
              <a:rPr lang="ru-RU" b="1" i="1" dirty="0"/>
              <a:t>способность понимать </a:t>
            </a:r>
            <a:r>
              <a:rPr lang="ru-RU" b="1" i="1" u="sng" dirty="0"/>
              <a:t>и использовать </a:t>
            </a:r>
            <a:r>
              <a:rPr lang="ru-RU" b="1" i="1" dirty="0"/>
              <a:t>письменную речь во всем разнообразии ее форм для целей, требуемых обществом и (или) ценных для </a:t>
            </a:r>
            <a:r>
              <a:rPr lang="ru-RU" b="1" i="1" dirty="0" smtClean="0"/>
              <a:t>индивида.</a:t>
            </a:r>
          </a:p>
          <a:p>
            <a:pPr marL="0" indent="0">
              <a:buNone/>
            </a:pPr>
            <a:r>
              <a:rPr lang="ru-RU" b="1" i="1" dirty="0" smtClean="0"/>
              <a:t>Функциональная грамотность – это спо</a:t>
            </a:r>
            <a:r>
              <a:rPr lang="ru-RU" b="1" dirty="0" smtClean="0"/>
              <a:t>собность к обобщениям</a:t>
            </a:r>
            <a:r>
              <a:rPr lang="ru-RU" b="1" dirty="0"/>
              <a:t>, синтезу,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интеграции </a:t>
            </a:r>
            <a:r>
              <a:rPr lang="ru-RU" b="1" dirty="0" smtClean="0"/>
              <a:t>и переносу знаний, умений</a:t>
            </a:r>
            <a:r>
              <a:rPr lang="ru-RU" b="1" dirty="0"/>
              <a:t>, </a:t>
            </a:r>
            <a:r>
              <a:rPr lang="ru-RU" b="1" dirty="0" smtClean="0"/>
              <a:t>навыков; это способность действовать, самостоятельно искать ответ на вопрос, разрешать проблему, принимать решение с опорой на жизненный опыт, здравый смысл и полученные знания по разным предметам. </a:t>
            </a:r>
            <a:r>
              <a:rPr lang="ru-RU" dirty="0"/>
              <a:t/>
            </a:r>
            <a:br>
              <a:rPr lang="ru-RU" dirty="0"/>
            </a:br>
            <a:endParaRPr lang="ru-RU" b="1" i="1" dirty="0"/>
          </a:p>
          <a:p>
            <a:pPr marL="0" indent="0">
              <a:buNone/>
            </a:pPr>
            <a:r>
              <a:rPr lang="ru-RU" b="1" i="1" dirty="0" smtClean="0"/>
              <a:t>Для </a:t>
            </a:r>
            <a:r>
              <a:rPr lang="ru-RU" b="1" i="1" dirty="0"/>
              <a:t>чего ее формировать? Чтобы </a:t>
            </a:r>
            <a:r>
              <a:rPr lang="ru-RU" b="1" i="1" dirty="0" smtClean="0"/>
              <a:t>ученики могли пользоваться полученными знаниями, могли соединить знания, умения представления, полученные в разных предметных областях, в единое поле действия.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>
              <a:buNone/>
            </a:pPr>
            <a:r>
              <a:rPr lang="ru-RU" b="1" i="1" dirty="0" smtClean="0"/>
              <a:t>Что </a:t>
            </a:r>
            <a:r>
              <a:rPr lang="ru-RU" b="1" i="1" dirty="0"/>
              <a:t>противостоит формированию функциональной грамотности в учебной практике – формализм, ситуативность </a:t>
            </a:r>
            <a:r>
              <a:rPr lang="ru-RU" b="1" i="1" dirty="0" smtClean="0"/>
              <a:t>(жесткая связь с ситуациями, похожими на учебные) и </a:t>
            </a:r>
            <a:r>
              <a:rPr lang="ru-RU" b="1" i="1" dirty="0"/>
              <a:t>фрагментарность </a:t>
            </a:r>
            <a:r>
              <a:rPr lang="ru-RU" b="1" i="1" dirty="0" smtClean="0"/>
              <a:t>знаний, неумение переносить их на другие ситуации и предметные области.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980295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116E5A9-352A-F7E4-E133-FD64AF4D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68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  <a:latin typeface="Franklin Gothic Book"/>
              </a:rPr>
              <a:t>Ч</a:t>
            </a:r>
            <a:r>
              <a:rPr lang="ru-RU" b="1" dirty="0" smtClean="0">
                <a:solidFill>
                  <a:schemeClr val="accent2"/>
                </a:solidFill>
                <a:latin typeface="Franklin Gothic Book"/>
              </a:rPr>
              <a:t>то делать на уроках…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3C01EF-3674-DAAF-139C-32F4C6296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1950"/>
            <a:ext cx="10854446" cy="5593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Упражнения и задания:</a:t>
            </a:r>
          </a:p>
          <a:p>
            <a:pPr marL="0" indent="0">
              <a:buNone/>
            </a:pPr>
            <a:r>
              <a:rPr lang="ru-RU" dirty="0"/>
              <a:t>— разделять текст на смысловые части, группировать основные факты каждого смыслового куска; </a:t>
            </a:r>
          </a:p>
          <a:p>
            <a:pPr marL="0" indent="0">
              <a:buNone/>
            </a:pPr>
            <a:r>
              <a:rPr lang="ru-RU" dirty="0"/>
              <a:t>— находить в конкретном фрагменте текста ответы на поставленные вопросы; определять, в каком абзаце содержится нужная информация; </a:t>
            </a:r>
          </a:p>
          <a:p>
            <a:pPr marL="0" indent="0">
              <a:buNone/>
            </a:pPr>
            <a:r>
              <a:rPr lang="ru-RU" dirty="0"/>
              <a:t>— обобщать прочитанное, отделять главное от второстепенного, новое от уже известного; распределять выявленные факты по степени важности;</a:t>
            </a:r>
          </a:p>
          <a:p>
            <a:pPr marL="0" indent="0">
              <a:buNone/>
            </a:pPr>
            <a:r>
              <a:rPr lang="ru-RU" dirty="0"/>
              <a:t>— группировать факты и другую необходимую информацию по заданному признаку или на основе самостоятельно выбранного критерия.</a:t>
            </a:r>
          </a:p>
          <a:p>
            <a:pPr marL="0" indent="0">
              <a:buNone/>
            </a:pPr>
            <a:r>
              <a:rPr lang="ru-RU" dirty="0"/>
              <a:t>— работа с вопросами (формулировать вопросы к тексту). Внимание не на форму, а на функцию вопроса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642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E8871B6-549A-A4DB-1D27-0357E56D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5201"/>
            <a:ext cx="10896601" cy="47591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200" b="1" dirty="0">
                <a:solidFill>
                  <a:schemeClr val="accent2"/>
                </a:solidFill>
                <a:latin typeface="Franklin Gothic Book"/>
              </a:rPr>
              <a:t>Работа с исторической картой/чтение карты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A93852F-94BD-C93D-0315-D7E7B2EEB6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199" y="797442"/>
            <a:ext cx="11440633" cy="967564"/>
          </a:xfrm>
          <a:ln w="12700"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0" dirty="0"/>
              <a:t>2 группа читательских умений: г</a:t>
            </a:r>
            <a:r>
              <a:rPr lang="ru-RU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лубокое и детальное понимание содержания и формы текста; проверяет умение анализировать информацию на исторической карте.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Задание с выбором двух верных ответов, максимальный балл – 2 балла.</a:t>
            </a:r>
            <a:r>
              <a:rPr lang="ru-RU" sz="8000" b="1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0" b="1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2. Рассмотри карту. Обведи в каждой строке таблицы ответ «Верно» или «Неверно». </a:t>
            </a:r>
            <a:endParaRPr lang="ru-RU" sz="8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5E90C0AF-BE2D-A310-B1E3-399D92759B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7321" y="1975239"/>
          <a:ext cx="8973878" cy="177658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7186865">
                  <a:extLst>
                    <a:ext uri="{9D8B030D-6E8A-4147-A177-3AD203B41FA5}">
                      <a16:colId xmlns:a16="http://schemas.microsoft.com/office/drawing/2014/main" xmlns="" val="1553329320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xmlns="" val="3311876691"/>
                    </a:ext>
                  </a:extLst>
                </a:gridCol>
                <a:gridCol w="952313">
                  <a:extLst>
                    <a:ext uri="{9D8B030D-6E8A-4147-A177-3AD203B41FA5}">
                      <a16:colId xmlns:a16="http://schemas.microsoft.com/office/drawing/2014/main" xmlns="" val="3176067165"/>
                    </a:ext>
                  </a:extLst>
                </a:gridCol>
              </a:tblGrid>
              <a:tr h="228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Утверждения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64737529"/>
                  </a:ext>
                </a:extLst>
              </a:tr>
              <a:tr h="26383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Великий шёлковый путь начинался в Китае.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Верно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Неверно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5329136"/>
                  </a:ext>
                </a:extLst>
              </a:tr>
              <a:tr h="47078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2. Основным препятствием в торговле Китая с Западом была Великая китайская стена.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Верно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Неверно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89808294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3. Великий шёлковый путь разветвлялся на несколько маршрутов.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Верно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Неверно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5805894"/>
                  </a:ext>
                </a:extLst>
              </a:tr>
              <a:tr h="374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4. Великий шёлковый путь проходил по территории Скифии.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Верно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Неверно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3841284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A9D21518-D505-2B8E-22A3-4590992A7E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43201" y="4191216"/>
          <a:ext cx="8973878" cy="2507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3868">
                  <a:extLst>
                    <a:ext uri="{9D8B030D-6E8A-4147-A177-3AD203B41FA5}">
                      <a16:colId xmlns:a16="http://schemas.microsoft.com/office/drawing/2014/main" xmlns="" val="4063805695"/>
                    </a:ext>
                  </a:extLst>
                </a:gridCol>
                <a:gridCol w="2905005">
                  <a:extLst>
                    <a:ext uri="{9D8B030D-6E8A-4147-A177-3AD203B41FA5}">
                      <a16:colId xmlns:a16="http://schemas.microsoft.com/office/drawing/2014/main" xmlns="" val="840760775"/>
                    </a:ext>
                  </a:extLst>
                </a:gridCol>
                <a:gridCol w="2905005">
                  <a:extLst>
                    <a:ext uri="{9D8B030D-6E8A-4147-A177-3AD203B41FA5}">
                      <a16:colId xmlns:a16="http://schemas.microsoft.com/office/drawing/2014/main" xmlns="" val="3538781942"/>
                    </a:ext>
                  </a:extLst>
                </a:gridCol>
              </a:tblGrid>
              <a:tr h="1001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учащихся, выполнивших задание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2 балла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учащихся, выполнивших задание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1 балл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912211528"/>
                  </a:ext>
                </a:extLst>
              </a:tr>
              <a:tr h="29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недостаточный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11,11%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48,89%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629386595"/>
                  </a:ext>
                </a:extLst>
              </a:tr>
              <a:tr h="55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пониженный (пороговый)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39,00%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70,00%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957274933"/>
                  </a:ext>
                </a:extLst>
              </a:tr>
              <a:tr h="280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базовый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48,94%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86,17%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809832804"/>
                  </a:ext>
                </a:extLst>
              </a:tr>
              <a:tr h="27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повышенный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72,00%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100,00%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852052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725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E7711A0-1A85-6857-2A9C-B70FF4F9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" y="255181"/>
            <a:ext cx="10963183" cy="38401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Что делать на уроках…</a:t>
            </a:r>
            <a:endParaRPr lang="ru-RU" sz="3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EEA045C-E9E9-A06B-D81B-7DAF8CC0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719092"/>
            <a:ext cx="11666704" cy="58837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Планировать работу по чтению и анализу информации графических изображений и карт: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Важно обращать внимание не только на важные </a:t>
            </a:r>
            <a:r>
              <a:rPr lang="ru-RU" sz="2000" i="1" dirty="0"/>
              <a:t>детали</a:t>
            </a:r>
            <a:r>
              <a:rPr lang="ru-RU" sz="2000" dirty="0"/>
              <a:t> изображений на карте, на </a:t>
            </a:r>
            <a:r>
              <a:rPr lang="ru-RU" sz="2000" i="1" dirty="0"/>
              <a:t>объяснение взаимосвязи карты и ее легенды</a:t>
            </a:r>
            <a:r>
              <a:rPr lang="ru-RU" sz="2000" dirty="0"/>
              <a:t>, но и на </a:t>
            </a:r>
            <a:r>
              <a:rPr lang="ru-RU" sz="2000" i="1" dirty="0"/>
              <a:t>вербализацию зрительной информации</a:t>
            </a:r>
            <a:r>
              <a:rPr lang="ru-RU" sz="2000" dirty="0"/>
              <a:t>, перевод образов в слова.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На уроках необходимо также постоянно </a:t>
            </a:r>
            <a:r>
              <a:rPr lang="ru-RU" sz="2000" i="1" dirty="0"/>
              <a:t>формулировать вопросы</a:t>
            </a:r>
            <a:r>
              <a:rPr lang="ru-RU" sz="2000" dirty="0"/>
              <a:t>, связанные с тем, чтобы школьники соотносили информацию письменного и невербального (в данном случае исторических карт) текстов.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/>
              <a:t>Какой информации, которую мы узнаем из карты нет в тексте учебника или источнике?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/>
              <a:t>Какая информация на карте является дополнительной?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/>
              <a:t>Какую информацию необходимо найти, чтобы проанализировать природные условия, границы, походы, соседей… и т.п.?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/>
              <a:t>Как помогает историческая карта ответить на вопросы о…?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/>
              <a:t>На какие вопросы дает ответы только карта? И т.п.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Нельзя забывать и о том, что историческая карта является особым, самостоятельным текстом, который может быть единственным учебным материалом при изучении определенных тем. С картой (-</a:t>
            </a:r>
            <a:r>
              <a:rPr lang="ru-RU" sz="2000" dirty="0" err="1"/>
              <a:t>ами</a:t>
            </a:r>
            <a:r>
              <a:rPr lang="ru-RU" sz="2000" dirty="0"/>
              <a:t>), как самостоятельным текстом может быть организована работа на уроке через такие задания как: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/>
              <a:t>Дайте название карте. Объясните это название.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/>
              <a:t>Сформулируйте все вопросы, на которые дает ответ карта(ы).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/>
              <a:t>Составьте рассказ о событии, объекте, явлении только на основании карт (ы) и т.п.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94006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BC0F3E-5DEB-C428-2E7A-1F339E1E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" y="195310"/>
            <a:ext cx="11130516" cy="4261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  <a:latin typeface="Franklin Gothic Book"/>
              </a:rPr>
              <a:t>Работа с хронологией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E18BD94-4F51-81D5-9925-3BCB8562C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284" y="719092"/>
            <a:ext cx="5872716" cy="5943598"/>
          </a:xfrm>
          <a:ln w="127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/>
              <a:t>Задание 3</a:t>
            </a:r>
            <a:r>
              <a:rPr lang="ru-RU" sz="2600" dirty="0"/>
              <a:t>. Сколько веков Великий шёлковый путь оставался главной торговой дорогой между Востоком и Западом? Обведи номер верного ответа.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1) 10 веков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2) 15 веков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3) 17 веков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4) 13 веков</a:t>
            </a:r>
          </a:p>
          <a:p>
            <a:pPr marL="0" indent="0">
              <a:buNone/>
            </a:pP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Соединяет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как предметное умения (работа с хронологией), так и читательское умение делать выводы на основе соотнесения информации, 2 группа ЧУ</a:t>
            </a:r>
            <a:endParaRPr lang="ru-RU" dirty="0"/>
          </a:p>
          <a:p>
            <a:pPr marL="0" indent="0">
              <a:buNone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форме это было задание с выбором одного ответа, которое требовало от учащихся соединить информацию из разных частей текста и произвести несложные расчеты.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284EA186-888D-0C2A-BEC7-F2C884C36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02" y="719092"/>
            <a:ext cx="5507665" cy="5943598"/>
          </a:xfrm>
          <a:ln w="127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Проблема заключается не в ошибках расчетов, а в непонимании алгоритма определения периодов и рамок процессов. </a:t>
            </a:r>
          </a:p>
          <a:p>
            <a:pPr marL="0" indent="0">
              <a:buNone/>
            </a:pPr>
            <a:r>
              <a:rPr lang="ru-RU" dirty="0"/>
              <a:t>Работа с хронологией включает в себя умения: </a:t>
            </a:r>
          </a:p>
          <a:p>
            <a:r>
              <a:rPr lang="ru-RU" dirty="0"/>
              <a:t>соотносить год с веком, </a:t>
            </a:r>
          </a:p>
          <a:p>
            <a:r>
              <a:rPr lang="ru-RU" dirty="0"/>
              <a:t>устанавливать последовательность и длительность исторических событий</a:t>
            </a:r>
          </a:p>
          <a:p>
            <a:r>
              <a:rPr lang="ru-RU" dirty="0"/>
              <a:t> указывать даты, хронологические рамки и периоды ключевых процессов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Умения превращаются в навык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Для этого: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Хронологические таблицы (с лакунами)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Хронологические задачи (в том числе проблемные, повышенного уровня)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Хронологические разминки (с расчетами) </a:t>
            </a:r>
          </a:p>
          <a:p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A44237BC-31FA-823F-40DE-96E50B7037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1507" y="5053419"/>
          <a:ext cx="5454502" cy="1534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7972">
                  <a:extLst>
                    <a:ext uri="{9D8B030D-6E8A-4147-A177-3AD203B41FA5}">
                      <a16:colId xmlns:a16="http://schemas.microsoft.com/office/drawing/2014/main" xmlns="" val="4262606944"/>
                    </a:ext>
                  </a:extLst>
                </a:gridCol>
                <a:gridCol w="2286530">
                  <a:extLst>
                    <a:ext uri="{9D8B030D-6E8A-4147-A177-3AD203B41FA5}">
                      <a16:colId xmlns:a16="http://schemas.microsoft.com/office/drawing/2014/main" xmlns="" val="2724662425"/>
                    </a:ext>
                  </a:extLst>
                </a:gridCol>
              </a:tblGrid>
              <a:tr h="40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Уровень читательской грамотности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Доля учащихся, выполнивших задание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801319784"/>
                  </a:ext>
                </a:extLst>
              </a:tr>
              <a:tr h="278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недостаточный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13,33%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068133186"/>
                  </a:ext>
                </a:extLst>
              </a:tr>
              <a:tr h="241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пониженный (пороговый)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8,00%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283089246"/>
                  </a:ext>
                </a:extLst>
              </a:tr>
              <a:tr h="266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базовый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21,28%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873006272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повышенный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44,00%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732871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716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05EC7B4-334A-F9B1-B062-D64BAC42D4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8075" y="192088"/>
            <a:ext cx="9896438" cy="4777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  <a:latin typeface="Franklin Gothic Book"/>
              </a:rPr>
              <a:t>3 группа читательских умений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0BB11FEF-64A5-C442-47BE-AED6ADA1CF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6559" y="765543"/>
            <a:ext cx="11075581" cy="7784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b="1" dirty="0"/>
              <a:t>Задание 5. </a:t>
            </a:r>
            <a:r>
              <a:rPr lang="ru-RU" sz="2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Прочитай рекламу ралли-марафона «Шёлковый путь», который проходит по маршруту древнего торгового пути. Поясни, опираясь на текст, почему условия авторалли названы экстремальными?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80E3212D-603C-36D3-7543-799233659E92}"/>
              </a:ext>
            </a:extLst>
          </p:cNvPr>
          <p:cNvGrpSpPr/>
          <p:nvPr/>
        </p:nvGrpSpPr>
        <p:grpSpPr>
          <a:xfrm>
            <a:off x="726559" y="1543970"/>
            <a:ext cx="6504762" cy="1942857"/>
            <a:chOff x="4621028" y="1783643"/>
            <a:chExt cx="6504762" cy="194285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E8B0E348-3BFE-5B41-F083-D4CC8B7C9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1028" y="1783643"/>
              <a:ext cx="6504762" cy="1942857"/>
            </a:xfrm>
            <a:prstGeom prst="rect">
              <a:avLst/>
            </a:prstGeom>
          </p:spPr>
        </p:pic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1D987D1B-A07A-60E8-2460-0E866875F71D}"/>
                </a:ext>
              </a:extLst>
            </p:cNvPr>
            <p:cNvGrpSpPr/>
            <p:nvPr/>
          </p:nvGrpSpPr>
          <p:grpSpPr>
            <a:xfrm>
              <a:off x="4901684" y="1985452"/>
              <a:ext cx="5773996" cy="1539240"/>
              <a:chOff x="4221200" y="1985452"/>
              <a:chExt cx="5773996" cy="1539240"/>
            </a:xfrm>
          </p:grpSpPr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xmlns="" id="{4AF50147-2D3A-D623-7134-FE1B81AC1C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1200" y="1985452"/>
                <a:ext cx="2165350" cy="15392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6FEBB35-E24F-2B31-7144-C334B96CB9DB}"/>
                  </a:ext>
                </a:extLst>
              </p:cNvPr>
              <p:cNvSpPr txBox="1"/>
              <p:nvPr/>
            </p:nvSpPr>
            <p:spPr>
              <a:xfrm>
                <a:off x="6518349" y="2110562"/>
                <a:ext cx="3476847" cy="1318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Ралли-марафон «Шёлковый путь» – спортивное мероприятие, которое проводится с 2009 года. Наши ценности – скорость, приключения, преодоление трудностей в экстремальных условиях.</a:t>
                </a:r>
                <a:endParaRPr lang="ru-RU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D67B5FF-39FF-2649-B07B-31D303027B3C}"/>
              </a:ext>
            </a:extLst>
          </p:cNvPr>
          <p:cNvSpPr txBox="1"/>
          <p:nvPr/>
        </p:nvSpPr>
        <p:spPr>
          <a:xfrm>
            <a:off x="7857461" y="1870889"/>
            <a:ext cx="3466214" cy="148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Читательские действия: использовать информацию для решения новой учебной задачи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21F1AB09-FC3E-EC58-3974-7774E55E21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00129" y="3855309"/>
          <a:ext cx="7868094" cy="2726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4699">
                  <a:extLst>
                    <a:ext uri="{9D8B030D-6E8A-4147-A177-3AD203B41FA5}">
                      <a16:colId xmlns:a16="http://schemas.microsoft.com/office/drawing/2014/main" xmlns="" val="871043629"/>
                    </a:ext>
                  </a:extLst>
                </a:gridCol>
                <a:gridCol w="4343395">
                  <a:extLst>
                    <a:ext uri="{9D8B030D-6E8A-4147-A177-3AD203B41FA5}">
                      <a16:colId xmlns:a16="http://schemas.microsoft.com/office/drawing/2014/main" xmlns="" val="1923416575"/>
                    </a:ext>
                  </a:extLst>
                </a:gridCol>
              </a:tblGrid>
              <a:tr h="730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Уровень читательской грамотности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Доля учащихся, выполнивших задание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892720488"/>
                  </a:ext>
                </a:extLst>
              </a:tr>
              <a:tr h="49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недостаточный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4,44%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794391872"/>
                  </a:ext>
                </a:extLst>
              </a:tr>
              <a:tr h="49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пониженный (пороговый)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11,00%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974777437"/>
                  </a:ext>
                </a:extLst>
              </a:tr>
              <a:tr h="49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базовый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40,43%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148679040"/>
                  </a:ext>
                </a:extLst>
              </a:tr>
              <a:tr h="49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повышенный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76,00%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46140632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3731FCC-51EE-8C43-B204-59DB60336ABA}"/>
              </a:ext>
            </a:extLst>
          </p:cNvPr>
          <p:cNvSpPr txBox="1"/>
          <p:nvPr/>
        </p:nvSpPr>
        <p:spPr>
          <a:xfrm>
            <a:off x="443909" y="4562676"/>
            <a:ext cx="2860455" cy="148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Среднее значение всех учащихся, выполнившее данное задание верно – </a:t>
            </a: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26,50%</a:t>
            </a:r>
          </a:p>
        </p:txBody>
      </p:sp>
    </p:spTree>
    <p:extLst>
      <p:ext uri="{BB962C8B-B14F-4D97-AF65-F5344CB8AC3E}">
        <p14:creationId xmlns:p14="http://schemas.microsoft.com/office/powerpoint/2010/main" val="3752106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2F19F9-E861-BFB8-2F8E-05F64B11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365126"/>
            <a:ext cx="10715847" cy="60243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Franklin Gothic Book"/>
              </a:rPr>
              <a:t>Оценка/формирование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516DB7-9EFE-A8B0-A309-915CA9B4C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670" y="1137684"/>
            <a:ext cx="4646428" cy="5355189"/>
          </a:xfrm>
          <a:ln w="12700"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решения этого задания: понять, что Великий шелковый путь длинный, проходит через пустыни и горные системы (</a:t>
            </a:r>
            <a:r>
              <a:rPr lang="ru-RU" sz="5000" dirty="0">
                <a:ea typeface="Calibri" panose="020F0502020204030204" pitchFamily="34" charset="0"/>
                <a:cs typeface="Times New Roman" panose="02020603050405020304" pitchFamily="18" charset="0"/>
              </a:rPr>
              <a:t>информация </a:t>
            </a:r>
            <a:r>
              <a:rPr lang="ru-RU" sz="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основного текста). </a:t>
            </a:r>
          </a:p>
          <a:p>
            <a:pPr marL="0" indent="0">
              <a:buNone/>
            </a:pPr>
            <a:r>
              <a:rPr lang="ru-RU" sz="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Помощь для 6-классников  -  изображение – реклама ралли марафона, на котором четко видно бездорожье, пески, отсутствие воды. </a:t>
            </a:r>
          </a:p>
          <a:p>
            <a:pPr marL="0" indent="0">
              <a:buNone/>
            </a:pPr>
            <a:endParaRPr lang="ru-RU" sz="5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Ответ считался верным, если были обозначены трудности пути, а не просто повторение слов из текста рекламы объявления. </a:t>
            </a:r>
          </a:p>
          <a:p>
            <a:pPr marL="0" indent="0">
              <a:buNone/>
            </a:pPr>
            <a:r>
              <a:rPr lang="ru-RU" sz="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Ответы учащихся показали, что учащиеся не могут обобщить информацию, сделать вывод, соотнести изображение и общий смысл текста, сформулировать доказательство, перенести информацию для решения новой задачи.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2820352-62D2-4DC7-6E01-87167DF93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3331" y="1137684"/>
            <a:ext cx="5433236" cy="5355189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Моделирование ситуаций для чтения через постановку проблемных ситуаций и проблемных вопросов</a:t>
            </a:r>
          </a:p>
          <a:p>
            <a:pPr marL="0" indent="0">
              <a:buNone/>
            </a:pPr>
            <a:r>
              <a:rPr lang="ru-RU" sz="1800" dirty="0"/>
              <a:t>Моделирования ситуаций, на которых строятся «задания на применение» в методологии формирования грамотностей (решение учебно-практических, учебно-познавательных задач, жизненных задач с использованием информации из текстов, с использованием фоновых знаний)</a:t>
            </a:r>
          </a:p>
          <a:p>
            <a:pPr marL="0" indent="0">
              <a:buNone/>
            </a:pPr>
            <a:r>
              <a:rPr lang="ru-RU" sz="1800" dirty="0"/>
              <a:t>Ситуация может быть задана специально с помощью ее описания, введения действующих лиц, просто названа (модельная ситуация)</a:t>
            </a:r>
          </a:p>
          <a:p>
            <a:pPr marL="0" indent="0">
              <a:buNone/>
            </a:pPr>
            <a:r>
              <a:rPr lang="ru-RU" sz="1800" dirty="0"/>
              <a:t>Место: начало или конец урока/темы </a:t>
            </a:r>
          </a:p>
          <a:p>
            <a:r>
              <a:rPr lang="ru-RU" sz="1800" dirty="0"/>
              <a:t>Начало урока – как способ проблематизации, введения в тему </a:t>
            </a:r>
          </a:p>
          <a:p>
            <a:r>
              <a:rPr lang="ru-RU" sz="1800" dirty="0"/>
              <a:t>Конец урока – как возможность осуществить перенос освоенных умений на иной материал, в иную ситуацию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52BBC9DD-8B28-DE4C-5C29-B23C1E830565}"/>
              </a:ext>
            </a:extLst>
          </p:cNvPr>
          <p:cNvSpPr/>
          <p:nvPr/>
        </p:nvSpPr>
        <p:spPr>
          <a:xfrm>
            <a:off x="5061098" y="2711302"/>
            <a:ext cx="1382233" cy="12440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38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4F15C6-48B1-4E75-8ECE-88879CFB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92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Franklin Gothic Book"/>
              </a:rPr>
              <a:t>Естествознание: основные результаты</a:t>
            </a:r>
            <a:endParaRPr lang="ru-RU" b="1" dirty="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9225AA-490A-490F-ABF0-D32DF6E30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9" y="1464816"/>
            <a:ext cx="11123721" cy="4944862"/>
          </a:xfrm>
        </p:spPr>
        <p:txBody>
          <a:bodyPr>
            <a:normAutofit/>
          </a:bodyPr>
          <a:lstStyle/>
          <a:p>
            <a:r>
              <a:rPr lang="ru-RU" dirty="0"/>
              <a:t>Средний процент выполнения заданий </a:t>
            </a:r>
            <a:r>
              <a:rPr lang="ru-RU" dirty="0" smtClean="0"/>
              <a:t>по блоку </a:t>
            </a:r>
            <a:r>
              <a:rPr lang="ru-RU" dirty="0"/>
              <a:t>«Естествознание» (44%) соответствует среднему проценту выполнения </a:t>
            </a:r>
            <a:r>
              <a:rPr lang="ru-RU" dirty="0" smtClean="0"/>
              <a:t>КДР6. </a:t>
            </a:r>
            <a:endParaRPr lang="ru-RU" dirty="0"/>
          </a:p>
          <a:p>
            <a:r>
              <a:rPr lang="ru-RU" b="1" dirty="0"/>
              <a:t>В сравнении с другими предметными областями </a:t>
            </a:r>
            <a:r>
              <a:rPr lang="ru-RU" b="1" dirty="0" smtClean="0"/>
              <a:t>самые </a:t>
            </a:r>
            <a:r>
              <a:rPr lang="ru-RU" b="1" dirty="0"/>
              <a:t>низкие результаты по первой группе читательских умений</a:t>
            </a:r>
            <a:r>
              <a:rPr lang="ru-RU" dirty="0"/>
              <a:t>, связанной с поиском информации </a:t>
            </a:r>
            <a:r>
              <a:rPr lang="ru-RU" dirty="0" smtClean="0"/>
              <a:t>(«Общее понимание, ориентация в тексте») – </a:t>
            </a:r>
            <a:r>
              <a:rPr lang="ru-RU" dirty="0"/>
              <a:t>средний процент 54%, </a:t>
            </a:r>
            <a:r>
              <a:rPr lang="ru-RU" b="1" dirty="0"/>
              <a:t>но самый высокий – по второй и третьей группам умений</a:t>
            </a:r>
            <a:r>
              <a:rPr lang="ru-RU" dirty="0"/>
              <a:t> «Глубокое и детальное понимание содержания и формы текста» и «Использование информации из текста для различных целей, осмысление и оценка содержания и формы текста») – средний процент выполнения 47%. </a:t>
            </a:r>
          </a:p>
        </p:txBody>
      </p:sp>
    </p:spTree>
    <p:extLst>
      <p:ext uri="{BB962C8B-B14F-4D97-AF65-F5344CB8AC3E}">
        <p14:creationId xmlns:p14="http://schemas.microsoft.com/office/powerpoint/2010/main" val="3485269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884C00-286D-4E1E-B98B-D62CEC3C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" y="365126"/>
            <a:ext cx="11109276" cy="7534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Franklin Gothic Book"/>
              </a:rPr>
              <a:t>Диагностика минимального (пониженного) уровня ЧГ</a:t>
            </a:r>
            <a:endParaRPr lang="ru-RU" sz="3200" b="1" dirty="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55" y="6332560"/>
            <a:ext cx="1016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Недостаточный уровень – 18%, пониженный – 48%, базовый – 74%, повышенный – 92%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48" t="34718" r="22080" b="30309"/>
          <a:stretch/>
        </p:blipFill>
        <p:spPr>
          <a:xfrm>
            <a:off x="1050878" y="1118586"/>
            <a:ext cx="9567080" cy="2975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55" y="4362048"/>
            <a:ext cx="10885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Задание 5. Используя данные диаграммы</a:t>
            </a:r>
            <a:r>
              <a:rPr lang="ru-RU" dirty="0"/>
              <a:t> в тексте «Гидропоника – будущее сельского хозяйства», объясни, вода южных или северных рек лучше подходит для выращивания растений методом гидропоники. Отметь знаком </a:t>
            </a:r>
            <a:r>
              <a:rPr lang="ru-RU" b="1" dirty="0">
                <a:sym typeface="Wingdings 2" panose="05020102010507070707" pitchFamily="18" charset="2"/>
              </a:rPr>
              <a:t></a:t>
            </a:r>
            <a:r>
              <a:rPr lang="ru-RU" b="1" dirty="0"/>
              <a:t> </a:t>
            </a:r>
            <a:r>
              <a:rPr lang="ru-RU" dirty="0"/>
              <a:t>один ответ и объясни, почему ты так считаешь.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>
                <a:sym typeface="Wingdings" panose="05000000000000000000" pitchFamily="2" charset="2"/>
              </a:rPr>
              <a:t></a:t>
            </a:r>
            <a:r>
              <a:rPr lang="ru-RU" dirty="0"/>
              <a:t>  Вода южных рек</a:t>
            </a:r>
          </a:p>
          <a:p>
            <a:r>
              <a:rPr lang="ru-RU" b="1" dirty="0">
                <a:sym typeface="Wingdings" panose="05000000000000000000" pitchFamily="2" charset="2"/>
              </a:rPr>
              <a:t></a:t>
            </a:r>
            <a:r>
              <a:rPr lang="ru-RU" dirty="0"/>
              <a:t>  Вода северных рек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93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705D22-CED9-40C8-ACEC-EE4FA324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600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Задание </a:t>
            </a:r>
            <a:r>
              <a:rPr lang="ru-RU" b="1" dirty="0" smtClean="0">
                <a:solidFill>
                  <a:schemeClr val="accent2"/>
                </a:solidFill>
              </a:rPr>
              <a:t>5</a:t>
            </a:r>
            <a:r>
              <a:rPr lang="ru-RU" b="1" dirty="0">
                <a:solidFill>
                  <a:schemeClr val="accent2"/>
                </a:solidFill>
              </a:rPr>
              <a:t>. Трудности и работа с ними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4CC078-AE15-459F-9FEC-E5567D80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4" y="1402672"/>
            <a:ext cx="11292396" cy="509020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Трудности </a:t>
            </a:r>
            <a:r>
              <a:rPr lang="ru-RU" b="1" dirty="0"/>
              <a:t>учеников с недостаточным уровнем </a:t>
            </a:r>
            <a:r>
              <a:rPr lang="ru-RU" dirty="0"/>
              <a:t>связаны с тем, что в этом задании </a:t>
            </a:r>
            <a:r>
              <a:rPr lang="ru-RU" b="1" dirty="0"/>
              <a:t>нужно найти информацию не в сплошном тексте, а на диаграмме</a:t>
            </a:r>
            <a:r>
              <a:rPr lang="ru-RU" dirty="0"/>
              <a:t>. Также, очевидно, ученики с недостаточным уровнем читательской грамотности </a:t>
            </a:r>
            <a:r>
              <a:rPr lang="ru-RU" b="1" dirty="0"/>
              <a:t>очень невнимательно прочитали задание</a:t>
            </a:r>
            <a:r>
              <a:rPr lang="ru-RU" dirty="0"/>
              <a:t>, в котором прямо указан источник информации. В некоторых случаях ученики просто </a:t>
            </a:r>
            <a:r>
              <a:rPr lang="ru-RU" b="1" dirty="0"/>
              <a:t>пропускают задания</a:t>
            </a:r>
            <a:r>
              <a:rPr lang="ru-RU" dirty="0"/>
              <a:t>, прямого ответа на который в тексте нет, или </a:t>
            </a:r>
            <a:r>
              <a:rPr lang="ru-RU" b="1" dirty="0"/>
              <a:t>отмечают один из ответов, а объяснение не дают</a:t>
            </a:r>
            <a:r>
              <a:rPr lang="ru-RU" dirty="0"/>
              <a:t>. </a:t>
            </a:r>
          </a:p>
          <a:p>
            <a:r>
              <a:rPr lang="ru-RU" dirty="0"/>
              <a:t>Соответственно, чтобы эта группа учеников сделала «шаг вверх», необходимо специально прорабатывать с ними </a:t>
            </a:r>
            <a:r>
              <a:rPr lang="ru-RU" b="1" dirty="0"/>
              <a:t>учебные ситуации, когда приходится искать ответ в таблицах, диаграммах и иных графических формах представления информации</a:t>
            </a:r>
            <a:r>
              <a:rPr lang="ru-RU" dirty="0"/>
              <a:t>. Необходима отдельная </a:t>
            </a:r>
            <a:r>
              <a:rPr lang="ru-RU" b="1" dirty="0"/>
              <a:t>работа, мотивирующая внимательно читать и точно понимать смысл задания, не боясь формулировок «Как ты считаешь…»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262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916D7-0DC9-473B-A96B-C0C04E85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37" y="365126"/>
            <a:ext cx="11212497" cy="7978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Franklin Gothic Book"/>
              </a:rPr>
              <a:t>Диагностика базового уровня</a:t>
            </a:r>
            <a:endParaRPr lang="ru-RU" sz="3200" b="1" dirty="0">
              <a:solidFill>
                <a:schemeClr val="accent2"/>
              </a:solidFill>
              <a:latin typeface="Franklin Gothic Book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83923EE6-35F3-4A0C-9264-57BCD80CD15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41536" y="1162976"/>
          <a:ext cx="11079333" cy="5669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9333">
                  <a:extLst>
                    <a:ext uri="{9D8B030D-6E8A-4147-A177-3AD203B41FA5}">
                      <a16:colId xmlns:a16="http://schemas.microsoft.com/office/drawing/2014/main" xmlns="" val="2611260688"/>
                    </a:ext>
                  </a:extLst>
                </a:gridCol>
              </a:tblGrid>
              <a:tr h="566965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Фрагменты текстов:</a:t>
                      </a:r>
                      <a:r>
                        <a:rPr lang="ru-RU" sz="1400" dirty="0">
                          <a:effectLst/>
                        </a:rPr>
                        <a:t> При выращивании на гидропонике корни у растений маленькие, а значит, можно сэкономить на пространстве и материалах. Экономия воды может доходить до 80%. Кроме того, удаётся избегать грызунов-вредителей и различных насекомых, которые переносят заболевания. Выращивать растения при таком способе можно круглый год, и урожайность на единицу площади может быть выше в десятки раз. Выгода выращивания таким способом очевидна. Так можно накормить весь мир.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…Если питательный раствор перенасыщен химикатами, выращенная на нём продукция вредна в такой же степени, как продукты, выращенные на нитратах. Их накопление может вызывать различные заболевания. Впрочем, здесь многое зависит от иммунитета человека и способности организма выводить ненужные вещества.</a:t>
                      </a:r>
                    </a:p>
                    <a:p>
                      <a:pPr marR="2286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…Гидропоника на «урожайных» химикатах лишает продукты аромата. Эти овощи не пахнут.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Задание 1. В чём преимущества выращивания растений методом гидропоники? Обведи номера трёх верных ответов.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</a:rPr>
                        <a:t>При этом методе требуется меньше воды.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</a:rPr>
                        <a:t>Выращенные </a:t>
                      </a:r>
                      <a:r>
                        <a:rPr lang="ru-RU" sz="1400" dirty="0">
                          <a:effectLst/>
                        </a:rPr>
                        <a:t>таким методом плоды не имеют запаха.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Таким методом можно выращивать растения в любой сезон.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Таким методом можно выращивать растения на небольших площадях.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Выращенные таким методом растения более привлекательны для насекомых.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Выращенные таким методом растения способствуют укреплению иммунитета человека.</a:t>
                      </a:r>
                    </a:p>
                    <a:p>
                      <a:pPr marL="4686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Ответ: 1, 3, 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балла – выбраны три верных ответа, неверные ответы не выбраны.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балл – выбраны два верных и не более одного неверного ИЛИ три верных и один неверный </a:t>
                      </a:r>
                      <a:r>
                        <a:rPr lang="ru-RU" sz="1400" dirty="0" smtClean="0">
                          <a:effectLst/>
                        </a:rPr>
                        <a:t>ответ.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Справились </a:t>
                      </a:r>
                      <a:r>
                        <a:rPr lang="ru-RU" sz="1400" dirty="0">
                          <a:effectLst/>
                        </a:rPr>
                        <a:t>полностью (2 балла) – 41</a:t>
                      </a:r>
                      <a:r>
                        <a:rPr lang="ru-RU" sz="1400" dirty="0" smtClean="0">
                          <a:effectLst/>
                        </a:rPr>
                        <a:t>%, справились </a:t>
                      </a:r>
                      <a:r>
                        <a:rPr lang="ru-RU" sz="1400" dirty="0">
                          <a:effectLst/>
                        </a:rPr>
                        <a:t>частично (1 балл) – </a:t>
                      </a:r>
                      <a:r>
                        <a:rPr lang="ru-RU" sz="1400" dirty="0" smtClean="0">
                          <a:effectLst/>
                        </a:rPr>
                        <a:t>36%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Недостаточный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6%, пониженный – 25%, базовый – 53:, повышенный – 92%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4" marR="60454" marT="0" marB="0"/>
                </a:tc>
                <a:extLst>
                  <a:ext uri="{0D108BD9-81ED-4DB2-BD59-A6C34878D82A}">
                    <a16:rowId xmlns:a16="http://schemas.microsoft.com/office/drawing/2014/main" xmlns="" val="1854619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93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053" t="8935" r="3171" b="8637"/>
          <a:stretch/>
        </p:blipFill>
        <p:spPr>
          <a:xfrm>
            <a:off x="859808" y="614149"/>
            <a:ext cx="10945505" cy="56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07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D40117-FCD1-4DEA-B77D-738EA64F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46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Franklin Gothic Book"/>
              </a:rPr>
              <a:t>Трудности </a:t>
            </a:r>
            <a:r>
              <a:rPr lang="ru-RU" sz="3200" b="1" dirty="0">
                <a:solidFill>
                  <a:schemeClr val="accent2"/>
                </a:solidFill>
                <a:latin typeface="Franklin Gothic Book"/>
              </a:rPr>
              <a:t>и работа с ними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0631D7-DD3A-4BBD-BC04-1D75366A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7" y="1825625"/>
            <a:ext cx="11150353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Задание </a:t>
            </a:r>
            <a:r>
              <a:rPr lang="ru-RU" dirty="0"/>
              <a:t>относится к первой группе умений – поиску информации. </a:t>
            </a:r>
            <a:r>
              <a:rPr lang="ru-RU" dirty="0" smtClean="0"/>
              <a:t>Чтобы </a:t>
            </a:r>
            <a:r>
              <a:rPr lang="ru-RU" dirty="0"/>
              <a:t>его выполнить, нужно </a:t>
            </a:r>
            <a:r>
              <a:rPr lang="ru-RU" b="1" dirty="0"/>
              <a:t>внимательно изучить почти полностью оба текста и перепроверить себя</a:t>
            </a:r>
            <a:r>
              <a:rPr lang="ru-RU" dirty="0"/>
              <a:t>.  Поскольку некоторые особенности выращивания методом гидропоники являются не преимуществом, а недостатком этого метода, </a:t>
            </a:r>
            <a:r>
              <a:rPr lang="ru-RU" b="1" dirty="0"/>
              <a:t>формальный поиск тестовых совпадений не будет верной стратегией </a:t>
            </a:r>
            <a:r>
              <a:rPr lang="ru-RU" dirty="0"/>
              <a:t>– информацию нужно обдумывать и сортировать. Как раз это отличает учеников с базовым уровнем. Более половины делают это задание полностью верно. Ученики, показавшие </a:t>
            </a:r>
            <a:r>
              <a:rPr lang="ru-RU" b="1" dirty="0"/>
              <a:t>пониженный </a:t>
            </a:r>
            <a:r>
              <a:rPr lang="ru-RU" dirty="0"/>
              <a:t>уровень, с обработкой такого объема информации не справляются. </a:t>
            </a:r>
            <a:r>
              <a:rPr lang="ru-RU" b="1" dirty="0"/>
              <a:t>«</a:t>
            </a:r>
            <a:r>
              <a:rPr lang="ru-RU" b="1" dirty="0" err="1"/>
              <a:t>Зашумляющая</a:t>
            </a:r>
            <a:r>
              <a:rPr lang="ru-RU" b="1" dirty="0"/>
              <a:t>» информация сбивает их с толку, либо они что-то пропускают, не могут корректно сопоставить, узнать один и тот же факт в разном изложении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02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092B36-5A72-4C09-A362-8780FB61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49" y="378774"/>
            <a:ext cx="11390051" cy="68244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Franklin Gothic Book"/>
              </a:rPr>
              <a:t>Диагностика повышенного уровня ЧГ</a:t>
            </a:r>
            <a:endParaRPr lang="ru-RU" sz="3600" b="1" dirty="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52FB9C-8F36-4B08-9249-32D86DF3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9" y="1376039"/>
            <a:ext cx="11591277" cy="48009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Задания 4 и 6 требуют </a:t>
            </a:r>
            <a:r>
              <a:rPr lang="ru-RU" dirty="0"/>
              <a:t>способности воспринимать научные знания, корректируя при этом распространенные </a:t>
            </a:r>
            <a:r>
              <a:rPr lang="ru-RU" dirty="0" smtClean="0"/>
              <a:t>стереотипы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DC31440-7A30-423B-92EB-8E6B7F3E35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4905" y="2620371"/>
          <a:ext cx="11292395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11292395">
                  <a:extLst>
                    <a:ext uri="{9D8B030D-6E8A-4147-A177-3AD203B41FA5}">
                      <a16:colId xmlns:a16="http://schemas.microsoft.com/office/drawing/2014/main" xmlns="" val="581275040"/>
                    </a:ext>
                  </a:extLst>
                </a:gridCol>
              </a:tblGrid>
              <a:tr h="245659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Фрагмент текста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Конечно, химикаты бывают разные и их соотношение тоже может быть подобрано по-разному. Но большинство крупных производителей, использующих метод гидропоники, применяют химикаты, действие которых направлено только на максимальный и быстрый рост урожая, в частности нитраты. Это отражается на вкусовых качествах овощей и, конечно, на нашем здоровье. Если питательный раствор перенасыщен химикатами, выращенная на нём продукция вредна в такой же степени, как продукты, выращенные на нитратах.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Задание 4.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какими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веществами авторы текста «Осторожно: гидропоника!» прежде всего связывают риски этого метода?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Ответ: 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указание на нитраты И / ИЛИ на </a:t>
                      </a:r>
                      <a:r>
                        <a:rPr lang="ru-RU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избыточное количество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химикатов (минеральных веществ).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Справились 29% участников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139172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0627" y="5581934"/>
            <a:ext cx="1049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Недостаточный уровень – </a:t>
            </a:r>
            <a:r>
              <a:rPr lang="ru-RU" dirty="0" smtClean="0"/>
              <a:t>8%, </a:t>
            </a:r>
            <a:r>
              <a:rPr lang="ru-RU" dirty="0"/>
              <a:t>пониженный – </a:t>
            </a:r>
            <a:r>
              <a:rPr lang="ru-RU" dirty="0" smtClean="0"/>
              <a:t>8</a:t>
            </a:r>
            <a:r>
              <a:rPr lang="ru-RU" dirty="0"/>
              <a:t>%, базовый – </a:t>
            </a:r>
            <a:r>
              <a:rPr lang="ru-RU" dirty="0" smtClean="0"/>
              <a:t>40%, </a:t>
            </a:r>
            <a:r>
              <a:rPr lang="ru-RU" dirty="0"/>
              <a:t>повышенный – </a:t>
            </a:r>
            <a:r>
              <a:rPr lang="ru-RU" dirty="0" smtClean="0"/>
              <a:t>73%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223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51B27B-EB50-4711-81AB-AA31AC728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Franklin Gothic Book"/>
              </a:rPr>
              <a:t>Трудности</a:t>
            </a:r>
            <a:endParaRPr lang="ru-RU" sz="3600" b="1" dirty="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609303-0E46-4149-ADFE-EB0128911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5" y="1065320"/>
            <a:ext cx="11452195" cy="5111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Лишь </a:t>
            </a:r>
            <a:r>
              <a:rPr lang="ru-RU" sz="2000" b="1" dirty="0"/>
              <a:t>ученики с повышенным уровнем читательской грамотности понимают, что дело не в самих химикатах, а в их количестве, концентрации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r>
              <a:rPr lang="ru-RU" sz="2000" dirty="0" smtClean="0"/>
              <a:t>Самая </a:t>
            </a:r>
            <a:r>
              <a:rPr lang="ru-RU" sz="2000" dirty="0"/>
              <a:t>распространенная ошибка – ответ «химикаты», «химические вещества», «минеральные вещества», хотя в тексте подробно рассказано о том, как ученые открывали вещества, которые растения поглощают из воды и почвы, как работает «природная химия», которую «воссоздают» при выращивании растений в водной культуре.</a:t>
            </a:r>
          </a:p>
          <a:p>
            <a:pPr marL="0" indent="0">
              <a:buNone/>
            </a:pPr>
            <a:r>
              <a:rPr lang="ru-RU" sz="2000" dirty="0"/>
              <a:t>       </a:t>
            </a:r>
            <a:r>
              <a:rPr lang="ru-RU" sz="2000" b="1" dirty="0"/>
              <a:t>Но даже на базовом уровне большая часть учеников воспроизводит стереотип – «химикаты – зло», хотя тема «Питание растений» уже изучалась</a:t>
            </a:r>
            <a:r>
              <a:rPr lang="ru-RU" sz="2000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E45112-EE6C-4EB5-8352-C7B436E43A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58283" y="3889612"/>
            <a:ext cx="8451542" cy="17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21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Диагностика повышенного уровня ЧГ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478D17-AF9E-4B3E-9084-DDB91797C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29"/>
            <a:ext cx="10515600" cy="479063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Задание 6 относится к третьей группе умений.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4796206-A4EC-4A32-9636-F01861C1A5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1596" y="2879678"/>
          <a:ext cx="11103591" cy="3432222"/>
        </p:xfrm>
        <a:graphic>
          <a:graphicData uri="http://schemas.openxmlformats.org/drawingml/2006/table">
            <a:tbl>
              <a:tblPr firstRow="1" firstCol="1" bandRow="1"/>
              <a:tblGrid>
                <a:gridCol w="11103591">
                  <a:extLst>
                    <a:ext uri="{9D8B030D-6E8A-4147-A177-3AD203B41FA5}">
                      <a16:colId xmlns:a16="http://schemas.microsoft.com/office/drawing/2014/main" xmlns="" val="1047994671"/>
                    </a:ext>
                  </a:extLst>
                </a:gridCol>
              </a:tblGrid>
              <a:tr h="343222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6.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Прочитав тексты «Гидропоника – будущее сельского хозяйства» и «Осторожно: гидропоника!», Витя сделал вывод: «Овощи, выращенные на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гидропонике, опасны для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здоровья». Максим с ним не согласился: «Не всегда, смотря как эту технологию использовать». Как ты считаешь, кто из них прав? Отметь знаком </a:t>
                      </a: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 ответ и объясни, почему ты так считаешь.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Витя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Максим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балл –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выбран ответ Максима, в обосновании говорится о том, что</a:t>
                      </a: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гидропоника не опасна, если нет переизбытка химикатов в водном растворе, ИЛИ о том, что в основе метода гидропоники лежат естественные процессы и условия роста растений.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Справились 30% участников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941102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2666" y="2311373"/>
            <a:ext cx="997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Недостаточный уровень – </a:t>
            </a:r>
            <a:r>
              <a:rPr lang="ru-RU" dirty="0" smtClean="0"/>
              <a:t>0, </a:t>
            </a:r>
            <a:r>
              <a:rPr lang="ru-RU" dirty="0"/>
              <a:t>пониженный – </a:t>
            </a:r>
            <a:r>
              <a:rPr lang="ru-RU" dirty="0" smtClean="0"/>
              <a:t>19, </a:t>
            </a:r>
            <a:r>
              <a:rPr lang="ru-RU" dirty="0"/>
              <a:t>базовый – </a:t>
            </a:r>
            <a:r>
              <a:rPr lang="ru-RU" dirty="0" smtClean="0"/>
              <a:t>35%, </a:t>
            </a:r>
            <a:r>
              <a:rPr lang="ru-RU" dirty="0"/>
              <a:t>повышенный – </a:t>
            </a:r>
            <a:r>
              <a:rPr lang="ru-RU" dirty="0" smtClean="0"/>
              <a:t>88%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61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862B35-C2A4-4DE2-BE52-367F129E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309"/>
            <a:ext cx="10515600" cy="5237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Franklin Gothic Book"/>
              </a:rPr>
              <a:t>Трудности </a:t>
            </a:r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и работа с ними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B50D79-F6DC-49D9-970E-B3A88600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1" y="1074198"/>
            <a:ext cx="11478827" cy="541867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текстах есть опоры для выбора и обоснования верного ответа, но их необходимо «выуживать» и обдумывать, взвешивать. А главное – нужно делать выбор в конфликте научной (пример: «Опасны только те растения, чей питательный раствор перенасыщен химикатами») и «обывательской», донаучной картины мира (пример: «Химикаты и так опасны для здоровья, а тут они еще и в овощах»), понимать научно-учебную информацию, доверять ей. Научить этому – и есть главная миссия предметов естественно-научного цикла. </a:t>
            </a:r>
          </a:p>
          <a:p>
            <a:r>
              <a:rPr lang="ru-RU" dirty="0"/>
              <a:t>Чтобы естественно-научные предметы выполняли свою миссию, необходимо </a:t>
            </a:r>
            <a:r>
              <a:rPr lang="ru-RU" b="1" dirty="0"/>
              <a:t>уделять отдельное внимание совместному разбору деталей, неявных элементов текста, подробностей описания объектов</a:t>
            </a:r>
            <a:r>
              <a:rPr lang="ru-RU" dirty="0"/>
              <a:t>. И обязательно </a:t>
            </a:r>
            <a:r>
              <a:rPr lang="ru-RU" b="1" dirty="0"/>
              <a:t>поддерживать на уроках достаточный уровень </a:t>
            </a:r>
            <a:r>
              <a:rPr lang="ru-RU" b="1" dirty="0" err="1"/>
              <a:t>проблематизации</a:t>
            </a:r>
            <a:r>
              <a:rPr lang="ru-RU" b="1" dirty="0"/>
              <a:t>, обсуждать различные точки зрения, особенно те, о которых дискутируют в обществе, аргументированно обосновывать свое мнение (в том числе и письменно)</a:t>
            </a:r>
            <a:r>
              <a:rPr lang="ru-RU" dirty="0"/>
              <a:t>. </a:t>
            </a:r>
            <a:r>
              <a:rPr lang="ru-RU" b="1" dirty="0">
                <a:solidFill>
                  <a:srgbClr val="FF0000"/>
                </a:solidFill>
              </a:rPr>
              <a:t>Только описания, пересказа, ответов на простые вопросы явно недостаточно.</a:t>
            </a:r>
          </a:p>
          <a:p>
            <a:r>
              <a:rPr lang="ru-RU" dirty="0"/>
              <a:t>Необходимо </a:t>
            </a:r>
            <a:r>
              <a:rPr lang="ru-RU" b="1" dirty="0"/>
              <a:t>насыщать учебный процесс разными типами текстов</a:t>
            </a:r>
            <a:r>
              <a:rPr lang="ru-RU" dirty="0"/>
              <a:t>, в том числе текстами </a:t>
            </a:r>
            <a:r>
              <a:rPr lang="ru-RU" b="1" dirty="0"/>
              <a:t>не только «школьного круга» </a:t>
            </a:r>
            <a:r>
              <a:rPr lang="ru-RU" dirty="0"/>
              <a:t>(учебники, энциклопедии и справочники). Нужно обсуждать рекламу, статьи в Сети, интернет-форумы, представлять противоречивые мнения. Основная задача – дать ученику увидеть, что обсуждаемые вопросы напрямую касаются качества его жизни.</a:t>
            </a:r>
            <a:r>
              <a:rPr lang="ru-RU" b="1" dirty="0"/>
              <a:t> Обсуждение, дискуссия заставляет вдумываться в суть идей, выделять ключевую информацию текста. </a:t>
            </a:r>
          </a:p>
          <a:p>
            <a:r>
              <a:rPr lang="ru-RU" dirty="0"/>
              <a:t>Очень эффективно выполнение </a:t>
            </a:r>
            <a:r>
              <a:rPr lang="ru-RU" b="1" dirty="0"/>
              <a:t>заданий, основанных на местном материале (новостные статьи, теле- и радиосообщения, касающиеся проблем биологии и экологии поселка, города, района)</a:t>
            </a:r>
            <a:r>
              <a:rPr lang="ru-RU" dirty="0"/>
              <a:t>. Такого рода задания могут научить школьников оценивать объективность информации, находить ошибки, которые допускают журналисты. Можно предлагать занять экспертную или исследовательскую позицию и подготовить какие-то разъясняющие сюжеты, заметки по актуальным проблемам для школьной газеты, группы в социальной сети и т.п., делать те же информационные листовки, которые можно размещать для ознакомления в стенах школы или на школьном </a:t>
            </a:r>
            <a:r>
              <a:rPr lang="ru-RU" dirty="0" smtClean="0"/>
              <a:t>сайте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242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89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О текстах на материале математики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72" y="1310185"/>
            <a:ext cx="11269568" cy="5182690"/>
          </a:xfrm>
        </p:spPr>
        <p:txBody>
          <a:bodyPr>
            <a:normAutofit fontScale="92500"/>
          </a:bodyPr>
          <a:lstStyle/>
          <a:p>
            <a:r>
              <a:rPr lang="ru-RU" dirty="0"/>
              <a:t>Текст блока «Математика» в КДР6 2023 года посвящен </a:t>
            </a:r>
            <a:r>
              <a:rPr lang="ru-RU" b="1" dirty="0"/>
              <a:t>термину «паркет, или замощение»</a:t>
            </a:r>
            <a:r>
              <a:rPr lang="ru-RU" dirty="0"/>
              <a:t>. Новый термин основан на знаниях шестиклассников о геометрических фигурах, учитывает познавательные интересы школьников и сопровождается описанием применения термина «паркет, замощение» и самого замощения в искусстве, науке и жизненных ситуациях.</a:t>
            </a:r>
          </a:p>
          <a:p>
            <a:r>
              <a:rPr lang="ru-RU" dirty="0"/>
              <a:t>По своему устройству тексты нетипичны для учебников математики: они сопровождаются достаточно большим количеством рисунков, фотографий, изображениями моделей описываемых объектов. Именно это позволяет </a:t>
            </a:r>
            <a:r>
              <a:rPr lang="ru-RU" b="1" dirty="0"/>
              <a:t>проанализировать информацию, данную в разном виде, сопоставить ее, более глубоко и детально понять и проинтерпретировать</a:t>
            </a:r>
            <a:r>
              <a:rPr lang="ru-RU" dirty="0"/>
              <a:t>.</a:t>
            </a:r>
          </a:p>
          <a:p>
            <a:r>
              <a:rPr lang="ru-RU" dirty="0"/>
              <a:t>Предлагаемые </a:t>
            </a:r>
            <a:r>
              <a:rPr lang="ru-RU" b="1" dirty="0"/>
              <a:t>тексты иллюстрируют красоту математики, показывая ее связь с искусством, наукой, окружающими человека предметами и ее применимость в жизни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931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31" y="365126"/>
            <a:ext cx="10887269" cy="7452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Franklin Gothic Book"/>
              </a:rPr>
              <a:t>Основные результаты </a:t>
            </a:r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по </a:t>
            </a:r>
            <a:r>
              <a:rPr lang="ru-RU" sz="3600" b="1" dirty="0" smtClean="0">
                <a:solidFill>
                  <a:schemeClr val="accent2"/>
                </a:solidFill>
                <a:latin typeface="Franklin Gothic Book"/>
              </a:rPr>
              <a:t>блоку </a:t>
            </a:r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«Математика»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531" y="1825625"/>
            <a:ext cx="11280710" cy="466725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Результаты выполнения заданий из предметной области «Математика» (39%) </a:t>
            </a:r>
            <a:r>
              <a:rPr lang="ru-RU" b="1" dirty="0">
                <a:solidFill>
                  <a:srgbClr val="FF0000"/>
                </a:solidFill>
              </a:rPr>
              <a:t>ниже среднего процента выполнения по работе в целом </a:t>
            </a:r>
            <a:r>
              <a:rPr lang="ru-RU" dirty="0"/>
              <a:t>(44%). </a:t>
            </a:r>
          </a:p>
          <a:p>
            <a:r>
              <a:rPr lang="ru-RU" dirty="0"/>
              <a:t>Средняя решаемость заданий, проверяющих </a:t>
            </a:r>
            <a:r>
              <a:rPr lang="ru-RU" b="1" dirty="0"/>
              <a:t>первую</a:t>
            </a:r>
            <a:r>
              <a:rPr lang="ru-RU" dirty="0"/>
              <a:t> группу умений («Общее понимание текста, ориентация в тексте»), – </a:t>
            </a:r>
            <a:r>
              <a:rPr lang="ru-RU" b="1" dirty="0"/>
              <a:t>60%</a:t>
            </a:r>
            <a:r>
              <a:rPr lang="ru-RU" dirty="0"/>
              <a:t>, по </a:t>
            </a:r>
            <a:r>
              <a:rPr lang="ru-RU" b="1" dirty="0"/>
              <a:t>второй</a:t>
            </a:r>
            <a:r>
              <a:rPr lang="ru-RU" dirty="0"/>
              <a:t> группе умений («Глубокое и детальное понимание содержания и формы текста») – </a:t>
            </a:r>
            <a:r>
              <a:rPr lang="ru-RU" b="1" dirty="0"/>
              <a:t>42%</a:t>
            </a:r>
            <a:r>
              <a:rPr lang="ru-RU" dirty="0"/>
              <a:t>, по </a:t>
            </a:r>
            <a:r>
              <a:rPr lang="ru-RU" b="1" dirty="0"/>
              <a:t>третьей</a:t>
            </a:r>
            <a:r>
              <a:rPr lang="ru-RU" dirty="0"/>
              <a:t> группе («Осмысление и оценка содержания и формы текста, использование информации из текста для различных целей») – </a:t>
            </a:r>
            <a:r>
              <a:rPr lang="ru-RU" b="1" dirty="0"/>
              <a:t>22%</a:t>
            </a:r>
            <a:r>
              <a:rPr lang="ru-RU" dirty="0"/>
              <a:t>. </a:t>
            </a:r>
          </a:p>
          <a:p>
            <a:r>
              <a:rPr lang="ru-RU" dirty="0"/>
              <a:t>Если же сравнить средний процент выполнения заданий, которые были абсолютно одинаковыми в 2018 и 2023 году, то </a:t>
            </a:r>
            <a:r>
              <a:rPr lang="ru-RU" b="1" dirty="0">
                <a:solidFill>
                  <a:srgbClr val="FF0000"/>
                </a:solidFill>
              </a:rPr>
              <a:t>можно говорить о заметном снижении результатов за пять лет – с 45% до 34%. </a:t>
            </a:r>
            <a:r>
              <a:rPr lang="ru-RU" b="1" dirty="0"/>
              <a:t>В 2022 году </a:t>
            </a:r>
            <a:r>
              <a:rPr lang="ru-RU" dirty="0"/>
              <a:t>средний процент выполнения математических блоков составлял </a:t>
            </a:r>
            <a:r>
              <a:rPr lang="ru-RU" b="1" dirty="0"/>
              <a:t>36%</a:t>
            </a:r>
            <a:r>
              <a:rPr lang="ru-RU" dirty="0"/>
              <a:t>. На фоне того, что в других предметных областях за последний год наметился небольшой рост успешности выполнения заданий, </a:t>
            </a:r>
            <a:r>
              <a:rPr lang="ru-RU" b="1" dirty="0">
                <a:solidFill>
                  <a:srgbClr val="FF0000"/>
                </a:solidFill>
              </a:rPr>
              <a:t>чтение математических текстов продолжает ухудшаться.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367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  <a:latin typeface="Franklin Gothic Book"/>
              </a:rPr>
              <a:t>Ключевые трудности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2448"/>
            <a:ext cx="10515600" cy="433451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течение многих лет КДР6 фиксирует, что в большинстве своем шестиклассники </a:t>
            </a:r>
            <a:r>
              <a:rPr lang="ru-RU" b="1" dirty="0"/>
              <a:t>воспринимают текст формально и фрагментарно</a:t>
            </a:r>
            <a:r>
              <a:rPr lang="ru-RU" dirty="0"/>
              <a:t>, </a:t>
            </a:r>
            <a:r>
              <a:rPr lang="ru-RU" b="1" dirty="0"/>
              <a:t>не связывают между собой части текста</a:t>
            </a:r>
            <a:r>
              <a:rPr lang="ru-RU" dirty="0"/>
              <a:t>, </a:t>
            </a:r>
            <a:r>
              <a:rPr lang="ru-RU" b="1" dirty="0"/>
              <a:t>не обнаруживают причинно-следственные связи</a:t>
            </a:r>
            <a:r>
              <a:rPr lang="ru-RU" dirty="0"/>
              <a:t>, </a:t>
            </a:r>
            <a:r>
              <a:rPr lang="ru-RU" b="1" dirty="0"/>
              <a:t>не видят логических переходов</a:t>
            </a:r>
            <a:r>
              <a:rPr lang="ru-RU" dirty="0"/>
              <a:t>, </a:t>
            </a:r>
            <a:r>
              <a:rPr lang="ru-RU" b="1" dirty="0"/>
              <a:t>не обращают внимания на сноски, иллюстрации</a:t>
            </a:r>
            <a:r>
              <a:rPr lang="ru-RU" dirty="0"/>
              <a:t>; </a:t>
            </a:r>
            <a:r>
              <a:rPr lang="ru-RU" b="1" dirty="0">
                <a:solidFill>
                  <a:srgbClr val="FF0000"/>
                </a:solidFill>
              </a:rPr>
              <a:t>не проверяют свою работу, не сопоставляют вопрос с полученным ответом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87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4522"/>
            <a:ext cx="10515600" cy="99137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Недостаточный </a:t>
            </a:r>
            <a:r>
              <a:rPr lang="en-US" sz="3600" b="1" dirty="0">
                <a:solidFill>
                  <a:schemeClr val="accent2"/>
                </a:solidFill>
                <a:latin typeface="Franklin Gothic Book"/>
              </a:rPr>
              <a:t>/</a:t>
            </a:r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 пониженный уровень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371600"/>
            <a:ext cx="11576304" cy="515721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Задание 2 </a:t>
            </a:r>
          </a:p>
          <a:p>
            <a:endParaRPr lang="ru-RU" dirty="0">
              <a:latin typeface="Franklin Gothic Book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732" y="1791478"/>
            <a:ext cx="6522720" cy="4737338"/>
          </a:xfrm>
          <a:prstGeom prst="rect">
            <a:avLst/>
          </a:prstGeom>
        </p:spPr>
      </p:pic>
      <p:pic>
        <p:nvPicPr>
          <p:cNvPr id="2053" name="Рисунок 22" descr="http://www.vasmirnov.ru/Problems/parkety.files/image006.jpg">
            <a:extLst>
              <a:ext uri="{FF2B5EF4-FFF2-40B4-BE49-F238E27FC236}">
                <a16:creationId xmlns:a16="http://schemas.microsoft.com/office/drawing/2014/main" xmlns="" id="{44F50D2C-AC39-4A7C-82C8-1B2DEA5B7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" t="14009" r="62376" b="21101"/>
          <a:stretch>
            <a:fillRect/>
          </a:stretch>
        </p:blipFill>
        <p:spPr bwMode="auto">
          <a:xfrm>
            <a:off x="0" y="0"/>
            <a:ext cx="13176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21" descr="http://www.vasmirnov.ru/Problems/parkety.files/image006.jpg">
            <a:extLst>
              <a:ext uri="{FF2B5EF4-FFF2-40B4-BE49-F238E27FC236}">
                <a16:creationId xmlns:a16="http://schemas.microsoft.com/office/drawing/2014/main" xmlns="" id="{65F54C3A-113C-4812-8FD5-0819936BD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9" t="9476" r="32132" b="19328"/>
          <a:stretch>
            <a:fillRect/>
          </a:stretch>
        </p:blipFill>
        <p:spPr bwMode="auto">
          <a:xfrm>
            <a:off x="0" y="0"/>
            <a:ext cx="10064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20" descr="http://www.vasmirnov.ru/Problems/parkety.files/image006.jpg">
            <a:extLst>
              <a:ext uri="{FF2B5EF4-FFF2-40B4-BE49-F238E27FC236}">
                <a16:creationId xmlns:a16="http://schemas.microsoft.com/office/drawing/2014/main" xmlns="" id="{16B0F7BF-8328-4D6C-8009-7F9BDC456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9" t="-1790" r="-459" b="15305"/>
          <a:stretch>
            <a:fillRect/>
          </a:stretch>
        </p:blipFill>
        <p:spPr bwMode="auto">
          <a:xfrm>
            <a:off x="0" y="0"/>
            <a:ext cx="102076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74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58521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Выполнение задания №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328" y="978408"/>
            <a:ext cx="11558016" cy="5568696"/>
          </a:xfrm>
        </p:spPr>
        <p:txBody>
          <a:bodyPr/>
          <a:lstStyle/>
          <a:p>
            <a:r>
              <a:rPr lang="ru-RU" dirty="0"/>
              <a:t>Задание несложное. Вся необходимая информация представлена в явном виде. Сложность связана с тем, что часть текста о синонимичности понятий «замощение» и «паркет» написана на несколько строк выше, чем часть текста про замощение правильными многоугольниками. Для получения 1 балла нужно отметить все три верных ответа.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792224" y="3475514"/>
          <a:ext cx="7461504" cy="3013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10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0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Уровень читательской грамотности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Доля учащихся, выполнивших задание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Повышенный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Базовый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84%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2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Пониженный (пороговый)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63%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Недостаточный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43%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36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79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Участники КДР6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Всего почти 29 тысяч, из них выборка 1054 чел.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00A6785-A063-88F8-6616-04B5D77B5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26" t="27653" r="10730" b="21251"/>
          <a:stretch/>
        </p:blipFill>
        <p:spPr>
          <a:xfrm>
            <a:off x="1338336" y="2235200"/>
            <a:ext cx="9075664" cy="3643163"/>
          </a:xfrm>
        </p:spPr>
      </p:pic>
    </p:spTree>
    <p:extLst>
      <p:ext uri="{BB962C8B-B14F-4D97-AF65-F5344CB8AC3E}">
        <p14:creationId xmlns:p14="http://schemas.microsoft.com/office/powerpoint/2010/main" val="1650515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  <a:latin typeface="Franklin Gothic Book"/>
              </a:rPr>
              <a:t>Трудности и как их преодолеть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Как видим, среди учеников с пороговым уровнем грамотности это задание успешно выполняют две трети. А среди учеников с недостаточным уровнем – менее половины. Чтобы их грамотность росла, для начала </a:t>
            </a:r>
            <a:r>
              <a:rPr lang="ru-RU" b="1" dirty="0"/>
              <a:t>нужно обучать ребят извлекать явную информацию из текста без «зашумления», обязательно задавая смысловую рамку вопроса, избегая механического переписывания фраз из текста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406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73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Пониженный </a:t>
            </a:r>
            <a:r>
              <a:rPr lang="en-US" sz="3600" b="1" dirty="0">
                <a:solidFill>
                  <a:schemeClr val="accent2"/>
                </a:solidFill>
                <a:latin typeface="Franklin Gothic Book"/>
              </a:rPr>
              <a:t>/</a:t>
            </a:r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 базовый уровень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5880"/>
            <a:ext cx="10515600" cy="4851083"/>
          </a:xfrm>
        </p:spPr>
        <p:txBody>
          <a:bodyPr>
            <a:normAutofit/>
          </a:bodyPr>
          <a:lstStyle/>
          <a:p>
            <a:r>
              <a:rPr lang="ru-RU" dirty="0"/>
              <a:t>Различия между умениями учеников с минимальным – пониженным – и базовым уровнем грамотности рассмотрим на примере </a:t>
            </a:r>
            <a:r>
              <a:rPr lang="ru-RU" b="1" dirty="0"/>
              <a:t>задания 3</a:t>
            </a:r>
            <a:r>
              <a:rPr lang="ru-RU" dirty="0"/>
              <a:t>, которое проверяет умение сопоставлять текстовую и графическую информацию, представленную в виде рисунков.</a:t>
            </a:r>
          </a:p>
          <a:p>
            <a:r>
              <a:rPr lang="ru-RU" dirty="0"/>
              <a:t>Задание относится ко второй группе умений (глубокое и детальное понимание содержания текста). Для его выполнения достаточно понять, какие паркеты называют правильными, вычитав определения в двух частях текста, и сопоставить определения с предложенными в задании рисунками. Для упрощения задания ответ 5 полностью совпадает с замощением на рис. 4 (А) в тексте. </a:t>
            </a:r>
          </a:p>
        </p:txBody>
      </p:sp>
    </p:spTree>
    <p:extLst>
      <p:ext uri="{BB962C8B-B14F-4D97-AF65-F5344CB8AC3E}">
        <p14:creationId xmlns:p14="http://schemas.microsoft.com/office/powerpoint/2010/main" val="3789662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41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Franklin Gothic Book"/>
              </a:rPr>
              <a:t>Задание 3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3526" y="1023938"/>
            <a:ext cx="4758299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72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869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Выполнение задание №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125403"/>
          </a:xfrm>
        </p:spPr>
        <p:txBody>
          <a:bodyPr/>
          <a:lstStyle/>
          <a:p>
            <a:r>
              <a:rPr lang="ru-RU" dirty="0"/>
              <a:t>Возможно, ребят ввели в заблуждение представленные в тексте рисунки других видов замощения, что говорит об отсутствии умения преобразовывать прочитанный текст в модель (рисунок). Усложняет задание и его формат – выбор </a:t>
            </a:r>
            <a:r>
              <a:rPr lang="ru-RU" b="1" dirty="0"/>
              <a:t>двух</a:t>
            </a:r>
            <a:r>
              <a:rPr lang="ru-RU" dirty="0"/>
              <a:t> верных ответов: по-прежнему фиксируются трудности с чтением инструкции и проверкой своих действий. Ребята выбирают и по три рисунка, и по одному.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38200" y="4041646"/>
          <a:ext cx="10515600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0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78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2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 читательской грамотности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Доля учащихся, выполнивших задание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 2 балла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Доля учащихся, выполнивших задание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хотя бы на 1 балл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Повышенный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70%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95%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Базовый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34%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94%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Пониженный (пороговый)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85%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Недостаточный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72%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412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Трудности и </a:t>
            </a:r>
            <a:r>
              <a:rPr lang="ru-RU" sz="3600" b="1" dirty="0" smtClean="0">
                <a:solidFill>
                  <a:schemeClr val="accent2"/>
                </a:solidFill>
                <a:latin typeface="Franklin Gothic Book"/>
              </a:rPr>
              <a:t>работа с ними</a:t>
            </a:r>
            <a:endParaRPr lang="ru-RU" sz="3600" b="1" dirty="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207" y="1825624"/>
            <a:ext cx="11327363" cy="473379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Чтобы развивать умение сопоставлять текстовую и графическую информацию, нужно регулярно предлагать ребятам самостоятельно читать фрагменты объяснения нового материала в учебнике и давать задания, направленные: </a:t>
            </a:r>
          </a:p>
          <a:p>
            <a:pPr marL="0" indent="0">
              <a:buNone/>
            </a:pPr>
            <a:r>
              <a:rPr lang="ru-RU" dirty="0"/>
              <a:t>– на поиск в этом же параграфе иллюстрации (рисунка, модели, фотографии и т.п.) к прочитанному, </a:t>
            </a:r>
          </a:p>
          <a:p>
            <a:pPr marL="0" indent="0">
              <a:buNone/>
            </a:pPr>
            <a:r>
              <a:rPr lang="ru-RU" dirty="0"/>
              <a:t>– на самостоятельное графическое изображение изучаемой текстовой информации,</a:t>
            </a:r>
          </a:p>
          <a:p>
            <a:pPr marL="0" indent="0">
              <a:buNone/>
            </a:pPr>
            <a:r>
              <a:rPr lang="ru-RU" dirty="0"/>
              <a:t>– на поиск в тексте информации, о которой говорит предложенное изображение.</a:t>
            </a:r>
          </a:p>
          <a:p>
            <a:r>
              <a:rPr lang="ru-RU" dirty="0"/>
              <a:t>При этом </a:t>
            </a:r>
            <a:r>
              <a:rPr lang="ru-RU" b="1" dirty="0"/>
              <a:t>обязательно нужен этап предъявления и обсуждения своего ответа в малой группе</a:t>
            </a:r>
            <a:r>
              <a:rPr lang="ru-RU" dirty="0"/>
              <a:t>, где можно </a:t>
            </a:r>
            <a:r>
              <a:rPr lang="ru-RU" b="1" dirty="0"/>
              <a:t>не бояться ошибиться, переспросить, увидеть ход рассуждений других учеников, попросить помощи, </a:t>
            </a:r>
            <a:r>
              <a:rPr lang="ru-RU" b="1" dirty="0">
                <a:solidFill>
                  <a:srgbClr val="FF0000"/>
                </a:solidFill>
              </a:rPr>
              <a:t>что и является обучением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221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Franklin Gothic Book"/>
              </a:rPr>
              <a:t>Минимальный </a:t>
            </a:r>
            <a:r>
              <a:rPr lang="en-US" sz="3200" b="1" dirty="0">
                <a:solidFill>
                  <a:schemeClr val="accent2"/>
                </a:solidFill>
                <a:latin typeface="Franklin Gothic Book"/>
              </a:rPr>
              <a:t>/</a:t>
            </a:r>
            <a:r>
              <a:rPr lang="ru-RU" sz="3200" b="1" dirty="0">
                <a:solidFill>
                  <a:schemeClr val="accent2"/>
                </a:solidFill>
                <a:latin typeface="Franklin Gothic Book"/>
              </a:rPr>
              <a:t> пониженный </a:t>
            </a:r>
            <a:r>
              <a:rPr lang="en-US" sz="3200" b="1" dirty="0">
                <a:solidFill>
                  <a:schemeClr val="accent2"/>
                </a:solidFill>
                <a:latin typeface="Franklin Gothic Book"/>
              </a:rPr>
              <a:t>/</a:t>
            </a:r>
            <a:r>
              <a:rPr lang="ru-RU" sz="3200" b="1" dirty="0">
                <a:solidFill>
                  <a:schemeClr val="accent2"/>
                </a:solidFill>
                <a:latin typeface="Franklin Gothic Book"/>
              </a:rPr>
              <a:t> базовый уровень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064" y="1825625"/>
            <a:ext cx="11155680" cy="4351338"/>
          </a:xfrm>
        </p:spPr>
        <p:txBody>
          <a:bodyPr/>
          <a:lstStyle/>
          <a:p>
            <a:r>
              <a:rPr lang="ru-RU" dirty="0"/>
              <a:t>Задание 4 тоже относится ко второй группе умений, но проверяет умение устанавливать причинно-следственные связи. Анализ его выполнения показывает серьезные отличия между учениками с минимальным, пониженным и базовым уровнем.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271016" y="3794760"/>
          <a:ext cx="9820656" cy="2839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20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78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Задание 4. Почему представленные в тексте картины художника </a:t>
                      </a:r>
                      <a:r>
                        <a:rPr lang="ru-RU" sz="1800" dirty="0" err="1">
                          <a:effectLst/>
                        </a:rPr>
                        <a:t>Эшера</a:t>
                      </a:r>
                      <a:r>
                        <a:rPr lang="ru-RU" sz="1800" dirty="0">
                          <a:effectLst/>
                        </a:rPr>
                        <a:t> особенно интересны математикам? Обведи номер верного ответа.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1) потому что </a:t>
                      </a:r>
                      <a:r>
                        <a:rPr lang="ru-RU" sz="1800" dirty="0" err="1">
                          <a:effectLst/>
                        </a:rPr>
                        <a:t>Эшер</a:t>
                      </a:r>
                      <a:r>
                        <a:rPr lang="ru-RU" sz="1800" dirty="0">
                          <a:effectLst/>
                        </a:rPr>
                        <a:t> читал статьи известных математиков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2) потому что картины </a:t>
                      </a:r>
                      <a:r>
                        <a:rPr lang="ru-RU" sz="1800" dirty="0" err="1">
                          <a:effectLst/>
                        </a:rPr>
                        <a:t>Эшера</a:t>
                      </a:r>
                      <a:r>
                        <a:rPr lang="ru-RU" sz="1800" dirty="0">
                          <a:effectLst/>
                        </a:rPr>
                        <a:t> известны во всём мире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3) потому что в картинах </a:t>
                      </a:r>
                      <a:r>
                        <a:rPr lang="ru-RU" sz="1800" dirty="0" err="1">
                          <a:effectLst/>
                        </a:rPr>
                        <a:t>Эшер</a:t>
                      </a:r>
                      <a:r>
                        <a:rPr lang="ru-RU" sz="1800" dirty="0">
                          <a:effectLst/>
                        </a:rPr>
                        <a:t> применял теорию замощений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4) потому что на картинах </a:t>
                      </a:r>
                      <a:r>
                        <a:rPr lang="ru-RU" sz="1800" dirty="0" err="1">
                          <a:effectLst/>
                        </a:rPr>
                        <a:t>Эшера</a:t>
                      </a:r>
                      <a:r>
                        <a:rPr lang="ru-RU" sz="1800" dirty="0">
                          <a:effectLst/>
                        </a:rPr>
                        <a:t> большое количество объектов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Ответ: 3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Справились 53% участников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0181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612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Выполнение задания №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344" y="1216152"/>
            <a:ext cx="11292840" cy="5330952"/>
          </a:xfrm>
        </p:spPr>
        <p:txBody>
          <a:bodyPr>
            <a:normAutofit/>
          </a:bodyPr>
          <a:lstStyle/>
          <a:p>
            <a:r>
              <a:rPr lang="ru-RU" dirty="0"/>
              <a:t>Как видим, лишь каждый шестой ученик с недостаточным уровнем читательской грамотности может связать причину и следствие. Остальные пытаются угадать ответ или демонстрируют неверное понимание текста.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97087" y="3108956"/>
          <a:ext cx="10397825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5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2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4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Уровень читательской грамотности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Доля учащихся, выполнивших задание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Повышенный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95%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Базовый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75%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Пониженный (пороговый)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40%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Недостаточный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17%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168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Трудности и </a:t>
            </a:r>
            <a:r>
              <a:rPr lang="ru-RU" sz="3600" b="1" dirty="0" smtClean="0">
                <a:solidFill>
                  <a:schemeClr val="accent2"/>
                </a:solidFill>
                <a:latin typeface="Franklin Gothic Book"/>
              </a:rPr>
              <a:t>работа с ними</a:t>
            </a:r>
            <a:endParaRPr lang="ru-RU" sz="3600" b="1" dirty="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39" y="1825625"/>
            <a:ext cx="11252718" cy="4593836"/>
          </a:xfrm>
        </p:spPr>
        <p:txBody>
          <a:bodyPr/>
          <a:lstStyle/>
          <a:p>
            <a:r>
              <a:rPr lang="ru-RU" sz="3600" dirty="0"/>
              <a:t>Суть задания № 4 – в видении связи математики и искусства. Художник применяет математическую теорию замощения для создания картин, в связи с этим картины особо интересны математикам.</a:t>
            </a:r>
          </a:p>
          <a:p>
            <a:r>
              <a:rPr lang="ru-RU" sz="3600" dirty="0"/>
              <a:t>Что можно делать на уроках? Доказывать ту или иную точку зрения и подкреплять ее фактами, взятыми из текста, или пояснениями, связанными с сутью, со смыслом текста. </a:t>
            </a:r>
            <a:r>
              <a:rPr lang="ru-RU" sz="3600" b="1" dirty="0"/>
              <a:t> </a:t>
            </a:r>
            <a:endParaRPr lang="ru-RU" sz="36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2444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Задание № 5. Выполнение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861" y="1825625"/>
            <a:ext cx="11252719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Разницу между работой с текстом учеников с </a:t>
            </a:r>
            <a:r>
              <a:rPr lang="ru-RU" b="1" dirty="0"/>
              <a:t>повышенным и базовым </a:t>
            </a:r>
            <a:r>
              <a:rPr lang="ru-RU" dirty="0"/>
              <a:t>уровнем наглядно иллюстрирует задание 5. Ученики показали, как они используют изученную информацию для решения практической задачи.</a:t>
            </a:r>
          </a:p>
          <a:p>
            <a:r>
              <a:rPr lang="ru-RU" dirty="0"/>
              <a:t>Задание 5 относится к третьей группе и проверяет умение решать практическую задачу на основе прочитанного текста. Суть его – </a:t>
            </a:r>
            <a:r>
              <a:rPr lang="ru-RU" b="1" dirty="0"/>
              <a:t>не просто в запоминании новой информации, а в понимании, применении изученного в новой для себя ситуации</a:t>
            </a:r>
            <a:r>
              <a:rPr lang="ru-RU" dirty="0"/>
              <a:t>. 2 балла получали те ученики, которые привели два верных примера замощения, 1 балл – один верный пример (даже при неверном втором примере).</a:t>
            </a:r>
          </a:p>
          <a:p>
            <a:r>
              <a:rPr lang="ru-RU" dirty="0"/>
              <a:t>80% учеников с повышенным уровнем легко применяют изученное (примеры 1, 2), каждый из них хотя бы на одном примере демонстрирует понимание теории замощения. Среди учеников с базовым уровнем полностью верные решения дает чуть более трети. А остальные группы почти не справляются с задачей.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1974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332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Выполнение задания № 5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414018"/>
          <a:ext cx="10515600" cy="3537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0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78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86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Уровень читательской грамотности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Доля учащихся, выполнивших задание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на 2 балла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Доля учащихся, выполнивших задание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хотя бы на 1 балл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Повышенный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80%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Базовый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36%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63%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Пониженный (пороговый)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24%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8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Недостаточный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61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Читательская грамотность 6-классников: положение дел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Средний процент выполнения КДР6 в 2024 г. – 44%</a:t>
            </a:r>
          </a:p>
          <a:p>
            <a:pPr marL="0" indent="0">
              <a:buNone/>
            </a:pPr>
            <a:r>
              <a:rPr lang="ru-RU" dirty="0"/>
              <a:t>Средний балл по 100-балльной шкале, которая выравнивает сложность разных вариантов, – 54,85</a:t>
            </a:r>
          </a:p>
          <a:p>
            <a:pPr marL="0" indent="0">
              <a:buNone/>
            </a:pPr>
            <a:r>
              <a:rPr lang="ru-RU" dirty="0"/>
              <a:t>81% участников продемонстрировали читательскую грамотность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B12A02CB-EABB-9CCD-6194-E90510B8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330975"/>
              </p:ext>
            </p:extLst>
          </p:nvPr>
        </p:nvGraphicFramePr>
        <p:xfrm>
          <a:off x="838201" y="3566160"/>
          <a:ext cx="10632440" cy="233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7689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24" y="365125"/>
            <a:ext cx="11439144" cy="6132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Franklin Gothic Book"/>
              </a:rPr>
              <a:t>Базовый </a:t>
            </a:r>
            <a:r>
              <a:rPr lang="en-US" sz="3200" b="1" dirty="0">
                <a:solidFill>
                  <a:schemeClr val="accent2"/>
                </a:solidFill>
                <a:latin typeface="Franklin Gothic Book"/>
              </a:rPr>
              <a:t>/ </a:t>
            </a:r>
            <a:r>
              <a:rPr lang="ru-RU" sz="3200" b="1" dirty="0">
                <a:solidFill>
                  <a:schemeClr val="accent2"/>
                </a:solidFill>
                <a:latin typeface="Franklin Gothic Book"/>
              </a:rPr>
              <a:t>повышенный уровень (задание 5)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15" y="1536065"/>
            <a:ext cx="5951220" cy="4617720"/>
          </a:xfrm>
        </p:spPr>
      </p:pic>
    </p:spTree>
    <p:extLst>
      <p:ext uri="{BB962C8B-B14F-4D97-AF65-F5344CB8AC3E}">
        <p14:creationId xmlns:p14="http://schemas.microsoft.com/office/powerpoint/2010/main" val="2090586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85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Задание 5. Примеры 3 и 4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536192"/>
            <a:ext cx="9518903" cy="4956047"/>
          </a:xfrm>
        </p:spPr>
      </p:pic>
    </p:spTree>
    <p:extLst>
      <p:ext uri="{BB962C8B-B14F-4D97-AF65-F5344CB8AC3E}">
        <p14:creationId xmlns:p14="http://schemas.microsoft.com/office/powerpoint/2010/main" val="17635219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87704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Задание 5. Примеры 5 и 6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612" y="2167731"/>
            <a:ext cx="100107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50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5944"/>
            <a:ext cx="10515600" cy="73711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Franklin Gothic Book"/>
              </a:rPr>
              <a:t>Общие подходы к работе с трудностями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587" y="1203649"/>
            <a:ext cx="11663265" cy="5458408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Необходимо продолжать </a:t>
            </a:r>
            <a:r>
              <a:rPr lang="ru-RU" sz="8000" b="1" dirty="0"/>
              <a:t>работать над пониманием формулировки задания, смысла математического текста, связи текста и иллюстраций к нему</a:t>
            </a:r>
            <a:r>
              <a:rPr lang="ru-RU" sz="8000" dirty="0"/>
              <a:t>. В шестом классе всё еще </a:t>
            </a:r>
            <a:r>
              <a:rPr lang="ru-RU" sz="8000" b="1" dirty="0"/>
              <a:t>не стоит подменять работу с текстом полностью устным объяснением</a:t>
            </a:r>
            <a:r>
              <a:rPr lang="ru-RU" sz="8000" dirty="0"/>
              <a:t>. </a:t>
            </a:r>
          </a:p>
          <a:p>
            <a:r>
              <a:rPr lang="ru-RU" sz="8000" dirty="0"/>
              <a:t>Нужно просить учеников </a:t>
            </a:r>
            <a:r>
              <a:rPr lang="ru-RU" sz="8000" b="1" dirty="0"/>
              <a:t>пересказывать своими словами ключевые фрагменты текста</a:t>
            </a:r>
            <a:r>
              <a:rPr lang="ru-RU" sz="8000" dirty="0"/>
              <a:t>, прежде всего определения и законы; </a:t>
            </a:r>
            <a:r>
              <a:rPr lang="ru-RU" sz="8000" b="1" dirty="0"/>
              <a:t>переводить прочитанное на математический язык </a:t>
            </a:r>
            <a:r>
              <a:rPr lang="ru-RU" sz="8000" dirty="0"/>
              <a:t>(например, записывать формулу, составлять модель); </a:t>
            </a:r>
            <a:r>
              <a:rPr lang="ru-RU" sz="8000" b="1" dirty="0"/>
              <a:t>искать соответствие между иллюстрациями и фрагментами текста учебника; подбирать свои примеры, сопоставлять разные тексты об одном и том же математическом объекте, сравнивая разные формулировки</a:t>
            </a:r>
            <a:r>
              <a:rPr lang="ru-RU" sz="8000" dirty="0"/>
              <a:t>. </a:t>
            </a:r>
          </a:p>
          <a:p>
            <a:r>
              <a:rPr lang="ru-RU" sz="8000" b="1" dirty="0"/>
              <a:t>Очень важно специально работать с текстами заданий: читать их самостоятельно, переформулировать, объяснять друг другу, составлять и формулировать задания в письменном виде</a:t>
            </a:r>
            <a:r>
              <a:rPr lang="ru-RU" sz="8000" dirty="0"/>
              <a:t>.</a:t>
            </a:r>
          </a:p>
          <a:p>
            <a:r>
              <a:rPr lang="ru-RU" sz="8000" dirty="0"/>
              <a:t>Можно давать </a:t>
            </a:r>
            <a:r>
              <a:rPr lang="ru-RU" sz="8000" b="1" dirty="0"/>
              <a:t>задания на поиск терминов, данных и т.п. в условиях «зашумления», когда информацию надо осознанно отбирать и интерпретировать</a:t>
            </a:r>
            <a:r>
              <a:rPr lang="ru-RU" sz="8000" dirty="0"/>
              <a:t>.</a:t>
            </a:r>
          </a:p>
          <a:p>
            <a:r>
              <a:rPr lang="ru-RU" sz="8000" dirty="0"/>
              <a:t>Необходимо продолжать учить шестиклассников </a:t>
            </a:r>
            <a:r>
              <a:rPr lang="ru-RU" sz="8000" b="1" dirty="0"/>
              <a:t>перечитывать полученное, проверять, на тот ли вопрос дан ответ</a:t>
            </a:r>
            <a:r>
              <a:rPr lang="ru-RU" sz="8000" dirty="0"/>
              <a:t>.</a:t>
            </a:r>
          </a:p>
          <a:p>
            <a:r>
              <a:rPr lang="ru-RU" sz="8000" dirty="0"/>
              <a:t>Пожалуй, самое важное – </a:t>
            </a:r>
            <a:r>
              <a:rPr lang="ru-RU" sz="8000" b="1" dirty="0"/>
              <a:t>предлагать ситуации применения информации из текста, показывать разные следствия из тех или иных утверждений или гипотез</a:t>
            </a:r>
            <a:r>
              <a:rPr lang="ru-RU" sz="8000" dirty="0"/>
              <a:t>. </a:t>
            </a:r>
          </a:p>
          <a:p>
            <a:r>
              <a:rPr lang="ru-RU" sz="8000" dirty="0"/>
              <a:t>Все предложенные действия можно выполнять в группах, что обеспечит большему числу учеников возможность высказаться и выслушать друг друга.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7247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Franklin Gothic Book"/>
              </a:rPr>
              <a:t>Спасибо за внимание!</a:t>
            </a:r>
            <a:endParaRPr lang="ru-RU" b="1" dirty="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734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 вопросами, предложениями можно обращаться в отдел мониторинга качества образования КГКСУ ЦОКО </a:t>
            </a:r>
          </a:p>
          <a:p>
            <a:pPr marL="0" indent="0" algn="ctr">
              <a:buNone/>
            </a:pPr>
            <a:r>
              <a:rPr lang="ru-RU" dirty="0" smtClean="0"/>
              <a:t>по тел. (391) 246-00-25, </a:t>
            </a:r>
          </a:p>
          <a:p>
            <a:pPr marL="0" indent="0" algn="ctr">
              <a:buNone/>
            </a:pPr>
            <a:r>
              <a:rPr lang="ru-RU" dirty="0" smtClean="0"/>
              <a:t>по адресу </a:t>
            </a:r>
            <a:r>
              <a:rPr lang="en-US" dirty="0" smtClean="0">
                <a:hlinkClick r:id="rId2"/>
              </a:rPr>
              <a:t>chaban@coko24.ru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50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93E3C5-5C1A-9DA4-275E-B9744B44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Результаты КДР на выборке и «</a:t>
            </a:r>
            <a:r>
              <a:rPr lang="ru-RU" b="1" dirty="0" err="1">
                <a:solidFill>
                  <a:schemeClr val="accent2"/>
                </a:solidFill>
                <a:latin typeface="Franklin Gothic Book" panose="020B0503020102020204" pitchFamily="34" charset="0"/>
              </a:rPr>
              <a:t>невыборке</a:t>
            </a:r>
            <a:r>
              <a:rPr lang="ru-RU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».</a:t>
            </a:r>
            <a:br>
              <a:rPr lang="ru-RU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</a:br>
            <a:r>
              <a:rPr lang="ru-RU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Проблемы объективности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809C331-20DE-7351-B398-739BD6861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11" t="33696" r="11781" b="13302"/>
          <a:stretch/>
        </p:blipFill>
        <p:spPr>
          <a:xfrm>
            <a:off x="1149918" y="1584960"/>
            <a:ext cx="9609522" cy="4880005"/>
          </a:xfrm>
        </p:spPr>
      </p:pic>
    </p:spTree>
    <p:extLst>
      <p:ext uri="{BB962C8B-B14F-4D97-AF65-F5344CB8AC3E}">
        <p14:creationId xmlns:p14="http://schemas.microsoft.com/office/powerpoint/2010/main" val="89888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F81D5F-7C7F-4EED-8DC3-9D01D498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ED7D31">
                    <a:lumMod val="75000"/>
                  </a:srgbClr>
                </a:solidFill>
                <a:latin typeface="Franklin Gothic Medium" panose="020B0603020102020204" pitchFamily="34" charset="0"/>
              </a:rPr>
              <a:t>Результаты КДР6 по предметным областям 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350C9E-8E0B-F42A-5EEF-7BC4B3C1F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E304141-BED0-BA37-4B67-B02E976C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33" t="35444" r="9500" b="17927"/>
          <a:stretch/>
        </p:blipFill>
        <p:spPr>
          <a:xfrm>
            <a:off x="131384" y="1361440"/>
            <a:ext cx="11929231" cy="41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7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Динамика: что изменилось за 5 лет?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729" r="60694" b="22456"/>
          <a:stretch/>
        </p:blipFill>
        <p:spPr>
          <a:xfrm>
            <a:off x="854527" y="1815152"/>
            <a:ext cx="9258464" cy="39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09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Franklin Gothic Book"/>
              </a:rPr>
              <a:t>Вопрос </a:t>
            </a:r>
            <a:endParaRPr lang="ru-RU" b="1" dirty="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Есть предпосылки к перелому негативных тенденций и поддержке положительной динамики. </a:t>
            </a:r>
          </a:p>
          <a:p>
            <a:pPr marL="0" indent="0">
              <a:buNone/>
            </a:pPr>
            <a:r>
              <a:rPr lang="ru-RU" dirty="0" smtClean="0"/>
              <a:t>Какая помощь нужна со стороны ЦОКО и ИПК?</a:t>
            </a:r>
          </a:p>
          <a:p>
            <a:pPr marL="0" indent="0">
              <a:buNone/>
            </a:pPr>
            <a:r>
              <a:rPr lang="ru-RU" dirty="0" smtClean="0"/>
              <a:t>Просим написать в чат или по адресу </a:t>
            </a:r>
            <a:r>
              <a:rPr lang="en-US" dirty="0" smtClean="0"/>
              <a:t>chaban@coko24.ru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773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</TotalTime>
  <Words>4400</Words>
  <Application>Microsoft Office PowerPoint</Application>
  <PresentationFormat>Широкоэкранный</PresentationFormat>
  <Paragraphs>390</Paragraphs>
  <Slides>54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6" baseType="lpstr">
      <vt:lpstr>Aptos Narrow</vt:lpstr>
      <vt:lpstr>Arial</vt:lpstr>
      <vt:lpstr>Arial Narrow</vt:lpstr>
      <vt:lpstr>Calibri</vt:lpstr>
      <vt:lpstr>Calibri Light</vt:lpstr>
      <vt:lpstr>Estrangelo Edessa</vt:lpstr>
      <vt:lpstr>Franklin Gothic Book</vt:lpstr>
      <vt:lpstr>Franklin Gothic Medium</vt:lpstr>
      <vt:lpstr>Times New Roman</vt:lpstr>
      <vt:lpstr>Wingdings</vt:lpstr>
      <vt:lpstr>Wingdings 2</vt:lpstr>
      <vt:lpstr>Office Theme</vt:lpstr>
      <vt:lpstr>Основные результаты  КДР по читательской грамотности  в 6 классе и работа с ними</vt:lpstr>
      <vt:lpstr>Читательская грамотность</vt:lpstr>
      <vt:lpstr>Презентация PowerPoint</vt:lpstr>
      <vt:lpstr>Участники КДР6 Всего почти 29 тысяч, из них выборка 1054 чел. </vt:lpstr>
      <vt:lpstr>Читательская грамотность 6-классников: положение дел</vt:lpstr>
      <vt:lpstr>Результаты КДР на выборке и «невыборке». Проблемы объективности</vt:lpstr>
      <vt:lpstr>Результаты КДР6 по предметным областям </vt:lpstr>
      <vt:lpstr>Динамика: что изменилось за 5 лет?</vt:lpstr>
      <vt:lpstr>Вопрос </vt:lpstr>
      <vt:lpstr>Русский язык. Пороговый уровень ЧГ </vt:lpstr>
      <vt:lpstr>Что делать?  </vt:lpstr>
      <vt:lpstr>Русский язык. Диагностика базового уровня </vt:lpstr>
      <vt:lpstr>Русский язык  Диагностика повышенного уровня ЧГ</vt:lpstr>
      <vt:lpstr>Что делать, чтобы ученики могли использовать полученные знания, переносить их на другие ситуации?</vt:lpstr>
      <vt:lpstr>Общие трудности</vt:lpstr>
      <vt:lpstr>Что делать? </vt:lpstr>
      <vt:lpstr>ОБЩЕСТВЕННЫЕ НАУКИ  Выполнение заданий КДР6 на основе текстов по истории</vt:lpstr>
      <vt:lpstr> Работа с исторической картой/чтение карты </vt:lpstr>
      <vt:lpstr>Оценка/формирование</vt:lpstr>
      <vt:lpstr>Что делать на уроках…</vt:lpstr>
      <vt:lpstr> Работа с исторической картой/чтение карты </vt:lpstr>
      <vt:lpstr>Что делать на уроках…</vt:lpstr>
      <vt:lpstr>Работа с хронологией</vt:lpstr>
      <vt:lpstr>3 группа читательских умений</vt:lpstr>
      <vt:lpstr>Оценка/формирование</vt:lpstr>
      <vt:lpstr>Естествознание: основные результаты</vt:lpstr>
      <vt:lpstr>Диагностика минимального (пониженного) уровня ЧГ</vt:lpstr>
      <vt:lpstr>Задание 5. Трудности и работа с ними</vt:lpstr>
      <vt:lpstr>Диагностика базового уровня</vt:lpstr>
      <vt:lpstr>Трудности и работа с ними</vt:lpstr>
      <vt:lpstr>Диагностика повышенного уровня ЧГ</vt:lpstr>
      <vt:lpstr>Трудности</vt:lpstr>
      <vt:lpstr>Диагностика повышенного уровня ЧГ</vt:lpstr>
      <vt:lpstr>Трудности и работа с ними</vt:lpstr>
      <vt:lpstr>О текстах на материале математики</vt:lpstr>
      <vt:lpstr>Основные результаты по блоку «Математика»</vt:lpstr>
      <vt:lpstr>Ключевые трудности</vt:lpstr>
      <vt:lpstr>Недостаточный / пониженный уровень</vt:lpstr>
      <vt:lpstr>Выполнение задания № 2</vt:lpstr>
      <vt:lpstr>Трудности и как их преодолеть</vt:lpstr>
      <vt:lpstr>Пониженный / базовый уровень</vt:lpstr>
      <vt:lpstr>Задание 3</vt:lpstr>
      <vt:lpstr>Выполнение задание № 3</vt:lpstr>
      <vt:lpstr>Трудности и работа с ними</vt:lpstr>
      <vt:lpstr>Минимальный / пониженный / базовый уровень</vt:lpstr>
      <vt:lpstr>Выполнение задания № 4</vt:lpstr>
      <vt:lpstr>Трудности и работа с ними</vt:lpstr>
      <vt:lpstr>Задание № 5. Выполнение</vt:lpstr>
      <vt:lpstr>Выполнение задания № 5</vt:lpstr>
      <vt:lpstr>Базовый / повышенный уровень (задание 5)</vt:lpstr>
      <vt:lpstr>Задание 5. Примеры 3 и 4</vt:lpstr>
      <vt:lpstr>Задание 5. Примеры 5 и 6</vt:lpstr>
      <vt:lpstr>Общие подходы к работе с трудностями</vt:lpstr>
      <vt:lpstr>Спасибо за внимание!</vt:lpstr>
    </vt:vector>
  </TitlesOfParts>
  <Company>ЦОКО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результаты  КДР по читательской грамотности  в 6 классе и работа с ними</dc:title>
  <dc:creator>Чабан Татьяна Юрьевна</dc:creator>
  <cp:lastModifiedBy>Езовских Ольга Викторовна</cp:lastModifiedBy>
  <cp:revision>50</cp:revision>
  <dcterms:created xsi:type="dcterms:W3CDTF">2024-03-07T06:24:49Z</dcterms:created>
  <dcterms:modified xsi:type="dcterms:W3CDTF">2024-03-11T06:54:24Z</dcterms:modified>
</cp:coreProperties>
</file>