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2"/>
  </p:notesMasterIdLst>
  <p:sldIdLst>
    <p:sldId id="264" r:id="rId2"/>
    <p:sldId id="265" r:id="rId3"/>
    <p:sldId id="292" r:id="rId4"/>
    <p:sldId id="271" r:id="rId5"/>
    <p:sldId id="294" r:id="rId6"/>
    <p:sldId id="295" r:id="rId7"/>
    <p:sldId id="298" r:id="rId8"/>
    <p:sldId id="268" r:id="rId9"/>
    <p:sldId id="267" r:id="rId10"/>
    <p:sldId id="269" r:id="rId11"/>
    <p:sldId id="299" r:id="rId12"/>
    <p:sldId id="270" r:id="rId13"/>
    <p:sldId id="286" r:id="rId14"/>
    <p:sldId id="289" r:id="rId15"/>
    <p:sldId id="290" r:id="rId16"/>
    <p:sldId id="291" r:id="rId17"/>
    <p:sldId id="297" r:id="rId18"/>
    <p:sldId id="287" r:id="rId19"/>
    <p:sldId id="266" r:id="rId20"/>
    <p:sldId id="276" r:id="rId21"/>
    <p:sldId id="277" r:id="rId22"/>
    <p:sldId id="278" r:id="rId23"/>
    <p:sldId id="282" r:id="rId24"/>
    <p:sldId id="256" r:id="rId25"/>
    <p:sldId id="257" r:id="rId26"/>
    <p:sldId id="258" r:id="rId27"/>
    <p:sldId id="259" r:id="rId28"/>
    <p:sldId id="260" r:id="rId29"/>
    <p:sldId id="263" r:id="rId30"/>
    <p:sldId id="261" r:id="rId31"/>
    <p:sldId id="262" r:id="rId32"/>
    <p:sldId id="302" r:id="rId33"/>
    <p:sldId id="303" r:id="rId34"/>
    <p:sldId id="304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00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56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BD02F-1A48-4916-88B0-8E9648159DB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77C26-7073-4E6B-8989-EA882F5B3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24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данным заданием в группе учащихся «повышенный уровень» справились практически 100 % школьников (94,59%). Но ясно видна разница в выполнении этого задания в группах «базовый» и «пониженный» уровень: учащиеся в группе «базовый уровень» на 40 % лучше выполнили это задание, чем в группе «пониженный уровень». Это ясно показывает разницу между учащимися в освоении умения общее понимание текста, выделение явной информации.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7C26-7073-4E6B-8989-EA882F5B3DA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6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— это инструмент активного получения информации, содействующего её освоению и применению. </a:t>
            </a:r>
          </a:p>
          <a:p>
            <a:r>
              <a:rPr lang="ru-RU" dirty="0"/>
              <a:t>При этом важно обращать внимание на различные функции вопросов, в частности, а) получение новой информации, б) уточнение имеющейся информации, в) выражение своего мнения, оценки, позиции.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7C26-7073-4E6B-8989-EA882F5B3DA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 текста: Их интересовали военные походы и победы, избрание и изгнание князей, строительство городов и церквей. Летописец охотно рассказывал о поражающих его воображение солнечных и лунных затмениях, живописал страшные эпидемии и бедствия от неурожаев. Но он не записывал то, что казалось ему общеизвестным. </a:t>
            </a:r>
          </a:p>
          <a:p>
            <a:endParaRPr lang="ru-RU" dirty="0"/>
          </a:p>
          <a:p>
            <a:r>
              <a:rPr lang="ru-RU" dirty="0"/>
              <a:t>Результаты показывают, что более половины школьников, входящих в группу «повышенный уровень» выполняют это задание на 100 %, а практически все учащиеся из этой группы наряду с верными ответами выбирают только один неверный и выполняют задание на 1 балл. И только половина учащихся из группы «базовый уровень»  выполняют такое задание на 2 и 1 баллов. Такие результаты показывают разницу школьников в освоении умения «сопоставления текстовой и графической информации, выделение общего». Другими словами, только половина учащихся из группы «базовый уровень» может внимательно «прочитать» и проанализировать информацию исторической карты и условных обозначений (легенды карты), соотнести эту информацию с той, которая есть/нет в письменном тексте.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7C26-7073-4E6B-8989-EA882F5B3DA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9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 задание оценивалось в 2 балла при выполнении определённого условия: необходимо было указать не только возможность ошибок и выражения субъективного мнения авторов письменных источников (летописей), но и привлекая контекстную информацию, знания об источниках истории (письменных и вещественных) объяснить </a:t>
            </a:r>
            <a:r>
              <a:rPr lang="ru-RU" dirty="0" err="1"/>
              <a:t>бОльшую</a:t>
            </a:r>
            <a:r>
              <a:rPr lang="ru-RU" dirty="0"/>
              <a:t> достоверность вещественных источников.</a:t>
            </a:r>
          </a:p>
          <a:p>
            <a:r>
              <a:rPr lang="ru-RU" dirty="0"/>
              <a:t>Трудность вопроса также была связана и с необходимостью самостоятельно сформулировать довод, объяснение.</a:t>
            </a:r>
          </a:p>
          <a:p>
            <a:r>
              <a:rPr lang="ru-RU" dirty="0"/>
              <a:t>На 2 балла выполнили это задание только 24 % учащиеся в группе с повышенным уровнем, 8 % учащихся в группе «базовый уровень, только 2 % учащихся выполнили это задание полностью в группе пониженный уровень И ни один школьник в группе «недостаточный уровень» не справился с заданием. </a:t>
            </a:r>
          </a:p>
          <a:p>
            <a:r>
              <a:rPr lang="ru-RU" dirty="0"/>
              <a:t>Достаточно хороший % выполнения этого задания на 1 балл мы можем увидеть во всех группах учащихся. Практически 95 % учащихся в группах «повышенный уровень» и «базовый уровень» и 80 % учащихся в группе «пониженный уровень» смогли привести 1 довод о возможной недостоверности информации письменных источников, 45 % учащихся из группы «недостаточный уровень» получили 1 балл за это задание. Это связано с тем, что текст по истории, предложенный в КДР, был посвящен объяснению субъективности, часто неточности информации, которая дошла до наших времен в письменных текстах, тому, что информацию письменных источников необходимо проверять, соотнося с другими типами исторических источников. </a:t>
            </a:r>
          </a:p>
          <a:p>
            <a:r>
              <a:rPr lang="ru-RU" b="1" dirty="0"/>
              <a:t>2 балла - дано объяснение, которое содержит указание на два довода: </a:t>
            </a:r>
          </a:p>
          <a:p>
            <a:r>
              <a:rPr lang="ru-RU" dirty="0"/>
              <a:t>Примеры: </a:t>
            </a:r>
          </a:p>
          <a:p>
            <a:r>
              <a:rPr lang="ru-RU" dirty="0"/>
              <a:t>Самые достоверные сведения о прошлом — это находки, эти находки можно тщательно рассмотреть, а в письменном виде может быть недостоверная информация.</a:t>
            </a:r>
          </a:p>
          <a:p>
            <a:r>
              <a:rPr lang="ru-RU" dirty="0"/>
              <a:t>Потому что находки археологов не могут быть придуманными, а в письменных текстах может быть заложено то, чего не было.</a:t>
            </a:r>
          </a:p>
          <a:p>
            <a:r>
              <a:rPr lang="ru-RU" dirty="0"/>
              <a:t>Потому что текст может быть частично выдуман, а археологические находки нет.</a:t>
            </a:r>
          </a:p>
          <a:p>
            <a:r>
              <a:rPr lang="ru-RU" dirty="0"/>
              <a:t>В письменных текстах могут быть легенды, а археологические находки точно существовали.</a:t>
            </a:r>
          </a:p>
          <a:p>
            <a:r>
              <a:rPr lang="ru-RU" b="1" dirty="0"/>
              <a:t>1</a:t>
            </a:r>
            <a:r>
              <a:rPr lang="ru-RU" dirty="0"/>
              <a:t> </a:t>
            </a:r>
            <a:r>
              <a:rPr lang="ru-RU" b="1" dirty="0"/>
              <a:t>балл – в объяснении указан только один довод: </a:t>
            </a:r>
          </a:p>
          <a:p>
            <a:r>
              <a:rPr lang="ru-RU" dirty="0"/>
              <a:t>Примеры: Летописцы могут что-то недоговаривать.</a:t>
            </a:r>
          </a:p>
          <a:p>
            <a:r>
              <a:rPr lang="ru-RU" dirty="0"/>
              <a:t>Археологические находки могут быть как доказательством, так и разоблачением какого-либо текста.</a:t>
            </a:r>
          </a:p>
          <a:p>
            <a:r>
              <a:rPr lang="ru-RU" dirty="0"/>
              <a:t>Потому что вещь можно рассмотреть.</a:t>
            </a:r>
          </a:p>
          <a:p>
            <a:r>
              <a:rPr lang="ru-RU" dirty="0"/>
              <a:t>ИЛИ в объяснении есть указание на оба довода, но связь их не раскрыта:</a:t>
            </a:r>
          </a:p>
          <a:p>
            <a:r>
              <a:rPr lang="ru-RU" dirty="0"/>
              <a:t>Примеры: Потому что находки лучше передают информацию, а в летописях могло быть написано по-своему и неправильно.</a:t>
            </a:r>
          </a:p>
          <a:p>
            <a:r>
              <a:rPr lang="ru-RU" dirty="0"/>
              <a:t>Археологи орудия труда находили, а летописи писались другими людьми.</a:t>
            </a:r>
          </a:p>
          <a:p>
            <a:r>
              <a:rPr lang="ru-RU" b="1" dirty="0"/>
              <a:t>0 баллов – в других случаях. </a:t>
            </a:r>
          </a:p>
          <a:p>
            <a:r>
              <a:rPr lang="ru-RU" dirty="0"/>
              <a:t>Примеры: </a:t>
            </a:r>
          </a:p>
          <a:p>
            <a:r>
              <a:rPr lang="ru-RU" dirty="0"/>
              <a:t>Потому что если найти какую-нибудь древнюю вещь, то ты поймешь, что это было давно. А в письменном виде могло быть написано другим языком, который нам непонятен.</a:t>
            </a:r>
          </a:p>
          <a:p>
            <a:r>
              <a:rPr lang="ru-RU" dirty="0"/>
              <a:t>Потому что археологи находят древние, старинные вещи.</a:t>
            </a:r>
          </a:p>
          <a:p>
            <a:r>
              <a:rPr lang="ru-RU" dirty="0"/>
              <a:t>Потому что они лучше сохранились.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7C26-7073-4E6B-8989-EA882F5B3DA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4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Из текста: Составители летописи пользовались записями своих предшественников, но не пренебрегали и легендами.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Как разобраться, чему в летописи можно верить? Какие правила установили историки? Рассказывая о недавних временах, летописцы бывали точны, а повествуя о той старине, которая была седой и для них, целиком зависели от точности или неточности использованных ими материалов. Поэтому летописный рассказ требует постоянной проверки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Но даже записи о том, чему летописец был свидетелем, неизбежно будут неполными</a:t>
            </a:r>
          </a:p>
          <a:p>
            <a:endParaRPr lang="ru-RU" dirty="0"/>
          </a:p>
          <a:p>
            <a:r>
              <a:rPr lang="ru-RU" dirty="0"/>
              <a:t>Темы, связанные с источниками истории, с достоверностью исторических источников являются пропедевтическими, именно с них начинается изучение истории в основной школе. Вопросы о достоверности и объективности информации являются необходимыми и актуальными и сегодня составляют основу читательской грамотности.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7C26-7073-4E6B-8989-EA882F5B3DA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2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5A9B-B298-4841-B4F6-BA5096AF1DF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BC5-BEE8-40B0-8604-BE38F892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6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5A9B-B298-4841-B4F6-BA5096AF1DF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BC5-BEE8-40B0-8604-BE38F892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0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5A9B-B298-4841-B4F6-BA5096AF1DF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BC5-BEE8-40B0-8604-BE38F892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1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5A9B-B298-4841-B4F6-BA5096AF1DF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BC5-BEE8-40B0-8604-BE38F892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5A9B-B298-4841-B4F6-BA5096AF1DF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BC5-BEE8-40B0-8604-BE38F892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95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5A9B-B298-4841-B4F6-BA5096AF1DF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BC5-BEE8-40B0-8604-BE38F892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8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5A9B-B298-4841-B4F6-BA5096AF1DF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BC5-BEE8-40B0-8604-BE38F892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2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5A9B-B298-4841-B4F6-BA5096AF1DF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BC5-BEE8-40B0-8604-BE38F892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1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5A9B-B298-4841-B4F6-BA5096AF1DF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BC5-BEE8-40B0-8604-BE38F892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5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5A9B-B298-4841-B4F6-BA5096AF1DF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BC5-BEE8-40B0-8604-BE38F892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3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5A9B-B298-4841-B4F6-BA5096AF1DF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BC5-BEE8-40B0-8604-BE38F892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5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5A9B-B298-4841-B4F6-BA5096AF1DF2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ABC5-BEE8-40B0-8604-BE38F892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46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chaban@coko24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Основные результаты КДР6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по читательской грамотности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и работа с ними, 2022 г.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Долгодворова Елена Юрьевна, ст. преподаватель КК ИПК,</a:t>
            </a:r>
          </a:p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Езовских Ольга Викторовна, 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преподаватель КК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ИПК,</a:t>
            </a:r>
          </a:p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Чабан Татьяна Юрьевна, методист КГКСУ ЦОКО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Сравнение результатов КДР6 на выборке и </a:t>
            </a:r>
            <a:r>
              <a:rPr lang="ru-RU" sz="3600" b="1" dirty="0" err="1" smtClean="0">
                <a:solidFill>
                  <a:srgbClr val="7030A0"/>
                </a:solidFill>
              </a:rPr>
              <a:t>невыборке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800" t="36350" r="19950" b="24308"/>
          <a:stretch/>
        </p:blipFill>
        <p:spPr>
          <a:xfrm>
            <a:off x="662940" y="1264920"/>
            <a:ext cx="10866120" cy="519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1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Возможные </a:t>
            </a:r>
            <a:r>
              <a:rPr lang="ru-RU" b="1" dirty="0" smtClean="0">
                <a:solidFill>
                  <a:srgbClr val="7030A0"/>
                </a:solidFill>
              </a:rPr>
              <a:t>причины снижения результатов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/>
          <a:lstStyle/>
          <a:p>
            <a:r>
              <a:rPr lang="ru-RU" dirty="0" smtClean="0"/>
              <a:t>Пандемия </a:t>
            </a:r>
            <a:r>
              <a:rPr lang="ru-RU" dirty="0" err="1" smtClean="0"/>
              <a:t>короновируса</a:t>
            </a:r>
            <a:r>
              <a:rPr lang="ru-RU" dirty="0"/>
              <a:t> </a:t>
            </a:r>
            <a:r>
              <a:rPr lang="ru-RU" dirty="0" smtClean="0"/>
              <a:t>(длительные периоды дистанционного обучения при завершении начальной школы, карантины, заболеваемость учителей, учеников и их родных)</a:t>
            </a:r>
          </a:p>
          <a:p>
            <a:r>
              <a:rPr lang="ru-RU" dirty="0" smtClean="0"/>
              <a:t>Что еще? </a:t>
            </a:r>
          </a:p>
          <a:p>
            <a:r>
              <a:rPr lang="ru-RU" dirty="0" smtClean="0"/>
              <a:t>Вытеснение чтения картинкой в культуре? </a:t>
            </a:r>
          </a:p>
          <a:p>
            <a:r>
              <a:rPr lang="ru-RU" dirty="0" smtClean="0"/>
              <a:t>Недостаток работы с текстами современных форматов? </a:t>
            </a:r>
          </a:p>
          <a:p>
            <a:r>
              <a:rPr lang="ru-RU" dirty="0" smtClean="0"/>
              <a:t>Изменение программ? </a:t>
            </a:r>
          </a:p>
          <a:p>
            <a:r>
              <a:rPr lang="ru-RU" dirty="0" smtClean="0"/>
              <a:t>И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66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Математика: основные читательские трудности и необходимые шаги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Текст сплошной с иллюстрациями</a:t>
            </a:r>
          </a:p>
          <a:p>
            <a:pPr marL="0" indent="0">
              <a:buNone/>
            </a:pPr>
            <a:r>
              <a:rPr lang="ru-RU" dirty="0" smtClean="0"/>
              <a:t>Специфика: история математического понятия (нуль), рассказ с позиции математики как науки о познании мира, для которой главное не посчитать, а описать мир, выразить какие-то закономерности и отношения. </a:t>
            </a:r>
          </a:p>
          <a:p>
            <a:pPr marL="0" indent="0">
              <a:buNone/>
            </a:pPr>
            <a:r>
              <a:rPr lang="ru-RU" dirty="0" smtClean="0"/>
              <a:t>Текст не учебный, но информацию из него можно применить – как в вычислении, так и «</a:t>
            </a:r>
            <a:r>
              <a:rPr lang="ru-RU" dirty="0" err="1" smtClean="0"/>
              <a:t>мировоззренчески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68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Переход от недостаточного уровня грамотности к пониженному (пороговому): различение нужной информации и просто упомянутой, поиск в условиях «зашумления»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6980"/>
            <a:ext cx="10515600" cy="4579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Индийский способ записи чисел с использованием нуля резко упростил расчёты. Арабы принесли этот способ записи из Индии в Европу. Но там новую запись чисел приняли только торговцы и банкиры. Европейские математики до </a:t>
            </a:r>
            <a:r>
              <a:rPr lang="en-US" sz="2000" dirty="0"/>
              <a:t>XVIII</a:t>
            </a:r>
            <a:r>
              <a:rPr lang="ru-RU" sz="2000" dirty="0"/>
              <a:t> века предпочитали не связываться с нулями.</a:t>
            </a:r>
          </a:p>
          <a:p>
            <a:pPr marL="0" indent="0">
              <a:buNone/>
            </a:pPr>
            <a:r>
              <a:rPr lang="ru-RU" sz="1800" b="1" dirty="0" smtClean="0"/>
              <a:t>Задание </a:t>
            </a:r>
            <a:r>
              <a:rPr lang="ru-RU" sz="1800" b="1" dirty="0"/>
              <a:t>2.</a:t>
            </a:r>
            <a:r>
              <a:rPr lang="ru-RU" sz="1800" dirty="0"/>
              <a:t> Люди каких профессий </a:t>
            </a:r>
            <a:r>
              <a:rPr lang="ru-RU" sz="1800" b="1" dirty="0"/>
              <a:t>первыми</a:t>
            </a:r>
            <a:r>
              <a:rPr lang="ru-RU" sz="1800" dirty="0"/>
              <a:t> стали использовать цифру 0 </a:t>
            </a:r>
            <a:r>
              <a:rPr lang="ru-RU" sz="1800" b="1" dirty="0"/>
              <a:t>в Европе</a:t>
            </a:r>
            <a:r>
              <a:rPr lang="ru-RU" sz="1800" dirty="0"/>
              <a:t>? Отметь </a:t>
            </a:r>
            <a:r>
              <a:rPr lang="ru-RU" sz="1800" b="1" dirty="0"/>
              <a:t>все</a:t>
            </a:r>
            <a:r>
              <a:rPr lang="ru-RU" sz="1800" dirty="0"/>
              <a:t> верные ответы. </a:t>
            </a:r>
          </a:p>
          <a:p>
            <a:pPr marL="0" indent="0">
              <a:buNone/>
            </a:pPr>
            <a:r>
              <a:rPr lang="ru-RU" sz="1800" dirty="0" smtClean="0"/>
              <a:t>1</a:t>
            </a:r>
            <a:r>
              <a:rPr lang="ru-RU" sz="1800" dirty="0"/>
              <a:t>) банкиры</a:t>
            </a:r>
          </a:p>
          <a:p>
            <a:pPr marL="0" indent="0">
              <a:buNone/>
            </a:pPr>
            <a:r>
              <a:rPr lang="ru-RU" sz="1800" dirty="0"/>
              <a:t>2) математики</a:t>
            </a:r>
          </a:p>
          <a:p>
            <a:pPr marL="0" indent="0">
              <a:buNone/>
            </a:pPr>
            <a:r>
              <a:rPr lang="ru-RU" sz="1800" dirty="0"/>
              <a:t>3) историки</a:t>
            </a:r>
          </a:p>
          <a:p>
            <a:pPr marL="0" indent="0">
              <a:buNone/>
            </a:pPr>
            <a:r>
              <a:rPr lang="ru-RU" sz="1800" dirty="0"/>
              <a:t>4) торговцы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группа читательских умений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целом справились 68%, в группе показавших пониженный уровень 59%, в группе с недостаточным уровнем – 30%.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92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Переход от пониженного уровня грамотности к базовому: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делать выводы, удерживая ход рассуждений автора</a:t>
            </a:r>
            <a:endParaRPr lang="ru-RU" sz="2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9252"/>
                <a:ext cx="10515600" cy="492771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1900" b="1" dirty="0" smtClean="0"/>
                  <a:t>Текст</a:t>
                </a:r>
                <a:r>
                  <a:rPr lang="ru-RU" sz="1900" dirty="0" smtClean="0"/>
                  <a:t>: Все </a:t>
                </a:r>
                <a:r>
                  <a:rPr lang="ru-RU" sz="1900" dirty="0"/>
                  <a:t>школьники знают, что делить на нуль нельзя. Но почему? </a:t>
                </a:r>
                <a:r>
                  <a:rPr lang="ru-RU" sz="1900" dirty="0" smtClean="0"/>
                  <a:t>Индийские </a:t>
                </a:r>
                <a:r>
                  <a:rPr lang="ru-RU" sz="1900" dirty="0"/>
                  <a:t>математики рассуждали примерно так.</a:t>
                </a:r>
              </a:p>
              <a:p>
                <a:pPr marL="0" indent="0">
                  <a:buNone/>
                </a:pPr>
                <a:r>
                  <a:rPr lang="ru-RU" sz="1900" dirty="0"/>
                  <a:t>Если делить число на 1, получится то же самое число. А если делить его на число поменьше, например, 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9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900" dirty="0"/>
                  <a:t> ? Представьте, что отряд плывёт по реке на двух лодках, в каждой ровно половина отряда, и на каждую лодку даётся одна хлебная лепёшка, как на рисунке 1. Сколько лепёшек получит весь отряд? Две. </a:t>
                </a:r>
              </a:p>
              <a:p>
                <a:pPr marL="0" indent="0">
                  <a:buNone/>
                </a:pPr>
                <a:r>
                  <a:rPr lang="ru-RU" sz="1900" dirty="0"/>
                  <a:t>А если делить 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9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1900" dirty="0"/>
                  <a:t> (одна лепёшка на каждую пятую часть того же отряда), придётся взять 5 лепёшек (как на рисунке 2). </a:t>
                </a:r>
              </a:p>
              <a:p>
                <a:pPr marL="0" indent="0" fontAlgn="base">
                  <a:buNone/>
                </a:pPr>
                <a:r>
                  <a:rPr lang="ru-RU" sz="1900" dirty="0"/>
                  <a:t>Если же брать по лепёшке 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90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1900" dirty="0"/>
                  <a:t>  отряда, нужен запас ещё больше. Вы сами легко посчитаете – сколько. Ну а если делить на самое-самое маленькое число – на 0, то получится… бесконечность!</a:t>
                </a:r>
              </a:p>
              <a:p>
                <a:pPr marL="0" indent="0">
                  <a:buNone/>
                </a:pPr>
                <a:r>
                  <a:rPr lang="ru-RU" sz="1800" b="1" dirty="0" smtClean="0"/>
                  <a:t>Задание </a:t>
                </a:r>
                <a:r>
                  <a:rPr lang="ru-RU" sz="1800" b="1" dirty="0"/>
                  <a:t>3.</a:t>
                </a:r>
                <a:r>
                  <a:rPr lang="ru-RU" sz="1800" dirty="0"/>
                  <a:t> В тексте сказано: </a:t>
                </a:r>
                <a:r>
                  <a:rPr lang="ru-RU" sz="1800" i="1" dirty="0"/>
                  <a:t>«Если же брать по лепёшке 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1800" i="1" dirty="0"/>
                  <a:t>  отряда, нужен запас ещё больше. Вы сами легко посчитаете – сколько»</a:t>
                </a:r>
                <a:r>
                  <a:rPr lang="ru-RU" sz="1800" dirty="0"/>
                  <a:t>.</a:t>
                </a:r>
                <a:r>
                  <a:rPr lang="ru-RU" sz="1800" i="1" dirty="0"/>
                  <a:t> </a:t>
                </a:r>
                <a:r>
                  <a:rPr lang="ru-RU" sz="1800" dirty="0"/>
                  <a:t>Сколько лепёшек окажется у отряда в этом случае? Запиши число. </a:t>
                </a:r>
                <a:endParaRPr lang="ru-RU" sz="1800" dirty="0" smtClean="0"/>
              </a:p>
              <a:p>
                <a:pPr marL="0" indent="0">
                  <a:buNone/>
                </a:pPr>
                <a:r>
                  <a:rPr lang="ru-RU" sz="1800" dirty="0" smtClean="0"/>
                  <a:t>Ответы: 10 (Примеры ответов: 20, 5, бесконечность и др.)</a:t>
                </a:r>
                <a:endParaRPr lang="ru-RU" sz="1800" dirty="0"/>
              </a:p>
              <a:p>
                <a:pPr marL="0" indent="0">
                  <a:buNone/>
                </a:pPr>
                <a:r>
                  <a:rPr lang="ru-RU" sz="1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группа читательских умений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целом справились 65%, в группе показавших базовый уровень 65%, в группе с пониженным уровнем – 33%.</a:t>
                </a:r>
                <a:endParaRPr lang="ru-RU" sz="1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9252"/>
                <a:ext cx="10515600" cy="4927711"/>
              </a:xfrm>
              <a:blipFill rotWithShape="0">
                <a:blip r:embed="rId2"/>
                <a:stretch>
                  <a:fillRect l="-580" t="-1609" r="-928" b="-1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029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Переход от базового уровня грамотности к повышенному: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«осмысляющий» поиск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9252"/>
            <a:ext cx="10515600" cy="49277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900" b="1" dirty="0" smtClean="0"/>
              <a:t>Текст</a:t>
            </a:r>
            <a:r>
              <a:rPr lang="ru-RU" sz="1900" dirty="0" smtClean="0"/>
              <a:t>: </a:t>
            </a:r>
            <a:r>
              <a:rPr lang="ru-RU" sz="2000" dirty="0"/>
              <a:t>Признание нуля началось после открытия отрицательных чисел – тех, что меньше нуля. Все видели термометр. Температура выше нуля – положительная, температура ниже нуля – отрицательная. Думаю, вы не сильно удивитесь тому, что отрицательные числа открыли в Китае и той же Индии. Термометров там не было. Но восточные математики поняли, что можно считать не только выручку или прибыль, но и долги. Границей между прибылью и долгами был 0. </a:t>
            </a:r>
            <a:endParaRPr lang="ru-RU" sz="19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/>
              <a:t>Задание </a:t>
            </a:r>
            <a:r>
              <a:rPr lang="ru-RU" sz="1800" b="1" dirty="0"/>
              <a:t>4</a:t>
            </a:r>
            <a:r>
              <a:rPr lang="ru-RU" sz="1800" dirty="0"/>
              <a:t>. Как называли отрицательные числа </a:t>
            </a:r>
            <a:r>
              <a:rPr lang="ru-RU" sz="1800" b="1" dirty="0"/>
              <a:t>восточные математики</a:t>
            </a:r>
            <a:r>
              <a:rPr lang="ru-RU" sz="1800" dirty="0"/>
              <a:t>? Отметь </a:t>
            </a:r>
            <a:r>
              <a:rPr lang="ru-RU" sz="1800" b="1" dirty="0"/>
              <a:t>один</a:t>
            </a:r>
            <a:r>
              <a:rPr lang="ru-RU" sz="1800" dirty="0"/>
              <a:t> верный ответ.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1) «пустота»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2) «арабские»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3) «долги»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4) «прибыль»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5) «бесконечные»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группа читательских умений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целом справились 25%, в группе показавших базовый уровень 41%, в группе с повышенным уровнем – 82%.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404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Переход от базового уровня грамотности к повышенному: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применение информации, «помещение» ее в свою картину мира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9252"/>
            <a:ext cx="10515600" cy="4927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 smtClean="0"/>
              <a:t>Текст</a:t>
            </a:r>
            <a:r>
              <a:rPr lang="ru-RU" sz="1900" dirty="0" smtClean="0"/>
              <a:t>: </a:t>
            </a:r>
            <a:r>
              <a:rPr lang="ru-RU" sz="2000" dirty="0"/>
              <a:t>Признание нуля началось после открытия отрицательных чисел – тех, что меньше нуля. Все видели термометр. Температура выше нуля – положительная, температура ниже нуля – отрицательная. Думаю, вы не сильно удивитесь тому, что отрицательные числа открыли в Китае и той же Индии. Термометров там не было. Но восточные математики поняли, что можно считать не только выручку или прибыль, но и долги. Границей между прибылью и долгами был 0. </a:t>
            </a:r>
            <a:endParaRPr lang="ru-RU" sz="1900" dirty="0"/>
          </a:p>
          <a:p>
            <a:pPr marL="0" indent="0">
              <a:buNone/>
            </a:pPr>
            <a:r>
              <a:rPr lang="ru-RU" sz="1800" b="1" dirty="0" smtClean="0"/>
              <a:t>Задание </a:t>
            </a:r>
            <a:r>
              <a:rPr lang="ru-RU" sz="1800" b="1" dirty="0"/>
              <a:t>7.</a:t>
            </a:r>
            <a:r>
              <a:rPr lang="ru-RU" sz="1800" dirty="0"/>
              <a:t> Знаменитый французский математик </a:t>
            </a:r>
            <a:r>
              <a:rPr lang="ru-RU" sz="1800" dirty="0" err="1"/>
              <a:t>Блез</a:t>
            </a:r>
            <a:r>
              <a:rPr lang="ru-RU" sz="1800" dirty="0"/>
              <a:t> Паскаль утверждал, что 0 − 4 = 0, так как ничто не может быть меньше, чем ничто. Как ты считаешь, согласились бы с его ответом индийские математики? Отметь </a:t>
            </a:r>
            <a:r>
              <a:rPr lang="ru-RU" sz="1800" b="1" dirty="0"/>
              <a:t>один</a:t>
            </a:r>
            <a:r>
              <a:rPr lang="ru-RU" sz="1800" dirty="0"/>
              <a:t> ответ и объясни его.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□ Да   □ </a:t>
            </a:r>
            <a:r>
              <a:rPr lang="ru-RU" sz="1800" dirty="0" smtClean="0"/>
              <a:t>Нет     Объяснение: …..</a:t>
            </a: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3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группа читательских умений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целом по выборке 1 балл получили 8%, 2 балла 15%,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группе показавших базовый уровень 1 балл – 14%, 2 балла – 21%, в группе с повышенным уровнем – 1 балл - 29%, 2 балла – 69%.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83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760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                      Ответы на задание 7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35"/>
          <a:stretch/>
        </p:blipFill>
        <p:spPr>
          <a:xfrm>
            <a:off x="592427" y="5570216"/>
            <a:ext cx="7957869" cy="8228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84"/>
          <a:stretch/>
        </p:blipFill>
        <p:spPr>
          <a:xfrm>
            <a:off x="309091" y="3617919"/>
            <a:ext cx="7014961" cy="1030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80"/>
          <a:stretch/>
        </p:blipFill>
        <p:spPr>
          <a:xfrm>
            <a:off x="467932" y="4608185"/>
            <a:ext cx="10725150" cy="66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3" y="365126"/>
            <a:ext cx="8395415" cy="297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6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Чтение математических текстов: рекомендации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7735"/>
            <a:ext cx="10515600" cy="49792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Читать математические тексты, не переходить только к лекциям</a:t>
            </a:r>
          </a:p>
          <a:p>
            <a:pPr>
              <a:buFontTx/>
              <a:buChar char="-"/>
            </a:pPr>
            <a:r>
              <a:rPr lang="ru-RU" dirty="0" smtClean="0"/>
              <a:t>Следить за рассуждениями автора «с карандашом», «рисовать» каждую фразу, повторять их, продолжать. </a:t>
            </a:r>
          </a:p>
          <a:p>
            <a:pPr marL="0" indent="0">
              <a:buNone/>
            </a:pPr>
            <a:r>
              <a:rPr lang="ru-RU" dirty="0" smtClean="0"/>
              <a:t>Очень полезна групповая работа.</a:t>
            </a:r>
          </a:p>
          <a:p>
            <a:pPr marL="0" indent="0">
              <a:buNone/>
            </a:pPr>
            <a:r>
              <a:rPr lang="ru-RU" dirty="0" smtClean="0"/>
              <a:t>Давать задания на поиск – терминов, данных и т.п. в условиях «зашумления», когда информацию надо осознанно отбирать и интерпретировать. 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Предлагать ситуации применения, показывать разные следствия из тех или иных утверждений или гипотез. Это мотивация учить математику для основной части учеников!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885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Естествознание: основные проблемы и необходимые шаги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8794" y="1004552"/>
            <a:ext cx="10375006" cy="5172411"/>
          </a:xfrm>
        </p:spPr>
        <p:txBody>
          <a:bodyPr/>
          <a:lstStyle/>
          <a:p>
            <a:r>
              <a:rPr lang="ru-RU" sz="1600" dirty="0" smtClean="0"/>
              <a:t>Особенности текста: </a:t>
            </a:r>
            <a:r>
              <a:rPr lang="ru-RU" sz="1600" dirty="0" err="1" smtClean="0"/>
              <a:t>неплошной</a:t>
            </a:r>
            <a:r>
              <a:rPr lang="ru-RU" sz="1600" dirty="0"/>
              <a:t> </a:t>
            </a:r>
            <a:r>
              <a:rPr lang="ru-RU" sz="1600" dirty="0" smtClean="0"/>
              <a:t>(листовка – очень важный формат в современной коммуникации, в том числе официальной) Более 330 слов в листовке и текст из 100 слов воспринимаются достаточно легко. Выполнение 45%</a:t>
            </a:r>
          </a:p>
          <a:p>
            <a:endParaRPr lang="ru-RU" sz="1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493" t="24213" r="20669" b="13846"/>
          <a:stretch/>
        </p:blipFill>
        <p:spPr>
          <a:xfrm>
            <a:off x="1815920" y="1643979"/>
            <a:ext cx="7173534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7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8337"/>
            <a:ext cx="10515600" cy="11966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Как и в прошлые годы, при проведении КДР6 </a:t>
            </a:r>
            <a:r>
              <a:rPr lang="ru-RU" sz="2000" b="1" dirty="0">
                <a:solidFill>
                  <a:srgbClr val="7030A0"/>
                </a:solidFill>
              </a:rPr>
              <a:t>с</a:t>
            </a:r>
            <a:r>
              <a:rPr lang="ru-RU" sz="2000" b="1" dirty="0" smtClean="0">
                <a:solidFill>
                  <a:srgbClr val="7030A0"/>
                </a:solidFill>
              </a:rPr>
              <a:t>формирована контролируемая представительная выборка, обеспечивающая объективные данные по краю.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/>
              <a:t>В 2022 г. в выборке 884 ученика</a:t>
            </a: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26" t="30193" r="19675" b="30092"/>
          <a:stretch/>
        </p:blipFill>
        <p:spPr>
          <a:xfrm>
            <a:off x="1075213" y="1905001"/>
            <a:ext cx="9379427" cy="364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81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762" y="365126"/>
            <a:ext cx="10490915" cy="7682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Переход от недостаточного уровня к пониженному (пороговому уровню читательской грамотности): внимание к основным идеям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861"/>
          <a:stretch/>
        </p:blipFill>
        <p:spPr>
          <a:xfrm>
            <a:off x="590447" y="2962143"/>
            <a:ext cx="10237298" cy="22409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9397" y="1223496"/>
            <a:ext cx="11050073" cy="1648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Текст</a:t>
            </a:r>
            <a:r>
              <a:rPr lang="ru-RU" dirty="0" smtClean="0">
                <a:solidFill>
                  <a:schemeClr val="tx1"/>
                </a:solidFill>
              </a:rPr>
              <a:t>: В </a:t>
            </a:r>
            <a:r>
              <a:rPr lang="ru-RU" dirty="0">
                <a:solidFill>
                  <a:schemeClr val="tx1"/>
                </a:solidFill>
              </a:rPr>
              <a:t>трудное послевоенное время учёные получили задание искать неприхотливые и урожайные растения, которые помогли бы кормить </a:t>
            </a:r>
            <a:r>
              <a:rPr lang="ru-RU" dirty="0" smtClean="0">
                <a:solidFill>
                  <a:schemeClr val="tx1"/>
                </a:solidFill>
              </a:rPr>
              <a:t>скот… В </a:t>
            </a:r>
            <a:r>
              <a:rPr lang="ru-RU" dirty="0">
                <a:solidFill>
                  <a:schemeClr val="tx1"/>
                </a:solidFill>
              </a:rPr>
              <a:t>горах Кавказа был найден высокий </a:t>
            </a:r>
            <a:r>
              <a:rPr lang="ru-RU" dirty="0" smtClean="0">
                <a:solidFill>
                  <a:schemeClr val="tx1"/>
                </a:solidFill>
              </a:rPr>
              <a:t>борщевик. Его </a:t>
            </a:r>
            <a:r>
              <a:rPr lang="ru-RU" dirty="0">
                <a:solidFill>
                  <a:schemeClr val="tx1"/>
                </a:solidFill>
              </a:rPr>
              <a:t>семенами стали засевать российские поля. Через несколько лет выяснилось, что растение дичает, неконтролируемо распространяется и уничтожает другие травы, отвоёвывая себе место. Молоко коров, которых кормили борщевиком, имело неприятный привкус, а скот становился менее здоровым. Но шествие борщевика по полям и лугам было уже не остановить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973" y="5293218"/>
            <a:ext cx="11217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 группа читательских умений. </a:t>
            </a:r>
          </a:p>
          <a:p>
            <a:pPr algn="just"/>
            <a:r>
              <a:rPr lang="ru-RU" dirty="0" smtClean="0"/>
              <a:t>Ответ</a:t>
            </a:r>
            <a:r>
              <a:rPr lang="ru-RU" dirty="0"/>
              <a:t>:  1 – НЕТ, 2 – НЕТ.  3 – ДА.  В целом по выборке получили 1 балл – 52%, 2 балла - 32%</a:t>
            </a:r>
          </a:p>
          <a:p>
            <a:pPr algn="just"/>
            <a:r>
              <a:rPr lang="ru-RU" dirty="0"/>
              <a:t>Среди учеников с пониженным уровнем: 1 балл - 70%, 2 балла – 22%; </a:t>
            </a:r>
            <a:endParaRPr lang="ru-RU" dirty="0" smtClean="0"/>
          </a:p>
          <a:p>
            <a:pPr algn="just"/>
            <a:r>
              <a:rPr lang="ru-RU" dirty="0" smtClean="0"/>
              <a:t>с </a:t>
            </a:r>
            <a:r>
              <a:rPr lang="ru-RU" dirty="0"/>
              <a:t>недостаточным: 1 балл - 43%,  2 балла – 4%.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634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762" y="365126"/>
            <a:ext cx="10490915" cy="7682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от пониженного уровня к базовому (пороговому) уровню грамотности: работа с разрозненной информацией и проверка своего понимания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33342"/>
            <a:ext cx="10637520" cy="518078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Фрагменты: ЧЕМ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ОПАСЕН БОРЩЕВИК СОСНОВСКОГО ДЛЯ ЧЕЛОВЕКА?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 при попадании на кожу повышает её чувствительность к ультрафиолету, что может приводить к тяжёлым ожогам.</a:t>
            </a:r>
          </a:p>
          <a:p>
            <a:pPr lvl="0">
              <a:lnSpc>
                <a:spcPct val="12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на слизистые вызывает отёк.</a:t>
            </a:r>
          </a:p>
          <a:p>
            <a:pPr lvl="0">
              <a:lnSpc>
                <a:spcPct val="12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Испарения эфирных масел борщевика при вдыхании могут вызывать аллергические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животных, сок свежескошенного борщевика может вызвать ожоги на их коже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Борщевик Сосновского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чужеродный вид-захватчик, который вытесняет местную растительность и создаёт однородные заросли, разрушающие привычные пейзажи. 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sz="5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Почему в листовке призывают бороться с борщевиком? Отметь </a:t>
            </a:r>
            <a:r>
              <a:rPr lang="ru-RU" sz="5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</a:t>
            </a: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верные причины.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Борщевик вызывает тяжёлые ожоги у людей и животных. 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Борщевик вызывает у людей ожоги, а у животных аллергию. 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Борщевик засоряет поля и пастбища. 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контакте с борщевиком подавляется рост ребёнка.  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Борщевик необратимо изменяет </a:t>
            </a:r>
            <a:r>
              <a:rPr lang="ru-RU" sz="5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пейзаж.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5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читательских умений. Ответ</a:t>
            </a:r>
            <a:r>
              <a:rPr lang="ru-RU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5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1, 3, 5  </a:t>
            </a:r>
            <a:r>
              <a:rPr lang="ru-RU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 выборке получили 1 балл – </a:t>
            </a:r>
            <a:r>
              <a:rPr lang="ru-RU" sz="5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43%, </a:t>
            </a:r>
            <a:r>
              <a:rPr lang="ru-RU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- </a:t>
            </a:r>
            <a:r>
              <a:rPr lang="ru-RU" sz="5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lang="ru-RU" sz="5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учеников с </a:t>
            </a:r>
            <a:r>
              <a:rPr lang="ru-RU" sz="5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 уровнем</a:t>
            </a:r>
            <a:r>
              <a:rPr lang="ru-RU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балл -  70%, 2 балла – </a:t>
            </a:r>
            <a:r>
              <a:rPr lang="ru-RU" sz="5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22%; </a:t>
            </a:r>
            <a:r>
              <a:rPr lang="ru-RU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5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пониженным уровнем:  </a:t>
            </a:r>
            <a:r>
              <a:rPr lang="ru-RU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 - </a:t>
            </a:r>
            <a:r>
              <a:rPr lang="ru-RU" sz="5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35%,  </a:t>
            </a:r>
            <a:r>
              <a:rPr lang="ru-RU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– </a:t>
            </a:r>
            <a:r>
              <a:rPr lang="ru-RU" sz="5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598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762" y="365126"/>
            <a:ext cx="10490915" cy="7682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от базового уровня к повышенному: </a:t>
            </a:r>
            <a:b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собственные выводы, применение в личной ситуации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33342"/>
            <a:ext cx="10637520" cy="518078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Фрагменты: ЧЕМ ОПАСЕН БОРЩЕВИК СОСНОВСКОГО ДЛЯ ЧЕЛОВЕКА?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 при попадании на кожу повышает её чувствительность к ультрафиолету, что может приводить к тяжёлым ожогам.</a:t>
            </a:r>
          </a:p>
          <a:p>
            <a:pPr marL="0" lvl="0" indent="0" fontAlgn="base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сока на кожу: протереть спиртом или вымыть с мылом и обработать антисептиком. Закрыть минимум на двое суток от солнца.</a:t>
            </a:r>
          </a:p>
          <a:p>
            <a:pPr marL="0" lvl="0" indent="0" fontAlgn="base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сока в глаза: немедленно промыть водой в течение 15-20 минут, надеть солнцезащитные очки, обратиться к врачу.</a:t>
            </a:r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3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какую погоду лучше выходить на борьбу с борщевиком? 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солнечную (пасмурную, облачную, в дождь)  Примеры ответов: Днем, летом, весной др. 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читательских умений. В целом 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выборке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справились 45%</a:t>
            </a: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учеников с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повышенным уровнем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68%, с базовым уровнем: 45%</a:t>
            </a: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10611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00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 этого следует?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491483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Подростки достаточно хорошо читают тексты современных форматов: информационные листки, </a:t>
            </a:r>
            <a:r>
              <a:rPr lang="ru-RU" sz="2400" dirty="0" err="1" smtClean="0"/>
              <a:t>инфографика</a:t>
            </a:r>
            <a:r>
              <a:rPr lang="ru-RU" sz="2400" dirty="0" smtClean="0"/>
              <a:t>, сайты, афиши, чаты, реклама и др.</a:t>
            </a:r>
          </a:p>
          <a:p>
            <a:pPr marL="0" indent="0">
              <a:buNone/>
            </a:pPr>
            <a:r>
              <a:rPr lang="ru-RU" sz="2400" dirty="0" smtClean="0"/>
              <a:t>Это для них и интереснее, и легче.</a:t>
            </a:r>
          </a:p>
          <a:p>
            <a:pPr marL="0" indent="0">
              <a:buNone/>
            </a:pPr>
            <a:r>
              <a:rPr lang="ru-RU" sz="2400" dirty="0" smtClean="0"/>
              <a:t>У подростков остается «неутоленным» интерес к биологии - в части интереса к своему организму (правильное питание, диеты, тренировки и пр.), здоровью, к среде рядом, который может быть ключом к вовлечению в чтение текстов по естествознанию.</a:t>
            </a:r>
          </a:p>
          <a:p>
            <a:pPr marL="0" indent="0">
              <a:buNone/>
            </a:pPr>
            <a:r>
              <a:rPr lang="ru-RU" sz="2400" dirty="0" smtClean="0"/>
              <a:t>Важно не только запоминать термины и определение, важен самостоятельный анализ, идеи. </a:t>
            </a:r>
          </a:p>
          <a:p>
            <a:pPr marL="0" indent="0">
              <a:buNone/>
            </a:pPr>
            <a:r>
              <a:rPr lang="ru-RU" sz="2400" dirty="0" smtClean="0"/>
              <a:t>Необходимо столкновение позиций, преодоление стереотипов, перенос на другую ситуацию. 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Но для этого на уроке должно быть место и время!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80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AD9849-1B69-830C-FE51-0C102176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40" y="695459"/>
            <a:ext cx="10579359" cy="759854"/>
          </a:xfrm>
        </p:spPr>
        <p:txBody>
          <a:bodyPr>
            <a:noAutofit/>
          </a:bodyPr>
          <a:lstStyle/>
          <a:p>
            <a:r>
              <a:rPr lang="ru-RU" sz="3200" dirty="0">
                <a:ea typeface="Calibri" panose="020F0502020204030204" pitchFamily="34" charset="0"/>
              </a:rPr>
              <a:t/>
            </a:r>
            <a:br>
              <a:rPr lang="ru-RU" sz="3200" dirty="0">
                <a:ea typeface="Calibri" panose="020F0502020204030204" pitchFamily="34" charset="0"/>
              </a:rPr>
            </a:br>
            <a:r>
              <a:rPr lang="ru-RU" sz="3200" b="1" dirty="0" smtClean="0">
                <a:solidFill>
                  <a:schemeClr val="accent2"/>
                </a:solidFill>
                <a:ea typeface="Calibri" panose="020F0502020204030204" pitchFamily="34" charset="0"/>
              </a:rPr>
              <a:t>История: трудности в работе с текстом и необходимые шаги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F7BF62-593B-9CF4-1F69-964159E6E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0" y="1922105"/>
            <a:ext cx="10420739" cy="4254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ea typeface="Calibri" panose="020F0502020204030204" pitchFamily="34" charset="0"/>
              </a:rPr>
              <a:t>Средний процент выполнения всех заданий КДР на основе текстов по истории: 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В 2022 г. </a:t>
            </a:r>
            <a:r>
              <a:rPr lang="ru-RU" sz="3200" b="1" dirty="0"/>
              <a:t>выше</a:t>
            </a:r>
            <a:r>
              <a:rPr lang="ru-RU" sz="3200" dirty="0"/>
              <a:t>, чем в 2021 г. (38,30% - 2022 г., 36,29%- 2021 г.)</a:t>
            </a:r>
          </a:p>
          <a:p>
            <a:pPr marL="0" indent="0">
              <a:buNone/>
            </a:pPr>
            <a:r>
              <a:rPr lang="ru-RU" sz="3200" b="1" dirty="0" smtClean="0"/>
              <a:t>Ниже</a:t>
            </a:r>
            <a:r>
              <a:rPr lang="ru-RU" sz="3200" dirty="0" smtClean="0"/>
              <a:t> </a:t>
            </a:r>
            <a:r>
              <a:rPr lang="ru-RU" sz="3200" dirty="0"/>
              <a:t>по сравнению с 2018 г. практически на </a:t>
            </a:r>
            <a:r>
              <a:rPr lang="ru-RU" sz="3200" dirty="0" smtClean="0"/>
              <a:t>10% </a:t>
            </a:r>
            <a:r>
              <a:rPr lang="ru-RU" sz="3200" dirty="0"/>
              <a:t>(по блокам заданий общих для КИМ 2018 и 2022 гг.)</a:t>
            </a:r>
          </a:p>
        </p:txBody>
      </p:sp>
    </p:spTree>
    <p:extLst>
      <p:ext uri="{BB962C8B-B14F-4D97-AF65-F5344CB8AC3E}">
        <p14:creationId xmlns:p14="http://schemas.microsoft.com/office/powerpoint/2010/main" val="4169404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6B982C-8ABB-D007-146A-E2446535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77" y="365125"/>
            <a:ext cx="10799323" cy="549275"/>
          </a:xfrm>
        </p:spPr>
        <p:txBody>
          <a:bodyPr>
            <a:normAutofit fontScale="90000"/>
          </a:bodyPr>
          <a:lstStyle/>
          <a:p>
            <a:r>
              <a:rPr lang="ru-RU" dirty="0"/>
              <a:t>1 группа читательских умений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8BEF8-59B5-E929-38F1-02B0B6C1D8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9100" y="1050925"/>
            <a:ext cx="11772900" cy="54419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Задание требовало понять текст и выделить тот вопрос ответ, на который не было информации в письменном тексте.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A6A957-F2F7-8506-43D4-36BD1C2CE089}"/>
              </a:ext>
            </a:extLst>
          </p:cNvPr>
          <p:cNvSpPr txBox="1"/>
          <p:nvPr/>
        </p:nvSpPr>
        <p:spPr>
          <a:xfrm>
            <a:off x="419877" y="2023353"/>
            <a:ext cx="1114630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ysClr val="windowText" lastClr="000000"/>
                </a:solidFill>
              </a:rPr>
              <a:t>Из приведённых ниже вопросов выбери тот, ответ на который НЕЛЬЗЯ найти в тексте «Источники истории». </a:t>
            </a:r>
          </a:p>
          <a:p>
            <a:r>
              <a:rPr lang="ru-RU" dirty="0">
                <a:solidFill>
                  <a:sysClr val="windowText" lastClr="000000"/>
                </a:solidFill>
              </a:rPr>
              <a:t>Отметь один верный вариант.  </a:t>
            </a:r>
          </a:p>
          <a:p>
            <a:r>
              <a:rPr lang="ru-RU" dirty="0">
                <a:solidFill>
                  <a:sysClr val="windowText" lastClr="000000"/>
                </a:solidFill>
              </a:rPr>
              <a:t>1.	О каких событиях предпочитали рассказывать летописцы?</a:t>
            </a:r>
          </a:p>
          <a:p>
            <a:r>
              <a:rPr lang="ru-RU" dirty="0">
                <a:solidFill>
                  <a:sysClr val="windowText" lastClr="000000"/>
                </a:solidFill>
              </a:rPr>
              <a:t>2.	Когда была создана древнейшая дошедшая до нас летопись?</a:t>
            </a:r>
          </a:p>
          <a:p>
            <a:r>
              <a:rPr lang="ru-RU" dirty="0">
                <a:solidFill>
                  <a:sysClr val="windowText" lastClr="000000"/>
                </a:solidFill>
              </a:rPr>
              <a:t>3.	Как можно проверить правильность рассказа в летописи?</a:t>
            </a:r>
          </a:p>
          <a:p>
            <a:r>
              <a:rPr lang="ru-RU" dirty="0">
                <a:solidFill>
                  <a:sysClr val="windowText" lastClr="000000"/>
                </a:solidFill>
                <a:highlight>
                  <a:srgbClr val="C0C0C0"/>
                </a:highlight>
              </a:rPr>
              <a:t>4.	Какие ремёсла и орудия труда существовали на Руси?</a:t>
            </a:r>
          </a:p>
          <a:p>
            <a:endParaRPr lang="ru-RU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7412E1A2-122A-92B8-0FF0-16D57CBD8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155124"/>
              </p:ext>
            </p:extLst>
          </p:nvPr>
        </p:nvGraphicFramePr>
        <p:xfrm>
          <a:off x="5000017" y="4455267"/>
          <a:ext cx="6254885" cy="2173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0749">
                  <a:extLst>
                    <a:ext uri="{9D8B030D-6E8A-4147-A177-3AD203B41FA5}">
                      <a16:colId xmlns:a16="http://schemas.microsoft.com/office/drawing/2014/main" xmlns="" val="423908208"/>
                    </a:ext>
                  </a:extLst>
                </a:gridCol>
                <a:gridCol w="3424136">
                  <a:extLst>
                    <a:ext uri="{9D8B030D-6E8A-4147-A177-3AD203B41FA5}">
                      <a16:colId xmlns:a16="http://schemas.microsoft.com/office/drawing/2014/main" xmlns="" val="2642852692"/>
                    </a:ext>
                  </a:extLst>
                </a:gridCol>
              </a:tblGrid>
              <a:tr h="735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</a:rPr>
                        <a:t>Группы учащихся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</a:rPr>
                        <a:t>% выполнения задания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35464785"/>
                  </a:ext>
                </a:extLst>
              </a:tr>
              <a:tr h="359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</a:rPr>
                        <a:t>Повышенный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94,59%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69828546"/>
                  </a:ext>
                </a:extLst>
              </a:tr>
              <a:tr h="359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>
                          <a:solidFill>
                            <a:schemeClr val="bg1"/>
                          </a:solidFill>
                          <a:effectLst/>
                        </a:rPr>
                        <a:t>Базовый</a:t>
                      </a:r>
                      <a:endParaRPr lang="ru-RU" sz="1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75,64%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119952323"/>
                  </a:ext>
                </a:extLst>
              </a:tr>
              <a:tr h="359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>
                          <a:solidFill>
                            <a:schemeClr val="bg1"/>
                          </a:solidFill>
                          <a:effectLst/>
                        </a:rPr>
                        <a:t>Пониженный</a:t>
                      </a:r>
                      <a:endParaRPr lang="ru-RU" sz="1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35,07%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557359938"/>
                  </a:ext>
                </a:extLst>
              </a:tr>
              <a:tr h="359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</a:rPr>
                        <a:t>Недостаточный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7,61%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624209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23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116E5A9-352A-F7E4-E133-FD64AF4D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6824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делать на учебных занятиях…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3C01EF-3674-DAAF-139C-32F4C6296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1950"/>
            <a:ext cx="10854446" cy="5593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Упражнения и задания:</a:t>
            </a:r>
          </a:p>
          <a:p>
            <a:pPr marL="0" indent="0">
              <a:buNone/>
            </a:pPr>
            <a:r>
              <a:rPr lang="ru-RU" dirty="0"/>
              <a:t>— разделять текст на смысловые части, группировать основные факты каждого смыслового куска; </a:t>
            </a:r>
          </a:p>
          <a:p>
            <a:pPr marL="0" indent="0">
              <a:buNone/>
            </a:pPr>
            <a:r>
              <a:rPr lang="ru-RU" dirty="0"/>
              <a:t>— находить в конкретном фрагменте текста ответы на поставленные вопросы; определять, в каком абзаце содержится нужная информация; </a:t>
            </a:r>
          </a:p>
          <a:p>
            <a:pPr marL="0" indent="0">
              <a:buNone/>
            </a:pPr>
            <a:r>
              <a:rPr lang="ru-RU" dirty="0"/>
              <a:t>— обобщать прочитанное, отделять главное от второстепенного, новое от уже известного; распределять выявленные факты по степени важности;</a:t>
            </a:r>
          </a:p>
          <a:p>
            <a:pPr marL="0" indent="0">
              <a:buNone/>
            </a:pPr>
            <a:r>
              <a:rPr lang="ru-RU" dirty="0"/>
              <a:t>— группировать факты и другую необходимую информацию по заданному признаку или на основе самостоятельно выбранного критерия.</a:t>
            </a:r>
          </a:p>
          <a:p>
            <a:pPr marL="0" indent="0">
              <a:buNone/>
            </a:pPr>
            <a:r>
              <a:rPr lang="ru-RU" dirty="0"/>
              <a:t>— работа с вопросами (формулировать вопросы к тексту). Внимание не на форму, а на функцию вопроса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200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318F24B-AC20-83ED-1893-C388265C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90" y="177282"/>
            <a:ext cx="10747310" cy="503853"/>
          </a:xfrm>
        </p:spPr>
        <p:txBody>
          <a:bodyPr>
            <a:normAutofit fontScale="90000"/>
          </a:bodyPr>
          <a:lstStyle/>
          <a:p>
            <a:r>
              <a:rPr lang="ru-RU" dirty="0"/>
              <a:t>2 группа читательских умений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8EDCEA-3D90-3876-E3F9-55395E434A1A}"/>
              </a:ext>
            </a:extLst>
          </p:cNvPr>
          <p:cNvSpPr txBox="1"/>
          <p:nvPr/>
        </p:nvSpPr>
        <p:spPr>
          <a:xfrm>
            <a:off x="363894" y="765111"/>
            <a:ext cx="113676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Проверяемое умение в данном задании – «Сопоставлять текстовую и графическую информацию, выделять общее». Два верных ответа. </a:t>
            </a:r>
          </a:p>
          <a:p>
            <a:r>
              <a:rPr lang="ru-RU" dirty="0"/>
              <a:t>Оценивание по данному заданию было осложнено и тем, что получение 2-х баллов было возможно только при выборе двух верных ответов и никаких других, 1 балл можно было заработать при условии выбора либо 1 верного ответа или двух верных и одного неверного.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6A6078-D75A-5E6A-4BEF-66B94711A805}"/>
              </a:ext>
            </a:extLst>
          </p:cNvPr>
          <p:cNvSpPr txBox="1"/>
          <p:nvPr/>
        </p:nvSpPr>
        <p:spPr>
          <a:xfrm>
            <a:off x="475862" y="2326415"/>
            <a:ext cx="4562670" cy="245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800" b="1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4.</a:t>
            </a:r>
            <a:r>
              <a:rPr lang="ru-RU" sz="1800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Какую информацию из летописи поможет проверить данная карта? Отметь </a:t>
            </a:r>
            <a:r>
              <a:rPr lang="ru-RU" sz="1800" b="1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800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верные ответы.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1800" dirty="0">
                <a:solidFill>
                  <a:srgbClr val="11111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о соседях Древней Руси</a:t>
            </a:r>
            <a:endParaRPr lang="ru-RU" sz="1600" dirty="0">
              <a:highlight>
                <a:srgbClr val="C0C0C0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1800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 строительстве городов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1800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 периодах засухи и голода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1800" dirty="0">
                <a:solidFill>
                  <a:srgbClr val="11111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о походах русских князей</a:t>
            </a:r>
            <a:endParaRPr lang="ru-RU" sz="1600" dirty="0">
              <a:effectLst/>
              <a:highlight>
                <a:srgbClr val="C0C0C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1800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 товарах, которыми торговала Русь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4C0D53A-FF5D-E76E-70AE-3B03A546E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4776509"/>
            <a:ext cx="1796141" cy="19804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62E6C5C5-EF4A-31B4-6D22-7B9595DA1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703122"/>
              </p:ext>
            </p:extLst>
          </p:nvPr>
        </p:nvGraphicFramePr>
        <p:xfrm>
          <a:off x="5607698" y="3247053"/>
          <a:ext cx="6260840" cy="3181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2746">
                  <a:extLst>
                    <a:ext uri="{9D8B030D-6E8A-4147-A177-3AD203B41FA5}">
                      <a16:colId xmlns:a16="http://schemas.microsoft.com/office/drawing/2014/main" xmlns="" val="3369007135"/>
                    </a:ext>
                  </a:extLst>
                </a:gridCol>
                <a:gridCol w="1944047">
                  <a:extLst>
                    <a:ext uri="{9D8B030D-6E8A-4147-A177-3AD203B41FA5}">
                      <a16:colId xmlns:a16="http://schemas.microsoft.com/office/drawing/2014/main" xmlns="" val="945015446"/>
                    </a:ext>
                  </a:extLst>
                </a:gridCol>
                <a:gridCol w="1944047">
                  <a:extLst>
                    <a:ext uri="{9D8B030D-6E8A-4147-A177-3AD203B41FA5}">
                      <a16:colId xmlns:a16="http://schemas.microsoft.com/office/drawing/2014/main" xmlns="" val="1668409614"/>
                    </a:ext>
                  </a:extLst>
                </a:gridCol>
              </a:tblGrid>
              <a:tr h="887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Группы учащихся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 балла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 балл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00551380"/>
                  </a:ext>
                </a:extLst>
              </a:tr>
              <a:tr h="539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Повышенный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65,52%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91,89%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01757692"/>
                  </a:ext>
                </a:extLst>
              </a:tr>
              <a:tr h="433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Базовый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47,29%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46,79%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09627008"/>
                  </a:ext>
                </a:extLst>
              </a:tr>
              <a:tr h="433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Пониженный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23,42%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14,18%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71737351"/>
                  </a:ext>
                </a:extLst>
              </a:tr>
              <a:tr h="887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Недостаточный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10,00%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5,43%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36773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983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E7711A0-1A85-6857-2A9C-B70FF4F9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15" y="365125"/>
            <a:ext cx="10723486" cy="433865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делать на учебных занятиях…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EEA045C-E9E9-A06B-D81B-7DAF8CC0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5" y="1207363"/>
            <a:ext cx="11132598" cy="5389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Необходимо обращать внимание на вопросы и задания с множественными ответами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Такая работа требует внимательно чтения как самого задания, так и обсуждения всех ответов (</a:t>
            </a:r>
            <a:r>
              <a:rPr lang="ru-RU" dirty="0" err="1"/>
              <a:t>дистракторы</a:t>
            </a:r>
            <a:r>
              <a:rPr lang="ru-RU" dirty="0"/>
              <a:t> и верные ответы) и выбор верных ответов </a:t>
            </a:r>
            <a:r>
              <a:rPr lang="ru-RU" b="1" dirty="0"/>
              <a:t>с обоснованием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95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E7711A0-1A85-6857-2A9C-B70FF4F9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15" y="301841"/>
            <a:ext cx="10723485" cy="337351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делать на учебных занятиях…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EEA045C-E9E9-A06B-D81B-7DAF8CC0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5" y="900953"/>
            <a:ext cx="11132598" cy="55919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Планировать работу по чтению и анализу информации графических изображений и карт:</a:t>
            </a:r>
          </a:p>
          <a:p>
            <a:pPr marL="0" indent="0">
              <a:buNone/>
            </a:pPr>
            <a:r>
              <a:rPr lang="ru-RU" dirty="0"/>
              <a:t>Важно обращать внимание не только на важные </a:t>
            </a:r>
            <a:r>
              <a:rPr lang="ru-RU" i="1" dirty="0"/>
              <a:t>детали</a:t>
            </a:r>
            <a:r>
              <a:rPr lang="ru-RU" dirty="0"/>
              <a:t> изображений на карте, на </a:t>
            </a:r>
            <a:r>
              <a:rPr lang="ru-RU" i="1" dirty="0"/>
              <a:t>объяснение взаимосвязи карты и ее легенды</a:t>
            </a:r>
            <a:r>
              <a:rPr lang="ru-RU" dirty="0"/>
              <a:t>, но и на </a:t>
            </a:r>
            <a:r>
              <a:rPr lang="ru-RU" i="1" dirty="0"/>
              <a:t>вербализацию зрительной информации</a:t>
            </a:r>
            <a:r>
              <a:rPr lang="ru-RU" dirty="0"/>
              <a:t>, перевод образов в слова. </a:t>
            </a:r>
          </a:p>
          <a:p>
            <a:pPr marL="0" indent="0">
              <a:buNone/>
            </a:pPr>
            <a:r>
              <a:rPr lang="ru-RU" dirty="0"/>
              <a:t>На уроках необходимо также постоянно </a:t>
            </a:r>
            <a:r>
              <a:rPr lang="ru-RU" i="1" dirty="0"/>
              <a:t>формулировать вопросы</a:t>
            </a:r>
            <a:r>
              <a:rPr lang="ru-RU" dirty="0"/>
              <a:t>, связанные с тем, чтобы школьники соотносили информацию письменного и невербального (в данном случае исторических карт) текстов. </a:t>
            </a:r>
          </a:p>
          <a:p>
            <a:pPr marL="0" indent="0">
              <a:buNone/>
            </a:pPr>
            <a:r>
              <a:rPr lang="ru-RU" i="1" dirty="0"/>
              <a:t>Какой информации, которую мы узнаем из карты нет в тексте учебника или источнике? </a:t>
            </a:r>
          </a:p>
          <a:p>
            <a:pPr marL="0" indent="0">
              <a:buNone/>
            </a:pPr>
            <a:r>
              <a:rPr lang="ru-RU" i="1" dirty="0"/>
              <a:t>Какая информация на карте является дополнительной? </a:t>
            </a:r>
          </a:p>
          <a:p>
            <a:pPr marL="0" indent="0">
              <a:buNone/>
            </a:pPr>
            <a:r>
              <a:rPr lang="ru-RU" i="1" dirty="0"/>
              <a:t>Какую информацию необходимо найти, чтобы проанализировать природные условия, границы, походы, соседей… и т.п.? </a:t>
            </a:r>
          </a:p>
          <a:p>
            <a:pPr marL="0" indent="0">
              <a:buNone/>
            </a:pPr>
            <a:r>
              <a:rPr lang="ru-RU" i="1" dirty="0"/>
              <a:t>Как помогает историческая карта ответить на вопросы о…? </a:t>
            </a:r>
          </a:p>
          <a:p>
            <a:pPr marL="0" indent="0">
              <a:buNone/>
            </a:pPr>
            <a:r>
              <a:rPr lang="ru-RU" i="1" dirty="0"/>
              <a:t>На какие вопросы дает ответы только карта? И т.п.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Нельзя забывать и о том, что историческая карта является особым, самостоятельным текстом, который может быть единственным учебным материалом при изучении определенных тем. С картой (-</a:t>
            </a:r>
            <a:r>
              <a:rPr lang="ru-RU" dirty="0" err="1"/>
              <a:t>ами</a:t>
            </a:r>
            <a:r>
              <a:rPr lang="ru-RU" dirty="0"/>
              <a:t>), как самостоятельным текстом может быть организована работа на уроке через такие задания как: </a:t>
            </a:r>
          </a:p>
          <a:p>
            <a:pPr marL="0" indent="0">
              <a:buNone/>
            </a:pPr>
            <a:r>
              <a:rPr lang="ru-RU" i="1" dirty="0"/>
              <a:t>Дайте название карте. Объясните это название. </a:t>
            </a:r>
          </a:p>
          <a:p>
            <a:pPr marL="0" indent="0">
              <a:buNone/>
            </a:pPr>
            <a:r>
              <a:rPr lang="ru-RU" i="1" dirty="0"/>
              <a:t>Сформулируйте все вопросы, на которые дает ответ карта(ы). </a:t>
            </a:r>
          </a:p>
          <a:p>
            <a:pPr marL="0" indent="0">
              <a:buNone/>
            </a:pPr>
            <a:r>
              <a:rPr lang="ru-RU" i="1" dirty="0"/>
              <a:t>Составьте рассказ о событии, объекте, явлении только на основании карт (ы)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86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Цели КДР6 в 2022 г. и ее особая структура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46701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</a:t>
            </a:r>
            <a:r>
              <a:rPr lang="ru-RU" sz="2400" dirty="0" smtClean="0"/>
              <a:t>радиционная цель – оценить положение дел в Красноярском крае в области читательской грамотности, увидеть главные трудности и типичные ошибки </a:t>
            </a:r>
          </a:p>
          <a:p>
            <a:pPr marL="0" indent="0">
              <a:buNone/>
            </a:pPr>
            <a:r>
              <a:rPr lang="ru-RU" sz="2400" dirty="0" smtClean="0"/>
              <a:t>Цель, которая впервые ставилась и была достигнута в 2022 году, - оценить динамику результатов за последние годы в сравнении с </a:t>
            </a:r>
            <a:r>
              <a:rPr lang="ru-RU" sz="2400" dirty="0" err="1" smtClean="0"/>
              <a:t>допандемийным</a:t>
            </a:r>
            <a:r>
              <a:rPr lang="ru-RU" sz="2400" dirty="0" smtClean="0"/>
              <a:t> периодом. Это невозможно сделать, просто сравнивая проценты выполнения работы, за разные годы. Поскольку трудности заданий и вариантов в целом в разные годы – разная. Мы не знаем, ученики выполнили работу хуже или работа стала чуть труднее. Устранить эту проблему очень непросто. </a:t>
            </a:r>
          </a:p>
          <a:p>
            <a:pPr marL="0" indent="0">
              <a:buNone/>
            </a:pPr>
            <a:r>
              <a:rPr lang="ru-RU" sz="2400" dirty="0" smtClean="0"/>
              <a:t>В работу, которая использовалась на выборке, к предметным блокам 2022 года были добавлены отдельные блоки КДР6 2018 года, благодаря чему </a:t>
            </a:r>
            <a:r>
              <a:rPr lang="ru-RU" sz="2400" dirty="0"/>
              <a:t>п</a:t>
            </a:r>
            <a:r>
              <a:rPr lang="ru-RU" sz="2400" dirty="0" smtClean="0"/>
              <a:t>оявилась возможность сравнить грамотность учеников, выполнявших одни и те же задачи.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073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968E15A-F7C0-AA24-D3A9-5BCC518F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24" y="365125"/>
            <a:ext cx="10523376" cy="371993"/>
          </a:xfrm>
        </p:spPr>
        <p:txBody>
          <a:bodyPr>
            <a:normAutofit fontScale="90000"/>
          </a:bodyPr>
          <a:lstStyle/>
          <a:p>
            <a:r>
              <a:rPr lang="ru-RU" dirty="0"/>
              <a:t>3 группа читательских умений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CB1210-BBF8-7174-DA44-C19F509E63BC}"/>
              </a:ext>
            </a:extLst>
          </p:cNvPr>
          <p:cNvSpPr txBox="1"/>
          <p:nvPr/>
        </p:nvSpPr>
        <p:spPr>
          <a:xfrm>
            <a:off x="597158" y="1772816"/>
            <a:ext cx="5774459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Задание 3.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тексте говорится: «…самые достоверные сведения о прошлом дают находки археологов». Как ты думаешь, почему автор считает их более достоверными по сравнению с письменными текстами? Приведи два довода. </a:t>
            </a:r>
          </a:p>
          <a:p>
            <a:pPr algn="just"/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_______________________________</a:t>
            </a:r>
          </a:p>
          <a:p>
            <a:pPr algn="just"/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_______________________________</a:t>
            </a:r>
          </a:p>
          <a:p>
            <a:pPr algn="just"/>
            <a:r>
              <a:rPr lang="ru-RU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балла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В ответе дано объяснение, которое содержит указание на два взаимосвязанных довода: </a:t>
            </a:r>
          </a:p>
          <a:p>
            <a:pPr algn="just"/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возможную недостоверность письменных источников </a:t>
            </a:r>
          </a:p>
          <a:p>
            <a:pPr algn="just"/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и на то, что археологи изучают предметы, вещественные останки, которые сохранились от прошлых времен и поэтому дают объективную информацию о прошлом.</a:t>
            </a:r>
          </a:p>
          <a:p>
            <a:pPr algn="just"/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балл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в объяснении указан только один довод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07AB07-D26C-934D-756C-DEBF8EFD87A2}"/>
              </a:ext>
            </a:extLst>
          </p:cNvPr>
          <p:cNvSpPr txBox="1"/>
          <p:nvPr/>
        </p:nvSpPr>
        <p:spPr>
          <a:xfrm>
            <a:off x="830424" y="858417"/>
            <a:ext cx="10523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Осмысление  и  оценка содержания  и  формы  текста, использование  информации  из текста для решения новой учебной задачи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625862A9-8F6E-A11B-3550-8B88E45F4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335481"/>
              </p:ext>
            </p:extLst>
          </p:nvPr>
        </p:nvGraphicFramePr>
        <p:xfrm>
          <a:off x="6755363" y="1847462"/>
          <a:ext cx="4758611" cy="3068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429">
                  <a:extLst>
                    <a:ext uri="{9D8B030D-6E8A-4147-A177-3AD203B41FA5}">
                      <a16:colId xmlns:a16="http://schemas.microsoft.com/office/drawing/2014/main" xmlns="" val="4281746014"/>
                    </a:ext>
                  </a:extLst>
                </a:gridCol>
                <a:gridCol w="1477591">
                  <a:extLst>
                    <a:ext uri="{9D8B030D-6E8A-4147-A177-3AD203B41FA5}">
                      <a16:colId xmlns:a16="http://schemas.microsoft.com/office/drawing/2014/main" xmlns="" val="3071775789"/>
                    </a:ext>
                  </a:extLst>
                </a:gridCol>
                <a:gridCol w="1477591">
                  <a:extLst>
                    <a:ext uri="{9D8B030D-6E8A-4147-A177-3AD203B41FA5}">
                      <a16:colId xmlns:a16="http://schemas.microsoft.com/office/drawing/2014/main" xmlns="" val="3436875995"/>
                    </a:ext>
                  </a:extLst>
                </a:gridCol>
              </a:tblGrid>
              <a:tr h="855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Группы учащихся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 балла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 балл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80158264"/>
                  </a:ext>
                </a:extLst>
              </a:tr>
              <a:tr h="519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Повышенный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24,14%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97,30%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40694997"/>
                  </a:ext>
                </a:extLst>
              </a:tr>
              <a:tr h="418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Базовый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8,53%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94,23%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35424137"/>
                  </a:ext>
                </a:extLst>
              </a:tr>
              <a:tr h="418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Пониженный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1,80%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79,85%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42789898"/>
                  </a:ext>
                </a:extLst>
              </a:tr>
              <a:tr h="855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Недостаточный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0,00%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44,57%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27502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55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12B2C9A-800B-EF12-A844-CCF5416C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37" y="365126"/>
            <a:ext cx="10672864" cy="578458"/>
          </a:xfrm>
        </p:spPr>
        <p:txBody>
          <a:bodyPr>
            <a:normAutofit fontScale="90000"/>
          </a:bodyPr>
          <a:lstStyle/>
          <a:p>
            <a:r>
              <a:rPr lang="ru-RU" dirty="0"/>
              <a:t>Трудности и решения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286FCA2-C084-D8FC-FA9F-AF5BEF669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6" y="943584"/>
            <a:ext cx="11035576" cy="55492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Результаты ответов учащихся свидетельствуют о том, что 6-классники если и понимают общий смысл предложенного учебного текста, но не могут связать эту информацию с тем, что они обсуждали на уроках в 5 классе, не могут привлечь дополнительную контекстную информацию для того, чтобы сформулировать объяснение.</a:t>
            </a:r>
          </a:p>
          <a:p>
            <a:pPr marL="0" indent="0">
              <a:buNone/>
            </a:pPr>
            <a:r>
              <a:rPr lang="ru-RU" dirty="0"/>
              <a:t>Предположение: темы, связанные с источниками исторической информации не обсуждались или были представлены формально (авторство исторических источников, вопросы достоверности и объективности информации в письменных текстах) </a:t>
            </a:r>
          </a:p>
          <a:p>
            <a:pPr marL="0" indent="0">
              <a:buNone/>
            </a:pPr>
            <a:r>
              <a:rPr lang="ru-RU" b="1" dirty="0"/>
              <a:t>Для прироста данных читательских умений необходимо: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Не просто изучать тему (события, факты, имена), но и специально организовывать «мастерские», «практикумы» на которых обсуждать авторство письменных текстов, цели написания текстов, тенденциозность или объективность информации, источники авторов письменных текстов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Для оценки объективности и достоверности информации на уроках можно ввести своеобразную шкалу </a:t>
            </a:r>
            <a:r>
              <a:rPr lang="ru-RU" b="1" dirty="0"/>
              <a:t>«правда – домысел – вымысел»</a:t>
            </a:r>
            <a:r>
              <a:rPr lang="ru-RU" dirty="0"/>
              <a:t>, и оценивать любую информацию по такой шкале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Необходимо расширять круг текстов: не только учебник, но и </a:t>
            </a:r>
            <a:r>
              <a:rPr lang="ru-RU" b="1" dirty="0"/>
              <a:t>аутентичный</a:t>
            </a:r>
            <a:r>
              <a:rPr lang="ru-RU" dirty="0"/>
              <a:t> текст, тексты, содержащие противоречивую информацию, авторскую позицию. Это позволит не только лучше понимать текст, но и соотносить информацию, формулировать собственные суждения (формулировки).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Требуется специальная организация работы: возможно первоначально устное обсуждение ответа на вопрос, затем запись суждений, доводов и аргументов, а затем определение лучшей формулировки (парная, групповая работа)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335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EF695A-4658-4C17-92AB-4A794FA2F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715" y="589548"/>
            <a:ext cx="10238873" cy="4162926"/>
          </a:xfrm>
        </p:spPr>
        <p:txBody>
          <a:bodyPr>
            <a:normAutofit/>
          </a:bodyPr>
          <a:lstStyle/>
          <a:p>
            <a:r>
              <a:rPr lang="ru-RU" dirty="0"/>
              <a:t>Анализ результатов КДР6 по читательской грамотности. Русский язык</a:t>
            </a:r>
            <a:br>
              <a:rPr lang="ru-RU" dirty="0"/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C9F88FD-07E2-4E5A-91ED-7C957175A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221705"/>
            <a:ext cx="9930063" cy="1383632"/>
          </a:xfrm>
        </p:spPr>
        <p:txBody>
          <a:bodyPr>
            <a:noAutofit/>
          </a:bodyPr>
          <a:lstStyle/>
          <a:p>
            <a:pPr algn="r"/>
            <a:r>
              <a:rPr lang="ru-RU" dirty="0"/>
              <a:t>Красноярский край, 2022 г.</a:t>
            </a:r>
          </a:p>
        </p:txBody>
      </p:sp>
    </p:spTree>
    <p:extLst>
      <p:ext uri="{BB962C8B-B14F-4D97-AF65-F5344CB8AC3E}">
        <p14:creationId xmlns:p14="http://schemas.microsoft.com/office/powerpoint/2010/main" val="3169092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C3F391-3C80-4540-8D88-DA6C699C4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</a:t>
            </a:r>
            <a:r>
              <a:rPr lang="en-US" dirty="0"/>
              <a:t> </a:t>
            </a:r>
            <a:r>
              <a:rPr lang="ru-RU" dirty="0"/>
              <a:t>по русскому языку (в %)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3C0E5F44-3010-471D-A7F3-8C97CE98ADA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636294"/>
          <a:ext cx="10615865" cy="4856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9244">
                  <a:extLst>
                    <a:ext uri="{9D8B030D-6E8A-4147-A177-3AD203B41FA5}">
                      <a16:colId xmlns="" xmlns:a16="http://schemas.microsoft.com/office/drawing/2014/main" val="3934975780"/>
                    </a:ext>
                  </a:extLst>
                </a:gridCol>
                <a:gridCol w="1063803">
                  <a:extLst>
                    <a:ext uri="{9D8B030D-6E8A-4147-A177-3AD203B41FA5}">
                      <a16:colId xmlns="" xmlns:a16="http://schemas.microsoft.com/office/drawing/2014/main" val="2437686614"/>
                    </a:ext>
                  </a:extLst>
                </a:gridCol>
                <a:gridCol w="1063803">
                  <a:extLst>
                    <a:ext uri="{9D8B030D-6E8A-4147-A177-3AD203B41FA5}">
                      <a16:colId xmlns="" xmlns:a16="http://schemas.microsoft.com/office/drawing/2014/main" val="3026233218"/>
                    </a:ext>
                  </a:extLst>
                </a:gridCol>
                <a:gridCol w="1063803">
                  <a:extLst>
                    <a:ext uri="{9D8B030D-6E8A-4147-A177-3AD203B41FA5}">
                      <a16:colId xmlns="" xmlns:a16="http://schemas.microsoft.com/office/drawing/2014/main" val="3000686925"/>
                    </a:ext>
                  </a:extLst>
                </a:gridCol>
                <a:gridCol w="1063803">
                  <a:extLst>
                    <a:ext uri="{9D8B030D-6E8A-4147-A177-3AD203B41FA5}">
                      <a16:colId xmlns="" xmlns:a16="http://schemas.microsoft.com/office/drawing/2014/main" val="4086196304"/>
                    </a:ext>
                  </a:extLst>
                </a:gridCol>
                <a:gridCol w="1063803">
                  <a:extLst>
                    <a:ext uri="{9D8B030D-6E8A-4147-A177-3AD203B41FA5}">
                      <a16:colId xmlns="" xmlns:a16="http://schemas.microsoft.com/office/drawing/2014/main" val="3549256302"/>
                    </a:ext>
                  </a:extLst>
                </a:gridCol>
                <a:gridCol w="1063803">
                  <a:extLst>
                    <a:ext uri="{9D8B030D-6E8A-4147-A177-3AD203B41FA5}">
                      <a16:colId xmlns="" xmlns:a16="http://schemas.microsoft.com/office/drawing/2014/main" val="1987126672"/>
                    </a:ext>
                  </a:extLst>
                </a:gridCol>
                <a:gridCol w="1063803">
                  <a:extLst>
                    <a:ext uri="{9D8B030D-6E8A-4147-A177-3AD203B41FA5}">
                      <a16:colId xmlns="" xmlns:a16="http://schemas.microsoft.com/office/drawing/2014/main" val="1431670231"/>
                    </a:ext>
                  </a:extLst>
                </a:gridCol>
              </a:tblGrid>
              <a:tr h="971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2022 год -- задания №№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383549953"/>
                  </a:ext>
                </a:extLst>
              </a:tr>
              <a:tr h="971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Повышенный уровень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97,30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97,30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32,43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51,35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97,30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94,59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91,89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373866304"/>
                  </a:ext>
                </a:extLst>
              </a:tr>
              <a:tr h="971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Базовый уровень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87,18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74,36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11,54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33,33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92,31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84,62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50,00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968290317"/>
                  </a:ext>
                </a:extLst>
              </a:tr>
              <a:tr h="971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Пониженный уровень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66,42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49,25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12,69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19,40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77,61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61,94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32,84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051167572"/>
                  </a:ext>
                </a:extLst>
              </a:tr>
              <a:tr h="971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Недостаточный уровень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45,65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16,30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11,96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16,30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44,57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22,83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11,96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936570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750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CAB0AD-54F6-4A42-80D0-CF7405BC2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Общий результат по работе (русский язык)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FFBA42BE-BDEC-4B6B-851D-715F59829D7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67063" y="1997242"/>
          <a:ext cx="9697453" cy="3862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0396">
                  <a:extLst>
                    <a:ext uri="{9D8B030D-6E8A-4147-A177-3AD203B41FA5}">
                      <a16:colId xmlns="" xmlns:a16="http://schemas.microsoft.com/office/drawing/2014/main" val="2430731411"/>
                    </a:ext>
                  </a:extLst>
                </a:gridCol>
                <a:gridCol w="2437057">
                  <a:extLst>
                    <a:ext uri="{9D8B030D-6E8A-4147-A177-3AD203B41FA5}">
                      <a16:colId xmlns="" xmlns:a16="http://schemas.microsoft.com/office/drawing/2014/main" val="4288020944"/>
                    </a:ext>
                  </a:extLst>
                </a:gridCol>
              </a:tblGrid>
              <a:tr h="1321257">
                <a:tc>
                  <a:txBody>
                    <a:bodyPr/>
                    <a:lstStyle/>
                    <a:p>
                      <a:pPr algn="l" fontAlgn="b"/>
                      <a:r>
                        <a:rPr lang="ru-RU" sz="4400" u="none" strike="noStrike" dirty="0">
                          <a:effectLst/>
                        </a:rPr>
                        <a:t>2018 год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400" u="none" strike="noStrike">
                          <a:effectLst/>
                        </a:rPr>
                        <a:t>44,01%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651172985"/>
                  </a:ext>
                </a:extLst>
              </a:tr>
              <a:tr h="1321257">
                <a:tc>
                  <a:txBody>
                    <a:bodyPr/>
                    <a:lstStyle/>
                    <a:p>
                      <a:pPr algn="l" fontAlgn="b"/>
                      <a:r>
                        <a:rPr lang="ru-RU" sz="4400" u="none" strike="noStrike" dirty="0">
                          <a:effectLst/>
                        </a:rPr>
                        <a:t>2021 год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u="none" strike="noStrike">
                          <a:effectLst/>
                        </a:rPr>
                        <a:t>39,29%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593950866"/>
                  </a:ext>
                </a:extLst>
              </a:tr>
              <a:tr h="1219622">
                <a:tc>
                  <a:txBody>
                    <a:bodyPr/>
                    <a:lstStyle/>
                    <a:p>
                      <a:pPr algn="l" fontAlgn="b"/>
                      <a:r>
                        <a:rPr lang="ru-RU" sz="4400" u="none" strike="noStrike" dirty="0">
                          <a:effectLst/>
                        </a:rPr>
                        <a:t>2022 год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37,14%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1843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076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717A70-A0A6-487D-8576-0CAFD2762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559"/>
          </a:xfrm>
        </p:spPr>
        <p:txBody>
          <a:bodyPr>
            <a:normAutofit fontScale="90000"/>
          </a:bodyPr>
          <a:lstStyle/>
          <a:p>
            <a:r>
              <a:rPr lang="ru-RU" dirty="0"/>
              <a:t>Типичные затруднения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A52AAA-B51F-424B-ACC4-6E57DFEB3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1395663"/>
            <a:ext cx="11201400" cy="5097212"/>
          </a:xfrm>
        </p:spPr>
        <p:txBody>
          <a:bodyPr>
            <a:normAutofit/>
          </a:bodyPr>
          <a:lstStyle/>
          <a:p>
            <a:r>
              <a:rPr lang="ru-RU" dirty="0"/>
              <a:t>Ученик не различает существенную и несущественную, второстепенную информацию; путает специфику устной и письменной речи, не вполне осознаёт предназначение грамматики и словарей как таковых. Не различает существенные характеристики использованных в тексте понятий, а это означает, что учащийся не размышляет над языком, эта тема лежит вне его познавательных интересов.</a:t>
            </a:r>
          </a:p>
          <a:p>
            <a:r>
              <a:rPr lang="ru-RU" dirty="0"/>
              <a:t>Даже если необходимая информация есть в тексте и расположена компактно и последовательно, ученик ориентируется на самое общее представление о теме текста, он ищет «знакомые слова» и без раздумий выписывает фрагмент текста, где они встречаются. Текст воспринимает поверхностно, зачастую не может отличить иллюстративный пример от основного содержания 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913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C8FE5-6253-482A-A52A-0DFA7006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делать учителю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1934F6-E016-4FC1-BABA-68C9CF257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47" y="1251284"/>
            <a:ext cx="11044990" cy="524159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Если подобный подход к работе с информацией прослеживается и в обычном учебном процессе, этих учеников надо специально </a:t>
            </a:r>
            <a:r>
              <a:rPr lang="ru-RU" b="1" dirty="0"/>
              <a:t>заинтересовывать процессом поиска правильной информации среди большого массива неправильной </a:t>
            </a:r>
            <a:r>
              <a:rPr lang="ru-RU" dirty="0"/>
              <a:t>– и </a:t>
            </a:r>
            <a:r>
              <a:rPr lang="ru-RU" b="1" dirty="0"/>
              <a:t>на каждом предмете </a:t>
            </a:r>
            <a:r>
              <a:rPr lang="ru-RU" dirty="0"/>
              <a:t>делать акцент на специфическую для содержания тематику. </a:t>
            </a:r>
          </a:p>
          <a:p>
            <a:r>
              <a:rPr lang="ru-RU" dirty="0"/>
              <a:t>Всевозможные викторины-угадайки, задачи с ловушками, задания для обсуждения в парах разных вариантов ответа поспособствуют развитию ЧГ, но только при том условии, что после выполнения задания или какого-то этапа работы будут </a:t>
            </a:r>
            <a:r>
              <a:rPr lang="ru-RU" b="1" dirty="0"/>
              <a:t>тщательно разобраны и обсуждены все варианты ответа</a:t>
            </a:r>
            <a:r>
              <a:rPr lang="ru-RU" dirty="0"/>
              <a:t> – </a:t>
            </a:r>
            <a:r>
              <a:rPr lang="ru-RU" b="1" dirty="0"/>
              <a:t>и неправильные в том числе! </a:t>
            </a:r>
            <a:r>
              <a:rPr lang="ru-RU" dirty="0"/>
              <a:t>Важно при этом особое внимание уделить не столько оценке правильности вариантов, сколько </a:t>
            </a:r>
            <a:r>
              <a:rPr lang="ru-RU" b="1" dirty="0"/>
              <a:t>способу действия </a:t>
            </a:r>
            <a:r>
              <a:rPr lang="ru-RU" dirty="0"/>
              <a:t>– почему был выбран этот вариант? Как рассуждал человек, выбирая его? На что он ориентировался, а на что не обратил внимания? </a:t>
            </a:r>
          </a:p>
        </p:txBody>
      </p:sp>
    </p:spTree>
    <p:extLst>
      <p:ext uri="{BB962C8B-B14F-4D97-AF65-F5344CB8AC3E}">
        <p14:creationId xmlns:p14="http://schemas.microsoft.com/office/powerpoint/2010/main" val="4028588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E988E7-BEAB-4B88-B373-925A6927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307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делать учителю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35B072-BE54-4DC7-B555-49EB016BA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91126"/>
            <a:ext cx="11201400" cy="530174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Простая тренировка внимания не спасет ситуацию.</a:t>
            </a:r>
          </a:p>
          <a:p>
            <a:r>
              <a:rPr lang="ru-RU" dirty="0"/>
              <a:t>Нужна повседневная и тщательная работа с ошибками путем разбора способов действия ученика. </a:t>
            </a:r>
          </a:p>
          <a:p>
            <a:r>
              <a:rPr lang="ru-RU" dirty="0"/>
              <a:t>Выделение основного содержания фрагмента текста, определение назначения этого фрагмента и выразительных средств, использованных автором, можно проводить </a:t>
            </a:r>
            <a:r>
              <a:rPr lang="ru-RU" b="1" dirty="0"/>
              <a:t>не только на художественных текстах, но и на материале параграфов учебника, исторических документах, популярной научной литературе</a:t>
            </a:r>
            <a:r>
              <a:rPr lang="ru-RU" dirty="0"/>
              <a:t>. </a:t>
            </a:r>
          </a:p>
          <a:p>
            <a:r>
              <a:rPr lang="ru-RU" dirty="0"/>
              <a:t>Можно разыгрывать целые литературные сражения, когда одна команда пытается запутать другую, используя для этого нарушение принципов логики, различные уловки, отвлекающие внимание соперников, а в случае использования конкретного предметного материала – и фактические ошибки. Причем </a:t>
            </a:r>
            <a:r>
              <a:rPr lang="ru-RU" b="1" dirty="0">
                <a:solidFill>
                  <a:srgbClr val="FF0000"/>
                </a:solidFill>
              </a:rPr>
              <a:t>нужно не ограничиваться предметной областью языкознания – на всех других уроках тоже достаточно материала для подобных состязаний.</a:t>
            </a:r>
          </a:p>
        </p:txBody>
      </p:sp>
    </p:spTree>
    <p:extLst>
      <p:ext uri="{BB962C8B-B14F-4D97-AF65-F5344CB8AC3E}">
        <p14:creationId xmlns:p14="http://schemas.microsoft.com/office/powerpoint/2010/main" val="529091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1EE800-B82D-4F92-8DA0-32811DD3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537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Задание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9DE840-905E-4083-BC4E-4D829B476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0496"/>
            <a:ext cx="10976811" cy="5226467"/>
          </a:xfrm>
        </p:spPr>
        <p:txBody>
          <a:bodyPr/>
          <a:lstStyle/>
          <a:p>
            <a:r>
              <a:rPr lang="ru-RU" dirty="0"/>
              <a:t>2 гр., умение сопоставлять информацию и делать выводы.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0E8CA7A9-D4EC-4008-BD89-A913C3A0F1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7359" y="1780675"/>
          <a:ext cx="11297652" cy="4793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5884">
                  <a:extLst>
                    <a:ext uri="{9D8B030D-6E8A-4147-A177-3AD203B41FA5}">
                      <a16:colId xmlns="" xmlns:a16="http://schemas.microsoft.com/office/drawing/2014/main" val="3067870346"/>
                    </a:ext>
                  </a:extLst>
                </a:gridCol>
                <a:gridCol w="3765884">
                  <a:extLst>
                    <a:ext uri="{9D8B030D-6E8A-4147-A177-3AD203B41FA5}">
                      <a16:colId xmlns="" xmlns:a16="http://schemas.microsoft.com/office/drawing/2014/main" val="2602698146"/>
                    </a:ext>
                  </a:extLst>
                </a:gridCol>
                <a:gridCol w="3765884">
                  <a:extLst>
                    <a:ext uri="{9D8B030D-6E8A-4147-A177-3AD203B41FA5}">
                      <a16:colId xmlns="" xmlns:a16="http://schemas.microsoft.com/office/drawing/2014/main" val="1995511332"/>
                    </a:ext>
                  </a:extLst>
                </a:gridCol>
              </a:tblGrid>
              <a:tr h="5256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Верно ли данное утверждение?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Нет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80484246"/>
                  </a:ext>
                </a:extLst>
              </a:tr>
              <a:tr h="10755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 А. Зализняк ехал во Францию, чтобы учиться, а не учить.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58798497"/>
                  </a:ext>
                </a:extLst>
              </a:tr>
              <a:tr h="19996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 В нашей стране грамматика русского языка изучается в школах, чтобы школьники научились правильно писать окончания слов.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92372347"/>
                  </a:ext>
                </a:extLst>
              </a:tr>
              <a:tr h="11926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3. У А. Зализняка не было способностей к иностранным языкам.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19231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552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A97A47-2246-46B5-8CD0-9905B09A8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686"/>
          </a:xfrm>
        </p:spPr>
        <p:txBody>
          <a:bodyPr/>
          <a:lstStyle/>
          <a:p>
            <a:r>
              <a:rPr lang="ru-RU" dirty="0"/>
              <a:t>Затруднения в задании 3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95AC1B-216B-4FC1-B644-679737B4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6" y="1191126"/>
            <a:ext cx="11442031" cy="5438274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/>
              <a:t>Правильность второго утверждения успешно оценили большинство учеников во всех четырех группах, </a:t>
            </a:r>
            <a:r>
              <a:rPr lang="ru-RU" b="1" dirty="0"/>
              <a:t>но это скорее минус, чем плюс</a:t>
            </a:r>
            <a:r>
              <a:rPr lang="ru-RU" dirty="0"/>
              <a:t>! Ученик в этом случае просто находит в тексте фразу, аналогичную фразе из задания, убеждается в их сходстве и фиксирует в таблице правильность утверждения. Мыслительные операции, которые он при этом производит, довольно просты, а фрагмент текста, который он привлекает к работе, компактен – ограничен и располагается последовательно.</a:t>
            </a:r>
          </a:p>
          <a:p>
            <a:r>
              <a:rPr lang="ru-RU" dirty="0"/>
              <a:t>Если для оценки правильности утверждения нужно обратиться к разным частям текста или критически отнестись к самому утверждению, учащиеся очень часто испытывают существенные затруднения.</a:t>
            </a:r>
          </a:p>
          <a:p>
            <a:r>
              <a:rPr lang="ru-RU" dirty="0"/>
              <a:t>Так, например, для оценки правильности третьего суждения в этом задании ученику нужно было критически отнестись к первому предложению текста: «В 6 лет Андрею Зализняку сказали, что у него нет способностей к иностранным языкам». Но практически половина учеников из групп с недостаточным, пониженным и базовым уровнем безоговорочно приняли высказанное в этом предложении мнение на веру. Более того – с этим утверждением согласились даже некоторые ученики, обладающие повышенным уровнем. При этом учащихся не смутило даже то, что уже следующее предложение опровергает ту мысль, которая содержится в первом предложении.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17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74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Основные результаты КДР6-2022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процент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выполнения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КДР6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39,57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%. В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среднем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ученики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набрали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балл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из 40 возможных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балл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100-балльной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шкале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56,69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(это не процент выполнения!)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51" t="20387" r="19872" b="36184"/>
          <a:stretch/>
        </p:blipFill>
        <p:spPr>
          <a:xfrm>
            <a:off x="1063052" y="1725768"/>
            <a:ext cx="10065896" cy="41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68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DA438A-B1C8-4A3E-93F5-E3A27B3F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4DC269-48E0-483C-B214-E09837546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Привычка к воспроизведению информации без дополнительного обдумывания и некритичное отношение к любому тексту в учебной ситуации (а много ли наши ребята работают с текстами вне учебной ситуации?) приводит к неумению видеть глубокие связи и находить скрытый смысл в тексте. А это значит, что </a:t>
            </a:r>
            <a:r>
              <a:rPr lang="ru-RU" b="1" dirty="0"/>
              <a:t>ученик оказывается беспомощным перед неадаптированным научным и даже научно-популярным текстом</a:t>
            </a:r>
            <a:r>
              <a:rPr lang="ru-RU" dirty="0"/>
              <a:t> и – что самое опасное – </a:t>
            </a:r>
            <a:r>
              <a:rPr lang="ru-RU" b="1" dirty="0"/>
              <a:t>беззащитным перед текстом манипулятивного характера</a:t>
            </a:r>
            <a:r>
              <a:rPr lang="ru-RU" dirty="0"/>
              <a:t>. Любая реклама, агитация, пропаганда проникает в его сознание, не встречая на своем пути преграды в виде критического переосмысления информации. </a:t>
            </a:r>
          </a:p>
        </p:txBody>
      </p:sp>
    </p:spTree>
    <p:extLst>
      <p:ext uri="{BB962C8B-B14F-4D97-AF65-F5344CB8AC3E}">
        <p14:creationId xmlns:p14="http://schemas.microsoft.com/office/powerpoint/2010/main" val="489418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6D7B5A-09FA-4CCB-AB12-C2B318BE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843"/>
          </a:xfrm>
        </p:spPr>
        <p:txBody>
          <a:bodyPr/>
          <a:lstStyle/>
          <a:p>
            <a:r>
              <a:rPr lang="ru-RU" dirty="0"/>
              <a:t>Что делать учителю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B55994C-9176-491A-A825-55698290B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21" y="1479884"/>
            <a:ext cx="11141242" cy="501299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Чтобы ученик мог преодолеть барьер и выйти за границы подобных стереотипных мыслительных действий, у него должна быть сформирована привычка к интеллектуальным действиям более сложным, чем простое воспроизведение материала по шаблону. </a:t>
            </a:r>
            <a:r>
              <a:rPr lang="ru-RU" b="1" dirty="0"/>
              <a:t>«Выпиши ответ из текста» – неудачное дидактическое решение, злоупотреблять им нельзя.</a:t>
            </a:r>
          </a:p>
          <a:p>
            <a:r>
              <a:rPr lang="ru-RU" dirty="0"/>
              <a:t>На уроках и учебных занятиях необходимо использовать такие задания и формы организации работы учащихся, которые включали бы </a:t>
            </a:r>
            <a:r>
              <a:rPr lang="ru-RU" b="1" dirty="0"/>
              <a:t>совместное обсуждение, дискуссию, самостоятельное формулирование суждений и их содержательную критическую оценку</a:t>
            </a:r>
            <a:r>
              <a:rPr lang="ru-RU" dirty="0"/>
              <a:t>. Кроме этого важен </a:t>
            </a:r>
            <a:r>
              <a:rPr lang="ru-RU" b="1" dirty="0"/>
              <a:t>глубокий анализ ошибок</a:t>
            </a:r>
            <a:r>
              <a:rPr lang="ru-RU" dirty="0"/>
              <a:t>, допускаемых учениками, в сопоставлении с теми </a:t>
            </a:r>
            <a:r>
              <a:rPr lang="ru-RU" b="1" dirty="0"/>
              <a:t>способами работы</a:t>
            </a:r>
            <a:r>
              <a:rPr lang="ru-RU" dirty="0"/>
              <a:t>, которые они применяют. Работа с ошибкой не должна сводиться к воспроизведению правильного ответа. Нужно разбираться, почему был дан неправильный ответ и что в нем не так, почему в данном случае способ действия, который использовал ученик, не подходит для решения предложенной задачи.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На это нужно выделять время на уроке!</a:t>
            </a:r>
          </a:p>
        </p:txBody>
      </p:sp>
    </p:spTree>
    <p:extLst>
      <p:ext uri="{BB962C8B-B14F-4D97-AF65-F5344CB8AC3E}">
        <p14:creationId xmlns:p14="http://schemas.microsoft.com/office/powerpoint/2010/main" val="3421308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5B5126-DD3A-4B6A-8C06-0F29EBEC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8994B8-DA91-41B9-8624-7DA474DDD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 гр., умение находить в тексте информацию, данную в явном виде</a:t>
            </a:r>
          </a:p>
          <a:p>
            <a:pPr marL="0" indent="0">
              <a:buNone/>
            </a:pPr>
            <a:r>
              <a:rPr lang="ru-RU" dirty="0"/>
              <a:t>Формулировка: «Как в последнем абзаце текста по-другому названы склонения? Впиши в ответ </a:t>
            </a:r>
            <a:r>
              <a:rPr lang="ru-RU" b="1" dirty="0"/>
              <a:t>одно</a:t>
            </a:r>
            <a:r>
              <a:rPr lang="ru-RU" dirty="0"/>
              <a:t> пропущенное слово. </a:t>
            </a:r>
          </a:p>
          <a:p>
            <a:pPr marL="0" indent="0">
              <a:buNone/>
            </a:pPr>
            <a:r>
              <a:rPr lang="ru-RU" dirty="0"/>
              <a:t>Типы _</a:t>
            </a:r>
            <a:r>
              <a:rPr lang="ru-RU" i="1" u="sng" dirty="0"/>
              <a:t>изменения</a:t>
            </a:r>
            <a:r>
              <a:rPr lang="ru-RU" dirty="0"/>
              <a:t>_ слов.</a:t>
            </a:r>
          </a:p>
          <a:p>
            <a:pPr marL="0" indent="0">
              <a:buNone/>
            </a:pPr>
            <a:r>
              <a:rPr lang="ru-RU" dirty="0"/>
              <a:t>Затруднения: варианты «склонений, спряжений» (которые, по крайней мере, грамматически увязываются с фразой, которую нужно было дополнить), встречающиеся в группе базового уровня, в группе пониженного уровня дополняются уже менее сочетаемыми с текстом задания ответами: «студия», «иду, идешь», «7а». А в группе с недостаточным уровнем к ним добавляются не только странные в предлагаемом контексте «дом и дома» или «иду», но и экзотическое «</a:t>
            </a:r>
            <a:r>
              <a:rPr lang="ru-RU" dirty="0" err="1"/>
              <a:t>барклая</a:t>
            </a:r>
            <a:r>
              <a:rPr lang="ru-RU" dirty="0"/>
              <a:t>» (со строчной буквы и вот в такой форме).</a:t>
            </a:r>
          </a:p>
        </p:txBody>
      </p:sp>
    </p:spTree>
    <p:extLst>
      <p:ext uri="{BB962C8B-B14F-4D97-AF65-F5344CB8AC3E}">
        <p14:creationId xmlns:p14="http://schemas.microsoft.com/office/powerpoint/2010/main" val="2387372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D3D226-5F5E-4CAB-AF4B-827F407D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Позитивный результат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B8C886-3F74-4966-B885-A518C0D66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Определенная доля учащихся при выполнении этого задания опиралась не столько на текст, сколько на собственное понимание склонений – эти ученики вместо использованного в тексте слова «изменения» вписывали в ответ слово «форм» или «словоизменения». </a:t>
            </a:r>
          </a:p>
          <a:p>
            <a:r>
              <a:rPr lang="ru-RU" dirty="0"/>
              <a:t>Эти ответы засчитывались как верные, и они по крайней мере указывают на то, что у учеников сформированы предметные знания в этой теме.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483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28AD80-B101-4E4A-994D-E0EDE781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938"/>
          </a:xfrm>
        </p:spPr>
        <p:txBody>
          <a:bodyPr/>
          <a:lstStyle/>
          <a:p>
            <a:r>
              <a:rPr lang="ru-RU" dirty="0"/>
              <a:t>Что делать учителю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9F4864-52A5-43A9-9404-21928E29C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83" y="1395662"/>
            <a:ext cx="11189369" cy="499310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Возможно, некоторая доля учеников попыталась выполнить это задание, вставляя на место пропуска слова </a:t>
            </a:r>
            <a:r>
              <a:rPr lang="ru-RU" b="1" dirty="0"/>
              <a:t>наугад</a:t>
            </a:r>
            <a:r>
              <a:rPr lang="ru-RU" dirty="0"/>
              <a:t>.  Вопрос: это привычный способ действия ученика? Какова вероятность того, что и существенная часть классных и домашних заданий выполняется таким же образом? И на какие данные в таком случае опирается учитель, когда делает вывод о степени освоения учениками тех или иных знаний и умений в текущем режиме? </a:t>
            </a:r>
            <a:r>
              <a:rPr lang="ru-RU" b="1" dirty="0">
                <a:solidFill>
                  <a:srgbClr val="FF0000"/>
                </a:solidFill>
              </a:rPr>
              <a:t>Надо на уроках обсуждать с учащимися все заявленные ими варианты решений и побуждать их не просто записывать ответ, но и доказывать его правильность</a:t>
            </a:r>
            <a:r>
              <a:rPr lang="ru-RU" dirty="0"/>
              <a:t>. </a:t>
            </a:r>
          </a:p>
          <a:p>
            <a:r>
              <a:rPr lang="ru-RU" dirty="0"/>
              <a:t>Повлиять на ситуацию с недостаточной подготовкой учащихся к работе с понятиями можно, но для этого следует вносить </a:t>
            </a:r>
            <a:r>
              <a:rPr lang="ru-RU" b="1" dirty="0"/>
              <a:t>пусть и небольшие, но системные изменения в процесс обучения</a:t>
            </a:r>
            <a:r>
              <a:rPr lang="ru-RU" dirty="0"/>
              <a:t>. Необходимо </a:t>
            </a:r>
            <a:r>
              <a:rPr lang="ru-RU" b="1" dirty="0">
                <a:solidFill>
                  <a:srgbClr val="FF0000"/>
                </a:solidFill>
              </a:rPr>
              <a:t>давать ученикам на уроке время и возможность самостоятельно размышлять над формулировками понятий и определений, рассуждать, спорить, высказывать свои суждения и получать развернутую содержательную обратную связь от соучеников и педагога по поводу своих мыслей</a:t>
            </a:r>
            <a:r>
              <a:rPr lang="ru-RU" dirty="0"/>
              <a:t>. Это нужно делать </a:t>
            </a:r>
            <a:r>
              <a:rPr lang="ru-RU" b="1" dirty="0"/>
              <a:t>не для заучивания и воспроизведения, а для подлинного понимания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423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4E98BE-D4CF-4A59-881F-43F8A751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0991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Задание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7EADA4-BCF7-48E9-B393-08C1C89D6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21" y="1359568"/>
            <a:ext cx="11177337" cy="513330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3 гр., умение использовать информацию из текста для решения практической задачи.</a:t>
            </a:r>
          </a:p>
          <a:p>
            <a:pPr marL="0" indent="0">
              <a:buNone/>
            </a:pPr>
            <a:r>
              <a:rPr lang="ru-RU" dirty="0"/>
              <a:t>Формулировка: «Выбери </a:t>
            </a:r>
            <a:r>
              <a:rPr lang="ru-RU" b="1" dirty="0"/>
              <a:t>факты</a:t>
            </a:r>
            <a:r>
              <a:rPr lang="ru-RU" dirty="0"/>
              <a:t>, которые доказывают, что на самом деле типов склонения в русском языке больше трех. Отметь </a:t>
            </a:r>
            <a:r>
              <a:rPr lang="ru-RU" b="1" dirty="0"/>
              <a:t>все </a:t>
            </a:r>
            <a:r>
              <a:rPr lang="ru-RU" dirty="0"/>
              <a:t>верные ответы.</a:t>
            </a:r>
          </a:p>
          <a:p>
            <a:pPr marL="0" indent="0">
              <a:buNone/>
            </a:pPr>
            <a:r>
              <a:rPr lang="ru-RU" dirty="0"/>
              <a:t>1. В «Грамматическом словаре русского языка» 100 тысяч существительных, прилагательных и глаголов.</a:t>
            </a:r>
          </a:p>
          <a:p>
            <a:pPr marL="0" indent="0">
              <a:buNone/>
            </a:pPr>
            <a:r>
              <a:rPr lang="ru-RU" dirty="0"/>
              <a:t>2. У слова </a:t>
            </a:r>
            <a:r>
              <a:rPr lang="ru-RU" i="1" dirty="0"/>
              <a:t>берег</a:t>
            </a:r>
            <a:r>
              <a:rPr lang="ru-RU" dirty="0"/>
              <a:t> два разных предложных падежа: </a:t>
            </a:r>
            <a:r>
              <a:rPr lang="ru-RU" i="1" dirty="0"/>
              <a:t>о береге</a:t>
            </a:r>
            <a:r>
              <a:rPr lang="ru-RU" dirty="0"/>
              <a:t> и </a:t>
            </a:r>
            <a:r>
              <a:rPr lang="ru-RU" i="1" dirty="0"/>
              <a:t>на берегу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3. «Яндекс» строит предположения о словах, которых еще нет в компьютерном словаре.</a:t>
            </a:r>
          </a:p>
          <a:p>
            <a:pPr marL="0" indent="0">
              <a:buNone/>
            </a:pPr>
            <a:r>
              <a:rPr lang="ru-RU" dirty="0"/>
              <a:t>4. Слова </a:t>
            </a:r>
            <a:r>
              <a:rPr lang="ru-RU" i="1" dirty="0"/>
              <a:t>стол</a:t>
            </a:r>
            <a:r>
              <a:rPr lang="ru-RU" dirty="0"/>
              <a:t> и </a:t>
            </a:r>
            <a:r>
              <a:rPr lang="ru-RU" i="1" dirty="0"/>
              <a:t>дом</a:t>
            </a:r>
            <a:r>
              <a:rPr lang="ru-RU" dirty="0"/>
              <a:t> относятся ко второму склонению, но формы множественного числа у них разные: </a:t>
            </a:r>
            <a:r>
              <a:rPr lang="ru-RU" i="1" dirty="0"/>
              <a:t>столы</a:t>
            </a:r>
            <a:r>
              <a:rPr lang="ru-RU" dirty="0"/>
              <a:t>, но </a:t>
            </a:r>
            <a:r>
              <a:rPr lang="ru-RU" i="1" dirty="0"/>
              <a:t>дома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5. Мы знаем, что </a:t>
            </a:r>
            <a:r>
              <a:rPr lang="ru-RU" i="1" dirty="0"/>
              <a:t>дом</a:t>
            </a:r>
            <a:r>
              <a:rPr lang="ru-RU" dirty="0"/>
              <a:t> и </a:t>
            </a:r>
            <a:r>
              <a:rPr lang="ru-RU" i="1" dirty="0"/>
              <a:t>дома</a:t>
            </a:r>
            <a:r>
              <a:rPr lang="ru-RU" dirty="0"/>
              <a:t>, </a:t>
            </a:r>
            <a:r>
              <a:rPr lang="ru-RU" i="1" dirty="0"/>
              <a:t>иду</a:t>
            </a:r>
            <a:r>
              <a:rPr lang="ru-RU" dirty="0"/>
              <a:t> и </a:t>
            </a:r>
            <a:r>
              <a:rPr lang="ru-RU" i="1" dirty="0"/>
              <a:t>идешь</a:t>
            </a:r>
            <a:r>
              <a:rPr lang="ru-RU" dirty="0"/>
              <a:t> – это одно слово.</a:t>
            </a:r>
          </a:p>
          <a:p>
            <a:pPr marL="0" indent="0">
              <a:buNone/>
            </a:pPr>
            <a:r>
              <a:rPr lang="ru-RU" dirty="0"/>
              <a:t>Затруднения: наряду с правильными вариантами выбирали и неверные. ученик выбирает факт как таковой, иногда случайно. Требование о том, что факт должен еще и что-то там подтверждать, ученик упускает из виду. Такое требование для него неожиданно? Он не привык к таким сложным умозаключениям, с такими требованиями в своей обычной учебной жизни он сталкивается мало – или же ему удается избегать их выполнения.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04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1038BF-B66F-4308-AE71-5EC30ECD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</p:spPr>
        <p:txBody>
          <a:bodyPr/>
          <a:lstStyle/>
          <a:p>
            <a:r>
              <a:rPr lang="ru-RU" dirty="0"/>
              <a:t>Что делать учителю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0F5EC6-D343-49FF-8955-DF4087A7F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1576138"/>
            <a:ext cx="11381874" cy="49167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Нужна </a:t>
            </a:r>
            <a:r>
              <a:rPr lang="ru-RU" b="1" dirty="0"/>
              <a:t>практика размышлений над текстом</a:t>
            </a:r>
            <a:r>
              <a:rPr lang="ru-RU" dirty="0"/>
              <a:t>, работы с задачами-ловушками и вопросами с подвохом (причем </a:t>
            </a:r>
            <a:r>
              <a:rPr lang="ru-RU" b="1" dirty="0"/>
              <a:t>ученик должен не только отвечать на эти вопросы, но и составлять их для своих товарищей</a:t>
            </a:r>
            <a:r>
              <a:rPr lang="ru-RU" dirty="0"/>
              <a:t>, например). </a:t>
            </a:r>
          </a:p>
          <a:p>
            <a:r>
              <a:rPr lang="ru-RU" dirty="0"/>
              <a:t>Не менее важно учить школьников </a:t>
            </a:r>
            <a:r>
              <a:rPr lang="ru-RU" b="1" dirty="0"/>
              <a:t>составлять собственные тексты, подбирать аргументы и доказательства, оценивать достоверность фактов и обоснованность мнений</a:t>
            </a:r>
            <a:r>
              <a:rPr lang="ru-RU" dirty="0"/>
              <a:t> – а для этого учебные задания должны быть разнообразными, предполагающими работу с различными источниками и видами представления информации, дающими возможность самостоятельного размышления и сопоставления своих умозаключений с суждениями других людей. Необходимо напомнить, что такая работа возможна и нужна </a:t>
            </a:r>
            <a:r>
              <a:rPr lang="ru-RU" b="1" dirty="0">
                <a:solidFill>
                  <a:srgbClr val="FF0000"/>
                </a:solidFill>
              </a:rPr>
              <a:t>на всех предметах, а не только на уроках словесности</a:t>
            </a:r>
            <a:r>
              <a:rPr lang="ru-RU" dirty="0"/>
              <a:t>.</a:t>
            </a:r>
          </a:p>
          <a:p>
            <a:r>
              <a:rPr lang="ru-RU" dirty="0"/>
              <a:t>Можно пожелать учителю расширять кругозор учеников в области языкознания и по мере возможности развеивать жесткие стереотипы, мешающие учащимся видеть в языке источник захватывающих открытый и объект искреннего исследовательского интереса.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503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9ACB9C-80D6-42E6-838F-F097461E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151D14-3B0B-4167-AEAC-B0738C60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3 гр., умение использовать информацию из текста для решения практической задачи</a:t>
            </a:r>
          </a:p>
          <a:p>
            <a:pPr marL="0" indent="0">
              <a:buNone/>
            </a:pPr>
            <a:r>
              <a:rPr lang="ru-RU" dirty="0"/>
              <a:t>Формулировка: «Если считать, что в русском языке больше трёх склонений, то какое из перечисленных ниже слов можно отнести к тому же склонению, что и слово </a:t>
            </a:r>
            <a:r>
              <a:rPr lang="ru-RU" i="1" dirty="0"/>
              <a:t>берег</a:t>
            </a:r>
            <a:r>
              <a:rPr lang="ru-RU" dirty="0"/>
              <a:t>? Обведи номер этого слова и объясни свой ответ.</a:t>
            </a:r>
          </a:p>
          <a:p>
            <a:pPr marL="0" indent="0">
              <a:buNone/>
            </a:pPr>
            <a:r>
              <a:rPr lang="ru-RU" i="1" dirty="0"/>
              <a:t>1) карандаш	2) овраг	3) диван	4) снег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Объяснение: 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511440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0718B6-029F-45C3-9B46-6E39C43D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243"/>
          </a:xfrm>
        </p:spPr>
        <p:txBody>
          <a:bodyPr>
            <a:normAutofit fontScale="90000"/>
          </a:bodyPr>
          <a:lstStyle/>
          <a:p>
            <a:r>
              <a:rPr lang="ru-RU" dirty="0"/>
              <a:t>Затруднения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1F9BAF-5C3B-4824-971F-9E50667B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07696"/>
            <a:ext cx="11586410" cy="508518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Чаще всего из неверных ответов шестиклассники выбирали «овраг» </a:t>
            </a:r>
          </a:p>
          <a:p>
            <a:r>
              <a:rPr lang="ru-RU" dirty="0"/>
              <a:t>Нередко в объяснении такого выбора ученики </a:t>
            </a:r>
            <a:r>
              <a:rPr lang="ru-RU" b="1" dirty="0"/>
              <a:t>ссылались на характеристики объекта, обозначенного этим словом</a:t>
            </a:r>
            <a:r>
              <a:rPr lang="ru-RU" dirty="0"/>
              <a:t> («У оврага есть берега», «Берег и овраг почти одно и то же») либо </a:t>
            </a:r>
            <a:r>
              <a:rPr lang="ru-RU" b="1" dirty="0"/>
              <a:t>на внешние признаки слова </a:t>
            </a:r>
            <a:r>
              <a:rPr lang="ru-RU" dirty="0"/>
              <a:t>(оканчивается на букву «г», как и слово «берег»). </a:t>
            </a:r>
            <a:endParaRPr lang="en-US" dirty="0"/>
          </a:p>
          <a:p>
            <a:r>
              <a:rPr lang="ru-RU" dirty="0"/>
              <a:t>Ученик знает, что для определения падежа нужно задать вопрос, и в своем объяснении </a:t>
            </a:r>
            <a:r>
              <a:rPr lang="ru-RU" b="1" dirty="0"/>
              <a:t>опирается на это алгоритмическое действие</a:t>
            </a:r>
            <a:r>
              <a:rPr lang="ru-RU" dirty="0"/>
              <a:t>: «Потому что у них один вопрос». </a:t>
            </a:r>
          </a:p>
          <a:p>
            <a:r>
              <a:rPr lang="ru-RU" dirty="0"/>
              <a:t>Ученик увидел, что в тексте доказательством послужило изменение слова, и </a:t>
            </a:r>
            <a:r>
              <a:rPr lang="ru-RU" b="1" dirty="0"/>
              <a:t>использует этот привычный способ</a:t>
            </a:r>
            <a:r>
              <a:rPr lang="ru-RU" dirty="0"/>
              <a:t>, не вдаваясь в подробности – зачем слово изменяли и что именно этим иллюстрировали: «Оврага, оврагов, овраг».</a:t>
            </a:r>
          </a:p>
          <a:p>
            <a:r>
              <a:rPr lang="ru-RU" dirty="0"/>
              <a:t>Однако и при правильном выборе слова «снег» достаточно большое количество учеников дали </a:t>
            </a:r>
            <a:r>
              <a:rPr lang="ru-RU" b="1" dirty="0"/>
              <a:t>невнятные объяснения своего выбора</a:t>
            </a:r>
            <a:r>
              <a:rPr lang="ru-RU" dirty="0"/>
              <a:t>. Пытались действовать по привычному алгоритму, определяя признаки слов верно («</a:t>
            </a:r>
            <a:r>
              <a:rPr lang="ru-RU" dirty="0" err="1"/>
              <a:t>И.п</a:t>
            </a:r>
            <a:r>
              <a:rPr lang="ru-RU" dirty="0"/>
              <a:t>., ед. ч., м. р., 2 </a:t>
            </a:r>
            <a:r>
              <a:rPr lang="ru-RU" dirty="0" err="1"/>
              <a:t>скл</a:t>
            </a:r>
            <a:r>
              <a:rPr lang="ru-RU" dirty="0"/>
              <a:t>., нулевое окончание»; «Снег – м. р. (он мой)»; иногда и со странными пояснениями («Во-первых, слово снег это </a:t>
            </a:r>
            <a:r>
              <a:rPr lang="ru-RU" dirty="0" err="1"/>
              <a:t>м.р</a:t>
            </a:r>
            <a:r>
              <a:rPr lang="ru-RU" dirty="0"/>
              <a:t>., 2 </a:t>
            </a:r>
            <a:r>
              <a:rPr lang="ru-RU" dirty="0" err="1"/>
              <a:t>скл</a:t>
            </a:r>
            <a:r>
              <a:rPr lang="ru-RU" dirty="0"/>
              <a:t>., во мн. ч. у них остается то же 2 </a:t>
            </a:r>
            <a:r>
              <a:rPr lang="ru-RU" dirty="0" err="1"/>
              <a:t>скл</a:t>
            </a:r>
            <a:r>
              <a:rPr lang="ru-RU" dirty="0"/>
              <a:t>.»), или с ошибкой («Тоже 3-е склонение, что и в том слове»), а также подбирали однокоренные слова в дополнение к падежным формам слов («Снегопад, снегурочка, снегу, снега»). </a:t>
            </a:r>
          </a:p>
          <a:p>
            <a:r>
              <a:rPr lang="ru-RU" dirty="0"/>
              <a:t>Всё это говорит об отсутствии ясного представления о том, что такое склонение и для чего его используют в русском языке.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429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8651F4-F317-4AB7-8BC4-4C5F5538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делать учителю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4935E5-54D3-45E1-86A8-A59CF12CF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" y="1371600"/>
            <a:ext cx="11502189" cy="512127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Все эти примеры показывают, что существенная часть шестиклассников охотно применяет заученные алгоритмы, не понимая их предназначения и используя их наугад.</a:t>
            </a:r>
          </a:p>
          <a:p>
            <a:r>
              <a:rPr lang="ru-RU" dirty="0"/>
              <a:t>Чтобы преодолеть эту ситуацию, нужно тщательно прорабатывать понимание теоретического материала, складывающееся у учеников, и для этого </a:t>
            </a:r>
            <a:r>
              <a:rPr lang="ru-RU" sz="3000" b="1" dirty="0">
                <a:solidFill>
                  <a:srgbClr val="FF0000"/>
                </a:solidFill>
              </a:rPr>
              <a:t>не сводить работу с понятиями к заучиванию и воспроизведению</a:t>
            </a:r>
            <a:r>
              <a:rPr lang="ru-RU" dirty="0"/>
              <a:t> определений, а </a:t>
            </a:r>
            <a:r>
              <a:rPr lang="ru-RU" sz="3000" b="1" dirty="0">
                <a:solidFill>
                  <a:srgbClr val="FF0000"/>
                </a:solidFill>
              </a:rPr>
              <a:t>добиваться того, чтобы учащиеся сами формулировали </a:t>
            </a:r>
            <a:r>
              <a:rPr lang="ru-RU" dirty="0"/>
              <a:t>понятия, </a:t>
            </a:r>
            <a:r>
              <a:rPr lang="ru-RU" sz="3300" b="1" dirty="0">
                <a:solidFill>
                  <a:srgbClr val="FF0000"/>
                </a:solidFill>
              </a:rPr>
              <a:t>обсуждали</a:t>
            </a:r>
            <a:r>
              <a:rPr lang="ru-RU" dirty="0"/>
              <a:t> свои определения, </a:t>
            </a:r>
            <a:r>
              <a:rPr lang="ru-RU" sz="3300" b="1" dirty="0">
                <a:solidFill>
                  <a:srgbClr val="FF0000"/>
                </a:solidFill>
              </a:rPr>
              <a:t>объясняли и доказывали </a:t>
            </a:r>
            <a:r>
              <a:rPr lang="ru-RU" dirty="0"/>
              <a:t>преимущества своих формулировок.</a:t>
            </a:r>
          </a:p>
          <a:p>
            <a:r>
              <a:rPr lang="ru-RU" dirty="0"/>
              <a:t>Следует внимательнее и бережнее относиться к такому богатому материалу, как ошибки учеников. Их нужно </a:t>
            </a:r>
            <a:r>
              <a:rPr lang="ru-RU" b="1" dirty="0"/>
              <a:t>тщательно и конструктивно </a:t>
            </a:r>
            <a:r>
              <a:rPr lang="ru-RU" dirty="0"/>
              <a:t>анализировать, </a:t>
            </a:r>
            <a:r>
              <a:rPr lang="ru-RU" b="1" dirty="0"/>
              <a:t>доброжелательно</a:t>
            </a:r>
            <a:r>
              <a:rPr lang="ru-RU" dirty="0"/>
              <a:t> изучать – и в процессе этого исследования и обсуждения </a:t>
            </a:r>
            <a:r>
              <a:rPr lang="ru-RU" b="1" dirty="0"/>
              <a:t>уточнять и корректировать понимание, складывающееся у учащихся</a:t>
            </a:r>
            <a:r>
              <a:rPr lang="ru-RU" dirty="0"/>
              <a:t>. </a:t>
            </a:r>
          </a:p>
          <a:p>
            <a:r>
              <a:rPr lang="ru-RU" dirty="0"/>
              <a:t>Преодолеть робость и беспомощность ученика перед нестандартным или сложным заданием можно только уважительным и доброжелательным отношением учителя к мнению школьника и тактичным подходом к ошибкам и работе с ними.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33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Как изменились результаты по читательской грамотности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за 4 года?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013" y="1690688"/>
            <a:ext cx="6296752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6492" y="3452895"/>
            <a:ext cx="161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Невыборка</a:t>
            </a:r>
            <a:endParaRPr lang="ru-RU" sz="1200" dirty="0" smtClean="0"/>
          </a:p>
          <a:p>
            <a:endParaRPr lang="ru-RU" sz="400" dirty="0" smtClean="0"/>
          </a:p>
          <a:p>
            <a:r>
              <a:rPr lang="ru-RU" sz="1200" dirty="0" smtClean="0"/>
              <a:t>Выборка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37715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Гипотезы, вопросы, предложения можно направить по адресу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chaban@coko24.ru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По тел. (391) 246-00-25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34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Перед нами очевидное снижение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918" y="1993052"/>
            <a:ext cx="6296752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8154" y="3749109"/>
            <a:ext cx="161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Город</a:t>
            </a:r>
          </a:p>
          <a:p>
            <a:endParaRPr lang="ru-RU" sz="400" dirty="0" smtClean="0"/>
          </a:p>
          <a:p>
            <a:r>
              <a:rPr lang="ru-RU" sz="1200" dirty="0" smtClean="0"/>
              <a:t>Село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813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155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Снижение наиболее заметно в сильных </a:t>
            </a:r>
            <a:r>
              <a:rPr lang="ru-RU" sz="3600" b="1" smtClean="0">
                <a:solidFill>
                  <a:srgbClr val="FF0000"/>
                </a:solidFill>
              </a:rPr>
              <a:t>группах школ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005" y="1825625"/>
            <a:ext cx="6296752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6639" y="3581685"/>
            <a:ext cx="43017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Школы, не имеющие особого статуса</a:t>
            </a:r>
          </a:p>
          <a:p>
            <a:endParaRPr lang="ru-RU" sz="200" dirty="0" smtClean="0"/>
          </a:p>
          <a:p>
            <a:r>
              <a:rPr lang="ru-RU" sz="1200" dirty="0" smtClean="0"/>
              <a:t>Школы с особым статусом (лицеи, гимназии, кадетские корпуса и </a:t>
            </a:r>
            <a:r>
              <a:rPr lang="ru-RU" sz="1200" dirty="0"/>
              <a:t>М</a:t>
            </a:r>
            <a:r>
              <a:rPr lang="ru-RU" sz="1200" dirty="0" smtClean="0"/>
              <a:t>ариинские гимназии, школы с УИОП)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5531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Результаты выполнения заданий КДР6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по предметным областям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625" t="34720" r="20250" b="31547"/>
          <a:stretch/>
        </p:blipFill>
        <p:spPr>
          <a:xfrm>
            <a:off x="320040" y="1825626"/>
            <a:ext cx="114604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2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Освоение основных групп читательских умений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43" t="36348" r="19872" b="41207"/>
          <a:stretch/>
        </p:blipFill>
        <p:spPr>
          <a:xfrm>
            <a:off x="396240" y="1551047"/>
            <a:ext cx="11199177" cy="30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11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5409</Words>
  <Application>Microsoft Office PowerPoint</Application>
  <PresentationFormat>Широкоэкранный</PresentationFormat>
  <Paragraphs>398</Paragraphs>
  <Slides>50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Arial</vt:lpstr>
      <vt:lpstr>Arial Narrow</vt:lpstr>
      <vt:lpstr>Calibri</vt:lpstr>
      <vt:lpstr>Calibri Light</vt:lpstr>
      <vt:lpstr>Cambria Math</vt:lpstr>
      <vt:lpstr>Times New Roman</vt:lpstr>
      <vt:lpstr>Тема Office</vt:lpstr>
      <vt:lpstr>Основные результаты КДР6  по читательской грамотности  и работа с ними, 2022 г.</vt:lpstr>
      <vt:lpstr>Как и в прошлые годы, при проведении КДР6 сформирована контролируемая представительная выборка, обеспечивающая объективные данные по краю.  В 2022 г. в выборке 884 ученика</vt:lpstr>
      <vt:lpstr>Цели КДР6 в 2022 г. и ее особая структура</vt:lpstr>
      <vt:lpstr>Основные результаты КДР6-2022 Средний процент выполнения КДР6 – 39,57%. В среднем ученики набрали 16 баллов из 40 возможных. Средний балл по 100-балльной шкале – 56,69 (это не процент выполнения!)</vt:lpstr>
      <vt:lpstr>Как изменились результаты по читательской грамотности  за 4 года? </vt:lpstr>
      <vt:lpstr>Перед нами очевидное снижение</vt:lpstr>
      <vt:lpstr>Снижение наиболее заметно в сильных группах школ</vt:lpstr>
      <vt:lpstr>Результаты выполнения заданий КДР6  по предметным областям</vt:lpstr>
      <vt:lpstr>Освоение основных групп читательских умений</vt:lpstr>
      <vt:lpstr>Сравнение результатов КДР6 на выборке и невыборке</vt:lpstr>
      <vt:lpstr>Возможные причины снижения результатов </vt:lpstr>
      <vt:lpstr>Математика: основные читательские трудности и необходимые шаги</vt:lpstr>
      <vt:lpstr>Переход от недостаточного уровня грамотности к пониженному (пороговому): различение нужной информации и просто упомянутой, поиск в условиях «зашумления»</vt:lpstr>
      <vt:lpstr>Переход от пониженного уровня грамотности к базовому:  делать выводы, удерживая ход рассуждений автора</vt:lpstr>
      <vt:lpstr>Переход от базового уровня грамотности к повышенному:  «осмысляющий» поиск</vt:lpstr>
      <vt:lpstr>Переход от базового уровня грамотности к повышенному:  применение информации, «помещение» ее в свою картину мира</vt:lpstr>
      <vt:lpstr>                                                                                                                                            Ответы на задание 7</vt:lpstr>
      <vt:lpstr>Чтение математических текстов: рекомендации</vt:lpstr>
      <vt:lpstr>Естествознание: основные проблемы и необходимые шаги</vt:lpstr>
      <vt:lpstr>Переход от недостаточного уровня к пониженному (пороговому уровню читательской грамотности): внимание к основным идеям</vt:lpstr>
      <vt:lpstr>Переход от пониженного уровня к базовому (пороговому) уровню грамотности: работа с разрозненной информацией и проверка своего понимания</vt:lpstr>
      <vt:lpstr>Переход от базового уровня к повышенному:  собственные выводы, применение в личной ситуации</vt:lpstr>
      <vt:lpstr>Что из этого следует? </vt:lpstr>
      <vt:lpstr> История: трудности в работе с текстом и необходимые шаги</vt:lpstr>
      <vt:lpstr>1 группа читательских умений</vt:lpstr>
      <vt:lpstr>Что делать на учебных занятиях…</vt:lpstr>
      <vt:lpstr>2 группа читательских умений</vt:lpstr>
      <vt:lpstr>Что делать на учебных занятиях…</vt:lpstr>
      <vt:lpstr>Что делать на учебных занятиях…</vt:lpstr>
      <vt:lpstr>3 группа читательских умений</vt:lpstr>
      <vt:lpstr>Трудности и решения</vt:lpstr>
      <vt:lpstr>Анализ результатов КДР6 по читательской грамотности. Русский язык </vt:lpstr>
      <vt:lpstr>Результаты по русскому языку (в %)</vt:lpstr>
      <vt:lpstr>Общий результат по работе (русский язык)</vt:lpstr>
      <vt:lpstr>Типичные затруднения</vt:lpstr>
      <vt:lpstr>Что делать учителю</vt:lpstr>
      <vt:lpstr>Что делать учителю</vt:lpstr>
      <vt:lpstr>Задание 3</vt:lpstr>
      <vt:lpstr>Затруднения в задании 3 </vt:lpstr>
      <vt:lpstr>Основная проблема</vt:lpstr>
      <vt:lpstr>Что делать учителю</vt:lpstr>
      <vt:lpstr>Задание 4</vt:lpstr>
      <vt:lpstr>Позитивный результат</vt:lpstr>
      <vt:lpstr>Что делать учителю</vt:lpstr>
      <vt:lpstr>Задание 5</vt:lpstr>
      <vt:lpstr>Что делать учителю</vt:lpstr>
      <vt:lpstr>Задание 6</vt:lpstr>
      <vt:lpstr>Затруднения</vt:lpstr>
      <vt:lpstr>Что делать учителю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Средний процент выполнения всех заданий КДР на основе текстов по истории</dc:title>
  <dc:creator>2020 asus</dc:creator>
  <cp:lastModifiedBy>Чабан Татьяна Юрьевна</cp:lastModifiedBy>
  <cp:revision>95</cp:revision>
  <dcterms:created xsi:type="dcterms:W3CDTF">2023-02-01T06:30:10Z</dcterms:created>
  <dcterms:modified xsi:type="dcterms:W3CDTF">2023-02-07T07:09:50Z</dcterms:modified>
</cp:coreProperties>
</file>