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92"/>
  </p:notesMasterIdLst>
  <p:sldIdLst>
    <p:sldId id="256" r:id="rId2"/>
    <p:sldId id="355" r:id="rId3"/>
    <p:sldId id="356" r:id="rId4"/>
    <p:sldId id="357" r:id="rId5"/>
    <p:sldId id="358" r:id="rId6"/>
    <p:sldId id="405" r:id="rId7"/>
    <p:sldId id="360" r:id="rId8"/>
    <p:sldId id="362" r:id="rId9"/>
    <p:sldId id="361" r:id="rId10"/>
    <p:sldId id="364" r:id="rId11"/>
    <p:sldId id="363" r:id="rId12"/>
    <p:sldId id="407" r:id="rId13"/>
    <p:sldId id="365" r:id="rId14"/>
    <p:sldId id="368" r:id="rId15"/>
    <p:sldId id="369" r:id="rId16"/>
    <p:sldId id="372" r:id="rId17"/>
    <p:sldId id="408" r:id="rId18"/>
    <p:sldId id="410" r:id="rId19"/>
    <p:sldId id="411" r:id="rId20"/>
    <p:sldId id="370" r:id="rId21"/>
    <p:sldId id="373" r:id="rId22"/>
    <p:sldId id="375" r:id="rId23"/>
    <p:sldId id="443" r:id="rId24"/>
    <p:sldId id="444" r:id="rId25"/>
    <p:sldId id="445" r:id="rId26"/>
    <p:sldId id="446" r:id="rId27"/>
    <p:sldId id="412" r:id="rId28"/>
    <p:sldId id="413" r:id="rId29"/>
    <p:sldId id="377" r:id="rId30"/>
    <p:sldId id="378" r:id="rId31"/>
    <p:sldId id="379" r:id="rId32"/>
    <p:sldId id="380" r:id="rId33"/>
    <p:sldId id="382" r:id="rId34"/>
    <p:sldId id="383" r:id="rId35"/>
    <p:sldId id="384" r:id="rId36"/>
    <p:sldId id="385" r:id="rId37"/>
    <p:sldId id="442" r:id="rId38"/>
    <p:sldId id="414" r:id="rId39"/>
    <p:sldId id="418" r:id="rId40"/>
    <p:sldId id="381" r:id="rId41"/>
    <p:sldId id="387" r:id="rId42"/>
    <p:sldId id="388" r:id="rId43"/>
    <p:sldId id="389" r:id="rId44"/>
    <p:sldId id="391" r:id="rId45"/>
    <p:sldId id="390" r:id="rId46"/>
    <p:sldId id="447" r:id="rId47"/>
    <p:sldId id="448" r:id="rId48"/>
    <p:sldId id="415" r:id="rId49"/>
    <p:sldId id="417" r:id="rId50"/>
    <p:sldId id="393" r:id="rId51"/>
    <p:sldId id="394" r:id="rId52"/>
    <p:sldId id="397" r:id="rId53"/>
    <p:sldId id="449" r:id="rId54"/>
    <p:sldId id="395" r:id="rId55"/>
    <p:sldId id="398" r:id="rId56"/>
    <p:sldId id="450" r:id="rId57"/>
    <p:sldId id="451" r:id="rId58"/>
    <p:sldId id="396" r:id="rId59"/>
    <p:sldId id="406" r:id="rId60"/>
    <p:sldId id="419" r:id="rId61"/>
    <p:sldId id="438" r:id="rId62"/>
    <p:sldId id="430" r:id="rId63"/>
    <p:sldId id="428" r:id="rId64"/>
    <p:sldId id="432" r:id="rId65"/>
    <p:sldId id="433" r:id="rId66"/>
    <p:sldId id="434" r:id="rId67"/>
    <p:sldId id="435" r:id="rId68"/>
    <p:sldId id="436" r:id="rId69"/>
    <p:sldId id="437" r:id="rId70"/>
    <p:sldId id="400" r:id="rId71"/>
    <p:sldId id="401" r:id="rId72"/>
    <p:sldId id="402" r:id="rId73"/>
    <p:sldId id="439" r:id="rId74"/>
    <p:sldId id="440" r:id="rId75"/>
    <p:sldId id="441" r:id="rId76"/>
    <p:sldId id="403" r:id="rId77"/>
    <p:sldId id="404" r:id="rId78"/>
    <p:sldId id="452" r:id="rId79"/>
    <p:sldId id="453" r:id="rId80"/>
    <p:sldId id="454" r:id="rId81"/>
    <p:sldId id="455" r:id="rId82"/>
    <p:sldId id="339" r:id="rId83"/>
    <p:sldId id="353" r:id="rId84"/>
    <p:sldId id="456" r:id="rId85"/>
    <p:sldId id="457" r:id="rId86"/>
    <p:sldId id="459" r:id="rId87"/>
    <p:sldId id="460" r:id="rId88"/>
    <p:sldId id="352" r:id="rId89"/>
    <p:sldId id="340" r:id="rId90"/>
    <p:sldId id="291" r:id="rId91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48" autoAdjust="0"/>
  </p:normalViewPr>
  <p:slideViewPr>
    <p:cSldViewPr snapToGrid="0">
      <p:cViewPr varScale="1">
        <p:scale>
          <a:sx n="79" d="100"/>
          <a:sy n="79" d="100"/>
        </p:scale>
        <p:origin x="821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baseline="0" dirty="0" smtClean="0"/>
              <a:t>информация об уполномоченном органе</a:t>
            </a:r>
            <a:endParaRPr lang="ru-RU" sz="1800" b="0" dirty="0"/>
          </a:p>
        </c:rich>
      </c:tx>
      <c:layout>
        <c:manualLayout>
          <c:xMode val="edge"/>
          <c:yMode val="edge"/>
          <c:x val="0.12812397542115114"/>
          <c:y val="2.5933615842603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975457785720716E-2"/>
          <c:y val="0.11761941451267739"/>
          <c:w val="0.95149901027285488"/>
          <c:h val="0.681529205514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информация с недочётом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информация в полном объеме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2369576"/>
        <c:axId val="202370752"/>
      </c:barChart>
      <c:catAx>
        <c:axId val="20236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370752"/>
        <c:crosses val="autoZero"/>
        <c:auto val="1"/>
        <c:lblAlgn val="ctr"/>
        <c:lblOffset val="100"/>
        <c:noMultiLvlLbl val="0"/>
      </c:catAx>
      <c:valAx>
        <c:axId val="2023707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369576"/>
        <c:crosses val="autoZero"/>
        <c:crossBetween val="between"/>
      </c:valAx>
      <c:spPr>
        <a:solidFill>
          <a:schemeClr val="tx2"/>
        </a:solidFill>
        <a:ln w="28575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baseline="0" dirty="0" smtClean="0"/>
              <a:t>информация об общественном совете</a:t>
            </a:r>
            <a:endParaRPr lang="ru-RU" sz="1800" b="0" dirty="0"/>
          </a:p>
        </c:rich>
      </c:tx>
      <c:layout>
        <c:manualLayout>
          <c:xMode val="edge"/>
          <c:yMode val="edge"/>
          <c:x val="0.2981607695981936"/>
          <c:y val="2.5933721175478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975457785720716E-2"/>
          <c:y val="0.11761941451267739"/>
          <c:w val="0.95149901027285488"/>
          <c:h val="0.681529205514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информация не опубликована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информация с недочётами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информация в полном объеме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2368400"/>
        <c:axId val="202365656"/>
      </c:barChart>
      <c:catAx>
        <c:axId val="20236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365656"/>
        <c:crosses val="autoZero"/>
        <c:auto val="1"/>
        <c:lblAlgn val="ctr"/>
        <c:lblOffset val="100"/>
        <c:noMultiLvlLbl val="0"/>
      </c:catAx>
      <c:valAx>
        <c:axId val="2023656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368400"/>
        <c:crosses val="autoZero"/>
        <c:crossBetween val="between"/>
      </c:valAx>
      <c:spPr>
        <a:solidFill>
          <a:schemeClr val="tx2"/>
        </a:solidFill>
        <a:ln w="28575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baseline="0" dirty="0" smtClean="0"/>
              <a:t>информация об операторах</a:t>
            </a:r>
            <a:endParaRPr lang="ru-RU" sz="1800" b="0" dirty="0"/>
          </a:p>
        </c:rich>
      </c:tx>
      <c:layout>
        <c:manualLayout>
          <c:xMode val="edge"/>
          <c:yMode val="edge"/>
          <c:x val="0.37743466665701714"/>
          <c:y val="2.5933721175478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975457785720716E-2"/>
          <c:y val="0.11761941451267739"/>
          <c:w val="0.95149901027285488"/>
          <c:h val="0.681529205514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информация не опубликована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сведения отсутствуют по некоторым годам проведения НОКУ ОД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информация размещена по всем годам НОКУ 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2369968"/>
        <c:axId val="202371928"/>
      </c:barChart>
      <c:catAx>
        <c:axId val="20236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371928"/>
        <c:crosses val="autoZero"/>
        <c:auto val="1"/>
        <c:lblAlgn val="ctr"/>
        <c:lblOffset val="100"/>
        <c:noMultiLvlLbl val="0"/>
      </c:catAx>
      <c:valAx>
        <c:axId val="202371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369968"/>
        <c:crosses val="autoZero"/>
        <c:crossBetween val="between"/>
      </c:valAx>
      <c:spPr>
        <a:solidFill>
          <a:schemeClr val="tx2"/>
        </a:solidFill>
        <a:ln w="28575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baseline="0" dirty="0" smtClean="0"/>
              <a:t>информация об организациях</a:t>
            </a:r>
            <a:endParaRPr lang="ru-RU" sz="1800" b="0" dirty="0"/>
          </a:p>
        </c:rich>
      </c:tx>
      <c:layout>
        <c:manualLayout>
          <c:xMode val="edge"/>
          <c:yMode val="edge"/>
          <c:x val="0.37743466665701714"/>
          <c:y val="2.5933721175478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9754733094025E-2"/>
          <c:y val="0.12319978557367829"/>
          <c:w val="0.95149901027285488"/>
          <c:h val="0.681529205514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информация не опубликована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информация с недочётами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информация в полном объеме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7353568"/>
        <c:axId val="207356704"/>
      </c:barChart>
      <c:catAx>
        <c:axId val="2073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356704"/>
        <c:crosses val="autoZero"/>
        <c:auto val="1"/>
        <c:lblAlgn val="ctr"/>
        <c:lblOffset val="100"/>
        <c:noMultiLvlLbl val="0"/>
      </c:catAx>
      <c:valAx>
        <c:axId val="2073567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353568"/>
        <c:crosses val="autoZero"/>
        <c:crossBetween val="between"/>
      </c:valAx>
      <c:spPr>
        <a:solidFill>
          <a:schemeClr val="tx2"/>
        </a:solidFill>
        <a:ln w="28575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baseline="0" dirty="0" smtClean="0"/>
              <a:t>информация о результатах НОКУ ОД</a:t>
            </a:r>
            <a:endParaRPr lang="ru-RU" sz="1800" b="0" dirty="0"/>
          </a:p>
        </c:rich>
      </c:tx>
      <c:layout>
        <c:manualLayout>
          <c:xMode val="edge"/>
          <c:yMode val="edge"/>
          <c:x val="0.37743466665701714"/>
          <c:y val="2.5933721175478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52878213293191E-2"/>
          <c:y val="0.12319978557367829"/>
          <c:w val="0.95149901027285488"/>
          <c:h val="0.681529205514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информация не опубликована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информация с недочётами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информация в полном объеме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7173744"/>
        <c:axId val="207359840"/>
      </c:barChart>
      <c:catAx>
        <c:axId val="20717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359840"/>
        <c:crosses val="autoZero"/>
        <c:auto val="1"/>
        <c:lblAlgn val="ctr"/>
        <c:lblOffset val="100"/>
        <c:noMultiLvlLbl val="0"/>
      </c:catAx>
      <c:valAx>
        <c:axId val="2073598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173744"/>
        <c:crosses val="autoZero"/>
        <c:crossBetween val="between"/>
      </c:valAx>
      <c:spPr>
        <a:solidFill>
          <a:schemeClr val="tx2"/>
        </a:solidFill>
        <a:ln w="28575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baseline="0" dirty="0" smtClean="0"/>
              <a:t>информация о планах по устранению недостатков, выявленных в ходе НОКУ ОД</a:t>
            </a:r>
            <a:endParaRPr lang="ru-RU" sz="1800" b="0" dirty="0"/>
          </a:p>
        </c:rich>
      </c:tx>
      <c:layout>
        <c:manualLayout>
          <c:xMode val="edge"/>
          <c:yMode val="edge"/>
          <c:x val="0.18783896986452062"/>
          <c:y val="3.1514078318335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826576250578975E-2"/>
          <c:y val="0.12319978557367829"/>
          <c:w val="0.95149901027285488"/>
          <c:h val="0.681529205514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информация не опубликована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информация с недочётами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информация в полном объеме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5378504"/>
        <c:axId val="305382816"/>
      </c:barChart>
      <c:catAx>
        <c:axId val="30537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82816"/>
        <c:crosses val="autoZero"/>
        <c:auto val="1"/>
        <c:lblAlgn val="ctr"/>
        <c:lblOffset val="100"/>
        <c:noMultiLvlLbl val="0"/>
      </c:catAx>
      <c:valAx>
        <c:axId val="3053828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378504"/>
        <c:crosses val="autoZero"/>
        <c:crossBetween val="between"/>
      </c:valAx>
      <c:spPr>
        <a:solidFill>
          <a:schemeClr val="tx2"/>
        </a:solidFill>
        <a:ln w="28575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baseline="0" dirty="0" smtClean="0"/>
              <a:t>информация о должностных лицах уполномоченных органов</a:t>
            </a:r>
            <a:endParaRPr lang="ru-RU" sz="1800" b="0" dirty="0"/>
          </a:p>
        </c:rich>
      </c:tx>
      <c:layout>
        <c:manualLayout>
          <c:xMode val="edge"/>
          <c:yMode val="edge"/>
          <c:x val="0.18783896986452062"/>
          <c:y val="3.1514078318335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826576250578975E-2"/>
          <c:y val="0.12319978557367829"/>
          <c:w val="0.95149901027285488"/>
          <c:h val="0.681529205514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отсутствует информация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информация с недочётами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информация в полном объеме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5382424"/>
        <c:axId val="305381248"/>
      </c:barChart>
      <c:catAx>
        <c:axId val="30538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81248"/>
        <c:crosses val="autoZero"/>
        <c:auto val="1"/>
        <c:lblAlgn val="ctr"/>
        <c:lblOffset val="100"/>
        <c:noMultiLvlLbl val="0"/>
      </c:catAx>
      <c:valAx>
        <c:axId val="3053812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382424"/>
        <c:crosses val="autoZero"/>
        <c:crossBetween val="between"/>
      </c:valAx>
      <c:spPr>
        <a:solidFill>
          <a:schemeClr val="tx2"/>
        </a:solidFill>
        <a:ln w="28575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dirty="0" smtClean="0"/>
              <a:t>количество</a:t>
            </a:r>
            <a:r>
              <a:rPr lang="ru-RU" b="0" baseline="0" dirty="0" smtClean="0"/>
              <a:t> посещений на сайте </a:t>
            </a:r>
            <a:r>
              <a:rPr lang="en-US" b="0" baseline="0" dirty="0" smtClean="0"/>
              <a:t>bus.gov.ru</a:t>
            </a:r>
            <a:endParaRPr lang="ru-RU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680028646431334E-2"/>
          <c:y val="0.11939849470246269"/>
          <c:w val="0.9360033652788895"/>
          <c:h val="0.75193876879398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5377720"/>
        <c:axId val="305378112"/>
      </c:barChart>
      <c:catAx>
        <c:axId val="30537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78112"/>
        <c:crosses val="autoZero"/>
        <c:auto val="1"/>
        <c:lblAlgn val="ctr"/>
        <c:lblOffset val="100"/>
        <c:noMultiLvlLbl val="0"/>
      </c:catAx>
      <c:valAx>
        <c:axId val="30537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7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3D6E3-D6EC-4534-B26D-3CC4C28A224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B9391A-F9BD-400A-918F-AE3D0FA5256B}">
      <dgm:prSet phldrT="[Текст]"/>
      <dgm:spPr/>
      <dgm:t>
        <a:bodyPr/>
        <a:lstStyle/>
        <a:p>
          <a:r>
            <a:rPr lang="ru-RU" dirty="0" smtClean="0"/>
            <a:t>Информация размещается путем</a:t>
          </a:r>
          <a:endParaRPr lang="ru-RU" dirty="0"/>
        </a:p>
      </dgm:t>
    </dgm:pt>
    <dgm:pt modelId="{18EEB0D7-44DA-422F-8655-7BA77ED4200A}" type="parTrans" cxnId="{4A20182A-829E-4174-9EB4-1476520FABCD}">
      <dgm:prSet/>
      <dgm:spPr/>
      <dgm:t>
        <a:bodyPr/>
        <a:lstStyle/>
        <a:p>
          <a:endParaRPr lang="ru-RU"/>
        </a:p>
      </dgm:t>
    </dgm:pt>
    <dgm:pt modelId="{C7EEDAEC-EB34-43AD-8946-9DC503F0B6A1}" type="sibTrans" cxnId="{4A20182A-829E-4174-9EB4-1476520FABCD}">
      <dgm:prSet/>
      <dgm:spPr/>
      <dgm:t>
        <a:bodyPr/>
        <a:lstStyle/>
        <a:p>
          <a:endParaRPr lang="ru-RU"/>
        </a:p>
      </dgm:t>
    </dgm:pt>
    <dgm:pt modelId="{3C0805B8-E702-477C-8970-16477EACAFF4}">
      <dgm:prSet phldrT="[Текст]" custT="1"/>
      <dgm:spPr/>
      <dgm:t>
        <a:bodyPr/>
        <a:lstStyle/>
        <a:p>
          <a:r>
            <a:rPr lang="ru-RU" sz="2200" dirty="0" smtClean="0"/>
            <a:t>заполнения форм веб-интерфейса информационной системы сайта сведениями, сформированными в соответствии с правилами, установленными Порядком</a:t>
          </a:r>
          <a:endParaRPr lang="ru-RU" sz="2200" dirty="0"/>
        </a:p>
      </dgm:t>
    </dgm:pt>
    <dgm:pt modelId="{6D8672B7-8DA5-40A8-8658-0777643FFE65}" type="parTrans" cxnId="{57923186-807E-4DAE-A85D-014E4BE913C4}">
      <dgm:prSet/>
      <dgm:spPr/>
      <dgm:t>
        <a:bodyPr/>
        <a:lstStyle/>
        <a:p>
          <a:endParaRPr lang="ru-RU"/>
        </a:p>
      </dgm:t>
    </dgm:pt>
    <dgm:pt modelId="{3FA5F47E-ADC2-4169-9BFF-083A6A49A6A2}" type="sibTrans" cxnId="{57923186-807E-4DAE-A85D-014E4BE913C4}">
      <dgm:prSet/>
      <dgm:spPr/>
      <dgm:t>
        <a:bodyPr/>
        <a:lstStyle/>
        <a:p>
          <a:endParaRPr lang="ru-RU"/>
        </a:p>
      </dgm:t>
    </dgm:pt>
    <dgm:pt modelId="{41E76C7A-04B9-4CEA-902B-E92DB9A4FCB4}">
      <dgm:prSet phldrT="[Текст]"/>
      <dgm:spPr/>
      <dgm:t>
        <a:bodyPr/>
        <a:lstStyle/>
        <a:p>
          <a:r>
            <a:rPr lang="ru-RU" dirty="0" smtClean="0"/>
            <a:t>Документы, размещаемые на сайте формируются</a:t>
          </a:r>
          <a:endParaRPr lang="ru-RU" dirty="0"/>
        </a:p>
      </dgm:t>
    </dgm:pt>
    <dgm:pt modelId="{907B13F5-12DE-43FF-86FE-70C1E5ED674B}" type="parTrans" cxnId="{74AC64A5-79B8-435C-898F-D146C2C8170D}">
      <dgm:prSet/>
      <dgm:spPr/>
      <dgm:t>
        <a:bodyPr/>
        <a:lstStyle/>
        <a:p>
          <a:endParaRPr lang="ru-RU"/>
        </a:p>
      </dgm:t>
    </dgm:pt>
    <dgm:pt modelId="{C8CAE400-8A78-4173-AD37-02EB11B2B2D2}" type="sibTrans" cxnId="{74AC64A5-79B8-435C-898F-D146C2C8170D}">
      <dgm:prSet/>
      <dgm:spPr/>
      <dgm:t>
        <a:bodyPr/>
        <a:lstStyle/>
        <a:p>
          <a:endParaRPr lang="ru-RU"/>
        </a:p>
      </dgm:t>
    </dgm:pt>
    <dgm:pt modelId="{E4568567-BDA7-4ECD-B1D4-34105798B4C4}">
      <dgm:prSet phldrT="[Текст]" custT="1"/>
      <dgm:spPr/>
      <dgm:t>
        <a:bodyPr/>
        <a:lstStyle/>
        <a:p>
          <a:r>
            <a:rPr lang="ru-RU" sz="2200" dirty="0" smtClean="0"/>
            <a:t>в виде электронного образа бумажного документа, созданного посредством его сканирования, или в форме электронного документа, если документ сформирован в электронном виде</a:t>
          </a:r>
          <a:endParaRPr lang="ru-RU" sz="2200" dirty="0"/>
        </a:p>
      </dgm:t>
    </dgm:pt>
    <dgm:pt modelId="{B0A05F44-DCDD-4508-8B28-ABF11762679D}" type="parTrans" cxnId="{38D45824-3E7D-4369-8257-0227C58E3C25}">
      <dgm:prSet/>
      <dgm:spPr/>
      <dgm:t>
        <a:bodyPr/>
        <a:lstStyle/>
        <a:p>
          <a:endParaRPr lang="ru-RU"/>
        </a:p>
      </dgm:t>
    </dgm:pt>
    <dgm:pt modelId="{6A794E85-4210-4295-A97C-7BC642BF5C3C}" type="sibTrans" cxnId="{38D45824-3E7D-4369-8257-0227C58E3C25}">
      <dgm:prSet/>
      <dgm:spPr/>
      <dgm:t>
        <a:bodyPr/>
        <a:lstStyle/>
        <a:p>
          <a:endParaRPr lang="ru-RU"/>
        </a:p>
      </dgm:t>
    </dgm:pt>
    <dgm:pt modelId="{B535CF03-27C7-4A3A-8A50-F5E87FAE636F}">
      <dgm:prSet phldrT="[Текст]"/>
      <dgm:spPr/>
      <dgm:t>
        <a:bodyPr/>
        <a:lstStyle/>
        <a:p>
          <a:r>
            <a:rPr lang="ru-RU" dirty="0" smtClean="0"/>
            <a:t>Электронные документы и электронные образы документов должны иметь распространенные открытые форматы, обеспечивающие возможность просмотра документа и не должны быть зашифрованы или защищены средствами, не позволяющими ознакомление с их содержимым без дополнительных программных или технологических средств.</a:t>
          </a:r>
          <a:endParaRPr lang="ru-RU" dirty="0"/>
        </a:p>
      </dgm:t>
    </dgm:pt>
    <dgm:pt modelId="{378D671E-BD3A-42F4-936B-3F0FCA701F93}" type="parTrans" cxnId="{2F34CE3A-1040-424A-A658-DEEDA72B685B}">
      <dgm:prSet/>
      <dgm:spPr/>
      <dgm:t>
        <a:bodyPr/>
        <a:lstStyle/>
        <a:p>
          <a:endParaRPr lang="ru-RU"/>
        </a:p>
      </dgm:t>
    </dgm:pt>
    <dgm:pt modelId="{AE10390D-106E-4C59-82DD-74206EDC6F9C}" type="sibTrans" cxnId="{2F34CE3A-1040-424A-A658-DEEDA72B685B}">
      <dgm:prSet/>
      <dgm:spPr/>
      <dgm:t>
        <a:bodyPr/>
        <a:lstStyle/>
        <a:p>
          <a:endParaRPr lang="ru-RU"/>
        </a:p>
      </dgm:t>
    </dgm:pt>
    <dgm:pt modelId="{39B3C155-4DB3-427D-9D2A-18F5F1A268C1}" type="pres">
      <dgm:prSet presAssocID="{C2C3D6E3-D6EC-4534-B26D-3CC4C28A224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46275-8EF1-4AD1-8F18-666E99558613}" type="pres">
      <dgm:prSet presAssocID="{47B9391A-F9BD-400A-918F-AE3D0FA5256B}" presName="compNode" presStyleCnt="0"/>
      <dgm:spPr/>
    </dgm:pt>
    <dgm:pt modelId="{E83161B7-FDF6-438F-BFD9-DB762A8E0A0C}" type="pres">
      <dgm:prSet presAssocID="{47B9391A-F9BD-400A-918F-AE3D0FA5256B}" presName="aNode" presStyleLbl="bgShp" presStyleIdx="0" presStyleCnt="2" custScaleX="88205"/>
      <dgm:spPr/>
      <dgm:t>
        <a:bodyPr/>
        <a:lstStyle/>
        <a:p>
          <a:endParaRPr lang="ru-RU"/>
        </a:p>
      </dgm:t>
    </dgm:pt>
    <dgm:pt modelId="{4D7867D4-4E00-4EBB-965C-FA786F5F7F6C}" type="pres">
      <dgm:prSet presAssocID="{47B9391A-F9BD-400A-918F-AE3D0FA5256B}" presName="textNode" presStyleLbl="bgShp" presStyleIdx="0" presStyleCnt="2"/>
      <dgm:spPr/>
      <dgm:t>
        <a:bodyPr/>
        <a:lstStyle/>
        <a:p>
          <a:endParaRPr lang="ru-RU"/>
        </a:p>
      </dgm:t>
    </dgm:pt>
    <dgm:pt modelId="{C688245B-C83A-4972-87E6-7EAA818019B4}" type="pres">
      <dgm:prSet presAssocID="{47B9391A-F9BD-400A-918F-AE3D0FA5256B}" presName="compChildNode" presStyleCnt="0"/>
      <dgm:spPr/>
    </dgm:pt>
    <dgm:pt modelId="{3B81A629-5DFD-4A96-BD45-9C0C1189FAA5}" type="pres">
      <dgm:prSet presAssocID="{47B9391A-F9BD-400A-918F-AE3D0FA5256B}" presName="theInnerList" presStyleCnt="0"/>
      <dgm:spPr/>
    </dgm:pt>
    <dgm:pt modelId="{167A9C1F-56D3-41E5-BFE0-C17973D96393}" type="pres">
      <dgm:prSet presAssocID="{3C0805B8-E702-477C-8970-16477EACAFF4}" presName="childNode" presStyleLbl="node1" presStyleIdx="0" presStyleCnt="3" custLinFactNeighborX="-816" custLinFactNeighborY="-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5102A-773E-416A-A271-CD093F55D8D1}" type="pres">
      <dgm:prSet presAssocID="{47B9391A-F9BD-400A-918F-AE3D0FA5256B}" presName="aSpace" presStyleCnt="0"/>
      <dgm:spPr/>
    </dgm:pt>
    <dgm:pt modelId="{9C8BF924-AA6A-4C4B-A435-09FE5D955F75}" type="pres">
      <dgm:prSet presAssocID="{41E76C7A-04B9-4CEA-902B-E92DB9A4FCB4}" presName="compNode" presStyleCnt="0"/>
      <dgm:spPr/>
    </dgm:pt>
    <dgm:pt modelId="{6AD9AA06-4544-403A-BEB0-3AB2B214DF4C}" type="pres">
      <dgm:prSet presAssocID="{41E76C7A-04B9-4CEA-902B-E92DB9A4FCB4}" presName="aNode" presStyleLbl="bgShp" presStyleIdx="1" presStyleCnt="2"/>
      <dgm:spPr/>
      <dgm:t>
        <a:bodyPr/>
        <a:lstStyle/>
        <a:p>
          <a:endParaRPr lang="ru-RU"/>
        </a:p>
      </dgm:t>
    </dgm:pt>
    <dgm:pt modelId="{A8FF650F-640E-47A0-86A6-D9DFD75050CF}" type="pres">
      <dgm:prSet presAssocID="{41E76C7A-04B9-4CEA-902B-E92DB9A4FCB4}" presName="textNode" presStyleLbl="bgShp" presStyleIdx="1" presStyleCnt="2"/>
      <dgm:spPr/>
      <dgm:t>
        <a:bodyPr/>
        <a:lstStyle/>
        <a:p>
          <a:endParaRPr lang="ru-RU"/>
        </a:p>
      </dgm:t>
    </dgm:pt>
    <dgm:pt modelId="{DAF175EB-8BFB-4EC9-BE40-A6C93982FBD5}" type="pres">
      <dgm:prSet presAssocID="{41E76C7A-04B9-4CEA-902B-E92DB9A4FCB4}" presName="compChildNode" presStyleCnt="0"/>
      <dgm:spPr/>
    </dgm:pt>
    <dgm:pt modelId="{C61F2EDB-E7D3-4C41-9973-6348C6BDF6AB}" type="pres">
      <dgm:prSet presAssocID="{41E76C7A-04B9-4CEA-902B-E92DB9A4FCB4}" presName="theInnerList" presStyleCnt="0"/>
      <dgm:spPr/>
    </dgm:pt>
    <dgm:pt modelId="{65E39429-986B-47E4-B6E5-C933122B58A6}" type="pres">
      <dgm:prSet presAssocID="{E4568567-BDA7-4ECD-B1D4-34105798B4C4}" presName="childNode" presStyleLbl="node1" presStyleIdx="1" presStyleCnt="3" custScaleX="110972" custScaleY="203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F7D20-94B5-48AF-8D75-ED251692B489}" type="pres">
      <dgm:prSet presAssocID="{E4568567-BDA7-4ECD-B1D4-34105798B4C4}" presName="aSpace2" presStyleCnt="0"/>
      <dgm:spPr/>
    </dgm:pt>
    <dgm:pt modelId="{5A371BEC-4BBB-40E7-B78C-4A9FCC0A828F}" type="pres">
      <dgm:prSet presAssocID="{B535CF03-27C7-4A3A-8A50-F5E87FAE636F}" presName="childNode" presStyleLbl="node1" presStyleIdx="2" presStyleCnt="3" custScaleX="113421" custScaleY="187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B76B7-9EEA-4773-9A5B-6D2EED8B9285}" type="presOf" srcId="{C2C3D6E3-D6EC-4534-B26D-3CC4C28A2247}" destId="{39B3C155-4DB3-427D-9D2A-18F5F1A268C1}" srcOrd="0" destOrd="0" presId="urn:microsoft.com/office/officeart/2005/8/layout/lProcess2"/>
    <dgm:cxn modelId="{A2CBACE2-3A31-4A02-8C2B-057263F90CB6}" type="presOf" srcId="{47B9391A-F9BD-400A-918F-AE3D0FA5256B}" destId="{4D7867D4-4E00-4EBB-965C-FA786F5F7F6C}" srcOrd="1" destOrd="0" presId="urn:microsoft.com/office/officeart/2005/8/layout/lProcess2"/>
    <dgm:cxn modelId="{38D45824-3E7D-4369-8257-0227C58E3C25}" srcId="{41E76C7A-04B9-4CEA-902B-E92DB9A4FCB4}" destId="{E4568567-BDA7-4ECD-B1D4-34105798B4C4}" srcOrd="0" destOrd="0" parTransId="{B0A05F44-DCDD-4508-8B28-ABF11762679D}" sibTransId="{6A794E85-4210-4295-A97C-7BC642BF5C3C}"/>
    <dgm:cxn modelId="{4A20182A-829E-4174-9EB4-1476520FABCD}" srcId="{C2C3D6E3-D6EC-4534-B26D-3CC4C28A2247}" destId="{47B9391A-F9BD-400A-918F-AE3D0FA5256B}" srcOrd="0" destOrd="0" parTransId="{18EEB0D7-44DA-422F-8655-7BA77ED4200A}" sibTransId="{C7EEDAEC-EB34-43AD-8946-9DC503F0B6A1}"/>
    <dgm:cxn modelId="{054145B8-5F5F-42BC-A5B2-98F7C178D60D}" type="presOf" srcId="{41E76C7A-04B9-4CEA-902B-E92DB9A4FCB4}" destId="{A8FF650F-640E-47A0-86A6-D9DFD75050CF}" srcOrd="1" destOrd="0" presId="urn:microsoft.com/office/officeart/2005/8/layout/lProcess2"/>
    <dgm:cxn modelId="{57923186-807E-4DAE-A85D-014E4BE913C4}" srcId="{47B9391A-F9BD-400A-918F-AE3D0FA5256B}" destId="{3C0805B8-E702-477C-8970-16477EACAFF4}" srcOrd="0" destOrd="0" parTransId="{6D8672B7-8DA5-40A8-8658-0777643FFE65}" sibTransId="{3FA5F47E-ADC2-4169-9BFF-083A6A49A6A2}"/>
    <dgm:cxn modelId="{443E9666-3692-4FD2-9DAC-8318509B1ED1}" type="presOf" srcId="{B535CF03-27C7-4A3A-8A50-F5E87FAE636F}" destId="{5A371BEC-4BBB-40E7-B78C-4A9FCC0A828F}" srcOrd="0" destOrd="0" presId="urn:microsoft.com/office/officeart/2005/8/layout/lProcess2"/>
    <dgm:cxn modelId="{C61AE011-059C-422F-8310-90F36C76E313}" type="presOf" srcId="{E4568567-BDA7-4ECD-B1D4-34105798B4C4}" destId="{65E39429-986B-47E4-B6E5-C933122B58A6}" srcOrd="0" destOrd="0" presId="urn:microsoft.com/office/officeart/2005/8/layout/lProcess2"/>
    <dgm:cxn modelId="{74AC64A5-79B8-435C-898F-D146C2C8170D}" srcId="{C2C3D6E3-D6EC-4534-B26D-3CC4C28A2247}" destId="{41E76C7A-04B9-4CEA-902B-E92DB9A4FCB4}" srcOrd="1" destOrd="0" parTransId="{907B13F5-12DE-43FF-86FE-70C1E5ED674B}" sibTransId="{C8CAE400-8A78-4173-AD37-02EB11B2B2D2}"/>
    <dgm:cxn modelId="{C833B6EF-CF62-4CA1-99E6-967089D835E2}" type="presOf" srcId="{47B9391A-F9BD-400A-918F-AE3D0FA5256B}" destId="{E83161B7-FDF6-438F-BFD9-DB762A8E0A0C}" srcOrd="0" destOrd="0" presId="urn:microsoft.com/office/officeart/2005/8/layout/lProcess2"/>
    <dgm:cxn modelId="{4DA53660-26BE-4745-8228-E8CFEACA9ECE}" type="presOf" srcId="{3C0805B8-E702-477C-8970-16477EACAFF4}" destId="{167A9C1F-56D3-41E5-BFE0-C17973D96393}" srcOrd="0" destOrd="0" presId="urn:microsoft.com/office/officeart/2005/8/layout/lProcess2"/>
    <dgm:cxn modelId="{2F34CE3A-1040-424A-A658-DEEDA72B685B}" srcId="{41E76C7A-04B9-4CEA-902B-E92DB9A4FCB4}" destId="{B535CF03-27C7-4A3A-8A50-F5E87FAE636F}" srcOrd="1" destOrd="0" parTransId="{378D671E-BD3A-42F4-936B-3F0FCA701F93}" sibTransId="{AE10390D-106E-4C59-82DD-74206EDC6F9C}"/>
    <dgm:cxn modelId="{F7C9C99A-1E7E-4312-85C2-67DF1BC2E1FB}" type="presOf" srcId="{41E76C7A-04B9-4CEA-902B-E92DB9A4FCB4}" destId="{6AD9AA06-4544-403A-BEB0-3AB2B214DF4C}" srcOrd="0" destOrd="0" presId="urn:microsoft.com/office/officeart/2005/8/layout/lProcess2"/>
    <dgm:cxn modelId="{794A07A3-8E40-48A8-AB47-936B4F4193B7}" type="presParOf" srcId="{39B3C155-4DB3-427D-9D2A-18F5F1A268C1}" destId="{D8E46275-8EF1-4AD1-8F18-666E99558613}" srcOrd="0" destOrd="0" presId="urn:microsoft.com/office/officeart/2005/8/layout/lProcess2"/>
    <dgm:cxn modelId="{A60DCA32-21E3-48A6-9C90-D18F9D1E01F7}" type="presParOf" srcId="{D8E46275-8EF1-4AD1-8F18-666E99558613}" destId="{E83161B7-FDF6-438F-BFD9-DB762A8E0A0C}" srcOrd="0" destOrd="0" presId="urn:microsoft.com/office/officeart/2005/8/layout/lProcess2"/>
    <dgm:cxn modelId="{F58CFD03-4686-40D1-9A0C-FA237B261AF2}" type="presParOf" srcId="{D8E46275-8EF1-4AD1-8F18-666E99558613}" destId="{4D7867D4-4E00-4EBB-965C-FA786F5F7F6C}" srcOrd="1" destOrd="0" presId="urn:microsoft.com/office/officeart/2005/8/layout/lProcess2"/>
    <dgm:cxn modelId="{A457693F-257F-4312-8E5F-8F0930F67503}" type="presParOf" srcId="{D8E46275-8EF1-4AD1-8F18-666E99558613}" destId="{C688245B-C83A-4972-87E6-7EAA818019B4}" srcOrd="2" destOrd="0" presId="urn:microsoft.com/office/officeart/2005/8/layout/lProcess2"/>
    <dgm:cxn modelId="{56388D02-9B0F-43ED-944A-FE5212012481}" type="presParOf" srcId="{C688245B-C83A-4972-87E6-7EAA818019B4}" destId="{3B81A629-5DFD-4A96-BD45-9C0C1189FAA5}" srcOrd="0" destOrd="0" presId="urn:microsoft.com/office/officeart/2005/8/layout/lProcess2"/>
    <dgm:cxn modelId="{CFDF4252-A9F3-4897-BA44-C814671E9493}" type="presParOf" srcId="{3B81A629-5DFD-4A96-BD45-9C0C1189FAA5}" destId="{167A9C1F-56D3-41E5-BFE0-C17973D96393}" srcOrd="0" destOrd="0" presId="urn:microsoft.com/office/officeart/2005/8/layout/lProcess2"/>
    <dgm:cxn modelId="{082AA683-00E4-4938-A101-D992C8EC1159}" type="presParOf" srcId="{39B3C155-4DB3-427D-9D2A-18F5F1A268C1}" destId="{AB85102A-773E-416A-A271-CD093F55D8D1}" srcOrd="1" destOrd="0" presId="urn:microsoft.com/office/officeart/2005/8/layout/lProcess2"/>
    <dgm:cxn modelId="{40D73FC6-EB39-45A4-B8CF-207E35BBE556}" type="presParOf" srcId="{39B3C155-4DB3-427D-9D2A-18F5F1A268C1}" destId="{9C8BF924-AA6A-4C4B-A435-09FE5D955F75}" srcOrd="2" destOrd="0" presId="urn:microsoft.com/office/officeart/2005/8/layout/lProcess2"/>
    <dgm:cxn modelId="{7BCD6B3F-0B62-44E0-88FA-F152E143DC29}" type="presParOf" srcId="{9C8BF924-AA6A-4C4B-A435-09FE5D955F75}" destId="{6AD9AA06-4544-403A-BEB0-3AB2B214DF4C}" srcOrd="0" destOrd="0" presId="urn:microsoft.com/office/officeart/2005/8/layout/lProcess2"/>
    <dgm:cxn modelId="{93FFE3AA-95B6-47EC-9C0E-91B7DB7B1B25}" type="presParOf" srcId="{9C8BF924-AA6A-4C4B-A435-09FE5D955F75}" destId="{A8FF650F-640E-47A0-86A6-D9DFD75050CF}" srcOrd="1" destOrd="0" presId="urn:microsoft.com/office/officeart/2005/8/layout/lProcess2"/>
    <dgm:cxn modelId="{6306FCE9-181E-43CF-AD14-BE4E532C6588}" type="presParOf" srcId="{9C8BF924-AA6A-4C4B-A435-09FE5D955F75}" destId="{DAF175EB-8BFB-4EC9-BE40-A6C93982FBD5}" srcOrd="2" destOrd="0" presId="urn:microsoft.com/office/officeart/2005/8/layout/lProcess2"/>
    <dgm:cxn modelId="{CF1C31EE-9E17-4CB0-9900-4D9CE1F6B95D}" type="presParOf" srcId="{DAF175EB-8BFB-4EC9-BE40-A6C93982FBD5}" destId="{C61F2EDB-E7D3-4C41-9973-6348C6BDF6AB}" srcOrd="0" destOrd="0" presId="urn:microsoft.com/office/officeart/2005/8/layout/lProcess2"/>
    <dgm:cxn modelId="{6528161D-6702-4AD3-8CA8-D5E914FCE9AB}" type="presParOf" srcId="{C61F2EDB-E7D3-4C41-9973-6348C6BDF6AB}" destId="{65E39429-986B-47E4-B6E5-C933122B58A6}" srcOrd="0" destOrd="0" presId="urn:microsoft.com/office/officeart/2005/8/layout/lProcess2"/>
    <dgm:cxn modelId="{34B4DDFD-BA9B-4ABB-B69F-45FA8C05E601}" type="presParOf" srcId="{C61F2EDB-E7D3-4C41-9973-6348C6BDF6AB}" destId="{986F7D20-94B5-48AF-8D75-ED251692B489}" srcOrd="1" destOrd="0" presId="urn:microsoft.com/office/officeart/2005/8/layout/lProcess2"/>
    <dgm:cxn modelId="{45C7D692-ADDE-487D-96F2-70624E3D88C6}" type="presParOf" srcId="{C61F2EDB-E7D3-4C41-9973-6348C6BDF6AB}" destId="{5A371BEC-4BBB-40E7-B78C-4A9FCC0A828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C2DB6B-A5FB-481D-831D-3A849784E99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4E01D-A8AE-40B7-B7E9-1D04894B755D}">
      <dgm:prSet phldrT="[Текст]"/>
      <dgm:spPr/>
      <dgm:t>
        <a:bodyPr/>
        <a:lstStyle/>
        <a:p>
          <a:r>
            <a:rPr lang="ru-RU" dirty="0" smtClean="0"/>
            <a:t>На основании сведений, предоставленных уполномоченным органом при авторизации и идентификации на официальном сайте</a:t>
          </a:r>
          <a:endParaRPr lang="ru-RU" dirty="0"/>
        </a:p>
      </dgm:t>
    </dgm:pt>
    <dgm:pt modelId="{73B9561A-7EA1-4F02-8B9A-860ECF08214A}" type="parTrans" cxnId="{78A30BD8-6777-4B67-AC48-7CBE66D06650}">
      <dgm:prSet/>
      <dgm:spPr/>
      <dgm:t>
        <a:bodyPr/>
        <a:lstStyle/>
        <a:p>
          <a:endParaRPr lang="ru-RU"/>
        </a:p>
      </dgm:t>
    </dgm:pt>
    <dgm:pt modelId="{A5507F06-A728-4722-925B-FBB12E624234}" type="sibTrans" cxnId="{78A30BD8-6777-4B67-AC48-7CBE66D06650}">
      <dgm:prSet/>
      <dgm:spPr/>
      <dgm:t>
        <a:bodyPr/>
        <a:lstStyle/>
        <a:p>
          <a:endParaRPr lang="ru-RU"/>
        </a:p>
      </dgm:t>
    </dgm:pt>
    <dgm:pt modelId="{78129389-002E-45BD-AC37-FB3B8E460174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об идентификационном номере налогоплательщика уполномоченного органа</a:t>
          </a:r>
          <a:endParaRPr lang="ru-RU" dirty="0">
            <a:solidFill>
              <a:srgbClr val="00B050"/>
            </a:solidFill>
          </a:endParaRPr>
        </a:p>
      </dgm:t>
    </dgm:pt>
    <dgm:pt modelId="{2CAB3D97-5316-46DA-8956-5657A65E3B6E}" type="parTrans" cxnId="{A6DD28DF-A9E2-407A-A7E4-1DCEF368AD0E}">
      <dgm:prSet/>
      <dgm:spPr/>
      <dgm:t>
        <a:bodyPr/>
        <a:lstStyle/>
        <a:p>
          <a:endParaRPr lang="ru-RU"/>
        </a:p>
      </dgm:t>
    </dgm:pt>
    <dgm:pt modelId="{DE11FF96-B689-4EB4-AC8D-CB7088256D70}" type="sibTrans" cxnId="{A6DD28DF-A9E2-407A-A7E4-1DCEF368AD0E}">
      <dgm:prSet/>
      <dgm:spPr/>
      <dgm:t>
        <a:bodyPr/>
        <a:lstStyle/>
        <a:p>
          <a:endParaRPr lang="ru-RU"/>
        </a:p>
      </dgm:t>
    </dgm:pt>
    <dgm:pt modelId="{24AB6D04-0B6E-4C31-B79A-CE3A5F2F9254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 коде причины и дате постановки на учет в налоговом органе уполномоченного органа </a:t>
          </a:r>
          <a:endParaRPr lang="ru-RU" dirty="0">
            <a:solidFill>
              <a:srgbClr val="00B050"/>
            </a:solidFill>
          </a:endParaRPr>
        </a:p>
      </dgm:t>
    </dgm:pt>
    <dgm:pt modelId="{297B54FA-B13E-4865-B5E2-8700711610C9}" type="parTrans" cxnId="{FE51B59C-17B6-411A-A4E0-E609598953AC}">
      <dgm:prSet/>
      <dgm:spPr/>
      <dgm:t>
        <a:bodyPr/>
        <a:lstStyle/>
        <a:p>
          <a:endParaRPr lang="ru-RU"/>
        </a:p>
      </dgm:t>
    </dgm:pt>
    <dgm:pt modelId="{A67EABBC-3C6D-4F8D-ADCF-55746794583F}" type="sibTrans" cxnId="{FE51B59C-17B6-411A-A4E0-E609598953AC}">
      <dgm:prSet/>
      <dgm:spPr/>
      <dgm:t>
        <a:bodyPr/>
        <a:lstStyle/>
        <a:p>
          <a:endParaRPr lang="ru-RU"/>
        </a:p>
      </dgm:t>
    </dgm:pt>
    <dgm:pt modelId="{5DB5299B-EC0B-4D92-A793-C6D90754562E}" type="pres">
      <dgm:prSet presAssocID="{87C2DB6B-A5FB-481D-831D-3A849784E9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87B49-6E6A-4105-80BC-6E3346FC2E13}" type="pres">
      <dgm:prSet presAssocID="{EEA4E01D-A8AE-40B7-B7E9-1D04894B755D}" presName="roof" presStyleLbl="dkBgShp" presStyleIdx="0" presStyleCnt="2"/>
      <dgm:spPr/>
      <dgm:t>
        <a:bodyPr/>
        <a:lstStyle/>
        <a:p>
          <a:endParaRPr lang="ru-RU"/>
        </a:p>
      </dgm:t>
    </dgm:pt>
    <dgm:pt modelId="{C04C303E-EEC6-4B16-A578-81E703676534}" type="pres">
      <dgm:prSet presAssocID="{EEA4E01D-A8AE-40B7-B7E9-1D04894B755D}" presName="pillars" presStyleCnt="0"/>
      <dgm:spPr/>
    </dgm:pt>
    <dgm:pt modelId="{ADE3CA11-99CF-4A67-96F5-A1C3EFDC406C}" type="pres">
      <dgm:prSet presAssocID="{EEA4E01D-A8AE-40B7-B7E9-1D04894B755D}" presName="pillar1" presStyleLbl="node1" presStyleIdx="0" presStyleCnt="2" custLinFactNeighborX="-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F0534-AE63-49CA-BFCF-8E8D1CFBF933}" type="pres">
      <dgm:prSet presAssocID="{24AB6D04-0B6E-4C31-B79A-CE3A5F2F925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2FDD-B07A-4F57-96E0-81BE80B1ADE8}" type="pres">
      <dgm:prSet presAssocID="{EEA4E01D-A8AE-40B7-B7E9-1D04894B755D}" presName="base" presStyleLbl="dkBgShp" presStyleIdx="1" presStyleCnt="2"/>
      <dgm:spPr/>
    </dgm:pt>
  </dgm:ptLst>
  <dgm:cxnLst>
    <dgm:cxn modelId="{FE51B59C-17B6-411A-A4E0-E609598953AC}" srcId="{EEA4E01D-A8AE-40B7-B7E9-1D04894B755D}" destId="{24AB6D04-0B6E-4C31-B79A-CE3A5F2F9254}" srcOrd="1" destOrd="0" parTransId="{297B54FA-B13E-4865-B5E2-8700711610C9}" sibTransId="{A67EABBC-3C6D-4F8D-ADCF-55746794583F}"/>
    <dgm:cxn modelId="{70DE3899-9D6F-4291-B295-005756CA6121}" type="presOf" srcId="{78129389-002E-45BD-AC37-FB3B8E460174}" destId="{ADE3CA11-99CF-4A67-96F5-A1C3EFDC406C}" srcOrd="0" destOrd="0" presId="urn:microsoft.com/office/officeart/2005/8/layout/hList3"/>
    <dgm:cxn modelId="{5D4B98A9-34BC-485A-B01E-79C2BA84CDA6}" type="presOf" srcId="{87C2DB6B-A5FB-481D-831D-3A849784E99D}" destId="{5DB5299B-EC0B-4D92-A793-C6D90754562E}" srcOrd="0" destOrd="0" presId="urn:microsoft.com/office/officeart/2005/8/layout/hList3"/>
    <dgm:cxn modelId="{84111426-0C22-417F-A9E1-CCED16558E07}" type="presOf" srcId="{24AB6D04-0B6E-4C31-B79A-CE3A5F2F9254}" destId="{E3EF0534-AE63-49CA-BFCF-8E8D1CFBF933}" srcOrd="0" destOrd="0" presId="urn:microsoft.com/office/officeart/2005/8/layout/hList3"/>
    <dgm:cxn modelId="{856E93F7-B5C4-4EE3-A0EC-FFE9311456A3}" type="presOf" srcId="{EEA4E01D-A8AE-40B7-B7E9-1D04894B755D}" destId="{36887B49-6E6A-4105-80BC-6E3346FC2E13}" srcOrd="0" destOrd="0" presId="urn:microsoft.com/office/officeart/2005/8/layout/hList3"/>
    <dgm:cxn modelId="{A6DD28DF-A9E2-407A-A7E4-1DCEF368AD0E}" srcId="{EEA4E01D-A8AE-40B7-B7E9-1D04894B755D}" destId="{78129389-002E-45BD-AC37-FB3B8E460174}" srcOrd="0" destOrd="0" parTransId="{2CAB3D97-5316-46DA-8956-5657A65E3B6E}" sibTransId="{DE11FF96-B689-4EB4-AC8D-CB7088256D70}"/>
    <dgm:cxn modelId="{78A30BD8-6777-4B67-AC48-7CBE66D06650}" srcId="{87C2DB6B-A5FB-481D-831D-3A849784E99D}" destId="{EEA4E01D-A8AE-40B7-B7E9-1D04894B755D}" srcOrd="0" destOrd="0" parTransId="{73B9561A-7EA1-4F02-8B9A-860ECF08214A}" sibTransId="{A5507F06-A728-4722-925B-FBB12E624234}"/>
    <dgm:cxn modelId="{2651DC16-10B3-4954-B224-4547489417AC}" type="presParOf" srcId="{5DB5299B-EC0B-4D92-A793-C6D90754562E}" destId="{36887B49-6E6A-4105-80BC-6E3346FC2E13}" srcOrd="0" destOrd="0" presId="urn:microsoft.com/office/officeart/2005/8/layout/hList3"/>
    <dgm:cxn modelId="{ED25194E-FF05-4092-B3C0-DBF123CF1E8A}" type="presParOf" srcId="{5DB5299B-EC0B-4D92-A793-C6D90754562E}" destId="{C04C303E-EEC6-4B16-A578-81E703676534}" srcOrd="1" destOrd="0" presId="urn:microsoft.com/office/officeart/2005/8/layout/hList3"/>
    <dgm:cxn modelId="{601DC9DF-D8C5-4081-A735-A7F97D7E3A6A}" type="presParOf" srcId="{C04C303E-EEC6-4B16-A578-81E703676534}" destId="{ADE3CA11-99CF-4A67-96F5-A1C3EFDC406C}" srcOrd="0" destOrd="0" presId="urn:microsoft.com/office/officeart/2005/8/layout/hList3"/>
    <dgm:cxn modelId="{A4F1EF0D-0B20-45CD-9823-2C02366E48CC}" type="presParOf" srcId="{C04C303E-EEC6-4B16-A578-81E703676534}" destId="{E3EF0534-AE63-49CA-BFCF-8E8D1CFBF933}" srcOrd="1" destOrd="0" presId="urn:microsoft.com/office/officeart/2005/8/layout/hList3"/>
    <dgm:cxn modelId="{AEF3016D-8474-4662-8BC4-0E7003CC6E4D}" type="presParOf" srcId="{5DB5299B-EC0B-4D92-A793-C6D90754562E}" destId="{FA732FDD-B07A-4F57-96E0-81BE80B1AD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C2DB6B-A5FB-481D-831D-3A849784E99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4E01D-A8AE-40B7-B7E9-1D04894B755D}">
      <dgm:prSet phldrT="[Текст]"/>
      <dgm:spPr/>
      <dgm:t>
        <a:bodyPr/>
        <a:lstStyle/>
        <a:p>
          <a:r>
            <a:rPr lang="ru-RU" dirty="0" smtClean="0"/>
            <a:t>После указания ИНН уполномоченного органа и кода причины постановки на учет в налоговом органе</a:t>
          </a:r>
          <a:endParaRPr lang="ru-RU" dirty="0"/>
        </a:p>
      </dgm:t>
    </dgm:pt>
    <dgm:pt modelId="{73B9561A-7EA1-4F02-8B9A-860ECF08214A}" type="parTrans" cxnId="{78A30BD8-6777-4B67-AC48-7CBE66D06650}">
      <dgm:prSet/>
      <dgm:spPr/>
      <dgm:t>
        <a:bodyPr/>
        <a:lstStyle/>
        <a:p>
          <a:endParaRPr lang="ru-RU"/>
        </a:p>
      </dgm:t>
    </dgm:pt>
    <dgm:pt modelId="{A5507F06-A728-4722-925B-FBB12E624234}" type="sibTrans" cxnId="{78A30BD8-6777-4B67-AC48-7CBE66D06650}">
      <dgm:prSet/>
      <dgm:spPr/>
      <dgm:t>
        <a:bodyPr/>
        <a:lstStyle/>
        <a:p>
          <a:endParaRPr lang="ru-RU"/>
        </a:p>
      </dgm:t>
    </dgm:pt>
    <dgm:pt modelId="{78129389-002E-45BD-AC37-FB3B8E460174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 полном (сокращенном) наименовании уполномоченного органа </a:t>
          </a:r>
          <a:endParaRPr lang="ru-RU" dirty="0">
            <a:solidFill>
              <a:srgbClr val="00B050"/>
            </a:solidFill>
          </a:endParaRPr>
        </a:p>
      </dgm:t>
    </dgm:pt>
    <dgm:pt modelId="{2CAB3D97-5316-46DA-8956-5657A65E3B6E}" type="parTrans" cxnId="{A6DD28DF-A9E2-407A-A7E4-1DCEF368AD0E}">
      <dgm:prSet/>
      <dgm:spPr/>
      <dgm:t>
        <a:bodyPr/>
        <a:lstStyle/>
        <a:p>
          <a:endParaRPr lang="ru-RU"/>
        </a:p>
      </dgm:t>
    </dgm:pt>
    <dgm:pt modelId="{DE11FF96-B689-4EB4-AC8D-CB7088256D70}" type="sibTrans" cxnId="{A6DD28DF-A9E2-407A-A7E4-1DCEF368AD0E}">
      <dgm:prSet/>
      <dgm:spPr/>
      <dgm:t>
        <a:bodyPr/>
        <a:lstStyle/>
        <a:p>
          <a:endParaRPr lang="ru-RU"/>
        </a:p>
      </dgm:t>
    </dgm:pt>
    <dgm:pt modelId="{793B3759-81B6-4C72-AD56-308D54AFBE5D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 коде и наименование территории деятельности уполномоченного органа  </a:t>
          </a:r>
          <a:endParaRPr lang="ru-RU" dirty="0">
            <a:solidFill>
              <a:srgbClr val="00B050"/>
            </a:solidFill>
          </a:endParaRPr>
        </a:p>
      </dgm:t>
    </dgm:pt>
    <dgm:pt modelId="{76096F27-D47C-4DEC-AACF-11633ED0D6DF}" type="parTrans" cxnId="{715AAC80-8D57-47BE-BAD0-1D365E5EB648}">
      <dgm:prSet/>
      <dgm:spPr/>
      <dgm:t>
        <a:bodyPr/>
        <a:lstStyle/>
        <a:p>
          <a:endParaRPr lang="ru-RU"/>
        </a:p>
      </dgm:t>
    </dgm:pt>
    <dgm:pt modelId="{CBE292A2-7881-4E6C-84D0-4779BAA01F32}" type="sibTrans" cxnId="{715AAC80-8D57-47BE-BAD0-1D365E5EB648}">
      <dgm:prSet/>
      <dgm:spPr/>
      <dgm:t>
        <a:bodyPr/>
        <a:lstStyle/>
        <a:p>
          <a:endParaRPr lang="ru-RU"/>
        </a:p>
      </dgm:t>
    </dgm:pt>
    <dgm:pt modelId="{52D69588-CDEB-4F90-B1B2-1F0AF5E3146A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 месте нахождения уполномоченного органа</a:t>
          </a:r>
          <a:endParaRPr lang="ru-RU" dirty="0">
            <a:solidFill>
              <a:srgbClr val="00B050"/>
            </a:solidFill>
          </a:endParaRPr>
        </a:p>
      </dgm:t>
    </dgm:pt>
    <dgm:pt modelId="{91D2C3E3-5934-4D20-A6C9-A90AAA7F9D62}" type="parTrans" cxnId="{40E68B28-B3FE-40B4-835E-E164B7F7F255}">
      <dgm:prSet/>
      <dgm:spPr/>
      <dgm:t>
        <a:bodyPr/>
        <a:lstStyle/>
        <a:p>
          <a:endParaRPr lang="ru-RU"/>
        </a:p>
      </dgm:t>
    </dgm:pt>
    <dgm:pt modelId="{1F176B54-2229-4D24-8BDF-7EEEAFA659DB}" type="sibTrans" cxnId="{40E68B28-B3FE-40B4-835E-E164B7F7F255}">
      <dgm:prSet/>
      <dgm:spPr/>
      <dgm:t>
        <a:bodyPr/>
        <a:lstStyle/>
        <a:p>
          <a:endParaRPr lang="ru-RU"/>
        </a:p>
      </dgm:t>
    </dgm:pt>
    <dgm:pt modelId="{24AB6D04-0B6E-4C31-B79A-CE3A5F2F9254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 коде и наименовании организационно-правовой формы уполномоченного органа </a:t>
          </a:r>
          <a:endParaRPr lang="ru-RU" dirty="0">
            <a:solidFill>
              <a:srgbClr val="00B050"/>
            </a:solidFill>
          </a:endParaRPr>
        </a:p>
      </dgm:t>
    </dgm:pt>
    <dgm:pt modelId="{297B54FA-B13E-4865-B5E2-8700711610C9}" type="parTrans" cxnId="{FE51B59C-17B6-411A-A4E0-E609598953AC}">
      <dgm:prSet/>
      <dgm:spPr/>
      <dgm:t>
        <a:bodyPr/>
        <a:lstStyle/>
        <a:p>
          <a:endParaRPr lang="ru-RU"/>
        </a:p>
      </dgm:t>
    </dgm:pt>
    <dgm:pt modelId="{A67EABBC-3C6D-4F8D-ADCF-55746794583F}" type="sibTrans" cxnId="{FE51B59C-17B6-411A-A4E0-E609598953AC}">
      <dgm:prSet/>
      <dgm:spPr/>
      <dgm:t>
        <a:bodyPr/>
        <a:lstStyle/>
        <a:p>
          <a:endParaRPr lang="ru-RU"/>
        </a:p>
      </dgm:t>
    </dgm:pt>
    <dgm:pt modelId="{90600A5A-FD1D-485A-A704-1B5A8728DEBA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 коде и наименовании сферы деятельности организаций</a:t>
          </a:r>
          <a:endParaRPr lang="ru-RU" dirty="0">
            <a:solidFill>
              <a:srgbClr val="00B050"/>
            </a:solidFill>
          </a:endParaRPr>
        </a:p>
      </dgm:t>
    </dgm:pt>
    <dgm:pt modelId="{1CF38FE3-6FF0-42F1-BEFA-A7BB3D5A833E}" type="parTrans" cxnId="{C0BB855E-9CC9-4D22-B773-4BDEC3F21B89}">
      <dgm:prSet/>
      <dgm:spPr/>
      <dgm:t>
        <a:bodyPr/>
        <a:lstStyle/>
        <a:p>
          <a:endParaRPr lang="ru-RU"/>
        </a:p>
      </dgm:t>
    </dgm:pt>
    <dgm:pt modelId="{4F234BAA-8AC0-445B-988D-A5289AFF23E4}" type="sibTrans" cxnId="{C0BB855E-9CC9-4D22-B773-4BDEC3F21B89}">
      <dgm:prSet/>
      <dgm:spPr/>
      <dgm:t>
        <a:bodyPr/>
        <a:lstStyle/>
        <a:p>
          <a:endParaRPr lang="ru-RU"/>
        </a:p>
      </dgm:t>
    </dgm:pt>
    <dgm:pt modelId="{2658CAEB-C05D-4AB4-ADE4-69C509996D78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 коде и наименовании вида экономической деятельности организаций </a:t>
          </a:r>
          <a:endParaRPr lang="ru-RU" dirty="0">
            <a:solidFill>
              <a:srgbClr val="00B050"/>
            </a:solidFill>
          </a:endParaRPr>
        </a:p>
      </dgm:t>
    </dgm:pt>
    <dgm:pt modelId="{5BE5C7F6-054C-4C6C-AF75-009BFE12355F}" type="parTrans" cxnId="{A3439AE8-E4D2-477C-896C-370283BB7F25}">
      <dgm:prSet/>
      <dgm:spPr/>
      <dgm:t>
        <a:bodyPr/>
        <a:lstStyle/>
        <a:p>
          <a:endParaRPr lang="ru-RU"/>
        </a:p>
      </dgm:t>
    </dgm:pt>
    <dgm:pt modelId="{7902A042-E7D1-4C39-B573-6483F57BA8FF}" type="sibTrans" cxnId="{A3439AE8-E4D2-477C-896C-370283BB7F25}">
      <dgm:prSet/>
      <dgm:spPr/>
      <dgm:t>
        <a:bodyPr/>
        <a:lstStyle/>
        <a:p>
          <a:endParaRPr lang="ru-RU"/>
        </a:p>
      </dgm:t>
    </dgm:pt>
    <dgm:pt modelId="{5DB5299B-EC0B-4D92-A793-C6D90754562E}" type="pres">
      <dgm:prSet presAssocID="{87C2DB6B-A5FB-481D-831D-3A849784E9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87B49-6E6A-4105-80BC-6E3346FC2E13}" type="pres">
      <dgm:prSet presAssocID="{EEA4E01D-A8AE-40B7-B7E9-1D04894B755D}" presName="roof" presStyleLbl="dkBgShp" presStyleIdx="0" presStyleCnt="2"/>
      <dgm:spPr/>
      <dgm:t>
        <a:bodyPr/>
        <a:lstStyle/>
        <a:p>
          <a:endParaRPr lang="ru-RU"/>
        </a:p>
      </dgm:t>
    </dgm:pt>
    <dgm:pt modelId="{C04C303E-EEC6-4B16-A578-81E703676534}" type="pres">
      <dgm:prSet presAssocID="{EEA4E01D-A8AE-40B7-B7E9-1D04894B755D}" presName="pillars" presStyleCnt="0"/>
      <dgm:spPr/>
    </dgm:pt>
    <dgm:pt modelId="{ADE3CA11-99CF-4A67-96F5-A1C3EFDC406C}" type="pres">
      <dgm:prSet presAssocID="{EEA4E01D-A8AE-40B7-B7E9-1D04894B755D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F0534-AE63-49CA-BFCF-8E8D1CFBF933}" type="pres">
      <dgm:prSet presAssocID="{24AB6D04-0B6E-4C31-B79A-CE3A5F2F9254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CFED3-7B63-43D8-A357-0F1CFBC0DE2C}" type="pres">
      <dgm:prSet presAssocID="{52D69588-CDEB-4F90-B1B2-1F0AF5E3146A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8DE93-C157-487F-A7D9-974D84E692D2}" type="pres">
      <dgm:prSet presAssocID="{793B3759-81B6-4C72-AD56-308D54AFBE5D}" presName="pillarX" presStyleLbl="node1" presStyleIdx="3" presStyleCnt="6" custLinFactNeighborX="-1364" custLinFactNeighborY="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E5EB4-6F2E-4121-B1F4-D8492DA42556}" type="pres">
      <dgm:prSet presAssocID="{2658CAEB-C05D-4AB4-ADE4-69C509996D78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3921B-EF14-449C-BFBA-F3ACF1F2247D}" type="pres">
      <dgm:prSet presAssocID="{90600A5A-FD1D-485A-A704-1B5A8728DEBA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2FDD-B07A-4F57-96E0-81BE80B1ADE8}" type="pres">
      <dgm:prSet presAssocID="{EEA4E01D-A8AE-40B7-B7E9-1D04894B755D}" presName="base" presStyleLbl="dkBgShp" presStyleIdx="1" presStyleCnt="2"/>
      <dgm:spPr/>
    </dgm:pt>
  </dgm:ptLst>
  <dgm:cxnLst>
    <dgm:cxn modelId="{A6DD28DF-A9E2-407A-A7E4-1DCEF368AD0E}" srcId="{EEA4E01D-A8AE-40B7-B7E9-1D04894B755D}" destId="{78129389-002E-45BD-AC37-FB3B8E460174}" srcOrd="0" destOrd="0" parTransId="{2CAB3D97-5316-46DA-8956-5657A65E3B6E}" sibTransId="{DE11FF96-B689-4EB4-AC8D-CB7088256D70}"/>
    <dgm:cxn modelId="{A3439AE8-E4D2-477C-896C-370283BB7F25}" srcId="{EEA4E01D-A8AE-40B7-B7E9-1D04894B755D}" destId="{2658CAEB-C05D-4AB4-ADE4-69C509996D78}" srcOrd="4" destOrd="0" parTransId="{5BE5C7F6-054C-4C6C-AF75-009BFE12355F}" sibTransId="{7902A042-E7D1-4C39-B573-6483F57BA8FF}"/>
    <dgm:cxn modelId="{311865D1-629A-4BBE-9923-AB88E9010F8F}" type="presOf" srcId="{793B3759-81B6-4C72-AD56-308D54AFBE5D}" destId="{CAF8DE93-C157-487F-A7D9-974D84E692D2}" srcOrd="0" destOrd="0" presId="urn:microsoft.com/office/officeart/2005/8/layout/hList3"/>
    <dgm:cxn modelId="{715AAC80-8D57-47BE-BAD0-1D365E5EB648}" srcId="{EEA4E01D-A8AE-40B7-B7E9-1D04894B755D}" destId="{793B3759-81B6-4C72-AD56-308D54AFBE5D}" srcOrd="3" destOrd="0" parTransId="{76096F27-D47C-4DEC-AACF-11633ED0D6DF}" sibTransId="{CBE292A2-7881-4E6C-84D0-4779BAA01F32}"/>
    <dgm:cxn modelId="{E1D2DED6-12E4-4626-B69E-184B9CA38148}" type="presOf" srcId="{2658CAEB-C05D-4AB4-ADE4-69C509996D78}" destId="{30FE5EB4-6F2E-4121-B1F4-D8492DA42556}" srcOrd="0" destOrd="0" presId="urn:microsoft.com/office/officeart/2005/8/layout/hList3"/>
    <dgm:cxn modelId="{78A30BD8-6777-4B67-AC48-7CBE66D06650}" srcId="{87C2DB6B-A5FB-481D-831D-3A849784E99D}" destId="{EEA4E01D-A8AE-40B7-B7E9-1D04894B755D}" srcOrd="0" destOrd="0" parTransId="{73B9561A-7EA1-4F02-8B9A-860ECF08214A}" sibTransId="{A5507F06-A728-4722-925B-FBB12E624234}"/>
    <dgm:cxn modelId="{65D154C7-F19A-4A71-9063-B22ED392E88C}" type="presOf" srcId="{87C2DB6B-A5FB-481D-831D-3A849784E99D}" destId="{5DB5299B-EC0B-4D92-A793-C6D90754562E}" srcOrd="0" destOrd="0" presId="urn:microsoft.com/office/officeart/2005/8/layout/hList3"/>
    <dgm:cxn modelId="{A84B3939-C10D-4C7E-814A-C594810EAAC6}" type="presOf" srcId="{78129389-002E-45BD-AC37-FB3B8E460174}" destId="{ADE3CA11-99CF-4A67-96F5-A1C3EFDC406C}" srcOrd="0" destOrd="0" presId="urn:microsoft.com/office/officeart/2005/8/layout/hList3"/>
    <dgm:cxn modelId="{FE51B59C-17B6-411A-A4E0-E609598953AC}" srcId="{EEA4E01D-A8AE-40B7-B7E9-1D04894B755D}" destId="{24AB6D04-0B6E-4C31-B79A-CE3A5F2F9254}" srcOrd="1" destOrd="0" parTransId="{297B54FA-B13E-4865-B5E2-8700711610C9}" sibTransId="{A67EABBC-3C6D-4F8D-ADCF-55746794583F}"/>
    <dgm:cxn modelId="{FEAA944F-C95C-4222-B314-420905CA469A}" type="presOf" srcId="{90600A5A-FD1D-485A-A704-1B5A8728DEBA}" destId="{1B73921B-EF14-449C-BFBA-F3ACF1F2247D}" srcOrd="0" destOrd="0" presId="urn:microsoft.com/office/officeart/2005/8/layout/hList3"/>
    <dgm:cxn modelId="{3E8D4864-011C-4693-8AFF-7A8783A7B38D}" type="presOf" srcId="{52D69588-CDEB-4F90-B1B2-1F0AF5E3146A}" destId="{D15CFED3-7B63-43D8-A357-0F1CFBC0DE2C}" srcOrd="0" destOrd="0" presId="urn:microsoft.com/office/officeart/2005/8/layout/hList3"/>
    <dgm:cxn modelId="{C0BB855E-9CC9-4D22-B773-4BDEC3F21B89}" srcId="{EEA4E01D-A8AE-40B7-B7E9-1D04894B755D}" destId="{90600A5A-FD1D-485A-A704-1B5A8728DEBA}" srcOrd="5" destOrd="0" parTransId="{1CF38FE3-6FF0-42F1-BEFA-A7BB3D5A833E}" sibTransId="{4F234BAA-8AC0-445B-988D-A5289AFF23E4}"/>
    <dgm:cxn modelId="{6A5C9E09-66CE-4B41-A274-F63112656478}" type="presOf" srcId="{EEA4E01D-A8AE-40B7-B7E9-1D04894B755D}" destId="{36887B49-6E6A-4105-80BC-6E3346FC2E13}" srcOrd="0" destOrd="0" presId="urn:microsoft.com/office/officeart/2005/8/layout/hList3"/>
    <dgm:cxn modelId="{E4D576A7-7017-48E0-8497-9249F80BAC6A}" type="presOf" srcId="{24AB6D04-0B6E-4C31-B79A-CE3A5F2F9254}" destId="{E3EF0534-AE63-49CA-BFCF-8E8D1CFBF933}" srcOrd="0" destOrd="0" presId="urn:microsoft.com/office/officeart/2005/8/layout/hList3"/>
    <dgm:cxn modelId="{40E68B28-B3FE-40B4-835E-E164B7F7F255}" srcId="{EEA4E01D-A8AE-40B7-B7E9-1D04894B755D}" destId="{52D69588-CDEB-4F90-B1B2-1F0AF5E3146A}" srcOrd="2" destOrd="0" parTransId="{91D2C3E3-5934-4D20-A6C9-A90AAA7F9D62}" sibTransId="{1F176B54-2229-4D24-8BDF-7EEEAFA659DB}"/>
    <dgm:cxn modelId="{2D52FEC0-D007-4F58-9A96-92F6E01F2467}" type="presParOf" srcId="{5DB5299B-EC0B-4D92-A793-C6D90754562E}" destId="{36887B49-6E6A-4105-80BC-6E3346FC2E13}" srcOrd="0" destOrd="0" presId="urn:microsoft.com/office/officeart/2005/8/layout/hList3"/>
    <dgm:cxn modelId="{8931B480-D557-4E71-915C-1B4074B99E17}" type="presParOf" srcId="{5DB5299B-EC0B-4D92-A793-C6D90754562E}" destId="{C04C303E-EEC6-4B16-A578-81E703676534}" srcOrd="1" destOrd="0" presId="urn:microsoft.com/office/officeart/2005/8/layout/hList3"/>
    <dgm:cxn modelId="{18FA8F80-EB20-4C58-9E15-9FF23343F9AD}" type="presParOf" srcId="{C04C303E-EEC6-4B16-A578-81E703676534}" destId="{ADE3CA11-99CF-4A67-96F5-A1C3EFDC406C}" srcOrd="0" destOrd="0" presId="urn:microsoft.com/office/officeart/2005/8/layout/hList3"/>
    <dgm:cxn modelId="{E046AE88-85C9-4169-93CE-80A86B113705}" type="presParOf" srcId="{C04C303E-EEC6-4B16-A578-81E703676534}" destId="{E3EF0534-AE63-49CA-BFCF-8E8D1CFBF933}" srcOrd="1" destOrd="0" presId="urn:microsoft.com/office/officeart/2005/8/layout/hList3"/>
    <dgm:cxn modelId="{4C58D1D5-E302-42ED-A883-FC507DE60792}" type="presParOf" srcId="{C04C303E-EEC6-4B16-A578-81E703676534}" destId="{D15CFED3-7B63-43D8-A357-0F1CFBC0DE2C}" srcOrd="2" destOrd="0" presId="urn:microsoft.com/office/officeart/2005/8/layout/hList3"/>
    <dgm:cxn modelId="{98224D49-3C16-4587-9CC4-833CA72C2F58}" type="presParOf" srcId="{C04C303E-EEC6-4B16-A578-81E703676534}" destId="{CAF8DE93-C157-487F-A7D9-974D84E692D2}" srcOrd="3" destOrd="0" presId="urn:microsoft.com/office/officeart/2005/8/layout/hList3"/>
    <dgm:cxn modelId="{39C3F754-8DB2-4E46-A35D-7BDDDF40BEAC}" type="presParOf" srcId="{C04C303E-EEC6-4B16-A578-81E703676534}" destId="{30FE5EB4-6F2E-4121-B1F4-D8492DA42556}" srcOrd="4" destOrd="0" presId="urn:microsoft.com/office/officeart/2005/8/layout/hList3"/>
    <dgm:cxn modelId="{B6B57E0C-47B5-4FAC-88DF-5254E271E364}" type="presParOf" srcId="{C04C303E-EEC6-4B16-A578-81E703676534}" destId="{1B73921B-EF14-449C-BFBA-F3ACF1F2247D}" srcOrd="5" destOrd="0" presId="urn:microsoft.com/office/officeart/2005/8/layout/hList3"/>
    <dgm:cxn modelId="{8465ACF3-0856-4BEF-BBBB-B1FB8C594CBA}" type="presParOf" srcId="{5DB5299B-EC0B-4D92-A793-C6D90754562E}" destId="{FA732FDD-B07A-4F57-96E0-81BE80B1AD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2DB6B-A5FB-481D-831D-3A849784E99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4E01D-A8AE-40B7-B7E9-1D04894B755D}">
      <dgm:prSet phldrT="[Текст]"/>
      <dgm:spPr/>
      <dgm:t>
        <a:bodyPr/>
        <a:lstStyle/>
        <a:p>
          <a:r>
            <a:rPr lang="ru-RU" dirty="0" smtClean="0"/>
            <a:t>На основании сведений о количестве организаций , в отношении которых проводится независимая оценка качества и количестве организаций, подлежащих независимой оценке качества </a:t>
          </a:r>
          <a:endParaRPr lang="ru-RU" dirty="0"/>
        </a:p>
      </dgm:t>
    </dgm:pt>
    <dgm:pt modelId="{73B9561A-7EA1-4F02-8B9A-860ECF08214A}" type="parTrans" cxnId="{78A30BD8-6777-4B67-AC48-7CBE66D06650}">
      <dgm:prSet/>
      <dgm:spPr/>
      <dgm:t>
        <a:bodyPr/>
        <a:lstStyle/>
        <a:p>
          <a:endParaRPr lang="ru-RU"/>
        </a:p>
      </dgm:t>
    </dgm:pt>
    <dgm:pt modelId="{A5507F06-A728-4722-925B-FBB12E624234}" type="sibTrans" cxnId="{78A30BD8-6777-4B67-AC48-7CBE66D06650}">
      <dgm:prSet/>
      <dgm:spPr/>
      <dgm:t>
        <a:bodyPr/>
        <a:lstStyle/>
        <a:p>
          <a:endParaRPr lang="ru-RU"/>
        </a:p>
      </dgm:t>
    </dgm:pt>
    <dgm:pt modelId="{78129389-002E-45BD-AC37-FB3B8E460174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об удельном весе количества организаций</a:t>
          </a:r>
          <a:r>
            <a:rPr lang="ru-RU" dirty="0" smtClean="0">
              <a:solidFill>
                <a:srgbClr val="0070C0"/>
              </a:solidFill>
            </a:rPr>
            <a:t>, </a:t>
          </a:r>
          <a:r>
            <a:rPr lang="ru-RU" dirty="0" smtClean="0"/>
            <a:t>охваченных независимой оценкой качества в отчетном периоде, от общего числа организаций, подлежащих независимой оценке качества</a:t>
          </a:r>
          <a:endParaRPr lang="ru-RU" dirty="0"/>
        </a:p>
      </dgm:t>
    </dgm:pt>
    <dgm:pt modelId="{2CAB3D97-5316-46DA-8956-5657A65E3B6E}" type="parTrans" cxnId="{A6DD28DF-A9E2-407A-A7E4-1DCEF368AD0E}">
      <dgm:prSet/>
      <dgm:spPr/>
      <dgm:t>
        <a:bodyPr/>
        <a:lstStyle/>
        <a:p>
          <a:endParaRPr lang="ru-RU"/>
        </a:p>
      </dgm:t>
    </dgm:pt>
    <dgm:pt modelId="{DE11FF96-B689-4EB4-AC8D-CB7088256D70}" type="sibTrans" cxnId="{A6DD28DF-A9E2-407A-A7E4-1DCEF368AD0E}">
      <dgm:prSet/>
      <dgm:spPr/>
      <dgm:t>
        <a:bodyPr/>
        <a:lstStyle/>
        <a:p>
          <a:endParaRPr lang="ru-RU"/>
        </a:p>
      </dgm:t>
    </dgm:pt>
    <dgm:pt modelId="{5DB5299B-EC0B-4D92-A793-C6D90754562E}" type="pres">
      <dgm:prSet presAssocID="{87C2DB6B-A5FB-481D-831D-3A849784E9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87B49-6E6A-4105-80BC-6E3346FC2E13}" type="pres">
      <dgm:prSet presAssocID="{EEA4E01D-A8AE-40B7-B7E9-1D04894B755D}" presName="roof" presStyleLbl="dkBgShp" presStyleIdx="0" presStyleCnt="2"/>
      <dgm:spPr/>
      <dgm:t>
        <a:bodyPr/>
        <a:lstStyle/>
        <a:p>
          <a:endParaRPr lang="ru-RU"/>
        </a:p>
      </dgm:t>
    </dgm:pt>
    <dgm:pt modelId="{C04C303E-EEC6-4B16-A578-81E703676534}" type="pres">
      <dgm:prSet presAssocID="{EEA4E01D-A8AE-40B7-B7E9-1D04894B755D}" presName="pillars" presStyleCnt="0"/>
      <dgm:spPr/>
    </dgm:pt>
    <dgm:pt modelId="{ADE3CA11-99CF-4A67-96F5-A1C3EFDC406C}" type="pres">
      <dgm:prSet presAssocID="{EEA4E01D-A8AE-40B7-B7E9-1D04894B755D}" presName="pillar1" presStyleLbl="node1" presStyleIdx="0" presStyleCnt="1" custLinFactNeighborX="-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2FDD-B07A-4F57-96E0-81BE80B1ADE8}" type="pres">
      <dgm:prSet presAssocID="{EEA4E01D-A8AE-40B7-B7E9-1D04894B755D}" presName="base" presStyleLbl="dkBgShp" presStyleIdx="1" presStyleCnt="2"/>
      <dgm:spPr/>
    </dgm:pt>
  </dgm:ptLst>
  <dgm:cxnLst>
    <dgm:cxn modelId="{3C2CC343-4770-4FE6-B2AD-195D375CB01D}" type="presOf" srcId="{87C2DB6B-A5FB-481D-831D-3A849784E99D}" destId="{5DB5299B-EC0B-4D92-A793-C6D90754562E}" srcOrd="0" destOrd="0" presId="urn:microsoft.com/office/officeart/2005/8/layout/hList3"/>
    <dgm:cxn modelId="{A6DD28DF-A9E2-407A-A7E4-1DCEF368AD0E}" srcId="{EEA4E01D-A8AE-40B7-B7E9-1D04894B755D}" destId="{78129389-002E-45BD-AC37-FB3B8E460174}" srcOrd="0" destOrd="0" parTransId="{2CAB3D97-5316-46DA-8956-5657A65E3B6E}" sibTransId="{DE11FF96-B689-4EB4-AC8D-CB7088256D70}"/>
    <dgm:cxn modelId="{7AF63CCF-9CE8-4D89-AF5A-85F150090F78}" type="presOf" srcId="{EEA4E01D-A8AE-40B7-B7E9-1D04894B755D}" destId="{36887B49-6E6A-4105-80BC-6E3346FC2E13}" srcOrd="0" destOrd="0" presId="urn:microsoft.com/office/officeart/2005/8/layout/hList3"/>
    <dgm:cxn modelId="{DAD82694-CD92-47D3-9E0E-A36B248195E0}" type="presOf" srcId="{78129389-002E-45BD-AC37-FB3B8E460174}" destId="{ADE3CA11-99CF-4A67-96F5-A1C3EFDC406C}" srcOrd="0" destOrd="0" presId="urn:microsoft.com/office/officeart/2005/8/layout/hList3"/>
    <dgm:cxn modelId="{78A30BD8-6777-4B67-AC48-7CBE66D06650}" srcId="{87C2DB6B-A5FB-481D-831D-3A849784E99D}" destId="{EEA4E01D-A8AE-40B7-B7E9-1D04894B755D}" srcOrd="0" destOrd="0" parTransId="{73B9561A-7EA1-4F02-8B9A-860ECF08214A}" sibTransId="{A5507F06-A728-4722-925B-FBB12E624234}"/>
    <dgm:cxn modelId="{E1EF0E05-122A-4308-BFF4-4CEA5F85F6E7}" type="presParOf" srcId="{5DB5299B-EC0B-4D92-A793-C6D90754562E}" destId="{36887B49-6E6A-4105-80BC-6E3346FC2E13}" srcOrd="0" destOrd="0" presId="urn:microsoft.com/office/officeart/2005/8/layout/hList3"/>
    <dgm:cxn modelId="{A66D9519-2B42-47FB-AC03-8BF18C2548B2}" type="presParOf" srcId="{5DB5299B-EC0B-4D92-A793-C6D90754562E}" destId="{C04C303E-EEC6-4B16-A578-81E703676534}" srcOrd="1" destOrd="0" presId="urn:microsoft.com/office/officeart/2005/8/layout/hList3"/>
    <dgm:cxn modelId="{DB5AE066-C271-4BA2-B2B2-B49786A148B4}" type="presParOf" srcId="{C04C303E-EEC6-4B16-A578-81E703676534}" destId="{ADE3CA11-99CF-4A67-96F5-A1C3EFDC406C}" srcOrd="0" destOrd="0" presId="urn:microsoft.com/office/officeart/2005/8/layout/hList3"/>
    <dgm:cxn modelId="{D02CC836-9EB7-4C8E-B8CE-28DDDDB03EF9}" type="presParOf" srcId="{5DB5299B-EC0B-4D92-A793-C6D90754562E}" destId="{FA732FDD-B07A-4F57-96E0-81BE80B1AD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C2DB6B-A5FB-481D-831D-3A849784E99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4E01D-A8AE-40B7-B7E9-1D04894B755D}">
      <dgm:prSet phldrT="[Текст]"/>
      <dgm:spPr/>
      <dgm:t>
        <a:bodyPr/>
        <a:lstStyle/>
        <a:p>
          <a:r>
            <a:rPr lang="ru-RU" dirty="0" smtClean="0"/>
            <a:t>После указания ИНН организаций и при наличии кодов причины и даты постановки их на учет в налоговом органе</a:t>
          </a:r>
          <a:endParaRPr lang="ru-RU" dirty="0"/>
        </a:p>
      </dgm:t>
    </dgm:pt>
    <dgm:pt modelId="{73B9561A-7EA1-4F02-8B9A-860ECF08214A}" type="parTrans" cxnId="{78A30BD8-6777-4B67-AC48-7CBE66D06650}">
      <dgm:prSet/>
      <dgm:spPr/>
      <dgm:t>
        <a:bodyPr/>
        <a:lstStyle/>
        <a:p>
          <a:endParaRPr lang="ru-RU"/>
        </a:p>
      </dgm:t>
    </dgm:pt>
    <dgm:pt modelId="{A5507F06-A728-4722-925B-FBB12E624234}" type="sibTrans" cxnId="{78A30BD8-6777-4B67-AC48-7CBE66D06650}">
      <dgm:prSet/>
      <dgm:spPr/>
      <dgm:t>
        <a:bodyPr/>
        <a:lstStyle/>
        <a:p>
          <a:endParaRPr lang="ru-RU"/>
        </a:p>
      </dgm:t>
    </dgm:pt>
    <dgm:pt modelId="{78129389-002E-45BD-AC37-FB3B8E460174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 полном, сокращенном, фирменном наименованиях  организаций</a:t>
          </a:r>
          <a:endParaRPr lang="ru-RU" dirty="0">
            <a:solidFill>
              <a:srgbClr val="00B050"/>
            </a:solidFill>
          </a:endParaRPr>
        </a:p>
      </dgm:t>
    </dgm:pt>
    <dgm:pt modelId="{2CAB3D97-5316-46DA-8956-5657A65E3B6E}" type="parTrans" cxnId="{A6DD28DF-A9E2-407A-A7E4-1DCEF368AD0E}">
      <dgm:prSet/>
      <dgm:spPr/>
      <dgm:t>
        <a:bodyPr/>
        <a:lstStyle/>
        <a:p>
          <a:endParaRPr lang="ru-RU"/>
        </a:p>
      </dgm:t>
    </dgm:pt>
    <dgm:pt modelId="{DE11FF96-B689-4EB4-AC8D-CB7088256D70}" type="sibTrans" cxnId="{A6DD28DF-A9E2-407A-A7E4-1DCEF368AD0E}">
      <dgm:prSet/>
      <dgm:spPr/>
      <dgm:t>
        <a:bodyPr/>
        <a:lstStyle/>
        <a:p>
          <a:endParaRPr lang="ru-RU"/>
        </a:p>
      </dgm:t>
    </dgm:pt>
    <dgm:pt modelId="{52D69588-CDEB-4F90-B1B2-1F0AF5E3146A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 месте нахождения организаций</a:t>
          </a:r>
          <a:endParaRPr lang="ru-RU" dirty="0">
            <a:solidFill>
              <a:srgbClr val="00B050"/>
            </a:solidFill>
          </a:endParaRPr>
        </a:p>
      </dgm:t>
    </dgm:pt>
    <dgm:pt modelId="{91D2C3E3-5934-4D20-A6C9-A90AAA7F9D62}" type="parTrans" cxnId="{40E68B28-B3FE-40B4-835E-E164B7F7F255}">
      <dgm:prSet/>
      <dgm:spPr/>
      <dgm:t>
        <a:bodyPr/>
        <a:lstStyle/>
        <a:p>
          <a:endParaRPr lang="ru-RU"/>
        </a:p>
      </dgm:t>
    </dgm:pt>
    <dgm:pt modelId="{1F176B54-2229-4D24-8BDF-7EEEAFA659DB}" type="sibTrans" cxnId="{40E68B28-B3FE-40B4-835E-E164B7F7F255}">
      <dgm:prSet/>
      <dgm:spPr/>
      <dgm:t>
        <a:bodyPr/>
        <a:lstStyle/>
        <a:p>
          <a:endParaRPr lang="ru-RU"/>
        </a:p>
      </dgm:t>
    </dgm:pt>
    <dgm:pt modelId="{24AB6D04-0B6E-4C31-B79A-CE3A5F2F9254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 кодах и наименованиях организационно-правовой форм организаций </a:t>
          </a:r>
          <a:endParaRPr lang="ru-RU" dirty="0">
            <a:solidFill>
              <a:srgbClr val="00B050"/>
            </a:solidFill>
          </a:endParaRPr>
        </a:p>
      </dgm:t>
    </dgm:pt>
    <dgm:pt modelId="{297B54FA-B13E-4865-B5E2-8700711610C9}" type="parTrans" cxnId="{FE51B59C-17B6-411A-A4E0-E609598953AC}">
      <dgm:prSet/>
      <dgm:spPr/>
      <dgm:t>
        <a:bodyPr/>
        <a:lstStyle/>
        <a:p>
          <a:endParaRPr lang="ru-RU"/>
        </a:p>
      </dgm:t>
    </dgm:pt>
    <dgm:pt modelId="{A67EABBC-3C6D-4F8D-ADCF-55746794583F}" type="sibTrans" cxnId="{FE51B59C-17B6-411A-A4E0-E609598953AC}">
      <dgm:prSet/>
      <dgm:spPr/>
      <dgm:t>
        <a:bodyPr/>
        <a:lstStyle/>
        <a:p>
          <a:endParaRPr lang="ru-RU"/>
        </a:p>
      </dgm:t>
    </dgm:pt>
    <dgm:pt modelId="{2658CAEB-C05D-4AB4-ADE4-69C509996D78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адреса электронной почты  и доменных именах официальных сайтов организаций в сети «Интернет» для организаций</a:t>
          </a:r>
          <a:endParaRPr lang="ru-RU" dirty="0">
            <a:solidFill>
              <a:srgbClr val="00B050"/>
            </a:solidFill>
          </a:endParaRPr>
        </a:p>
      </dgm:t>
    </dgm:pt>
    <dgm:pt modelId="{7902A042-E7D1-4C39-B573-6483F57BA8FF}" type="sibTrans" cxnId="{A3439AE8-E4D2-477C-896C-370283BB7F25}">
      <dgm:prSet/>
      <dgm:spPr/>
      <dgm:t>
        <a:bodyPr/>
        <a:lstStyle/>
        <a:p>
          <a:endParaRPr lang="ru-RU"/>
        </a:p>
      </dgm:t>
    </dgm:pt>
    <dgm:pt modelId="{5BE5C7F6-054C-4C6C-AF75-009BFE12355F}" type="parTrans" cxnId="{A3439AE8-E4D2-477C-896C-370283BB7F25}">
      <dgm:prSet/>
      <dgm:spPr/>
      <dgm:t>
        <a:bodyPr/>
        <a:lstStyle/>
        <a:p>
          <a:endParaRPr lang="ru-RU"/>
        </a:p>
      </dgm:t>
    </dgm:pt>
    <dgm:pt modelId="{793B3759-81B6-4C72-AD56-308D54AFBE5D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информация о коде и наименовании форм собственности организаций </a:t>
          </a:r>
          <a:endParaRPr lang="ru-RU" dirty="0">
            <a:solidFill>
              <a:srgbClr val="00B050"/>
            </a:solidFill>
          </a:endParaRPr>
        </a:p>
      </dgm:t>
    </dgm:pt>
    <dgm:pt modelId="{CBE292A2-7881-4E6C-84D0-4779BAA01F32}" type="sibTrans" cxnId="{715AAC80-8D57-47BE-BAD0-1D365E5EB648}">
      <dgm:prSet/>
      <dgm:spPr/>
      <dgm:t>
        <a:bodyPr/>
        <a:lstStyle/>
        <a:p>
          <a:endParaRPr lang="ru-RU"/>
        </a:p>
      </dgm:t>
    </dgm:pt>
    <dgm:pt modelId="{76096F27-D47C-4DEC-AACF-11633ED0D6DF}" type="parTrans" cxnId="{715AAC80-8D57-47BE-BAD0-1D365E5EB648}">
      <dgm:prSet/>
      <dgm:spPr/>
      <dgm:t>
        <a:bodyPr/>
        <a:lstStyle/>
        <a:p>
          <a:endParaRPr lang="ru-RU"/>
        </a:p>
      </dgm:t>
    </dgm:pt>
    <dgm:pt modelId="{5DB5299B-EC0B-4D92-A793-C6D90754562E}" type="pres">
      <dgm:prSet presAssocID="{87C2DB6B-A5FB-481D-831D-3A849784E9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87B49-6E6A-4105-80BC-6E3346FC2E13}" type="pres">
      <dgm:prSet presAssocID="{EEA4E01D-A8AE-40B7-B7E9-1D04894B755D}" presName="roof" presStyleLbl="dkBgShp" presStyleIdx="0" presStyleCnt="2"/>
      <dgm:spPr/>
      <dgm:t>
        <a:bodyPr/>
        <a:lstStyle/>
        <a:p>
          <a:endParaRPr lang="ru-RU"/>
        </a:p>
      </dgm:t>
    </dgm:pt>
    <dgm:pt modelId="{C04C303E-EEC6-4B16-A578-81E703676534}" type="pres">
      <dgm:prSet presAssocID="{EEA4E01D-A8AE-40B7-B7E9-1D04894B755D}" presName="pillars" presStyleCnt="0"/>
      <dgm:spPr/>
    </dgm:pt>
    <dgm:pt modelId="{ADE3CA11-99CF-4A67-96F5-A1C3EFDC406C}" type="pres">
      <dgm:prSet presAssocID="{EEA4E01D-A8AE-40B7-B7E9-1D04894B755D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F0534-AE63-49CA-BFCF-8E8D1CFBF933}" type="pres">
      <dgm:prSet presAssocID="{24AB6D04-0B6E-4C31-B79A-CE3A5F2F9254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CFED3-7B63-43D8-A357-0F1CFBC0DE2C}" type="pres">
      <dgm:prSet presAssocID="{52D69588-CDEB-4F90-B1B2-1F0AF5E3146A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8DE93-C157-487F-A7D9-974D84E692D2}" type="pres">
      <dgm:prSet presAssocID="{793B3759-81B6-4C72-AD56-308D54AFBE5D}" presName="pillarX" presStyleLbl="node1" presStyleIdx="3" presStyleCnt="5" custLinFactNeighborX="-1364" custLinFactNeighborY="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E5EB4-6F2E-4121-B1F4-D8492DA42556}" type="pres">
      <dgm:prSet presAssocID="{2658CAEB-C05D-4AB4-ADE4-69C509996D78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2FDD-B07A-4F57-96E0-81BE80B1ADE8}" type="pres">
      <dgm:prSet presAssocID="{EEA4E01D-A8AE-40B7-B7E9-1D04894B755D}" presName="base" presStyleLbl="dkBgShp" presStyleIdx="1" presStyleCnt="2"/>
      <dgm:spPr/>
    </dgm:pt>
  </dgm:ptLst>
  <dgm:cxnLst>
    <dgm:cxn modelId="{A6DD28DF-A9E2-407A-A7E4-1DCEF368AD0E}" srcId="{EEA4E01D-A8AE-40B7-B7E9-1D04894B755D}" destId="{78129389-002E-45BD-AC37-FB3B8E460174}" srcOrd="0" destOrd="0" parTransId="{2CAB3D97-5316-46DA-8956-5657A65E3B6E}" sibTransId="{DE11FF96-B689-4EB4-AC8D-CB7088256D70}"/>
    <dgm:cxn modelId="{A3439AE8-E4D2-477C-896C-370283BB7F25}" srcId="{EEA4E01D-A8AE-40B7-B7E9-1D04894B755D}" destId="{2658CAEB-C05D-4AB4-ADE4-69C509996D78}" srcOrd="4" destOrd="0" parTransId="{5BE5C7F6-054C-4C6C-AF75-009BFE12355F}" sibTransId="{7902A042-E7D1-4C39-B573-6483F57BA8FF}"/>
    <dgm:cxn modelId="{5FAA231F-7E56-40E2-83B7-40A47057E4FA}" type="presOf" srcId="{87C2DB6B-A5FB-481D-831D-3A849784E99D}" destId="{5DB5299B-EC0B-4D92-A793-C6D90754562E}" srcOrd="0" destOrd="0" presId="urn:microsoft.com/office/officeart/2005/8/layout/hList3"/>
    <dgm:cxn modelId="{715AAC80-8D57-47BE-BAD0-1D365E5EB648}" srcId="{EEA4E01D-A8AE-40B7-B7E9-1D04894B755D}" destId="{793B3759-81B6-4C72-AD56-308D54AFBE5D}" srcOrd="3" destOrd="0" parTransId="{76096F27-D47C-4DEC-AACF-11633ED0D6DF}" sibTransId="{CBE292A2-7881-4E6C-84D0-4779BAA01F32}"/>
    <dgm:cxn modelId="{78A30BD8-6777-4B67-AC48-7CBE66D06650}" srcId="{87C2DB6B-A5FB-481D-831D-3A849784E99D}" destId="{EEA4E01D-A8AE-40B7-B7E9-1D04894B755D}" srcOrd="0" destOrd="0" parTransId="{73B9561A-7EA1-4F02-8B9A-860ECF08214A}" sibTransId="{A5507F06-A728-4722-925B-FBB12E624234}"/>
    <dgm:cxn modelId="{D310063D-FB78-49AA-B148-2988DF98C40C}" type="presOf" srcId="{24AB6D04-0B6E-4C31-B79A-CE3A5F2F9254}" destId="{E3EF0534-AE63-49CA-BFCF-8E8D1CFBF933}" srcOrd="0" destOrd="0" presId="urn:microsoft.com/office/officeart/2005/8/layout/hList3"/>
    <dgm:cxn modelId="{0AD5C59C-63C9-4D6F-A8D6-BD76F41EBF81}" type="presOf" srcId="{2658CAEB-C05D-4AB4-ADE4-69C509996D78}" destId="{30FE5EB4-6F2E-4121-B1F4-D8492DA42556}" srcOrd="0" destOrd="0" presId="urn:microsoft.com/office/officeart/2005/8/layout/hList3"/>
    <dgm:cxn modelId="{26D1308E-144B-4628-B630-E3CF41667508}" type="presOf" srcId="{EEA4E01D-A8AE-40B7-B7E9-1D04894B755D}" destId="{36887B49-6E6A-4105-80BC-6E3346FC2E13}" srcOrd="0" destOrd="0" presId="urn:microsoft.com/office/officeart/2005/8/layout/hList3"/>
    <dgm:cxn modelId="{FE51B59C-17B6-411A-A4E0-E609598953AC}" srcId="{EEA4E01D-A8AE-40B7-B7E9-1D04894B755D}" destId="{24AB6D04-0B6E-4C31-B79A-CE3A5F2F9254}" srcOrd="1" destOrd="0" parTransId="{297B54FA-B13E-4865-B5E2-8700711610C9}" sibTransId="{A67EABBC-3C6D-4F8D-ADCF-55746794583F}"/>
    <dgm:cxn modelId="{F1F935CF-A421-4E5A-9703-4010D286973A}" type="presOf" srcId="{793B3759-81B6-4C72-AD56-308D54AFBE5D}" destId="{CAF8DE93-C157-487F-A7D9-974D84E692D2}" srcOrd="0" destOrd="0" presId="urn:microsoft.com/office/officeart/2005/8/layout/hList3"/>
    <dgm:cxn modelId="{52AD2C04-57CE-40F0-AE8C-71509F87148E}" type="presOf" srcId="{78129389-002E-45BD-AC37-FB3B8E460174}" destId="{ADE3CA11-99CF-4A67-96F5-A1C3EFDC406C}" srcOrd="0" destOrd="0" presId="urn:microsoft.com/office/officeart/2005/8/layout/hList3"/>
    <dgm:cxn modelId="{7472CCBB-42CA-4383-95C8-24B24697A6CF}" type="presOf" srcId="{52D69588-CDEB-4F90-B1B2-1F0AF5E3146A}" destId="{D15CFED3-7B63-43D8-A357-0F1CFBC0DE2C}" srcOrd="0" destOrd="0" presId="urn:microsoft.com/office/officeart/2005/8/layout/hList3"/>
    <dgm:cxn modelId="{40E68B28-B3FE-40B4-835E-E164B7F7F255}" srcId="{EEA4E01D-A8AE-40B7-B7E9-1D04894B755D}" destId="{52D69588-CDEB-4F90-B1B2-1F0AF5E3146A}" srcOrd="2" destOrd="0" parTransId="{91D2C3E3-5934-4D20-A6C9-A90AAA7F9D62}" sibTransId="{1F176B54-2229-4D24-8BDF-7EEEAFA659DB}"/>
    <dgm:cxn modelId="{5482CB48-5199-4557-B01B-32EA90926ADE}" type="presParOf" srcId="{5DB5299B-EC0B-4D92-A793-C6D90754562E}" destId="{36887B49-6E6A-4105-80BC-6E3346FC2E13}" srcOrd="0" destOrd="0" presId="urn:microsoft.com/office/officeart/2005/8/layout/hList3"/>
    <dgm:cxn modelId="{E1F759B5-2943-4ECA-9237-190079787E92}" type="presParOf" srcId="{5DB5299B-EC0B-4D92-A793-C6D90754562E}" destId="{C04C303E-EEC6-4B16-A578-81E703676534}" srcOrd="1" destOrd="0" presId="urn:microsoft.com/office/officeart/2005/8/layout/hList3"/>
    <dgm:cxn modelId="{CC90A0A1-B75F-436C-B303-16BF495D1AB3}" type="presParOf" srcId="{C04C303E-EEC6-4B16-A578-81E703676534}" destId="{ADE3CA11-99CF-4A67-96F5-A1C3EFDC406C}" srcOrd="0" destOrd="0" presId="urn:microsoft.com/office/officeart/2005/8/layout/hList3"/>
    <dgm:cxn modelId="{C4297EB2-603D-4C4C-8A2C-73FA3BDE1419}" type="presParOf" srcId="{C04C303E-EEC6-4B16-A578-81E703676534}" destId="{E3EF0534-AE63-49CA-BFCF-8E8D1CFBF933}" srcOrd="1" destOrd="0" presId="urn:microsoft.com/office/officeart/2005/8/layout/hList3"/>
    <dgm:cxn modelId="{6B1189B7-EEB2-43F5-B288-4F31CD02161F}" type="presParOf" srcId="{C04C303E-EEC6-4B16-A578-81E703676534}" destId="{D15CFED3-7B63-43D8-A357-0F1CFBC0DE2C}" srcOrd="2" destOrd="0" presId="urn:microsoft.com/office/officeart/2005/8/layout/hList3"/>
    <dgm:cxn modelId="{D92F08BD-8C6B-49CB-8EAD-9154C788897E}" type="presParOf" srcId="{C04C303E-EEC6-4B16-A578-81E703676534}" destId="{CAF8DE93-C157-487F-A7D9-974D84E692D2}" srcOrd="3" destOrd="0" presId="urn:microsoft.com/office/officeart/2005/8/layout/hList3"/>
    <dgm:cxn modelId="{6A0E6E35-DE7B-416A-BCE7-3D09FB726C96}" type="presParOf" srcId="{C04C303E-EEC6-4B16-A578-81E703676534}" destId="{30FE5EB4-6F2E-4121-B1F4-D8492DA42556}" srcOrd="4" destOrd="0" presId="urn:microsoft.com/office/officeart/2005/8/layout/hList3"/>
    <dgm:cxn modelId="{0768B30F-CE86-4C1C-BC9E-7F859D06309D}" type="presParOf" srcId="{5DB5299B-EC0B-4D92-A793-C6D90754562E}" destId="{FA732FDD-B07A-4F57-96E0-81BE80B1AD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C2DB6B-A5FB-481D-831D-3A849784E99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4E01D-A8AE-40B7-B7E9-1D04894B755D}">
      <dgm:prSet phldrT="[Текст]"/>
      <dgm:spPr/>
      <dgm:t>
        <a:bodyPr/>
        <a:lstStyle/>
        <a:p>
          <a:endParaRPr lang="ru-RU" dirty="0"/>
        </a:p>
      </dgm:t>
    </dgm:pt>
    <dgm:pt modelId="{73B9561A-7EA1-4F02-8B9A-860ECF08214A}" type="parTrans" cxnId="{78A30BD8-6777-4B67-AC48-7CBE66D06650}">
      <dgm:prSet/>
      <dgm:spPr/>
      <dgm:t>
        <a:bodyPr/>
        <a:lstStyle/>
        <a:p>
          <a:endParaRPr lang="ru-RU"/>
        </a:p>
      </dgm:t>
    </dgm:pt>
    <dgm:pt modelId="{A5507F06-A728-4722-925B-FBB12E624234}" type="sibTrans" cxnId="{78A30BD8-6777-4B67-AC48-7CBE66D06650}">
      <dgm:prSet/>
      <dgm:spPr/>
      <dgm:t>
        <a:bodyPr/>
        <a:lstStyle/>
        <a:p>
          <a:endParaRPr lang="ru-RU"/>
        </a:p>
      </dgm:t>
    </dgm:pt>
    <dgm:pt modelId="{78129389-002E-45BD-AC37-FB3B8E460174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информация об наименовании общественного совета по НОКО   </a:t>
          </a:r>
          <a:endParaRPr lang="ru-RU" dirty="0">
            <a:solidFill>
              <a:srgbClr val="0070C0"/>
            </a:solidFill>
          </a:endParaRPr>
        </a:p>
      </dgm:t>
    </dgm:pt>
    <dgm:pt modelId="{2CAB3D97-5316-46DA-8956-5657A65E3B6E}" type="parTrans" cxnId="{A6DD28DF-A9E2-407A-A7E4-1DCEF368AD0E}">
      <dgm:prSet/>
      <dgm:spPr/>
      <dgm:t>
        <a:bodyPr/>
        <a:lstStyle/>
        <a:p>
          <a:endParaRPr lang="ru-RU"/>
        </a:p>
      </dgm:t>
    </dgm:pt>
    <dgm:pt modelId="{DE11FF96-B689-4EB4-AC8D-CB7088256D70}" type="sibTrans" cxnId="{A6DD28DF-A9E2-407A-A7E4-1DCEF368AD0E}">
      <dgm:prSet/>
      <dgm:spPr/>
      <dgm:t>
        <a:bodyPr/>
        <a:lstStyle/>
        <a:p>
          <a:endParaRPr lang="ru-RU"/>
        </a:p>
      </dgm:t>
    </dgm:pt>
    <dgm:pt modelId="{24AB6D04-0B6E-4C31-B79A-CE3A5F2F9254}">
      <dgm:prSet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информация о наименованиях видов организаций, к которым применяются показатели, характеризующие общие критерии оценки качества, соответствующие организациям, включенным в перечень организаций, в отношении которых проводится независимая оценка качества</a:t>
          </a:r>
          <a:endParaRPr lang="ru-RU" dirty="0">
            <a:solidFill>
              <a:srgbClr val="0070C0"/>
            </a:solidFill>
          </a:endParaRPr>
        </a:p>
      </dgm:t>
    </dgm:pt>
    <dgm:pt modelId="{A67EABBC-3C6D-4F8D-ADCF-55746794583F}" type="sibTrans" cxnId="{FE51B59C-17B6-411A-A4E0-E609598953AC}">
      <dgm:prSet/>
      <dgm:spPr/>
      <dgm:t>
        <a:bodyPr/>
        <a:lstStyle/>
        <a:p>
          <a:endParaRPr lang="ru-RU"/>
        </a:p>
      </dgm:t>
    </dgm:pt>
    <dgm:pt modelId="{297B54FA-B13E-4865-B5E2-8700711610C9}" type="parTrans" cxnId="{FE51B59C-17B6-411A-A4E0-E609598953AC}">
      <dgm:prSet/>
      <dgm:spPr/>
      <dgm:t>
        <a:bodyPr/>
        <a:lstStyle/>
        <a:p>
          <a:endParaRPr lang="ru-RU"/>
        </a:p>
      </dgm:t>
    </dgm:pt>
    <dgm:pt modelId="{5DB5299B-EC0B-4D92-A793-C6D90754562E}" type="pres">
      <dgm:prSet presAssocID="{87C2DB6B-A5FB-481D-831D-3A849784E9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87B49-6E6A-4105-80BC-6E3346FC2E13}" type="pres">
      <dgm:prSet presAssocID="{EEA4E01D-A8AE-40B7-B7E9-1D04894B755D}" presName="roof" presStyleLbl="dkBgShp" presStyleIdx="0" presStyleCnt="2"/>
      <dgm:spPr/>
      <dgm:t>
        <a:bodyPr/>
        <a:lstStyle/>
        <a:p>
          <a:endParaRPr lang="ru-RU"/>
        </a:p>
      </dgm:t>
    </dgm:pt>
    <dgm:pt modelId="{C04C303E-EEC6-4B16-A578-81E703676534}" type="pres">
      <dgm:prSet presAssocID="{EEA4E01D-A8AE-40B7-B7E9-1D04894B755D}" presName="pillars" presStyleCnt="0"/>
      <dgm:spPr/>
    </dgm:pt>
    <dgm:pt modelId="{ADE3CA11-99CF-4A67-96F5-A1C3EFDC406C}" type="pres">
      <dgm:prSet presAssocID="{EEA4E01D-A8AE-40B7-B7E9-1D04894B755D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F0534-AE63-49CA-BFCF-8E8D1CFBF933}" type="pres">
      <dgm:prSet presAssocID="{24AB6D04-0B6E-4C31-B79A-CE3A5F2F925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2FDD-B07A-4F57-96E0-81BE80B1ADE8}" type="pres">
      <dgm:prSet presAssocID="{EEA4E01D-A8AE-40B7-B7E9-1D04894B755D}" presName="base" presStyleLbl="dkBgShp" presStyleIdx="1" presStyleCnt="2"/>
      <dgm:spPr/>
    </dgm:pt>
  </dgm:ptLst>
  <dgm:cxnLst>
    <dgm:cxn modelId="{FE51B59C-17B6-411A-A4E0-E609598953AC}" srcId="{EEA4E01D-A8AE-40B7-B7E9-1D04894B755D}" destId="{24AB6D04-0B6E-4C31-B79A-CE3A5F2F9254}" srcOrd="1" destOrd="0" parTransId="{297B54FA-B13E-4865-B5E2-8700711610C9}" sibTransId="{A67EABBC-3C6D-4F8D-ADCF-55746794583F}"/>
    <dgm:cxn modelId="{4BBB2601-221A-414B-8116-39791F25A6BE}" type="presOf" srcId="{78129389-002E-45BD-AC37-FB3B8E460174}" destId="{ADE3CA11-99CF-4A67-96F5-A1C3EFDC406C}" srcOrd="0" destOrd="0" presId="urn:microsoft.com/office/officeart/2005/8/layout/hList3"/>
    <dgm:cxn modelId="{706FD995-706A-4B8E-AEB9-6F7AC8814AD6}" type="presOf" srcId="{EEA4E01D-A8AE-40B7-B7E9-1D04894B755D}" destId="{36887B49-6E6A-4105-80BC-6E3346FC2E13}" srcOrd="0" destOrd="0" presId="urn:microsoft.com/office/officeart/2005/8/layout/hList3"/>
    <dgm:cxn modelId="{A6DD28DF-A9E2-407A-A7E4-1DCEF368AD0E}" srcId="{EEA4E01D-A8AE-40B7-B7E9-1D04894B755D}" destId="{78129389-002E-45BD-AC37-FB3B8E460174}" srcOrd="0" destOrd="0" parTransId="{2CAB3D97-5316-46DA-8956-5657A65E3B6E}" sibTransId="{DE11FF96-B689-4EB4-AC8D-CB7088256D70}"/>
    <dgm:cxn modelId="{E6C89321-81D1-4979-8975-96D6A81F45BB}" type="presOf" srcId="{87C2DB6B-A5FB-481D-831D-3A849784E99D}" destId="{5DB5299B-EC0B-4D92-A793-C6D90754562E}" srcOrd="0" destOrd="0" presId="urn:microsoft.com/office/officeart/2005/8/layout/hList3"/>
    <dgm:cxn modelId="{78A30BD8-6777-4B67-AC48-7CBE66D06650}" srcId="{87C2DB6B-A5FB-481D-831D-3A849784E99D}" destId="{EEA4E01D-A8AE-40B7-B7E9-1D04894B755D}" srcOrd="0" destOrd="0" parTransId="{73B9561A-7EA1-4F02-8B9A-860ECF08214A}" sibTransId="{A5507F06-A728-4722-925B-FBB12E624234}"/>
    <dgm:cxn modelId="{7881AC4B-5E17-4924-9259-D32E18022A00}" type="presOf" srcId="{24AB6D04-0B6E-4C31-B79A-CE3A5F2F9254}" destId="{E3EF0534-AE63-49CA-BFCF-8E8D1CFBF933}" srcOrd="0" destOrd="0" presId="urn:microsoft.com/office/officeart/2005/8/layout/hList3"/>
    <dgm:cxn modelId="{DF2C296F-D635-476E-ADEF-6C6ACC5F93BC}" type="presParOf" srcId="{5DB5299B-EC0B-4D92-A793-C6D90754562E}" destId="{36887B49-6E6A-4105-80BC-6E3346FC2E13}" srcOrd="0" destOrd="0" presId="urn:microsoft.com/office/officeart/2005/8/layout/hList3"/>
    <dgm:cxn modelId="{4F28E2A0-9C9B-4D6E-A54D-40225D0FC1FC}" type="presParOf" srcId="{5DB5299B-EC0B-4D92-A793-C6D90754562E}" destId="{C04C303E-EEC6-4B16-A578-81E703676534}" srcOrd="1" destOrd="0" presId="urn:microsoft.com/office/officeart/2005/8/layout/hList3"/>
    <dgm:cxn modelId="{92798C32-3D3E-483C-B42B-879BEF735661}" type="presParOf" srcId="{C04C303E-EEC6-4B16-A578-81E703676534}" destId="{ADE3CA11-99CF-4A67-96F5-A1C3EFDC406C}" srcOrd="0" destOrd="0" presId="urn:microsoft.com/office/officeart/2005/8/layout/hList3"/>
    <dgm:cxn modelId="{153BCA08-5519-4420-8D8F-487EE5F6F4BB}" type="presParOf" srcId="{C04C303E-EEC6-4B16-A578-81E703676534}" destId="{E3EF0534-AE63-49CA-BFCF-8E8D1CFBF933}" srcOrd="1" destOrd="0" presId="urn:microsoft.com/office/officeart/2005/8/layout/hList3"/>
    <dgm:cxn modelId="{C028D301-671B-40D8-857D-62BC4A271EB7}" type="presParOf" srcId="{5DB5299B-EC0B-4D92-A793-C6D90754562E}" destId="{FA732FDD-B07A-4F57-96E0-81BE80B1AD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C2DB6B-A5FB-481D-831D-3A849784E99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4E01D-A8AE-40B7-B7E9-1D04894B755D}">
      <dgm:prSet phldrT="[Текст]"/>
      <dgm:spPr/>
      <dgm:t>
        <a:bodyPr/>
        <a:lstStyle/>
        <a:p>
          <a:endParaRPr lang="ru-RU" dirty="0"/>
        </a:p>
      </dgm:t>
    </dgm:pt>
    <dgm:pt modelId="{73B9561A-7EA1-4F02-8B9A-860ECF08214A}" type="parTrans" cxnId="{78A30BD8-6777-4B67-AC48-7CBE66D06650}">
      <dgm:prSet/>
      <dgm:spPr/>
      <dgm:t>
        <a:bodyPr/>
        <a:lstStyle/>
        <a:p>
          <a:endParaRPr lang="ru-RU"/>
        </a:p>
      </dgm:t>
    </dgm:pt>
    <dgm:pt modelId="{A5507F06-A728-4722-925B-FBB12E624234}" type="sibTrans" cxnId="{78A30BD8-6777-4B67-AC48-7CBE66D06650}">
      <dgm:prSet/>
      <dgm:spPr/>
      <dgm:t>
        <a:bodyPr/>
        <a:lstStyle/>
        <a:p>
          <a:endParaRPr lang="ru-RU"/>
        </a:p>
      </dgm:t>
    </dgm:pt>
    <dgm:pt modelId="{78129389-002E-45BD-AC37-FB3B8E460174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информация об наименовании общественного совета по НОКО   </a:t>
          </a:r>
          <a:endParaRPr lang="ru-RU" dirty="0">
            <a:solidFill>
              <a:srgbClr val="0070C0"/>
            </a:solidFill>
          </a:endParaRPr>
        </a:p>
      </dgm:t>
    </dgm:pt>
    <dgm:pt modelId="{2CAB3D97-5316-46DA-8956-5657A65E3B6E}" type="parTrans" cxnId="{A6DD28DF-A9E2-407A-A7E4-1DCEF368AD0E}">
      <dgm:prSet/>
      <dgm:spPr/>
      <dgm:t>
        <a:bodyPr/>
        <a:lstStyle/>
        <a:p>
          <a:endParaRPr lang="ru-RU"/>
        </a:p>
      </dgm:t>
    </dgm:pt>
    <dgm:pt modelId="{DE11FF96-B689-4EB4-AC8D-CB7088256D70}" type="sibTrans" cxnId="{A6DD28DF-A9E2-407A-A7E4-1DCEF368AD0E}">
      <dgm:prSet/>
      <dgm:spPr/>
      <dgm:t>
        <a:bodyPr/>
        <a:lstStyle/>
        <a:p>
          <a:endParaRPr lang="ru-RU"/>
        </a:p>
      </dgm:t>
    </dgm:pt>
    <dgm:pt modelId="{5DB5299B-EC0B-4D92-A793-C6D90754562E}" type="pres">
      <dgm:prSet presAssocID="{87C2DB6B-A5FB-481D-831D-3A849784E9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87B49-6E6A-4105-80BC-6E3346FC2E13}" type="pres">
      <dgm:prSet presAssocID="{EEA4E01D-A8AE-40B7-B7E9-1D04894B755D}" presName="roof" presStyleLbl="dkBgShp" presStyleIdx="0" presStyleCnt="2"/>
      <dgm:spPr/>
      <dgm:t>
        <a:bodyPr/>
        <a:lstStyle/>
        <a:p>
          <a:endParaRPr lang="ru-RU"/>
        </a:p>
      </dgm:t>
    </dgm:pt>
    <dgm:pt modelId="{C04C303E-EEC6-4B16-A578-81E703676534}" type="pres">
      <dgm:prSet presAssocID="{EEA4E01D-A8AE-40B7-B7E9-1D04894B755D}" presName="pillars" presStyleCnt="0"/>
      <dgm:spPr/>
    </dgm:pt>
    <dgm:pt modelId="{ADE3CA11-99CF-4A67-96F5-A1C3EFDC406C}" type="pres">
      <dgm:prSet presAssocID="{EEA4E01D-A8AE-40B7-B7E9-1D04894B755D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2FDD-B07A-4F57-96E0-81BE80B1ADE8}" type="pres">
      <dgm:prSet presAssocID="{EEA4E01D-A8AE-40B7-B7E9-1D04894B755D}" presName="base" presStyleLbl="dkBgShp" presStyleIdx="1" presStyleCnt="2"/>
      <dgm:spPr/>
    </dgm:pt>
  </dgm:ptLst>
  <dgm:cxnLst>
    <dgm:cxn modelId="{B0ABE2A1-B4AD-44BD-B8BE-2BDD0487F712}" type="presOf" srcId="{78129389-002E-45BD-AC37-FB3B8E460174}" destId="{ADE3CA11-99CF-4A67-96F5-A1C3EFDC406C}" srcOrd="0" destOrd="0" presId="urn:microsoft.com/office/officeart/2005/8/layout/hList3"/>
    <dgm:cxn modelId="{8DA25FA0-69CA-41AD-ACA7-1DD810AC396D}" type="presOf" srcId="{EEA4E01D-A8AE-40B7-B7E9-1D04894B755D}" destId="{36887B49-6E6A-4105-80BC-6E3346FC2E13}" srcOrd="0" destOrd="0" presId="urn:microsoft.com/office/officeart/2005/8/layout/hList3"/>
    <dgm:cxn modelId="{A6DD28DF-A9E2-407A-A7E4-1DCEF368AD0E}" srcId="{EEA4E01D-A8AE-40B7-B7E9-1D04894B755D}" destId="{78129389-002E-45BD-AC37-FB3B8E460174}" srcOrd="0" destOrd="0" parTransId="{2CAB3D97-5316-46DA-8956-5657A65E3B6E}" sibTransId="{DE11FF96-B689-4EB4-AC8D-CB7088256D70}"/>
    <dgm:cxn modelId="{E7F84C03-B6B1-4931-83D0-4DF50556D89C}" type="presOf" srcId="{87C2DB6B-A5FB-481D-831D-3A849784E99D}" destId="{5DB5299B-EC0B-4D92-A793-C6D90754562E}" srcOrd="0" destOrd="0" presId="urn:microsoft.com/office/officeart/2005/8/layout/hList3"/>
    <dgm:cxn modelId="{78A30BD8-6777-4B67-AC48-7CBE66D06650}" srcId="{87C2DB6B-A5FB-481D-831D-3A849784E99D}" destId="{EEA4E01D-A8AE-40B7-B7E9-1D04894B755D}" srcOrd="0" destOrd="0" parTransId="{73B9561A-7EA1-4F02-8B9A-860ECF08214A}" sibTransId="{A5507F06-A728-4722-925B-FBB12E624234}"/>
    <dgm:cxn modelId="{E865B843-CC65-4B9B-8808-81682A767873}" type="presParOf" srcId="{5DB5299B-EC0B-4D92-A793-C6D90754562E}" destId="{36887B49-6E6A-4105-80BC-6E3346FC2E13}" srcOrd="0" destOrd="0" presId="urn:microsoft.com/office/officeart/2005/8/layout/hList3"/>
    <dgm:cxn modelId="{061996A3-DAE5-4DD2-B91A-4F5FF469E95A}" type="presParOf" srcId="{5DB5299B-EC0B-4D92-A793-C6D90754562E}" destId="{C04C303E-EEC6-4B16-A578-81E703676534}" srcOrd="1" destOrd="0" presId="urn:microsoft.com/office/officeart/2005/8/layout/hList3"/>
    <dgm:cxn modelId="{326F257E-DCDE-4E9F-96BA-7DEF337E9605}" type="presParOf" srcId="{C04C303E-EEC6-4B16-A578-81E703676534}" destId="{ADE3CA11-99CF-4A67-96F5-A1C3EFDC406C}" srcOrd="0" destOrd="0" presId="urn:microsoft.com/office/officeart/2005/8/layout/hList3"/>
    <dgm:cxn modelId="{654B1429-1E7B-40F1-9904-564E3312D516}" type="presParOf" srcId="{5DB5299B-EC0B-4D92-A793-C6D90754562E}" destId="{FA732FDD-B07A-4F57-96E0-81BE80B1AD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EBB56F-9D24-4DF6-BC6A-BE4CAEED455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7D52F6-46EF-4F27-8F12-3F49503798B7}">
      <dgm:prSet phldrT="[Текст]" custT="1"/>
      <dgm:spPr/>
      <dgm:t>
        <a:bodyPr/>
        <a:lstStyle/>
        <a:p>
          <a:r>
            <a:rPr lang="ru-RU" sz="1800" dirty="0" smtClean="0"/>
            <a:t>Порядок расчета показателя, характеризующего общие критерии оценки качества, по организации</a:t>
          </a:r>
          <a:endParaRPr lang="ru-RU" sz="1800" dirty="0"/>
        </a:p>
      </dgm:t>
    </dgm:pt>
    <dgm:pt modelId="{EE8518FA-8751-4AAA-9596-7B13ACA53004}" type="parTrans" cxnId="{AB543B62-8F8F-4518-9C00-ABD48B02D186}">
      <dgm:prSet/>
      <dgm:spPr/>
      <dgm:t>
        <a:bodyPr/>
        <a:lstStyle/>
        <a:p>
          <a:endParaRPr lang="ru-RU"/>
        </a:p>
      </dgm:t>
    </dgm:pt>
    <dgm:pt modelId="{6D7D5079-156F-41E4-AC1A-1AF4381B6FE4}" type="sibTrans" cxnId="{AB543B62-8F8F-4518-9C00-ABD48B02D186}">
      <dgm:prSet/>
      <dgm:spPr/>
      <dgm:t>
        <a:bodyPr/>
        <a:lstStyle/>
        <a:p>
          <a:endParaRPr lang="ru-RU"/>
        </a:p>
      </dgm:t>
    </dgm:pt>
    <dgm:pt modelId="{F4921BBF-CF6F-4F7C-AA2A-EAD0609A6967}">
      <dgm:prSet phldrT="[Текст]" custT="1"/>
      <dgm:spPr/>
      <dgm:t>
        <a:bodyPr/>
        <a:lstStyle/>
        <a:p>
          <a:r>
            <a:rPr lang="ru-RU" sz="1700" dirty="0" smtClean="0"/>
            <a:t>формируется в информационной системе </a:t>
          </a:r>
        </a:p>
        <a:p>
          <a:r>
            <a:rPr lang="ru-RU" sz="1700" dirty="0" smtClean="0"/>
            <a:t>федеральным органом исполнительной власти</a:t>
          </a:r>
          <a:endParaRPr lang="ru-RU" sz="1700" dirty="0"/>
        </a:p>
      </dgm:t>
    </dgm:pt>
    <dgm:pt modelId="{334FFD11-4B65-402F-A53C-95EB68A77DED}" type="parTrans" cxnId="{69195E5B-FB93-4DCC-A408-FF7D28DD8563}">
      <dgm:prSet/>
      <dgm:spPr/>
      <dgm:t>
        <a:bodyPr/>
        <a:lstStyle/>
        <a:p>
          <a:endParaRPr lang="ru-RU"/>
        </a:p>
      </dgm:t>
    </dgm:pt>
    <dgm:pt modelId="{90C92F32-88CD-4163-8B6B-80EEBCF0D29F}" type="sibTrans" cxnId="{69195E5B-FB93-4DCC-A408-FF7D28DD8563}">
      <dgm:prSet/>
      <dgm:spPr/>
      <dgm:t>
        <a:bodyPr/>
        <a:lstStyle/>
        <a:p>
          <a:endParaRPr lang="ru-RU"/>
        </a:p>
      </dgm:t>
    </dgm:pt>
    <dgm:pt modelId="{6B0C1737-76DD-4823-B2C5-A435B3E49E7F}">
      <dgm:prSet phldrT="[Текст]" custT="1"/>
      <dgm:spPr/>
      <dgm:t>
        <a:bodyPr/>
        <a:lstStyle/>
        <a:p>
          <a:r>
            <a:rPr lang="ru-RU" sz="1800" dirty="0" smtClean="0"/>
            <a:t>Значения параметров, используемых при расчете показателя, характеризующего общие критерии оценки качества, по организации</a:t>
          </a:r>
          <a:endParaRPr lang="ru-RU" sz="1800" dirty="0"/>
        </a:p>
      </dgm:t>
    </dgm:pt>
    <dgm:pt modelId="{4BF2283B-B636-40CF-801A-E6F8ECB2D2FC}" type="parTrans" cxnId="{2837D464-768B-413B-91B1-71B738F842B7}">
      <dgm:prSet/>
      <dgm:spPr/>
      <dgm:t>
        <a:bodyPr/>
        <a:lstStyle/>
        <a:p>
          <a:endParaRPr lang="ru-RU"/>
        </a:p>
      </dgm:t>
    </dgm:pt>
    <dgm:pt modelId="{7A9362FD-F7DB-42E9-8430-B02DE8E8031B}" type="sibTrans" cxnId="{2837D464-768B-413B-91B1-71B738F842B7}">
      <dgm:prSet/>
      <dgm:spPr/>
      <dgm:t>
        <a:bodyPr/>
        <a:lstStyle/>
        <a:p>
          <a:endParaRPr lang="ru-RU"/>
        </a:p>
      </dgm:t>
    </dgm:pt>
    <dgm:pt modelId="{2713F4CB-4B23-481D-BA42-D94EA43B148B}">
      <dgm:prSet phldrT="[Текст]" custT="1"/>
      <dgm:spPr/>
      <dgm:t>
        <a:bodyPr/>
        <a:lstStyle/>
        <a:p>
          <a:r>
            <a:rPr lang="ru-RU" sz="1700" dirty="0" smtClean="0"/>
            <a:t>формируются в информационной системе автоматически и соответствует информации, полученной при формировании информации о количественных результатах независимой оценки качества по показателям, характеризующим общие критерии оценки качества </a:t>
          </a:r>
          <a:endParaRPr lang="ru-RU" sz="1700" dirty="0"/>
        </a:p>
      </dgm:t>
    </dgm:pt>
    <dgm:pt modelId="{56AD8B69-360F-4FE9-9CDB-1D5076C9D607}" type="parTrans" cxnId="{35EB6A56-6BA8-40AD-968C-37E437DED1CF}">
      <dgm:prSet/>
      <dgm:spPr/>
      <dgm:t>
        <a:bodyPr/>
        <a:lstStyle/>
        <a:p>
          <a:endParaRPr lang="ru-RU"/>
        </a:p>
      </dgm:t>
    </dgm:pt>
    <dgm:pt modelId="{F8336ED0-F1C0-48CB-A5F9-A430E423083D}" type="sibTrans" cxnId="{35EB6A56-6BA8-40AD-968C-37E437DED1CF}">
      <dgm:prSet/>
      <dgm:spPr/>
      <dgm:t>
        <a:bodyPr/>
        <a:lstStyle/>
        <a:p>
          <a:endParaRPr lang="ru-RU"/>
        </a:p>
      </dgm:t>
    </dgm:pt>
    <dgm:pt modelId="{4BECB5B5-9A7D-4560-8CEA-037ACD9EFB82}">
      <dgm:prSet custT="1"/>
      <dgm:spPr/>
      <dgm:t>
        <a:bodyPr/>
        <a:lstStyle/>
        <a:p>
          <a:r>
            <a:rPr lang="ru-RU" sz="1800" dirty="0" smtClean="0"/>
            <a:t>Значения параметров, характеризующего общие критерии оценки качества, по организации, включенной в перечень организаций, в отношении которых проводится независимая оценка качества</a:t>
          </a:r>
          <a:endParaRPr lang="ru-RU" sz="1800" dirty="0"/>
        </a:p>
      </dgm:t>
    </dgm:pt>
    <dgm:pt modelId="{25E528A9-F14F-4B51-BB76-192A53431F85}" type="parTrans" cxnId="{82D24E9E-0F33-48E8-8D76-062A279E2DCC}">
      <dgm:prSet/>
      <dgm:spPr/>
      <dgm:t>
        <a:bodyPr/>
        <a:lstStyle/>
        <a:p>
          <a:endParaRPr lang="ru-RU"/>
        </a:p>
      </dgm:t>
    </dgm:pt>
    <dgm:pt modelId="{10DFEC51-2EE6-4D77-A30C-2D613F0CE99E}" type="sibTrans" cxnId="{82D24E9E-0F33-48E8-8D76-062A279E2DCC}">
      <dgm:prSet/>
      <dgm:spPr/>
      <dgm:t>
        <a:bodyPr/>
        <a:lstStyle/>
        <a:p>
          <a:endParaRPr lang="ru-RU"/>
        </a:p>
      </dgm:t>
    </dgm:pt>
    <dgm:pt modelId="{23BD6F28-AC71-4DCB-992A-34BCF5034332}">
      <dgm:prSet/>
      <dgm:spPr/>
      <dgm:t>
        <a:bodyPr/>
        <a:lstStyle/>
        <a:p>
          <a:r>
            <a:rPr lang="ru-RU" dirty="0" smtClean="0"/>
            <a:t>формируется в информационной системе на основании о значении параметров, используемых при расчете показателя, характеризующего общие критерии оценки качества</a:t>
          </a:r>
          <a:endParaRPr lang="ru-RU" dirty="0"/>
        </a:p>
      </dgm:t>
    </dgm:pt>
    <dgm:pt modelId="{C77DF7F0-FF80-4460-A37A-1ACA822A46A1}" type="parTrans" cxnId="{4C8A8853-9389-47B9-9CCF-86C2460B1BE1}">
      <dgm:prSet/>
      <dgm:spPr/>
      <dgm:t>
        <a:bodyPr/>
        <a:lstStyle/>
        <a:p>
          <a:endParaRPr lang="ru-RU"/>
        </a:p>
      </dgm:t>
    </dgm:pt>
    <dgm:pt modelId="{F793CF10-E6D5-48D2-AA70-9F702518192C}" type="sibTrans" cxnId="{4C8A8853-9389-47B9-9CCF-86C2460B1BE1}">
      <dgm:prSet/>
      <dgm:spPr/>
      <dgm:t>
        <a:bodyPr/>
        <a:lstStyle/>
        <a:p>
          <a:endParaRPr lang="ru-RU"/>
        </a:p>
      </dgm:t>
    </dgm:pt>
    <dgm:pt modelId="{B15F1E74-8BDC-41CC-8F44-537AE30C4133}" type="pres">
      <dgm:prSet presAssocID="{94EBB56F-9D24-4DF6-BC6A-BE4CAEED45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BBD45E-CCA1-4A10-8D2D-A51764586AE4}" type="pres">
      <dgm:prSet presAssocID="{E67D52F6-46EF-4F27-8F12-3F49503798B7}" presName="root" presStyleCnt="0"/>
      <dgm:spPr/>
    </dgm:pt>
    <dgm:pt modelId="{69B2DE6A-257A-43E7-A802-6D6AC258E28F}" type="pres">
      <dgm:prSet presAssocID="{E67D52F6-46EF-4F27-8F12-3F49503798B7}" presName="rootComposite" presStyleCnt="0"/>
      <dgm:spPr/>
    </dgm:pt>
    <dgm:pt modelId="{792A8CBA-4BF1-4387-B6B6-F007C328E051}" type="pres">
      <dgm:prSet presAssocID="{E67D52F6-46EF-4F27-8F12-3F49503798B7}" presName="rootText" presStyleLbl="node1" presStyleIdx="0" presStyleCnt="3"/>
      <dgm:spPr/>
      <dgm:t>
        <a:bodyPr/>
        <a:lstStyle/>
        <a:p>
          <a:endParaRPr lang="ru-RU"/>
        </a:p>
      </dgm:t>
    </dgm:pt>
    <dgm:pt modelId="{9A57DEAE-1EF8-4277-A438-B63DBCCF7092}" type="pres">
      <dgm:prSet presAssocID="{E67D52F6-46EF-4F27-8F12-3F49503798B7}" presName="rootConnector" presStyleLbl="node1" presStyleIdx="0" presStyleCnt="3"/>
      <dgm:spPr/>
      <dgm:t>
        <a:bodyPr/>
        <a:lstStyle/>
        <a:p>
          <a:endParaRPr lang="ru-RU"/>
        </a:p>
      </dgm:t>
    </dgm:pt>
    <dgm:pt modelId="{B4EDB384-2144-4E1C-843C-4DE8F3C09C88}" type="pres">
      <dgm:prSet presAssocID="{E67D52F6-46EF-4F27-8F12-3F49503798B7}" presName="childShape" presStyleCnt="0"/>
      <dgm:spPr/>
    </dgm:pt>
    <dgm:pt modelId="{D111BBD4-6B9D-4FDC-8D19-BA4B0D25D526}" type="pres">
      <dgm:prSet presAssocID="{334FFD11-4B65-402F-A53C-95EB68A77DE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88612A85-2A1A-417E-AAEE-5F4D9E07FAAC}" type="pres">
      <dgm:prSet presAssocID="{F4921BBF-CF6F-4F7C-AA2A-EAD0609A6967}" presName="childText" presStyleLbl="bgAcc1" presStyleIdx="0" presStyleCnt="3" custScaleY="178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74E7F-0BED-4BE8-ABF7-9581447A4FDB}" type="pres">
      <dgm:prSet presAssocID="{6B0C1737-76DD-4823-B2C5-A435B3E49E7F}" presName="root" presStyleCnt="0"/>
      <dgm:spPr/>
    </dgm:pt>
    <dgm:pt modelId="{E834F242-B5C8-4E9A-BC5E-7100A0A6161F}" type="pres">
      <dgm:prSet presAssocID="{6B0C1737-76DD-4823-B2C5-A435B3E49E7F}" presName="rootComposite" presStyleCnt="0"/>
      <dgm:spPr/>
    </dgm:pt>
    <dgm:pt modelId="{182393AD-D4C4-4044-B33D-89480C452A4E}" type="pres">
      <dgm:prSet presAssocID="{6B0C1737-76DD-4823-B2C5-A435B3E49E7F}" presName="rootText" presStyleLbl="node1" presStyleIdx="1" presStyleCnt="3" custScaleX="113017"/>
      <dgm:spPr/>
      <dgm:t>
        <a:bodyPr/>
        <a:lstStyle/>
        <a:p>
          <a:endParaRPr lang="ru-RU"/>
        </a:p>
      </dgm:t>
    </dgm:pt>
    <dgm:pt modelId="{B8AB0B11-A6DF-451A-84DB-1C8E1E4274ED}" type="pres">
      <dgm:prSet presAssocID="{6B0C1737-76DD-4823-B2C5-A435B3E49E7F}" presName="rootConnector" presStyleLbl="node1" presStyleIdx="1" presStyleCnt="3"/>
      <dgm:spPr/>
      <dgm:t>
        <a:bodyPr/>
        <a:lstStyle/>
        <a:p>
          <a:endParaRPr lang="ru-RU"/>
        </a:p>
      </dgm:t>
    </dgm:pt>
    <dgm:pt modelId="{7FED14D4-1C28-4360-9AD9-E2AD1F62581E}" type="pres">
      <dgm:prSet presAssocID="{6B0C1737-76DD-4823-B2C5-A435B3E49E7F}" presName="childShape" presStyleCnt="0"/>
      <dgm:spPr/>
    </dgm:pt>
    <dgm:pt modelId="{68A81F53-F756-46BA-BCBA-613E6C20DFE8}" type="pres">
      <dgm:prSet presAssocID="{56AD8B69-360F-4FE9-9CDB-1D5076C9D60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F43CC157-93FD-4271-ABB2-656E547C0DEC}" type="pres">
      <dgm:prSet presAssocID="{2713F4CB-4B23-481D-BA42-D94EA43B148B}" presName="childText" presStyleLbl="bgAcc1" presStyleIdx="1" presStyleCnt="3" custScaleX="129744" custScaleY="175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35D90-AFF5-417E-A8AF-838A173C4718}" type="pres">
      <dgm:prSet presAssocID="{4BECB5B5-9A7D-4560-8CEA-037ACD9EFB82}" presName="root" presStyleCnt="0"/>
      <dgm:spPr/>
    </dgm:pt>
    <dgm:pt modelId="{594C6DF0-45DB-4487-AB03-0792249C7623}" type="pres">
      <dgm:prSet presAssocID="{4BECB5B5-9A7D-4560-8CEA-037ACD9EFB82}" presName="rootComposite" presStyleCnt="0"/>
      <dgm:spPr/>
    </dgm:pt>
    <dgm:pt modelId="{16FA6E21-CBAD-4D61-A69A-30EAA1B6A249}" type="pres">
      <dgm:prSet presAssocID="{4BECB5B5-9A7D-4560-8CEA-037ACD9EFB82}" presName="rootText" presStyleLbl="node1" presStyleIdx="2" presStyleCnt="3" custScaleX="130160"/>
      <dgm:spPr/>
      <dgm:t>
        <a:bodyPr/>
        <a:lstStyle/>
        <a:p>
          <a:endParaRPr lang="ru-RU"/>
        </a:p>
      </dgm:t>
    </dgm:pt>
    <dgm:pt modelId="{2758D50A-5030-43A6-8C73-F11DC633FE53}" type="pres">
      <dgm:prSet presAssocID="{4BECB5B5-9A7D-4560-8CEA-037ACD9EFB82}" presName="rootConnector" presStyleLbl="node1" presStyleIdx="2" presStyleCnt="3"/>
      <dgm:spPr/>
      <dgm:t>
        <a:bodyPr/>
        <a:lstStyle/>
        <a:p>
          <a:endParaRPr lang="ru-RU"/>
        </a:p>
      </dgm:t>
    </dgm:pt>
    <dgm:pt modelId="{F6EE1B2A-8212-4438-B73E-69BD6B295ADC}" type="pres">
      <dgm:prSet presAssocID="{4BECB5B5-9A7D-4560-8CEA-037ACD9EFB82}" presName="childShape" presStyleCnt="0"/>
      <dgm:spPr/>
    </dgm:pt>
    <dgm:pt modelId="{601FD0D9-94A2-413D-9DE9-FCF320D11F08}" type="pres">
      <dgm:prSet presAssocID="{C77DF7F0-FF80-4460-A37A-1ACA822A46A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05607E61-0EBD-446C-BADC-49768754B3D7}" type="pres">
      <dgm:prSet presAssocID="{23BD6F28-AC71-4DCB-992A-34BCF5034332}" presName="childText" presStyleLbl="bgAcc1" presStyleIdx="2" presStyleCnt="3" custScaleY="173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95E5B-FB93-4DCC-A408-FF7D28DD8563}" srcId="{E67D52F6-46EF-4F27-8F12-3F49503798B7}" destId="{F4921BBF-CF6F-4F7C-AA2A-EAD0609A6967}" srcOrd="0" destOrd="0" parTransId="{334FFD11-4B65-402F-A53C-95EB68A77DED}" sibTransId="{90C92F32-88CD-4163-8B6B-80EEBCF0D29F}"/>
    <dgm:cxn modelId="{91252764-2100-434D-B2A5-B1AA57AF2FE2}" type="presOf" srcId="{56AD8B69-360F-4FE9-9CDB-1D5076C9D607}" destId="{68A81F53-F756-46BA-BCBA-613E6C20DFE8}" srcOrd="0" destOrd="0" presId="urn:microsoft.com/office/officeart/2005/8/layout/hierarchy3"/>
    <dgm:cxn modelId="{A97582F5-1065-471B-8955-E726DA8BAEF8}" type="presOf" srcId="{E67D52F6-46EF-4F27-8F12-3F49503798B7}" destId="{9A57DEAE-1EF8-4277-A438-B63DBCCF7092}" srcOrd="1" destOrd="0" presId="urn:microsoft.com/office/officeart/2005/8/layout/hierarchy3"/>
    <dgm:cxn modelId="{37AD0FCB-F9B1-4EAD-8676-D735B620D57B}" type="presOf" srcId="{6B0C1737-76DD-4823-B2C5-A435B3E49E7F}" destId="{B8AB0B11-A6DF-451A-84DB-1C8E1E4274ED}" srcOrd="1" destOrd="0" presId="urn:microsoft.com/office/officeart/2005/8/layout/hierarchy3"/>
    <dgm:cxn modelId="{1B006429-3E68-44DD-933E-4934F9D3BD14}" type="presOf" srcId="{6B0C1737-76DD-4823-B2C5-A435B3E49E7F}" destId="{182393AD-D4C4-4044-B33D-89480C452A4E}" srcOrd="0" destOrd="0" presId="urn:microsoft.com/office/officeart/2005/8/layout/hierarchy3"/>
    <dgm:cxn modelId="{128CFC8D-B882-42C0-BEA8-12088AE1FF06}" type="presOf" srcId="{4BECB5B5-9A7D-4560-8CEA-037ACD9EFB82}" destId="{16FA6E21-CBAD-4D61-A69A-30EAA1B6A249}" srcOrd="0" destOrd="0" presId="urn:microsoft.com/office/officeart/2005/8/layout/hierarchy3"/>
    <dgm:cxn modelId="{142C0DA0-8A4B-4C6C-AC7A-8199EC0D115D}" type="presOf" srcId="{2713F4CB-4B23-481D-BA42-D94EA43B148B}" destId="{F43CC157-93FD-4271-ABB2-656E547C0DEC}" srcOrd="0" destOrd="0" presId="urn:microsoft.com/office/officeart/2005/8/layout/hierarchy3"/>
    <dgm:cxn modelId="{AB543B62-8F8F-4518-9C00-ABD48B02D186}" srcId="{94EBB56F-9D24-4DF6-BC6A-BE4CAEED4558}" destId="{E67D52F6-46EF-4F27-8F12-3F49503798B7}" srcOrd="0" destOrd="0" parTransId="{EE8518FA-8751-4AAA-9596-7B13ACA53004}" sibTransId="{6D7D5079-156F-41E4-AC1A-1AF4381B6FE4}"/>
    <dgm:cxn modelId="{FF27D0AD-DDA1-4026-A578-A3732C47BFEB}" type="presOf" srcId="{F4921BBF-CF6F-4F7C-AA2A-EAD0609A6967}" destId="{88612A85-2A1A-417E-AAEE-5F4D9E07FAAC}" srcOrd="0" destOrd="0" presId="urn:microsoft.com/office/officeart/2005/8/layout/hierarchy3"/>
    <dgm:cxn modelId="{4C8A8853-9389-47B9-9CCF-86C2460B1BE1}" srcId="{4BECB5B5-9A7D-4560-8CEA-037ACD9EFB82}" destId="{23BD6F28-AC71-4DCB-992A-34BCF5034332}" srcOrd="0" destOrd="0" parTransId="{C77DF7F0-FF80-4460-A37A-1ACA822A46A1}" sibTransId="{F793CF10-E6D5-48D2-AA70-9F702518192C}"/>
    <dgm:cxn modelId="{39E180CF-7115-4F20-BFD4-383AC0B4BC1A}" type="presOf" srcId="{C77DF7F0-FF80-4460-A37A-1ACA822A46A1}" destId="{601FD0D9-94A2-413D-9DE9-FCF320D11F08}" srcOrd="0" destOrd="0" presId="urn:microsoft.com/office/officeart/2005/8/layout/hierarchy3"/>
    <dgm:cxn modelId="{82D24E9E-0F33-48E8-8D76-062A279E2DCC}" srcId="{94EBB56F-9D24-4DF6-BC6A-BE4CAEED4558}" destId="{4BECB5B5-9A7D-4560-8CEA-037ACD9EFB82}" srcOrd="2" destOrd="0" parTransId="{25E528A9-F14F-4B51-BB76-192A53431F85}" sibTransId="{10DFEC51-2EE6-4D77-A30C-2D613F0CE99E}"/>
    <dgm:cxn modelId="{6B22F1C4-018D-4F5C-AEFB-12B64BEAD1DE}" type="presOf" srcId="{E67D52F6-46EF-4F27-8F12-3F49503798B7}" destId="{792A8CBA-4BF1-4387-B6B6-F007C328E051}" srcOrd="0" destOrd="0" presId="urn:microsoft.com/office/officeart/2005/8/layout/hierarchy3"/>
    <dgm:cxn modelId="{35EB6A56-6BA8-40AD-968C-37E437DED1CF}" srcId="{6B0C1737-76DD-4823-B2C5-A435B3E49E7F}" destId="{2713F4CB-4B23-481D-BA42-D94EA43B148B}" srcOrd="0" destOrd="0" parTransId="{56AD8B69-360F-4FE9-9CDB-1D5076C9D607}" sibTransId="{F8336ED0-F1C0-48CB-A5F9-A430E423083D}"/>
    <dgm:cxn modelId="{F371A63C-7913-48E4-A861-079D2FA99F05}" type="presOf" srcId="{23BD6F28-AC71-4DCB-992A-34BCF5034332}" destId="{05607E61-0EBD-446C-BADC-49768754B3D7}" srcOrd="0" destOrd="0" presId="urn:microsoft.com/office/officeart/2005/8/layout/hierarchy3"/>
    <dgm:cxn modelId="{2837D464-768B-413B-91B1-71B738F842B7}" srcId="{94EBB56F-9D24-4DF6-BC6A-BE4CAEED4558}" destId="{6B0C1737-76DD-4823-B2C5-A435B3E49E7F}" srcOrd="1" destOrd="0" parTransId="{4BF2283B-B636-40CF-801A-E6F8ECB2D2FC}" sibTransId="{7A9362FD-F7DB-42E9-8430-B02DE8E8031B}"/>
    <dgm:cxn modelId="{D44225FD-F4CE-42A4-9DD5-B3DD343B921E}" type="presOf" srcId="{334FFD11-4B65-402F-A53C-95EB68A77DED}" destId="{D111BBD4-6B9D-4FDC-8D19-BA4B0D25D526}" srcOrd="0" destOrd="0" presId="urn:microsoft.com/office/officeart/2005/8/layout/hierarchy3"/>
    <dgm:cxn modelId="{EAF8D988-4769-4022-A8F0-DF0FC03EFE94}" type="presOf" srcId="{4BECB5B5-9A7D-4560-8CEA-037ACD9EFB82}" destId="{2758D50A-5030-43A6-8C73-F11DC633FE53}" srcOrd="1" destOrd="0" presId="urn:microsoft.com/office/officeart/2005/8/layout/hierarchy3"/>
    <dgm:cxn modelId="{0877176A-E99D-4414-BD07-F0C4370D6E97}" type="presOf" srcId="{94EBB56F-9D24-4DF6-BC6A-BE4CAEED4558}" destId="{B15F1E74-8BDC-41CC-8F44-537AE30C4133}" srcOrd="0" destOrd="0" presId="urn:microsoft.com/office/officeart/2005/8/layout/hierarchy3"/>
    <dgm:cxn modelId="{6E5D9514-D75D-487F-A907-99D19DCB010E}" type="presParOf" srcId="{B15F1E74-8BDC-41CC-8F44-537AE30C4133}" destId="{E6BBD45E-CCA1-4A10-8D2D-A51764586AE4}" srcOrd="0" destOrd="0" presId="urn:microsoft.com/office/officeart/2005/8/layout/hierarchy3"/>
    <dgm:cxn modelId="{BCF199E2-AE44-49ED-9CA1-21741E5D724E}" type="presParOf" srcId="{E6BBD45E-CCA1-4A10-8D2D-A51764586AE4}" destId="{69B2DE6A-257A-43E7-A802-6D6AC258E28F}" srcOrd="0" destOrd="0" presId="urn:microsoft.com/office/officeart/2005/8/layout/hierarchy3"/>
    <dgm:cxn modelId="{E48A5C2F-6B56-49FF-BC51-3F7C7CEE7D43}" type="presParOf" srcId="{69B2DE6A-257A-43E7-A802-6D6AC258E28F}" destId="{792A8CBA-4BF1-4387-B6B6-F007C328E051}" srcOrd="0" destOrd="0" presId="urn:microsoft.com/office/officeart/2005/8/layout/hierarchy3"/>
    <dgm:cxn modelId="{CC60147A-31A6-4DC2-BD20-0E91E867B44F}" type="presParOf" srcId="{69B2DE6A-257A-43E7-A802-6D6AC258E28F}" destId="{9A57DEAE-1EF8-4277-A438-B63DBCCF7092}" srcOrd="1" destOrd="0" presId="urn:microsoft.com/office/officeart/2005/8/layout/hierarchy3"/>
    <dgm:cxn modelId="{A4A032FF-ED9D-44FD-B4E6-542B1647B107}" type="presParOf" srcId="{E6BBD45E-CCA1-4A10-8D2D-A51764586AE4}" destId="{B4EDB384-2144-4E1C-843C-4DE8F3C09C88}" srcOrd="1" destOrd="0" presId="urn:microsoft.com/office/officeart/2005/8/layout/hierarchy3"/>
    <dgm:cxn modelId="{C311D109-CF84-4E98-B412-AF63EBF73091}" type="presParOf" srcId="{B4EDB384-2144-4E1C-843C-4DE8F3C09C88}" destId="{D111BBD4-6B9D-4FDC-8D19-BA4B0D25D526}" srcOrd="0" destOrd="0" presId="urn:microsoft.com/office/officeart/2005/8/layout/hierarchy3"/>
    <dgm:cxn modelId="{1072D547-B918-4230-991E-0FED9958423D}" type="presParOf" srcId="{B4EDB384-2144-4E1C-843C-4DE8F3C09C88}" destId="{88612A85-2A1A-417E-AAEE-5F4D9E07FAAC}" srcOrd="1" destOrd="0" presId="urn:microsoft.com/office/officeart/2005/8/layout/hierarchy3"/>
    <dgm:cxn modelId="{4E9ACF31-E12D-4939-8FD4-707473BBB006}" type="presParOf" srcId="{B15F1E74-8BDC-41CC-8F44-537AE30C4133}" destId="{F7974E7F-0BED-4BE8-ABF7-9581447A4FDB}" srcOrd="1" destOrd="0" presId="urn:microsoft.com/office/officeart/2005/8/layout/hierarchy3"/>
    <dgm:cxn modelId="{5C86A415-235D-41F2-B44E-110673F34BA3}" type="presParOf" srcId="{F7974E7F-0BED-4BE8-ABF7-9581447A4FDB}" destId="{E834F242-B5C8-4E9A-BC5E-7100A0A6161F}" srcOrd="0" destOrd="0" presId="urn:microsoft.com/office/officeart/2005/8/layout/hierarchy3"/>
    <dgm:cxn modelId="{BE85159B-3650-4EEC-B041-FC14F17FF61C}" type="presParOf" srcId="{E834F242-B5C8-4E9A-BC5E-7100A0A6161F}" destId="{182393AD-D4C4-4044-B33D-89480C452A4E}" srcOrd="0" destOrd="0" presId="urn:microsoft.com/office/officeart/2005/8/layout/hierarchy3"/>
    <dgm:cxn modelId="{60EFF023-8377-4D45-AC64-F495B8B0F611}" type="presParOf" srcId="{E834F242-B5C8-4E9A-BC5E-7100A0A6161F}" destId="{B8AB0B11-A6DF-451A-84DB-1C8E1E4274ED}" srcOrd="1" destOrd="0" presId="urn:microsoft.com/office/officeart/2005/8/layout/hierarchy3"/>
    <dgm:cxn modelId="{43AB1D67-BC80-4D8F-B714-DE68E3F9ED0A}" type="presParOf" srcId="{F7974E7F-0BED-4BE8-ABF7-9581447A4FDB}" destId="{7FED14D4-1C28-4360-9AD9-E2AD1F62581E}" srcOrd="1" destOrd="0" presId="urn:microsoft.com/office/officeart/2005/8/layout/hierarchy3"/>
    <dgm:cxn modelId="{054CAC5A-E232-4763-85DE-42F92AABDA4D}" type="presParOf" srcId="{7FED14D4-1C28-4360-9AD9-E2AD1F62581E}" destId="{68A81F53-F756-46BA-BCBA-613E6C20DFE8}" srcOrd="0" destOrd="0" presId="urn:microsoft.com/office/officeart/2005/8/layout/hierarchy3"/>
    <dgm:cxn modelId="{06DBC1E3-BAD0-4D6A-AAEC-EE57B15F19FA}" type="presParOf" srcId="{7FED14D4-1C28-4360-9AD9-E2AD1F62581E}" destId="{F43CC157-93FD-4271-ABB2-656E547C0DEC}" srcOrd="1" destOrd="0" presId="urn:microsoft.com/office/officeart/2005/8/layout/hierarchy3"/>
    <dgm:cxn modelId="{CC74E8DB-F630-41A9-B442-80BADE5BC3F5}" type="presParOf" srcId="{B15F1E74-8BDC-41CC-8F44-537AE30C4133}" destId="{95C35D90-AFF5-417E-A8AF-838A173C4718}" srcOrd="2" destOrd="0" presId="urn:microsoft.com/office/officeart/2005/8/layout/hierarchy3"/>
    <dgm:cxn modelId="{0B935D01-A988-4CC3-8490-2BFFE2AB35E9}" type="presParOf" srcId="{95C35D90-AFF5-417E-A8AF-838A173C4718}" destId="{594C6DF0-45DB-4487-AB03-0792249C7623}" srcOrd="0" destOrd="0" presId="urn:microsoft.com/office/officeart/2005/8/layout/hierarchy3"/>
    <dgm:cxn modelId="{168EC1AF-6850-463F-9C36-01B6BCDB8F37}" type="presParOf" srcId="{594C6DF0-45DB-4487-AB03-0792249C7623}" destId="{16FA6E21-CBAD-4D61-A69A-30EAA1B6A249}" srcOrd="0" destOrd="0" presId="urn:microsoft.com/office/officeart/2005/8/layout/hierarchy3"/>
    <dgm:cxn modelId="{E4F53620-9D78-4051-8B56-B3DC7F056965}" type="presParOf" srcId="{594C6DF0-45DB-4487-AB03-0792249C7623}" destId="{2758D50A-5030-43A6-8C73-F11DC633FE53}" srcOrd="1" destOrd="0" presId="urn:microsoft.com/office/officeart/2005/8/layout/hierarchy3"/>
    <dgm:cxn modelId="{1F2AC0B1-A3F2-471B-9BC1-C11115844CE2}" type="presParOf" srcId="{95C35D90-AFF5-417E-A8AF-838A173C4718}" destId="{F6EE1B2A-8212-4438-B73E-69BD6B295ADC}" srcOrd="1" destOrd="0" presId="urn:microsoft.com/office/officeart/2005/8/layout/hierarchy3"/>
    <dgm:cxn modelId="{08929F98-F30F-45F2-9AE6-C46229330792}" type="presParOf" srcId="{F6EE1B2A-8212-4438-B73E-69BD6B295ADC}" destId="{601FD0D9-94A2-413D-9DE9-FCF320D11F08}" srcOrd="0" destOrd="0" presId="urn:microsoft.com/office/officeart/2005/8/layout/hierarchy3"/>
    <dgm:cxn modelId="{8E9A4565-CF7A-49C2-B097-C1BED3B0ECA5}" type="presParOf" srcId="{F6EE1B2A-8212-4438-B73E-69BD6B295ADC}" destId="{05607E61-0EBD-446C-BADC-49768754B3D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C2DB6B-A5FB-481D-831D-3A849784E99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4E01D-A8AE-40B7-B7E9-1D04894B755D}">
      <dgm:prSet phldrT="[Текст]"/>
      <dgm:spPr/>
      <dgm:t>
        <a:bodyPr/>
        <a:lstStyle/>
        <a:p>
          <a:endParaRPr lang="ru-RU" dirty="0"/>
        </a:p>
      </dgm:t>
    </dgm:pt>
    <dgm:pt modelId="{73B9561A-7EA1-4F02-8B9A-860ECF08214A}" type="parTrans" cxnId="{78A30BD8-6777-4B67-AC48-7CBE66D06650}">
      <dgm:prSet/>
      <dgm:spPr/>
      <dgm:t>
        <a:bodyPr/>
        <a:lstStyle/>
        <a:p>
          <a:endParaRPr lang="ru-RU"/>
        </a:p>
      </dgm:t>
    </dgm:pt>
    <dgm:pt modelId="{A5507F06-A728-4722-925B-FBB12E624234}" type="sibTrans" cxnId="{78A30BD8-6777-4B67-AC48-7CBE66D06650}">
      <dgm:prSet/>
      <dgm:spPr/>
      <dgm:t>
        <a:bodyPr/>
        <a:lstStyle/>
        <a:p>
          <a:endParaRPr lang="ru-RU"/>
        </a:p>
      </dgm:t>
    </dgm:pt>
    <dgm:pt modelId="{78129389-002E-45BD-AC37-FB3B8E460174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информация о полном наименовании организации   </a:t>
          </a:r>
          <a:endParaRPr lang="ru-RU" dirty="0">
            <a:solidFill>
              <a:srgbClr val="0070C0"/>
            </a:solidFill>
          </a:endParaRPr>
        </a:p>
      </dgm:t>
    </dgm:pt>
    <dgm:pt modelId="{2CAB3D97-5316-46DA-8956-5657A65E3B6E}" type="parTrans" cxnId="{A6DD28DF-A9E2-407A-A7E4-1DCEF368AD0E}">
      <dgm:prSet/>
      <dgm:spPr/>
      <dgm:t>
        <a:bodyPr/>
        <a:lstStyle/>
        <a:p>
          <a:endParaRPr lang="ru-RU"/>
        </a:p>
      </dgm:t>
    </dgm:pt>
    <dgm:pt modelId="{DE11FF96-B689-4EB4-AC8D-CB7088256D70}" type="sibTrans" cxnId="{A6DD28DF-A9E2-407A-A7E4-1DCEF368AD0E}">
      <dgm:prSet/>
      <dgm:spPr/>
      <dgm:t>
        <a:bodyPr/>
        <a:lstStyle/>
        <a:p>
          <a:endParaRPr lang="ru-RU"/>
        </a:p>
      </dgm:t>
    </dgm:pt>
    <dgm:pt modelId="{24AB6D04-0B6E-4C31-B79A-CE3A5F2F9254}">
      <dgm:prSet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идентификационный номер налогоплательщика организации</a:t>
          </a:r>
          <a:endParaRPr lang="ru-RU" dirty="0">
            <a:solidFill>
              <a:srgbClr val="0070C0"/>
            </a:solidFill>
          </a:endParaRPr>
        </a:p>
      </dgm:t>
    </dgm:pt>
    <dgm:pt modelId="{A67EABBC-3C6D-4F8D-ADCF-55746794583F}" type="sibTrans" cxnId="{FE51B59C-17B6-411A-A4E0-E609598953AC}">
      <dgm:prSet/>
      <dgm:spPr/>
      <dgm:t>
        <a:bodyPr/>
        <a:lstStyle/>
        <a:p>
          <a:endParaRPr lang="ru-RU"/>
        </a:p>
      </dgm:t>
    </dgm:pt>
    <dgm:pt modelId="{297B54FA-B13E-4865-B5E2-8700711610C9}" type="parTrans" cxnId="{FE51B59C-17B6-411A-A4E0-E609598953AC}">
      <dgm:prSet/>
      <dgm:spPr/>
      <dgm:t>
        <a:bodyPr/>
        <a:lstStyle/>
        <a:p>
          <a:endParaRPr lang="ru-RU"/>
        </a:p>
      </dgm:t>
    </dgm:pt>
    <dgm:pt modelId="{5DB5299B-EC0B-4D92-A793-C6D90754562E}" type="pres">
      <dgm:prSet presAssocID="{87C2DB6B-A5FB-481D-831D-3A849784E9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87B49-6E6A-4105-80BC-6E3346FC2E13}" type="pres">
      <dgm:prSet presAssocID="{EEA4E01D-A8AE-40B7-B7E9-1D04894B755D}" presName="roof" presStyleLbl="dkBgShp" presStyleIdx="0" presStyleCnt="2"/>
      <dgm:spPr/>
      <dgm:t>
        <a:bodyPr/>
        <a:lstStyle/>
        <a:p>
          <a:endParaRPr lang="ru-RU"/>
        </a:p>
      </dgm:t>
    </dgm:pt>
    <dgm:pt modelId="{C04C303E-EEC6-4B16-A578-81E703676534}" type="pres">
      <dgm:prSet presAssocID="{EEA4E01D-A8AE-40B7-B7E9-1D04894B755D}" presName="pillars" presStyleCnt="0"/>
      <dgm:spPr/>
    </dgm:pt>
    <dgm:pt modelId="{ADE3CA11-99CF-4A67-96F5-A1C3EFDC406C}" type="pres">
      <dgm:prSet presAssocID="{EEA4E01D-A8AE-40B7-B7E9-1D04894B755D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F0534-AE63-49CA-BFCF-8E8D1CFBF933}" type="pres">
      <dgm:prSet presAssocID="{24AB6D04-0B6E-4C31-B79A-CE3A5F2F925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2FDD-B07A-4F57-96E0-81BE80B1ADE8}" type="pres">
      <dgm:prSet presAssocID="{EEA4E01D-A8AE-40B7-B7E9-1D04894B755D}" presName="base" presStyleLbl="dkBgShp" presStyleIdx="1" presStyleCnt="2"/>
      <dgm:spPr/>
    </dgm:pt>
  </dgm:ptLst>
  <dgm:cxnLst>
    <dgm:cxn modelId="{697ACDEE-7C36-4484-8937-30D355F56857}" type="presOf" srcId="{24AB6D04-0B6E-4C31-B79A-CE3A5F2F9254}" destId="{E3EF0534-AE63-49CA-BFCF-8E8D1CFBF933}" srcOrd="0" destOrd="0" presId="urn:microsoft.com/office/officeart/2005/8/layout/hList3"/>
    <dgm:cxn modelId="{FE51B59C-17B6-411A-A4E0-E609598953AC}" srcId="{EEA4E01D-A8AE-40B7-B7E9-1D04894B755D}" destId="{24AB6D04-0B6E-4C31-B79A-CE3A5F2F9254}" srcOrd="1" destOrd="0" parTransId="{297B54FA-B13E-4865-B5E2-8700711610C9}" sibTransId="{A67EABBC-3C6D-4F8D-ADCF-55746794583F}"/>
    <dgm:cxn modelId="{BDE09649-5E97-407B-A3B6-7CB6BAC79F4D}" type="presOf" srcId="{EEA4E01D-A8AE-40B7-B7E9-1D04894B755D}" destId="{36887B49-6E6A-4105-80BC-6E3346FC2E13}" srcOrd="0" destOrd="0" presId="urn:microsoft.com/office/officeart/2005/8/layout/hList3"/>
    <dgm:cxn modelId="{8D14A5A3-C850-43DC-96A7-BE469D1655DD}" type="presOf" srcId="{78129389-002E-45BD-AC37-FB3B8E460174}" destId="{ADE3CA11-99CF-4A67-96F5-A1C3EFDC406C}" srcOrd="0" destOrd="0" presId="urn:microsoft.com/office/officeart/2005/8/layout/hList3"/>
    <dgm:cxn modelId="{A6DD28DF-A9E2-407A-A7E4-1DCEF368AD0E}" srcId="{EEA4E01D-A8AE-40B7-B7E9-1D04894B755D}" destId="{78129389-002E-45BD-AC37-FB3B8E460174}" srcOrd="0" destOrd="0" parTransId="{2CAB3D97-5316-46DA-8956-5657A65E3B6E}" sibTransId="{DE11FF96-B689-4EB4-AC8D-CB7088256D70}"/>
    <dgm:cxn modelId="{78A30BD8-6777-4B67-AC48-7CBE66D06650}" srcId="{87C2DB6B-A5FB-481D-831D-3A849784E99D}" destId="{EEA4E01D-A8AE-40B7-B7E9-1D04894B755D}" srcOrd="0" destOrd="0" parTransId="{73B9561A-7EA1-4F02-8B9A-860ECF08214A}" sibTransId="{A5507F06-A728-4722-925B-FBB12E624234}"/>
    <dgm:cxn modelId="{A69CF383-05BC-45E7-A061-EFBA30B1A8FD}" type="presOf" srcId="{87C2DB6B-A5FB-481D-831D-3A849784E99D}" destId="{5DB5299B-EC0B-4D92-A793-C6D90754562E}" srcOrd="0" destOrd="0" presId="urn:microsoft.com/office/officeart/2005/8/layout/hList3"/>
    <dgm:cxn modelId="{4F906F1F-929A-4DB7-BE57-DEFF25F5F526}" type="presParOf" srcId="{5DB5299B-EC0B-4D92-A793-C6D90754562E}" destId="{36887B49-6E6A-4105-80BC-6E3346FC2E13}" srcOrd="0" destOrd="0" presId="urn:microsoft.com/office/officeart/2005/8/layout/hList3"/>
    <dgm:cxn modelId="{96168936-99E7-45C2-A934-5EED9CA38D09}" type="presParOf" srcId="{5DB5299B-EC0B-4D92-A793-C6D90754562E}" destId="{C04C303E-EEC6-4B16-A578-81E703676534}" srcOrd="1" destOrd="0" presId="urn:microsoft.com/office/officeart/2005/8/layout/hList3"/>
    <dgm:cxn modelId="{853E11F3-A925-488B-8B7A-18BCCD0F78DC}" type="presParOf" srcId="{C04C303E-EEC6-4B16-A578-81E703676534}" destId="{ADE3CA11-99CF-4A67-96F5-A1C3EFDC406C}" srcOrd="0" destOrd="0" presId="urn:microsoft.com/office/officeart/2005/8/layout/hList3"/>
    <dgm:cxn modelId="{B2D6AFA4-80FE-419C-A3EE-C84A53FF3B7F}" type="presParOf" srcId="{C04C303E-EEC6-4B16-A578-81E703676534}" destId="{E3EF0534-AE63-49CA-BFCF-8E8D1CFBF933}" srcOrd="1" destOrd="0" presId="urn:microsoft.com/office/officeart/2005/8/layout/hList3"/>
    <dgm:cxn modelId="{F3FAB26D-8899-4ACC-BEBF-17B3370CDFD9}" type="presParOf" srcId="{5DB5299B-EC0B-4D92-A793-C6D90754562E}" destId="{FA732FDD-B07A-4F57-96E0-81BE80B1AD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452FDB46-151F-434B-BD8F-D9D856E0013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DA4DD6C6-8A6A-47F8-A248-5B768140B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9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D6C6-8A6A-47F8-A248-5B768140B54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1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D6C6-8A6A-47F8-A248-5B768140B54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5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D6C6-8A6A-47F8-A248-5B768140B544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7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D6C6-8A6A-47F8-A248-5B768140B544}" type="slidenum">
              <a:rPr lang="ru-RU" smtClean="0"/>
              <a:pPr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7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7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6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5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7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4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0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6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0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3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A92644-4D22-4054-928F-990B2B4478F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ainme.ru/post/dobryakova/" TargetMode="External"/><Relationship Id="rId2" Type="http://schemas.openxmlformats.org/officeDocument/2006/relationships/hyperlink" Target="http://www.coko24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400" y="476656"/>
            <a:ext cx="11442700" cy="3852154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Информация о результатах независимой оценки качества условий осуществления образовательной деятельности </a:t>
            </a: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организациями</a:t>
            </a:r>
            <a:b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официальном </a:t>
            </a: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сайте </a:t>
            </a:r>
            <a:r>
              <a:rPr lang="en-US" sz="4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bus.gov.ru</a:t>
            </a:r>
            <a:endParaRPr lang="ru-RU" sz="4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0897" y="5148547"/>
            <a:ext cx="8144247" cy="927405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 Narrow" panose="020B0606020202030204" pitchFamily="34" charset="0"/>
              </a:rPr>
              <a:t>Зеленко Лариса Егоровна,</a:t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Красноярск, 2022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" y="5039601"/>
            <a:ext cx="2876312" cy="11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1978466"/>
              </p:ext>
            </p:extLst>
          </p:nvPr>
        </p:nvGraphicFramePr>
        <p:xfrm>
          <a:off x="457201" y="256033"/>
          <a:ext cx="11201399" cy="431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59536" y="4946904"/>
            <a:ext cx="10195559" cy="1261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ф</a:t>
            </a:r>
            <a:r>
              <a:rPr lang="ru-RU" sz="4000" dirty="0" smtClean="0"/>
              <a:t>ормируется в информационной системе автоматически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85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3497596"/>
              </p:ext>
            </p:extLst>
          </p:nvPr>
        </p:nvGraphicFramePr>
        <p:xfrm>
          <a:off x="283464" y="219457"/>
          <a:ext cx="11530583" cy="431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10800000" flipV="1">
            <a:off x="850391" y="4823927"/>
            <a:ext cx="10661904" cy="1421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ф</a:t>
            </a:r>
            <a:r>
              <a:rPr lang="ru-RU" sz="4000" dirty="0" smtClean="0"/>
              <a:t>ормируется в информационной системе автоматически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739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15" y="292609"/>
            <a:ext cx="11018520" cy="1152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Сведения об опубликованной информации на 01.12.2022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3948552"/>
              </p:ext>
            </p:extLst>
          </p:nvPr>
        </p:nvGraphicFramePr>
        <p:xfrm>
          <a:off x="6373368" y="1719263"/>
          <a:ext cx="5449824" cy="440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921"/>
                <a:gridCol w="2192903"/>
              </a:tblGrid>
              <a:tr h="6151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Недочёт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Муниципалитет </a:t>
                      </a:r>
                      <a:endParaRPr lang="ru-RU" dirty="0"/>
                    </a:p>
                  </a:txBody>
                  <a:tcPr/>
                </a:tc>
              </a:tr>
              <a:tr h="3792060"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Отсутствует </a:t>
                      </a:r>
                      <a:r>
                        <a:rPr lang="ru-RU" sz="1800" dirty="0" smtClean="0"/>
                        <a:t>код и наименование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сферы деятельности организаций, сведения о результатах независимой оценки качества которых размещаются  уполномоченным органом на официальном сайте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Большеулуйский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9785304"/>
              </p:ext>
            </p:extLst>
          </p:nvPr>
        </p:nvGraphicFramePr>
        <p:xfrm>
          <a:off x="512064" y="1719072"/>
          <a:ext cx="5705856" cy="440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98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86603"/>
            <a:ext cx="10588752" cy="14507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</a:t>
            </a:r>
            <a:r>
              <a:rPr lang="ru-RU" sz="3200" b="1" dirty="0" smtClean="0"/>
              <a:t>. Сведения</a:t>
            </a:r>
            <a:r>
              <a:rPr lang="ru-RU" sz="3200" dirty="0"/>
              <a:t> </a:t>
            </a:r>
            <a:r>
              <a:rPr lang="ru-RU" sz="3200" b="1" dirty="0"/>
              <a:t>об общественных советах по проведению независимой оценки качества условий оказания услуг организациями при уполномоченных органах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824" y="1737360"/>
            <a:ext cx="10725912" cy="4608576"/>
          </a:xfrm>
        </p:spPr>
        <p:txBody>
          <a:bodyPr>
            <a:normAutofit/>
          </a:bodyPr>
          <a:lstStyle/>
          <a:p>
            <a:pPr marL="1800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sz="2200" dirty="0" smtClean="0"/>
              <a:t>реквизиты документа общественной палаты, которым утверждается состав общественного совета по независимой оценке качества: </a:t>
            </a:r>
          </a:p>
          <a:p>
            <a:pPr marL="1800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наименование вида документа; </a:t>
            </a:r>
          </a:p>
          <a:p>
            <a:pPr marL="1800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дата и номер документа;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наименование </a:t>
            </a:r>
            <a:r>
              <a:rPr lang="ru-RU" sz="2200" dirty="0"/>
              <a:t>общественного совета по </a:t>
            </a:r>
            <a:r>
              <a:rPr lang="ru-RU" sz="2200" dirty="0" smtClean="0"/>
              <a:t>НОКО с указанием на уполномоченный орган, при котором создан общественный совет </a:t>
            </a:r>
            <a:r>
              <a:rPr lang="ru-RU" sz="2200" dirty="0"/>
              <a:t>по независимой оценке </a:t>
            </a:r>
            <a:r>
              <a:rPr lang="ru-RU" sz="2200" dirty="0" smtClean="0"/>
              <a:t>качества;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код и наименование сферы деятельности организаций, в отношении которых общественным советом </a:t>
            </a:r>
            <a:r>
              <a:rPr lang="ru-RU" sz="2200" dirty="0"/>
              <a:t>по независимой оценке качества </a:t>
            </a:r>
            <a:r>
              <a:rPr lang="ru-RU" sz="2200" dirty="0" smtClean="0"/>
              <a:t>осуществляется независимая оценка </a:t>
            </a:r>
            <a:r>
              <a:rPr lang="ru-RU" sz="2200" dirty="0"/>
              <a:t>качества </a:t>
            </a:r>
            <a:r>
              <a:rPr lang="ru-RU" sz="2200" dirty="0" smtClean="0"/>
              <a:t>(2 – образовательная деятельность);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задачи, функции и полномочия общественного совета </a:t>
            </a:r>
            <a:r>
              <a:rPr lang="ru-RU" sz="2200" dirty="0"/>
              <a:t>по </a:t>
            </a:r>
            <a:r>
              <a:rPr lang="ru-RU" sz="2200" dirty="0" smtClean="0"/>
              <a:t>НОКО;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сведения о составе общественного совета</a:t>
            </a:r>
            <a:r>
              <a:rPr lang="ru-RU" sz="2200" dirty="0"/>
              <a:t> по </a:t>
            </a:r>
            <a:r>
              <a:rPr lang="ru-RU" sz="2200" dirty="0" smtClean="0"/>
              <a:t>НОКО </a:t>
            </a:r>
          </a:p>
        </p:txBody>
      </p:sp>
    </p:spTree>
    <p:extLst>
      <p:ext uri="{BB962C8B-B14F-4D97-AF65-F5344CB8AC3E}">
        <p14:creationId xmlns:p14="http://schemas.microsoft.com/office/powerpoint/2010/main" val="14984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о </a:t>
            </a:r>
            <a:r>
              <a:rPr lang="ru-RU" dirty="0"/>
              <a:t>составе общественного </a:t>
            </a:r>
            <a:r>
              <a:rPr lang="ru-RU" dirty="0" smtClean="0"/>
              <a:t>совета, включает: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97280" y="1929384"/>
            <a:ext cx="10122408" cy="16747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/>
              <a:t> фамилию, имя, отчество (при наличии) члена общественного совета;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/>
              <a:t> </a:t>
            </a:r>
            <a:r>
              <a:rPr lang="ru-RU" sz="2200" dirty="0" smtClean="0"/>
              <a:t>дату включения члена общественного совета в общественный совет по НОКО;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/>
              <a:t> </a:t>
            </a:r>
            <a:r>
              <a:rPr lang="ru-RU" sz="2200" dirty="0" smtClean="0"/>
              <a:t>полномочия члена общественного совета в общественном совете по НОКО (при наличии);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49808" y="3796114"/>
            <a:ext cx="10689336" cy="512064"/>
          </a:xfrm>
          <a:solidFill>
            <a:srgbClr val="FFFFFF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В случае получения от члена общественного совета согласия на обработку его персональных данных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1097280" y="4500202"/>
            <a:ext cx="10250424" cy="16079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sz="2200" dirty="0" smtClean="0"/>
              <a:t>фотографии члена общественного совета;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/>
              <a:t> </a:t>
            </a:r>
            <a:r>
              <a:rPr lang="ru-RU" sz="2200" dirty="0" smtClean="0"/>
              <a:t>информацию о биографии </a:t>
            </a:r>
            <a:r>
              <a:rPr lang="ru-RU" sz="2200" dirty="0"/>
              <a:t>члена общественного совета </a:t>
            </a:r>
            <a:r>
              <a:rPr lang="ru-RU" sz="2200" dirty="0" smtClean="0"/>
              <a:t>с указанием даты и места рождения, сведений об образовании, местах работы, семейном положении, государственных и ведомственных наградах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612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535424"/>
            <a:ext cx="10369296" cy="171907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По решению уполномоченного органа вместо указанных сведений в информационной системе может быть размещена ссылка на соответствующие сведения, размещенные на официальном сайте уполномоченного органа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9888" y="246888"/>
            <a:ext cx="9692640" cy="13807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В случае размещения уполномоченным органом на своем официальном сайте  информации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1783080"/>
            <a:ext cx="10094976" cy="2651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/>
              <a:t>о полномочиях </a:t>
            </a:r>
            <a:r>
              <a:rPr lang="ru-RU" sz="2400" dirty="0"/>
              <a:t>члена общественного совета в общественном совете по </a:t>
            </a:r>
            <a:r>
              <a:rPr lang="ru-RU" sz="2400" dirty="0" smtClean="0"/>
              <a:t>НОКО 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фотографии члена общественного </a:t>
            </a:r>
            <a:r>
              <a:rPr lang="ru-RU" sz="2400" dirty="0" smtClean="0"/>
              <a:t>совета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информацию о биографии члена общественного совета с указанием даты и места рождения, сведений об образовании, местах работы, семейном положении, государственных и ведомственных </a:t>
            </a:r>
            <a:r>
              <a:rPr lang="ru-RU" sz="2400" dirty="0" smtClean="0"/>
              <a:t>наградах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3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7877"/>
          </a:xfrm>
        </p:spPr>
        <p:txBody>
          <a:bodyPr/>
          <a:lstStyle/>
          <a:p>
            <a:pPr algn="ctr"/>
            <a:r>
              <a:rPr lang="ru-RU" b="1" dirty="0"/>
              <a:t>Размещение документа в разделе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085003"/>
              </p:ext>
            </p:extLst>
          </p:nvPr>
        </p:nvGraphicFramePr>
        <p:xfrm>
          <a:off x="863600" y="1746497"/>
          <a:ext cx="10586721" cy="426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907"/>
                <a:gridCol w="3528907"/>
                <a:gridCol w="3528907"/>
              </a:tblGrid>
              <a:tr h="21341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раздела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электронных копий опубликованных </a:t>
                      </a:r>
                      <a:r>
                        <a:rPr lang="ru-RU" dirty="0" smtClean="0"/>
                        <a:t>документов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 размещения информации</a:t>
                      </a:r>
                      <a:endParaRPr lang="ru-RU" dirty="0"/>
                    </a:p>
                  </a:txBody>
                  <a:tcPr/>
                </a:tc>
              </a:tr>
              <a:tr h="2134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Сведения об общественных советах </a:t>
                      </a:r>
                      <a:endParaRPr lang="ru-RU" b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Документ общественной палаты, которым утверждается состав общественного совета по НОКО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пяти рабочих дней со дня утверждения (внесения изменений)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3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Сведения об опубликованной информации на 01.12.2022</a:t>
            </a:r>
            <a:endParaRPr lang="ru-RU" dirty="0"/>
          </a:p>
        </p:txBody>
      </p:sp>
      <p:graphicFrame>
        <p:nvGraphicFramePr>
          <p:cNvPr id="5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830477"/>
              </p:ext>
            </p:extLst>
          </p:nvPr>
        </p:nvGraphicFramePr>
        <p:xfrm>
          <a:off x="558800" y="1737361"/>
          <a:ext cx="11054080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0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6991850"/>
              </p:ext>
            </p:extLst>
          </p:nvPr>
        </p:nvGraphicFramePr>
        <p:xfrm>
          <a:off x="292608" y="128017"/>
          <a:ext cx="11622024" cy="61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783"/>
                <a:gridCol w="8073241"/>
              </a:tblGrid>
              <a:tr h="4445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Недочёт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Муниципалитеты </a:t>
                      </a:r>
                      <a:endParaRPr lang="ru-RU" dirty="0"/>
                    </a:p>
                  </a:txBody>
                  <a:tcPr/>
                </a:tc>
              </a:tr>
              <a:tr h="990258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общественного совета не соответствует</a:t>
                      </a:r>
                      <a:r>
                        <a:rPr lang="ru-RU" baseline="0" dirty="0" smtClean="0"/>
                        <a:t> законодательству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г. Минусинск, г. Бородино, </a:t>
                      </a:r>
                      <a:r>
                        <a:rPr lang="ru-RU" baseline="0" dirty="0" err="1" smtClean="0"/>
                        <a:t>Манский</a:t>
                      </a:r>
                      <a:r>
                        <a:rPr lang="ru-RU" baseline="0" dirty="0" smtClean="0"/>
                        <a:t> район, Иланский район, </a:t>
                      </a:r>
                      <a:r>
                        <a:rPr lang="ru-RU" baseline="0" dirty="0" err="1" smtClean="0"/>
                        <a:t>Сухобузимский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dirty="0" err="1" smtClean="0"/>
                        <a:t>Кежемский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Новоселовский</a:t>
                      </a:r>
                      <a:r>
                        <a:rPr lang="ru-RU" baseline="0" dirty="0" smtClean="0"/>
                        <a:t> район,  </a:t>
                      </a:r>
                      <a:endParaRPr lang="ru-RU" dirty="0"/>
                    </a:p>
                  </a:txBody>
                  <a:tcPr/>
                </a:tc>
              </a:tr>
              <a:tr h="1292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Задачи, полномочия общественного совета частично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соответствуют </a:t>
                      </a:r>
                      <a:r>
                        <a:rPr lang="ru-RU" baseline="0" dirty="0" smtClean="0"/>
                        <a:t>законодательству РФ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Норильск, </a:t>
                      </a:r>
                      <a:r>
                        <a:rPr lang="ru-RU" dirty="0" err="1" smtClean="0"/>
                        <a:t>Емельяновский</a:t>
                      </a:r>
                      <a:r>
                        <a:rPr lang="ru-RU" dirty="0" smtClean="0"/>
                        <a:t> район, ЗАТО п. Солнечный, Северо-Енисейский район, ЗАТО г. Железногорск, </a:t>
                      </a:r>
                      <a:r>
                        <a:rPr lang="ru-RU" dirty="0" err="1" smtClean="0"/>
                        <a:t>Канский</a:t>
                      </a:r>
                      <a:r>
                        <a:rPr lang="ru-RU" dirty="0" smtClean="0"/>
                        <a:t> район, г. Минусинск, Березовский район, </a:t>
                      </a:r>
                      <a:r>
                        <a:rPr lang="ru-RU" dirty="0" err="1" smtClean="0"/>
                        <a:t>Богучанский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Ачинский</a:t>
                      </a:r>
                      <a:r>
                        <a:rPr lang="ru-RU" dirty="0" smtClean="0"/>
                        <a:t> район, г. Бородино,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Тасеевский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Краснотуранский</a:t>
                      </a:r>
                      <a:r>
                        <a:rPr lang="ru-RU" baseline="0" dirty="0" smtClean="0"/>
                        <a:t> район, Минусинский район, </a:t>
                      </a:r>
                      <a:r>
                        <a:rPr lang="ru-RU" baseline="0" dirty="0" err="1" smtClean="0"/>
                        <a:t>Бирилюсский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</a:tr>
              <a:tr h="767310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 общественного совета менее 5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Норильск (1 человек); </a:t>
                      </a:r>
                      <a:r>
                        <a:rPr lang="ru-RU" dirty="0" err="1" smtClean="0"/>
                        <a:t>Манский</a:t>
                      </a:r>
                      <a:r>
                        <a:rPr lang="ru-RU" dirty="0" smtClean="0"/>
                        <a:t> район (</a:t>
                      </a:r>
                      <a:r>
                        <a:rPr lang="ru-RU" baseline="0" dirty="0" smtClean="0"/>
                        <a:t>3 человека)</a:t>
                      </a:r>
                      <a:endParaRPr lang="ru-RU" dirty="0"/>
                    </a:p>
                  </a:txBody>
                  <a:tcPr/>
                </a:tc>
              </a:tr>
              <a:tr h="639725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включения в состав общественного совета более 3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Кежемский</a:t>
                      </a:r>
                      <a:r>
                        <a:rPr lang="ru-RU" dirty="0" smtClean="0"/>
                        <a:t> район (с 2016г.), г. Минусинск (с 2015 г.), </a:t>
                      </a:r>
                      <a:r>
                        <a:rPr lang="ru-RU" dirty="0" err="1" smtClean="0"/>
                        <a:t>Индринский</a:t>
                      </a:r>
                      <a:r>
                        <a:rPr lang="ru-RU" dirty="0" smtClean="0"/>
                        <a:t> район (с 2018 г.)</a:t>
                      </a:r>
                      <a:endParaRPr lang="ru-RU" dirty="0"/>
                    </a:p>
                  </a:txBody>
                  <a:tcPr/>
                </a:tc>
              </a:tr>
              <a:tr h="2010564"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Указан неправильный</a:t>
                      </a:r>
                      <a:r>
                        <a:rPr lang="ru-RU" baseline="0" dirty="0" smtClean="0"/>
                        <a:t> в</a:t>
                      </a:r>
                      <a:r>
                        <a:rPr lang="ru-RU" dirty="0" smtClean="0"/>
                        <a:t>ид документа об</a:t>
                      </a:r>
                      <a:r>
                        <a:rPr lang="ru-RU" baseline="0" dirty="0" smtClean="0"/>
                        <a:t> утверждении состава общественного совета (постановление, р</a:t>
                      </a:r>
                      <a:r>
                        <a:rPr lang="ru-RU" dirty="0" smtClean="0"/>
                        <a:t>аспоряжение, приказ)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г. Канск, </a:t>
                      </a:r>
                      <a:r>
                        <a:rPr lang="ru-RU" dirty="0" err="1" smtClean="0"/>
                        <a:t>Манский</a:t>
                      </a:r>
                      <a:r>
                        <a:rPr lang="ru-RU" dirty="0" smtClean="0"/>
                        <a:t> район, Саянский район, Партизанский район, </a:t>
                      </a:r>
                      <a:r>
                        <a:rPr lang="ru-RU" dirty="0" err="1" smtClean="0"/>
                        <a:t>Шушенский</a:t>
                      </a:r>
                      <a:r>
                        <a:rPr lang="ru-RU" dirty="0" smtClean="0"/>
                        <a:t> район,</a:t>
                      </a:r>
                      <a:r>
                        <a:rPr lang="ru-RU" baseline="0" dirty="0" smtClean="0"/>
                        <a:t> г. Минусинск, </a:t>
                      </a:r>
                      <a:r>
                        <a:rPr lang="ru-RU" baseline="0" dirty="0" err="1" smtClean="0"/>
                        <a:t>Богучанский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Курагинский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Пировский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Краснотуранский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Ермаковский</a:t>
                      </a:r>
                      <a:r>
                        <a:rPr lang="ru-RU" baseline="0" dirty="0" smtClean="0"/>
                        <a:t> район, Назаровский район, </a:t>
                      </a:r>
                      <a:r>
                        <a:rPr lang="ru-RU" baseline="0" dirty="0" err="1" smtClean="0"/>
                        <a:t>Большеулуйский</a:t>
                      </a:r>
                      <a:r>
                        <a:rPr lang="ru-RU" baseline="0" dirty="0" smtClean="0"/>
                        <a:t> район; </a:t>
                      </a:r>
                      <a:r>
                        <a:rPr lang="ru-RU" dirty="0" smtClean="0"/>
                        <a:t>г. Шарыпово, </a:t>
                      </a:r>
                      <a:r>
                        <a:rPr lang="ru-RU" dirty="0" err="1" smtClean="0"/>
                        <a:t>Канский</a:t>
                      </a:r>
                      <a:r>
                        <a:rPr lang="ru-RU" dirty="0" smtClean="0"/>
                        <a:t> район; г. Сосновоборск,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Новоселовский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Сухобузимский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Большемуртинский</a:t>
                      </a:r>
                      <a:r>
                        <a:rPr lang="ru-RU" baseline="0" dirty="0" smtClean="0"/>
                        <a:t> район, Березовский район, </a:t>
                      </a:r>
                      <a:r>
                        <a:rPr lang="ru-RU" baseline="0" dirty="0" err="1" smtClean="0"/>
                        <a:t>Ачинский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Тасеевский</a:t>
                      </a:r>
                      <a:r>
                        <a:rPr lang="ru-RU" baseline="0" dirty="0" smtClean="0"/>
                        <a:t> район, Таймырский Долгано-Ненецкий район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5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8152167"/>
              </p:ext>
            </p:extLst>
          </p:nvPr>
        </p:nvGraphicFramePr>
        <p:xfrm>
          <a:off x="777240" y="347472"/>
          <a:ext cx="10689336" cy="584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315"/>
                <a:gridCol w="7135021"/>
              </a:tblGrid>
              <a:tr h="8010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Недочёт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Муниципалитеты </a:t>
                      </a:r>
                      <a:endParaRPr lang="ru-RU" dirty="0"/>
                    </a:p>
                  </a:txBody>
                  <a:tcPr/>
                </a:tc>
              </a:tr>
              <a:tr h="860829">
                <a:tc>
                  <a:txBody>
                    <a:bodyPr/>
                    <a:lstStyle/>
                    <a:p>
                      <a:r>
                        <a:rPr lang="ru-RU" dirty="0" smtClean="0"/>
                        <a:t>Не опубликованы нормативные правовые акты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Березовский район, </a:t>
                      </a:r>
                      <a:r>
                        <a:rPr lang="ru-RU" dirty="0" err="1" smtClean="0"/>
                        <a:t>Большеулуйский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Ирбейский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Шарыповский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</a:tr>
              <a:tr h="4181169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истечения полномочий членов</a:t>
                      </a:r>
                      <a:r>
                        <a:rPr lang="ru-RU" baseline="0" dirty="0" smtClean="0"/>
                        <a:t> общественного совета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Дзержинский район (10.05.2021), </a:t>
                      </a:r>
                      <a:r>
                        <a:rPr lang="ru-RU" dirty="0" err="1" smtClean="0"/>
                        <a:t>Идринский</a:t>
                      </a:r>
                      <a:r>
                        <a:rPr lang="ru-RU" dirty="0" smtClean="0"/>
                        <a:t> район (02.09.2021), г. </a:t>
                      </a:r>
                      <a:r>
                        <a:rPr lang="ru-RU" dirty="0" err="1" smtClean="0"/>
                        <a:t>Лесосибирск</a:t>
                      </a:r>
                      <a:r>
                        <a:rPr lang="ru-RU" dirty="0" smtClean="0"/>
                        <a:t> (19.02.2022), г. Минусинск (24.02.2022), </a:t>
                      </a:r>
                      <a:r>
                        <a:rPr lang="ru-RU" dirty="0" err="1" smtClean="0"/>
                        <a:t>Уярский</a:t>
                      </a:r>
                      <a:r>
                        <a:rPr lang="ru-RU" dirty="0" smtClean="0"/>
                        <a:t> район (03.03.2022), </a:t>
                      </a:r>
                      <a:r>
                        <a:rPr lang="ru-RU" dirty="0" err="1" smtClean="0"/>
                        <a:t>Ирбейский</a:t>
                      </a:r>
                      <a:r>
                        <a:rPr lang="ru-RU" dirty="0" smtClean="0"/>
                        <a:t> район (18.04.2022), Туруханский район (25.05.2022), Таймырский</a:t>
                      </a:r>
                      <a:r>
                        <a:rPr lang="ru-RU" baseline="0" dirty="0" smtClean="0"/>
                        <a:t> Долгано-Ненецкий район (10.06.2022), </a:t>
                      </a:r>
                      <a:r>
                        <a:rPr lang="ru-RU" dirty="0" smtClean="0"/>
                        <a:t>Назаровский район (17.06.2022), Эвенкийский район (27.06.2022), </a:t>
                      </a:r>
                      <a:r>
                        <a:rPr lang="ru-RU" dirty="0" err="1" smtClean="0"/>
                        <a:t>Большеулуйский</a:t>
                      </a:r>
                      <a:r>
                        <a:rPr lang="ru-RU" dirty="0" smtClean="0"/>
                        <a:t> район (22.07.2022), г. Шарыпово (05.08.2022), </a:t>
                      </a:r>
                      <a:r>
                        <a:rPr lang="ru-RU" dirty="0" err="1" smtClean="0"/>
                        <a:t>Абанский</a:t>
                      </a:r>
                      <a:r>
                        <a:rPr lang="ru-RU" dirty="0" smtClean="0"/>
                        <a:t> район (29.08.2022), Северо-Енисейский район (08.09.2022), </a:t>
                      </a:r>
                      <a:r>
                        <a:rPr lang="ru-RU" dirty="0" err="1" smtClean="0"/>
                        <a:t>Козульский</a:t>
                      </a:r>
                      <a:r>
                        <a:rPr lang="ru-RU" dirty="0" smtClean="0"/>
                        <a:t> район (12.09.2022), г. Ачинск (16.09.2022), </a:t>
                      </a:r>
                      <a:r>
                        <a:rPr lang="ru-RU" dirty="0" err="1" smtClean="0"/>
                        <a:t>Новоселовский</a:t>
                      </a:r>
                      <a:r>
                        <a:rPr lang="ru-RU" dirty="0" smtClean="0"/>
                        <a:t> район (26.09.2022), ЗАТО г. Зеленогорск (05.11.2022), г. Красноярск (06.11.2022),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Ермаковский</a:t>
                      </a:r>
                      <a:r>
                        <a:rPr lang="ru-RU" baseline="0" dirty="0" smtClean="0"/>
                        <a:t> район (14.11.2022)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2113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Нормативный документ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4585" y="1463040"/>
            <a:ext cx="10080598" cy="4782312"/>
          </a:xfrm>
        </p:spPr>
        <p:txBody>
          <a:bodyPr>
            <a:normAutofit fontScale="85000" lnSpcReduction="20000"/>
          </a:bodyPr>
          <a:lstStyle/>
          <a:p>
            <a:pPr marL="373811" indent="-27352">
              <a:buNone/>
            </a:pPr>
            <a:endParaRPr lang="ru-RU" sz="2776" dirty="0" smtClean="0"/>
          </a:p>
          <a:p>
            <a:pPr marL="268288" indent="-268288" algn="just">
              <a:lnSpc>
                <a:spcPct val="100000"/>
              </a:lnSpc>
              <a:buFont typeface="Wingdings" pitchFamily="2" charset="2"/>
              <a:buChar char="w"/>
              <a:tabLst>
                <a:tab pos="386958" algn="l"/>
                <a:tab pos="1428487" algn="l"/>
                <a:tab pos="2470017" algn="l"/>
                <a:tab pos="3511547" algn="l"/>
                <a:tab pos="4553076" algn="l"/>
                <a:tab pos="5594606" algn="l"/>
                <a:tab pos="6636136" algn="l"/>
                <a:tab pos="7677665" algn="l"/>
                <a:tab pos="8719195" algn="l"/>
                <a:tab pos="9760724" algn="l"/>
                <a:tab pos="10802254" algn="l"/>
                <a:tab pos="11843785" algn="l"/>
              </a:tabLst>
              <a:defRPr/>
            </a:pPr>
            <a:r>
              <a:rPr lang="ru-RU" sz="3000" dirty="0"/>
              <a:t>Приказ Минфина России от 07 мая </a:t>
            </a:r>
            <a:r>
              <a:rPr lang="ru-RU" sz="3000" dirty="0" smtClean="0"/>
              <a:t>2019 г. </a:t>
            </a:r>
            <a:r>
              <a:rPr lang="ru-RU" sz="3000" dirty="0"/>
              <a:t>№ 66н «О составе информации о результатах независимой оценки качества условий осуществления образовательной деятельности организациями, осуществляющими образовательную деятельность, условий оказания услуг организациями культуры, социального обслуживания, медицинскими организациями, федеральными учреждениями медико-социальной экспертизы, размещаемой на официальном сайте для размещения информации о государственных и муниципальных учреждениях в информационно-телекоммуникационной сети «Интернет», включая единые требования к такой информации, и порядке ее размещения, а также требования к качеству, удобству и простоте поиска указанной информации</a:t>
            </a:r>
            <a:r>
              <a:rPr lang="ru-RU" sz="3000" dirty="0" smtClean="0"/>
              <a:t>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7708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86603"/>
            <a:ext cx="10588752" cy="14507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3</a:t>
            </a:r>
            <a:r>
              <a:rPr lang="ru-RU" sz="3200" b="1" dirty="0" smtClean="0"/>
              <a:t>.</a:t>
            </a:r>
            <a:r>
              <a:rPr lang="ru-RU" sz="3200" dirty="0"/>
              <a:t> Сведения об организациях, которые осуществляют сбор и обобщение информации о качестве условий оказания услуг организациями (далее-оператор</a:t>
            </a:r>
            <a:r>
              <a:rPr lang="ru-RU" sz="3200" dirty="0" smtClean="0"/>
              <a:t>)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784" y="1737360"/>
            <a:ext cx="11301984" cy="4608576"/>
          </a:xfrm>
        </p:spPr>
        <p:txBody>
          <a:bodyPr>
            <a:noAutofit/>
          </a:bodyPr>
          <a:lstStyle/>
          <a:p>
            <a:pPr marL="431460" indent="-342900" algn="just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ru-RU" sz="2200" dirty="0" smtClean="0"/>
              <a:t>реквизиты решения уполномоченного органа по определению оператора (далее – решение):</a:t>
            </a:r>
            <a:r>
              <a:rPr lang="ru-RU" sz="2200" dirty="0"/>
              <a:t> </a:t>
            </a:r>
            <a:r>
              <a:rPr lang="ru-RU" sz="2200" dirty="0" smtClean="0"/>
              <a:t>дата и номер решения (при наличии);</a:t>
            </a:r>
          </a:p>
          <a:p>
            <a:pPr marL="431460" indent="-3429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информация о государственном (муниципальном) контракте на выполнение работ, оказание услуг по сбору и обобщению информации о качестве условий оказания услуг организациями, заключенном уполномоченным органом с оператором (далее- контракт): </a:t>
            </a:r>
          </a:p>
          <a:p>
            <a:pPr marL="431460" indent="-3429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 smtClean="0"/>
              <a:t>дата заключения контракта; </a:t>
            </a:r>
          </a:p>
          <a:p>
            <a:pPr marL="431460" indent="-3429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 smtClean="0"/>
              <a:t>номер контракта (при наличии); </a:t>
            </a:r>
          </a:p>
          <a:p>
            <a:pPr marL="431460" indent="-3429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 smtClean="0"/>
              <a:t>информация об объеме финансовых средств, выделенных на работу оператора; </a:t>
            </a:r>
          </a:p>
          <a:p>
            <a:pPr marL="431460" indent="-3429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 smtClean="0"/>
              <a:t>уникальный номер реестровой записи реестра контрактов, соответствующий сведениям о государственном (муниципальном) контракте, сформированный в соответствии с приказом Министерства финансов Российской Федерации от 23 декабря 2013 г. № 130н (при наличии);</a:t>
            </a:r>
          </a:p>
          <a:p>
            <a:pPr marL="431460" indent="-342900" algn="just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ru-RU" sz="2200" dirty="0" smtClean="0"/>
              <a:t>информация о коде и наименовании организационно-правовой формы, коде и наименовании формы собственности, месте нахождения, идентификационном номере налогоплательщика, коде причины и дате постановки на учет в налоговом органе оператора;</a:t>
            </a:r>
          </a:p>
          <a:p>
            <a:pPr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8633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86603"/>
            <a:ext cx="10588752" cy="14507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3</a:t>
            </a:r>
            <a:r>
              <a:rPr lang="ru-RU" sz="3200" b="1" dirty="0" smtClean="0"/>
              <a:t>.</a:t>
            </a:r>
            <a:r>
              <a:rPr lang="ru-RU" sz="3200" b="1" dirty="0"/>
              <a:t> Сведения об организациях, которые осуществляют сбор и обобщение информации о качестве условий оказания услуг организациями (далее-оператор</a:t>
            </a:r>
            <a:r>
              <a:rPr lang="ru-RU" sz="3200" b="1" dirty="0" smtClean="0"/>
              <a:t>)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824" y="1883664"/>
            <a:ext cx="10725912" cy="4462272"/>
          </a:xfrm>
        </p:spPr>
        <p:txBody>
          <a:bodyPr>
            <a:normAutofit fontScale="92500" lnSpcReduction="20000"/>
          </a:bodyPr>
          <a:lstStyle/>
          <a:p>
            <a:pPr marL="180000"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sz="2400" dirty="0" smtClean="0"/>
              <a:t>информация об объекте закупки, цене контракта, сроке исполнения контракта;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 информация об исполнении контракта, включая информацию об оплате контракта;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400" dirty="0"/>
              <a:t>  </a:t>
            </a:r>
            <a:r>
              <a:rPr lang="ru-RU" sz="2400" dirty="0" smtClean="0"/>
              <a:t>информация о начислении неустоек (штрафов, пеней) в связи с ненадлежащим исполнением стороной контракта обязательств, предусмотренных контрактом;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информация об отчете о выполненных работах по сбору и обобщению информации о качестве условий оказания услуг организациями (далее - отчет оператора): </a:t>
            </a:r>
          </a:p>
          <a:p>
            <a:pPr marL="180000" algn="just"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smtClean="0"/>
              <a:t>дата предоставления отчета оператора, предусмотренным контрактом; </a:t>
            </a:r>
          </a:p>
          <a:p>
            <a:pPr marL="180000" algn="just"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smtClean="0"/>
              <a:t>фамилия, имя, отчество (при наличии), должность лица оператора, подписавшего отчет оператора;</a:t>
            </a:r>
          </a:p>
          <a:p>
            <a:pPr marL="43146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реквизиты документа оператора, которым оператор представляет уполномоченному органу отчет оператора (далее – документ оператора): наименование вида документа оператора, дата документа оператора, номер документа оператора (при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4128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2429"/>
          </a:xfrm>
        </p:spPr>
        <p:txBody>
          <a:bodyPr/>
          <a:lstStyle/>
          <a:p>
            <a:pPr algn="ctr"/>
            <a:r>
              <a:rPr lang="ru-RU" b="1" dirty="0"/>
              <a:t>Размещение </a:t>
            </a:r>
            <a:r>
              <a:rPr lang="ru-RU" b="1" dirty="0" smtClean="0"/>
              <a:t>документов </a:t>
            </a:r>
            <a:r>
              <a:rPr lang="ru-RU" b="1" dirty="0"/>
              <a:t>в разделе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452842"/>
              </p:ext>
            </p:extLst>
          </p:nvPr>
        </p:nvGraphicFramePr>
        <p:xfrm>
          <a:off x="1188719" y="1764792"/>
          <a:ext cx="9966642" cy="447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214"/>
                <a:gridCol w="3322214"/>
                <a:gridCol w="3322214"/>
              </a:tblGrid>
              <a:tr h="1490472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раздела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электронных копий опубликованных </a:t>
                      </a:r>
                      <a:r>
                        <a:rPr lang="ru-RU" dirty="0" smtClean="0"/>
                        <a:t>документов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размещения информации</a:t>
                      </a:r>
                      <a:endParaRPr lang="ru-RU" dirty="0"/>
                    </a:p>
                  </a:txBody>
                  <a:tcPr/>
                </a:tc>
              </a:tr>
              <a:tr h="149047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Сведения об операторе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уполномоченного органа об определении оператора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пяти рабочих дней со дня определения оператора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4904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 оператора,</a:t>
                      </a:r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документ оператора о направлении отчета оператора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 течение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пяти рабочих дней со дня подписания актов о выполнении работ оператором</a:t>
                      </a:r>
                      <a:endParaRPr lang="ru-RU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854" t="8823" r="20855" b="2441"/>
          <a:stretch/>
        </p:blipFill>
        <p:spPr>
          <a:xfrm>
            <a:off x="1352144" y="330740"/>
            <a:ext cx="9280187" cy="59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0961" t="9913" r="21646"/>
          <a:stretch/>
        </p:blipFill>
        <p:spPr>
          <a:xfrm>
            <a:off x="778213" y="155643"/>
            <a:ext cx="10437777" cy="60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594" t="10342" r="20697"/>
          <a:stretch/>
        </p:blipFill>
        <p:spPr>
          <a:xfrm>
            <a:off x="894945" y="359923"/>
            <a:ext cx="9873574" cy="58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5704" t="12619" r="22278" b="3343"/>
          <a:stretch/>
        </p:blipFill>
        <p:spPr>
          <a:xfrm>
            <a:off x="972766" y="311286"/>
            <a:ext cx="10214043" cy="59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Сведения об опубликованной информации на 01.12.2022</a:t>
            </a:r>
            <a:endParaRPr lang="ru-RU" dirty="0"/>
          </a:p>
        </p:txBody>
      </p:sp>
      <p:graphicFrame>
        <p:nvGraphicFramePr>
          <p:cNvPr id="5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109856"/>
              </p:ext>
            </p:extLst>
          </p:nvPr>
        </p:nvGraphicFramePr>
        <p:xfrm>
          <a:off x="558800" y="1737361"/>
          <a:ext cx="11054080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65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8864795"/>
              </p:ext>
            </p:extLst>
          </p:nvPr>
        </p:nvGraphicFramePr>
        <p:xfrm>
          <a:off x="777240" y="347472"/>
          <a:ext cx="10689336" cy="579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315"/>
                <a:gridCol w="7135021"/>
              </a:tblGrid>
              <a:tr h="3866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недочёт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муниципалитеты</a:t>
                      </a:r>
                      <a:endParaRPr lang="ru-RU" dirty="0"/>
                    </a:p>
                  </a:txBody>
                  <a:tcPr/>
                </a:tc>
              </a:tr>
              <a:tr h="241638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Отсутствует информация об отчете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Ачинск, г. Боготол, г.</a:t>
                      </a:r>
                      <a:r>
                        <a:rPr lang="ru-RU" baseline="0" dirty="0" smtClean="0"/>
                        <a:t> Дивногорск, </a:t>
                      </a:r>
                      <a:r>
                        <a:rPr lang="ru-RU" dirty="0" smtClean="0"/>
                        <a:t>г. Минусинск, г. Шарыпово,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Абанский</a:t>
                      </a:r>
                      <a:r>
                        <a:rPr lang="ru-RU" baseline="0" dirty="0" smtClean="0"/>
                        <a:t> район,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Балахтинский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Бирилюсский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Боготольский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Богучанский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Емельяноский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Идринский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Ирбейский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Каратузский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Козульский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Курагинский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dirty="0" err="1" smtClean="0"/>
                        <a:t>Новоселовский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Нижнеингашский</a:t>
                      </a:r>
                      <a:r>
                        <a:rPr lang="ru-RU" dirty="0" smtClean="0"/>
                        <a:t> район,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Кежемский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Шарыповский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Шушенский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Пировский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Краснотуранский</a:t>
                      </a:r>
                      <a:r>
                        <a:rPr lang="ru-RU" baseline="0" dirty="0" smtClean="0"/>
                        <a:t> район, Северо-Енисейский район, </a:t>
                      </a:r>
                      <a:r>
                        <a:rPr lang="ru-RU" baseline="0" dirty="0" err="1" smtClean="0"/>
                        <a:t>Тасеевский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Уярский</a:t>
                      </a:r>
                      <a:r>
                        <a:rPr lang="ru-RU" baseline="0" dirty="0" smtClean="0"/>
                        <a:t> район, Эвенкийский район</a:t>
                      </a:r>
                      <a:endParaRPr lang="ru-RU" dirty="0"/>
                    </a:p>
                  </a:txBody>
                  <a:tcPr/>
                </a:tc>
              </a:tr>
              <a:tr h="2996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опубликованы</a:t>
                      </a:r>
                      <a:r>
                        <a:rPr lang="ru-RU" baseline="0" dirty="0" smtClean="0"/>
                        <a:t> документы (р</a:t>
                      </a:r>
                      <a:r>
                        <a:rPr lang="ru-RU" dirty="0" smtClean="0"/>
                        <a:t>ешение уполномоченного органа об определении оператора,</a:t>
                      </a:r>
                      <a:r>
                        <a:rPr lang="ru-RU" baseline="0" dirty="0" smtClean="0"/>
                        <a:t> отчет, </a:t>
                      </a:r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акт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приемки оказания услуг)</a:t>
                      </a:r>
                      <a:endParaRPr lang="ru-RU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г. Ачинск, г. Боготол, г. Бородино, г. </a:t>
                      </a:r>
                      <a:r>
                        <a:rPr lang="ru-RU" dirty="0" err="1" smtClean="0"/>
                        <a:t>Лесосибирск</a:t>
                      </a:r>
                      <a:r>
                        <a:rPr lang="ru-RU" dirty="0" smtClean="0"/>
                        <a:t>, г. Минусинск, г. Норильск, г. Шарыпово,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Абанский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Балахтинский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Боготольский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Богучанский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Бирилюсский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Большеулуйский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Идринский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Ирбейский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Казачинский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Козульский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Кежемский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Краснотуранский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Нижнеингашский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Новоселовский</a:t>
                      </a:r>
                      <a:r>
                        <a:rPr lang="ru-RU" dirty="0" smtClean="0"/>
                        <a:t> район,  </a:t>
                      </a:r>
                      <a:r>
                        <a:rPr lang="ru-RU" dirty="0" err="1" smtClean="0"/>
                        <a:t>Манский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Мотыгинский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Пировский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Емельяновский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dirty="0" err="1" smtClean="0"/>
                        <a:t>Шушенский</a:t>
                      </a:r>
                      <a:r>
                        <a:rPr lang="ru-RU" dirty="0" smtClean="0"/>
                        <a:t> район, Таймырский Долгано-Ненецкий район, Эвенкийский район, </a:t>
                      </a:r>
                      <a:r>
                        <a:rPr lang="ru-RU" dirty="0" err="1" smtClean="0"/>
                        <a:t>Тасеевский</a:t>
                      </a:r>
                      <a:r>
                        <a:rPr lang="ru-RU" baseline="0" dirty="0" smtClean="0"/>
                        <a:t> район, Туруханский район, </a:t>
                      </a:r>
                      <a:r>
                        <a:rPr lang="ru-RU" baseline="0" dirty="0" err="1" smtClean="0"/>
                        <a:t>Уярский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Шарыповский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9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86603"/>
            <a:ext cx="10588752" cy="14507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4</a:t>
            </a:r>
            <a:r>
              <a:rPr lang="ru-RU" sz="3200" b="1" dirty="0" smtClean="0"/>
              <a:t>. Сведения </a:t>
            </a:r>
            <a:r>
              <a:rPr lang="ru-RU" sz="3200" b="1" dirty="0"/>
              <a:t>о показателях, характеризующих общие критерии оценки качества условий оказания услуг организациями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584" y="1737360"/>
            <a:ext cx="9939528" cy="4133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сформированы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в информационной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системе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3946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90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Разделы сайта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00784"/>
            <a:ext cx="11009376" cy="455371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600" dirty="0" smtClean="0"/>
              <a:t> Сведения о органах местного самоуправления, осуществляющих размещение информации о независимой оценки качества на официальном сайте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/>
              <a:t> </a:t>
            </a:r>
            <a:r>
              <a:rPr lang="ru-RU" sz="2600" dirty="0" smtClean="0"/>
              <a:t>Сведения об общественных советах по проведению независимой оценки качества условий оказания услуг организациями при уполномоченных органах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/>
              <a:t> </a:t>
            </a:r>
            <a:r>
              <a:rPr lang="ru-RU" sz="2600" dirty="0" smtClean="0"/>
              <a:t>Сведения об организациях, которые осуществляют сбор и обобщение информации о качестве условий оказания услуг организациями (далее-оператор)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/>
              <a:t> </a:t>
            </a:r>
            <a:r>
              <a:rPr lang="ru-RU" sz="2600" dirty="0" smtClean="0"/>
              <a:t>Сведения о показателях, характеризующих общие критерии оценки качества условий оказания услуг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36568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286603"/>
            <a:ext cx="11119104" cy="135931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5</a:t>
            </a:r>
            <a:r>
              <a:rPr lang="ru-RU" sz="3200" b="1" dirty="0" smtClean="0"/>
              <a:t>. </a:t>
            </a:r>
            <a:r>
              <a:rPr lang="ru-RU" sz="3200" b="1" dirty="0"/>
              <a:t>Перечни организаций, в отношении которых проводится независимая оценка качества условий оказания услуг организациями, определенные </a:t>
            </a:r>
            <a:r>
              <a:rPr lang="ru-RU" sz="3200" b="1" dirty="0" smtClean="0"/>
              <a:t>общественным советом </a:t>
            </a:r>
            <a:r>
              <a:rPr lang="ru-RU" sz="3200" b="1" dirty="0"/>
              <a:t>по </a:t>
            </a:r>
            <a:r>
              <a:rPr lang="ru-RU" sz="3200" b="1" dirty="0" smtClean="0"/>
              <a:t>НОКО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856" y="1737360"/>
            <a:ext cx="10085832" cy="4608576"/>
          </a:xfrm>
        </p:spPr>
        <p:txBody>
          <a:bodyPr>
            <a:normAutofit fontScale="92500" lnSpcReduction="20000"/>
          </a:bodyPr>
          <a:lstStyle/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наименование общественного совета по НОКО, определившего перечень организаций, в отношении которых проводится независимая оценка качества;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код и наименование сферы деятельности организаций, в отношении которых общественным советом определен перечень организаций, в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отношении которых проводится независимая оценка качества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smtClean="0"/>
              <a:t>количество организаций, включенных в перечень организаций, в </a:t>
            </a:r>
            <a:r>
              <a:rPr lang="ru-RU" sz="2400" dirty="0"/>
              <a:t>отношении </a:t>
            </a:r>
            <a:r>
              <a:rPr lang="ru-RU" sz="2400" dirty="0" smtClean="0"/>
              <a:t>которых проводится </a:t>
            </a:r>
            <a:r>
              <a:rPr lang="ru-RU" sz="2400" dirty="0"/>
              <a:t>независимая оценка качества</a:t>
            </a:r>
            <a:r>
              <a:rPr lang="ru-RU" sz="2400" dirty="0" smtClean="0"/>
              <a:t>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количество </a:t>
            </a:r>
            <a:r>
              <a:rPr lang="ru-RU" sz="2400" dirty="0"/>
              <a:t>организаций, </a:t>
            </a:r>
            <a:r>
              <a:rPr lang="ru-RU" sz="2400" dirty="0" smtClean="0"/>
              <a:t>подлежащих независимой оценке </a:t>
            </a:r>
            <a:r>
              <a:rPr lang="ru-RU" sz="2400" dirty="0"/>
              <a:t>качества</a:t>
            </a:r>
            <a:r>
              <a:rPr lang="ru-RU" sz="2400" dirty="0" smtClean="0"/>
              <a:t>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удельный вес количества организаций</a:t>
            </a:r>
            <a:r>
              <a:rPr lang="ru-RU" sz="2400" dirty="0">
                <a:solidFill>
                  <a:srgbClr val="00B050"/>
                </a:solidFill>
              </a:rPr>
              <a:t>, охваченных </a:t>
            </a:r>
            <a:r>
              <a:rPr lang="ru-RU" sz="2400" dirty="0" smtClean="0">
                <a:solidFill>
                  <a:srgbClr val="00B050"/>
                </a:solidFill>
              </a:rPr>
              <a:t>независимой оценкой качества в отчетным период, от общего числа организаций, подлежащих независимой оценке </a:t>
            </a:r>
            <a:r>
              <a:rPr lang="ru-RU" sz="2400" dirty="0">
                <a:solidFill>
                  <a:srgbClr val="00B050"/>
                </a:solidFill>
              </a:rPr>
              <a:t>качества</a:t>
            </a:r>
            <a:r>
              <a:rPr lang="ru-RU" sz="2400" dirty="0" smtClean="0">
                <a:solidFill>
                  <a:srgbClr val="00B050"/>
                </a:solidFill>
              </a:rPr>
              <a:t>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реквизиты документа общественного совета, которым определен перечень организаций, в отношении которых </a:t>
            </a:r>
            <a:r>
              <a:rPr lang="ru-RU" sz="2400" dirty="0"/>
              <a:t>проводится независимая оценка </a:t>
            </a:r>
            <a:r>
              <a:rPr lang="ru-RU" sz="2400" dirty="0" smtClean="0"/>
              <a:t>качества: наименование вида документа, дата и номер документа;</a:t>
            </a:r>
            <a:endParaRPr lang="ru-RU" sz="2400" dirty="0"/>
          </a:p>
          <a:p>
            <a:pPr marL="180000" algn="just">
              <a:buFont typeface="Wingdings" panose="05000000000000000000" pitchFamily="2" charset="2"/>
              <a:buChar char="§"/>
            </a:pPr>
            <a:endParaRPr lang="ru-RU" sz="2200" dirty="0"/>
          </a:p>
          <a:p>
            <a:pPr algn="just">
              <a:buFont typeface="Wingdings" panose="05000000000000000000" pitchFamily="2" charset="2"/>
              <a:buChar char="§"/>
            </a:pP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15456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286603"/>
            <a:ext cx="11119104" cy="135931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5</a:t>
            </a:r>
            <a:r>
              <a:rPr lang="ru-RU" sz="3200" b="1" dirty="0" smtClean="0"/>
              <a:t>. </a:t>
            </a:r>
            <a:r>
              <a:rPr lang="ru-RU" sz="3200" b="1" dirty="0"/>
              <a:t>Перечни организаций, в отношении которых проводится независимая оценка качества условий оказания услуг организациями, определенные </a:t>
            </a:r>
            <a:r>
              <a:rPr lang="ru-RU" sz="3200" b="1" dirty="0" smtClean="0"/>
              <a:t>общественным советом </a:t>
            </a:r>
            <a:r>
              <a:rPr lang="ru-RU" sz="3200" b="1" dirty="0"/>
              <a:t>по </a:t>
            </a:r>
            <a:r>
              <a:rPr lang="ru-RU" sz="3200" b="1" dirty="0" smtClean="0"/>
              <a:t>НОКО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144" y="1865376"/>
            <a:ext cx="10049256" cy="4480560"/>
          </a:xfrm>
        </p:spPr>
        <p:txBody>
          <a:bodyPr>
            <a:normAutofit/>
          </a:bodyPr>
          <a:lstStyle/>
          <a:p>
            <a:pPr marL="180000"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sz="2200" dirty="0" smtClean="0"/>
              <a:t>период (год</a:t>
            </a:r>
            <a:r>
              <a:rPr lang="ru-RU" sz="2200" dirty="0"/>
              <a:t>) </a:t>
            </a:r>
            <a:r>
              <a:rPr lang="ru-RU" sz="2200" dirty="0" smtClean="0"/>
              <a:t>проведения независимой оценки качества в отношении организации, включенной в перечень организаций, в отношении которых проводится независимая оценка качества;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полное наименование организаций, в </a:t>
            </a:r>
            <a:r>
              <a:rPr lang="ru-RU" sz="2200" dirty="0">
                <a:solidFill>
                  <a:srgbClr val="00B050"/>
                </a:solidFill>
              </a:rPr>
              <a:t>отношении которых проводится независимая оценка </a:t>
            </a:r>
            <a:r>
              <a:rPr lang="ru-RU" sz="2200" dirty="0" smtClean="0">
                <a:solidFill>
                  <a:srgbClr val="00B050"/>
                </a:solidFill>
              </a:rPr>
              <a:t>качества, в соответствии с Единым государственным реестром </a:t>
            </a:r>
            <a:r>
              <a:rPr lang="ru-RU" sz="2200" dirty="0">
                <a:solidFill>
                  <a:srgbClr val="00B050"/>
                </a:solidFill>
              </a:rPr>
              <a:t>юридических </a:t>
            </a:r>
            <a:r>
              <a:rPr lang="ru-RU" sz="2200" dirty="0" smtClean="0">
                <a:solidFill>
                  <a:srgbClr val="00B050"/>
                </a:solidFill>
              </a:rPr>
              <a:t>лиц;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B050"/>
                </a:solidFill>
              </a:rPr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сокращенное </a:t>
            </a:r>
            <a:r>
              <a:rPr lang="ru-RU" sz="2200" dirty="0">
                <a:solidFill>
                  <a:srgbClr val="00B050"/>
                </a:solidFill>
              </a:rPr>
              <a:t>наименование организаций, в отношении которых проводится независимая оценка качества, в соответствии с Единым государственным реестром юридических </a:t>
            </a:r>
            <a:r>
              <a:rPr lang="ru-RU" sz="2200" dirty="0" smtClean="0">
                <a:solidFill>
                  <a:srgbClr val="00B050"/>
                </a:solidFill>
              </a:rPr>
              <a:t>лиц (при наличии);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B050"/>
                </a:solidFill>
              </a:rPr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фирменное </a:t>
            </a:r>
            <a:r>
              <a:rPr lang="ru-RU" sz="2200" dirty="0">
                <a:solidFill>
                  <a:srgbClr val="00B050"/>
                </a:solidFill>
              </a:rPr>
              <a:t>наименование организаций, в отношении которых проводится независимая оценка качества, в соответствии с Единым государственным реестром юридических </a:t>
            </a:r>
            <a:r>
              <a:rPr lang="ru-RU" sz="2200" dirty="0" smtClean="0">
                <a:solidFill>
                  <a:srgbClr val="00B050"/>
                </a:solidFill>
              </a:rPr>
              <a:t>лиц (при наличии);</a:t>
            </a:r>
            <a:endParaRPr lang="ru-RU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286603"/>
            <a:ext cx="11119104" cy="135931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5</a:t>
            </a:r>
            <a:r>
              <a:rPr lang="ru-RU" sz="3200" b="1" dirty="0" smtClean="0"/>
              <a:t>. </a:t>
            </a:r>
            <a:r>
              <a:rPr lang="ru-RU" sz="3200" b="1" dirty="0"/>
              <a:t>Перечни организаций, в отношении которых проводится независимая оценка качества условий оказания услуг организациями, определенные </a:t>
            </a:r>
            <a:r>
              <a:rPr lang="ru-RU" sz="3200" b="1" dirty="0" smtClean="0"/>
              <a:t>общественным советом </a:t>
            </a:r>
            <a:r>
              <a:rPr lang="ru-RU" sz="3200" b="1" dirty="0"/>
              <a:t>по </a:t>
            </a:r>
            <a:r>
              <a:rPr lang="ru-RU" sz="3200" b="1" dirty="0" smtClean="0"/>
              <a:t>НОКО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424" y="1737360"/>
            <a:ext cx="10168128" cy="4608576"/>
          </a:xfrm>
        </p:spPr>
        <p:txBody>
          <a:bodyPr>
            <a:normAutofit fontScale="92500" lnSpcReduction="20000"/>
          </a:bodyPr>
          <a:lstStyle/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B050"/>
                </a:solidFill>
              </a:rPr>
              <a:t>коды и наименования организационно-правовых форм организаций, в </a:t>
            </a:r>
            <a:r>
              <a:rPr lang="ru-RU" sz="2400" dirty="0">
                <a:solidFill>
                  <a:srgbClr val="00B050"/>
                </a:solidFill>
              </a:rPr>
              <a:t>отношении которых проводится независимая оценка качества, в соответствии с </a:t>
            </a:r>
            <a:r>
              <a:rPr lang="ru-RU" sz="2400" dirty="0" smtClean="0">
                <a:solidFill>
                  <a:srgbClr val="00B050"/>
                </a:solidFill>
              </a:rPr>
              <a:t>ОКОПФ;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коды </a:t>
            </a:r>
            <a:r>
              <a:rPr lang="ru-RU" sz="2400" dirty="0">
                <a:solidFill>
                  <a:srgbClr val="00B050"/>
                </a:solidFill>
              </a:rPr>
              <a:t>и </a:t>
            </a:r>
            <a:r>
              <a:rPr lang="ru-RU" sz="2400" dirty="0" smtClean="0">
                <a:solidFill>
                  <a:srgbClr val="00B050"/>
                </a:solidFill>
              </a:rPr>
              <a:t>наименования форм собственности организаций</a:t>
            </a:r>
            <a:r>
              <a:rPr lang="ru-RU" sz="2400" dirty="0">
                <a:solidFill>
                  <a:srgbClr val="00B050"/>
                </a:solidFill>
              </a:rPr>
              <a:t>, в отношении которых проводится независимая оценка качества, в соответствии с </a:t>
            </a:r>
            <a:r>
              <a:rPr lang="ru-RU" sz="2400" dirty="0" smtClean="0">
                <a:solidFill>
                  <a:srgbClr val="00B050"/>
                </a:solidFill>
              </a:rPr>
              <a:t>Общероссийским классификатором форм собственности;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идентификационные номера налогоплательщиков организаций, в отношении которых проводится независимая оценка качества, </a:t>
            </a:r>
            <a:r>
              <a:rPr lang="ru-RU" sz="2400" dirty="0"/>
              <a:t>в соответствии со </a:t>
            </a:r>
            <a:r>
              <a:rPr lang="ru-RU" sz="2400" dirty="0" smtClean="0"/>
              <a:t>свидетельствами </a:t>
            </a:r>
            <a:r>
              <a:rPr lang="ru-RU" sz="2400" dirty="0"/>
              <a:t>о постановке на учет в налоговом органе</a:t>
            </a:r>
            <a:r>
              <a:rPr lang="ru-RU" sz="2400" dirty="0" smtClean="0"/>
              <a:t>;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 коды причины и даты постановки на учет в налоговом органе организаций, </a:t>
            </a:r>
            <a:r>
              <a:rPr lang="ru-RU" sz="2400" dirty="0"/>
              <a:t>в отношении которых проводится независимая оценка качества, в соответствии со свидетельствами о постановке на учет в налоговом органе</a:t>
            </a:r>
            <a:r>
              <a:rPr lang="ru-RU" sz="2400" dirty="0" smtClean="0"/>
              <a:t>;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наименование видов организаций, к которым применяются показатели, характеризующие общие критерии оценки качества, </a:t>
            </a:r>
            <a:r>
              <a:rPr lang="ru-RU" sz="2400" dirty="0">
                <a:solidFill>
                  <a:srgbClr val="0070C0"/>
                </a:solidFill>
              </a:rPr>
              <a:t>в отношении которых проводится независимая оценка </a:t>
            </a:r>
            <a:r>
              <a:rPr lang="ru-RU" sz="2400" dirty="0" smtClean="0">
                <a:solidFill>
                  <a:srgbClr val="0070C0"/>
                </a:solidFill>
              </a:rPr>
              <a:t>качества;</a:t>
            </a:r>
            <a:endParaRPr lang="ru-RU" sz="24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200" dirty="0"/>
          </a:p>
          <a:p>
            <a:pPr algn="just">
              <a:buFont typeface="Wingdings" panose="05000000000000000000" pitchFamily="2" charset="2"/>
              <a:buChar char="§"/>
            </a:pP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41308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201169"/>
            <a:ext cx="11283696" cy="13441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5</a:t>
            </a:r>
            <a:r>
              <a:rPr lang="ru-RU" sz="3200" b="1" dirty="0" smtClean="0"/>
              <a:t>. </a:t>
            </a:r>
            <a:r>
              <a:rPr lang="ru-RU" sz="3200" b="1" dirty="0"/>
              <a:t>Перечни организаций, в отношении которых проводится независимая оценка качества условий оказания услуг организациями, определенные </a:t>
            </a:r>
            <a:r>
              <a:rPr lang="ru-RU" sz="3200" b="1" dirty="0" smtClean="0"/>
              <a:t>общественным советом </a:t>
            </a:r>
            <a:r>
              <a:rPr lang="ru-RU" sz="3200" b="1" dirty="0"/>
              <a:t>по </a:t>
            </a:r>
            <a:r>
              <a:rPr lang="ru-RU" sz="3200" b="1" dirty="0" smtClean="0"/>
              <a:t>НОКО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072" y="1682496"/>
            <a:ext cx="11247120" cy="4626864"/>
          </a:xfrm>
        </p:spPr>
        <p:txBody>
          <a:bodyPr>
            <a:noAutofit/>
          </a:bodyPr>
          <a:lstStyle/>
          <a:p>
            <a:pPr marL="1800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информация о месте нахождения организаций: </a:t>
            </a:r>
          </a:p>
          <a:p>
            <a:pPr marL="465750" indent="-285750" algn="just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почтовый индекс; </a:t>
            </a:r>
          </a:p>
          <a:p>
            <a:pPr marL="465750" indent="-285750" algn="just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наименование страны; </a:t>
            </a:r>
          </a:p>
          <a:p>
            <a:pPr marL="465750" indent="-285750" algn="just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наименование субъекта Российской Федерации в соответствии с федеральным устройством РФ, определенным статьей 65 Конституции РФ, и соответствующее кодовое обозначение субъекта РФ;</a:t>
            </a:r>
          </a:p>
          <a:p>
            <a:pPr marL="465750" indent="-285750" algn="just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наименование муниципального района, городского округа или внутригородской территории (для городов федерального значения);</a:t>
            </a:r>
          </a:p>
          <a:p>
            <a:pPr marL="465750" indent="-285750" algn="just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наименование городского или сельского поселения в составе муниципального района или внутригородского района городского округа;</a:t>
            </a:r>
          </a:p>
          <a:p>
            <a:pPr marL="465750" indent="-285750" algn="just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наименование населенного пункта, код территории населенного пункта в соответствии с Общероссийским классификатором территорий муниципальных образований;</a:t>
            </a:r>
          </a:p>
          <a:p>
            <a:pPr marL="465750" indent="-285750" algn="just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тип и номер здания, сооружения;</a:t>
            </a:r>
          </a:p>
          <a:p>
            <a:pPr marL="465750" indent="-285750" algn="just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тип и номер помещения, расположенного в здании или сооружении</a:t>
            </a:r>
          </a:p>
          <a:p>
            <a:pPr marL="374310" indent="-285750" algn="just">
              <a:buFont typeface="Wingdings" panose="05000000000000000000" pitchFamily="2" charset="2"/>
              <a:buChar char="q"/>
            </a:pPr>
            <a:r>
              <a:rPr lang="ru-RU" dirty="0" smtClean="0"/>
              <a:t> номер телефонов;</a:t>
            </a:r>
          </a:p>
          <a:p>
            <a:pPr marL="37431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B050"/>
                </a:solidFill>
              </a:rPr>
              <a:t>адреса электронной почты и доменные имена официальных сайтов организаций в информационно-телекоммуникационной сети «Интернет».</a:t>
            </a:r>
          </a:p>
        </p:txBody>
      </p:sp>
    </p:spTree>
    <p:extLst>
      <p:ext uri="{BB962C8B-B14F-4D97-AF65-F5344CB8AC3E}">
        <p14:creationId xmlns:p14="http://schemas.microsoft.com/office/powerpoint/2010/main" val="36286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35983281"/>
              </p:ext>
            </p:extLst>
          </p:nvPr>
        </p:nvGraphicFramePr>
        <p:xfrm>
          <a:off x="457201" y="256033"/>
          <a:ext cx="11201399" cy="431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59536" y="4946904"/>
            <a:ext cx="10195559" cy="1261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ф</a:t>
            </a:r>
            <a:r>
              <a:rPr lang="ru-RU" sz="4000" dirty="0" smtClean="0"/>
              <a:t>ормируется в информационной системе автоматически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909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0349554"/>
              </p:ext>
            </p:extLst>
          </p:nvPr>
        </p:nvGraphicFramePr>
        <p:xfrm>
          <a:off x="283464" y="219457"/>
          <a:ext cx="11530583" cy="431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10800000" flipV="1">
            <a:off x="850391" y="4823927"/>
            <a:ext cx="10661904" cy="1421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ф</a:t>
            </a:r>
            <a:r>
              <a:rPr lang="ru-RU" sz="4000" dirty="0" smtClean="0"/>
              <a:t>ормируется в информационной системе автоматически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933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5696582"/>
              </p:ext>
            </p:extLst>
          </p:nvPr>
        </p:nvGraphicFramePr>
        <p:xfrm>
          <a:off x="283465" y="219456"/>
          <a:ext cx="11521440" cy="567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10800000" flipV="1">
            <a:off x="713233" y="352511"/>
            <a:ext cx="10661904" cy="1421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Ф</a:t>
            </a:r>
            <a:r>
              <a:rPr lang="ru-RU" sz="4000" dirty="0" smtClean="0"/>
              <a:t>ормируется в информационной системе путем выбора из перечня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224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19837" t="3023" r="21135" b="-709"/>
          <a:stretch/>
        </p:blipFill>
        <p:spPr>
          <a:xfrm>
            <a:off x="1712068" y="126461"/>
            <a:ext cx="9046723" cy="61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Сведения об опубликованной информации на 01.12.2022</a:t>
            </a:r>
            <a:endParaRPr lang="ru-RU" dirty="0"/>
          </a:p>
        </p:txBody>
      </p:sp>
      <p:graphicFrame>
        <p:nvGraphicFramePr>
          <p:cNvPr id="5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936133"/>
              </p:ext>
            </p:extLst>
          </p:nvPr>
        </p:nvGraphicFramePr>
        <p:xfrm>
          <a:off x="558800" y="1737361"/>
          <a:ext cx="11054080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5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2756595"/>
              </p:ext>
            </p:extLst>
          </p:nvPr>
        </p:nvGraphicFramePr>
        <p:xfrm>
          <a:off x="853440" y="416560"/>
          <a:ext cx="1090168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0840"/>
                <a:gridCol w="5450840"/>
              </a:tblGrid>
              <a:tr h="7447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Недочёт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муниципалитета</a:t>
                      </a:r>
                      <a:endParaRPr lang="ru-RU" dirty="0"/>
                    </a:p>
                  </a:txBody>
                  <a:tcPr/>
                </a:tc>
              </a:tr>
              <a:tr h="498546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Неправильно указаны реквизиты документа общественного совета, которым определен перечень организаций, в отношении которых проводится независимая оценка качества</a:t>
                      </a:r>
                      <a:r>
                        <a:rPr lang="ru-RU" sz="1900" baseline="0" dirty="0" smtClean="0"/>
                        <a:t> (ошибочно размещено следующее: постановления, приказы, решения и протоколы заседаний Общественной палаты)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г. Ачинск, г. Бородино, г. Енисейск, г. Канск, г. </a:t>
                      </a:r>
                      <a:r>
                        <a:rPr lang="ru-RU" sz="1900" dirty="0" err="1" smtClean="0"/>
                        <a:t>Лесосибирск</a:t>
                      </a:r>
                      <a:r>
                        <a:rPr lang="ru-RU" sz="1900" dirty="0" smtClean="0"/>
                        <a:t>, г. Минусинск, </a:t>
                      </a:r>
                      <a:r>
                        <a:rPr lang="ru-RU" sz="1900" dirty="0" err="1" smtClean="0"/>
                        <a:t>Абанский</a:t>
                      </a:r>
                      <a:r>
                        <a:rPr lang="ru-RU" sz="1900" dirty="0" smtClean="0"/>
                        <a:t> район, </a:t>
                      </a:r>
                      <a:r>
                        <a:rPr lang="ru-RU" sz="1900" dirty="0" err="1" smtClean="0"/>
                        <a:t>Ачинский</a:t>
                      </a:r>
                      <a:r>
                        <a:rPr lang="ru-RU" sz="1900" dirty="0" smtClean="0"/>
                        <a:t> район, </a:t>
                      </a:r>
                      <a:r>
                        <a:rPr lang="ru-RU" sz="1900" dirty="0" err="1" smtClean="0"/>
                        <a:t>Богучанский</a:t>
                      </a:r>
                      <a:r>
                        <a:rPr lang="ru-RU" sz="1900" dirty="0" smtClean="0"/>
                        <a:t> район, </a:t>
                      </a:r>
                      <a:r>
                        <a:rPr lang="ru-RU" sz="1900" dirty="0" err="1" smtClean="0"/>
                        <a:t>Большеулуйский</a:t>
                      </a:r>
                      <a:r>
                        <a:rPr lang="ru-RU" sz="1900" dirty="0" smtClean="0"/>
                        <a:t> район, </a:t>
                      </a:r>
                      <a:r>
                        <a:rPr lang="ru-RU" sz="1900" dirty="0" err="1" smtClean="0"/>
                        <a:t>Ермаковский</a:t>
                      </a:r>
                      <a:r>
                        <a:rPr lang="ru-RU" sz="1900" dirty="0" smtClean="0"/>
                        <a:t> район, </a:t>
                      </a:r>
                      <a:r>
                        <a:rPr lang="ru-RU" sz="1900" dirty="0" err="1" smtClean="0"/>
                        <a:t>Идринский</a:t>
                      </a:r>
                      <a:r>
                        <a:rPr lang="ru-RU" sz="1900" dirty="0" smtClean="0"/>
                        <a:t> район, </a:t>
                      </a:r>
                      <a:r>
                        <a:rPr lang="ru-RU" sz="1900" dirty="0" err="1" smtClean="0"/>
                        <a:t>Ирбейскитй</a:t>
                      </a:r>
                      <a:r>
                        <a:rPr lang="ru-RU" sz="1900" dirty="0" smtClean="0"/>
                        <a:t> район, </a:t>
                      </a:r>
                      <a:r>
                        <a:rPr lang="ru-RU" sz="1900" dirty="0" err="1" smtClean="0"/>
                        <a:t>Канский</a:t>
                      </a:r>
                      <a:r>
                        <a:rPr lang="ru-RU" sz="1900" dirty="0" smtClean="0"/>
                        <a:t> район, </a:t>
                      </a:r>
                      <a:r>
                        <a:rPr lang="ru-RU" sz="1900" dirty="0" err="1" smtClean="0"/>
                        <a:t>Краснотуранский</a:t>
                      </a:r>
                      <a:r>
                        <a:rPr lang="ru-RU" sz="1900" dirty="0" smtClean="0"/>
                        <a:t> район, </a:t>
                      </a:r>
                      <a:r>
                        <a:rPr lang="ru-RU" sz="1900" dirty="0" err="1" smtClean="0"/>
                        <a:t>Мотыгинский</a:t>
                      </a:r>
                      <a:r>
                        <a:rPr lang="ru-RU" sz="1900" dirty="0" smtClean="0"/>
                        <a:t> район, Партизанский район, </a:t>
                      </a:r>
                      <a:r>
                        <a:rPr lang="ru-RU" sz="1900" dirty="0" err="1" smtClean="0"/>
                        <a:t>Пировский</a:t>
                      </a:r>
                      <a:r>
                        <a:rPr lang="ru-RU" sz="1900" dirty="0" smtClean="0"/>
                        <a:t> район, Северо-Енисейский район, </a:t>
                      </a:r>
                      <a:r>
                        <a:rPr lang="ru-RU" sz="1900" dirty="0" err="1" smtClean="0"/>
                        <a:t>Сухобузимский</a:t>
                      </a:r>
                      <a:r>
                        <a:rPr lang="ru-RU" sz="1900" dirty="0" smtClean="0"/>
                        <a:t> район, Таймырский Долгано-Ненецкий район, </a:t>
                      </a:r>
                      <a:r>
                        <a:rPr lang="ru-RU" sz="1900" dirty="0" err="1" smtClean="0"/>
                        <a:t>Тасеевский</a:t>
                      </a:r>
                      <a:r>
                        <a:rPr lang="ru-RU" sz="1900" baseline="0" dirty="0" smtClean="0"/>
                        <a:t> район, Туруханский район, </a:t>
                      </a:r>
                      <a:r>
                        <a:rPr lang="ru-RU" sz="1900" baseline="0" dirty="0" err="1" smtClean="0"/>
                        <a:t>Уярский</a:t>
                      </a:r>
                      <a:r>
                        <a:rPr lang="ru-RU" sz="1900" baseline="0" dirty="0" smtClean="0"/>
                        <a:t> район</a:t>
                      </a:r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90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Разделы сайта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088" y="1691640"/>
            <a:ext cx="10917936" cy="4718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dirty="0" smtClean="0">
                <a:solidFill>
                  <a:schemeClr val="accent1"/>
                </a:solidFill>
              </a:rPr>
              <a:t>5.  </a:t>
            </a:r>
            <a:r>
              <a:rPr lang="ru-RU" sz="2500" dirty="0" smtClean="0"/>
              <a:t>Перечни организаций, в отношении которых проводится независимая оценка качества условий оказания услуг организациями, определенные общественными советами по независимой оценке качества</a:t>
            </a:r>
          </a:p>
          <a:p>
            <a:pPr marL="0" indent="0" algn="just">
              <a:buNone/>
            </a:pPr>
            <a:r>
              <a:rPr lang="ru-RU" sz="2500" dirty="0" smtClean="0">
                <a:solidFill>
                  <a:schemeClr val="accent1"/>
                </a:solidFill>
              </a:rPr>
              <a:t>6. </a:t>
            </a:r>
            <a:r>
              <a:rPr lang="ru-RU" sz="2500" dirty="0" smtClean="0"/>
              <a:t>Перечни </a:t>
            </a:r>
            <a:r>
              <a:rPr lang="ru-RU" sz="2500" dirty="0"/>
              <a:t>организаций, в отношении которых </a:t>
            </a:r>
            <a:r>
              <a:rPr lang="ru-RU" sz="2500" dirty="0" smtClean="0"/>
              <a:t>не проводится </a:t>
            </a:r>
            <a:r>
              <a:rPr lang="ru-RU" sz="2500" dirty="0"/>
              <a:t>независимая оценка качества условий оказания услуг </a:t>
            </a:r>
            <a:r>
              <a:rPr lang="ru-RU" sz="2500" dirty="0" smtClean="0"/>
              <a:t>организациями</a:t>
            </a:r>
          </a:p>
          <a:p>
            <a:pPr marL="0" indent="0" algn="just">
              <a:buNone/>
            </a:pPr>
            <a:r>
              <a:rPr lang="ru-RU" sz="2500" dirty="0" smtClean="0">
                <a:solidFill>
                  <a:schemeClr val="accent1"/>
                </a:solidFill>
              </a:rPr>
              <a:t>7. </a:t>
            </a:r>
            <a:r>
              <a:rPr lang="ru-RU" sz="2500" dirty="0" smtClean="0"/>
              <a:t>Сведения о результатах независимой оценки качества условий оказания услуг организациями, а также предложения об улучшении качества их деятельности, представленных общественными советами по независимой оценке качества</a:t>
            </a:r>
          </a:p>
          <a:p>
            <a:pPr marL="0" indent="0" algn="just">
              <a:buNone/>
            </a:pPr>
            <a:r>
              <a:rPr lang="ru-RU" sz="2500" dirty="0" smtClean="0">
                <a:solidFill>
                  <a:schemeClr val="accent1"/>
                </a:solidFill>
              </a:rPr>
              <a:t>8. </a:t>
            </a:r>
            <a:r>
              <a:rPr lang="ru-RU" sz="2500" dirty="0" smtClean="0"/>
              <a:t>Публичный отчет о результатах независимой оценки качества и принимаемых мерах по совершенствованию деятельности организаций, представляемый высшим должностным лицом субъекта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7082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286603"/>
            <a:ext cx="11119104" cy="13593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6</a:t>
            </a:r>
            <a:r>
              <a:rPr lang="ru-RU" sz="3600" b="1" dirty="0" smtClean="0"/>
              <a:t>. </a:t>
            </a: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/>
              <a:t>Перечни организаций, в отношении которых не проводится независимая оценка качества условий оказания услуг </a:t>
            </a:r>
            <a:r>
              <a:rPr lang="ru-RU" sz="3600" b="1" dirty="0" smtClean="0"/>
              <a:t>организациями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248" y="1709928"/>
            <a:ext cx="10826496" cy="4645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размещается информация в отношении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образовательных организаций, созданных в уголовно-исполнительной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системе,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а также в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отношении федеральных государственных организаций, осуществляющих образовательную деятельность в части 1 статьи 81 Федерального закона от 29.12.2012 № 273-ФЗ «Об образовании в Российской Федерации». </a:t>
            </a:r>
          </a:p>
        </p:txBody>
      </p:sp>
    </p:spTree>
    <p:extLst>
      <p:ext uri="{BB962C8B-B14F-4D97-AF65-F5344CB8AC3E}">
        <p14:creationId xmlns:p14="http://schemas.microsoft.com/office/powerpoint/2010/main" val="32831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47473"/>
            <a:ext cx="11576304" cy="13898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7. Сведения </a:t>
            </a:r>
            <a:r>
              <a:rPr lang="ru-RU" sz="3200" b="1" dirty="0"/>
              <a:t>о результатах независимой оценки качества условий оказания услуг организациями, а также предложения об улучшении качества их </a:t>
            </a:r>
            <a:r>
              <a:rPr lang="ru-RU" sz="3200" b="1" dirty="0" smtClean="0"/>
              <a:t>деятельности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552" y="1737360"/>
            <a:ext cx="10378440" cy="4608576"/>
          </a:xfrm>
        </p:spPr>
        <p:txBody>
          <a:bodyPr>
            <a:normAutofit lnSpcReduction="10000"/>
          </a:bodyPr>
          <a:lstStyle/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</a:rPr>
              <a:t>информация о наименовании общественного совета по НОКО, которым представлены в уполномоченный орган результаты независимой оценки качества и предложения об улучшении деятельности организаций;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/>
              <a:t>период проведения </a:t>
            </a:r>
            <a:r>
              <a:rPr lang="ru-RU" sz="2200" dirty="0"/>
              <a:t>независимой оценки </a:t>
            </a:r>
            <a:r>
              <a:rPr lang="ru-RU" sz="2200" dirty="0" smtClean="0"/>
              <a:t>качества; 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дата представления общественным советом </a:t>
            </a:r>
            <a:r>
              <a:rPr lang="ru-RU" sz="2200" dirty="0"/>
              <a:t>по </a:t>
            </a:r>
            <a:r>
              <a:rPr lang="ru-RU" sz="2200" dirty="0" smtClean="0"/>
              <a:t>НОКО в уполномоченный орган результатов </a:t>
            </a:r>
            <a:r>
              <a:rPr lang="ru-RU" sz="2200" dirty="0"/>
              <a:t>независимой оценки качества и </a:t>
            </a:r>
            <a:r>
              <a:rPr lang="ru-RU" sz="2200" dirty="0" smtClean="0"/>
              <a:t>предложений </a:t>
            </a:r>
            <a:r>
              <a:rPr lang="ru-RU" sz="2200" dirty="0"/>
              <a:t>об улучшении деятельности </a:t>
            </a:r>
            <a:r>
              <a:rPr lang="ru-RU" sz="2200" dirty="0" smtClean="0"/>
              <a:t>организаций;</a:t>
            </a:r>
          </a:p>
          <a:p>
            <a:pPr marL="43146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реквизиты документа общественного совета </a:t>
            </a:r>
            <a:r>
              <a:rPr lang="ru-RU" sz="2200" dirty="0"/>
              <a:t>по </a:t>
            </a:r>
            <a:r>
              <a:rPr lang="ru-RU" sz="2200" dirty="0" smtClean="0"/>
              <a:t>НОКО, которым утверждаются результаты </a:t>
            </a:r>
            <a:r>
              <a:rPr lang="ru-RU" sz="2200" dirty="0"/>
              <a:t>независимой оценки качества и </a:t>
            </a:r>
            <a:r>
              <a:rPr lang="ru-RU" sz="2200" dirty="0" smtClean="0"/>
              <a:t>предложения </a:t>
            </a:r>
            <a:r>
              <a:rPr lang="ru-RU" sz="2200" dirty="0"/>
              <a:t>об улучшении деятельности </a:t>
            </a:r>
            <a:r>
              <a:rPr lang="ru-RU" sz="2200" dirty="0" smtClean="0"/>
              <a:t>организаций: </a:t>
            </a:r>
          </a:p>
          <a:p>
            <a:pPr marL="431460" indent="-3429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наименование вида документа, </a:t>
            </a:r>
          </a:p>
          <a:p>
            <a:pPr marL="431460" indent="-3429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200" dirty="0" smtClean="0"/>
              <a:t>дата и номер документа;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основные </a:t>
            </a:r>
            <a:r>
              <a:rPr lang="ru-RU" sz="2200" dirty="0"/>
              <a:t>результаты независимой оценки </a:t>
            </a:r>
            <a:r>
              <a:rPr lang="ru-RU" sz="2200" dirty="0" smtClean="0"/>
              <a:t>качества;</a:t>
            </a:r>
          </a:p>
        </p:txBody>
      </p:sp>
    </p:spTree>
    <p:extLst>
      <p:ext uri="{BB962C8B-B14F-4D97-AF65-F5344CB8AC3E}">
        <p14:creationId xmlns:p14="http://schemas.microsoft.com/office/powerpoint/2010/main" val="41800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56032"/>
            <a:ext cx="11274552" cy="13807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7. Сведения </a:t>
            </a:r>
            <a:r>
              <a:rPr lang="ru-RU" sz="3200" b="1" dirty="0"/>
              <a:t>о результатах независимой оценки качества условий оказания услуг организациями, а также предложения об улучшении качества их </a:t>
            </a:r>
            <a:r>
              <a:rPr lang="ru-RU" sz="3200" b="1" dirty="0" smtClean="0"/>
              <a:t>деятельности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720" y="1865376"/>
            <a:ext cx="10094976" cy="4480560"/>
          </a:xfrm>
        </p:spPr>
        <p:txBody>
          <a:bodyPr>
            <a:normAutofit/>
          </a:bodyPr>
          <a:lstStyle/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200" dirty="0" smtClean="0"/>
              <a:t>численность получателей услуг организации в течение календарного года, предшествующего </a:t>
            </a:r>
            <a:r>
              <a:rPr lang="ru-RU" sz="2200" dirty="0"/>
              <a:t>году проведения независимой оценки </a:t>
            </a:r>
            <a:r>
              <a:rPr lang="ru-RU" sz="2200" dirty="0" smtClean="0"/>
              <a:t>качества;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численность респондентов, участвовавших в социологических опросах;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доля </a:t>
            </a:r>
            <a:r>
              <a:rPr lang="ru-RU" sz="2200" dirty="0"/>
              <a:t>респондентов, участвовавших в социологических </a:t>
            </a:r>
            <a:r>
              <a:rPr lang="ru-RU" sz="2200" dirty="0" smtClean="0"/>
              <a:t>опросах, в общей численности получателей услуг организации в течении календарного года,</a:t>
            </a:r>
            <a:r>
              <a:rPr lang="ru-RU" sz="2200" dirty="0"/>
              <a:t> предшествующего году проведения независимой оценки </a:t>
            </a:r>
            <a:r>
              <a:rPr lang="ru-RU" sz="2200" dirty="0" smtClean="0"/>
              <a:t>качества (в процентах);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количественные результаты </a:t>
            </a:r>
            <a:r>
              <a:rPr lang="ru-RU" sz="2200" dirty="0"/>
              <a:t>независимой оценки </a:t>
            </a:r>
            <a:r>
              <a:rPr lang="ru-RU" sz="2200" dirty="0" smtClean="0"/>
              <a:t>качества;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основные недостатки, выявленные в </a:t>
            </a:r>
            <a:r>
              <a:rPr lang="ru-RU" sz="2200" dirty="0"/>
              <a:t>ходе </a:t>
            </a:r>
            <a:r>
              <a:rPr lang="ru-RU" sz="2200" dirty="0" smtClean="0"/>
              <a:t>проведения независимой </a:t>
            </a:r>
            <a:r>
              <a:rPr lang="ru-RU" sz="2200" dirty="0"/>
              <a:t>оценки </a:t>
            </a:r>
            <a:r>
              <a:rPr lang="ru-RU" sz="2200" dirty="0" smtClean="0"/>
              <a:t>качества;</a:t>
            </a:r>
          </a:p>
          <a:p>
            <a:pPr marL="431460" indent="-3429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предложения об улучшении качества деятельности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27559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6884619"/>
              </p:ext>
            </p:extLst>
          </p:nvPr>
        </p:nvGraphicFramePr>
        <p:xfrm>
          <a:off x="283465" y="219456"/>
          <a:ext cx="11521440" cy="567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10800000" flipV="1">
            <a:off x="713233" y="352511"/>
            <a:ext cx="10661904" cy="1421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Ф</a:t>
            </a:r>
            <a:r>
              <a:rPr lang="ru-RU" sz="4000" dirty="0" smtClean="0"/>
              <a:t>ормируется в информационной системе путем выбора из перечня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242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16" y="286603"/>
            <a:ext cx="11055096" cy="10118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Информация о количественных результатах </a:t>
            </a:r>
            <a:r>
              <a:rPr lang="ru-RU" dirty="0"/>
              <a:t>независимой оценки </a:t>
            </a:r>
            <a:r>
              <a:rPr lang="ru-RU" dirty="0" smtClean="0"/>
              <a:t>качества по организациям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498406"/>
              </p:ext>
            </p:extLst>
          </p:nvPr>
        </p:nvGraphicFramePr>
        <p:xfrm>
          <a:off x="182880" y="1115568"/>
          <a:ext cx="1180490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0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2429"/>
          </a:xfrm>
        </p:spPr>
        <p:txBody>
          <a:bodyPr/>
          <a:lstStyle/>
          <a:p>
            <a:pPr algn="ctr"/>
            <a:r>
              <a:rPr lang="ru-RU" b="1" dirty="0" smtClean="0"/>
              <a:t>Размещение документа в разделе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733599"/>
              </p:ext>
            </p:extLst>
          </p:nvPr>
        </p:nvGraphicFramePr>
        <p:xfrm>
          <a:off x="1096963" y="1755648"/>
          <a:ext cx="10058400" cy="432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111412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раздела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электронных копий опубликованных </a:t>
                      </a:r>
                      <a:r>
                        <a:rPr lang="ru-RU" dirty="0" smtClean="0"/>
                        <a:t>документов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размещения информации</a:t>
                      </a:r>
                      <a:endParaRPr lang="ru-RU" dirty="0"/>
                    </a:p>
                  </a:txBody>
                  <a:tcPr/>
                </a:tc>
              </a:tr>
              <a:tr h="32109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Сведения о результатах независимой оценки качества условий оказания услуг организациями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Документ общественного совета по НОКО, содержащий сведения о результатах </a:t>
                      </a:r>
                      <a:r>
                        <a:rPr lang="ru-RU" sz="1800" dirty="0" smtClean="0"/>
                        <a:t>независимой оценки качества  и предложения по улучшению деятельности организаций, направленный</a:t>
                      </a:r>
                      <a:r>
                        <a:rPr lang="ru-RU" sz="1800" baseline="0" dirty="0" smtClean="0"/>
                        <a:t> общественным советом по НОКО уполномоченному органу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месяца со дня получения сведений от общественного совета по НОКО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0170" t="10342" r="21014"/>
          <a:stretch/>
        </p:blipFill>
        <p:spPr>
          <a:xfrm>
            <a:off x="651753" y="282102"/>
            <a:ext cx="10758791" cy="5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487" t="8823" r="20697" b="4863"/>
          <a:stretch/>
        </p:blipFill>
        <p:spPr>
          <a:xfrm>
            <a:off x="836579" y="379379"/>
            <a:ext cx="9883302" cy="59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Сведения об опубликованной информации на 01.12.2022</a:t>
            </a:r>
            <a:endParaRPr lang="ru-RU" dirty="0"/>
          </a:p>
        </p:txBody>
      </p:sp>
      <p:graphicFrame>
        <p:nvGraphicFramePr>
          <p:cNvPr id="5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039310"/>
              </p:ext>
            </p:extLst>
          </p:nvPr>
        </p:nvGraphicFramePr>
        <p:xfrm>
          <a:off x="599440" y="1854093"/>
          <a:ext cx="11054080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4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3951266"/>
              </p:ext>
            </p:extLst>
          </p:nvPr>
        </p:nvGraphicFramePr>
        <p:xfrm>
          <a:off x="447472" y="242473"/>
          <a:ext cx="11322996" cy="609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7"/>
                <a:gridCol w="6568109"/>
              </a:tblGrid>
              <a:tr h="3625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Недочёт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Муниципалитеты </a:t>
                      </a:r>
                      <a:endParaRPr lang="ru-RU" dirty="0"/>
                    </a:p>
                  </a:txBody>
                  <a:tcPr/>
                </a:tc>
              </a:tr>
              <a:tr h="22659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Вместо</a:t>
                      </a:r>
                      <a:r>
                        <a:rPr lang="ru-RU" sz="1800" baseline="0" dirty="0" smtClean="0"/>
                        <a:t> у</a:t>
                      </a:r>
                      <a:r>
                        <a:rPr lang="ru-RU" sz="1800" dirty="0" smtClean="0"/>
                        <a:t>казания реквизитов документа общественного совета по НОКО, которым утверждаются результаты независимой оценки качества размещены реквизиты таких документов, как положение об общественном совете, отчет оператора, приказ, постановление администрации района о создании общественного совета по НОКО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ЗАТО п. Солнечный,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Канский</a:t>
                      </a:r>
                      <a:r>
                        <a:rPr lang="ru-RU" baseline="0" dirty="0" smtClean="0"/>
                        <a:t> район, Минусинский район, </a:t>
                      </a:r>
                      <a:r>
                        <a:rPr lang="ru-RU" baseline="0" dirty="0" err="1" smtClean="0"/>
                        <a:t>Сухобузимский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Уярский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Курагинский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Шушенский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</a:tr>
              <a:tr h="16100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формулировке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основных результатов независимой оценки качества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Боготол, </a:t>
                      </a:r>
                      <a:r>
                        <a:rPr lang="ru-RU" dirty="0" err="1" smtClean="0"/>
                        <a:t>Краснотуранский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Мотыгинский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Новоселовский</a:t>
                      </a:r>
                      <a:r>
                        <a:rPr lang="ru-RU" dirty="0" smtClean="0"/>
                        <a:t> район, Северо-Енисейский район;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г. </a:t>
                      </a:r>
                      <a:r>
                        <a:rPr lang="ru-RU" dirty="0" err="1" smtClean="0"/>
                        <a:t>Лесосибирск</a:t>
                      </a:r>
                      <a:r>
                        <a:rPr lang="ru-RU" dirty="0" smtClean="0"/>
                        <a:t>, ЗАТО п. Солнечный, </a:t>
                      </a:r>
                      <a:r>
                        <a:rPr lang="ru-RU" dirty="0" err="1" smtClean="0"/>
                        <a:t>Бирилюсский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Емельяновский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Ирбейский</a:t>
                      </a:r>
                      <a:r>
                        <a:rPr lang="ru-RU" dirty="0" smtClean="0"/>
                        <a:t> район;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Богучанский</a:t>
                      </a:r>
                      <a:r>
                        <a:rPr lang="ru-RU" dirty="0" smtClean="0"/>
                        <a:t> район;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Ермаковский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Курагинский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Сухобузимский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</a:tr>
              <a:tr h="906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</a:t>
                      </a:r>
                      <a:r>
                        <a:rPr lang="ru-RU" sz="1800" dirty="0" smtClean="0"/>
                        <a:t>ормулировке основных недостатков, выявленных в ходе проведения независимой оценки качества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г. </a:t>
                      </a:r>
                      <a:r>
                        <a:rPr lang="ru-RU" dirty="0" err="1" smtClean="0"/>
                        <a:t>Лесосибирск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Бирилюсский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Большеулуйский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Емельяновский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Ирбейский</a:t>
                      </a:r>
                      <a:r>
                        <a:rPr lang="ru-RU" dirty="0" smtClean="0"/>
                        <a:t> район;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Балахтинский</a:t>
                      </a:r>
                      <a:r>
                        <a:rPr lang="ru-RU" baseline="0" dirty="0" smtClean="0"/>
                        <a:t> район, Березовский район</a:t>
                      </a:r>
                    </a:p>
                  </a:txBody>
                  <a:tcPr/>
                </a:tc>
              </a:tr>
              <a:tr h="9063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</a:t>
                      </a:r>
                      <a:r>
                        <a:rPr lang="ru-RU" sz="1800" dirty="0" smtClean="0"/>
                        <a:t>ормулировке предложений об улучшении качества деятельности организаций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г. </a:t>
                      </a:r>
                      <a:r>
                        <a:rPr lang="ru-RU" dirty="0" err="1" smtClean="0"/>
                        <a:t>Лесосибирск</a:t>
                      </a:r>
                      <a:r>
                        <a:rPr lang="ru-RU" dirty="0" smtClean="0"/>
                        <a:t>, ЗАТО п. Солнечный, </a:t>
                      </a:r>
                      <a:r>
                        <a:rPr lang="ru-RU" dirty="0" err="1" smtClean="0"/>
                        <a:t>Бирилюсский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Большеулуйский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Емельяновский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Ирбейский</a:t>
                      </a:r>
                      <a:r>
                        <a:rPr lang="ru-RU" dirty="0" smtClean="0"/>
                        <a:t> район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9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90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Разделы сайта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45734"/>
            <a:ext cx="10561320" cy="43813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chemeClr val="accent1"/>
                </a:solidFill>
              </a:rPr>
              <a:t>9.  </a:t>
            </a:r>
            <a:r>
              <a:rPr lang="ru-RU" sz="2600" dirty="0" smtClean="0"/>
              <a:t>Планы организаций по устранению недостатков, выявленных в ходе независимой оценки качества, утверждаемые уполномоченными органами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accent1"/>
                </a:solidFill>
              </a:rPr>
              <a:t>10. </a:t>
            </a:r>
            <a:r>
              <a:rPr lang="ru-RU" sz="2600" dirty="0" smtClean="0"/>
              <a:t>Сведения о должностных лицах уполномоченных органов, ответственных за размещение информации о результатах независимой оценки качества на официальном сайте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accent1"/>
                </a:solidFill>
              </a:rPr>
              <a:t>11. </a:t>
            </a:r>
            <a:r>
              <a:rPr lang="ru-RU" sz="2600" dirty="0" smtClean="0"/>
              <a:t>Иная информация и документы по вопросам проведения независимой оценки качества, размещаемые уполномоченным органом на официальном сайте</a:t>
            </a:r>
          </a:p>
        </p:txBody>
      </p:sp>
    </p:spTree>
    <p:extLst>
      <p:ext uri="{BB962C8B-B14F-4D97-AF65-F5344CB8AC3E}">
        <p14:creationId xmlns:p14="http://schemas.microsoft.com/office/powerpoint/2010/main" val="13173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286603"/>
            <a:ext cx="10954512" cy="15591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8. Публичный </a:t>
            </a:r>
            <a:r>
              <a:rPr lang="ru-RU" sz="3200" b="1" dirty="0"/>
              <a:t>отчет о результатах независимой оценки качества и принимаемых мерах по совершенствованию деятельности </a:t>
            </a:r>
            <a:r>
              <a:rPr lang="ru-RU" sz="3200" b="1" dirty="0" smtClean="0"/>
              <a:t>организаций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12264"/>
            <a:ext cx="10058400" cy="375683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азмещается ответственным должностным лицом 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субъекта Российской Федерации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286603"/>
            <a:ext cx="10954512" cy="13684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9</a:t>
            </a:r>
            <a:r>
              <a:rPr lang="ru-RU" sz="3200" b="1" dirty="0" smtClean="0"/>
              <a:t>. Планы </a:t>
            </a:r>
            <a:r>
              <a:rPr lang="ru-RU" sz="3200" b="1" dirty="0"/>
              <a:t>организаций по устранению недостатков,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выявленных </a:t>
            </a:r>
            <a:r>
              <a:rPr lang="ru-RU" sz="3200" b="1" dirty="0"/>
              <a:t>в ходе независимой оценки качества,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утверждаемые </a:t>
            </a:r>
            <a:r>
              <a:rPr lang="ru-RU" sz="3200" b="1" dirty="0"/>
              <a:t>уполномоченными </a:t>
            </a:r>
            <a:r>
              <a:rPr lang="ru-RU" sz="3200" b="1" dirty="0" smtClean="0"/>
              <a:t>органами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19072"/>
            <a:ext cx="10277856" cy="44897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реквизиты утвержденного плана по устранению недостатков, выявленных в ходе независимой оценки качества (далее – Плана по устранению недостатков):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70C0"/>
                </a:solidFill>
              </a:rPr>
              <a:t>  полное наименование организации, по устранению недостатков которой сформирован План по устранению недостатков;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идентификационный номер налогоплательщика организации, </a:t>
            </a:r>
            <a:r>
              <a:rPr lang="ru-RU" sz="2400" dirty="0">
                <a:solidFill>
                  <a:srgbClr val="0070C0"/>
                </a:solidFill>
              </a:rPr>
              <a:t>по устранению недостатков которой сформирован План по устранению недостатков</a:t>
            </a:r>
            <a:r>
              <a:rPr lang="ru-RU" sz="2400" dirty="0" smtClean="0">
                <a:solidFill>
                  <a:srgbClr val="0070C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наименование органа местного самоуправления, руководителем (уполномоченным им лицом) которого утвержден План по устранению недостатков;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smtClean="0"/>
              <a:t>фамилия, имя, отчество (при наличии) руководителя органа местного самоуправления</a:t>
            </a:r>
            <a:r>
              <a:rPr lang="ru-RU" sz="2400" dirty="0"/>
              <a:t> (уполномоченного им лица</a:t>
            </a:r>
            <a:r>
              <a:rPr lang="ru-RU" sz="2400" dirty="0" smtClean="0"/>
              <a:t>), которым утвержден </a:t>
            </a:r>
            <a:r>
              <a:rPr lang="ru-RU" sz="2400" dirty="0"/>
              <a:t>План по устранению недостатков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smtClean="0"/>
              <a:t>дата утверждения Плана </a:t>
            </a:r>
            <a:r>
              <a:rPr lang="ru-RU" sz="2400" dirty="0"/>
              <a:t>по устранению недостатков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период, на который сформирован План по </a:t>
            </a:r>
            <a:r>
              <a:rPr lang="ru-RU" sz="2400" dirty="0"/>
              <a:t>устранению </a:t>
            </a:r>
            <a:r>
              <a:rPr lang="ru-RU" sz="2400" dirty="0" smtClean="0"/>
              <a:t>недостатков;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200" dirty="0"/>
          </a:p>
          <a:p>
            <a:pPr>
              <a:buFont typeface="Wingdings" panose="05000000000000000000" pitchFamily="2" charset="2"/>
              <a:buChar char="§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182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9367461"/>
              </p:ext>
            </p:extLst>
          </p:nvPr>
        </p:nvGraphicFramePr>
        <p:xfrm>
          <a:off x="283465" y="219456"/>
          <a:ext cx="11521440" cy="567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10800000" flipV="1">
            <a:off x="630933" y="320040"/>
            <a:ext cx="10853927" cy="1563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Ф</a:t>
            </a:r>
            <a:r>
              <a:rPr lang="ru-RU" sz="4000" dirty="0" smtClean="0"/>
              <a:t>ормируется в информационной системе путем выбора соответствующего значения из перечня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602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0487" t="8518" r="21330" b="1519"/>
          <a:stretch/>
        </p:blipFill>
        <p:spPr>
          <a:xfrm>
            <a:off x="1060315" y="379378"/>
            <a:ext cx="10398868" cy="58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286603"/>
            <a:ext cx="10954512" cy="13684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9</a:t>
            </a:r>
            <a:r>
              <a:rPr lang="ru-RU" sz="3200" b="1" dirty="0" smtClean="0"/>
              <a:t>. Планы </a:t>
            </a:r>
            <a:r>
              <a:rPr lang="ru-RU" sz="3200" b="1" dirty="0"/>
              <a:t>организаций по устранению недостатков,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выявленных </a:t>
            </a:r>
            <a:r>
              <a:rPr lang="ru-RU" sz="3200" b="1" dirty="0"/>
              <a:t>в ходе независимой оценки качества,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утверждаемые </a:t>
            </a:r>
            <a:r>
              <a:rPr lang="ru-RU" sz="3200" b="1" dirty="0"/>
              <a:t>уполномоченными </a:t>
            </a:r>
            <a:r>
              <a:rPr lang="ru-RU" sz="3200" b="1" dirty="0" smtClean="0"/>
              <a:t>органами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304" y="2048256"/>
            <a:ext cx="9765792" cy="4178808"/>
          </a:xfrm>
        </p:spPr>
        <p:txBody>
          <a:bodyPr>
            <a:noAutofit/>
          </a:bodyPr>
          <a:lstStyle/>
          <a:p>
            <a:pPr marL="61146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smtClean="0"/>
              <a:t>сведения о недостатках, </a:t>
            </a:r>
            <a:r>
              <a:rPr lang="ru-RU" sz="2200" dirty="0"/>
              <a:t>выявленных в ходе независимой оценки </a:t>
            </a:r>
            <a:r>
              <a:rPr lang="ru-RU" sz="2200" dirty="0" smtClean="0"/>
              <a:t>качества, включенных в План </a:t>
            </a:r>
            <a:r>
              <a:rPr lang="ru-RU" sz="2200" dirty="0"/>
              <a:t>по устранению </a:t>
            </a:r>
            <a:r>
              <a:rPr lang="ru-RU" sz="2200" dirty="0" smtClean="0"/>
              <a:t>недостатков:</a:t>
            </a:r>
          </a:p>
          <a:p>
            <a:pPr marL="70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 smtClean="0"/>
              <a:t>наименование недостатка, выявленного в ходе независимой оценки качества;</a:t>
            </a:r>
          </a:p>
          <a:p>
            <a:pPr marL="70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код и наименование критерия оценки качества условий оказания услуг организациями, к которому относится недостаток, выявленный в </a:t>
            </a:r>
            <a:r>
              <a:rPr lang="ru-RU" sz="2200" dirty="0"/>
              <a:t>ходе независимой оценки качества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2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286603"/>
            <a:ext cx="10954512" cy="13684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9</a:t>
            </a:r>
            <a:r>
              <a:rPr lang="ru-RU" sz="3200" b="1" dirty="0" smtClean="0"/>
              <a:t>. Планы </a:t>
            </a:r>
            <a:r>
              <a:rPr lang="ru-RU" sz="3200" b="1" dirty="0"/>
              <a:t>организаций по устранению недостатков,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выявленных </a:t>
            </a:r>
            <a:r>
              <a:rPr lang="ru-RU" sz="3200" b="1" dirty="0"/>
              <a:t>в ходе независимой оценки качества,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утверждаемые </a:t>
            </a:r>
            <a:r>
              <a:rPr lang="ru-RU" sz="3200" b="1" dirty="0"/>
              <a:t>уполномоченными </a:t>
            </a:r>
            <a:r>
              <a:rPr lang="ru-RU" sz="3200" b="1" dirty="0" smtClean="0"/>
              <a:t>органами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648" y="1737360"/>
            <a:ext cx="11210544" cy="4489704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sz="2200" dirty="0" smtClean="0"/>
              <a:t>сведения о мероприятиях </a:t>
            </a:r>
            <a:r>
              <a:rPr lang="ru-RU" sz="2200" dirty="0"/>
              <a:t>по устранению </a:t>
            </a:r>
            <a:r>
              <a:rPr lang="ru-RU" sz="2200" dirty="0" smtClean="0"/>
              <a:t>недостатков, </a:t>
            </a:r>
            <a:r>
              <a:rPr lang="ru-RU" sz="2200" dirty="0"/>
              <a:t>выявленных в ходе независимой оценки качества, </a:t>
            </a:r>
            <a:r>
              <a:rPr lang="ru-RU" sz="2200" dirty="0" smtClean="0"/>
              <a:t>включенных </a:t>
            </a:r>
            <a:r>
              <a:rPr lang="ru-RU" sz="2200" dirty="0"/>
              <a:t>в План по устранению </a:t>
            </a:r>
            <a:r>
              <a:rPr lang="ru-RU" sz="2200" dirty="0" smtClean="0"/>
              <a:t>недостатков: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 наименование мероприятия по устранению недостатков, выявленных в ходе независимой оценки качества, на устранение которого направлено мероприятие по устранению недостатков, выявленных в ходе</a:t>
            </a:r>
            <a:r>
              <a:rPr lang="ru-RU" sz="2200" dirty="0"/>
              <a:t> независимой оценки </a:t>
            </a:r>
            <a:r>
              <a:rPr lang="ru-RU" sz="2200" dirty="0" smtClean="0"/>
              <a:t>качества;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/>
              <a:t>  </a:t>
            </a:r>
            <a:r>
              <a:rPr lang="ru-RU" sz="2200" dirty="0" smtClean="0"/>
              <a:t>плановый срок реализации мероприятий по устранению недостатков, выявленных в ходе </a:t>
            </a:r>
            <a:r>
              <a:rPr lang="ru-RU" sz="2200" dirty="0"/>
              <a:t>независимой оценки </a:t>
            </a:r>
            <a:r>
              <a:rPr lang="ru-RU" sz="2200" dirty="0" smtClean="0"/>
              <a:t>качества;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/>
              <a:t>  </a:t>
            </a:r>
            <a:r>
              <a:rPr lang="ru-RU" sz="2200" dirty="0" smtClean="0"/>
              <a:t>фамилия, имя, отчество (при наличии), должность ответственного исполнителя мероприятия по устранению </a:t>
            </a:r>
            <a:r>
              <a:rPr lang="ru-RU" sz="2200" dirty="0"/>
              <a:t>недостатков, выявленных в ходе независимой оценки качества</a:t>
            </a:r>
            <a:r>
              <a:rPr lang="ru-RU" sz="2200" dirty="0" smtClean="0"/>
              <a:t>;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/>
              <a:t>  </a:t>
            </a:r>
            <a:r>
              <a:rPr lang="ru-RU" sz="2200" dirty="0" smtClean="0"/>
              <a:t>сведения о реализации мероприятия по устранению </a:t>
            </a:r>
            <a:r>
              <a:rPr lang="ru-RU" sz="2200" dirty="0"/>
              <a:t>недостатков, выявленных в ходе независимой оценки </a:t>
            </a:r>
            <a:r>
              <a:rPr lang="ru-RU" sz="2200" dirty="0" smtClean="0"/>
              <a:t>качества, с указанием перечня выполненных мер по устранению недостатка, выявленного </a:t>
            </a:r>
            <a:r>
              <a:rPr lang="ru-RU" sz="2200" dirty="0"/>
              <a:t>в ходе независимой оценки качества</a:t>
            </a:r>
            <a:r>
              <a:rPr lang="ru-RU" sz="2200" dirty="0" smtClean="0"/>
              <a:t>;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фактический срок реализации </a:t>
            </a:r>
            <a:r>
              <a:rPr lang="ru-RU" sz="2200" dirty="0"/>
              <a:t>мероприятия по устранению </a:t>
            </a:r>
            <a:r>
              <a:rPr lang="ru-RU" sz="2200" dirty="0" smtClean="0"/>
              <a:t>недостатков, </a:t>
            </a:r>
            <a:r>
              <a:rPr lang="ru-RU" sz="2200" dirty="0"/>
              <a:t>выявленных в ходе независимой оценки </a:t>
            </a:r>
            <a:r>
              <a:rPr lang="ru-RU" sz="2200" dirty="0" smtClean="0"/>
              <a:t>качества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702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0328" t="10646" r="21804"/>
          <a:stretch/>
        </p:blipFill>
        <p:spPr>
          <a:xfrm>
            <a:off x="603114" y="408562"/>
            <a:ext cx="11118715" cy="58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118" t="10038" r="21488"/>
          <a:stretch/>
        </p:blipFill>
        <p:spPr>
          <a:xfrm>
            <a:off x="690664" y="369652"/>
            <a:ext cx="10710153" cy="58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286603"/>
            <a:ext cx="10954512" cy="13684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9</a:t>
            </a:r>
            <a:r>
              <a:rPr lang="ru-RU" sz="3200" b="1" dirty="0" smtClean="0"/>
              <a:t>. Планы </a:t>
            </a:r>
            <a:r>
              <a:rPr lang="ru-RU" sz="3200" b="1" dirty="0"/>
              <a:t>организаций по устранению недостатков,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выявленных </a:t>
            </a:r>
            <a:r>
              <a:rPr lang="ru-RU" sz="3200" b="1" dirty="0"/>
              <a:t>в ходе независимой оценки качества,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утверждаемые </a:t>
            </a:r>
            <a:r>
              <a:rPr lang="ru-RU" sz="3200" b="1" dirty="0"/>
              <a:t>уполномоченными </a:t>
            </a:r>
            <a:r>
              <a:rPr lang="ru-RU" sz="3200" b="1" dirty="0" smtClean="0"/>
              <a:t>органами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489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описание организации контроля за выполнением утвержденных Планов </a:t>
            </a:r>
            <a:r>
              <a:rPr lang="ru-RU" sz="2200" dirty="0"/>
              <a:t>по устранению недостатков</a:t>
            </a:r>
            <a:r>
              <a:rPr lang="ru-RU" sz="22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реквизиты нормативных правовых актов уполномоченного органа, регламентирующих вопросы организации контроля за выполнением  утвержденных Планов </a:t>
            </a:r>
            <a:r>
              <a:rPr lang="ru-RU" sz="2200" dirty="0"/>
              <a:t>по устранению </a:t>
            </a:r>
            <a:r>
              <a:rPr lang="ru-RU" sz="2200" dirty="0" smtClean="0"/>
              <a:t>недостатков: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/>
              <a:t> наименование вида нормативного правового акта по контролю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дата принятия </a:t>
            </a:r>
            <a:r>
              <a:rPr lang="ru-RU" sz="2200" dirty="0"/>
              <a:t>нормативного правового акта по контролю</a:t>
            </a:r>
            <a:endParaRPr lang="ru-RU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номер </a:t>
            </a:r>
            <a:r>
              <a:rPr lang="ru-RU" sz="2200" dirty="0"/>
              <a:t>нормативного правового акта по </a:t>
            </a:r>
            <a:r>
              <a:rPr lang="ru-RU" sz="2200" dirty="0" smtClean="0"/>
              <a:t>контролю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наименование </a:t>
            </a:r>
            <a:r>
              <a:rPr lang="ru-RU" sz="2200" dirty="0"/>
              <a:t>нормативного правового акта по </a:t>
            </a:r>
            <a:r>
              <a:rPr lang="ru-RU" sz="2200" dirty="0" smtClean="0"/>
              <a:t>контролю (при наличии)</a:t>
            </a:r>
            <a:endParaRPr lang="ru-RU" sz="2200" dirty="0"/>
          </a:p>
          <a:p>
            <a:pPr>
              <a:buFont typeface="Wingdings" panose="05000000000000000000" pitchFamily="2" charset="2"/>
              <a:buChar char="§"/>
            </a:pPr>
            <a:endParaRPr lang="ru-RU" sz="2200" dirty="0"/>
          </a:p>
          <a:p>
            <a:pPr>
              <a:buFont typeface="Wingdings" panose="05000000000000000000" pitchFamily="2" charset="2"/>
              <a:buChar char="§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110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3557"/>
          </a:xfrm>
        </p:spPr>
        <p:txBody>
          <a:bodyPr/>
          <a:lstStyle/>
          <a:p>
            <a:pPr algn="ctr"/>
            <a:r>
              <a:rPr lang="ru-RU" b="1" dirty="0" smtClean="0"/>
              <a:t>Размещение документов в разделе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361288"/>
              </p:ext>
            </p:extLst>
          </p:nvPr>
        </p:nvGraphicFramePr>
        <p:xfrm>
          <a:off x="393191" y="1490473"/>
          <a:ext cx="11338560" cy="461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/>
                <a:gridCol w="2368297"/>
                <a:gridCol w="3300983"/>
                <a:gridCol w="2834640"/>
              </a:tblGrid>
              <a:tr h="1196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раздела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электронных копий опубликованных </a:t>
                      </a:r>
                      <a:r>
                        <a:rPr lang="ru-RU" dirty="0" smtClean="0"/>
                        <a:t>документов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Сведения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Сроки размещения информации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47224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Планы организаций по устранению недостатков</a:t>
                      </a:r>
                      <a:endParaRPr lang="ru-RU" b="0" dirty="0" smtClean="0"/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Утвержденные</a:t>
                      </a:r>
                      <a:r>
                        <a:rPr lang="ru-RU" baseline="0" dirty="0" smtClean="0"/>
                        <a:t> планы по устранению недостатков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Сведения</a:t>
                      </a:r>
                      <a:r>
                        <a:rPr lang="ru-RU" sz="1800" dirty="0" smtClean="0"/>
                        <a:t> о мероприятиях по устранению недостатков, с указанием наименования</a:t>
                      </a:r>
                      <a:r>
                        <a:rPr lang="ru-RU" sz="1800" baseline="0" dirty="0" smtClean="0"/>
                        <a:t> мероприятий и </a:t>
                      </a:r>
                      <a:r>
                        <a:rPr lang="ru-RU" sz="1800" dirty="0" smtClean="0"/>
                        <a:t>плановых сроков их реализации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пяти рабочих дней со дня утверждения (внесения изменений) планов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9492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Сведения о реализации мероприятий по устранению недостатков, с указанием перечня</a:t>
                      </a:r>
                      <a:r>
                        <a:rPr lang="ru-RU" baseline="0" dirty="0" smtClean="0"/>
                        <a:t> выполненных мер и фактических сроков реализации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десяти дней со дня наступления планового срока реализации мероприятий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205762"/>
              </p:ext>
            </p:extLst>
          </p:nvPr>
        </p:nvGraphicFramePr>
        <p:xfrm>
          <a:off x="274320" y="210312"/>
          <a:ext cx="11631168" cy="598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30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Сведения об опубликованной информации на 01.12.2022</a:t>
            </a:r>
            <a:endParaRPr lang="ru-RU" dirty="0"/>
          </a:p>
        </p:txBody>
      </p:sp>
      <p:graphicFrame>
        <p:nvGraphicFramePr>
          <p:cNvPr id="5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985728"/>
              </p:ext>
            </p:extLst>
          </p:nvPr>
        </p:nvGraphicFramePr>
        <p:xfrm>
          <a:off x="558800" y="1737361"/>
          <a:ext cx="11054080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47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205486"/>
              </p:ext>
            </p:extLst>
          </p:nvPr>
        </p:nvGraphicFramePr>
        <p:xfrm>
          <a:off x="457200" y="155644"/>
          <a:ext cx="11348721" cy="604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6624321"/>
              </a:tblGrid>
              <a:tr h="5452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lt1"/>
                          </a:solidFill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lt1"/>
                          </a:solidFill>
                        </a:rPr>
                        <a:t> недочёта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муниципалитета</a:t>
                      </a:r>
                      <a:endParaRPr lang="ru-RU" dirty="0"/>
                    </a:p>
                  </a:txBody>
                  <a:tcPr/>
                </a:tc>
              </a:tr>
              <a:tr h="320958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Отсутствие описания организации контроля за выполнением утвержденных Планов по устранению недостатков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г. Боготол, г. Бородино, г. Дивногорск, г. Енисейск, г. Красноярск, г. </a:t>
                      </a:r>
                      <a:r>
                        <a:rPr lang="ru-RU" dirty="0" err="1" smtClean="0"/>
                        <a:t>Лесосибирск</a:t>
                      </a:r>
                      <a:r>
                        <a:rPr lang="ru-RU" dirty="0" smtClean="0"/>
                        <a:t>, </a:t>
                      </a:r>
                      <a:r>
                        <a:rPr lang="ru-RU" baseline="0" dirty="0" smtClean="0"/>
                        <a:t>ЗАТО п. Солнечный, </a:t>
                      </a:r>
                      <a:r>
                        <a:rPr lang="ru-RU" baseline="0" dirty="0" err="1" smtClean="0"/>
                        <a:t>Балахтинский</a:t>
                      </a:r>
                      <a:r>
                        <a:rPr lang="ru-RU" baseline="0" dirty="0" smtClean="0"/>
                        <a:t> район, Березовский район, </a:t>
                      </a:r>
                      <a:r>
                        <a:rPr lang="ru-RU" baseline="0" dirty="0" err="1" smtClean="0"/>
                        <a:t>Бирилюсский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Богучанский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Большемуртинский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Большеулуйский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Емельяновский</a:t>
                      </a:r>
                      <a:r>
                        <a:rPr lang="ru-RU" baseline="0" dirty="0" smtClean="0"/>
                        <a:t> район, Енисейский район, </a:t>
                      </a:r>
                      <a:r>
                        <a:rPr lang="ru-RU" baseline="0" dirty="0" err="1" smtClean="0"/>
                        <a:t>Идринский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Ирбейский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Казачинский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Канский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Каратузский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Кежемский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Козульский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Краснотуранский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Курагинский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Мотыгинский</a:t>
                      </a:r>
                      <a:r>
                        <a:rPr lang="ru-RU" baseline="0" dirty="0" smtClean="0"/>
                        <a:t> район, Назаровский район, </a:t>
                      </a:r>
                      <a:r>
                        <a:rPr lang="ru-RU" baseline="0" dirty="0" err="1" smtClean="0"/>
                        <a:t>Новоселовский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Пировский</a:t>
                      </a:r>
                      <a:r>
                        <a:rPr lang="ru-RU" baseline="0" dirty="0" smtClean="0"/>
                        <a:t> район, Саянский район, </a:t>
                      </a:r>
                      <a:r>
                        <a:rPr lang="ru-RU" baseline="0" dirty="0" err="1" smtClean="0"/>
                        <a:t>Тасеевский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Ужурский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Уярский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 smtClean="0"/>
                    </a:p>
                  </a:txBody>
                  <a:tcPr/>
                </a:tc>
              </a:tr>
              <a:tr h="225910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Вместо</a:t>
                      </a:r>
                      <a:r>
                        <a:rPr lang="ru-RU" sz="1800" baseline="0" dirty="0" smtClean="0"/>
                        <a:t> у</a:t>
                      </a:r>
                      <a:r>
                        <a:rPr lang="ru-RU" sz="1800" dirty="0" smtClean="0"/>
                        <a:t>казания реквизитов нормативных правовых актов уполномоченного органа, регламентирующих вопросы организации контроля за выполнением  утвержденных Планов по устранению недостатков</a:t>
                      </a:r>
                      <a:r>
                        <a:rPr lang="ru-RU" sz="1800" baseline="0" dirty="0" smtClean="0"/>
                        <a:t> указаны следующие документы: п</a:t>
                      </a:r>
                      <a:r>
                        <a:rPr lang="ru-RU" sz="1800" dirty="0" smtClean="0"/>
                        <a:t>лан по устранению недостатков,</a:t>
                      </a:r>
                      <a:r>
                        <a:rPr lang="ru-RU" sz="1800" baseline="0" dirty="0" smtClean="0"/>
                        <a:t> отчет оператора, протокол Общественного совета по НОКО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г. Боготол, ЗАТО г. Зеленогорск,</a:t>
                      </a:r>
                      <a:r>
                        <a:rPr lang="ru-RU" baseline="0" dirty="0" smtClean="0"/>
                        <a:t> г. Канск, г. Назарово, г. Норильск, ЗАТО п. Солнечный, </a:t>
                      </a:r>
                      <a:r>
                        <a:rPr lang="ru-RU" baseline="0" dirty="0" err="1" smtClean="0"/>
                        <a:t>Бирилюсский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Богучанский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Емельяновский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Идринский</a:t>
                      </a:r>
                      <a:r>
                        <a:rPr lang="ru-RU" baseline="0" dirty="0" smtClean="0"/>
                        <a:t> район, Иланский район, </a:t>
                      </a:r>
                      <a:r>
                        <a:rPr lang="ru-RU" baseline="0" dirty="0" err="1" smtClean="0"/>
                        <a:t>Казачинский</a:t>
                      </a:r>
                      <a:r>
                        <a:rPr lang="ru-RU" baseline="0" dirty="0" smtClean="0"/>
                        <a:t> район, Назаровский район, Рыбинский район, Туруханский район, </a:t>
                      </a:r>
                      <a:r>
                        <a:rPr lang="ru-RU" baseline="0" dirty="0" err="1" smtClean="0"/>
                        <a:t>Тюхтетский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Шушенский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7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8595913"/>
              </p:ext>
            </p:extLst>
          </p:nvPr>
        </p:nvGraphicFramePr>
        <p:xfrm>
          <a:off x="1303506" y="739301"/>
          <a:ext cx="9659566" cy="4834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1684"/>
                <a:gridCol w="2936794"/>
                <a:gridCol w="3241088"/>
              </a:tblGrid>
              <a:tr h="2515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 муниципальной</a:t>
                      </a:r>
                      <a:r>
                        <a:rPr lang="ru-RU" baseline="0" dirty="0" smtClean="0"/>
                        <a:t> территории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г. из общего</a:t>
                      </a:r>
                      <a:r>
                        <a:rPr lang="ru-RU" baseline="0" dirty="0" smtClean="0"/>
                        <a:t> количества организаций, в отношении которых была проведена НОКУ ОД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у которых размещена информация </a:t>
                      </a:r>
                      <a:r>
                        <a:rPr lang="ru-RU" baseline="0" dirty="0" smtClean="0"/>
                        <a:t>об их 100 % исполнении </a:t>
                      </a:r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2021 году</a:t>
                      </a:r>
                    </a:p>
                  </a:txBody>
                  <a:tcPr/>
                </a:tc>
              </a:tr>
              <a:tr h="773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г. Бородино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из 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3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Иланский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 из 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3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Тасеевский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 из 16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4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1872411"/>
              </p:ext>
            </p:extLst>
          </p:nvPr>
        </p:nvGraphicFramePr>
        <p:xfrm>
          <a:off x="505840" y="189904"/>
          <a:ext cx="11391088" cy="5815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3505"/>
                <a:gridCol w="2916357"/>
                <a:gridCol w="2928026"/>
                <a:gridCol w="2743200"/>
              </a:tblGrid>
              <a:tr h="2786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муниципальной</a:t>
                      </a:r>
                      <a:r>
                        <a:rPr lang="ru-RU" baseline="0" dirty="0" smtClean="0"/>
                        <a:t> территории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2020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2021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2022 году</a:t>
                      </a:r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г. Ачинск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38/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Боготол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Дивногорск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Енисейск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smtClean="0"/>
                        <a:t>ЗАТО г. Железногорск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27/17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10/6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ЗАТО г. Зеленогорск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31/30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Канск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23/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26/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1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02918068"/>
              </p:ext>
            </p:extLst>
          </p:nvPr>
        </p:nvGraphicFramePr>
        <p:xfrm>
          <a:off x="528321" y="101596"/>
          <a:ext cx="11196319" cy="6071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460"/>
                <a:gridCol w="3546179"/>
                <a:gridCol w="3535680"/>
              </a:tblGrid>
              <a:tr h="1818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муниципальной</a:t>
                      </a:r>
                      <a:r>
                        <a:rPr lang="ru-RU" baseline="0" dirty="0" smtClean="0"/>
                        <a:t> территории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2020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у которых размещена информация </a:t>
                      </a:r>
                      <a:r>
                        <a:rPr lang="ru-RU" baseline="0" dirty="0" smtClean="0"/>
                        <a:t>об их 100%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2021 году</a:t>
                      </a: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п. Кедровый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Красноярск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283/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г. </a:t>
                      </a:r>
                      <a:r>
                        <a:rPr lang="ru-RU" dirty="0" err="1" smtClean="0"/>
                        <a:t>Лесосибирск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5/5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27/24</a:t>
                      </a:r>
                      <a:endParaRPr lang="ru-RU" dirty="0"/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Назарово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22/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Норильск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82/79</a:t>
                      </a:r>
                      <a:endParaRPr lang="ru-RU" dirty="0"/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ЗАТО п. Солнечный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г. Сосновоборск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16/16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r>
                        <a:rPr lang="ru-RU" dirty="0" smtClean="0"/>
                        <a:t>г. Шарыпово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Абанский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27/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5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9449240"/>
              </p:ext>
            </p:extLst>
          </p:nvPr>
        </p:nvGraphicFramePr>
        <p:xfrm>
          <a:off x="528321" y="101596"/>
          <a:ext cx="11196319" cy="6071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460"/>
                <a:gridCol w="3546179"/>
                <a:gridCol w="3535680"/>
              </a:tblGrid>
              <a:tr h="1818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муниципальной</a:t>
                      </a:r>
                      <a:r>
                        <a:rPr lang="ru-RU" baseline="0" dirty="0" smtClean="0"/>
                        <a:t> территории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2020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у которых размещена информация </a:t>
                      </a:r>
                      <a:r>
                        <a:rPr lang="ru-RU" baseline="0" dirty="0" smtClean="0"/>
                        <a:t>об их 100%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2021 году</a:t>
                      </a: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Балахтинский</a:t>
                      </a:r>
                      <a:r>
                        <a:rPr lang="ru-RU" dirty="0" smtClean="0"/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24/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Березовский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Бирилюсский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Боготольский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19/12</a:t>
                      </a: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r>
                        <a:rPr lang="ru-RU" dirty="0" smtClean="0"/>
                        <a:t>Богучанский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Большемуртинский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Большеулуйский</a:t>
                      </a:r>
                      <a:r>
                        <a:rPr lang="ru-RU" dirty="0" smtClean="0"/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3/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Емельяновский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2485">
                <a:tc>
                  <a:txBody>
                    <a:bodyPr/>
                    <a:lstStyle/>
                    <a:p>
                      <a:r>
                        <a:rPr lang="ru-RU" dirty="0" smtClean="0"/>
                        <a:t>Енисейский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27/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1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57334"/>
              </p:ext>
            </p:extLst>
          </p:nvPr>
        </p:nvGraphicFramePr>
        <p:xfrm>
          <a:off x="505840" y="189904"/>
          <a:ext cx="11391088" cy="6014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3505"/>
                <a:gridCol w="2916357"/>
                <a:gridCol w="2928026"/>
                <a:gridCol w="2743200"/>
              </a:tblGrid>
              <a:tr h="255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муниципальной</a:t>
                      </a:r>
                      <a:r>
                        <a:rPr lang="ru-RU" baseline="0" dirty="0" smtClean="0"/>
                        <a:t> территории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2020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2021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2022 году</a:t>
                      </a:r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Дзержинский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13/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2/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smtClean="0"/>
                        <a:t>Ермаковский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25/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Идринский</a:t>
                      </a:r>
                      <a:r>
                        <a:rPr lang="ru-RU" dirty="0" smtClean="0"/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1/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70C0"/>
                          </a:solidFill>
                        </a:rPr>
                        <a:t>Ирбейский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район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27/27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smtClean="0"/>
                        <a:t>Казачинский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Канский</a:t>
                      </a:r>
                      <a:r>
                        <a:rPr lang="ru-RU" dirty="0" smtClean="0"/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Каратузский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26/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Кежемский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7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62078008"/>
              </p:ext>
            </p:extLst>
          </p:nvPr>
        </p:nvGraphicFramePr>
        <p:xfrm>
          <a:off x="505840" y="189904"/>
          <a:ext cx="11391088" cy="6014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3505"/>
                <a:gridCol w="2916357"/>
                <a:gridCol w="2928026"/>
                <a:gridCol w="2743200"/>
              </a:tblGrid>
              <a:tr h="255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муниципальной</a:t>
                      </a:r>
                      <a:r>
                        <a:rPr lang="ru-RU" baseline="0" dirty="0" smtClean="0"/>
                        <a:t> территории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2020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2021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2022 году</a:t>
                      </a:r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Козульский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1/1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-------</a:t>
                      </a:r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Краснотуранский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25/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Курагинский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3/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42/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5/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Минусинский 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-------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28/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>
                          <a:solidFill>
                            <a:srgbClr val="0070C0"/>
                          </a:solidFill>
                        </a:rPr>
                        <a:t>Мотыгинский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район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24/24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Назаровский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Нижнеингашский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Новоселовский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7/7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9/9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7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5906124"/>
              </p:ext>
            </p:extLst>
          </p:nvPr>
        </p:nvGraphicFramePr>
        <p:xfrm>
          <a:off x="505840" y="189904"/>
          <a:ext cx="11391088" cy="6076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3505"/>
                <a:gridCol w="2916357"/>
                <a:gridCol w="2928026"/>
                <a:gridCol w="2743200"/>
              </a:tblGrid>
              <a:tr h="2407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муниципальной</a:t>
                      </a:r>
                      <a:r>
                        <a:rPr lang="ru-RU" baseline="0" dirty="0" smtClean="0"/>
                        <a:t> территории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2020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2021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2022 году</a:t>
                      </a:r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Партизанский 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14/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-------</a:t>
                      </a:r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Пировский район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Рыбинский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30/30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Саянский 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-------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Северо-Енисейский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14/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Сухобузимский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Таймырский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Долгано-Ненецки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й район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35/35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32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Туруханский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-------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27/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1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74132618"/>
              </p:ext>
            </p:extLst>
          </p:nvPr>
        </p:nvGraphicFramePr>
        <p:xfrm>
          <a:off x="486385" y="301556"/>
          <a:ext cx="11391088" cy="5787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3505"/>
                <a:gridCol w="2916357"/>
                <a:gridCol w="2928026"/>
                <a:gridCol w="2743200"/>
              </a:tblGrid>
              <a:tr h="2844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муниципальной</a:t>
                      </a:r>
                      <a:r>
                        <a:rPr lang="ru-RU" baseline="0" dirty="0" smtClean="0"/>
                        <a:t> территории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2020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2021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опубликованных планов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/Количество</a:t>
                      </a:r>
                      <a:r>
                        <a:rPr lang="ru-RU" baseline="0" dirty="0" smtClean="0"/>
                        <a:t> планов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 у которых размещена информация </a:t>
                      </a:r>
                      <a:r>
                        <a:rPr lang="ru-RU" baseline="0" dirty="0" smtClean="0"/>
                        <a:t>об их 100 % исполнении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2022 году</a:t>
                      </a:r>
                    </a:p>
                  </a:txBody>
                  <a:tcPr/>
                </a:tc>
              </a:tr>
              <a:tr h="648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Тюхтетский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-------</a:t>
                      </a:r>
                    </a:p>
                  </a:txBody>
                  <a:tcPr/>
                </a:tc>
              </a:tr>
              <a:tr h="669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Ужурский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575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Уярский</a:t>
                      </a:r>
                      <a:r>
                        <a:rPr lang="ru-RU" dirty="0" smtClean="0"/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12/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5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Шушенский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-------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25/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  <a:tr h="46516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Эвенкийский 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-------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38/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-------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8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86603"/>
            <a:ext cx="10588752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1. </a:t>
            </a:r>
            <a:r>
              <a:rPr lang="ru-RU" sz="3200" b="1" dirty="0"/>
              <a:t>Сведения </a:t>
            </a:r>
            <a:r>
              <a:rPr lang="ru-RU" sz="3200" b="1" dirty="0" smtClean="0"/>
              <a:t>об </a:t>
            </a:r>
            <a:r>
              <a:rPr lang="ru-RU" sz="3200" b="1" dirty="0"/>
              <a:t>органах местного самоуправления, осуществляющих размещение информации о независимой оценки качества на официальном </a:t>
            </a:r>
            <a:r>
              <a:rPr lang="ru-RU" sz="3200" b="1" dirty="0" smtClean="0"/>
              <a:t>сайте</a:t>
            </a:r>
            <a:r>
              <a:rPr lang="en-US" sz="3200" b="1" dirty="0" smtClean="0"/>
              <a:t> (</a:t>
            </a:r>
            <a:r>
              <a:rPr lang="ru-RU" sz="3200" b="1" dirty="0" smtClean="0"/>
              <a:t>Уполномоченный органы)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416" y="1737360"/>
            <a:ext cx="10058400" cy="4434840"/>
          </a:xfrm>
        </p:spPr>
        <p:txBody>
          <a:bodyPr>
            <a:normAutofit/>
          </a:bodyPr>
          <a:lstStyle/>
          <a:p>
            <a:pPr marL="180000"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полное наименование уполномоченного органа в соответствии со сведениями Единого государственного реестра юридических лиц;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B050"/>
                </a:solidFill>
              </a:rPr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сокращенное </a:t>
            </a:r>
            <a:r>
              <a:rPr lang="ru-RU" sz="2200" dirty="0">
                <a:solidFill>
                  <a:srgbClr val="00B050"/>
                </a:solidFill>
              </a:rPr>
              <a:t>наименование уполномоченного органа в соответствии со сведениями Единого государственного реестра юридических </a:t>
            </a:r>
            <a:r>
              <a:rPr lang="ru-RU" sz="2200" dirty="0" smtClean="0">
                <a:solidFill>
                  <a:srgbClr val="00B050"/>
                </a:solidFill>
              </a:rPr>
              <a:t>лиц (при наличии);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B050"/>
                </a:solidFill>
              </a:rPr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код и наименование организационно-правовой формы уполномоченного органа в соответствии с Общероссийским классификатором организационно-правовых форм (ОКОПФ);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B050"/>
                </a:solidFill>
              </a:rPr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идентификационный номер налогоплательщика уполномоченного органа в соответствии со свидетельством о постановке на учет в налоговом органе;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B050"/>
                </a:solidFill>
              </a:rPr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код причины и дата постановки на учет в налоговом органе уполномоченного органа </a:t>
            </a:r>
            <a:r>
              <a:rPr lang="ru-RU" sz="2200" dirty="0">
                <a:solidFill>
                  <a:srgbClr val="00B050"/>
                </a:solidFill>
              </a:rPr>
              <a:t>в соответствии со свидетельством о постановке на учет в налоговом органе</a:t>
            </a:r>
            <a:r>
              <a:rPr lang="ru-RU" sz="2200" dirty="0" smtClean="0">
                <a:solidFill>
                  <a:srgbClr val="00B05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705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286603"/>
            <a:ext cx="10954512" cy="13684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10. </a:t>
            </a:r>
            <a:r>
              <a:rPr lang="ru-RU" sz="3200" b="1" dirty="0"/>
              <a:t>Сведения о должностных лицах уполномоченных органов, ответственных за размещение информации о результатах независимой оценки качества </a:t>
            </a:r>
            <a:r>
              <a:rPr lang="ru-RU" sz="3200" b="1" dirty="0" smtClean="0"/>
              <a:t>на сайте </a:t>
            </a:r>
            <a:r>
              <a:rPr lang="en-US" sz="3200" b="1" dirty="0" smtClean="0"/>
              <a:t>bus.gov.ru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489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200" dirty="0"/>
          </a:p>
          <a:p>
            <a:pPr marL="180000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реквизиты нормативного правового акта уполномоченного органа, которым назначаются должностные лица уполномоченного органа:</a:t>
            </a:r>
          </a:p>
          <a:p>
            <a:pPr marL="180000"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наименование</a:t>
            </a:r>
            <a:r>
              <a:rPr lang="ru-RU" sz="2200" dirty="0"/>
              <a:t> </a:t>
            </a:r>
            <a:r>
              <a:rPr lang="ru-RU" sz="2200" dirty="0" smtClean="0"/>
              <a:t>вида нормативного </a:t>
            </a:r>
            <a:r>
              <a:rPr lang="ru-RU" sz="2200" dirty="0"/>
              <a:t>правового акта уполномоченного </a:t>
            </a:r>
            <a:r>
              <a:rPr lang="ru-RU" sz="2200" dirty="0" smtClean="0"/>
              <a:t>органа об ответственных;</a:t>
            </a:r>
          </a:p>
          <a:p>
            <a:pPr marL="180000"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дата </a:t>
            </a:r>
            <a:r>
              <a:rPr lang="ru-RU" sz="2200" dirty="0"/>
              <a:t>нормативного правового акта уполномоченного </a:t>
            </a:r>
            <a:r>
              <a:rPr lang="ru-RU" sz="2200" dirty="0" smtClean="0"/>
              <a:t>органа</a:t>
            </a:r>
            <a:r>
              <a:rPr lang="ru-RU" sz="2200" dirty="0"/>
              <a:t> об ответственных</a:t>
            </a:r>
            <a:r>
              <a:rPr lang="ru-RU" sz="2200" dirty="0" smtClean="0"/>
              <a:t>;</a:t>
            </a:r>
          </a:p>
          <a:p>
            <a:pPr marL="180000"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номер </a:t>
            </a:r>
            <a:r>
              <a:rPr lang="ru-RU" sz="2200" dirty="0"/>
              <a:t>нормативного правового акта уполномоченного органа об ответственных;</a:t>
            </a:r>
          </a:p>
          <a:p>
            <a:pPr marL="180000">
              <a:buFont typeface="Wingdings" panose="05000000000000000000" pitchFamily="2" charset="2"/>
              <a:buChar char="§"/>
            </a:pPr>
            <a:r>
              <a:rPr lang="ru-RU" sz="2200" dirty="0" smtClean="0"/>
              <a:t> наименование </a:t>
            </a:r>
            <a:r>
              <a:rPr lang="ru-RU" sz="2200" dirty="0"/>
              <a:t>нормативного правового акта уполномоченного органа об </a:t>
            </a:r>
            <a:r>
              <a:rPr lang="ru-RU" sz="2200" dirty="0" smtClean="0"/>
              <a:t>ответственных (при наличии);</a:t>
            </a:r>
          </a:p>
          <a:p>
            <a:pPr marL="180000">
              <a:buFont typeface="Wingdings" panose="05000000000000000000" pitchFamily="2" charset="2"/>
              <a:buChar char="§"/>
            </a:pPr>
            <a:r>
              <a:rPr lang="ru-RU" sz="2200" dirty="0"/>
              <a:t> </a:t>
            </a:r>
            <a:r>
              <a:rPr lang="ru-RU" sz="2200" dirty="0" smtClean="0"/>
              <a:t>фамилия, имя отчество (при наличии), должность должностного лица уполномоченного органа, наделенного полномочиями</a:t>
            </a:r>
            <a:endParaRPr lang="ru-RU" sz="2200" dirty="0"/>
          </a:p>
          <a:p>
            <a:pPr>
              <a:buFont typeface="Wingdings" panose="05000000000000000000" pitchFamily="2" charset="2"/>
              <a:buChar char="§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010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286603"/>
            <a:ext cx="10954512" cy="13684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10. </a:t>
            </a:r>
            <a:r>
              <a:rPr lang="ru-RU" sz="3200" b="1" dirty="0"/>
              <a:t>Сведения о должностных лицах уполномоченных органов, ответственных за размещение информации о результатах независимой оценки качества </a:t>
            </a:r>
            <a:r>
              <a:rPr lang="ru-RU" sz="3200" b="1" dirty="0" smtClean="0"/>
              <a:t>на сайте </a:t>
            </a:r>
            <a:r>
              <a:rPr lang="en-US" sz="3200" b="1" dirty="0" smtClean="0"/>
              <a:t>bus.gov.ru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296144" cy="4489704"/>
          </a:xfrm>
        </p:spPr>
        <p:txBody>
          <a:bodyPr>
            <a:normAutofit lnSpcReduction="10000"/>
          </a:bodyPr>
          <a:lstStyle/>
          <a:p>
            <a:pPr marL="431460" indent="-342900">
              <a:buFont typeface="Wingdings" panose="05000000000000000000" pitchFamily="2" charset="2"/>
              <a:buChar char="§"/>
            </a:pPr>
            <a:r>
              <a:rPr lang="ru-RU" sz="2200" dirty="0" smtClean="0"/>
              <a:t>код(ы) и наименование(я) полномочия(</a:t>
            </a:r>
            <a:r>
              <a:rPr lang="ru-RU" sz="2200" dirty="0" err="1" smtClean="0"/>
              <a:t>ий</a:t>
            </a:r>
            <a:r>
              <a:rPr lang="ru-RU" sz="2200" dirty="0" smtClean="0"/>
              <a:t>) должностного лица уполномоченного органа, ответственность за которые определяется нормативным правовым актом уполномоченного органа об ответственных:</a:t>
            </a:r>
          </a:p>
          <a:p>
            <a:pPr marL="88560" indent="0">
              <a:buNone/>
            </a:pPr>
            <a:r>
              <a:rPr lang="ru-RU" sz="2200" dirty="0" smtClean="0"/>
              <a:t>1 – размещение информации о результатах независимой оценки качества на официальном сайте;</a:t>
            </a:r>
          </a:p>
          <a:p>
            <a:pPr marL="88560" indent="0">
              <a:buNone/>
            </a:pPr>
            <a:r>
              <a:rPr lang="ru-RU" sz="2200" dirty="0" smtClean="0"/>
              <a:t>2 – обеспечение достоверности, полноты и своевременности размещения информации о результатах независимой </a:t>
            </a:r>
            <a:r>
              <a:rPr lang="ru-RU" sz="2200" dirty="0"/>
              <a:t>оценки качества на официальном сайте</a:t>
            </a:r>
            <a:r>
              <a:rPr lang="ru-RU" sz="2200" dirty="0" smtClean="0"/>
              <a:t>;</a:t>
            </a:r>
          </a:p>
          <a:p>
            <a:pPr marL="88560" indent="0">
              <a:buNone/>
            </a:pPr>
            <a:r>
              <a:rPr lang="ru-RU" sz="2200" dirty="0" smtClean="0"/>
              <a:t>3 – ведение мониторинга посещений гражданами официального сайта и их отзывов;</a:t>
            </a:r>
          </a:p>
          <a:p>
            <a:pPr marL="88560" indent="0">
              <a:buNone/>
            </a:pPr>
            <a:r>
              <a:rPr lang="ru-RU" sz="2200" dirty="0" smtClean="0"/>
              <a:t>4 – организация работы по устранению выявленных недостатков по результатам </a:t>
            </a:r>
            <a:r>
              <a:rPr lang="ru-RU" sz="2200" dirty="0"/>
              <a:t>независимой оценки </a:t>
            </a:r>
            <a:r>
              <a:rPr lang="ru-RU" sz="2200" dirty="0" smtClean="0"/>
              <a:t>качества;</a:t>
            </a:r>
          </a:p>
          <a:p>
            <a:pPr marL="88560" indent="0">
              <a:buNone/>
            </a:pPr>
            <a:r>
              <a:rPr lang="ru-RU" sz="2200" dirty="0" smtClean="0"/>
              <a:t>5 – информирование на официальном сайте граждан о принятых мерах по устранению выявленных недостатков по результатам </a:t>
            </a:r>
            <a:r>
              <a:rPr lang="ru-RU" sz="2200" dirty="0"/>
              <a:t>независимой оценки </a:t>
            </a:r>
            <a:r>
              <a:rPr lang="ru-RU" sz="2200" dirty="0" smtClean="0"/>
              <a:t>качества. </a:t>
            </a:r>
            <a:endParaRPr lang="ru-RU" sz="2200" dirty="0"/>
          </a:p>
          <a:p>
            <a:pPr marL="180000">
              <a:buFont typeface="Wingdings" panose="05000000000000000000" pitchFamily="2" charset="2"/>
              <a:buChar char="§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205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2429"/>
          </a:xfrm>
        </p:spPr>
        <p:txBody>
          <a:bodyPr/>
          <a:lstStyle/>
          <a:p>
            <a:pPr algn="ctr"/>
            <a:r>
              <a:rPr lang="ru-RU" b="1" dirty="0" smtClean="0"/>
              <a:t>Размещение документа в разделе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438555"/>
              </p:ext>
            </p:extLst>
          </p:nvPr>
        </p:nvGraphicFramePr>
        <p:xfrm>
          <a:off x="1096963" y="1755648"/>
          <a:ext cx="10058400" cy="432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111412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раздела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электронных копий опубликованных </a:t>
                      </a:r>
                      <a:r>
                        <a:rPr lang="ru-RU" dirty="0" smtClean="0"/>
                        <a:t>документов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размещения информации</a:t>
                      </a:r>
                      <a:endParaRPr lang="ru-RU" dirty="0"/>
                    </a:p>
                  </a:txBody>
                  <a:tcPr/>
                </a:tc>
              </a:tr>
              <a:tr h="3210988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Сведения о должностных лицах уполномоченных органов, ответственных за размещение информации о результатах независимой оценки качества на сайте </a:t>
                      </a:r>
                      <a:r>
                        <a:rPr lang="en-US" sz="1800" b="0" dirty="0" smtClean="0"/>
                        <a:t>bus.gov.ru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Нормативный</a:t>
                      </a:r>
                      <a:r>
                        <a:rPr lang="ru-RU" baseline="0" dirty="0" smtClean="0"/>
                        <a:t> правовой акт уполномоченного органа об ответственных лицах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пяти рабочих дней со дня утверждения (внесения изменений)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9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Сведения об опубликованной информации на 01.12.2022</a:t>
            </a:r>
            <a:endParaRPr lang="ru-RU" dirty="0"/>
          </a:p>
        </p:txBody>
      </p:sp>
      <p:graphicFrame>
        <p:nvGraphicFramePr>
          <p:cNvPr id="5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243941"/>
              </p:ext>
            </p:extLst>
          </p:nvPr>
        </p:nvGraphicFramePr>
        <p:xfrm>
          <a:off x="558800" y="1737361"/>
          <a:ext cx="11054080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4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70747336"/>
              </p:ext>
            </p:extLst>
          </p:nvPr>
        </p:nvGraphicFramePr>
        <p:xfrm>
          <a:off x="457200" y="340469"/>
          <a:ext cx="11498094" cy="5904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437"/>
                <a:gridCol w="4877657"/>
              </a:tblGrid>
              <a:tr h="691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lt1"/>
                          </a:solidFill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lt1"/>
                          </a:solidFill>
                        </a:rPr>
                        <a:t> недочёта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муниципалитета</a:t>
                      </a:r>
                      <a:endParaRPr lang="ru-RU" dirty="0"/>
                    </a:p>
                  </a:txBody>
                  <a:tcPr/>
                </a:tc>
              </a:tr>
              <a:tr h="3072626">
                <a:tc>
                  <a:txBody>
                    <a:bodyPr/>
                    <a:lstStyle/>
                    <a:p>
                      <a:pPr marL="88560" indent="0">
                        <a:buNone/>
                      </a:pPr>
                      <a:r>
                        <a:rPr lang="ru-RU" dirty="0" smtClean="0"/>
                        <a:t>Отсутствуют сведения по 4-м полномочиям:</a:t>
                      </a:r>
                    </a:p>
                    <a:p>
                      <a:pPr marL="88560" indent="0">
                        <a:buNone/>
                      </a:pPr>
                      <a:r>
                        <a:rPr lang="ru-RU" sz="1800" dirty="0" smtClean="0"/>
                        <a:t>2 – обеспечение достоверности, полноты и своевременности размещения информации о результатах независимой оценки качества на официальном сайте;</a:t>
                      </a:r>
                    </a:p>
                    <a:p>
                      <a:pPr marL="88560" indent="0">
                        <a:buNone/>
                      </a:pPr>
                      <a:r>
                        <a:rPr lang="ru-RU" sz="1800" dirty="0" smtClean="0"/>
                        <a:t>3 – ведение мониторинга посещений гражданами официального сайта и их отзывов;</a:t>
                      </a:r>
                    </a:p>
                    <a:p>
                      <a:pPr marL="88560" indent="0">
                        <a:buNone/>
                      </a:pPr>
                      <a:r>
                        <a:rPr lang="ru-RU" sz="1800" dirty="0" smtClean="0"/>
                        <a:t>4 – организация работы по устранению выявленных недостатков по результатам независимой оценки качества;</a:t>
                      </a:r>
                    </a:p>
                    <a:p>
                      <a:pPr marL="88560" indent="0">
                        <a:buNone/>
                      </a:pPr>
                      <a:r>
                        <a:rPr lang="ru-RU" sz="1800" dirty="0" smtClean="0"/>
                        <a:t>5 – информирование на официальном сайте граждан о принятых мерах по устранению выявленных недостатков по результатам независимой оценки качества)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Бородино, </a:t>
                      </a:r>
                      <a:r>
                        <a:rPr lang="ru-RU" dirty="0" err="1" smtClean="0"/>
                        <a:t>Манский</a:t>
                      </a:r>
                      <a:r>
                        <a:rPr lang="ru-RU" dirty="0" smtClean="0"/>
                        <a:t> район, Туруханский район, </a:t>
                      </a:r>
                      <a:r>
                        <a:rPr lang="ru-RU" dirty="0" err="1" smtClean="0"/>
                        <a:t>Шарыповский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</a:tr>
              <a:tr h="407187">
                <a:tc>
                  <a:txBody>
                    <a:bodyPr/>
                    <a:lstStyle/>
                    <a:p>
                      <a:r>
                        <a:rPr lang="ru-RU" dirty="0" smtClean="0"/>
                        <a:t>Не указаны реквизиты и не опубликован нормативны</a:t>
                      </a:r>
                      <a:r>
                        <a:rPr lang="ru-RU" sz="1800" dirty="0" smtClean="0"/>
                        <a:t>й правовой акт уполномоченного органа, которым назначаются должностные лица уполномоченного органа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Минусинск, Березовский район, </a:t>
                      </a:r>
                      <a:r>
                        <a:rPr lang="ru-RU" dirty="0" err="1" smtClean="0"/>
                        <a:t>Бирилюсский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Казачинский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Манский</a:t>
                      </a:r>
                      <a:r>
                        <a:rPr lang="ru-RU" dirty="0" smtClean="0"/>
                        <a:t> район, </a:t>
                      </a:r>
                      <a:r>
                        <a:rPr lang="ru-RU" dirty="0" err="1" smtClean="0"/>
                        <a:t>Тасеевский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</a:tr>
              <a:tr h="407187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нормативных правовых актах не указаны полномочия ответственных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ЗАТО г. Зеленогорск,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Ачинский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Большеулуйский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Новоселовский</a:t>
                      </a:r>
                      <a:r>
                        <a:rPr lang="ru-RU" baseline="0" dirty="0" smtClean="0"/>
                        <a:t> район, Партизанский район, </a:t>
                      </a:r>
                      <a:r>
                        <a:rPr lang="ru-RU" baseline="0" dirty="0" err="1" smtClean="0"/>
                        <a:t>Пировский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Ужурский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Уярский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9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433495"/>
              </p:ext>
            </p:extLst>
          </p:nvPr>
        </p:nvGraphicFramePr>
        <p:xfrm>
          <a:off x="1001950" y="476655"/>
          <a:ext cx="10428050" cy="561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2706"/>
                <a:gridCol w="4205344"/>
              </a:tblGrid>
              <a:tr h="1343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lt1"/>
                          </a:solidFill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lt1"/>
                          </a:solidFill>
                        </a:rPr>
                        <a:t> недочёта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муниципалитета</a:t>
                      </a:r>
                      <a:endParaRPr lang="ru-RU" dirty="0"/>
                    </a:p>
                  </a:txBody>
                  <a:tcPr/>
                </a:tc>
              </a:tr>
              <a:tr h="2308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нормативных правовых актах руководствуются приказом Министерства финансов Российской Федерации от 116-н от 22.07.2015 (недействующим на данный момент)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Бородино, </a:t>
                      </a:r>
                      <a:r>
                        <a:rPr lang="ru-RU" dirty="0" err="1" smtClean="0"/>
                        <a:t>Ачинский</a:t>
                      </a:r>
                      <a:r>
                        <a:rPr lang="ru-RU" dirty="0" smtClean="0"/>
                        <a:t> район, Партизанский</a:t>
                      </a:r>
                      <a:r>
                        <a:rPr lang="ru-RU" baseline="0" dirty="0" smtClean="0"/>
                        <a:t> район, </a:t>
                      </a:r>
                      <a:r>
                        <a:rPr lang="ru-RU" baseline="0" dirty="0" err="1" smtClean="0"/>
                        <a:t>Пировский</a:t>
                      </a:r>
                      <a:r>
                        <a:rPr lang="ru-RU" baseline="0" dirty="0" smtClean="0"/>
                        <a:t> район, Туруханский район, </a:t>
                      </a:r>
                      <a:r>
                        <a:rPr lang="ru-RU" baseline="0" dirty="0" err="1" smtClean="0"/>
                        <a:t>Ужурский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</a:tr>
              <a:tr h="1960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Размещены реквизиты опубликованных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документов</a:t>
                      </a:r>
                      <a:r>
                        <a:rPr lang="ru-RU" sz="1800" baseline="0" dirty="0" smtClean="0"/>
                        <a:t> несвязанных с </a:t>
                      </a:r>
                      <a:r>
                        <a:rPr lang="ru-RU" sz="1800" dirty="0" smtClean="0"/>
                        <a:t>назначением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должностных лиц уполномоченного органа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ЗАТО г. Железногорск, </a:t>
                      </a:r>
                      <a:r>
                        <a:rPr lang="ru-RU" dirty="0" err="1" smtClean="0"/>
                        <a:t>Канский</a:t>
                      </a:r>
                      <a:r>
                        <a:rPr lang="ru-RU" dirty="0" smtClean="0"/>
                        <a:t> район, Минусинский район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286603"/>
            <a:ext cx="10954512" cy="13684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11. Иная </a:t>
            </a:r>
            <a:r>
              <a:rPr lang="ru-RU" sz="3200" b="1" dirty="0"/>
              <a:t>информация и документы по вопросам проведения независимой оценки качества, размещаемые уполномоченным органом на официальном </a:t>
            </a:r>
            <a:r>
              <a:rPr lang="ru-RU" sz="3200" b="1" dirty="0" smtClean="0"/>
              <a:t>сайте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7088"/>
            <a:ext cx="10058400" cy="4379976"/>
          </a:xfrm>
        </p:spPr>
        <p:txBody>
          <a:bodyPr>
            <a:normAutofit lnSpcReduction="10000"/>
          </a:bodyPr>
          <a:lstStyle/>
          <a:p>
            <a:pPr marL="431460" indent="-342900">
              <a:buFont typeface="Wingdings" panose="05000000000000000000" pitchFamily="2" charset="2"/>
              <a:buChar char="q"/>
            </a:pPr>
            <a:r>
              <a:rPr lang="ru-RU" sz="2200" dirty="0" smtClean="0"/>
              <a:t>сведения о планируемом охвате организаций независимой оценкой качества на период (год), следующий за отчетным;</a:t>
            </a:r>
          </a:p>
          <a:p>
            <a:pPr marL="180000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сведения о проведенных мероприятий по совершенствованию деятельности организаций по поступившим через официальный сайт отзывам граждан;</a:t>
            </a:r>
          </a:p>
          <a:p>
            <a:pPr marL="180000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сведения об организации контроля за выполнением решений, принятых по результатам анализа отзывов граждан, поступивших через официальный сайт;</a:t>
            </a:r>
          </a:p>
          <a:p>
            <a:pPr marL="180000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сведения о принятых по результатам проведения независимой оценки качества поощрительных мерах и дисциплинарных взысканий в отношении руководителей организаций или других уполномоченных лиц;</a:t>
            </a:r>
          </a:p>
          <a:p>
            <a:pPr marL="180000">
              <a:buFont typeface="Wingdings" panose="05000000000000000000" pitchFamily="2" charset="2"/>
              <a:buChar char="q"/>
            </a:pPr>
            <a:r>
              <a:rPr lang="ru-RU" sz="2200" dirty="0"/>
              <a:t> сведения о проведенных мероприятиях по информированию граждан о возможности участия в проведении независимой оценки качества</a:t>
            </a:r>
            <a:r>
              <a:rPr lang="ru-RU" sz="2200" dirty="0" smtClean="0"/>
              <a:t>;</a:t>
            </a:r>
          </a:p>
          <a:p>
            <a:pPr marL="180000">
              <a:buFont typeface="Wingdings" panose="05000000000000000000" pitchFamily="2" charset="2"/>
              <a:buChar char="q"/>
            </a:pPr>
            <a:r>
              <a:rPr lang="ru-RU" sz="2200" dirty="0"/>
              <a:t> сведения о популяризации официального сайта</a:t>
            </a:r>
            <a:r>
              <a:rPr lang="ru-RU" sz="2200" dirty="0" smtClean="0"/>
              <a:t>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390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286603"/>
            <a:ext cx="10954512" cy="13684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11. Иная </a:t>
            </a:r>
            <a:r>
              <a:rPr lang="ru-RU" sz="3200" b="1" dirty="0"/>
              <a:t>информация и документы по вопросам проведения независимой оценки качества, размещаемые уполномоченным органом на официальном </a:t>
            </a:r>
            <a:r>
              <a:rPr lang="ru-RU" sz="3200" b="1" dirty="0" smtClean="0"/>
              <a:t>сайте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64" y="1481328"/>
            <a:ext cx="11365992" cy="49377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200" dirty="0"/>
          </a:p>
          <a:p>
            <a:pPr marL="180000">
              <a:buFont typeface="Wingdings" panose="05000000000000000000" pitchFamily="2" charset="2"/>
              <a:buChar char="q"/>
            </a:pPr>
            <a:r>
              <a:rPr lang="ru-RU" sz="2900" dirty="0" smtClean="0"/>
              <a:t> сведения о проводимой работе по устранению выявленных в результате независимой оценки качества недостатков и информировании граждан о принятых мерах;</a:t>
            </a:r>
          </a:p>
          <a:p>
            <a:pPr marL="180000">
              <a:buFont typeface="Wingdings" panose="05000000000000000000" pitchFamily="2" charset="2"/>
              <a:buChar char="q"/>
            </a:pPr>
            <a:r>
              <a:rPr lang="ru-RU" sz="2900" dirty="0"/>
              <a:t> </a:t>
            </a:r>
            <a:r>
              <a:rPr lang="ru-RU" sz="2900" dirty="0" smtClean="0"/>
              <a:t>иная информация и документы по вопросам проведения независимой оценки качества, размещаемая на официальном сайте по решению уполномоченного органа:</a:t>
            </a:r>
          </a:p>
          <a:p>
            <a:pPr marL="431460" indent="-342900">
              <a:buFont typeface="Wingdings" panose="05000000000000000000" pitchFamily="2" charset="2"/>
              <a:buChar char="§"/>
            </a:pPr>
            <a:r>
              <a:rPr lang="ru-RU" sz="2900" dirty="0" smtClean="0"/>
              <a:t>нормативные правовые акты, решения уполномоченных органов и общественных советов, иные документы, регламентирующие вопросы проведения независимой оценки качества: </a:t>
            </a:r>
          </a:p>
          <a:p>
            <a:pPr marL="0" indent="0">
              <a:buNone/>
            </a:pPr>
            <a:r>
              <a:rPr lang="ru-RU" sz="2900" dirty="0" smtClean="0"/>
              <a:t>           наименование вида нормативного правового акта; </a:t>
            </a:r>
          </a:p>
          <a:p>
            <a:pPr marL="88560" indent="0">
              <a:buNone/>
            </a:pPr>
            <a:r>
              <a:rPr lang="ru-RU" sz="2900" dirty="0" smtClean="0"/>
              <a:t>         орган, принявший (издавший, утвердивший) нормативный правовой акт, документ, решение;</a:t>
            </a:r>
          </a:p>
          <a:p>
            <a:pPr marL="88560" indent="0">
              <a:buNone/>
            </a:pPr>
            <a:r>
              <a:rPr lang="ru-RU" sz="2900" dirty="0" smtClean="0"/>
              <a:t>         наименование нормативного правового акта, документа, решения;</a:t>
            </a:r>
          </a:p>
          <a:p>
            <a:pPr marL="88560" indent="0">
              <a:buNone/>
            </a:pPr>
            <a:r>
              <a:rPr lang="ru-RU" sz="2900" dirty="0" smtClean="0"/>
              <a:t>         дата и номер нормативного </a:t>
            </a:r>
            <a:r>
              <a:rPr lang="ru-RU" sz="2900" dirty="0"/>
              <a:t>правового акта, документа, решения;</a:t>
            </a:r>
          </a:p>
          <a:p>
            <a:pPr marL="88560" indent="0">
              <a:buNone/>
            </a:pPr>
            <a:r>
              <a:rPr lang="ru-RU" sz="2900" dirty="0" smtClean="0"/>
              <a:t>         краткая аннотация содержания </a:t>
            </a:r>
            <a:r>
              <a:rPr lang="ru-RU" sz="2900" dirty="0"/>
              <a:t>нормативного правового акта, документа, </a:t>
            </a:r>
            <a:r>
              <a:rPr lang="ru-RU" sz="2900" dirty="0" smtClean="0"/>
              <a:t>решения</a:t>
            </a:r>
          </a:p>
          <a:p>
            <a:pPr marL="431460" indent="-342900">
              <a:buFont typeface="Wingdings" panose="05000000000000000000" pitchFamily="2" charset="2"/>
              <a:buChar char="§"/>
            </a:pPr>
            <a:r>
              <a:rPr lang="ru-RU" sz="2900" dirty="0" smtClean="0"/>
              <a:t>новостная информация по вопросам проведения </a:t>
            </a:r>
            <a:r>
              <a:rPr lang="ru-RU" sz="2900" dirty="0"/>
              <a:t>независимой оценки качества</a:t>
            </a:r>
            <a:r>
              <a:rPr lang="ru-RU" sz="2900" dirty="0" smtClean="0"/>
              <a:t>;</a:t>
            </a:r>
          </a:p>
          <a:p>
            <a:pPr marL="431460" indent="-342900">
              <a:buFont typeface="Wingdings" panose="05000000000000000000" pitchFamily="2" charset="2"/>
              <a:buChar char="§"/>
            </a:pPr>
            <a:r>
              <a:rPr lang="ru-RU" sz="2900" dirty="0"/>
              <a:t>и</a:t>
            </a:r>
            <a:r>
              <a:rPr lang="ru-RU" sz="2900" dirty="0" smtClean="0"/>
              <a:t>ные сведения по вопросам проведения </a:t>
            </a:r>
            <a:r>
              <a:rPr lang="ru-RU" sz="2900" dirty="0"/>
              <a:t>независимой оценки </a:t>
            </a:r>
            <a:r>
              <a:rPr lang="ru-RU" sz="2900" dirty="0" smtClean="0"/>
              <a:t>качества.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5354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119" t="10038" r="19590" b="608"/>
          <a:stretch/>
        </p:blipFill>
        <p:spPr>
          <a:xfrm>
            <a:off x="603115" y="291831"/>
            <a:ext cx="10398868" cy="60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171" t="9127" r="20855" b="1833"/>
          <a:stretch/>
        </p:blipFill>
        <p:spPr>
          <a:xfrm>
            <a:off x="1391055" y="321013"/>
            <a:ext cx="9601200" cy="58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86603"/>
            <a:ext cx="10588752" cy="14507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1. </a:t>
            </a:r>
            <a:r>
              <a:rPr lang="ru-RU" sz="3200" b="1" dirty="0"/>
              <a:t>Сведения о органах местного самоуправления, осуществляющих размещение информации о независимой оценки качества на официальном </a:t>
            </a:r>
            <a:r>
              <a:rPr lang="ru-RU" sz="3200" b="1" dirty="0" smtClean="0"/>
              <a:t>сайте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720" y="2002536"/>
            <a:ext cx="9966960" cy="4288536"/>
          </a:xfrm>
        </p:spPr>
        <p:txBody>
          <a:bodyPr>
            <a:normAutofit/>
          </a:bodyPr>
          <a:lstStyle/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/>
              <a:t>код(ы) и наименование(я) сферы (сфер) деятельности организаций, сведения о результатах независимой оценки качества которых размещаются  уполномоченным органом на официальном сайте; 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код и наименование вида экономической деятельности организаций, </a:t>
            </a:r>
            <a:r>
              <a:rPr lang="ru-RU" sz="2200" dirty="0">
                <a:solidFill>
                  <a:srgbClr val="00B050"/>
                </a:solidFill>
              </a:rPr>
              <a:t>сведения о результатах независимой оценки качества которых размещаются  уполномоченным органом на официальном </a:t>
            </a:r>
            <a:r>
              <a:rPr lang="ru-RU" sz="2200" dirty="0" smtClean="0">
                <a:solidFill>
                  <a:srgbClr val="00B050"/>
                </a:solidFill>
              </a:rPr>
              <a:t>сайте, в соответствии с Общероссийским классификатором видов экономической деятельности (ОКВЭД);</a:t>
            </a:r>
          </a:p>
          <a:p>
            <a:pPr marL="1800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B050"/>
                </a:solidFill>
              </a:rPr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код и наименование территории деятельности уполномоченного органа </a:t>
            </a:r>
            <a:r>
              <a:rPr lang="ru-RU" sz="2200" dirty="0">
                <a:solidFill>
                  <a:srgbClr val="00B050"/>
                </a:solidFill>
              </a:rPr>
              <a:t>в соответствии </a:t>
            </a:r>
            <a:r>
              <a:rPr lang="ru-RU" sz="2200" dirty="0" smtClean="0">
                <a:solidFill>
                  <a:srgbClr val="00B050"/>
                </a:solidFill>
              </a:rPr>
              <a:t>с </a:t>
            </a:r>
            <a:r>
              <a:rPr lang="ru-RU" sz="2200" dirty="0">
                <a:solidFill>
                  <a:srgbClr val="00B050"/>
                </a:solidFill>
              </a:rPr>
              <a:t>Общероссийским классификатором </a:t>
            </a:r>
            <a:r>
              <a:rPr lang="ru-RU" sz="2200" dirty="0" smtClean="0">
                <a:solidFill>
                  <a:srgbClr val="00B050"/>
                </a:solidFill>
              </a:rPr>
              <a:t>территорий муниципальных образований </a:t>
            </a:r>
            <a:r>
              <a:rPr lang="ru-RU" sz="2200" dirty="0">
                <a:solidFill>
                  <a:srgbClr val="00B050"/>
                </a:solidFill>
              </a:rPr>
              <a:t>(</a:t>
            </a:r>
            <a:r>
              <a:rPr lang="ru-RU" sz="2200" dirty="0" smtClean="0">
                <a:solidFill>
                  <a:srgbClr val="00B050"/>
                </a:solidFill>
              </a:rPr>
              <a:t>ОКТМО);</a:t>
            </a:r>
          </a:p>
        </p:txBody>
      </p:sp>
    </p:spTree>
    <p:extLst>
      <p:ext uri="{BB962C8B-B14F-4D97-AF65-F5344CB8AC3E}">
        <p14:creationId xmlns:p14="http://schemas.microsoft.com/office/powerpoint/2010/main" val="35917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119" t="9430" r="21962"/>
          <a:stretch/>
        </p:blipFill>
        <p:spPr>
          <a:xfrm>
            <a:off x="554477" y="389106"/>
            <a:ext cx="10992255" cy="58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486" t="9734" r="21804"/>
          <a:stretch/>
        </p:blipFill>
        <p:spPr>
          <a:xfrm>
            <a:off x="758758" y="369652"/>
            <a:ext cx="10894978" cy="59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625" y="282102"/>
            <a:ext cx="10058400" cy="13607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Популяризация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раздела сайта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bus.gov.ru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1404" y="2286000"/>
            <a:ext cx="10058400" cy="37159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tabLst>
                <a:tab pos="386958" algn="l"/>
                <a:tab pos="1428487" algn="l"/>
                <a:tab pos="2470017" algn="l"/>
                <a:tab pos="3511547" algn="l"/>
                <a:tab pos="4553076" algn="l"/>
                <a:tab pos="5594606" algn="l"/>
                <a:tab pos="6636136" algn="l"/>
                <a:tab pos="7677665" algn="l"/>
                <a:tab pos="8719195" algn="l"/>
                <a:tab pos="9760724" algn="l"/>
                <a:tab pos="10802254" algn="l"/>
                <a:tab pos="11843785" algn="l"/>
              </a:tabLst>
              <a:defRPr/>
            </a:pPr>
            <a:r>
              <a:rPr lang="ru-RU" sz="2800" dirty="0" smtClean="0">
                <a:latin typeface="Arial Narrow" panose="020B0606020202030204" pitchFamily="34" charset="0"/>
              </a:rPr>
              <a:t>          Письмо Минфина России от 29.11.2021 № 12-12-05/98274 «Рекомендации по популяризации раздела сайта для размещения информации о государственных и муниципальных учреждениях в информационно-телекоммуникационной сети «Интернет» </a:t>
            </a:r>
            <a:r>
              <a:rPr lang="en-US" sz="2800" dirty="0" smtClean="0">
                <a:latin typeface="Arial Narrow" panose="020B0606020202030204" pitchFamily="34" charset="0"/>
              </a:rPr>
              <a:t>bus.gov.ru</a:t>
            </a:r>
            <a:r>
              <a:rPr lang="ru-RU" sz="2800" dirty="0" smtClean="0">
                <a:latin typeface="Arial Narrow" panose="020B0606020202030204" pitchFamily="34" charset="0"/>
              </a:rPr>
              <a:t>, на котором размещается информация о результатах независимой оценки качества условий оказания услуг организациями социальной сферы»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386958" algn="l"/>
                <a:tab pos="1428487" algn="l"/>
                <a:tab pos="2470017" algn="l"/>
                <a:tab pos="3511547" algn="l"/>
                <a:tab pos="4553076" algn="l"/>
                <a:tab pos="5594606" algn="l"/>
                <a:tab pos="6636136" algn="l"/>
                <a:tab pos="7677665" algn="l"/>
                <a:tab pos="8719195" algn="l"/>
                <a:tab pos="9760724" algn="l"/>
                <a:tab pos="10802254" algn="l"/>
                <a:tab pos="11843785" algn="l"/>
              </a:tabLst>
              <a:defRPr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tabLst>
                <a:tab pos="386958" algn="l"/>
                <a:tab pos="1428487" algn="l"/>
                <a:tab pos="2470017" algn="l"/>
                <a:tab pos="3511547" algn="l"/>
                <a:tab pos="4553076" algn="l"/>
                <a:tab pos="5594606" algn="l"/>
                <a:tab pos="6636136" algn="l"/>
                <a:tab pos="7677665" algn="l"/>
                <a:tab pos="8719195" algn="l"/>
                <a:tab pos="9760724" algn="l"/>
                <a:tab pos="10802254" algn="l"/>
                <a:tab pos="11843785" algn="l"/>
              </a:tabLst>
              <a:defRPr/>
            </a:pPr>
            <a:endParaRPr lang="ru-RU" sz="2400" dirty="0" smtClean="0">
              <a:latin typeface="Arial Narrow" panose="020B0606020202030204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92825" y="1048512"/>
            <a:ext cx="4962855" cy="5181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tabLst>
                <a:tab pos="386958" algn="l"/>
                <a:tab pos="1428487" algn="l"/>
                <a:tab pos="2470017" algn="l"/>
                <a:tab pos="3511547" algn="l"/>
                <a:tab pos="4553076" algn="l"/>
                <a:tab pos="5594606" algn="l"/>
                <a:tab pos="6636136" algn="l"/>
                <a:tab pos="7677665" algn="l"/>
                <a:tab pos="8719195" algn="l"/>
                <a:tab pos="9760724" algn="l"/>
                <a:tab pos="10802254" algn="l"/>
                <a:tab pos="11843785" algn="l"/>
              </a:tabLst>
              <a:defRPr/>
            </a:pPr>
            <a:r>
              <a:rPr lang="ru-RU" sz="4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52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Рекомендации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266" y="1741251"/>
            <a:ext cx="10546730" cy="442608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/>
              <a:t>Размещение на официальных сайтах </a:t>
            </a:r>
            <a:r>
              <a:rPr lang="ru-RU" sz="2200" dirty="0" smtClean="0"/>
              <a:t>муниципальных органов, </a:t>
            </a:r>
            <a:r>
              <a:rPr lang="ru-RU" sz="2200" dirty="0"/>
              <a:t>а также </a:t>
            </a:r>
            <a:r>
              <a:rPr lang="ru-RU" sz="2200" dirty="0" smtClean="0"/>
              <a:t>муниципальных организаций </a:t>
            </a:r>
            <a:r>
              <a:rPr lang="ru-RU" sz="2200" dirty="0"/>
              <a:t>в </a:t>
            </a:r>
            <a:r>
              <a:rPr lang="ru-RU" sz="2200" dirty="0" smtClean="0"/>
              <a:t>информационно - телекоммуникационной </a:t>
            </a:r>
            <a:r>
              <a:rPr lang="ru-RU" sz="2200" dirty="0"/>
              <a:t>сети «Интернет» приглашений граждан к участию в опросе о качестве условий оказания услуг, информации о порядке участия в указанных опросах и соответствующих баннеров с переходом на раздел официального сайта bus.gov.ru. </a:t>
            </a:r>
            <a:r>
              <a:rPr lang="ru-RU" sz="2200" dirty="0" smtClean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/>
              <a:t> Размещение информации о функционале раздела официального сайта bus.gov.ru на информационных стендах в приемных по работе с обращениями граждан в помещениях зданий </a:t>
            </a:r>
            <a:r>
              <a:rPr lang="ru-RU" sz="2200" dirty="0" smtClean="0"/>
              <a:t>муниципальных </a:t>
            </a:r>
            <a:r>
              <a:rPr lang="ru-RU" sz="2200" dirty="0"/>
              <a:t>органов</a:t>
            </a:r>
            <a:r>
              <a:rPr lang="ru-RU" sz="22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Информирование </a:t>
            </a:r>
            <a:r>
              <a:rPr lang="ru-RU" sz="2200" dirty="0"/>
              <a:t>обучающихся и их родителей (законных представителей) о функционале раздела официального сайта bus.gov.ru через цифровую образовательную платформу </a:t>
            </a:r>
            <a:r>
              <a:rPr lang="ru-RU" sz="2200" dirty="0" err="1" smtClean="0"/>
              <a:t>Дневник.ру</a:t>
            </a:r>
            <a:r>
              <a:rPr lang="ru-RU" sz="2200" dirty="0" smtClean="0"/>
              <a:t>, </a:t>
            </a:r>
            <a:r>
              <a:rPr lang="ru-RU" sz="2200" dirty="0"/>
              <a:t>Электронный журнал</a:t>
            </a:r>
            <a:endParaRPr lang="ru-RU" sz="2200" dirty="0" smtClean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4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52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Рекомендации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489" y="1795549"/>
            <a:ext cx="10593422" cy="47025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2200" dirty="0" smtClean="0"/>
              <a:t>. </a:t>
            </a:r>
            <a:r>
              <a:rPr lang="ru-RU" sz="2200" dirty="0"/>
              <a:t>Обеспечение изучения обучающимися и их родителями (законными представителями) </a:t>
            </a:r>
            <a:r>
              <a:rPr lang="ru-RU" sz="2200" dirty="0" smtClean="0"/>
              <a:t>возможностей </a:t>
            </a:r>
            <a:r>
              <a:rPr lang="ru-RU" sz="2200" dirty="0"/>
              <a:t>раздела официального сайта bus.gov.ru на классных часах и занятиях по внеурочной </a:t>
            </a:r>
            <a:r>
              <a:rPr lang="ru-RU" sz="2200" dirty="0" smtClean="0"/>
              <a:t>деятельности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5. </a:t>
            </a:r>
            <a:r>
              <a:rPr lang="ru-RU" sz="2200" dirty="0"/>
              <a:t>Обеспечение наличия на информационных стендах в </a:t>
            </a:r>
            <a:r>
              <a:rPr lang="ru-RU" sz="2200" dirty="0" smtClean="0"/>
              <a:t>организациях </a:t>
            </a:r>
            <a:r>
              <a:rPr lang="ru-RU" sz="2200" dirty="0"/>
              <a:t>QR-кодов со ссылкой на раздел официального сайта bus.gov.ru. Кроме того, QR-коды со ссылкой на раздел официального сайта bus.gov.ru также следует размещать в наиболее посещаемых гражданами помещениях в </a:t>
            </a:r>
            <a:r>
              <a:rPr lang="ru-RU" sz="2200" dirty="0" smtClean="0"/>
              <a:t>организации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6. </a:t>
            </a:r>
            <a:r>
              <a:rPr lang="ru-RU" sz="2200" dirty="0"/>
              <a:t>Трансляция видео-презентаций о разделе официального сайта bus.gov.ru на мониторах и иных технических средства в </a:t>
            </a:r>
            <a:r>
              <a:rPr lang="ru-RU" sz="2200" dirty="0" smtClean="0"/>
              <a:t>организациях</a:t>
            </a:r>
          </a:p>
          <a:p>
            <a:pPr marL="0" indent="0" algn="just">
              <a:buNone/>
            </a:pPr>
            <a:r>
              <a:rPr lang="ru-RU" sz="2200" dirty="0"/>
              <a:t>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200" dirty="0"/>
              <a:t>Обсуждение вопросов, связанных с функциональным назначением раздела официального сайта bus.gov.ru, представление пошаговых инструкций по оценке качества условий оказания услуг и предоставлению отзывов в разделе официального сайта bus.gov.ru на занятиях в рамках курсов по повышению компьютерной грамотности </a:t>
            </a:r>
            <a:r>
              <a:rPr lang="ru-RU" sz="2200" dirty="0" smtClean="0"/>
              <a:t>населения</a:t>
            </a:r>
            <a:r>
              <a:rPr lang="ru-RU" sz="2200" dirty="0"/>
              <a:t>.</a:t>
            </a:r>
            <a:endParaRPr lang="ru-RU" sz="2200" dirty="0" smtClean="0"/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2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52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Рекомендации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489" y="1795549"/>
            <a:ext cx="10768519" cy="44690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ru-RU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 </a:t>
            </a:r>
            <a:r>
              <a:rPr lang="ru-RU" sz="2300" dirty="0" smtClean="0"/>
              <a:t>Проведение </a:t>
            </a:r>
            <a:r>
              <a:rPr lang="ru-RU" sz="2300" dirty="0"/>
              <a:t>информационно-разъяснительной работы среди граждан с использованием средств массовой информации, в том числе: </a:t>
            </a:r>
            <a:endParaRPr lang="ru-RU" sz="23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 smtClean="0"/>
              <a:t> </a:t>
            </a:r>
            <a:r>
              <a:rPr lang="ru-RU" sz="2300" dirty="0"/>
              <a:t>выпуск в средствах массовой информации пресс-релизов о возможности прохождения гражданами опроса о качестве условий оказания услуг в организациях социальной сферы, о порядке участия в таком опросе;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 smtClean="0"/>
              <a:t> распространение </a:t>
            </a:r>
            <a:r>
              <a:rPr lang="ru-RU" sz="2300" dirty="0"/>
              <a:t>в социальных сетях приглашений граждан к участию в опросе о качестве условий оказания услуг в организациях социальной сферы, в том числе в сообществах, освещающих жизнь города и (или) региона;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 smtClean="0"/>
              <a:t> размещение </a:t>
            </a:r>
            <a:r>
              <a:rPr lang="ru-RU" sz="2300" dirty="0"/>
              <a:t>наружной социальной рекламы, в том числе в общественном транспорте (к примеру, на информационных мониторах в </a:t>
            </a:r>
            <a:r>
              <a:rPr lang="ru-RU" sz="2300" dirty="0" smtClean="0"/>
              <a:t>автобусах), </a:t>
            </a:r>
            <a:r>
              <a:rPr lang="ru-RU" sz="2300" dirty="0"/>
              <a:t>на улице о разделе официального сайта bus.gov.ru, социальной рекламы на радио эфирах и телевидении. </a:t>
            </a:r>
            <a:endParaRPr lang="ru-RU" sz="2300" dirty="0" smtClean="0"/>
          </a:p>
          <a:p>
            <a:pPr marL="0" indent="0" algn="just">
              <a:buNone/>
            </a:pPr>
            <a:r>
              <a:rPr lang="ru-RU" sz="2300" dirty="0" smtClean="0"/>
              <a:t>При </a:t>
            </a:r>
            <a:r>
              <a:rPr lang="ru-RU" sz="2300" dirty="0"/>
              <a:t>этом в целях увеличения охвата граждан, владеющих информацией о функционале раздела официального сайта bus.gov.ru, предлагается разработать и утвердить </a:t>
            </a:r>
            <a:r>
              <a:rPr lang="ru-RU" sz="2300" dirty="0" err="1"/>
              <a:t>медиапланы</a:t>
            </a:r>
            <a:r>
              <a:rPr lang="ru-RU" sz="2300" dirty="0"/>
              <a:t> сопровождения работы по популяризации раздела на официальном сайте bus.gov.ru, в том числе определяющие периодичность размещения в средствах массовой информации соответствующих </a:t>
            </a:r>
            <a:r>
              <a:rPr lang="ru-RU" sz="2300" dirty="0" smtClean="0"/>
              <a:t>сведений.</a:t>
            </a:r>
            <a:endParaRPr lang="ru-RU" sz="23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4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52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Рекомендации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547" y="1766365"/>
            <a:ext cx="10546729" cy="479007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9</a:t>
            </a:r>
            <a:r>
              <a:rPr lang="ru-RU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300" dirty="0"/>
              <a:t>Оборудование помещения </a:t>
            </a:r>
            <a:r>
              <a:rPr lang="ru-RU" sz="2300" dirty="0" smtClean="0"/>
              <a:t>организаций </a:t>
            </a:r>
            <a:r>
              <a:rPr lang="ru-RU" sz="2300" dirty="0"/>
              <a:t>специальным техническим оборудованием, посредством которого возможно оценить качество условий оказания услуг и оставить отзыв в разделе официального сайта bus.gov.ru. Кроме того, предлагается рекомендовать ответственным сотрудникам организаций помогать гражданам посредством вышеуказанного технического оборудования оценивать качество условий оказания услуг и оставлять отзывы, в том числе особое внимание уделив лицам с ограниченными возможностями здоровья. </a:t>
            </a:r>
            <a:endParaRPr lang="ru-RU" sz="2300" dirty="0" smtClean="0"/>
          </a:p>
          <a:p>
            <a:pPr marL="0" indent="0" algn="just">
              <a:buNone/>
            </a:pPr>
            <a:r>
              <a:rPr lang="ru-RU" sz="2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10. </a:t>
            </a:r>
            <a:r>
              <a:rPr lang="ru-RU" sz="2300" dirty="0"/>
              <a:t>Разработка, выпуск и размещение в организациях </a:t>
            </a:r>
            <a:r>
              <a:rPr lang="ru-RU" sz="2300" dirty="0" smtClean="0"/>
              <a:t>информационно-полиграфической </a:t>
            </a:r>
            <a:r>
              <a:rPr lang="ru-RU" sz="2300" dirty="0"/>
              <a:t>продукции (буклетов, листовок, памяток, плакатов и т.д.) о возможности оставить отзыв и оценить качество условий оказания гражданину услуг в разделе официального сайта bus.gov.ru. При этом предлагается, чтобы соответствующая информационно-полиграфическая продукция также содержала инструктивно-методические материалы о работе раздела официального сайта bus.gov.ru. Информационно-полиграфическую продукцию следует также распространять в ходе проведения информационно-просветительской работы с населением </a:t>
            </a:r>
            <a:r>
              <a:rPr lang="ru-RU" sz="2300" dirty="0" smtClean="0"/>
              <a:t>на </a:t>
            </a:r>
            <a:r>
              <a:rPr lang="ru-RU" sz="2300" dirty="0"/>
              <a:t>муниципальном уровнях в рамках индивидуального или группового консультирования граждан.</a:t>
            </a:r>
            <a:endParaRPr lang="ru-RU" sz="23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4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52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Рекомендации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05276"/>
            <a:ext cx="10066182" cy="40994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11. </a:t>
            </a:r>
            <a:r>
              <a:rPr lang="ru-RU" sz="2200" dirty="0"/>
              <a:t>Информирование граждан ответственными сотрудниками о функционале раздела официального сайта bus.gov.ru при их личном посещении </a:t>
            </a:r>
            <a:r>
              <a:rPr lang="ru-RU" sz="2200" dirty="0" smtClean="0"/>
              <a:t>организаций.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12. </a:t>
            </a:r>
            <a:r>
              <a:rPr lang="ru-RU" sz="2200" dirty="0"/>
              <a:t>В</a:t>
            </a:r>
            <a:r>
              <a:rPr lang="ru-RU" sz="2200" dirty="0" smtClean="0"/>
              <a:t> </a:t>
            </a:r>
            <a:r>
              <a:rPr lang="ru-RU" sz="2200" dirty="0"/>
              <a:t>целях установления более системного подхода к управлению популяризацией раздела официального сайта bus.gov.ru вышеуказанные мероприятия возможно реализовывать путем утверждения </a:t>
            </a:r>
            <a:r>
              <a:rPr lang="ru-RU" sz="2200" dirty="0" smtClean="0"/>
              <a:t>на муниципальном уровне </a:t>
            </a:r>
            <a:r>
              <a:rPr lang="ru-RU" sz="2200" dirty="0"/>
              <a:t>планов мероприятий по </a:t>
            </a:r>
            <a:r>
              <a:rPr lang="ru-RU" sz="2200" dirty="0" smtClean="0"/>
              <a:t>информационно - разъяснительному </a:t>
            </a:r>
            <a:r>
              <a:rPr lang="ru-RU" sz="2200" dirty="0"/>
              <a:t>сопровождению оценки гражданами качества условий оказания услуг организациями социальной сферы на официальном сайте bus.gov.ru.</a:t>
            </a:r>
          </a:p>
        </p:txBody>
      </p:sp>
    </p:spTree>
    <p:extLst>
      <p:ext uri="{BB962C8B-B14F-4D97-AF65-F5344CB8AC3E}">
        <p14:creationId xmlns:p14="http://schemas.microsoft.com/office/powerpoint/2010/main" val="38560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граждан Красноярского края,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посетивших сайт 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bus.gov.ru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357798"/>
              </p:ext>
            </p:extLst>
          </p:nvPr>
        </p:nvGraphicFramePr>
        <p:xfrm>
          <a:off x="914400" y="1737361"/>
          <a:ext cx="10490661" cy="449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1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87549"/>
            <a:ext cx="10845800" cy="16498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Количество размещенных оценок и отзывов о деятельности муниципальных организаций Красноярского края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83198"/>
              </p:ext>
            </p:extLst>
          </p:nvPr>
        </p:nvGraphicFramePr>
        <p:xfrm>
          <a:off x="1096963" y="1737360"/>
          <a:ext cx="10058400" cy="439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13682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Общее количество опубликованных отзывов</a:t>
                      </a:r>
                    </a:p>
                    <a:p>
                      <a:pPr algn="ctr"/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Общее количество оценок</a:t>
                      </a:r>
                      <a:endParaRPr lang="ru-RU" dirty="0"/>
                    </a:p>
                  </a:txBody>
                  <a:tcPr/>
                </a:tc>
              </a:tr>
              <a:tr h="757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757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757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535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533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7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299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183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3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86603"/>
            <a:ext cx="10588752" cy="14507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1. </a:t>
            </a:r>
            <a:r>
              <a:rPr lang="ru-RU" sz="3200" b="1" dirty="0"/>
              <a:t>Сведения о органах местного самоуправления, осуществляющих размещение информации о независимой оценки качества на официальном </a:t>
            </a:r>
            <a:r>
              <a:rPr lang="ru-RU" sz="3200" b="1" dirty="0" smtClean="0"/>
              <a:t>сайте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72" y="1837944"/>
            <a:ext cx="10204704" cy="4453128"/>
          </a:xfrm>
        </p:spPr>
        <p:txBody>
          <a:bodyPr>
            <a:normAutofit fontScale="92500" lnSpcReduction="20000"/>
          </a:bodyPr>
          <a:lstStyle/>
          <a:p>
            <a:pPr marL="1800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информация о месте нахождения уполномоченного органа (постоянно действующего исполнительного органа), включая:</a:t>
            </a:r>
          </a:p>
          <a:p>
            <a:pPr marL="1800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B050"/>
                </a:solidFill>
              </a:rPr>
              <a:t> почтовый индекс; </a:t>
            </a:r>
          </a:p>
          <a:p>
            <a:pPr marL="1800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наименование страны и код страны;  </a:t>
            </a:r>
          </a:p>
          <a:p>
            <a:pPr marL="1800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наименование субъекта Российской Федерации; </a:t>
            </a:r>
          </a:p>
          <a:p>
            <a:pPr marL="1800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наименование муниципального района или городского округа; </a:t>
            </a:r>
          </a:p>
          <a:p>
            <a:pPr marL="1800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наименование городского или сельского поселения в составе муниципального района или внутригородского района городского округа; </a:t>
            </a:r>
          </a:p>
          <a:p>
            <a:pPr marL="1800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наименование населенного пункта, код территории населенного пункта в соответствии с ОКТМО; </a:t>
            </a:r>
          </a:p>
          <a:p>
            <a:pPr marL="1800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наименование элемента планировочной структуры (при наличии);</a:t>
            </a:r>
          </a:p>
          <a:p>
            <a:pPr marL="1800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наименование элемента улично-дорожной сети </a:t>
            </a:r>
            <a:r>
              <a:rPr lang="ru-RU" sz="2400" dirty="0">
                <a:solidFill>
                  <a:srgbClr val="00B050"/>
                </a:solidFill>
              </a:rPr>
              <a:t>(при наличии</a:t>
            </a:r>
            <a:r>
              <a:rPr lang="ru-RU" sz="2400" dirty="0" smtClean="0">
                <a:solidFill>
                  <a:srgbClr val="00B050"/>
                </a:solidFill>
              </a:rPr>
              <a:t>); </a:t>
            </a:r>
          </a:p>
          <a:p>
            <a:pPr marL="1800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тип и номер здания, сооружения;</a:t>
            </a:r>
          </a:p>
          <a:p>
            <a:pPr marL="180000"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тип </a:t>
            </a:r>
            <a:r>
              <a:rPr lang="ru-RU" sz="2400" dirty="0">
                <a:solidFill>
                  <a:srgbClr val="00B050"/>
                </a:solidFill>
              </a:rPr>
              <a:t>и номер </a:t>
            </a:r>
            <a:r>
              <a:rPr lang="ru-RU" sz="2400" dirty="0" smtClean="0">
                <a:solidFill>
                  <a:srgbClr val="00B050"/>
                </a:solidFill>
              </a:rPr>
              <a:t>помещения, расположенного в здании или сооружении</a:t>
            </a:r>
          </a:p>
          <a:p>
            <a:pPr marL="180000" algn="just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 номера телефонов;</a:t>
            </a:r>
          </a:p>
          <a:p>
            <a:pPr marL="180000" algn="just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 адреса электронной почты</a:t>
            </a:r>
            <a:endParaRPr lang="ru-RU" sz="2200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1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tabLst>
                <a:tab pos="0" algn="l"/>
                <a:tab pos="1041651" algn="l"/>
                <a:tab pos="2083303" algn="l"/>
                <a:tab pos="3124954" algn="l"/>
                <a:tab pos="4166605" algn="l"/>
                <a:tab pos="5208256" algn="l"/>
                <a:tab pos="6249908" algn="l"/>
                <a:tab pos="7291559" algn="l"/>
                <a:tab pos="8333211" algn="l"/>
                <a:tab pos="9374862" algn="l"/>
                <a:tab pos="10416513" algn="l"/>
                <a:tab pos="11458165" algn="l"/>
              </a:tabLst>
            </a:pP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Спасибо за внимание</a:t>
            </a:r>
            <a:endParaRPr lang="ru-RU" sz="4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987039"/>
            <a:ext cx="10058400" cy="3134303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www.coko24.ru</a:t>
            </a:r>
            <a:endParaRPr lang="ru-RU" sz="3200" u="sng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2623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7656</TotalTime>
  <Words>6813</Words>
  <Application>Microsoft Office PowerPoint</Application>
  <PresentationFormat>Широкоэкранный</PresentationFormat>
  <Paragraphs>680</Paragraphs>
  <Slides>90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6" baseType="lpstr">
      <vt:lpstr>Arial</vt:lpstr>
      <vt:lpstr>Arial Narrow</vt:lpstr>
      <vt:lpstr>Calibri</vt:lpstr>
      <vt:lpstr>Calibri Light</vt:lpstr>
      <vt:lpstr>Wingdings</vt:lpstr>
      <vt:lpstr>Ретро</vt:lpstr>
      <vt:lpstr>Информация о результатах независимой оценки качества условий осуществления образовательной деятельности организациями на официальном сайте bus.gov.ru</vt:lpstr>
      <vt:lpstr>Нормативный документ</vt:lpstr>
      <vt:lpstr>Разделы сайта </vt:lpstr>
      <vt:lpstr>Разделы сайта </vt:lpstr>
      <vt:lpstr>Разделы сайта </vt:lpstr>
      <vt:lpstr>Презентация PowerPoint</vt:lpstr>
      <vt:lpstr>1. Сведения об органах местного самоуправления, осуществляющих размещение информации о независимой оценки качества на официальном сайте (Уполномоченный органы)</vt:lpstr>
      <vt:lpstr>1. Сведения о органах местного самоуправления, осуществляющих размещение информации о независимой оценки качества на официальном сайте</vt:lpstr>
      <vt:lpstr>1. Сведения о органах местного самоуправления, осуществляющих размещение информации о независимой оценки качества на официальном сайте</vt:lpstr>
      <vt:lpstr>Презентация PowerPoint</vt:lpstr>
      <vt:lpstr>Презентация PowerPoint</vt:lpstr>
      <vt:lpstr>Сведения об опубликованной информации на 01.12.2022</vt:lpstr>
      <vt:lpstr>2. Сведения об общественных советах по проведению независимой оценки качества условий оказания услуг организациями при уполномоченных органах</vt:lpstr>
      <vt:lpstr>Информация о составе общественного совета, включает:</vt:lpstr>
      <vt:lpstr>По решению уполномоченного органа вместо указанных сведений в информационной системе может быть размещена ссылка на соответствующие сведения, размещенные на официальном сайте уполномоченного органа.</vt:lpstr>
      <vt:lpstr>Размещение документа в разделе</vt:lpstr>
      <vt:lpstr>Сведения об опубликованной информации на 01.12.2022</vt:lpstr>
      <vt:lpstr>Презентация PowerPoint</vt:lpstr>
      <vt:lpstr>Презентация PowerPoint</vt:lpstr>
      <vt:lpstr>3. Сведения об организациях, которые осуществляют сбор и обобщение информации о качестве условий оказания услуг организациями (далее-оператор) </vt:lpstr>
      <vt:lpstr>3. Сведения об организациях, которые осуществляют сбор и обобщение информации о качестве условий оказания услуг организациями (далее-оператор) </vt:lpstr>
      <vt:lpstr>Размещение документов в разделе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об опубликованной информации на 01.12.2022</vt:lpstr>
      <vt:lpstr>Презентация PowerPoint</vt:lpstr>
      <vt:lpstr>4. Сведения о показателях, характеризующих общие критерии оценки качества условий оказания услуг организациями</vt:lpstr>
      <vt:lpstr>5. Перечни организаций, в отношении которых проводится независимая оценка качества условий оказания услуг организациями, определенные общественным советом по НОКО</vt:lpstr>
      <vt:lpstr>5. Перечни организаций, в отношении которых проводится независимая оценка качества условий оказания услуг организациями, определенные общественным советом по НОКО</vt:lpstr>
      <vt:lpstr>5. Перечни организаций, в отношении которых проводится независимая оценка качества условий оказания услуг организациями, определенные общественным советом по НОКО</vt:lpstr>
      <vt:lpstr>5. Перечни организаций, в отношении которых проводится независимая оценка качества условий оказания услуг организациями, определенные общественным советом по НОКО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об опубликованной информации на 01.12.2022</vt:lpstr>
      <vt:lpstr>Презентация PowerPoint</vt:lpstr>
      <vt:lpstr>6.  Перечни организаций, в отношении которых не проводится независимая оценка качества условий оказания услуг организациями</vt:lpstr>
      <vt:lpstr>7. Сведения о результатах независимой оценки качества условий оказания услуг организациями, а также предложения об улучшении качества их деятельности</vt:lpstr>
      <vt:lpstr>7. Сведения о результатах независимой оценки качества условий оказания услуг организациями, а также предложения об улучшении качества их деятельности</vt:lpstr>
      <vt:lpstr>Презентация PowerPoint</vt:lpstr>
      <vt:lpstr>Информация о количественных результатах независимой оценки качества по организациям</vt:lpstr>
      <vt:lpstr>Размещение документа в разделе</vt:lpstr>
      <vt:lpstr>Презентация PowerPoint</vt:lpstr>
      <vt:lpstr>Презентация PowerPoint</vt:lpstr>
      <vt:lpstr>Сведения об опубликованной информации на 01.12.2022</vt:lpstr>
      <vt:lpstr>Презентация PowerPoint</vt:lpstr>
      <vt:lpstr>8. Публичный отчет о результатах независимой оценки качества и принимаемых мерах по совершенствованию деятельности организаций</vt:lpstr>
      <vt:lpstr>9. Планы организаций по устранению недостатков,  выявленных в ходе независимой оценки качества,  утверждаемые уполномоченными органами</vt:lpstr>
      <vt:lpstr>Презентация PowerPoint</vt:lpstr>
      <vt:lpstr>Презентация PowerPoint</vt:lpstr>
      <vt:lpstr>9. Планы организаций по устранению недостатков,  выявленных в ходе независимой оценки качества,  утверждаемые уполномоченными органами</vt:lpstr>
      <vt:lpstr>9. Планы организаций по устранению недостатков,  выявленных в ходе независимой оценки качества,  утверждаемые уполномоченными органами</vt:lpstr>
      <vt:lpstr>Презентация PowerPoint</vt:lpstr>
      <vt:lpstr>Презентация PowerPoint</vt:lpstr>
      <vt:lpstr>9. Планы организаций по устранению недостатков,  выявленных в ходе независимой оценки качества,  утверждаемые уполномоченными органами</vt:lpstr>
      <vt:lpstr>Размещение документов в разделе</vt:lpstr>
      <vt:lpstr>Сведения об опубликованной информации на 01.12.2022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 Сведения о должностных лицах уполномоченных органов, ответственных за размещение информации о результатах независимой оценки качества на сайте bus.gov.ru</vt:lpstr>
      <vt:lpstr>10. Сведения о должностных лицах уполномоченных органов, ответственных за размещение информации о результатах независимой оценки качества на сайте bus.gov.ru</vt:lpstr>
      <vt:lpstr>Размещение документа в разделе</vt:lpstr>
      <vt:lpstr>Сведения об опубликованной информации на 01.12.2022</vt:lpstr>
      <vt:lpstr>Презентация PowerPoint</vt:lpstr>
      <vt:lpstr>Презентация PowerPoint</vt:lpstr>
      <vt:lpstr>11. Иная информация и документы по вопросам проведения независимой оценки качества, размещаемые уполномоченным органом на официальном сайте</vt:lpstr>
      <vt:lpstr>11. Иная информация и документы по вопросам проведения независимой оценки качества, размещаемые уполномоченным органом на официальном сайте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Популяризация раздела сайта  bus.gov.ru</vt:lpstr>
      <vt:lpstr>Рекомендации</vt:lpstr>
      <vt:lpstr>Рекомендации</vt:lpstr>
      <vt:lpstr>Рекомендации</vt:lpstr>
      <vt:lpstr>Рекомендации</vt:lpstr>
      <vt:lpstr>Рекомендации</vt:lpstr>
      <vt:lpstr>Количество граждан Красноярского края,  посетивших сайт bus.gov.ru</vt:lpstr>
      <vt:lpstr>Количество размещенных оценок и отзывов о деятельности муниципальных организаций Красноярского края</vt:lpstr>
      <vt:lpstr>Спасибо за внимание</vt:lpstr>
    </vt:vector>
  </TitlesOfParts>
  <Company>ЦОКО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Рябинина Любовь Анатольевна</dc:creator>
  <cp:lastModifiedBy>Зеленко Лариса Егоровна</cp:lastModifiedBy>
  <cp:revision>431</cp:revision>
  <cp:lastPrinted>2022-12-07T09:41:11Z</cp:lastPrinted>
  <dcterms:created xsi:type="dcterms:W3CDTF">2019-06-05T12:05:36Z</dcterms:created>
  <dcterms:modified xsi:type="dcterms:W3CDTF">2022-12-15T01:43:03Z</dcterms:modified>
</cp:coreProperties>
</file>