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notesMasterIdLst>
    <p:notesMasterId r:id="rId30"/>
  </p:notesMasterIdLst>
  <p:sldIdLst>
    <p:sldId id="256" r:id="rId2"/>
    <p:sldId id="342" r:id="rId3"/>
    <p:sldId id="356" r:id="rId4"/>
    <p:sldId id="348" r:id="rId5"/>
    <p:sldId id="346" r:id="rId6"/>
    <p:sldId id="347" r:id="rId7"/>
    <p:sldId id="341" r:id="rId8"/>
    <p:sldId id="340" r:id="rId9"/>
    <p:sldId id="362" r:id="rId10"/>
    <p:sldId id="350" r:id="rId11"/>
    <p:sldId id="357" r:id="rId12"/>
    <p:sldId id="358" r:id="rId13"/>
    <p:sldId id="353" r:id="rId14"/>
    <p:sldId id="349" r:id="rId15"/>
    <p:sldId id="354" r:id="rId16"/>
    <p:sldId id="361" r:id="rId17"/>
    <p:sldId id="360" r:id="rId18"/>
    <p:sldId id="359" r:id="rId19"/>
    <p:sldId id="364" r:id="rId20"/>
    <p:sldId id="366" r:id="rId21"/>
    <p:sldId id="365" r:id="rId22"/>
    <p:sldId id="367" r:id="rId23"/>
    <p:sldId id="368" r:id="rId24"/>
    <p:sldId id="369" r:id="rId25"/>
    <p:sldId id="370" r:id="rId26"/>
    <p:sldId id="363" r:id="rId27"/>
    <p:sldId id="344" r:id="rId28"/>
    <p:sldId id="291" r:id="rId29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39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17D839-2236-424F-B6D0-209E5E2C9189}" type="doc">
      <dgm:prSet loTypeId="urn:microsoft.com/office/officeart/2005/8/layout/chevron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096B4A-3B10-4EAD-A670-7AFA88F6581B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EDD60E6A-1815-4E9A-AD2F-C8564419D106}" type="parTrans" cxnId="{AC387FDC-EBDF-4003-857E-2D6AED46E4FF}">
      <dgm:prSet/>
      <dgm:spPr/>
      <dgm:t>
        <a:bodyPr/>
        <a:lstStyle/>
        <a:p>
          <a:endParaRPr lang="ru-RU"/>
        </a:p>
      </dgm:t>
    </dgm:pt>
    <dgm:pt modelId="{CB697946-180D-484E-937C-0F887831563B}" type="sibTrans" cxnId="{AC387FDC-EBDF-4003-857E-2D6AED46E4FF}">
      <dgm:prSet/>
      <dgm:spPr/>
      <dgm:t>
        <a:bodyPr/>
        <a:lstStyle/>
        <a:p>
          <a:endParaRPr lang="ru-RU"/>
        </a:p>
      </dgm:t>
    </dgm:pt>
    <dgm:pt modelId="{07BCB758-A0C5-438A-B739-3B637FA0CC48}">
      <dgm:prSet phldrT="[Текст]"/>
      <dgm:spPr/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По результатам НОКО образовательные организации </a:t>
          </a:r>
          <a:r>
            <a:rPr lang="ru-RU" u="none" dirty="0" smtClean="0">
              <a:latin typeface="Arial Narrow" panose="020B0606020202030204" pitchFamily="34" charset="0"/>
            </a:rPr>
            <a:t>разрабатывают планы по устранению недостатков</a:t>
          </a:r>
          <a:r>
            <a:rPr lang="ru-RU" dirty="0" smtClean="0">
              <a:latin typeface="Arial Narrow" panose="020B0606020202030204" pitchFamily="34" charset="0"/>
            </a:rPr>
            <a:t>, выявленных в ходе независимой оценки качества условий осуществления образовательной деятельности</a:t>
          </a:r>
          <a:endParaRPr lang="ru-RU" dirty="0"/>
        </a:p>
      </dgm:t>
    </dgm:pt>
    <dgm:pt modelId="{E10EA6F6-2DA8-4600-ABED-87B1C059F8C4}" type="parTrans" cxnId="{31886FA6-ACD7-49A8-BA83-3EC06D4DA923}">
      <dgm:prSet/>
      <dgm:spPr/>
      <dgm:t>
        <a:bodyPr/>
        <a:lstStyle/>
        <a:p>
          <a:endParaRPr lang="ru-RU"/>
        </a:p>
      </dgm:t>
    </dgm:pt>
    <dgm:pt modelId="{8CC39700-E0FA-4CEB-BF2F-CC15860ED8FE}" type="sibTrans" cxnId="{31886FA6-ACD7-49A8-BA83-3EC06D4DA923}">
      <dgm:prSet/>
      <dgm:spPr/>
      <dgm:t>
        <a:bodyPr/>
        <a:lstStyle/>
        <a:p>
          <a:endParaRPr lang="ru-RU"/>
        </a:p>
      </dgm:t>
    </dgm:pt>
    <dgm:pt modelId="{01620CD7-86BF-4290-9BB8-4049DEF704C4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99EFDDE6-58FF-4A3C-A419-E94662F4213C}" type="parTrans" cxnId="{113FDD2C-EFB8-4055-BB02-DEB7FA3ED94F}">
      <dgm:prSet/>
      <dgm:spPr/>
      <dgm:t>
        <a:bodyPr/>
        <a:lstStyle/>
        <a:p>
          <a:endParaRPr lang="ru-RU"/>
        </a:p>
      </dgm:t>
    </dgm:pt>
    <dgm:pt modelId="{2685CA35-2048-4573-B4A8-7BE675568402}" type="sibTrans" cxnId="{113FDD2C-EFB8-4055-BB02-DEB7FA3ED94F}">
      <dgm:prSet/>
      <dgm:spPr/>
      <dgm:t>
        <a:bodyPr/>
        <a:lstStyle/>
        <a:p>
          <a:endParaRPr lang="ru-RU"/>
        </a:p>
      </dgm:t>
    </dgm:pt>
    <dgm:pt modelId="{7B254F80-2D3E-4E23-9F81-2DAF8476FF38}">
      <dgm:prSet phldrT="[Текст]"/>
      <dgm:spPr/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Руководитель органа местного самоуправления утверждает планы по устранению недостатков, выявленных в ходе НОКО</a:t>
          </a:r>
          <a:endParaRPr lang="ru-RU" dirty="0"/>
        </a:p>
      </dgm:t>
    </dgm:pt>
    <dgm:pt modelId="{D48BCA80-6F10-4DD2-952F-BD67EC638803}" type="parTrans" cxnId="{840FADEA-1999-4B09-8CBF-C8BD4A4376AE}">
      <dgm:prSet/>
      <dgm:spPr/>
      <dgm:t>
        <a:bodyPr/>
        <a:lstStyle/>
        <a:p>
          <a:endParaRPr lang="ru-RU"/>
        </a:p>
      </dgm:t>
    </dgm:pt>
    <dgm:pt modelId="{A539DC02-50FE-4280-86C3-9D787A18D38C}" type="sibTrans" cxnId="{840FADEA-1999-4B09-8CBF-C8BD4A4376AE}">
      <dgm:prSet/>
      <dgm:spPr/>
      <dgm:t>
        <a:bodyPr/>
        <a:lstStyle/>
        <a:p>
          <a:endParaRPr lang="ru-RU"/>
        </a:p>
      </dgm:t>
    </dgm:pt>
    <dgm:pt modelId="{AE5AC1CB-DF28-4885-AE45-EB859DEF09B6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A38EF656-EF34-40A3-8C05-62AF4181910C}" type="parTrans" cxnId="{2ED70629-70BD-4026-853F-0E11A06CBCD7}">
      <dgm:prSet/>
      <dgm:spPr/>
      <dgm:t>
        <a:bodyPr/>
        <a:lstStyle/>
        <a:p>
          <a:endParaRPr lang="ru-RU"/>
        </a:p>
      </dgm:t>
    </dgm:pt>
    <dgm:pt modelId="{66161B4D-358A-42F3-9E3E-84581FBC6BA6}" type="sibTrans" cxnId="{2ED70629-70BD-4026-853F-0E11A06CBCD7}">
      <dgm:prSet/>
      <dgm:spPr/>
      <dgm:t>
        <a:bodyPr/>
        <a:lstStyle/>
        <a:p>
          <a:endParaRPr lang="ru-RU"/>
        </a:p>
      </dgm:t>
    </dgm:pt>
    <dgm:pt modelId="{F6C982B2-F92A-48B8-9618-7665A527F153}">
      <dgm:prSet phldrT="[Текст]"/>
      <dgm:spPr/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Должностное лицо органа местного самоуправления размещает на сайте </a:t>
          </a:r>
          <a:r>
            <a:rPr lang="en-US" dirty="0" smtClean="0">
              <a:latin typeface="Arial Narrow" panose="020B0606020202030204" pitchFamily="34" charset="0"/>
            </a:rPr>
            <a:t>bus.gov.ru </a:t>
          </a:r>
          <a:r>
            <a:rPr lang="ru-RU" dirty="0" smtClean="0">
              <a:latin typeface="Arial Narrow" panose="020B0606020202030204" pitchFamily="34" charset="0"/>
            </a:rPr>
            <a:t>планы по устранению недостатков, выявленных в ходе НОКО</a:t>
          </a:r>
          <a:endParaRPr lang="ru-RU" dirty="0">
            <a:latin typeface="Arial Narrow" panose="020B0606020202030204" pitchFamily="34" charset="0"/>
          </a:endParaRPr>
        </a:p>
      </dgm:t>
    </dgm:pt>
    <dgm:pt modelId="{C4BE51F5-336C-4325-A4B7-754FEAF00DFF}" type="parTrans" cxnId="{1DB22DCD-7586-4A3B-86D6-FFA76CB7F591}">
      <dgm:prSet/>
      <dgm:spPr/>
      <dgm:t>
        <a:bodyPr/>
        <a:lstStyle/>
        <a:p>
          <a:endParaRPr lang="ru-RU"/>
        </a:p>
      </dgm:t>
    </dgm:pt>
    <dgm:pt modelId="{970A9388-D941-4E8B-B742-0CCDB2957C50}" type="sibTrans" cxnId="{1DB22DCD-7586-4A3B-86D6-FFA76CB7F591}">
      <dgm:prSet/>
      <dgm:spPr/>
      <dgm:t>
        <a:bodyPr/>
        <a:lstStyle/>
        <a:p>
          <a:endParaRPr lang="ru-RU"/>
        </a:p>
      </dgm:t>
    </dgm:pt>
    <dgm:pt modelId="{82E06163-1FD6-4FD8-857E-83745FC8692A}" type="pres">
      <dgm:prSet presAssocID="{4B17D839-2236-424F-B6D0-209E5E2C918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254980-3049-4D9C-8AAE-43B825099962}" type="pres">
      <dgm:prSet presAssocID="{E3096B4A-3B10-4EAD-A670-7AFA88F6581B}" presName="composite" presStyleCnt="0"/>
      <dgm:spPr/>
    </dgm:pt>
    <dgm:pt modelId="{DCD05ADA-3E4E-4C47-B03A-4E54F5A19668}" type="pres">
      <dgm:prSet presAssocID="{E3096B4A-3B10-4EAD-A670-7AFA88F6581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2732C8-0577-4246-B075-F900E7A36BC5}" type="pres">
      <dgm:prSet presAssocID="{E3096B4A-3B10-4EAD-A670-7AFA88F6581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A39B4D-AE7D-4A6F-9196-5D31A9F9C872}" type="pres">
      <dgm:prSet presAssocID="{CB697946-180D-484E-937C-0F887831563B}" presName="sp" presStyleCnt="0"/>
      <dgm:spPr/>
    </dgm:pt>
    <dgm:pt modelId="{5CB3E82F-1B09-4169-BC7E-BA406CAD8FFE}" type="pres">
      <dgm:prSet presAssocID="{01620CD7-86BF-4290-9BB8-4049DEF704C4}" presName="composite" presStyleCnt="0"/>
      <dgm:spPr/>
    </dgm:pt>
    <dgm:pt modelId="{543D4161-5D54-4381-820C-CF8CDFAC4C71}" type="pres">
      <dgm:prSet presAssocID="{01620CD7-86BF-4290-9BB8-4049DEF704C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7C28C6-7AE8-4ADA-AC8E-6263C57E925F}" type="pres">
      <dgm:prSet presAssocID="{01620CD7-86BF-4290-9BB8-4049DEF704C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525E3A-E789-446D-9E70-BB765CDC2CEB}" type="pres">
      <dgm:prSet presAssocID="{2685CA35-2048-4573-B4A8-7BE675568402}" presName="sp" presStyleCnt="0"/>
      <dgm:spPr/>
    </dgm:pt>
    <dgm:pt modelId="{57689A27-13F5-4911-ACD9-DAF7619BD09A}" type="pres">
      <dgm:prSet presAssocID="{AE5AC1CB-DF28-4885-AE45-EB859DEF09B6}" presName="composite" presStyleCnt="0"/>
      <dgm:spPr/>
    </dgm:pt>
    <dgm:pt modelId="{B12B3C15-FB48-4BDE-B597-0BAD88A6847F}" type="pres">
      <dgm:prSet presAssocID="{AE5AC1CB-DF28-4885-AE45-EB859DEF09B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D92935-1742-4013-A269-AAE4BCD67514}" type="pres">
      <dgm:prSet presAssocID="{AE5AC1CB-DF28-4885-AE45-EB859DEF09B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0FADEA-1999-4B09-8CBF-C8BD4A4376AE}" srcId="{01620CD7-86BF-4290-9BB8-4049DEF704C4}" destId="{7B254F80-2D3E-4E23-9F81-2DAF8476FF38}" srcOrd="0" destOrd="0" parTransId="{D48BCA80-6F10-4DD2-952F-BD67EC638803}" sibTransId="{A539DC02-50FE-4280-86C3-9D787A18D38C}"/>
    <dgm:cxn modelId="{D90D9351-DB3A-456B-8210-CC3CEED27DE3}" type="presOf" srcId="{07BCB758-A0C5-438A-B739-3B637FA0CC48}" destId="{FF2732C8-0577-4246-B075-F900E7A36BC5}" srcOrd="0" destOrd="0" presId="urn:microsoft.com/office/officeart/2005/8/layout/chevron2"/>
    <dgm:cxn modelId="{113FDD2C-EFB8-4055-BB02-DEB7FA3ED94F}" srcId="{4B17D839-2236-424F-B6D0-209E5E2C9189}" destId="{01620CD7-86BF-4290-9BB8-4049DEF704C4}" srcOrd="1" destOrd="0" parTransId="{99EFDDE6-58FF-4A3C-A419-E94662F4213C}" sibTransId="{2685CA35-2048-4573-B4A8-7BE675568402}"/>
    <dgm:cxn modelId="{2ED70629-70BD-4026-853F-0E11A06CBCD7}" srcId="{4B17D839-2236-424F-B6D0-209E5E2C9189}" destId="{AE5AC1CB-DF28-4885-AE45-EB859DEF09B6}" srcOrd="2" destOrd="0" parTransId="{A38EF656-EF34-40A3-8C05-62AF4181910C}" sibTransId="{66161B4D-358A-42F3-9E3E-84581FBC6BA6}"/>
    <dgm:cxn modelId="{AC387FDC-EBDF-4003-857E-2D6AED46E4FF}" srcId="{4B17D839-2236-424F-B6D0-209E5E2C9189}" destId="{E3096B4A-3B10-4EAD-A670-7AFA88F6581B}" srcOrd="0" destOrd="0" parTransId="{EDD60E6A-1815-4E9A-AD2F-C8564419D106}" sibTransId="{CB697946-180D-484E-937C-0F887831563B}"/>
    <dgm:cxn modelId="{CA263465-BEA3-4334-BE34-37D8D19D85C1}" type="presOf" srcId="{4B17D839-2236-424F-B6D0-209E5E2C9189}" destId="{82E06163-1FD6-4FD8-857E-83745FC8692A}" srcOrd="0" destOrd="0" presId="urn:microsoft.com/office/officeart/2005/8/layout/chevron2"/>
    <dgm:cxn modelId="{31886FA6-ACD7-49A8-BA83-3EC06D4DA923}" srcId="{E3096B4A-3B10-4EAD-A670-7AFA88F6581B}" destId="{07BCB758-A0C5-438A-B739-3B637FA0CC48}" srcOrd="0" destOrd="0" parTransId="{E10EA6F6-2DA8-4600-ABED-87B1C059F8C4}" sibTransId="{8CC39700-E0FA-4CEB-BF2F-CC15860ED8FE}"/>
    <dgm:cxn modelId="{AD369A0C-515F-4D56-9BA7-B38C08155B7E}" type="presOf" srcId="{7B254F80-2D3E-4E23-9F81-2DAF8476FF38}" destId="{687C28C6-7AE8-4ADA-AC8E-6263C57E925F}" srcOrd="0" destOrd="0" presId="urn:microsoft.com/office/officeart/2005/8/layout/chevron2"/>
    <dgm:cxn modelId="{1DB22DCD-7586-4A3B-86D6-FFA76CB7F591}" srcId="{AE5AC1CB-DF28-4885-AE45-EB859DEF09B6}" destId="{F6C982B2-F92A-48B8-9618-7665A527F153}" srcOrd="0" destOrd="0" parTransId="{C4BE51F5-336C-4325-A4B7-754FEAF00DFF}" sibTransId="{970A9388-D941-4E8B-B742-0CCDB2957C50}"/>
    <dgm:cxn modelId="{4DE39D92-99E2-40FA-8A63-652EE16F869F}" type="presOf" srcId="{01620CD7-86BF-4290-9BB8-4049DEF704C4}" destId="{543D4161-5D54-4381-820C-CF8CDFAC4C71}" srcOrd="0" destOrd="0" presId="urn:microsoft.com/office/officeart/2005/8/layout/chevron2"/>
    <dgm:cxn modelId="{B11662FB-9B69-4806-9CE2-3EDD8188F2CF}" type="presOf" srcId="{E3096B4A-3B10-4EAD-A670-7AFA88F6581B}" destId="{DCD05ADA-3E4E-4C47-B03A-4E54F5A19668}" srcOrd="0" destOrd="0" presId="urn:microsoft.com/office/officeart/2005/8/layout/chevron2"/>
    <dgm:cxn modelId="{49DD9D1D-7166-4CC6-8D9C-3C5B0B5ACC14}" type="presOf" srcId="{F6C982B2-F92A-48B8-9618-7665A527F153}" destId="{99D92935-1742-4013-A269-AAE4BCD67514}" srcOrd="0" destOrd="0" presId="urn:microsoft.com/office/officeart/2005/8/layout/chevron2"/>
    <dgm:cxn modelId="{7A5B8215-084B-40BB-A9C1-F0D48E0220E9}" type="presOf" srcId="{AE5AC1CB-DF28-4885-AE45-EB859DEF09B6}" destId="{B12B3C15-FB48-4BDE-B597-0BAD88A6847F}" srcOrd="0" destOrd="0" presId="urn:microsoft.com/office/officeart/2005/8/layout/chevron2"/>
    <dgm:cxn modelId="{63245F18-9D16-4EA8-80A2-CAB7F97DFF88}" type="presParOf" srcId="{82E06163-1FD6-4FD8-857E-83745FC8692A}" destId="{91254980-3049-4D9C-8AAE-43B825099962}" srcOrd="0" destOrd="0" presId="urn:microsoft.com/office/officeart/2005/8/layout/chevron2"/>
    <dgm:cxn modelId="{16BF7BB0-4F2F-4C04-8B2A-5F9A45EB929C}" type="presParOf" srcId="{91254980-3049-4D9C-8AAE-43B825099962}" destId="{DCD05ADA-3E4E-4C47-B03A-4E54F5A19668}" srcOrd="0" destOrd="0" presId="urn:microsoft.com/office/officeart/2005/8/layout/chevron2"/>
    <dgm:cxn modelId="{4CB521F7-F90F-4552-8841-6B88C3C0CD27}" type="presParOf" srcId="{91254980-3049-4D9C-8AAE-43B825099962}" destId="{FF2732C8-0577-4246-B075-F900E7A36BC5}" srcOrd="1" destOrd="0" presId="urn:microsoft.com/office/officeart/2005/8/layout/chevron2"/>
    <dgm:cxn modelId="{08D875DA-AED7-4614-B7E7-C11A9805C7BE}" type="presParOf" srcId="{82E06163-1FD6-4FD8-857E-83745FC8692A}" destId="{3EA39B4D-AE7D-4A6F-9196-5D31A9F9C872}" srcOrd="1" destOrd="0" presId="urn:microsoft.com/office/officeart/2005/8/layout/chevron2"/>
    <dgm:cxn modelId="{05E0C3E8-679F-4B4B-A3BD-DD82995BBD0F}" type="presParOf" srcId="{82E06163-1FD6-4FD8-857E-83745FC8692A}" destId="{5CB3E82F-1B09-4169-BC7E-BA406CAD8FFE}" srcOrd="2" destOrd="0" presId="urn:microsoft.com/office/officeart/2005/8/layout/chevron2"/>
    <dgm:cxn modelId="{221C2AA4-CFD8-4740-A741-A8BB4D693DAF}" type="presParOf" srcId="{5CB3E82F-1B09-4169-BC7E-BA406CAD8FFE}" destId="{543D4161-5D54-4381-820C-CF8CDFAC4C71}" srcOrd="0" destOrd="0" presId="urn:microsoft.com/office/officeart/2005/8/layout/chevron2"/>
    <dgm:cxn modelId="{7E6864F6-C009-4CFA-BA83-AE19AEA43BA2}" type="presParOf" srcId="{5CB3E82F-1B09-4169-BC7E-BA406CAD8FFE}" destId="{687C28C6-7AE8-4ADA-AC8E-6263C57E925F}" srcOrd="1" destOrd="0" presId="urn:microsoft.com/office/officeart/2005/8/layout/chevron2"/>
    <dgm:cxn modelId="{7FCDFE0A-C6ED-485E-BB43-E083186330B1}" type="presParOf" srcId="{82E06163-1FD6-4FD8-857E-83745FC8692A}" destId="{4B525E3A-E789-446D-9E70-BB765CDC2CEB}" srcOrd="3" destOrd="0" presId="urn:microsoft.com/office/officeart/2005/8/layout/chevron2"/>
    <dgm:cxn modelId="{64147864-0DA3-49BB-8257-F3D27A4D9864}" type="presParOf" srcId="{82E06163-1FD6-4FD8-857E-83745FC8692A}" destId="{57689A27-13F5-4911-ACD9-DAF7619BD09A}" srcOrd="4" destOrd="0" presId="urn:microsoft.com/office/officeart/2005/8/layout/chevron2"/>
    <dgm:cxn modelId="{5360AFE2-8511-414D-9DE1-57290C846004}" type="presParOf" srcId="{57689A27-13F5-4911-ACD9-DAF7619BD09A}" destId="{B12B3C15-FB48-4BDE-B597-0BAD88A6847F}" srcOrd="0" destOrd="0" presId="urn:microsoft.com/office/officeart/2005/8/layout/chevron2"/>
    <dgm:cxn modelId="{F59C85C1-B31E-4604-AA3E-0A9A6B0F1565}" type="presParOf" srcId="{57689A27-13F5-4911-ACD9-DAF7619BD09A}" destId="{99D92935-1742-4013-A269-AAE4BCD6751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17D839-2236-424F-B6D0-209E5E2C9189}" type="doc">
      <dgm:prSet loTypeId="urn:microsoft.com/office/officeart/2005/8/layout/chevron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096B4A-3B10-4EAD-A670-7AFA88F6581B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EDD60E6A-1815-4E9A-AD2F-C8564419D106}" type="parTrans" cxnId="{AC387FDC-EBDF-4003-857E-2D6AED46E4FF}">
      <dgm:prSet/>
      <dgm:spPr/>
      <dgm:t>
        <a:bodyPr/>
        <a:lstStyle/>
        <a:p>
          <a:endParaRPr lang="ru-RU"/>
        </a:p>
      </dgm:t>
    </dgm:pt>
    <dgm:pt modelId="{CB697946-180D-484E-937C-0F887831563B}" type="sibTrans" cxnId="{AC387FDC-EBDF-4003-857E-2D6AED46E4FF}">
      <dgm:prSet/>
      <dgm:spPr/>
      <dgm:t>
        <a:bodyPr/>
        <a:lstStyle/>
        <a:p>
          <a:endParaRPr lang="ru-RU"/>
        </a:p>
      </dgm:t>
    </dgm:pt>
    <dgm:pt modelId="{07BCB758-A0C5-438A-B739-3B637FA0CC48}">
      <dgm:prSet phldrT="[Текст]" custT="1"/>
      <dgm:spPr/>
      <dgm:t>
        <a:bodyPr/>
        <a:lstStyle/>
        <a:p>
          <a:r>
            <a:rPr lang="ru-RU" sz="2000" dirty="0" smtClean="0"/>
            <a:t>Руководители образовательных организаций в установленные сроки предоставляют отчеты </a:t>
          </a:r>
          <a:r>
            <a:rPr lang="ru-RU" sz="2000" dirty="0" smtClean="0"/>
            <a:t>об исполнении </a:t>
          </a:r>
          <a:r>
            <a:rPr lang="ru-RU" sz="2000" dirty="0" smtClean="0"/>
            <a:t>Планов должностному лицу органа местного самоуправления, отвечающему за организацию работы по устранению выявленных недостатков </a:t>
          </a:r>
          <a:endParaRPr lang="ru-RU" sz="2000" dirty="0"/>
        </a:p>
      </dgm:t>
    </dgm:pt>
    <dgm:pt modelId="{E10EA6F6-2DA8-4600-ABED-87B1C059F8C4}" type="parTrans" cxnId="{31886FA6-ACD7-49A8-BA83-3EC06D4DA923}">
      <dgm:prSet/>
      <dgm:spPr/>
      <dgm:t>
        <a:bodyPr/>
        <a:lstStyle/>
        <a:p>
          <a:endParaRPr lang="ru-RU"/>
        </a:p>
      </dgm:t>
    </dgm:pt>
    <dgm:pt modelId="{8CC39700-E0FA-4CEB-BF2F-CC15860ED8FE}" type="sibTrans" cxnId="{31886FA6-ACD7-49A8-BA83-3EC06D4DA923}">
      <dgm:prSet/>
      <dgm:spPr/>
      <dgm:t>
        <a:bodyPr/>
        <a:lstStyle/>
        <a:p>
          <a:endParaRPr lang="ru-RU"/>
        </a:p>
      </dgm:t>
    </dgm:pt>
    <dgm:pt modelId="{01620CD7-86BF-4290-9BB8-4049DEF704C4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99EFDDE6-58FF-4A3C-A419-E94662F4213C}" type="parTrans" cxnId="{113FDD2C-EFB8-4055-BB02-DEB7FA3ED94F}">
      <dgm:prSet/>
      <dgm:spPr/>
      <dgm:t>
        <a:bodyPr/>
        <a:lstStyle/>
        <a:p>
          <a:endParaRPr lang="ru-RU"/>
        </a:p>
      </dgm:t>
    </dgm:pt>
    <dgm:pt modelId="{2685CA35-2048-4573-B4A8-7BE675568402}" type="sibTrans" cxnId="{113FDD2C-EFB8-4055-BB02-DEB7FA3ED94F}">
      <dgm:prSet/>
      <dgm:spPr/>
      <dgm:t>
        <a:bodyPr/>
        <a:lstStyle/>
        <a:p>
          <a:endParaRPr lang="ru-RU"/>
        </a:p>
      </dgm:t>
    </dgm:pt>
    <dgm:pt modelId="{7B254F80-2D3E-4E23-9F81-2DAF8476FF38}">
      <dgm:prSet phldrT="[Текст]" custT="1"/>
      <dgm:spPr/>
      <dgm:t>
        <a:bodyPr/>
        <a:lstStyle/>
        <a:p>
          <a:r>
            <a:rPr lang="ru-RU" sz="2000" dirty="0" smtClean="0"/>
            <a:t>Должностное лицо органа местного самоуправления, наделенное по приказу полномочиями размещает </a:t>
          </a:r>
          <a:r>
            <a:rPr lang="ru-RU" sz="2000" dirty="0" smtClean="0"/>
            <a:t>на сайте </a:t>
          </a:r>
          <a:r>
            <a:rPr lang="en-US" sz="2000" dirty="0" smtClean="0"/>
            <a:t>bus.gov.ru </a:t>
          </a:r>
          <a:r>
            <a:rPr lang="ru-RU" sz="2000" dirty="0" smtClean="0"/>
            <a:t>сведения </a:t>
          </a:r>
          <a:r>
            <a:rPr lang="ru-RU" sz="2000" dirty="0" smtClean="0"/>
            <a:t>о </a:t>
          </a:r>
          <a:r>
            <a:rPr lang="ru-RU" sz="2000" dirty="0" smtClean="0">
              <a:solidFill>
                <a:schemeClr val="tx1"/>
              </a:solidFill>
            </a:rPr>
            <a:t>реализации мероприятий по устранению недостатков, выявленных в ходе НОК</a:t>
          </a:r>
          <a:r>
            <a:rPr lang="ru-RU" sz="2000" dirty="0" smtClean="0"/>
            <a:t> в соответствии с требованиями, утвержденными приказом </a:t>
          </a:r>
          <a:r>
            <a:rPr lang="ru-RU" sz="2000" dirty="0" smtClean="0">
              <a:latin typeface="Arial Narrow" panose="020B0606020202030204" pitchFamily="34" charset="0"/>
            </a:rPr>
            <a:t>Минфина России от 07 мая 2019 № 66н </a:t>
          </a:r>
          <a:endParaRPr lang="ru-RU" sz="2000" dirty="0"/>
        </a:p>
      </dgm:t>
    </dgm:pt>
    <dgm:pt modelId="{D48BCA80-6F10-4DD2-952F-BD67EC638803}" type="parTrans" cxnId="{840FADEA-1999-4B09-8CBF-C8BD4A4376AE}">
      <dgm:prSet/>
      <dgm:spPr/>
      <dgm:t>
        <a:bodyPr/>
        <a:lstStyle/>
        <a:p>
          <a:endParaRPr lang="ru-RU"/>
        </a:p>
      </dgm:t>
    </dgm:pt>
    <dgm:pt modelId="{A539DC02-50FE-4280-86C3-9D787A18D38C}" type="sibTrans" cxnId="{840FADEA-1999-4B09-8CBF-C8BD4A4376AE}">
      <dgm:prSet/>
      <dgm:spPr/>
      <dgm:t>
        <a:bodyPr/>
        <a:lstStyle/>
        <a:p>
          <a:endParaRPr lang="ru-RU"/>
        </a:p>
      </dgm:t>
    </dgm:pt>
    <dgm:pt modelId="{AE5AC1CB-DF28-4885-AE45-EB859DEF09B6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A38EF656-EF34-40A3-8C05-62AF4181910C}" type="parTrans" cxnId="{2ED70629-70BD-4026-853F-0E11A06CBCD7}">
      <dgm:prSet/>
      <dgm:spPr/>
      <dgm:t>
        <a:bodyPr/>
        <a:lstStyle/>
        <a:p>
          <a:endParaRPr lang="ru-RU"/>
        </a:p>
      </dgm:t>
    </dgm:pt>
    <dgm:pt modelId="{66161B4D-358A-42F3-9E3E-84581FBC6BA6}" type="sibTrans" cxnId="{2ED70629-70BD-4026-853F-0E11A06CBCD7}">
      <dgm:prSet/>
      <dgm:spPr/>
      <dgm:t>
        <a:bodyPr/>
        <a:lstStyle/>
        <a:p>
          <a:endParaRPr lang="ru-RU"/>
        </a:p>
      </dgm:t>
    </dgm:pt>
    <dgm:pt modelId="{F6C982B2-F92A-48B8-9618-7665A527F153}">
      <dgm:prSet phldrT="[Текст]" custT="1"/>
      <dgm:spPr/>
      <dgm:t>
        <a:bodyPr/>
        <a:lstStyle/>
        <a:p>
          <a:r>
            <a:rPr lang="ru-RU" sz="2000" dirty="0" smtClean="0"/>
            <a:t>Наделенное по приказу полномочиями должностное лицо органа местного самоуправления информирует на официальном сайте граждан о принятых мерах</a:t>
          </a:r>
          <a:endParaRPr lang="ru-RU" sz="2000" dirty="0"/>
        </a:p>
      </dgm:t>
    </dgm:pt>
    <dgm:pt modelId="{C4BE51F5-336C-4325-A4B7-754FEAF00DFF}" type="parTrans" cxnId="{1DB22DCD-7586-4A3B-86D6-FFA76CB7F591}">
      <dgm:prSet/>
      <dgm:spPr/>
      <dgm:t>
        <a:bodyPr/>
        <a:lstStyle/>
        <a:p>
          <a:endParaRPr lang="ru-RU"/>
        </a:p>
      </dgm:t>
    </dgm:pt>
    <dgm:pt modelId="{970A9388-D941-4E8B-B742-0CCDB2957C50}" type="sibTrans" cxnId="{1DB22DCD-7586-4A3B-86D6-FFA76CB7F591}">
      <dgm:prSet/>
      <dgm:spPr/>
      <dgm:t>
        <a:bodyPr/>
        <a:lstStyle/>
        <a:p>
          <a:endParaRPr lang="ru-RU"/>
        </a:p>
      </dgm:t>
    </dgm:pt>
    <dgm:pt modelId="{82E06163-1FD6-4FD8-857E-83745FC8692A}" type="pres">
      <dgm:prSet presAssocID="{4B17D839-2236-424F-B6D0-209E5E2C918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254980-3049-4D9C-8AAE-43B825099962}" type="pres">
      <dgm:prSet presAssocID="{E3096B4A-3B10-4EAD-A670-7AFA88F6581B}" presName="composite" presStyleCnt="0"/>
      <dgm:spPr/>
    </dgm:pt>
    <dgm:pt modelId="{DCD05ADA-3E4E-4C47-B03A-4E54F5A19668}" type="pres">
      <dgm:prSet presAssocID="{E3096B4A-3B10-4EAD-A670-7AFA88F6581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2732C8-0577-4246-B075-F900E7A36BC5}" type="pres">
      <dgm:prSet presAssocID="{E3096B4A-3B10-4EAD-A670-7AFA88F6581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A39B4D-AE7D-4A6F-9196-5D31A9F9C872}" type="pres">
      <dgm:prSet presAssocID="{CB697946-180D-484E-937C-0F887831563B}" presName="sp" presStyleCnt="0"/>
      <dgm:spPr/>
    </dgm:pt>
    <dgm:pt modelId="{5CB3E82F-1B09-4169-BC7E-BA406CAD8FFE}" type="pres">
      <dgm:prSet presAssocID="{01620CD7-86BF-4290-9BB8-4049DEF704C4}" presName="composite" presStyleCnt="0"/>
      <dgm:spPr/>
    </dgm:pt>
    <dgm:pt modelId="{543D4161-5D54-4381-820C-CF8CDFAC4C71}" type="pres">
      <dgm:prSet presAssocID="{01620CD7-86BF-4290-9BB8-4049DEF704C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7C28C6-7AE8-4ADA-AC8E-6263C57E925F}" type="pres">
      <dgm:prSet presAssocID="{01620CD7-86BF-4290-9BB8-4049DEF704C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525E3A-E789-446D-9E70-BB765CDC2CEB}" type="pres">
      <dgm:prSet presAssocID="{2685CA35-2048-4573-B4A8-7BE675568402}" presName="sp" presStyleCnt="0"/>
      <dgm:spPr/>
    </dgm:pt>
    <dgm:pt modelId="{57689A27-13F5-4911-ACD9-DAF7619BD09A}" type="pres">
      <dgm:prSet presAssocID="{AE5AC1CB-DF28-4885-AE45-EB859DEF09B6}" presName="composite" presStyleCnt="0"/>
      <dgm:spPr/>
    </dgm:pt>
    <dgm:pt modelId="{B12B3C15-FB48-4BDE-B597-0BAD88A6847F}" type="pres">
      <dgm:prSet presAssocID="{AE5AC1CB-DF28-4885-AE45-EB859DEF09B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D92935-1742-4013-A269-AAE4BCD67514}" type="pres">
      <dgm:prSet presAssocID="{AE5AC1CB-DF28-4885-AE45-EB859DEF09B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C45AFD-CCE3-4CA1-B36A-02B8BDF610E4}" type="presOf" srcId="{07BCB758-A0C5-438A-B739-3B637FA0CC48}" destId="{FF2732C8-0577-4246-B075-F900E7A36BC5}" srcOrd="0" destOrd="0" presId="urn:microsoft.com/office/officeart/2005/8/layout/chevron2"/>
    <dgm:cxn modelId="{31886FA6-ACD7-49A8-BA83-3EC06D4DA923}" srcId="{E3096B4A-3B10-4EAD-A670-7AFA88F6581B}" destId="{07BCB758-A0C5-438A-B739-3B637FA0CC48}" srcOrd="0" destOrd="0" parTransId="{E10EA6F6-2DA8-4600-ABED-87B1C059F8C4}" sibTransId="{8CC39700-E0FA-4CEB-BF2F-CC15860ED8FE}"/>
    <dgm:cxn modelId="{840FADEA-1999-4B09-8CBF-C8BD4A4376AE}" srcId="{01620CD7-86BF-4290-9BB8-4049DEF704C4}" destId="{7B254F80-2D3E-4E23-9F81-2DAF8476FF38}" srcOrd="0" destOrd="0" parTransId="{D48BCA80-6F10-4DD2-952F-BD67EC638803}" sibTransId="{A539DC02-50FE-4280-86C3-9D787A18D38C}"/>
    <dgm:cxn modelId="{AC387FDC-EBDF-4003-857E-2D6AED46E4FF}" srcId="{4B17D839-2236-424F-B6D0-209E5E2C9189}" destId="{E3096B4A-3B10-4EAD-A670-7AFA88F6581B}" srcOrd="0" destOrd="0" parTransId="{EDD60E6A-1815-4E9A-AD2F-C8564419D106}" sibTransId="{CB697946-180D-484E-937C-0F887831563B}"/>
    <dgm:cxn modelId="{248D2B7D-3471-4706-B43A-5EC60D218B5C}" type="presOf" srcId="{E3096B4A-3B10-4EAD-A670-7AFA88F6581B}" destId="{DCD05ADA-3E4E-4C47-B03A-4E54F5A19668}" srcOrd="0" destOrd="0" presId="urn:microsoft.com/office/officeart/2005/8/layout/chevron2"/>
    <dgm:cxn modelId="{1DB22DCD-7586-4A3B-86D6-FFA76CB7F591}" srcId="{AE5AC1CB-DF28-4885-AE45-EB859DEF09B6}" destId="{F6C982B2-F92A-48B8-9618-7665A527F153}" srcOrd="0" destOrd="0" parTransId="{C4BE51F5-336C-4325-A4B7-754FEAF00DFF}" sibTransId="{970A9388-D941-4E8B-B742-0CCDB2957C50}"/>
    <dgm:cxn modelId="{6EAA8CF1-27C0-4413-A36C-4C8874753317}" type="presOf" srcId="{7B254F80-2D3E-4E23-9F81-2DAF8476FF38}" destId="{687C28C6-7AE8-4ADA-AC8E-6263C57E925F}" srcOrd="0" destOrd="0" presId="urn:microsoft.com/office/officeart/2005/8/layout/chevron2"/>
    <dgm:cxn modelId="{34860FF4-58EF-446B-BB22-3C1375F10233}" type="presOf" srcId="{F6C982B2-F92A-48B8-9618-7665A527F153}" destId="{99D92935-1742-4013-A269-AAE4BCD67514}" srcOrd="0" destOrd="0" presId="urn:microsoft.com/office/officeart/2005/8/layout/chevron2"/>
    <dgm:cxn modelId="{2ED70629-70BD-4026-853F-0E11A06CBCD7}" srcId="{4B17D839-2236-424F-B6D0-209E5E2C9189}" destId="{AE5AC1CB-DF28-4885-AE45-EB859DEF09B6}" srcOrd="2" destOrd="0" parTransId="{A38EF656-EF34-40A3-8C05-62AF4181910C}" sibTransId="{66161B4D-358A-42F3-9E3E-84581FBC6BA6}"/>
    <dgm:cxn modelId="{113FDD2C-EFB8-4055-BB02-DEB7FA3ED94F}" srcId="{4B17D839-2236-424F-B6D0-209E5E2C9189}" destId="{01620CD7-86BF-4290-9BB8-4049DEF704C4}" srcOrd="1" destOrd="0" parTransId="{99EFDDE6-58FF-4A3C-A419-E94662F4213C}" sibTransId="{2685CA35-2048-4573-B4A8-7BE675568402}"/>
    <dgm:cxn modelId="{185E4C3E-7D4B-470A-8607-92B5110B0499}" type="presOf" srcId="{01620CD7-86BF-4290-9BB8-4049DEF704C4}" destId="{543D4161-5D54-4381-820C-CF8CDFAC4C71}" srcOrd="0" destOrd="0" presId="urn:microsoft.com/office/officeart/2005/8/layout/chevron2"/>
    <dgm:cxn modelId="{683C203F-6BAE-4F71-9036-327FDAAC4A8B}" type="presOf" srcId="{AE5AC1CB-DF28-4885-AE45-EB859DEF09B6}" destId="{B12B3C15-FB48-4BDE-B597-0BAD88A6847F}" srcOrd="0" destOrd="0" presId="urn:microsoft.com/office/officeart/2005/8/layout/chevron2"/>
    <dgm:cxn modelId="{0CB328AD-F2FB-4579-9093-68BC393797B7}" type="presOf" srcId="{4B17D839-2236-424F-B6D0-209E5E2C9189}" destId="{82E06163-1FD6-4FD8-857E-83745FC8692A}" srcOrd="0" destOrd="0" presId="urn:microsoft.com/office/officeart/2005/8/layout/chevron2"/>
    <dgm:cxn modelId="{9F29BFCB-0781-4C0B-9E44-48083CB81C26}" type="presParOf" srcId="{82E06163-1FD6-4FD8-857E-83745FC8692A}" destId="{91254980-3049-4D9C-8AAE-43B825099962}" srcOrd="0" destOrd="0" presId="urn:microsoft.com/office/officeart/2005/8/layout/chevron2"/>
    <dgm:cxn modelId="{022E2785-BC14-4997-BB83-0AEF6597F663}" type="presParOf" srcId="{91254980-3049-4D9C-8AAE-43B825099962}" destId="{DCD05ADA-3E4E-4C47-B03A-4E54F5A19668}" srcOrd="0" destOrd="0" presId="urn:microsoft.com/office/officeart/2005/8/layout/chevron2"/>
    <dgm:cxn modelId="{A0615388-B03C-4F08-933D-56EA3EC84132}" type="presParOf" srcId="{91254980-3049-4D9C-8AAE-43B825099962}" destId="{FF2732C8-0577-4246-B075-F900E7A36BC5}" srcOrd="1" destOrd="0" presId="urn:microsoft.com/office/officeart/2005/8/layout/chevron2"/>
    <dgm:cxn modelId="{9B7E52C7-EC76-4F55-A021-D0A19DD0F1C7}" type="presParOf" srcId="{82E06163-1FD6-4FD8-857E-83745FC8692A}" destId="{3EA39B4D-AE7D-4A6F-9196-5D31A9F9C872}" srcOrd="1" destOrd="0" presId="urn:microsoft.com/office/officeart/2005/8/layout/chevron2"/>
    <dgm:cxn modelId="{F8885377-7A15-4CCF-B9ED-33AACEEF4AA3}" type="presParOf" srcId="{82E06163-1FD6-4FD8-857E-83745FC8692A}" destId="{5CB3E82F-1B09-4169-BC7E-BA406CAD8FFE}" srcOrd="2" destOrd="0" presId="urn:microsoft.com/office/officeart/2005/8/layout/chevron2"/>
    <dgm:cxn modelId="{E57FDF75-5A29-4040-978A-0768D08F72FF}" type="presParOf" srcId="{5CB3E82F-1B09-4169-BC7E-BA406CAD8FFE}" destId="{543D4161-5D54-4381-820C-CF8CDFAC4C71}" srcOrd="0" destOrd="0" presId="urn:microsoft.com/office/officeart/2005/8/layout/chevron2"/>
    <dgm:cxn modelId="{024961D5-1D21-4036-82E4-5C2C4B76DFE7}" type="presParOf" srcId="{5CB3E82F-1B09-4169-BC7E-BA406CAD8FFE}" destId="{687C28C6-7AE8-4ADA-AC8E-6263C57E925F}" srcOrd="1" destOrd="0" presId="urn:microsoft.com/office/officeart/2005/8/layout/chevron2"/>
    <dgm:cxn modelId="{DFDAF278-4675-4C78-92CC-EA9996DD3790}" type="presParOf" srcId="{82E06163-1FD6-4FD8-857E-83745FC8692A}" destId="{4B525E3A-E789-446D-9E70-BB765CDC2CEB}" srcOrd="3" destOrd="0" presId="urn:microsoft.com/office/officeart/2005/8/layout/chevron2"/>
    <dgm:cxn modelId="{0BBA4D72-B9E1-4CA9-AAFE-3978E73C3389}" type="presParOf" srcId="{82E06163-1FD6-4FD8-857E-83745FC8692A}" destId="{57689A27-13F5-4911-ACD9-DAF7619BD09A}" srcOrd="4" destOrd="0" presId="urn:microsoft.com/office/officeart/2005/8/layout/chevron2"/>
    <dgm:cxn modelId="{3CDDBDA7-55DF-4229-AC95-1A74E56BDAEF}" type="presParOf" srcId="{57689A27-13F5-4911-ACD9-DAF7619BD09A}" destId="{B12B3C15-FB48-4BDE-B597-0BAD88A6847F}" srcOrd="0" destOrd="0" presId="urn:microsoft.com/office/officeart/2005/8/layout/chevron2"/>
    <dgm:cxn modelId="{98593222-4163-4F0B-B71E-89065D7B363E}" type="presParOf" srcId="{57689A27-13F5-4911-ACD9-DAF7619BD09A}" destId="{99D92935-1742-4013-A269-AAE4BCD6751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D05ADA-3E4E-4C47-B03A-4E54F5A19668}">
      <dsp:nvSpPr>
        <dsp:cNvPr id="0" name=""/>
        <dsp:cNvSpPr/>
      </dsp:nvSpPr>
      <dsp:spPr>
        <a:xfrm rot="5400000">
          <a:off x="-249526" y="252609"/>
          <a:ext cx="1663507" cy="11644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1</a:t>
          </a:r>
          <a:endParaRPr lang="ru-RU" sz="3200" kern="1200" dirty="0"/>
        </a:p>
      </dsp:txBody>
      <dsp:txXfrm rot="-5400000">
        <a:off x="1" y="585311"/>
        <a:ext cx="1164455" cy="499052"/>
      </dsp:txXfrm>
    </dsp:sp>
    <dsp:sp modelId="{FF2732C8-0577-4246-B075-F900E7A36BC5}">
      <dsp:nvSpPr>
        <dsp:cNvPr id="0" name=""/>
        <dsp:cNvSpPr/>
      </dsp:nvSpPr>
      <dsp:spPr>
        <a:xfrm rot="5400000">
          <a:off x="5559737" y="-4392199"/>
          <a:ext cx="1081280" cy="98718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>
              <a:latin typeface="Arial Narrow" panose="020B0606020202030204" pitchFamily="34" charset="0"/>
            </a:rPr>
            <a:t>По результатам НОКО образовательные организации </a:t>
          </a:r>
          <a:r>
            <a:rPr lang="ru-RU" sz="2300" u="none" kern="1200" dirty="0" smtClean="0">
              <a:latin typeface="Arial Narrow" panose="020B0606020202030204" pitchFamily="34" charset="0"/>
            </a:rPr>
            <a:t>разрабатывают планы по устранению недостатков</a:t>
          </a:r>
          <a:r>
            <a:rPr lang="ru-RU" sz="2300" kern="1200" dirty="0" smtClean="0">
              <a:latin typeface="Arial Narrow" panose="020B0606020202030204" pitchFamily="34" charset="0"/>
            </a:rPr>
            <a:t>, выявленных в ходе независимой оценки качества условий осуществления образовательной деятельности</a:t>
          </a:r>
          <a:endParaRPr lang="ru-RU" sz="2300" kern="1200" dirty="0"/>
        </a:p>
      </dsp:txBody>
      <dsp:txXfrm rot="-5400000">
        <a:off x="1164455" y="55867"/>
        <a:ext cx="9819060" cy="975712"/>
      </dsp:txXfrm>
    </dsp:sp>
    <dsp:sp modelId="{543D4161-5D54-4381-820C-CF8CDFAC4C71}">
      <dsp:nvSpPr>
        <dsp:cNvPr id="0" name=""/>
        <dsp:cNvSpPr/>
      </dsp:nvSpPr>
      <dsp:spPr>
        <a:xfrm rot="5400000">
          <a:off x="-249526" y="1722822"/>
          <a:ext cx="1663507" cy="11644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2</a:t>
          </a:r>
          <a:endParaRPr lang="ru-RU" sz="3200" kern="1200" dirty="0"/>
        </a:p>
      </dsp:txBody>
      <dsp:txXfrm rot="-5400000">
        <a:off x="1" y="2055524"/>
        <a:ext cx="1164455" cy="499052"/>
      </dsp:txXfrm>
    </dsp:sp>
    <dsp:sp modelId="{687C28C6-7AE8-4ADA-AC8E-6263C57E925F}">
      <dsp:nvSpPr>
        <dsp:cNvPr id="0" name=""/>
        <dsp:cNvSpPr/>
      </dsp:nvSpPr>
      <dsp:spPr>
        <a:xfrm rot="5400000">
          <a:off x="5559737" y="-2921986"/>
          <a:ext cx="1081280" cy="98718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>
              <a:latin typeface="Arial Narrow" panose="020B0606020202030204" pitchFamily="34" charset="0"/>
            </a:rPr>
            <a:t>Руководитель органа местного самоуправления утверждает планы по устранению недостатков, выявленных в ходе НОКО</a:t>
          </a:r>
          <a:endParaRPr lang="ru-RU" sz="2300" kern="1200" dirty="0"/>
        </a:p>
      </dsp:txBody>
      <dsp:txXfrm rot="-5400000">
        <a:off x="1164455" y="1526080"/>
        <a:ext cx="9819060" cy="975712"/>
      </dsp:txXfrm>
    </dsp:sp>
    <dsp:sp modelId="{B12B3C15-FB48-4BDE-B597-0BAD88A6847F}">
      <dsp:nvSpPr>
        <dsp:cNvPr id="0" name=""/>
        <dsp:cNvSpPr/>
      </dsp:nvSpPr>
      <dsp:spPr>
        <a:xfrm rot="5400000">
          <a:off x="-249526" y="3193035"/>
          <a:ext cx="1663507" cy="11644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3</a:t>
          </a:r>
          <a:endParaRPr lang="ru-RU" sz="3200" kern="1200" dirty="0"/>
        </a:p>
      </dsp:txBody>
      <dsp:txXfrm rot="-5400000">
        <a:off x="1" y="3525737"/>
        <a:ext cx="1164455" cy="499052"/>
      </dsp:txXfrm>
    </dsp:sp>
    <dsp:sp modelId="{99D92935-1742-4013-A269-AAE4BCD67514}">
      <dsp:nvSpPr>
        <dsp:cNvPr id="0" name=""/>
        <dsp:cNvSpPr/>
      </dsp:nvSpPr>
      <dsp:spPr>
        <a:xfrm rot="5400000">
          <a:off x="5559737" y="-1451773"/>
          <a:ext cx="1081280" cy="98718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>
              <a:latin typeface="Arial Narrow" panose="020B0606020202030204" pitchFamily="34" charset="0"/>
            </a:rPr>
            <a:t>Должностное лицо органа местного самоуправления размещает на сайте </a:t>
          </a:r>
          <a:r>
            <a:rPr lang="en-US" sz="2300" kern="1200" dirty="0" smtClean="0">
              <a:latin typeface="Arial Narrow" panose="020B0606020202030204" pitchFamily="34" charset="0"/>
            </a:rPr>
            <a:t>bus.gov.ru </a:t>
          </a:r>
          <a:r>
            <a:rPr lang="ru-RU" sz="2300" kern="1200" dirty="0" smtClean="0">
              <a:latin typeface="Arial Narrow" panose="020B0606020202030204" pitchFamily="34" charset="0"/>
            </a:rPr>
            <a:t>планы по устранению недостатков, выявленных в ходе НОКО</a:t>
          </a:r>
          <a:endParaRPr lang="ru-RU" sz="2300" kern="1200" dirty="0">
            <a:latin typeface="Arial Narrow" panose="020B0606020202030204" pitchFamily="34" charset="0"/>
          </a:endParaRPr>
        </a:p>
      </dsp:txBody>
      <dsp:txXfrm rot="-5400000">
        <a:off x="1164455" y="2996293"/>
        <a:ext cx="9819060" cy="9757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D05ADA-3E4E-4C47-B03A-4E54F5A19668}">
      <dsp:nvSpPr>
        <dsp:cNvPr id="0" name=""/>
        <dsp:cNvSpPr/>
      </dsp:nvSpPr>
      <dsp:spPr>
        <a:xfrm rot="5400000">
          <a:off x="-249282" y="254613"/>
          <a:ext cx="1661883" cy="11633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1</a:t>
          </a:r>
          <a:endParaRPr lang="ru-RU" sz="3200" kern="1200" dirty="0"/>
        </a:p>
      </dsp:txBody>
      <dsp:txXfrm rot="-5400000">
        <a:off x="1" y="586989"/>
        <a:ext cx="1163318" cy="498565"/>
      </dsp:txXfrm>
    </dsp:sp>
    <dsp:sp modelId="{FF2732C8-0577-4246-B075-F900E7A36BC5}">
      <dsp:nvSpPr>
        <dsp:cNvPr id="0" name=""/>
        <dsp:cNvSpPr/>
      </dsp:nvSpPr>
      <dsp:spPr>
        <a:xfrm rot="5400000">
          <a:off x="5559697" y="-4391047"/>
          <a:ext cx="1080224" cy="9872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Руководители образовательных организаций в установленные сроки предоставляют отчеты </a:t>
          </a:r>
          <a:r>
            <a:rPr lang="ru-RU" sz="2000" kern="1200" dirty="0" smtClean="0"/>
            <a:t>об исполнении </a:t>
          </a:r>
          <a:r>
            <a:rPr lang="ru-RU" sz="2000" kern="1200" dirty="0" smtClean="0"/>
            <a:t>Планов должностному лицу органа местного самоуправления, отвечающему за организацию работы по устранению выявленных недостатков </a:t>
          </a:r>
          <a:endParaRPr lang="ru-RU" sz="2000" kern="1200" dirty="0"/>
        </a:p>
      </dsp:txBody>
      <dsp:txXfrm rot="-5400000">
        <a:off x="1163319" y="58063"/>
        <a:ext cx="9820249" cy="974760"/>
      </dsp:txXfrm>
    </dsp:sp>
    <dsp:sp modelId="{543D4161-5D54-4381-820C-CF8CDFAC4C71}">
      <dsp:nvSpPr>
        <dsp:cNvPr id="0" name=""/>
        <dsp:cNvSpPr/>
      </dsp:nvSpPr>
      <dsp:spPr>
        <a:xfrm rot="5400000">
          <a:off x="-249282" y="1723390"/>
          <a:ext cx="1661883" cy="11633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2</a:t>
          </a:r>
          <a:endParaRPr lang="ru-RU" sz="3200" kern="1200" dirty="0"/>
        </a:p>
      </dsp:txBody>
      <dsp:txXfrm rot="-5400000">
        <a:off x="1" y="2055766"/>
        <a:ext cx="1163318" cy="498565"/>
      </dsp:txXfrm>
    </dsp:sp>
    <dsp:sp modelId="{687C28C6-7AE8-4ADA-AC8E-6263C57E925F}">
      <dsp:nvSpPr>
        <dsp:cNvPr id="0" name=""/>
        <dsp:cNvSpPr/>
      </dsp:nvSpPr>
      <dsp:spPr>
        <a:xfrm rot="5400000">
          <a:off x="5559697" y="-2922270"/>
          <a:ext cx="1080224" cy="9872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Должностное лицо органа местного самоуправления, наделенное по приказу полномочиями размещает </a:t>
          </a:r>
          <a:r>
            <a:rPr lang="ru-RU" sz="2000" kern="1200" dirty="0" smtClean="0"/>
            <a:t>на сайте </a:t>
          </a:r>
          <a:r>
            <a:rPr lang="en-US" sz="2000" kern="1200" dirty="0" smtClean="0"/>
            <a:t>bus.gov.ru </a:t>
          </a:r>
          <a:r>
            <a:rPr lang="ru-RU" sz="2000" kern="1200" dirty="0" smtClean="0"/>
            <a:t>сведения </a:t>
          </a:r>
          <a:r>
            <a:rPr lang="ru-RU" sz="2000" kern="1200" dirty="0" smtClean="0"/>
            <a:t>о </a:t>
          </a:r>
          <a:r>
            <a:rPr lang="ru-RU" sz="2000" kern="1200" dirty="0" smtClean="0">
              <a:solidFill>
                <a:schemeClr val="tx1"/>
              </a:solidFill>
            </a:rPr>
            <a:t>реализации мероприятий по устранению недостатков, выявленных в ходе НОК</a:t>
          </a:r>
          <a:r>
            <a:rPr lang="ru-RU" sz="2000" kern="1200" dirty="0" smtClean="0"/>
            <a:t> в соответствии с требованиями, утвержденными приказом </a:t>
          </a:r>
          <a:r>
            <a:rPr lang="ru-RU" sz="2000" kern="1200" dirty="0" smtClean="0">
              <a:latin typeface="Arial Narrow" panose="020B0606020202030204" pitchFamily="34" charset="0"/>
            </a:rPr>
            <a:t>Минфина России от 07 мая 2019 № 66н </a:t>
          </a:r>
          <a:endParaRPr lang="ru-RU" sz="2000" kern="1200" dirty="0"/>
        </a:p>
      </dsp:txBody>
      <dsp:txXfrm rot="-5400000">
        <a:off x="1163319" y="1526840"/>
        <a:ext cx="9820249" cy="974760"/>
      </dsp:txXfrm>
    </dsp:sp>
    <dsp:sp modelId="{B12B3C15-FB48-4BDE-B597-0BAD88A6847F}">
      <dsp:nvSpPr>
        <dsp:cNvPr id="0" name=""/>
        <dsp:cNvSpPr/>
      </dsp:nvSpPr>
      <dsp:spPr>
        <a:xfrm rot="5400000">
          <a:off x="-249282" y="3192168"/>
          <a:ext cx="1661883" cy="11633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3</a:t>
          </a:r>
          <a:endParaRPr lang="ru-RU" sz="3200" kern="1200" dirty="0"/>
        </a:p>
      </dsp:txBody>
      <dsp:txXfrm rot="-5400000">
        <a:off x="1" y="3524544"/>
        <a:ext cx="1163318" cy="498565"/>
      </dsp:txXfrm>
    </dsp:sp>
    <dsp:sp modelId="{99D92935-1742-4013-A269-AAE4BCD67514}">
      <dsp:nvSpPr>
        <dsp:cNvPr id="0" name=""/>
        <dsp:cNvSpPr/>
      </dsp:nvSpPr>
      <dsp:spPr>
        <a:xfrm rot="5400000">
          <a:off x="5559697" y="-1453493"/>
          <a:ext cx="1080224" cy="9872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Наделенное по приказу полномочиями должностное лицо органа местного самоуправления информирует на официальном сайте граждан о принятых мерах</a:t>
          </a:r>
          <a:endParaRPr lang="ru-RU" sz="2000" kern="1200" dirty="0"/>
        </a:p>
      </dsp:txBody>
      <dsp:txXfrm rot="-5400000">
        <a:off x="1163319" y="2995617"/>
        <a:ext cx="9820249" cy="974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FDB46-151F-434B-BD8F-D9D856E0013B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DD6C6-8A6A-47F8-A248-5B768140B5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999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DD6C6-8A6A-47F8-A248-5B768140B544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495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9579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16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65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781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0571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54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546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00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26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EA92644-4D22-4054-928F-990B2B4478FB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20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92644-4D22-4054-928F-990B2B4478FB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039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EA92644-4D22-4054-928F-990B2B4478FB}" type="datetimeFigureOut">
              <a:rPr lang="ru-RU" smtClean="0"/>
              <a:pPr/>
              <a:t>24.05.2022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4E0F055-74EC-4871-9ECC-5BFCD65779F5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46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tainme.ru/post/dobryakova/" TargetMode="External"/><Relationship Id="rId2" Type="http://schemas.openxmlformats.org/officeDocument/2006/relationships/hyperlink" Target="http://www.coko24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90600" y="635000"/>
            <a:ext cx="10604500" cy="3810000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>
                <a:solidFill>
                  <a:schemeClr val="accent1"/>
                </a:solidFill>
              </a:rPr>
              <a:t/>
            </a:r>
            <a:br>
              <a:rPr lang="ru-RU" sz="3200" b="1" i="1" dirty="0">
                <a:solidFill>
                  <a:schemeClr val="accent1"/>
                </a:solidFill>
              </a:rPr>
            </a:br>
            <a:r>
              <a:rPr lang="ru-RU" sz="40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Организация </a:t>
            </a:r>
            <a:r>
              <a:rPr lang="ru-RU" sz="40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и проведение работы </a:t>
            </a:r>
            <a:r>
              <a:rPr lang="ru-RU" sz="40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по устранению недостатков, выявленных в ходе независимой оценки качества условий осуществления образовательной деятельности муниципальными образовательными организациями</a:t>
            </a:r>
            <a:r>
              <a:rPr lang="ru-RU" sz="3200" b="1" i="1" dirty="0">
                <a:solidFill>
                  <a:schemeClr val="accent1"/>
                </a:solidFill>
              </a:rPr>
              <a:t/>
            </a:r>
            <a:br>
              <a:rPr lang="ru-RU" sz="3200" b="1" i="1" dirty="0">
                <a:solidFill>
                  <a:schemeClr val="accent1"/>
                </a:solidFill>
              </a:rPr>
            </a:br>
            <a:endParaRPr lang="ru-RU" sz="30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1986" y="5106298"/>
            <a:ext cx="8144247" cy="927405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latin typeface="Arial Narrow" panose="020B0606020202030204" pitchFamily="34" charset="0"/>
              </a:rPr>
              <a:t>Зеленко Лариса Егоровна,</a:t>
            </a:r>
            <a:br>
              <a:rPr lang="ru-RU" sz="2800" dirty="0" smtClean="0">
                <a:latin typeface="Arial Narrow" panose="020B0606020202030204" pitchFamily="34" charset="0"/>
              </a:rPr>
            </a:br>
            <a:r>
              <a:rPr lang="ru-RU" sz="2800" dirty="0" smtClean="0">
                <a:latin typeface="Arial Narrow" panose="020B0606020202030204" pitchFamily="34" charset="0"/>
              </a:rPr>
              <a:t>Красноярск, 2022</a:t>
            </a:r>
            <a:endParaRPr lang="ru-RU" sz="2800" dirty="0">
              <a:latin typeface="Arial Narrow" panose="020B060602020203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88" y="5039601"/>
            <a:ext cx="2876312" cy="114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43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6900" y="88901"/>
            <a:ext cx="11366500" cy="1473199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При формировании сведений о Планах на сайте </a:t>
            </a:r>
            <a:r>
              <a:rPr lang="en-US" sz="44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bus.gov.ru</a:t>
            </a:r>
            <a:r>
              <a:rPr lang="ru-RU" sz="44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 </a:t>
            </a:r>
            <a:r>
              <a:rPr lang="ru-RU" sz="4400" b="1" dirty="0">
                <a:solidFill>
                  <a:schemeClr val="accent2"/>
                </a:solidFill>
                <a:latin typeface="Arial Narrow" panose="020B0606020202030204" pitchFamily="34" charset="0"/>
              </a:rPr>
              <a:t>указывается </a:t>
            </a:r>
            <a:r>
              <a:rPr lang="ru-RU" sz="44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следующая информация:</a:t>
            </a:r>
            <a:endParaRPr lang="ru-RU" sz="4400" b="1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0" y="1701800"/>
            <a:ext cx="10210800" cy="4508500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300" dirty="0">
                <a:latin typeface="Arial Narrow" panose="020B0606020202030204" pitchFamily="34" charset="0"/>
              </a:rPr>
              <a:t>Р</a:t>
            </a:r>
            <a:r>
              <a:rPr lang="ru-RU" sz="2300" dirty="0" smtClean="0">
                <a:latin typeface="Arial Narrow" panose="020B0606020202030204" pitchFamily="34" charset="0"/>
              </a:rPr>
              <a:t>еквизиты </a:t>
            </a:r>
            <a:r>
              <a:rPr lang="ru-RU" sz="2300" dirty="0">
                <a:latin typeface="Arial Narrow" panose="020B0606020202030204" pitchFamily="34" charset="0"/>
              </a:rPr>
              <a:t>утвержденного </a:t>
            </a:r>
            <a:r>
              <a:rPr lang="ru-RU" sz="2300" dirty="0" smtClean="0">
                <a:latin typeface="Arial Narrow" panose="020B0606020202030204" pitchFamily="34" charset="0"/>
              </a:rPr>
              <a:t>Плана </a:t>
            </a:r>
            <a:r>
              <a:rPr lang="ru-RU" sz="2300" dirty="0">
                <a:latin typeface="Arial Narrow" panose="020B0606020202030204" pitchFamily="34" charset="0"/>
              </a:rPr>
              <a:t>по устранению </a:t>
            </a:r>
            <a:r>
              <a:rPr lang="ru-RU" sz="2300" dirty="0" smtClean="0">
                <a:latin typeface="Arial Narrow" panose="020B0606020202030204" pitchFamily="34" charset="0"/>
              </a:rPr>
              <a:t>недостатков, включающие: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2300" dirty="0">
                <a:latin typeface="Arial Narrow" panose="020B0606020202030204" pitchFamily="34" charset="0"/>
              </a:rPr>
              <a:t> </a:t>
            </a:r>
            <a:r>
              <a:rPr lang="ru-RU" sz="2300" dirty="0" smtClean="0">
                <a:latin typeface="Arial Narrow" panose="020B0606020202030204" pitchFamily="34" charset="0"/>
              </a:rPr>
              <a:t>   полное наименование организации;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2300" dirty="0">
                <a:latin typeface="Arial Narrow" panose="020B0606020202030204" pitchFamily="34" charset="0"/>
              </a:rPr>
              <a:t> </a:t>
            </a:r>
            <a:r>
              <a:rPr lang="ru-RU" sz="2300" dirty="0" smtClean="0">
                <a:latin typeface="Arial Narrow" panose="020B0606020202030204" pitchFamily="34" charset="0"/>
              </a:rPr>
              <a:t>    ИНН организации;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2300" dirty="0">
                <a:latin typeface="Arial Narrow" panose="020B0606020202030204" pitchFamily="34" charset="0"/>
              </a:rPr>
              <a:t> </a:t>
            </a:r>
            <a:r>
              <a:rPr lang="ru-RU" sz="2300" dirty="0" smtClean="0">
                <a:latin typeface="Arial Narrow" panose="020B0606020202030204" pitchFamily="34" charset="0"/>
              </a:rPr>
              <a:t>    наименование органа местного самоуправления, руководителем (уполномоченным им лицом) которого утвержден План </a:t>
            </a:r>
            <a:r>
              <a:rPr lang="ru-RU" sz="2300" dirty="0">
                <a:latin typeface="Arial Narrow" panose="020B0606020202030204" pitchFamily="34" charset="0"/>
              </a:rPr>
              <a:t>по устранению </a:t>
            </a:r>
            <a:r>
              <a:rPr lang="ru-RU" sz="2300" dirty="0" smtClean="0">
                <a:latin typeface="Arial Narrow" panose="020B0606020202030204" pitchFamily="34" charset="0"/>
              </a:rPr>
              <a:t>недостатков;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2300" dirty="0">
                <a:latin typeface="Arial Narrow" panose="020B0606020202030204" pitchFamily="34" charset="0"/>
              </a:rPr>
              <a:t> </a:t>
            </a:r>
            <a:r>
              <a:rPr lang="ru-RU" sz="2300" dirty="0" smtClean="0">
                <a:latin typeface="Arial Narrow" panose="020B0606020202030204" pitchFamily="34" charset="0"/>
              </a:rPr>
              <a:t> фамилия, имя, отчество (при наличии) руководителя </a:t>
            </a:r>
            <a:r>
              <a:rPr lang="ru-RU" sz="2300" dirty="0">
                <a:latin typeface="Arial Narrow" panose="020B0606020202030204" pitchFamily="34" charset="0"/>
              </a:rPr>
              <a:t>органа местного </a:t>
            </a:r>
            <a:r>
              <a:rPr lang="ru-RU" sz="2300" dirty="0" smtClean="0">
                <a:latin typeface="Arial Narrow" panose="020B0606020202030204" pitchFamily="34" charset="0"/>
              </a:rPr>
              <a:t>самоуправления, которым </a:t>
            </a:r>
            <a:r>
              <a:rPr lang="ru-RU" sz="2300" dirty="0">
                <a:latin typeface="Arial Narrow" panose="020B0606020202030204" pitchFamily="34" charset="0"/>
              </a:rPr>
              <a:t>утвержден </a:t>
            </a:r>
            <a:r>
              <a:rPr lang="ru-RU" sz="2300" dirty="0" smtClean="0">
                <a:latin typeface="Arial Narrow" panose="020B0606020202030204" pitchFamily="34" charset="0"/>
              </a:rPr>
              <a:t>План </a:t>
            </a:r>
            <a:r>
              <a:rPr lang="ru-RU" sz="2300" dirty="0">
                <a:latin typeface="Arial Narrow" panose="020B0606020202030204" pitchFamily="34" charset="0"/>
              </a:rPr>
              <a:t>по устранению </a:t>
            </a:r>
            <a:r>
              <a:rPr lang="ru-RU" sz="2300" dirty="0" smtClean="0">
                <a:latin typeface="Arial Narrow" panose="020B0606020202030204" pitchFamily="34" charset="0"/>
              </a:rPr>
              <a:t>недостатков;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2300" dirty="0">
                <a:latin typeface="Arial Narrow" panose="020B0606020202030204" pitchFamily="34" charset="0"/>
              </a:rPr>
              <a:t> </a:t>
            </a:r>
            <a:r>
              <a:rPr lang="ru-RU" sz="2300" dirty="0" smtClean="0">
                <a:latin typeface="Arial Narrow" panose="020B0606020202030204" pitchFamily="34" charset="0"/>
              </a:rPr>
              <a:t> дата утверждения плана по </a:t>
            </a:r>
            <a:r>
              <a:rPr lang="ru-RU" sz="2300" dirty="0">
                <a:latin typeface="Arial Narrow" panose="020B0606020202030204" pitchFamily="34" charset="0"/>
              </a:rPr>
              <a:t>устранению </a:t>
            </a:r>
            <a:r>
              <a:rPr lang="ru-RU" sz="2300" dirty="0" smtClean="0">
                <a:latin typeface="Arial Narrow" panose="020B0606020202030204" pitchFamily="34" charset="0"/>
              </a:rPr>
              <a:t>недостатков.</a:t>
            </a:r>
          </a:p>
          <a:p>
            <a:pPr marL="457200" indent="-457200" algn="just">
              <a:buAutoNum type="arabicPeriod" startAt="2"/>
            </a:pPr>
            <a:r>
              <a:rPr lang="ru-RU" sz="2300" dirty="0" smtClean="0">
                <a:latin typeface="Arial Narrow" panose="020B0606020202030204" pitchFamily="34" charset="0"/>
              </a:rPr>
              <a:t>Период</a:t>
            </a:r>
            <a:r>
              <a:rPr lang="ru-RU" sz="2300" dirty="0">
                <a:latin typeface="Arial Narrow" panose="020B0606020202030204" pitchFamily="34" charset="0"/>
              </a:rPr>
              <a:t>, на который сформирован </a:t>
            </a:r>
            <a:r>
              <a:rPr lang="ru-RU" sz="2300" dirty="0" smtClean="0">
                <a:latin typeface="Arial Narrow" panose="020B0606020202030204" pitchFamily="34" charset="0"/>
              </a:rPr>
              <a:t>План </a:t>
            </a:r>
            <a:r>
              <a:rPr lang="ru-RU" sz="2300" dirty="0">
                <a:latin typeface="Arial Narrow" panose="020B0606020202030204" pitchFamily="34" charset="0"/>
              </a:rPr>
              <a:t>по устранению </a:t>
            </a:r>
            <a:r>
              <a:rPr lang="ru-RU" sz="2300" dirty="0" smtClean="0">
                <a:latin typeface="Arial Narrow" panose="020B0606020202030204" pitchFamily="34" charset="0"/>
              </a:rPr>
              <a:t>недостатков.</a:t>
            </a:r>
          </a:p>
        </p:txBody>
      </p:sp>
    </p:spTree>
    <p:extLst>
      <p:ext uri="{BB962C8B-B14F-4D97-AF65-F5344CB8AC3E}">
        <p14:creationId xmlns:p14="http://schemas.microsoft.com/office/powerpoint/2010/main" val="421010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6900" y="88901"/>
            <a:ext cx="11366500" cy="1473199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/>
                </a:solidFill>
                <a:latin typeface="Arial Narrow" panose="020B0606020202030204" pitchFamily="34" charset="0"/>
              </a:rPr>
              <a:t>При формировании сведений о Планах на сайте </a:t>
            </a:r>
            <a:r>
              <a:rPr lang="en-US" b="1" dirty="0">
                <a:solidFill>
                  <a:schemeClr val="accent2"/>
                </a:solidFill>
                <a:latin typeface="Arial Narrow" panose="020B0606020202030204" pitchFamily="34" charset="0"/>
              </a:rPr>
              <a:t>bus.gov.ru</a:t>
            </a:r>
            <a:r>
              <a:rPr lang="ru-RU" b="1" dirty="0">
                <a:solidFill>
                  <a:schemeClr val="accent2"/>
                </a:solidFill>
                <a:latin typeface="Arial Narrow" panose="020B0606020202030204" pitchFamily="34" charset="0"/>
              </a:rPr>
              <a:t> указывается следующая информация: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6000" y="1724660"/>
            <a:ext cx="10350500" cy="4612640"/>
          </a:xfrm>
        </p:spPr>
        <p:txBody>
          <a:bodyPr>
            <a:noAutofit/>
          </a:bodyPr>
          <a:lstStyle/>
          <a:p>
            <a:pPr marL="457200" indent="-457200" algn="just">
              <a:buAutoNum type="arabicPeriod" startAt="3"/>
            </a:pPr>
            <a:r>
              <a:rPr lang="ru-RU" sz="2300" dirty="0" smtClean="0">
                <a:latin typeface="Arial Narrow" panose="020B0606020202030204" pitchFamily="34" charset="0"/>
              </a:rPr>
              <a:t>Сведения </a:t>
            </a:r>
            <a:r>
              <a:rPr lang="ru-RU" sz="2300" dirty="0">
                <a:latin typeface="Arial Narrow" panose="020B0606020202030204" pitchFamily="34" charset="0"/>
              </a:rPr>
              <a:t>о недостатках, </a:t>
            </a:r>
            <a:r>
              <a:rPr lang="ru-RU" sz="2300" dirty="0" smtClean="0">
                <a:latin typeface="Arial Narrow" panose="020B0606020202030204" pitchFamily="34" charset="0"/>
              </a:rPr>
              <a:t>включенных </a:t>
            </a:r>
            <a:r>
              <a:rPr lang="ru-RU" sz="2300" dirty="0">
                <a:latin typeface="Arial Narrow" panose="020B0606020202030204" pitchFamily="34" charset="0"/>
              </a:rPr>
              <a:t>в </a:t>
            </a:r>
            <a:r>
              <a:rPr lang="ru-RU" sz="2300" dirty="0" smtClean="0">
                <a:latin typeface="Arial Narrow" panose="020B0606020202030204" pitchFamily="34" charset="0"/>
              </a:rPr>
              <a:t>План </a:t>
            </a:r>
            <a:r>
              <a:rPr lang="ru-RU" sz="2300" dirty="0">
                <a:latin typeface="Arial Narrow" panose="020B0606020202030204" pitchFamily="34" charset="0"/>
              </a:rPr>
              <a:t>по устранению </a:t>
            </a:r>
            <a:r>
              <a:rPr lang="ru-RU" sz="2300" dirty="0" smtClean="0">
                <a:latin typeface="Arial Narrow" panose="020B0606020202030204" pitchFamily="34" charset="0"/>
              </a:rPr>
              <a:t>недостатков, а именно: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2300" dirty="0">
                <a:latin typeface="Arial Narrow" panose="020B0606020202030204" pitchFamily="34" charset="0"/>
              </a:rPr>
              <a:t> </a:t>
            </a:r>
            <a:r>
              <a:rPr lang="ru-RU" sz="2300" dirty="0" smtClean="0">
                <a:latin typeface="Arial Narrow" panose="020B0606020202030204" pitchFamily="34" charset="0"/>
              </a:rPr>
              <a:t>   наименование недостатка, выявленного в ходе НОК;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2300" dirty="0">
                <a:latin typeface="Arial Narrow" panose="020B0606020202030204" pitchFamily="34" charset="0"/>
              </a:rPr>
              <a:t> </a:t>
            </a:r>
            <a:r>
              <a:rPr lang="ru-RU" sz="2300" dirty="0" smtClean="0">
                <a:latin typeface="Arial Narrow" panose="020B0606020202030204" pitchFamily="34" charset="0"/>
              </a:rPr>
              <a:t>  код и наименование критерия оценки качества условий оказания услуг организациями, к которому относится недостаток, выявленный в ходе НОК;</a:t>
            </a:r>
          </a:p>
          <a:p>
            <a:pPr marL="457200" indent="-457200" algn="just">
              <a:buAutoNum type="arabicPeriod" startAt="4"/>
            </a:pPr>
            <a:r>
              <a:rPr lang="ru-RU" sz="2300" dirty="0" smtClean="0">
                <a:latin typeface="Arial Narrow" panose="020B0606020202030204" pitchFamily="34" charset="0"/>
              </a:rPr>
              <a:t>Сведения о мероприятиях по устранению недостатков, выявленных в ходе НОК и включающие в себя: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2300" dirty="0">
                <a:latin typeface="Arial Narrow" panose="020B0606020202030204" pitchFamily="34" charset="0"/>
              </a:rPr>
              <a:t> </a:t>
            </a:r>
            <a:r>
              <a:rPr lang="ru-RU" sz="2300" dirty="0" smtClean="0">
                <a:latin typeface="Arial Narrow" panose="020B0606020202030204" pitchFamily="34" charset="0"/>
              </a:rPr>
              <a:t>   наименование мероприятия по устранению недостатков, выявленных в ходе НОК с указанием недостатка, на устранение которого направлено данное мероприятие;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2300" dirty="0">
                <a:latin typeface="Arial Narrow" panose="020B0606020202030204" pitchFamily="34" charset="0"/>
              </a:rPr>
              <a:t> </a:t>
            </a:r>
            <a:r>
              <a:rPr lang="ru-RU" sz="2300" dirty="0" smtClean="0">
                <a:latin typeface="Arial Narrow" panose="020B0606020202030204" pitchFamily="34" charset="0"/>
              </a:rPr>
              <a:t>  плановый срок реализации мероприятия по </a:t>
            </a:r>
            <a:r>
              <a:rPr lang="ru-RU" sz="2300" dirty="0">
                <a:latin typeface="Arial Narrow" panose="020B0606020202030204" pitchFamily="34" charset="0"/>
              </a:rPr>
              <a:t>устранению недостатков, выявленных в ходе </a:t>
            </a:r>
            <a:r>
              <a:rPr lang="ru-RU" sz="2300" dirty="0" smtClean="0">
                <a:latin typeface="Arial Narrow" panose="020B0606020202030204" pitchFamily="34" charset="0"/>
              </a:rPr>
              <a:t>НОК;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2300" dirty="0">
                <a:latin typeface="Arial Narrow" panose="020B0606020202030204" pitchFamily="34" charset="0"/>
              </a:rPr>
              <a:t> </a:t>
            </a:r>
            <a:r>
              <a:rPr lang="ru-RU" sz="2300" dirty="0" smtClean="0">
                <a:latin typeface="Arial Narrow" panose="020B0606020202030204" pitchFamily="34" charset="0"/>
              </a:rPr>
              <a:t>  фамилия, имя, отчество (при наличии), должность ответственного исполнителя мероприятия по устранению недостатков, выявленных в ходе НОК</a:t>
            </a:r>
          </a:p>
        </p:txBody>
      </p:sp>
    </p:spTree>
    <p:extLst>
      <p:ext uri="{BB962C8B-B14F-4D97-AF65-F5344CB8AC3E}">
        <p14:creationId xmlns:p14="http://schemas.microsoft.com/office/powerpoint/2010/main" val="226142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6900" y="88901"/>
            <a:ext cx="11366500" cy="1384299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/>
                </a:solidFill>
                <a:latin typeface="Arial Narrow" panose="020B0606020202030204" pitchFamily="34" charset="0"/>
              </a:rPr>
              <a:t>При формировании сведений о Планах на сайте </a:t>
            </a:r>
            <a:r>
              <a:rPr lang="en-US" b="1" dirty="0">
                <a:solidFill>
                  <a:schemeClr val="accent2"/>
                </a:solidFill>
                <a:latin typeface="Arial Narrow" panose="020B0606020202030204" pitchFamily="34" charset="0"/>
              </a:rPr>
              <a:t>bus.gov.ru</a:t>
            </a:r>
            <a:r>
              <a:rPr lang="ru-RU" b="1" dirty="0">
                <a:solidFill>
                  <a:schemeClr val="accent2"/>
                </a:solidFill>
                <a:latin typeface="Arial Narrow" panose="020B0606020202030204" pitchFamily="34" charset="0"/>
              </a:rPr>
              <a:t> указывается следующая информация: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981200"/>
            <a:ext cx="10269220" cy="4229100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 startAt="5"/>
            </a:pPr>
            <a:r>
              <a:rPr lang="ru-RU" sz="2300" dirty="0" smtClean="0">
                <a:latin typeface="Arial Narrow" panose="020B0606020202030204" pitchFamily="34" charset="0"/>
              </a:rPr>
              <a:t>Описание </a:t>
            </a:r>
            <a:r>
              <a:rPr lang="ru-RU" sz="2300" dirty="0">
                <a:latin typeface="Arial Narrow" panose="020B0606020202030204" pitchFamily="34" charset="0"/>
              </a:rPr>
              <a:t>организации контроля за выполнением утвержденных </a:t>
            </a:r>
            <a:r>
              <a:rPr lang="ru-RU" sz="2300" dirty="0" smtClean="0">
                <a:latin typeface="Arial Narrow" panose="020B0606020202030204" pitchFamily="34" charset="0"/>
              </a:rPr>
              <a:t>Планов </a:t>
            </a:r>
            <a:r>
              <a:rPr lang="ru-RU" sz="2300" dirty="0">
                <a:latin typeface="Arial Narrow" panose="020B0606020202030204" pitchFamily="34" charset="0"/>
              </a:rPr>
              <a:t>по устранению </a:t>
            </a:r>
            <a:r>
              <a:rPr lang="ru-RU" sz="2300" dirty="0" smtClean="0">
                <a:latin typeface="Arial Narrow" panose="020B0606020202030204" pitchFamily="34" charset="0"/>
              </a:rPr>
              <a:t>недостатков.</a:t>
            </a:r>
          </a:p>
          <a:p>
            <a:pPr marL="457200" indent="-457200" algn="just">
              <a:buAutoNum type="arabicPeriod" startAt="5"/>
            </a:pPr>
            <a:r>
              <a:rPr lang="ru-RU" sz="2300" dirty="0" smtClean="0">
                <a:latin typeface="Arial Narrow" panose="020B0606020202030204" pitchFamily="34" charset="0"/>
              </a:rPr>
              <a:t>Реквизиты </a:t>
            </a:r>
            <a:r>
              <a:rPr lang="ru-RU" sz="2300" dirty="0">
                <a:latin typeface="Arial Narrow" panose="020B0606020202030204" pitchFamily="34" charset="0"/>
              </a:rPr>
              <a:t>нормативных правовых (правовых) актов уполномоченного органа, регламентирующих вопросы организации контроля за выполнением утвержденных </a:t>
            </a:r>
            <a:r>
              <a:rPr lang="ru-RU" sz="2300" dirty="0" smtClean="0">
                <a:latin typeface="Arial Narrow" panose="020B0606020202030204" pitchFamily="34" charset="0"/>
              </a:rPr>
              <a:t>Планов </a:t>
            </a:r>
            <a:r>
              <a:rPr lang="ru-RU" sz="2300" dirty="0">
                <a:latin typeface="Arial Narrow" panose="020B0606020202030204" pitchFamily="34" charset="0"/>
              </a:rPr>
              <a:t>по устранению </a:t>
            </a:r>
            <a:r>
              <a:rPr lang="ru-RU" sz="2300" dirty="0" smtClean="0">
                <a:latin typeface="Arial Narrow" panose="020B0606020202030204" pitchFamily="34" charset="0"/>
              </a:rPr>
              <a:t>недостатков </a:t>
            </a:r>
            <a:r>
              <a:rPr lang="ru-RU" sz="2300" dirty="0">
                <a:latin typeface="Arial Narrow" panose="020B0606020202030204" pitchFamily="34" charset="0"/>
              </a:rPr>
              <a:t>(далее- нормативный правовой акт по контролю</a:t>
            </a:r>
            <a:r>
              <a:rPr lang="ru-RU" sz="2300" dirty="0" smtClean="0">
                <a:latin typeface="Arial Narrow" panose="020B0606020202030204" pitchFamily="34" charset="0"/>
              </a:rPr>
              <a:t>):</a:t>
            </a:r>
            <a:endParaRPr lang="ru-RU" sz="2300" dirty="0">
              <a:latin typeface="Arial Narrow" panose="020B0606020202030204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2300" dirty="0" smtClean="0">
                <a:latin typeface="Arial Narrow" panose="020B0606020202030204" pitchFamily="34" charset="0"/>
              </a:rPr>
              <a:t>    наименование </a:t>
            </a:r>
            <a:r>
              <a:rPr lang="ru-RU" sz="2300" dirty="0">
                <a:latin typeface="Arial Narrow" panose="020B0606020202030204" pitchFamily="34" charset="0"/>
              </a:rPr>
              <a:t>вида нормативного правового (правового) акта по контролю</a:t>
            </a:r>
            <a:r>
              <a:rPr lang="ru-RU" sz="2300" dirty="0" smtClean="0">
                <a:latin typeface="Arial Narrow" panose="020B0606020202030204" pitchFamily="34" charset="0"/>
              </a:rPr>
              <a:t>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2300" dirty="0" smtClean="0">
                <a:latin typeface="Arial Narrow" panose="020B0606020202030204" pitchFamily="34" charset="0"/>
              </a:rPr>
              <a:t>   дата </a:t>
            </a:r>
            <a:r>
              <a:rPr lang="ru-RU" sz="2300" dirty="0">
                <a:latin typeface="Arial Narrow" panose="020B0606020202030204" pitchFamily="34" charset="0"/>
              </a:rPr>
              <a:t>принятия нормативного правового (правового) акта по контролю</a:t>
            </a:r>
            <a:r>
              <a:rPr lang="ru-RU" sz="2300" dirty="0" smtClean="0">
                <a:latin typeface="Arial Narrow" panose="020B0606020202030204" pitchFamily="34" charset="0"/>
              </a:rPr>
              <a:t>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2300" dirty="0" smtClean="0">
                <a:latin typeface="Arial Narrow" panose="020B0606020202030204" pitchFamily="34" charset="0"/>
              </a:rPr>
              <a:t>   номер </a:t>
            </a:r>
            <a:r>
              <a:rPr lang="ru-RU" sz="2300" dirty="0">
                <a:latin typeface="Arial Narrow" panose="020B0606020202030204" pitchFamily="34" charset="0"/>
              </a:rPr>
              <a:t>нормативного правового (правового) акта по контролю;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2300" dirty="0" smtClean="0">
                <a:latin typeface="Arial Narrow" panose="020B0606020202030204" pitchFamily="34" charset="0"/>
              </a:rPr>
              <a:t>   наименование </a:t>
            </a:r>
            <a:r>
              <a:rPr lang="ru-RU" sz="2300" dirty="0">
                <a:latin typeface="Arial Narrow" panose="020B0606020202030204" pitchFamily="34" charset="0"/>
              </a:rPr>
              <a:t>нормативного правового (правового) акта по контролю (при наличии</a:t>
            </a:r>
            <a:r>
              <a:rPr lang="ru-RU" sz="2300" dirty="0" smtClean="0">
                <a:latin typeface="Arial Narrow" panose="020B0606020202030204" pitchFamily="34" charset="0"/>
              </a:rPr>
              <a:t>).</a:t>
            </a:r>
            <a:endParaRPr lang="ru-RU" sz="23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1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dirty="0">
                <a:solidFill>
                  <a:schemeClr val="accent2"/>
                </a:solidFill>
                <a:latin typeface="Arial Narrow" panose="020B0606020202030204" pitchFamily="34" charset="0"/>
              </a:rPr>
              <a:t>Важно! </a:t>
            </a: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472940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  </a:t>
            </a:r>
          </a:p>
          <a:p>
            <a:pPr algn="just"/>
            <a:r>
              <a:rPr lang="ru-RU" sz="3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  К </a:t>
            </a:r>
            <a:r>
              <a:rPr lang="ru-RU" sz="3000" b="1" dirty="0">
                <a:solidFill>
                  <a:schemeClr val="tx1"/>
                </a:solidFill>
                <a:latin typeface="Arial Narrow" panose="020B0606020202030204" pitchFamily="34" charset="0"/>
              </a:rPr>
              <a:t>сведениям о </a:t>
            </a:r>
            <a:r>
              <a:rPr lang="ru-RU" sz="3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Планах </a:t>
            </a:r>
            <a:r>
              <a:rPr lang="ru-RU" sz="3000" b="1" dirty="0">
                <a:solidFill>
                  <a:schemeClr val="tx1"/>
                </a:solidFill>
                <a:latin typeface="Arial Narrow" panose="020B0606020202030204" pitchFamily="34" charset="0"/>
              </a:rPr>
              <a:t>организаций </a:t>
            </a:r>
            <a:r>
              <a:rPr lang="ru-RU" sz="3000" dirty="0">
                <a:solidFill>
                  <a:schemeClr val="tx1"/>
                </a:solidFill>
                <a:latin typeface="Arial Narrow" panose="020B0606020202030204" pitchFamily="34" charset="0"/>
              </a:rPr>
              <a:t>по устранению </a:t>
            </a:r>
            <a:r>
              <a:rPr lang="ru-RU" sz="3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недостатков, </a:t>
            </a:r>
            <a:r>
              <a:rPr lang="ru-RU" sz="3000" dirty="0">
                <a:solidFill>
                  <a:schemeClr val="tx1"/>
                </a:solidFill>
                <a:latin typeface="Arial Narrow" panose="020B0606020202030204" pitchFamily="34" charset="0"/>
              </a:rPr>
              <a:t>на официальном сайте </a:t>
            </a:r>
            <a:r>
              <a:rPr lang="en-US" sz="3000" dirty="0">
                <a:solidFill>
                  <a:schemeClr val="tx1"/>
                </a:solidFill>
                <a:latin typeface="Arial Narrow" panose="020B0606020202030204" pitchFamily="34" charset="0"/>
              </a:rPr>
              <a:t>bus.gov.ru</a:t>
            </a:r>
            <a:r>
              <a:rPr lang="ru-RU" sz="30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3000" b="1" dirty="0">
                <a:solidFill>
                  <a:schemeClr val="tx1"/>
                </a:solidFill>
                <a:latin typeface="Arial Narrow" panose="020B0606020202030204" pitchFamily="34" charset="0"/>
              </a:rPr>
              <a:t>размещаются </a:t>
            </a:r>
            <a:r>
              <a:rPr lang="ru-RU" sz="3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утвержденные Планы </a:t>
            </a:r>
            <a:r>
              <a:rPr lang="ru-RU" sz="3000" dirty="0">
                <a:solidFill>
                  <a:schemeClr val="tx1"/>
                </a:solidFill>
                <a:latin typeface="Arial Narrow" panose="020B0606020202030204" pitchFamily="34" charset="0"/>
              </a:rPr>
              <a:t>по устранению </a:t>
            </a:r>
            <a:r>
              <a:rPr lang="ru-RU" sz="3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недостатков</a:t>
            </a:r>
            <a:r>
              <a:rPr lang="ru-RU" sz="3000" dirty="0">
                <a:solidFill>
                  <a:schemeClr val="tx1"/>
                </a:solidFill>
                <a:latin typeface="Arial Narrow" panose="020B0606020202030204" pitchFamily="34" charset="0"/>
              </a:rPr>
              <a:t>.</a:t>
            </a:r>
            <a:r>
              <a:rPr lang="en-US" sz="3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endParaRPr lang="ru-RU" sz="30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/>
            <a:endParaRPr lang="ru-RU" sz="30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024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5980" y="286603"/>
            <a:ext cx="10586720" cy="1450757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Формы информации </a:t>
            </a:r>
            <a:r>
              <a:rPr lang="ru-RU" b="1" dirty="0">
                <a:solidFill>
                  <a:schemeClr val="accent2"/>
                </a:solidFill>
                <a:latin typeface="Arial Narrow" panose="020B0606020202030204" pitchFamily="34" charset="0"/>
              </a:rPr>
              <a:t>о </a:t>
            </a:r>
            <a:r>
              <a:rPr lang="ru-RU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Планах </a:t>
            </a:r>
            <a:br>
              <a:rPr lang="ru-RU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</a:br>
            <a:r>
              <a:rPr lang="ru-RU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на </a:t>
            </a:r>
            <a:r>
              <a:rPr lang="en-US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bus.gov.ru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955800"/>
            <a:ext cx="10058400" cy="3913294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3200" dirty="0">
                <a:solidFill>
                  <a:schemeClr val="tx1"/>
                </a:solidFill>
                <a:latin typeface="Arial Narrow" panose="020B0606020202030204" pitchFamily="34" charset="0"/>
              </a:rPr>
              <a:t>Сведения о </a:t>
            </a:r>
            <a:r>
              <a:rPr lang="ru-RU" sz="3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Планах по </a:t>
            </a:r>
            <a:r>
              <a:rPr lang="ru-RU" sz="3200" dirty="0">
                <a:solidFill>
                  <a:schemeClr val="tx1"/>
                </a:solidFill>
                <a:latin typeface="Arial Narrow" panose="020B0606020202030204" pitchFamily="34" charset="0"/>
              </a:rPr>
              <a:t>устранению недостатков </a:t>
            </a:r>
            <a:r>
              <a:rPr lang="ru-RU" sz="3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формируются в информационной системе </a:t>
            </a:r>
            <a:r>
              <a:rPr lang="en-US" sz="3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bus.gov.ru</a:t>
            </a:r>
            <a:r>
              <a:rPr lang="ru-RU" sz="3200" dirty="0">
                <a:solidFill>
                  <a:schemeClr val="tx1"/>
                </a:solidFill>
                <a:latin typeface="Arial Narrow" panose="020B0606020202030204" pitchFamily="34" charset="0"/>
              </a:rPr>
              <a:t>.</a:t>
            </a:r>
            <a:endParaRPr lang="ru-RU" sz="32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Утвержденный План </a:t>
            </a:r>
            <a:r>
              <a:rPr lang="ru-RU" sz="3200" dirty="0">
                <a:solidFill>
                  <a:schemeClr val="tx1"/>
                </a:solidFill>
                <a:latin typeface="Arial Narrow" panose="020B0606020202030204" pitchFamily="34" charset="0"/>
              </a:rPr>
              <a:t>по устранению </a:t>
            </a:r>
            <a:r>
              <a:rPr lang="ru-RU" sz="3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недостатков размещается в виде электронного образа бумажного документа, созданного посредством его сканирования, или в форме </a:t>
            </a:r>
            <a:r>
              <a:rPr lang="ru-RU" sz="3200" dirty="0">
                <a:solidFill>
                  <a:schemeClr val="tx1"/>
                </a:solidFill>
                <a:latin typeface="Arial Narrow" panose="020B0606020202030204" pitchFamily="34" charset="0"/>
              </a:rPr>
              <a:t>электронных </a:t>
            </a:r>
            <a:r>
              <a:rPr lang="ru-RU" sz="3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документов, если документ сформирован в электронном виде.</a:t>
            </a:r>
            <a:endParaRPr lang="ru-RU" sz="3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74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789920" cy="1008797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/>
                </a:solidFill>
                <a:latin typeface="Arial Narrow" panose="020B0606020202030204" pitchFamily="34" charset="0"/>
              </a:rPr>
              <a:t>Сроки размещения информации о </a:t>
            </a:r>
            <a:r>
              <a:rPr lang="ru-RU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Планах</a:t>
            </a:r>
            <a:endParaRPr lang="ru-RU" b="1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9964421" cy="2586566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 Narrow" panose="020B0606020202030204" pitchFamily="34" charset="0"/>
              </a:rPr>
              <a:t> </a:t>
            </a:r>
            <a:r>
              <a:rPr lang="ru-RU" sz="3200" dirty="0" smtClean="0">
                <a:latin typeface="Arial Narrow" panose="020B0606020202030204" pitchFamily="34" charset="0"/>
              </a:rPr>
              <a:t>  Информация </a:t>
            </a:r>
            <a:r>
              <a:rPr lang="ru-RU" sz="3200" dirty="0">
                <a:latin typeface="Arial Narrow" panose="020B0606020202030204" pitchFamily="34" charset="0"/>
              </a:rPr>
              <a:t>размещается на официальном сайте </a:t>
            </a:r>
            <a:r>
              <a:rPr lang="en-US" sz="3200" dirty="0" smtClean="0">
                <a:latin typeface="Arial Narrow" panose="020B0606020202030204" pitchFamily="34" charset="0"/>
              </a:rPr>
              <a:t>bus.gov.ru </a:t>
            </a:r>
            <a:r>
              <a:rPr lang="ru-RU" sz="3200" u="sng" dirty="0" smtClean="0">
                <a:latin typeface="Arial Narrow" panose="020B0606020202030204" pitchFamily="34" charset="0"/>
              </a:rPr>
              <a:t>в </a:t>
            </a:r>
            <a:r>
              <a:rPr lang="ru-RU" sz="3200" u="sng" dirty="0">
                <a:latin typeface="Arial Narrow" panose="020B0606020202030204" pitchFamily="34" charset="0"/>
              </a:rPr>
              <a:t>течение пяти рабочих дней со дня утверждения </a:t>
            </a:r>
            <a:r>
              <a:rPr lang="ru-RU" sz="3200" dirty="0">
                <a:latin typeface="Arial Narrow" panose="020B0606020202030204" pitchFamily="34" charset="0"/>
              </a:rPr>
              <a:t>(одобрения) (внесения изменений, отмены) </a:t>
            </a:r>
            <a:r>
              <a:rPr lang="ru-RU" sz="3200" u="sng" dirty="0">
                <a:latin typeface="Arial Narrow" panose="020B0606020202030204" pitchFamily="34" charset="0"/>
              </a:rPr>
              <a:t>соответствующих документов</a:t>
            </a:r>
            <a:r>
              <a:rPr lang="ru-RU" sz="3200" dirty="0">
                <a:latin typeface="Arial Narrow" panose="020B0606020202030204" pitchFamily="34" charset="0"/>
              </a:rPr>
              <a:t>, на основе которых она формируется.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97278" y="4851400"/>
            <a:ext cx="10434322" cy="13462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Основание:</a:t>
            </a:r>
            <a:r>
              <a:rPr lang="ru-RU" sz="2800" dirty="0">
                <a:solidFill>
                  <a:schemeClr val="accent1"/>
                </a:solidFill>
                <a:latin typeface="Arial Narrow" panose="020B0606020202030204" pitchFamily="34" charset="0"/>
              </a:rPr>
              <a:t> </a:t>
            </a:r>
            <a:r>
              <a:rPr lang="ru-RU" sz="2800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пункт </a:t>
            </a:r>
            <a:r>
              <a:rPr lang="ru-RU" sz="2800" dirty="0">
                <a:solidFill>
                  <a:schemeClr val="accent1"/>
                </a:solidFill>
                <a:latin typeface="Arial Narrow" panose="020B0606020202030204" pitchFamily="34" charset="0"/>
              </a:rPr>
              <a:t>18 Порядка размещения информации о результатах НОКО на сайте </a:t>
            </a:r>
            <a:r>
              <a:rPr lang="en-US" sz="2800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bus.gov.ru</a:t>
            </a:r>
            <a:r>
              <a:rPr lang="ru-RU" sz="2800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, утвержденного </a:t>
            </a:r>
            <a:r>
              <a:rPr lang="ru-RU" sz="2800" dirty="0">
                <a:solidFill>
                  <a:schemeClr val="accent1"/>
                </a:solidFill>
                <a:latin typeface="Arial Narrow" panose="020B0606020202030204" pitchFamily="34" charset="0"/>
              </a:rPr>
              <a:t>приказом Минфина России от 7 мая 2019 г. № </a:t>
            </a:r>
            <a:r>
              <a:rPr lang="ru-RU" sz="2800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66н</a:t>
            </a:r>
            <a:endParaRPr lang="ru-RU" sz="2800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16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accent1"/>
                </a:solidFill>
              </a:rPr>
              <a:t>Контроль за исполнением Планов </a:t>
            </a:r>
            <a:r>
              <a:rPr lang="ru-RU" sz="3600" b="1" i="1" dirty="0">
                <a:solidFill>
                  <a:schemeClr val="accent1"/>
                </a:solidFill>
              </a:rPr>
              <a:t>по устранению </a:t>
            </a:r>
            <a:r>
              <a:rPr lang="ru-RU" sz="3600" b="1" i="1" dirty="0" smtClean="0">
                <a:solidFill>
                  <a:schemeClr val="accent1"/>
                </a:solidFill>
              </a:rPr>
              <a:t>недостатков</a:t>
            </a:r>
            <a:r>
              <a:rPr lang="ru-RU" sz="3600" b="1" i="1" dirty="0">
                <a:solidFill>
                  <a:schemeClr val="accent1"/>
                </a:solidFill>
              </a:rPr>
              <a:t/>
            </a:r>
            <a:br>
              <a:rPr lang="ru-RU" sz="3600" b="1" i="1" dirty="0">
                <a:solidFill>
                  <a:schemeClr val="accent1"/>
                </a:solidFill>
              </a:rPr>
            </a:b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252831"/>
              </p:ext>
            </p:extLst>
          </p:nvPr>
        </p:nvGraphicFramePr>
        <p:xfrm>
          <a:off x="508000" y="1625601"/>
          <a:ext cx="11036300" cy="461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808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47700" y="1"/>
            <a:ext cx="10744200" cy="184573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При </a:t>
            </a:r>
            <a:r>
              <a:rPr lang="ru-RU" b="1" dirty="0">
                <a:solidFill>
                  <a:schemeClr val="accent2"/>
                </a:solidFill>
                <a:latin typeface="Arial Narrow" panose="020B0606020202030204" pitchFamily="34" charset="0"/>
              </a:rPr>
              <a:t>формировании на сайте </a:t>
            </a:r>
            <a:r>
              <a:rPr lang="en-US" b="1" dirty="0">
                <a:solidFill>
                  <a:schemeClr val="accent2"/>
                </a:solidFill>
                <a:latin typeface="Arial Narrow" panose="020B0606020202030204" pitchFamily="34" charset="0"/>
              </a:rPr>
              <a:t>bus.gov.ru</a:t>
            </a:r>
            <a:r>
              <a:rPr lang="ru-RU" b="1" dirty="0">
                <a:solidFill>
                  <a:schemeClr val="accent2"/>
                </a:solidFill>
                <a:latin typeface="Arial Narrow" panose="020B0606020202030204" pitchFamily="34" charset="0"/>
              </a:rPr>
              <a:t> </a:t>
            </a:r>
            <a:r>
              <a:rPr lang="ru-RU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сведений о реализации мероприятий указывается следующая </a:t>
            </a:r>
            <a:r>
              <a:rPr lang="ru-RU" b="1" dirty="0">
                <a:solidFill>
                  <a:schemeClr val="accent2"/>
                </a:solidFill>
                <a:latin typeface="Arial Narrow" panose="020B0606020202030204" pitchFamily="34" charset="0"/>
              </a:rPr>
              <a:t>информация: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097280" y="2108200"/>
            <a:ext cx="10058400" cy="3760894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ru-RU" sz="3000" dirty="0" smtClean="0">
                <a:solidFill>
                  <a:schemeClr val="tx1"/>
                </a:solidFill>
              </a:rPr>
              <a:t>    сведения </a:t>
            </a:r>
            <a:r>
              <a:rPr lang="ru-RU" sz="3000" dirty="0">
                <a:solidFill>
                  <a:schemeClr val="tx1"/>
                </a:solidFill>
              </a:rPr>
              <a:t>о реализации мероприятия по устранению недостатков, выявленных в ходе НОК, с указанием перечня выполненных мер по устранению недостатка, выявленного в ходе НОК;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3000" dirty="0">
                <a:solidFill>
                  <a:schemeClr val="tx1"/>
                </a:solidFill>
              </a:rPr>
              <a:t>   фактический срок реализации мероприятия по устранению недостатков, выявленных в ходе независимой оценки качества</a:t>
            </a:r>
            <a:r>
              <a:rPr lang="ru-RU" sz="2800" dirty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162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4200" y="1"/>
            <a:ext cx="11303000" cy="152399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</a:rPr>
              <a:t>     </a:t>
            </a:r>
            <a:r>
              <a:rPr lang="ru-RU" sz="49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Сроки </a:t>
            </a:r>
            <a:r>
              <a:rPr lang="ru-RU" sz="4900" b="1" dirty="0">
                <a:solidFill>
                  <a:schemeClr val="accent2"/>
                </a:solidFill>
                <a:latin typeface="Arial Narrow" panose="020B0606020202030204" pitchFamily="34" charset="0"/>
              </a:rPr>
              <a:t>размещения информации о </a:t>
            </a:r>
            <a:r>
              <a:rPr lang="ru-RU" sz="4900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реализации мероприятий по устранению недостатков</a:t>
            </a:r>
            <a:endParaRPr lang="ru-RU" sz="4900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10154922" cy="2586566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>
                <a:latin typeface="Arial Narrow" panose="020B0606020202030204" pitchFamily="34" charset="0"/>
              </a:rPr>
              <a:t>    Сведения о реализации мероприятий по устранению недостатков, выявленных в ходе независимой оценки качества, размещаются на официальном сайте </a:t>
            </a:r>
            <a:r>
              <a:rPr lang="en-US" sz="3200" dirty="0">
                <a:latin typeface="Arial Narrow" panose="020B0606020202030204" pitchFamily="34" charset="0"/>
              </a:rPr>
              <a:t>bus.gov.ru </a:t>
            </a:r>
            <a:r>
              <a:rPr lang="ru-RU" sz="3200" u="sng" dirty="0" smtClean="0">
                <a:latin typeface="Arial Narrow" panose="020B0606020202030204" pitchFamily="34" charset="0"/>
              </a:rPr>
              <a:t>в течение десяти дней со дня наступления планового срока реализации мероприятия</a:t>
            </a:r>
            <a:r>
              <a:rPr lang="ru-RU" sz="3200" dirty="0" smtClean="0">
                <a:latin typeface="Arial Narrow" panose="020B0606020202030204" pitchFamily="34" charset="0"/>
              </a:rPr>
              <a:t>.</a:t>
            </a:r>
            <a:endParaRPr lang="ru-RU" sz="3200" dirty="0">
              <a:latin typeface="Arial Narrow" panose="020B0606020202030204" pitchFamily="34" charset="0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97278" y="4851400"/>
            <a:ext cx="10434322" cy="13462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Основание:</a:t>
            </a:r>
            <a:r>
              <a:rPr lang="ru-RU" sz="2800" dirty="0">
                <a:solidFill>
                  <a:schemeClr val="accent1"/>
                </a:solidFill>
                <a:latin typeface="Arial Narrow" panose="020B0606020202030204" pitchFamily="34" charset="0"/>
              </a:rPr>
              <a:t> </a:t>
            </a:r>
            <a:r>
              <a:rPr lang="ru-RU" sz="2800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пункт </a:t>
            </a:r>
            <a:r>
              <a:rPr lang="ru-RU" sz="2800" dirty="0">
                <a:solidFill>
                  <a:schemeClr val="accent1"/>
                </a:solidFill>
                <a:latin typeface="Arial Narrow" panose="020B0606020202030204" pitchFamily="34" charset="0"/>
              </a:rPr>
              <a:t>18 Порядка размещения информации о результатах НОКО на сайте </a:t>
            </a:r>
            <a:r>
              <a:rPr lang="en-US" sz="2800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bus.gov.ru</a:t>
            </a:r>
            <a:r>
              <a:rPr lang="ru-RU" sz="2800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, утвержденного </a:t>
            </a:r>
            <a:r>
              <a:rPr lang="ru-RU" sz="2800" dirty="0">
                <a:solidFill>
                  <a:schemeClr val="accent1"/>
                </a:solidFill>
                <a:latin typeface="Arial Narrow" panose="020B0606020202030204" pitchFamily="34" charset="0"/>
              </a:rPr>
              <a:t>приказом Минфина России от 7 мая 2019 г. № 66н</a:t>
            </a:r>
            <a:r>
              <a:rPr lang="ru-RU" sz="2800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)</a:t>
            </a:r>
            <a:endParaRPr lang="ru-RU" sz="2800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34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100" y="101601"/>
            <a:ext cx="11150600" cy="86359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Размещенная информация на сайте </a:t>
            </a:r>
            <a:r>
              <a:rPr lang="en-US" dirty="0" smtClean="0"/>
              <a:t>bus.gov.ru 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2021311"/>
              </p:ext>
            </p:extLst>
          </p:nvPr>
        </p:nvGraphicFramePr>
        <p:xfrm>
          <a:off x="520698" y="965203"/>
          <a:ext cx="11303000" cy="53679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0600"/>
                <a:gridCol w="2260600"/>
                <a:gridCol w="2260600"/>
                <a:gridCol w="2260600"/>
                <a:gridCol w="2260600"/>
              </a:tblGrid>
              <a:tr h="18033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муниципальной</a:t>
                      </a:r>
                      <a:r>
                        <a:rPr lang="ru-RU" baseline="0" dirty="0" smtClean="0"/>
                        <a:t> территории</a:t>
                      </a: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опубликованных планов</a:t>
                      </a:r>
                    </a:p>
                    <a:p>
                      <a:pPr algn="ctr"/>
                      <a:r>
                        <a:rPr lang="ru-RU" dirty="0" smtClean="0"/>
                        <a:t>на 2020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Количество</a:t>
                      </a:r>
                      <a:r>
                        <a:rPr lang="ru-RU" baseline="0" dirty="0" smtClean="0"/>
                        <a:t> планов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,  у которых  </a:t>
                      </a:r>
                      <a:r>
                        <a:rPr lang="ru-RU" dirty="0" smtClean="0"/>
                        <a:t>отсутствует</a:t>
                      </a:r>
                      <a:r>
                        <a:rPr lang="ru-RU" baseline="0" dirty="0" smtClean="0"/>
                        <a:t> информация об их исполнении</a:t>
                      </a:r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в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2020 году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опубликованных планов</a:t>
                      </a:r>
                    </a:p>
                    <a:p>
                      <a:pPr algn="ctr"/>
                      <a:r>
                        <a:rPr lang="ru-RU" dirty="0" smtClean="0"/>
                        <a:t>на 2021 год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Количество</a:t>
                      </a:r>
                      <a:r>
                        <a:rPr lang="ru-RU" baseline="0" dirty="0" smtClean="0"/>
                        <a:t> планов, у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которых </a:t>
                      </a:r>
                      <a:r>
                        <a:rPr lang="ru-RU" dirty="0" smtClean="0"/>
                        <a:t>отсутствует</a:t>
                      </a:r>
                      <a:r>
                        <a:rPr lang="ru-RU" baseline="0" dirty="0" smtClean="0"/>
                        <a:t> информация об их исполнении</a:t>
                      </a:r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в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2021 году</a:t>
                      </a:r>
                    </a:p>
                  </a:txBody>
                  <a:tcPr/>
                </a:tc>
              </a:tr>
              <a:tr h="3837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г. Ачинск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</a:tr>
              <a:tr h="3837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г. Боготол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837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г. Енисейск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----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----</a:t>
                      </a:r>
                      <a:endParaRPr lang="ru-RU" dirty="0"/>
                    </a:p>
                  </a:txBody>
                  <a:tcPr/>
                </a:tc>
              </a:tr>
              <a:tr h="3837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г. Канск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</a:tr>
              <a:tr h="383735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Большеулуйский</a:t>
                      </a:r>
                      <a:r>
                        <a:rPr lang="ru-RU" dirty="0" smtClean="0"/>
                        <a:t> 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83735">
                <a:tc>
                  <a:txBody>
                    <a:bodyPr/>
                    <a:lstStyle/>
                    <a:p>
                      <a:r>
                        <a:rPr lang="ru-RU" dirty="0" smtClean="0"/>
                        <a:t>Емельяновский 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34466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Ирбейский</a:t>
                      </a:r>
                      <a:r>
                        <a:rPr lang="ru-RU" dirty="0" smtClean="0"/>
                        <a:t> 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---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----</a:t>
                      </a:r>
                      <a:endParaRPr lang="ru-RU" dirty="0"/>
                    </a:p>
                  </a:txBody>
                  <a:tcPr/>
                </a:tc>
              </a:tr>
              <a:tr h="383735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Кежемский</a:t>
                      </a:r>
                      <a:r>
                        <a:rPr lang="ru-RU" dirty="0" smtClean="0"/>
                        <a:t> 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----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----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960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4197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/>
                </a:solidFill>
                <a:latin typeface="Arial Narrow" panose="020B0606020202030204" pitchFamily="34" charset="0"/>
              </a:rPr>
              <a:t>Нормативно-правовая база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7700" y="1727200"/>
            <a:ext cx="11023600" cy="4673600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Arial Narrow" panose="020B0606020202030204" pitchFamily="34" charset="0"/>
              </a:rPr>
              <a:t>  Федеральный закон от 29.12.2012 № 273-ФЗ «Об образовании в Российской Федерации» статья 95.2 Независимая оценка качества условий осуществления образовательной деятельности организациями, осуществляющими образовательную деятельность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Arial Narrow" panose="020B0606020202030204" pitchFamily="34" charset="0"/>
              </a:rPr>
              <a:t>  Постановление </a:t>
            </a:r>
            <a:r>
              <a:rPr lang="ru-RU" sz="2400" dirty="0">
                <a:latin typeface="Arial Narrow" panose="020B0606020202030204" pitchFamily="34" charset="0"/>
              </a:rPr>
              <a:t>Правительства Российской Федерации от 17 апреля 2018 г. № 457 «Об утверждении формы обязательного публичного отчета высшего должностного лица субъекта Российской Федерации (руководителя высшего исполнительного органа государственной власти субъекта Российской Федерации) о результатах независимой оценки качества условий оказания услуг организациями в сфере культуры, охраны здоровья, образования, социального обслуживания, представляемого в законодательный (представительный) орган государственной власти субъекта Российской Федерации, и </a:t>
            </a:r>
            <a:r>
              <a:rPr lang="ru-RU" sz="2400" u="sng" dirty="0">
                <a:latin typeface="Arial Narrow" panose="020B0606020202030204" pitchFamily="34" charset="0"/>
              </a:rPr>
              <a:t>формы плана по устранению недостатков, выявленных в ходе независимой оценки качества условий оказания услуг </a:t>
            </a:r>
            <a:r>
              <a:rPr lang="ru-RU" sz="2400" dirty="0">
                <a:latin typeface="Arial Narrow" panose="020B0606020202030204" pitchFamily="34" charset="0"/>
              </a:rPr>
              <a:t>организациями в сфере культуры, охраны здоровья, образования, социального обслуживания и федеральными учреждениями медико-социальной экспертизы» </a:t>
            </a:r>
            <a:endParaRPr lang="ru-RU" sz="2400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33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100" y="101601"/>
            <a:ext cx="11150600" cy="86359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Размещенная информация на сайте </a:t>
            </a:r>
            <a:r>
              <a:rPr lang="en-US" dirty="0" smtClean="0"/>
              <a:t>bus.gov.ru 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188474"/>
              </p:ext>
            </p:extLst>
          </p:nvPr>
        </p:nvGraphicFramePr>
        <p:xfrm>
          <a:off x="520698" y="965203"/>
          <a:ext cx="11303000" cy="5401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0600"/>
                <a:gridCol w="2260600"/>
                <a:gridCol w="2260600"/>
                <a:gridCol w="2260600"/>
                <a:gridCol w="2260600"/>
              </a:tblGrid>
              <a:tr h="19840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Наименование муниципальной</a:t>
                      </a:r>
                      <a:r>
                        <a:rPr lang="ru-RU" baseline="0" dirty="0" smtClean="0"/>
                        <a:t> территории</a:t>
                      </a: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опубликованных планов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на 2020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Количество</a:t>
                      </a:r>
                      <a:r>
                        <a:rPr lang="ru-RU" baseline="0" dirty="0" smtClean="0"/>
                        <a:t> планов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, у которых </a:t>
                      </a:r>
                      <a:r>
                        <a:rPr lang="ru-RU" dirty="0" smtClean="0"/>
                        <a:t>отсутствует</a:t>
                      </a:r>
                      <a:r>
                        <a:rPr lang="ru-RU" baseline="0" dirty="0" smtClean="0"/>
                        <a:t> информация об их исполнении </a:t>
                      </a:r>
                      <a:r>
                        <a:rPr lang="ru-RU" dirty="0" smtClean="0"/>
                        <a:t>в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2020 году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опубликованных планов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на 2021 год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Количество</a:t>
                      </a:r>
                      <a:r>
                        <a:rPr lang="ru-RU" baseline="0" dirty="0" smtClean="0"/>
                        <a:t> планов,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у которых </a:t>
                      </a:r>
                      <a:r>
                        <a:rPr lang="ru-RU" dirty="0" smtClean="0"/>
                        <a:t>отсутствует</a:t>
                      </a:r>
                      <a:r>
                        <a:rPr lang="ru-RU" baseline="0" dirty="0" smtClean="0"/>
                        <a:t> информация об их исполнении </a:t>
                      </a:r>
                      <a:r>
                        <a:rPr lang="ru-RU" dirty="0" smtClean="0"/>
                        <a:t>в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2021 году</a:t>
                      </a:r>
                    </a:p>
                  </a:txBody>
                  <a:tcPr/>
                </a:tc>
              </a:tr>
              <a:tr h="3741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Козульский</a:t>
                      </a:r>
                      <a:r>
                        <a:rPr lang="ru-RU" baseline="0" dirty="0" smtClean="0"/>
                        <a:t> район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41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Курагинский</a:t>
                      </a:r>
                      <a:r>
                        <a:rPr lang="ru-RU" baseline="0" dirty="0" smtClean="0"/>
                        <a:t> район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  <a:tr h="3741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Назаровский</a:t>
                      </a:r>
                      <a:r>
                        <a:rPr lang="ru-RU" baseline="0" dirty="0" smtClean="0"/>
                        <a:t> район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6312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Нижнеингашский</a:t>
                      </a:r>
                      <a:r>
                        <a:rPr lang="ru-RU" baseline="0" dirty="0" smtClean="0"/>
                        <a:t> район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</a:tr>
              <a:tr h="63128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Новоселовский</a:t>
                      </a:r>
                      <a:r>
                        <a:rPr lang="ru-RU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район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631284">
                <a:tc>
                  <a:txBody>
                    <a:bodyPr/>
                    <a:lstStyle/>
                    <a:p>
                      <a:r>
                        <a:rPr lang="ru-RU" dirty="0" smtClean="0"/>
                        <a:t>Северо-Енисейский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---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----</a:t>
                      </a:r>
                      <a:endParaRPr lang="ru-RU" dirty="0"/>
                    </a:p>
                  </a:txBody>
                  <a:tcPr/>
                </a:tc>
              </a:tr>
              <a:tr h="374187">
                <a:tc>
                  <a:txBody>
                    <a:bodyPr/>
                    <a:lstStyle/>
                    <a:p>
                      <a:r>
                        <a:rPr lang="ru-RU" dirty="0" smtClean="0"/>
                        <a:t>Уярский 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92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100" y="243839"/>
            <a:ext cx="11150600" cy="65532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Размещенная информация на сайте </a:t>
            </a:r>
            <a:r>
              <a:rPr lang="en-US" dirty="0" smtClean="0"/>
              <a:t>bus.gov.ru 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5862453"/>
              </p:ext>
            </p:extLst>
          </p:nvPr>
        </p:nvGraphicFramePr>
        <p:xfrm>
          <a:off x="533400" y="899159"/>
          <a:ext cx="11140440" cy="54059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94760"/>
                <a:gridCol w="3200873"/>
                <a:gridCol w="4144807"/>
              </a:tblGrid>
              <a:tr h="8839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Наименование муниципальной</a:t>
                      </a:r>
                      <a:r>
                        <a:rPr lang="ru-RU" baseline="0" dirty="0" smtClean="0"/>
                        <a:t> территории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опубликованных планов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на 2021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Количество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планов, у которых </a:t>
                      </a:r>
                      <a:r>
                        <a:rPr lang="ru-RU" dirty="0" smtClean="0"/>
                        <a:t>отсутствует</a:t>
                      </a:r>
                      <a:r>
                        <a:rPr lang="ru-RU" baseline="0" dirty="0" smtClean="0"/>
                        <a:t> информация об их исполнении </a:t>
                      </a:r>
                      <a:r>
                        <a:rPr lang="ru-RU" dirty="0" smtClean="0"/>
                        <a:t>в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2021 году</a:t>
                      </a:r>
                    </a:p>
                  </a:txBody>
                  <a:tcPr/>
                </a:tc>
              </a:tr>
              <a:tr h="4497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г. Бородино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44977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г. Дивногорск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4436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ЗАТО г. Железногорск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4497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ЗАТО г. Зеленогорск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449774">
                <a:tc>
                  <a:txBody>
                    <a:bodyPr/>
                    <a:lstStyle/>
                    <a:p>
                      <a:r>
                        <a:rPr lang="ru-RU" dirty="0" smtClean="0"/>
                        <a:t>п. Кедровый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4497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г. Красноярск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283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283</a:t>
                      </a:r>
                      <a:endParaRPr lang="ru-RU" dirty="0"/>
                    </a:p>
                  </a:txBody>
                  <a:tcPr/>
                </a:tc>
              </a:tr>
              <a:tr h="4497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г. </a:t>
                      </a:r>
                      <a:r>
                        <a:rPr lang="ru-RU" dirty="0" err="1" smtClean="0"/>
                        <a:t>Лесосибирск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44977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г. Назарово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449774">
                <a:tc>
                  <a:txBody>
                    <a:bodyPr/>
                    <a:lstStyle/>
                    <a:p>
                      <a:r>
                        <a:rPr lang="ru-RU" dirty="0" smtClean="0"/>
                        <a:t>г. Норильск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4497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ЗАТО</a:t>
                      </a:r>
                      <a:r>
                        <a:rPr lang="ru-RU" baseline="0" dirty="0" smtClean="0"/>
                        <a:t> п. Солнечный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14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100" y="243839"/>
            <a:ext cx="11150600" cy="65532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Размещенная информация на сайте </a:t>
            </a:r>
            <a:r>
              <a:rPr lang="en-US" dirty="0" smtClean="0"/>
              <a:t>bus.gov.ru 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1518735"/>
              </p:ext>
            </p:extLst>
          </p:nvPr>
        </p:nvGraphicFramePr>
        <p:xfrm>
          <a:off x="751839" y="899160"/>
          <a:ext cx="10485121" cy="51984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1"/>
                <a:gridCol w="3242700"/>
                <a:gridCol w="4042020"/>
              </a:tblGrid>
              <a:tr h="8991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Наименование муниципальной</a:t>
                      </a:r>
                      <a:r>
                        <a:rPr lang="ru-RU" baseline="0" dirty="0" smtClean="0"/>
                        <a:t> территории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Количество опубликованных планов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на 2021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Количество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размещенных планов, у которых </a:t>
                      </a:r>
                      <a:r>
                        <a:rPr lang="ru-RU" dirty="0" smtClean="0"/>
                        <a:t>отсутствует</a:t>
                      </a:r>
                      <a:r>
                        <a:rPr lang="ru-RU" baseline="0" dirty="0" smtClean="0"/>
                        <a:t> информация об их исполнении </a:t>
                      </a:r>
                      <a:r>
                        <a:rPr lang="ru-RU" dirty="0" smtClean="0"/>
                        <a:t>в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2021 году</a:t>
                      </a:r>
                    </a:p>
                  </a:txBody>
                  <a:tcPr/>
                </a:tc>
              </a:tr>
              <a:tr h="436024">
                <a:tc>
                  <a:txBody>
                    <a:bodyPr/>
                    <a:lstStyle/>
                    <a:p>
                      <a:r>
                        <a:rPr lang="ru-RU" dirty="0" smtClean="0"/>
                        <a:t>г. Сосновоборск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436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г.</a:t>
                      </a:r>
                      <a:r>
                        <a:rPr lang="ru-RU" baseline="0" dirty="0" smtClean="0"/>
                        <a:t> Шарыпово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</a:tr>
              <a:tr h="4300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Абанский</a:t>
                      </a:r>
                      <a:r>
                        <a:rPr lang="ru-RU" baseline="0" dirty="0" smtClean="0"/>
                        <a:t> район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</a:tr>
              <a:tr h="436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Балахтинский</a:t>
                      </a:r>
                      <a:r>
                        <a:rPr lang="ru-RU" baseline="0" dirty="0" smtClean="0"/>
                        <a:t> район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</a:tr>
              <a:tr h="436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Березовский</a:t>
                      </a:r>
                      <a:r>
                        <a:rPr lang="ru-RU" baseline="0" dirty="0" smtClean="0"/>
                        <a:t> район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</a:tr>
              <a:tr h="436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Бирилюсский</a:t>
                      </a:r>
                      <a:r>
                        <a:rPr lang="ru-RU" baseline="0" dirty="0" smtClean="0"/>
                        <a:t> район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Боготольский</a:t>
                      </a:r>
                      <a:r>
                        <a:rPr lang="ru-RU" baseline="0" dirty="0" smtClean="0"/>
                        <a:t> район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436024">
                <a:tc>
                  <a:txBody>
                    <a:bodyPr/>
                    <a:lstStyle/>
                    <a:p>
                      <a:r>
                        <a:rPr lang="ru-RU" dirty="0" smtClean="0"/>
                        <a:t>Богучанский</a:t>
                      </a:r>
                      <a:r>
                        <a:rPr lang="ru-RU" baseline="0" dirty="0" smtClean="0"/>
                        <a:t> 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33</a:t>
                      </a:r>
                      <a:endParaRPr lang="ru-RU" dirty="0"/>
                    </a:p>
                  </a:txBody>
                  <a:tcPr/>
                </a:tc>
              </a:tr>
              <a:tr h="436024">
                <a:tc>
                  <a:txBody>
                    <a:bodyPr/>
                    <a:lstStyle/>
                    <a:p>
                      <a:r>
                        <a:rPr lang="ru-RU" dirty="0" smtClean="0"/>
                        <a:t>Большемуртинский 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</a:tr>
              <a:tr h="436024">
                <a:tc>
                  <a:txBody>
                    <a:bodyPr/>
                    <a:lstStyle/>
                    <a:p>
                      <a:r>
                        <a:rPr lang="ru-RU" dirty="0" smtClean="0"/>
                        <a:t>Дзержинский 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90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86603"/>
            <a:ext cx="10896600" cy="658277"/>
          </a:xfrm>
        </p:spPr>
        <p:txBody>
          <a:bodyPr>
            <a:normAutofit fontScale="90000"/>
          </a:bodyPr>
          <a:lstStyle/>
          <a:p>
            <a:r>
              <a:rPr lang="ru-RU" dirty="0"/>
              <a:t>Размещенная информация на сайте </a:t>
            </a:r>
            <a:r>
              <a:rPr lang="en-US" dirty="0"/>
              <a:t>bus.gov.ru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4445332"/>
              </p:ext>
            </p:extLst>
          </p:nvPr>
        </p:nvGraphicFramePr>
        <p:xfrm>
          <a:off x="685800" y="926597"/>
          <a:ext cx="11140123" cy="52259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8048"/>
                <a:gridCol w="3379912"/>
                <a:gridCol w="4602163"/>
              </a:tblGrid>
              <a:tr h="8717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Наименование муниципальной</a:t>
                      </a:r>
                      <a:r>
                        <a:rPr lang="ru-RU" baseline="0" dirty="0" smtClean="0"/>
                        <a:t> территории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Количество опубликованных планов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на 2021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Количество</a:t>
                      </a:r>
                      <a:r>
                        <a:rPr lang="ru-RU" baseline="0" dirty="0" smtClean="0"/>
                        <a:t> размещенных планов,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у которых </a:t>
                      </a:r>
                      <a:r>
                        <a:rPr lang="ru-RU" dirty="0" smtClean="0"/>
                        <a:t>отсутствует</a:t>
                      </a:r>
                      <a:r>
                        <a:rPr lang="ru-RU" baseline="0" dirty="0" smtClean="0"/>
                        <a:t> информация об их исполнении </a:t>
                      </a:r>
                      <a:r>
                        <a:rPr lang="ru-RU" dirty="0" smtClean="0"/>
                        <a:t>в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2021 году</a:t>
                      </a:r>
                    </a:p>
                  </a:txBody>
                  <a:tcPr/>
                </a:tc>
              </a:tr>
              <a:tr h="43115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Енисейский</a:t>
                      </a:r>
                      <a:r>
                        <a:rPr lang="ru-RU" baseline="0" dirty="0" smtClean="0">
                          <a:solidFill>
                            <a:srgbClr val="0070C0"/>
                          </a:solidFill>
                        </a:rPr>
                        <a:t> район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431153">
                <a:tc>
                  <a:txBody>
                    <a:bodyPr/>
                    <a:lstStyle/>
                    <a:p>
                      <a:r>
                        <a:rPr lang="ru-RU" dirty="0" smtClean="0"/>
                        <a:t>Ермаковский 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  <a:tr h="4311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Идринский</a:t>
                      </a:r>
                      <a:r>
                        <a:rPr lang="ru-RU" dirty="0" smtClean="0"/>
                        <a:t> район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</a:tr>
              <a:tr h="431153">
                <a:tc>
                  <a:txBody>
                    <a:bodyPr/>
                    <a:lstStyle/>
                    <a:p>
                      <a:r>
                        <a:rPr lang="ru-RU" dirty="0" smtClean="0"/>
                        <a:t>Иланский 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12 из 20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431153">
                <a:tc>
                  <a:txBody>
                    <a:bodyPr/>
                    <a:lstStyle/>
                    <a:p>
                      <a:r>
                        <a:rPr lang="ru-RU" dirty="0" smtClean="0"/>
                        <a:t>Казачинский 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</a:tr>
              <a:tr h="431153">
                <a:tc>
                  <a:txBody>
                    <a:bodyPr/>
                    <a:lstStyle/>
                    <a:p>
                      <a:r>
                        <a:rPr lang="ru-RU" dirty="0" smtClean="0"/>
                        <a:t>Канский 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34</a:t>
                      </a:r>
                      <a:endParaRPr lang="ru-RU" dirty="0"/>
                    </a:p>
                  </a:txBody>
                  <a:tcPr/>
                </a:tc>
              </a:tr>
              <a:tr h="431153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Каратузский</a:t>
                      </a:r>
                      <a:r>
                        <a:rPr lang="ru-RU" dirty="0" smtClean="0"/>
                        <a:t> 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</a:tr>
              <a:tr h="431153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Краснотуранский</a:t>
                      </a:r>
                      <a:r>
                        <a:rPr lang="ru-RU" dirty="0" smtClean="0"/>
                        <a:t> район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</a:tr>
              <a:tr h="43115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Минусинский район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431153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rgbClr val="0070C0"/>
                          </a:solidFill>
                        </a:rPr>
                        <a:t>Мотыгинский</a:t>
                      </a:r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 район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29662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86603"/>
            <a:ext cx="10896600" cy="658277"/>
          </a:xfrm>
        </p:spPr>
        <p:txBody>
          <a:bodyPr>
            <a:normAutofit fontScale="90000"/>
          </a:bodyPr>
          <a:lstStyle/>
          <a:p>
            <a:r>
              <a:rPr lang="ru-RU" dirty="0"/>
              <a:t>Размещенная информация на сайте </a:t>
            </a:r>
            <a:r>
              <a:rPr lang="en-US" dirty="0"/>
              <a:t>bus.gov.ru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23098"/>
              </p:ext>
            </p:extLst>
          </p:nvPr>
        </p:nvGraphicFramePr>
        <p:xfrm>
          <a:off x="685800" y="926597"/>
          <a:ext cx="11140123" cy="5003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8048"/>
                <a:gridCol w="3379912"/>
                <a:gridCol w="4602163"/>
              </a:tblGrid>
              <a:tr h="7498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Наименование муниципальной</a:t>
                      </a:r>
                      <a:r>
                        <a:rPr lang="ru-RU" baseline="0" dirty="0" smtClean="0"/>
                        <a:t> территории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Количество опубликованных планов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на 2021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Количество</a:t>
                      </a:r>
                      <a:r>
                        <a:rPr lang="ru-RU" baseline="0" dirty="0" smtClean="0"/>
                        <a:t> размещенных планов,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у которых </a:t>
                      </a:r>
                      <a:r>
                        <a:rPr lang="ru-RU" dirty="0" smtClean="0"/>
                        <a:t>отсутствует</a:t>
                      </a:r>
                      <a:r>
                        <a:rPr lang="ru-RU" baseline="0" dirty="0" smtClean="0"/>
                        <a:t> информация об их исполнении </a:t>
                      </a:r>
                      <a:r>
                        <a:rPr lang="ru-RU" dirty="0" smtClean="0"/>
                        <a:t>в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2021 году</a:t>
                      </a:r>
                    </a:p>
                  </a:txBody>
                  <a:tcPr/>
                </a:tc>
              </a:tr>
              <a:tr h="43115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Партизанский район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</a:tr>
              <a:tr h="43115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Пировский район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4311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Рыбинский район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43115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Саянский район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</a:tr>
              <a:tr h="431153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Сухобузимский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район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</a:tr>
              <a:tr h="43115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Таймырский</a:t>
                      </a:r>
                      <a:r>
                        <a:rPr lang="ru-RU" baseline="0" dirty="0" smtClean="0">
                          <a:solidFill>
                            <a:srgbClr val="0070C0"/>
                          </a:solidFill>
                        </a:rPr>
                        <a:t> Долгано-Ненецки</a:t>
                      </a:r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й </a:t>
                      </a:r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район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43115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Тасеевский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район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9 из 16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43115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Туруханский район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/>
                </a:tc>
              </a:tr>
              <a:tr h="431153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Тюхтетский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район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277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86603"/>
            <a:ext cx="10896600" cy="1161197"/>
          </a:xfrm>
        </p:spPr>
        <p:txBody>
          <a:bodyPr>
            <a:normAutofit fontScale="90000"/>
          </a:bodyPr>
          <a:lstStyle/>
          <a:p>
            <a:r>
              <a:rPr lang="ru-RU" dirty="0"/>
              <a:t>Размещенная информация на сайте </a:t>
            </a:r>
            <a:r>
              <a:rPr lang="en-US" dirty="0"/>
              <a:t>bus.gov.ru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915471"/>
              </p:ext>
            </p:extLst>
          </p:nvPr>
        </p:nvGraphicFramePr>
        <p:xfrm>
          <a:off x="685800" y="1798318"/>
          <a:ext cx="11140123" cy="29413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8048"/>
                <a:gridCol w="3379912"/>
                <a:gridCol w="4602163"/>
              </a:tblGrid>
              <a:tr h="11312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Наименование муниципальной</a:t>
                      </a:r>
                      <a:r>
                        <a:rPr lang="ru-RU" baseline="0" dirty="0" smtClean="0"/>
                        <a:t> территории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Количество опубликованных планов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на 2021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Количество</a:t>
                      </a:r>
                      <a:r>
                        <a:rPr lang="ru-RU" baseline="0" dirty="0" smtClean="0"/>
                        <a:t> размещенных планов,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у которых </a:t>
                      </a:r>
                      <a:r>
                        <a:rPr lang="ru-RU" dirty="0" smtClean="0"/>
                        <a:t>отсутствует</a:t>
                      </a:r>
                      <a:r>
                        <a:rPr lang="ru-RU" baseline="0" dirty="0" smtClean="0"/>
                        <a:t> информация об их исполнении </a:t>
                      </a:r>
                      <a:r>
                        <a:rPr lang="ru-RU" dirty="0" smtClean="0"/>
                        <a:t>в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2021 году</a:t>
                      </a:r>
                    </a:p>
                  </a:txBody>
                  <a:tcPr/>
                </a:tc>
              </a:tr>
              <a:tr h="4525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Ужурский район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/>
                </a:tc>
              </a:tr>
              <a:tr h="45251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Шарыповский район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  <a:tr h="4525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Шушенский район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45251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Эвенкийский район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110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1"/>
            <a:ext cx="10058400" cy="14351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подраздел «Иная информация»</a:t>
            </a:r>
            <a:br>
              <a:rPr lang="ru-RU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</a:br>
            <a:r>
              <a:rPr lang="ru-RU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 сайта</a:t>
            </a:r>
            <a:r>
              <a:rPr lang="en-US" b="1" dirty="0">
                <a:solidFill>
                  <a:schemeClr val="accent2"/>
                </a:solidFill>
                <a:latin typeface="Arial Narrow" panose="020B0606020202030204" pitchFamily="34" charset="0"/>
              </a:rPr>
              <a:t> bus.gov.ru</a:t>
            </a:r>
            <a:endParaRPr lang="ru-RU" b="1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00" y="1435100"/>
            <a:ext cx="10279379" cy="4914900"/>
          </a:xfrm>
        </p:spPr>
      </p:pic>
    </p:spTree>
    <p:extLst>
      <p:ext uri="{BB962C8B-B14F-4D97-AF65-F5344CB8AC3E}">
        <p14:creationId xmlns:p14="http://schemas.microsoft.com/office/powerpoint/2010/main" val="23495970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96900" y="304800"/>
            <a:ext cx="11150600" cy="417830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2800" dirty="0">
                <a:latin typeface="Arial Narrow" panose="020B0606020202030204" pitchFamily="34" charset="0"/>
              </a:rPr>
              <a:t> </a:t>
            </a:r>
            <a:r>
              <a:rPr lang="ru-RU" sz="2800" dirty="0" smtClean="0">
                <a:latin typeface="Arial Narrow" panose="020B0606020202030204" pitchFamily="34" charset="0"/>
              </a:rPr>
              <a:t>   Руководители </a:t>
            </a:r>
            <a:r>
              <a:rPr lang="ru-RU" sz="2800" dirty="0">
                <a:latin typeface="Arial Narrow" panose="020B0606020202030204" pitchFamily="34" charset="0"/>
              </a:rPr>
              <a:t>государственных и муниципальных организаций, осуществляющих образовательную деятельность, </a:t>
            </a:r>
            <a:r>
              <a:rPr lang="ru-RU" sz="2800" b="1" dirty="0">
                <a:latin typeface="Arial Narrow" panose="020B0606020202030204" pitchFamily="34" charset="0"/>
              </a:rPr>
              <a:t>НЕСУТ ОТВЕТСТВЕННОСТЬ </a:t>
            </a:r>
            <a:r>
              <a:rPr lang="ru-RU" sz="2800" dirty="0">
                <a:latin typeface="Arial Narrow" panose="020B0606020202030204" pitchFamily="34" charset="0"/>
              </a:rPr>
              <a:t>за непринятие мер по устранению недостатков, выявленных в ходе независимой оценки качества условий осуществления образовательной деятельности организациями, в соответствии с трудовым законодательством. В трудовых договорах с руководителями указанных организаций в </a:t>
            </a:r>
            <a:r>
              <a:rPr lang="ru-RU" sz="2800" b="1" dirty="0">
                <a:latin typeface="Arial Narrow" panose="020B0606020202030204" pitchFamily="34" charset="0"/>
              </a:rPr>
              <a:t>ПОКАЗАТЕЛИ ЭФФЕКТИВНОСТИ РАБОТЫ </a:t>
            </a:r>
            <a:r>
              <a:rPr lang="ru-RU" sz="2800" dirty="0">
                <a:latin typeface="Arial Narrow" panose="020B0606020202030204" pitchFamily="34" charset="0"/>
              </a:rPr>
              <a:t>руководителей включаются результаты независимой оценки качества условий осуществления образовательной деятельности </a:t>
            </a:r>
            <a:r>
              <a:rPr lang="ru-RU" sz="2800" dirty="0" smtClean="0">
                <a:latin typeface="Arial Narrow" panose="020B0606020202030204" pitchFamily="34" charset="0"/>
              </a:rPr>
              <a:t>организациями и </a:t>
            </a:r>
            <a:r>
              <a:rPr lang="ru-RU" sz="2800" b="1" dirty="0">
                <a:solidFill>
                  <a:schemeClr val="accent3"/>
                </a:solidFill>
                <a:latin typeface="Arial Narrow" panose="020B0606020202030204" pitchFamily="34" charset="0"/>
              </a:rPr>
              <a:t>ВЫПОЛНЕНИЯ ПЛАНА ПО УСТРАНЕНИЮ НЕДОСТАТКОВ, ВЫЯВЛЕННЫХ В ХОДЕ ТАКОЙ ОЦЕНКИ</a:t>
            </a:r>
            <a:r>
              <a:rPr lang="ru-RU" sz="2800" b="1" dirty="0" smtClean="0">
                <a:solidFill>
                  <a:schemeClr val="accent3"/>
                </a:solidFill>
                <a:latin typeface="Arial Narrow" panose="020B0606020202030204" pitchFamily="34" charset="0"/>
              </a:rPr>
              <a:t>.</a:t>
            </a:r>
            <a:endParaRPr lang="ru-RU" sz="2800" dirty="0">
              <a:solidFill>
                <a:schemeClr val="accent3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097280" y="5003800"/>
            <a:ext cx="10058400" cy="1104900"/>
          </a:xfrm>
        </p:spPr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Основание: часть 14 Статьи </a:t>
            </a:r>
            <a:r>
              <a:rPr lang="ru-RU" b="1" dirty="0">
                <a:solidFill>
                  <a:schemeClr val="accent1"/>
                </a:solidFill>
                <a:latin typeface="Arial Narrow" panose="020B0606020202030204" pitchFamily="34" charset="0"/>
              </a:rPr>
              <a:t>95.2 </a:t>
            </a:r>
            <a:r>
              <a:rPr lang="ru-RU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Федерального закона № 273-ФЗ </a:t>
            </a:r>
            <a:r>
              <a:rPr lang="ru-RU" b="1" dirty="0">
                <a:solidFill>
                  <a:schemeClr val="accent1"/>
                </a:solidFill>
                <a:latin typeface="Arial Narrow" panose="020B0606020202030204" pitchFamily="34" charset="0"/>
              </a:rPr>
              <a:t>«Об образовании в </a:t>
            </a:r>
            <a:r>
              <a:rPr lang="ru-RU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Российской Федерации»</a:t>
            </a:r>
            <a:endParaRPr lang="ru-RU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  <a:p>
            <a:endParaRPr lang="ru-RU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60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1041651" algn="l"/>
                <a:tab pos="2083303" algn="l"/>
                <a:tab pos="3124954" algn="l"/>
                <a:tab pos="4166605" algn="l"/>
                <a:tab pos="5208256" algn="l"/>
                <a:tab pos="6249908" algn="l"/>
                <a:tab pos="7291559" algn="l"/>
                <a:tab pos="8333211" algn="l"/>
                <a:tab pos="9374862" algn="l"/>
                <a:tab pos="10416513" algn="l"/>
                <a:tab pos="11458165" algn="l"/>
              </a:tabLst>
            </a:pPr>
            <a:r>
              <a:rPr lang="ru-RU" sz="4400" b="1" dirty="0">
                <a:solidFill>
                  <a:srgbClr val="002060"/>
                </a:solidFill>
                <a:latin typeface="Arial Narrow" panose="020B0606020202030204" pitchFamily="34" charset="0"/>
              </a:rPr>
              <a:t>Спасибо за внимание!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987039"/>
            <a:ext cx="10058400" cy="3134303"/>
          </a:xfrm>
        </p:spPr>
        <p:txBody>
          <a:bodyPr>
            <a:normAutofit/>
          </a:bodyPr>
          <a:lstStyle/>
          <a:p>
            <a:r>
              <a:rPr lang="en-US" sz="3200" dirty="0" smtClean="0">
                <a:hlinkClick r:id="rId2"/>
              </a:rPr>
              <a:t>http</a:t>
            </a:r>
            <a:r>
              <a:rPr lang="en-US" sz="3200" dirty="0">
                <a:hlinkClick r:id="rId2"/>
              </a:rPr>
              <a:t>://</a:t>
            </a:r>
            <a:r>
              <a:rPr lang="en-US" sz="3200" dirty="0" smtClean="0">
                <a:hlinkClick r:id="rId2"/>
              </a:rPr>
              <a:t>www.coko24.ru</a:t>
            </a:r>
            <a:endParaRPr lang="ru-RU" sz="3200" u="sng" dirty="0" smtClean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426238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4197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accent2"/>
                </a:solidFill>
                <a:latin typeface="Arial Narrow" panose="020B0606020202030204" pitchFamily="34" charset="0"/>
              </a:rPr>
              <a:t>Нормативно-правовая база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4200" y="1638300"/>
            <a:ext cx="11315700" cy="476250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Arial Narrow" panose="020B0606020202030204" pitchFamily="34" charset="0"/>
              </a:rPr>
              <a:t>  Федеральный закон от 5 декабря 2017 года  № 392 –ФЗ «О внесении изменений в отдельные законодательные акты Российской Федерации по вопросам совершенствования проведения независимой оценки качества условий оказания услуг организациями в сфере культуры, охраны здоровья, образования, социального обслуживания и федеральными учреждениями медико-социальной экспертизы»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Arial Narrow" panose="020B0606020202030204" pitchFamily="34" charset="0"/>
              </a:rPr>
              <a:t>  Приказ </a:t>
            </a:r>
            <a:r>
              <a:rPr lang="ru-RU" sz="2400" dirty="0">
                <a:latin typeface="Arial Narrow" panose="020B0606020202030204" pitchFamily="34" charset="0"/>
              </a:rPr>
              <a:t>Минфина России от 07 мая 2019 № 66н «О составе информации о результатах независимой оценки качества условий осуществления образовательной деятельности организациями, осуществляющими образовательную деятельность, условий оказания услуг организациями культуры, социального обслуживания, медицинскими организациями, федеральными учреждениями медико-социальной экспертизы, размещаемой на официальном сайте для размещения информации о государственных и муниципальных учреждениях в информационно-телекоммуникационной сети «Интернет», включая единые требования к такой информации, и порядке ее размещения, а также требования к качеству, удобству и простоте поиска указанной информации</a:t>
            </a:r>
            <a:r>
              <a:rPr lang="ru-RU" sz="2400" dirty="0" smtClean="0">
                <a:latin typeface="Arial Narrow" panose="020B0606020202030204" pitchFamily="34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41851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800100"/>
            <a:ext cx="10845800" cy="3525012"/>
          </a:xfrm>
        </p:spPr>
        <p:txBody>
          <a:bodyPr anchor="t">
            <a:noAutofit/>
          </a:bodyPr>
          <a:lstStyle/>
          <a:p>
            <a:pPr algn="just"/>
            <a:r>
              <a:rPr lang="ru-RU" sz="3600" dirty="0" smtClean="0">
                <a:latin typeface="Arial Narrow" panose="020B0606020202030204" pitchFamily="34" charset="0"/>
              </a:rPr>
              <a:t>«…</a:t>
            </a:r>
            <a:r>
              <a:rPr lang="en-US" sz="3600" dirty="0" smtClean="0">
                <a:latin typeface="Arial Narrow" panose="020B0606020202030204" pitchFamily="34" charset="0"/>
              </a:rPr>
              <a:t> </a:t>
            </a:r>
            <a:r>
              <a:rPr lang="ru-RU" sz="3600" b="1" dirty="0">
                <a:latin typeface="Arial Narrow" panose="020B0606020202030204" pitchFamily="34" charset="0"/>
              </a:rPr>
              <a:t>органы местного самоуправления </a:t>
            </a:r>
            <a:r>
              <a:rPr lang="ru-RU" sz="3600" dirty="0">
                <a:latin typeface="Arial Narrow" panose="020B0606020202030204" pitchFamily="34" charset="0"/>
              </a:rPr>
              <a:t>в течение </a:t>
            </a:r>
            <a:r>
              <a:rPr lang="ru-RU" sz="3600" b="1" dirty="0">
                <a:latin typeface="Arial Narrow" panose="020B0606020202030204" pitchFamily="34" charset="0"/>
              </a:rPr>
              <a:t>первого квартала года</a:t>
            </a:r>
            <a:r>
              <a:rPr lang="ru-RU" sz="3600" dirty="0">
                <a:latin typeface="Arial Narrow" panose="020B0606020202030204" pitchFamily="34" charset="0"/>
              </a:rPr>
              <a:t>, следующего за отчетным, осуществляют подготовку и утверждение соответствующих </a:t>
            </a:r>
            <a:r>
              <a:rPr lang="ru-RU" sz="3600" b="1" dirty="0">
                <a:latin typeface="Arial Narrow" panose="020B0606020202030204" pitchFamily="34" charset="0"/>
              </a:rPr>
              <a:t>планов организаций …</a:t>
            </a:r>
            <a:r>
              <a:rPr lang="en-US" sz="3600" b="1" dirty="0">
                <a:latin typeface="Arial Narrow" panose="020B0606020202030204" pitchFamily="34" charset="0"/>
              </a:rPr>
              <a:t> </a:t>
            </a:r>
            <a:r>
              <a:rPr lang="ru-RU" sz="3600" b="1" dirty="0">
                <a:latin typeface="Arial Narrow" panose="020B0606020202030204" pitchFamily="34" charset="0"/>
              </a:rPr>
              <a:t>по устранению недостатков, выявленных в ходе независимой оценки </a:t>
            </a:r>
            <a:r>
              <a:rPr lang="ru-RU" sz="3600" b="1" dirty="0" smtClean="0">
                <a:latin typeface="Arial Narrow" panose="020B0606020202030204" pitchFamily="34" charset="0"/>
              </a:rPr>
              <a:t>качества…..</a:t>
            </a:r>
            <a:r>
              <a:rPr lang="ru-RU" sz="3600" dirty="0" smtClean="0">
                <a:latin typeface="Arial Narrow" panose="020B0606020202030204" pitchFamily="34" charset="0"/>
              </a:rPr>
              <a:t>»</a:t>
            </a:r>
            <a:endParaRPr lang="ru-RU" sz="3600" dirty="0">
              <a:latin typeface="Arial Narrow" panose="020B060602020203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2000" y="4453128"/>
            <a:ext cx="107061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Основание: пункт 7 </a:t>
            </a:r>
            <a:r>
              <a:rPr lang="ru-RU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Статьи </a:t>
            </a:r>
            <a:r>
              <a:rPr lang="ru-RU" b="1" dirty="0">
                <a:solidFill>
                  <a:schemeClr val="accent1"/>
                </a:solidFill>
                <a:latin typeface="Arial Narrow" panose="020B0606020202030204" pitchFamily="34" charset="0"/>
              </a:rPr>
              <a:t>11 </a:t>
            </a:r>
            <a:r>
              <a:rPr lang="ru-RU" b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Федерального закона </a:t>
            </a:r>
            <a:r>
              <a:rPr lang="ru-RU" b="1" dirty="0">
                <a:solidFill>
                  <a:schemeClr val="accent1"/>
                </a:solidFill>
                <a:latin typeface="Arial Narrow" panose="020B0606020202030204" pitchFamily="34" charset="0"/>
              </a:rPr>
              <a:t>от 05.12.2017 N 392-ФЗ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144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 descr="Снимок экрана 2019-12-17 в 12.59.1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15900"/>
            <a:ext cx="10477499" cy="608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04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4" descr="Снимок экрана 2019-12-17 в 12.59.1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055"/>
          <a:stretch/>
        </p:blipFill>
        <p:spPr>
          <a:xfrm>
            <a:off x="1097280" y="108788"/>
            <a:ext cx="10058400" cy="2099298"/>
          </a:xfrm>
          <a:prstGeom prst="rect">
            <a:avLst/>
          </a:prstGeom>
        </p:spPr>
      </p:pic>
      <p:pic>
        <p:nvPicPr>
          <p:cNvPr id="7" name="Изображение 3" descr="Снимок экрана 2019-12-17 в 12.59.27.pn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24"/>
          <a:stretch/>
        </p:blipFill>
        <p:spPr>
          <a:xfrm>
            <a:off x="1097280" y="2208086"/>
            <a:ext cx="10497819" cy="3951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44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accent2"/>
                </a:solidFill>
              </a:rPr>
              <a:t>Работа </a:t>
            </a:r>
            <a:r>
              <a:rPr lang="ru-RU" sz="3600" b="1" i="1" dirty="0">
                <a:solidFill>
                  <a:schemeClr val="accent2"/>
                </a:solidFill>
              </a:rPr>
              <a:t>по устранению </a:t>
            </a:r>
            <a:r>
              <a:rPr lang="ru-RU" sz="3600" b="1" i="1" dirty="0" smtClean="0">
                <a:solidFill>
                  <a:schemeClr val="accent2"/>
                </a:solidFill>
              </a:rPr>
              <a:t>недостатков, выявленных в ходе НОКО </a:t>
            </a:r>
            <a:r>
              <a:rPr lang="ru-RU" sz="3600" b="1" i="1" dirty="0">
                <a:solidFill>
                  <a:schemeClr val="accent1"/>
                </a:solidFill>
              </a:rPr>
              <a:t/>
            </a:r>
            <a:br>
              <a:rPr lang="ru-RU" sz="3600" b="1" i="1" dirty="0">
                <a:solidFill>
                  <a:schemeClr val="accent1"/>
                </a:solidFill>
              </a:rPr>
            </a:b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2121594"/>
              </p:ext>
            </p:extLst>
          </p:nvPr>
        </p:nvGraphicFramePr>
        <p:xfrm>
          <a:off x="508000" y="1625601"/>
          <a:ext cx="11036300" cy="461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242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45297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Требования к планам:</a:t>
            </a:r>
            <a:endParaRPr lang="ru-RU" b="1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12800" y="1676400"/>
            <a:ext cx="10629900" cy="46482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  <a:tabLst>
                <a:tab pos="386958" algn="l"/>
                <a:tab pos="1428487" algn="l"/>
                <a:tab pos="2470017" algn="l"/>
                <a:tab pos="3511547" algn="l"/>
                <a:tab pos="4553076" algn="l"/>
                <a:tab pos="5594606" algn="l"/>
                <a:tab pos="6636136" algn="l"/>
                <a:tab pos="7677665" algn="l"/>
                <a:tab pos="8719195" algn="l"/>
                <a:tab pos="9760724" algn="l"/>
                <a:tab pos="10802254" algn="l"/>
                <a:tab pos="11843785" algn="l"/>
              </a:tabLst>
              <a:defRPr/>
            </a:pPr>
            <a:r>
              <a:rPr lang="ru-RU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  </a:t>
            </a:r>
            <a:r>
              <a:rPr lang="ru-RU" sz="24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Количество планов </a:t>
            </a:r>
            <a:r>
              <a:rPr lang="ru-RU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по устранению недостатков, выявленных в ходе НОКО (далее - Планов </a:t>
            </a:r>
            <a:r>
              <a:rPr lang="ru-R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по устранению </a:t>
            </a:r>
            <a:r>
              <a:rPr lang="ru-RU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недостатков) должно </a:t>
            </a:r>
            <a:r>
              <a:rPr lang="ru-RU" sz="24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совпадать с количеством организаций,</a:t>
            </a:r>
            <a:r>
              <a:rPr lang="ru-RU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в отношении которых проведена НОКО. </a:t>
            </a:r>
          </a:p>
          <a:p>
            <a:pPr marL="0" indent="0" algn="just">
              <a:lnSpc>
                <a:spcPct val="100000"/>
              </a:lnSpc>
              <a:buNone/>
              <a:tabLst>
                <a:tab pos="386958" algn="l"/>
                <a:tab pos="1428487" algn="l"/>
                <a:tab pos="2470017" algn="l"/>
                <a:tab pos="3511547" algn="l"/>
                <a:tab pos="4553076" algn="l"/>
                <a:tab pos="5594606" algn="l"/>
                <a:tab pos="6636136" algn="l"/>
                <a:tab pos="7677665" algn="l"/>
                <a:tab pos="8719195" algn="l"/>
                <a:tab pos="9760724" algn="l"/>
                <a:tab pos="10802254" algn="l"/>
                <a:tab pos="11843785" algn="l"/>
              </a:tabLst>
              <a:defRPr/>
            </a:pPr>
            <a:r>
              <a:rPr lang="ru-R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 При составлении Планов </a:t>
            </a:r>
            <a:r>
              <a:rPr lang="ru-R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по устранению </a:t>
            </a:r>
            <a:r>
              <a:rPr lang="ru-RU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недостатков </a:t>
            </a:r>
            <a:r>
              <a:rPr lang="ru-RU" sz="24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сроки мероприятий должны быть достижимы в течение года</a:t>
            </a:r>
            <a:r>
              <a:rPr lang="ru-RU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и соотнесены с объемом необходимых мероприятий (работ) по устранению недостатков, а также </a:t>
            </a:r>
            <a:r>
              <a:rPr lang="ru-R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необходимо предусмотреть </a:t>
            </a:r>
            <a:r>
              <a:rPr lang="ru-RU" sz="2400" u="sng" dirty="0">
                <a:solidFill>
                  <a:schemeClr val="tx1"/>
                </a:solidFill>
                <a:latin typeface="Arial Narrow" panose="020B0606020202030204" pitchFamily="34" charset="0"/>
              </a:rPr>
              <a:t>принятие нормативного правового акта</a:t>
            </a:r>
            <a:r>
              <a:rPr lang="ru-R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уполномоченного органа, регламентирующего вопросы организации контроля за выполнением утвержденных Планов по устранению </a:t>
            </a:r>
            <a:r>
              <a:rPr lang="ru-RU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недостатков.</a:t>
            </a:r>
          </a:p>
          <a:p>
            <a:pPr marL="0" indent="0" algn="just">
              <a:lnSpc>
                <a:spcPct val="100000"/>
              </a:lnSpc>
              <a:buNone/>
              <a:tabLst>
                <a:tab pos="386958" algn="l"/>
                <a:tab pos="1428487" algn="l"/>
                <a:tab pos="2470017" algn="l"/>
                <a:tab pos="3511547" algn="l"/>
                <a:tab pos="4553076" algn="l"/>
                <a:tab pos="5594606" algn="l"/>
                <a:tab pos="6636136" algn="l"/>
                <a:tab pos="7677665" algn="l"/>
                <a:tab pos="8719195" algn="l"/>
                <a:tab pos="9760724" algn="l"/>
                <a:tab pos="10802254" algn="l"/>
                <a:tab pos="11843785" algn="l"/>
              </a:tabLst>
              <a:defRPr/>
            </a:pPr>
            <a:r>
              <a:rPr lang="ru-RU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24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Плановые сроки </a:t>
            </a:r>
            <a:r>
              <a:rPr lang="ru-RU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реализации мероприятий по устранению недостатков, а также </a:t>
            </a:r>
            <a:r>
              <a:rPr lang="ru-RU" sz="24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фактические сроки </a:t>
            </a:r>
            <a:r>
              <a:rPr lang="ru-RU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их реализации указываются </a:t>
            </a:r>
            <a:r>
              <a:rPr lang="ru-RU" sz="24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в формате ДД.ММ.ГГГГ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6192825" y="1048512"/>
            <a:ext cx="4962855" cy="51816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None/>
              <a:tabLst>
                <a:tab pos="386958" algn="l"/>
                <a:tab pos="1428487" algn="l"/>
                <a:tab pos="2470017" algn="l"/>
                <a:tab pos="3511547" algn="l"/>
                <a:tab pos="4553076" algn="l"/>
                <a:tab pos="5594606" algn="l"/>
                <a:tab pos="6636136" algn="l"/>
                <a:tab pos="7677665" algn="l"/>
                <a:tab pos="8719195" algn="l"/>
                <a:tab pos="9760724" algn="l"/>
                <a:tab pos="10802254" algn="l"/>
                <a:tab pos="11843785" algn="l"/>
              </a:tabLst>
              <a:defRPr/>
            </a:pPr>
            <a:r>
              <a:rPr lang="ru-RU" sz="4000" b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 </a:t>
            </a:r>
            <a:endParaRPr lang="ru-RU" sz="400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98113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Пояснение:</a:t>
            </a:r>
            <a:endParaRPr lang="ru-RU" b="1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  <a:tabLst>
                <a:tab pos="386958" algn="l"/>
                <a:tab pos="1428487" algn="l"/>
                <a:tab pos="2470017" algn="l"/>
                <a:tab pos="3511547" algn="l"/>
                <a:tab pos="4553076" algn="l"/>
                <a:tab pos="5594606" algn="l"/>
                <a:tab pos="6636136" algn="l"/>
                <a:tab pos="7677665" algn="l"/>
                <a:tab pos="8719195" algn="l"/>
                <a:tab pos="9760724" algn="l"/>
                <a:tab pos="10802254" algn="l"/>
                <a:tab pos="11843785" algn="l"/>
              </a:tabLst>
              <a:defRPr/>
            </a:pPr>
            <a:r>
              <a:rPr lang="ru-RU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 </a:t>
            </a:r>
            <a:r>
              <a:rPr lang="ru-R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2800" u="sng" dirty="0">
                <a:solidFill>
                  <a:schemeClr val="tx1"/>
                </a:solidFill>
                <a:latin typeface="Arial Narrow" panose="020B0606020202030204" pitchFamily="34" charset="0"/>
              </a:rPr>
              <a:t>В случае невозможности утверждения Планов </a:t>
            </a:r>
            <a:r>
              <a:rPr lang="ru-R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организаций в связи с непредвиденными обстоятельствами (например, проведение в отношении организаций НОКО реорганизационных (ликвидационных) мероприятий, временное закрытие организаций контрольно-надзорными органами и др.) либо оценивания организаций в 100 баллов и принятия в связи с этим решения о нецелесообразности разработки Планов организаций на сайте </a:t>
            </a:r>
            <a:r>
              <a:rPr lang="en-US" sz="2800" dirty="0">
                <a:solidFill>
                  <a:schemeClr val="tx1"/>
                </a:solidFill>
                <a:latin typeface="Arial Narrow" panose="020B0606020202030204" pitchFamily="34" charset="0"/>
              </a:rPr>
              <a:t>bus.gov.ru</a:t>
            </a:r>
            <a:r>
              <a:rPr lang="ru-R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2800" u="sng" dirty="0">
                <a:solidFill>
                  <a:schemeClr val="tx1"/>
                </a:solidFill>
                <a:latin typeface="Arial Narrow" panose="020B0606020202030204" pitchFamily="34" charset="0"/>
              </a:rPr>
              <a:t>следует разместить исчерпывающие официальные пояснения/дополнительную информацию в раздел «Иная </a:t>
            </a:r>
            <a:r>
              <a:rPr lang="ru-RU" sz="2800" u="sng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информация».</a:t>
            </a:r>
            <a:endParaRPr lang="ru-RU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6192825" y="1048512"/>
            <a:ext cx="4962855" cy="51816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None/>
              <a:tabLst>
                <a:tab pos="386958" algn="l"/>
                <a:tab pos="1428487" algn="l"/>
                <a:tab pos="2470017" algn="l"/>
                <a:tab pos="3511547" algn="l"/>
                <a:tab pos="4553076" algn="l"/>
                <a:tab pos="5594606" algn="l"/>
                <a:tab pos="6636136" algn="l"/>
                <a:tab pos="7677665" algn="l"/>
                <a:tab pos="8719195" algn="l"/>
                <a:tab pos="9760724" algn="l"/>
                <a:tab pos="10802254" algn="l"/>
                <a:tab pos="11843785" algn="l"/>
              </a:tabLst>
              <a:defRPr/>
            </a:pPr>
            <a:r>
              <a:rPr lang="ru-RU" sz="4000" b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 </a:t>
            </a:r>
            <a:endParaRPr lang="ru-RU" sz="4000" b="1" dirty="0">
              <a:solidFill>
                <a:srgbClr val="00B05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4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2978</TotalTime>
  <Words>1868</Words>
  <Application>Microsoft Office PowerPoint</Application>
  <PresentationFormat>Широкоэкранный</PresentationFormat>
  <Paragraphs>318</Paragraphs>
  <Slides>28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 Narrow</vt:lpstr>
      <vt:lpstr>Calibri</vt:lpstr>
      <vt:lpstr>Calibri Light</vt:lpstr>
      <vt:lpstr>Wingdings</vt:lpstr>
      <vt:lpstr>Ретро</vt:lpstr>
      <vt:lpstr> Организация и проведение работы по устранению недостатков, выявленных в ходе независимой оценки качества условий осуществления образовательной деятельности муниципальными образовательными организациями </vt:lpstr>
      <vt:lpstr>Нормативно-правовая база</vt:lpstr>
      <vt:lpstr>Нормативно-правовая база</vt:lpstr>
      <vt:lpstr>«… органы местного самоуправления в течение первого квартала года, следующего за отчетным, осуществляют подготовку и утверждение соответствующих планов организаций … по устранению недостатков, выявленных в ходе независимой оценки качества…..»</vt:lpstr>
      <vt:lpstr>Презентация PowerPoint</vt:lpstr>
      <vt:lpstr>Презентация PowerPoint</vt:lpstr>
      <vt:lpstr>Работа по устранению недостатков, выявленных в ходе НОКО  </vt:lpstr>
      <vt:lpstr>Требования к планам:</vt:lpstr>
      <vt:lpstr>Пояснение:</vt:lpstr>
      <vt:lpstr>При формировании сведений о Планах на сайте bus.gov.ru указывается следующая информация:</vt:lpstr>
      <vt:lpstr>При формировании сведений о Планах на сайте bus.gov.ru указывается следующая информация:</vt:lpstr>
      <vt:lpstr>При формировании сведений о Планах на сайте bus.gov.ru указывается следующая информация:</vt:lpstr>
      <vt:lpstr>Важно!  </vt:lpstr>
      <vt:lpstr>Формы информации о Планах  на bus.gov.ru</vt:lpstr>
      <vt:lpstr>Сроки размещения информации о Планах</vt:lpstr>
      <vt:lpstr>Контроль за исполнением Планов по устранению недостатков </vt:lpstr>
      <vt:lpstr> При формировании на сайте bus.gov.ru сведений о реализации мероприятий указывается следующая информация:</vt:lpstr>
      <vt:lpstr>     Сроки размещения информации о реализации мероприятий по устранению недостатков</vt:lpstr>
      <vt:lpstr>Размещенная информация на сайте bus.gov.ru  </vt:lpstr>
      <vt:lpstr>Размещенная информация на сайте bus.gov.ru  </vt:lpstr>
      <vt:lpstr>Размещенная информация на сайте bus.gov.ru  </vt:lpstr>
      <vt:lpstr>Размещенная информация на сайте bus.gov.ru  </vt:lpstr>
      <vt:lpstr>Размещенная информация на сайте bus.gov.ru </vt:lpstr>
      <vt:lpstr>Размещенная информация на сайте bus.gov.ru </vt:lpstr>
      <vt:lpstr>Размещенная информация на сайте bus.gov.ru </vt:lpstr>
      <vt:lpstr>подраздел «Иная информация»  сайта bus.gov.ru</vt:lpstr>
      <vt:lpstr>    Руководители государственных и муниципальных организаций, осуществляющих образовательную деятельность, НЕСУТ ОТВЕТСТВЕННОСТЬ за непринятие мер по устранению недостатков, выявленных в ходе независимой оценки качества условий осуществления образовательной деятельности организациями, в соответствии с трудовым законодательством. В трудовых договорах с руководителями указанных организаций в ПОКАЗАТЕЛИ ЭФФЕКТИВНОСТИ РАБОТЫ руководителей включаются результаты независимой оценки качества условий осуществления образовательной деятельности организациями и ВЫПОЛНЕНИЯ ПЛАНА ПО УСТРАНЕНИЮ НЕДОСТАТКОВ, ВЫЯВЛЕННЫХ В ХОДЕ ТАКОЙ ОЦЕНКИ.</vt:lpstr>
      <vt:lpstr>Спасибо за внимание!</vt:lpstr>
    </vt:vector>
  </TitlesOfParts>
  <Company>ЦОКО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Функциональная грамотность</dc:title>
  <dc:creator>Рябинина Любовь Анатольевна</dc:creator>
  <cp:lastModifiedBy>Зеленко Лариса Егоровна</cp:lastModifiedBy>
  <cp:revision>216</cp:revision>
  <cp:lastPrinted>2022-05-24T09:36:06Z</cp:lastPrinted>
  <dcterms:created xsi:type="dcterms:W3CDTF">2019-06-05T12:05:36Z</dcterms:created>
  <dcterms:modified xsi:type="dcterms:W3CDTF">2022-05-24T09:37:02Z</dcterms:modified>
</cp:coreProperties>
</file>