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4" r:id="rId1"/>
  </p:sldMasterIdLst>
  <p:notesMasterIdLst>
    <p:notesMasterId r:id="rId20"/>
  </p:notesMasterIdLst>
  <p:sldIdLst>
    <p:sldId id="256" r:id="rId2"/>
    <p:sldId id="303" r:id="rId3"/>
    <p:sldId id="326" r:id="rId4"/>
    <p:sldId id="327" r:id="rId5"/>
    <p:sldId id="339" r:id="rId6"/>
    <p:sldId id="340" r:id="rId7"/>
    <p:sldId id="329" r:id="rId8"/>
    <p:sldId id="330" r:id="rId9"/>
    <p:sldId id="331" r:id="rId10"/>
    <p:sldId id="332" r:id="rId11"/>
    <p:sldId id="341" r:id="rId12"/>
    <p:sldId id="333" r:id="rId13"/>
    <p:sldId id="334" r:id="rId14"/>
    <p:sldId id="335" r:id="rId15"/>
    <p:sldId id="336" r:id="rId16"/>
    <p:sldId id="338" r:id="rId17"/>
    <p:sldId id="337" r:id="rId18"/>
    <p:sldId id="291" r:id="rId19"/>
  </p:sldIdLst>
  <p:sldSz cx="12192000" cy="6858000"/>
  <p:notesSz cx="6797675" cy="99282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294"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8136"/>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3" y="0"/>
            <a:ext cx="2945659" cy="498136"/>
          </a:xfrm>
          <a:prstGeom prst="rect">
            <a:avLst/>
          </a:prstGeom>
        </p:spPr>
        <p:txBody>
          <a:bodyPr vert="horz" lIns="91440" tIns="45720" rIns="91440" bIns="45720" rtlCol="0"/>
          <a:lstStyle>
            <a:lvl1pPr algn="r">
              <a:defRPr sz="1200"/>
            </a:lvl1pPr>
          </a:lstStyle>
          <a:p>
            <a:fld id="{452FDB46-151F-434B-BD8F-D9D856E0013B}" type="datetimeFigureOut">
              <a:rPr lang="ru-RU" smtClean="0"/>
              <a:pPr/>
              <a:t>23.05.2022</a:t>
            </a:fld>
            <a:endParaRPr lang="ru-RU"/>
          </a:p>
        </p:txBody>
      </p:sp>
      <p:sp>
        <p:nvSpPr>
          <p:cNvPr id="4" name="Образ слайда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30092"/>
            <a:ext cx="2945659" cy="49813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3" y="9430092"/>
            <a:ext cx="2945659" cy="498135"/>
          </a:xfrm>
          <a:prstGeom prst="rect">
            <a:avLst/>
          </a:prstGeom>
        </p:spPr>
        <p:txBody>
          <a:bodyPr vert="horz" lIns="91440" tIns="45720" rIns="91440" bIns="45720" rtlCol="0" anchor="b"/>
          <a:lstStyle>
            <a:lvl1pPr algn="r">
              <a:defRPr sz="1200"/>
            </a:lvl1pPr>
          </a:lstStyle>
          <a:p>
            <a:fld id="{DA4DD6C6-8A6A-47F8-A248-5B768140B544}" type="slidenum">
              <a:rPr lang="ru-RU" smtClean="0"/>
              <a:pPr/>
              <a:t>‹#›</a:t>
            </a:fld>
            <a:endParaRPr lang="ru-RU"/>
          </a:p>
        </p:txBody>
      </p:sp>
    </p:spTree>
    <p:extLst>
      <p:ext uri="{BB962C8B-B14F-4D97-AF65-F5344CB8AC3E}">
        <p14:creationId xmlns:p14="http://schemas.microsoft.com/office/powerpoint/2010/main" val="3759999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EA92644-4D22-4054-928F-990B2B4478FB}" type="datetimeFigureOut">
              <a:rPr lang="ru-RU" smtClean="0"/>
              <a:pPr/>
              <a:t>23.05.2022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E0F055-74EC-4871-9ECC-5BFCD65779F5}" type="slidenum">
              <a:rPr lang="ru-RU" smtClean="0"/>
              <a:pPr/>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9579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EA92644-4D22-4054-928F-990B2B4478FB}" type="datetimeFigureOut">
              <a:rPr lang="ru-RU" smtClean="0"/>
              <a:pPr/>
              <a:t>23.05.2022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E0F055-74EC-4871-9ECC-5BFCD65779F5}" type="slidenum">
              <a:rPr lang="ru-RU" smtClean="0"/>
              <a:pPr/>
              <a:t>‹#›</a:t>
            </a:fld>
            <a:endParaRPr lang="ru-RU"/>
          </a:p>
        </p:txBody>
      </p:sp>
    </p:spTree>
    <p:extLst>
      <p:ext uri="{BB962C8B-B14F-4D97-AF65-F5344CB8AC3E}">
        <p14:creationId xmlns:p14="http://schemas.microsoft.com/office/powerpoint/2010/main" val="2192166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EA92644-4D22-4054-928F-990B2B4478FB}" type="datetimeFigureOut">
              <a:rPr lang="ru-RU" smtClean="0"/>
              <a:pPr/>
              <a:t>23.05.2022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E0F055-74EC-4871-9ECC-5BFCD65779F5}" type="slidenum">
              <a:rPr lang="ru-RU" smtClean="0"/>
              <a:pPr/>
              <a:t>‹#›</a:t>
            </a:fld>
            <a:endParaRPr lang="ru-RU"/>
          </a:p>
        </p:txBody>
      </p:sp>
    </p:spTree>
    <p:extLst>
      <p:ext uri="{BB962C8B-B14F-4D97-AF65-F5344CB8AC3E}">
        <p14:creationId xmlns:p14="http://schemas.microsoft.com/office/powerpoint/2010/main" val="3933654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EA92644-4D22-4054-928F-990B2B4478FB}" type="datetimeFigureOut">
              <a:rPr lang="ru-RU" smtClean="0"/>
              <a:pPr/>
              <a:t>23.05.2022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E0F055-74EC-4871-9ECC-5BFCD65779F5}" type="slidenum">
              <a:rPr lang="ru-RU" smtClean="0"/>
              <a:pPr/>
              <a:t>‹#›</a:t>
            </a:fld>
            <a:endParaRPr lang="ru-RU"/>
          </a:p>
        </p:txBody>
      </p:sp>
    </p:spTree>
    <p:extLst>
      <p:ext uri="{BB962C8B-B14F-4D97-AF65-F5344CB8AC3E}">
        <p14:creationId xmlns:p14="http://schemas.microsoft.com/office/powerpoint/2010/main" val="2481781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EA92644-4D22-4054-928F-990B2B4478FB}" type="datetimeFigureOut">
              <a:rPr lang="ru-RU" smtClean="0"/>
              <a:pPr/>
              <a:t>23.05.2022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E0F055-74EC-4871-9ECC-5BFCD65779F5}" type="slidenum">
              <a:rPr lang="ru-RU" smtClean="0"/>
              <a:pPr/>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0571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EA92644-4D22-4054-928F-990B2B4478FB}" type="datetimeFigureOut">
              <a:rPr lang="ru-RU" smtClean="0"/>
              <a:pPr/>
              <a:t>23.05.2022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4E0F055-74EC-4871-9ECC-5BFCD65779F5}" type="slidenum">
              <a:rPr lang="ru-RU" smtClean="0"/>
              <a:pPr/>
              <a:t>‹#›</a:t>
            </a:fld>
            <a:endParaRPr lang="ru-RU"/>
          </a:p>
        </p:txBody>
      </p:sp>
    </p:spTree>
    <p:extLst>
      <p:ext uri="{BB962C8B-B14F-4D97-AF65-F5344CB8AC3E}">
        <p14:creationId xmlns:p14="http://schemas.microsoft.com/office/powerpoint/2010/main" val="3460542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EA92644-4D22-4054-928F-990B2B4478FB}" type="datetimeFigureOut">
              <a:rPr lang="ru-RU" smtClean="0"/>
              <a:pPr/>
              <a:t>23.05.2022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4E0F055-74EC-4871-9ECC-5BFCD65779F5}" type="slidenum">
              <a:rPr lang="ru-RU" smtClean="0"/>
              <a:pPr/>
              <a:t>‹#›</a:t>
            </a:fld>
            <a:endParaRPr lang="ru-RU"/>
          </a:p>
        </p:txBody>
      </p:sp>
    </p:spTree>
    <p:extLst>
      <p:ext uri="{BB962C8B-B14F-4D97-AF65-F5344CB8AC3E}">
        <p14:creationId xmlns:p14="http://schemas.microsoft.com/office/powerpoint/2010/main" val="4007546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EA92644-4D22-4054-928F-990B2B4478FB}" type="datetimeFigureOut">
              <a:rPr lang="ru-RU" smtClean="0"/>
              <a:pPr/>
              <a:t>23.05.2022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4E0F055-74EC-4871-9ECC-5BFCD65779F5}" type="slidenum">
              <a:rPr lang="ru-RU" smtClean="0"/>
              <a:pPr/>
              <a:t>‹#›</a:t>
            </a:fld>
            <a:endParaRPr lang="ru-RU"/>
          </a:p>
        </p:txBody>
      </p:sp>
    </p:spTree>
    <p:extLst>
      <p:ext uri="{BB962C8B-B14F-4D97-AF65-F5344CB8AC3E}">
        <p14:creationId xmlns:p14="http://schemas.microsoft.com/office/powerpoint/2010/main" val="113100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EA92644-4D22-4054-928F-990B2B4478FB}" type="datetimeFigureOut">
              <a:rPr lang="ru-RU" smtClean="0"/>
              <a:pPr/>
              <a:t>23.05.2022</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B4E0F055-74EC-4871-9ECC-5BFCD65779F5}" type="slidenum">
              <a:rPr lang="ru-RU" smtClean="0"/>
              <a:pPr/>
              <a:t>‹#›</a:t>
            </a:fld>
            <a:endParaRPr lang="ru-RU"/>
          </a:p>
        </p:txBody>
      </p:sp>
    </p:spTree>
    <p:extLst>
      <p:ext uri="{BB962C8B-B14F-4D97-AF65-F5344CB8AC3E}">
        <p14:creationId xmlns:p14="http://schemas.microsoft.com/office/powerpoint/2010/main" val="458262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EA92644-4D22-4054-928F-990B2B4478FB}" type="datetimeFigureOut">
              <a:rPr lang="ru-RU" smtClean="0"/>
              <a:pPr/>
              <a:t>23.05.2022</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4E0F055-74EC-4871-9ECC-5BFCD65779F5}" type="slidenum">
              <a:rPr lang="ru-RU" smtClean="0"/>
              <a:pPr/>
              <a:t>‹#›</a:t>
            </a:fld>
            <a:endParaRPr lang="ru-RU"/>
          </a:p>
        </p:txBody>
      </p:sp>
    </p:spTree>
    <p:extLst>
      <p:ext uri="{BB962C8B-B14F-4D97-AF65-F5344CB8AC3E}">
        <p14:creationId xmlns:p14="http://schemas.microsoft.com/office/powerpoint/2010/main" val="2328203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EA92644-4D22-4054-928F-990B2B4478FB}" type="datetimeFigureOut">
              <a:rPr lang="ru-RU" smtClean="0"/>
              <a:pPr/>
              <a:t>23.05.2022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4E0F055-74EC-4871-9ECC-5BFCD65779F5}" type="slidenum">
              <a:rPr lang="ru-RU" smtClean="0"/>
              <a:pPr/>
              <a:t>‹#›</a:t>
            </a:fld>
            <a:endParaRPr lang="ru-RU"/>
          </a:p>
        </p:txBody>
      </p:sp>
    </p:spTree>
    <p:extLst>
      <p:ext uri="{BB962C8B-B14F-4D97-AF65-F5344CB8AC3E}">
        <p14:creationId xmlns:p14="http://schemas.microsoft.com/office/powerpoint/2010/main" val="3837039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EA92644-4D22-4054-928F-990B2B4478FB}" type="datetimeFigureOut">
              <a:rPr lang="ru-RU" smtClean="0"/>
              <a:pPr/>
              <a:t>23.05.2022</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4E0F055-74EC-4871-9ECC-5BFCD65779F5}" type="slidenum">
              <a:rPr lang="ru-RU" smtClean="0"/>
              <a:pPr/>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465264"/>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hyperlink" Target="http://www.edutainme.ru/post/dobryakova/" TargetMode="External"/><Relationship Id="rId2" Type="http://schemas.openxmlformats.org/officeDocument/2006/relationships/hyperlink" Target="http://www.coko24.r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06400" y="1104900"/>
            <a:ext cx="11442700" cy="3340100"/>
          </a:xfrm>
        </p:spPr>
        <p:txBody>
          <a:bodyPr>
            <a:noAutofit/>
          </a:bodyPr>
          <a:lstStyle/>
          <a:p>
            <a:pPr algn="ctr"/>
            <a:r>
              <a:rPr lang="ru-RU" sz="3000" b="1" dirty="0" smtClean="0">
                <a:solidFill>
                  <a:schemeClr val="accent2"/>
                </a:solidFill>
                <a:latin typeface="Arial Narrow" panose="020B0606020202030204" pitchFamily="34" charset="0"/>
              </a:rPr>
              <a:t>Изменения и дополнения в Методических рекомендациях </a:t>
            </a:r>
            <a:br>
              <a:rPr lang="ru-RU" sz="3000" b="1" dirty="0" smtClean="0">
                <a:solidFill>
                  <a:schemeClr val="accent2"/>
                </a:solidFill>
                <a:latin typeface="Arial Narrow" panose="020B0606020202030204" pitchFamily="34" charset="0"/>
              </a:rPr>
            </a:br>
            <a:r>
              <a:rPr lang="ru-RU" sz="3000" dirty="0" smtClean="0">
                <a:solidFill>
                  <a:schemeClr val="accent2"/>
                </a:solidFill>
                <a:latin typeface="Arial Narrow" panose="020B0606020202030204" pitchFamily="34" charset="0"/>
              </a:rPr>
              <a:t>к Единому порядку расчета показателей </a:t>
            </a:r>
            <a:r>
              <a:rPr lang="ru-RU" sz="3000" dirty="0">
                <a:solidFill>
                  <a:schemeClr val="accent2"/>
                </a:solidFill>
                <a:latin typeface="Arial Narrow" panose="020B0606020202030204" pitchFamily="34" charset="0"/>
              </a:rPr>
              <a:t>независимой оценки качества условий осуществления образовательной деятельности организациями, осуществляющими образовательную </a:t>
            </a:r>
            <a:r>
              <a:rPr lang="ru-RU" sz="3000" dirty="0" smtClean="0">
                <a:solidFill>
                  <a:schemeClr val="accent2"/>
                </a:solidFill>
                <a:latin typeface="Arial Narrow" panose="020B0606020202030204" pitchFamily="34" charset="0"/>
              </a:rPr>
              <a:t>деятельность по основным общеобразовательным программам, образовательным программам среднего профессионального образования, основным программам профессионального обучения, дополнительным общеобразовательным программам </a:t>
            </a:r>
            <a:endParaRPr lang="ru-RU" sz="3000" dirty="0">
              <a:solidFill>
                <a:schemeClr val="accent2"/>
              </a:solidFill>
              <a:latin typeface="Arial Narrow" panose="020B0606020202030204" pitchFamily="34" charset="0"/>
            </a:endParaRPr>
          </a:p>
        </p:txBody>
      </p:sp>
      <p:sp>
        <p:nvSpPr>
          <p:cNvPr id="3" name="Подзаголовок 2"/>
          <p:cNvSpPr>
            <a:spLocks noGrp="1"/>
          </p:cNvSpPr>
          <p:nvPr>
            <p:ph type="subTitle" idx="1"/>
          </p:nvPr>
        </p:nvSpPr>
        <p:spPr>
          <a:xfrm>
            <a:off x="3541986" y="5106298"/>
            <a:ext cx="8144247" cy="927405"/>
          </a:xfrm>
        </p:spPr>
        <p:txBody>
          <a:bodyPr>
            <a:normAutofit/>
          </a:bodyPr>
          <a:lstStyle/>
          <a:p>
            <a:pPr algn="l"/>
            <a:r>
              <a:rPr lang="ru-RU" sz="2800" dirty="0" smtClean="0">
                <a:latin typeface="Arial Narrow" panose="020B0606020202030204" pitchFamily="34" charset="0"/>
              </a:rPr>
              <a:t>Зеленко Лариса Егоровна,</a:t>
            </a:r>
            <a:br>
              <a:rPr lang="ru-RU" sz="2800" dirty="0" smtClean="0">
                <a:latin typeface="Arial Narrow" panose="020B0606020202030204" pitchFamily="34" charset="0"/>
              </a:rPr>
            </a:br>
            <a:r>
              <a:rPr lang="ru-RU" sz="2800" dirty="0" smtClean="0">
                <a:latin typeface="Arial Narrow" panose="020B0606020202030204" pitchFamily="34" charset="0"/>
              </a:rPr>
              <a:t>Красноярск, 2022</a:t>
            </a:r>
            <a:endParaRPr lang="ru-RU" sz="2800" dirty="0">
              <a:latin typeface="Arial Narrow" panose="020B0606020202030204" pitchFamily="34"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4588" y="5039601"/>
            <a:ext cx="2876312" cy="1145299"/>
          </a:xfrm>
          <a:prstGeom prst="rect">
            <a:avLst/>
          </a:prstGeom>
        </p:spPr>
      </p:pic>
      <p:sp>
        <p:nvSpPr>
          <p:cNvPr id="4" name="TextBox 3"/>
          <p:cNvSpPr txBox="1"/>
          <p:nvPr/>
        </p:nvSpPr>
        <p:spPr>
          <a:xfrm>
            <a:off x="894303" y="332226"/>
            <a:ext cx="10500528" cy="400110"/>
          </a:xfrm>
          <a:prstGeom prst="rect">
            <a:avLst/>
          </a:prstGeom>
          <a:noFill/>
        </p:spPr>
        <p:txBody>
          <a:bodyPr wrap="square" rtlCol="0">
            <a:spAutoFit/>
          </a:bodyPr>
          <a:lstStyle/>
          <a:p>
            <a:pPr algn="ctr"/>
            <a:r>
              <a:rPr lang="ru-RU" sz="2000" dirty="0" smtClean="0">
                <a:latin typeface="Arial Narrow" panose="020B0606020202030204" pitchFamily="34" charset="0"/>
              </a:rPr>
              <a:t>Организация и проведение независимой оценки качества условий образовательной деятельности</a:t>
            </a:r>
            <a:endParaRPr lang="ru-RU" sz="2000" dirty="0">
              <a:latin typeface="Arial Narrow" panose="020B0606020202030204" pitchFamily="34" charset="0"/>
            </a:endParaRPr>
          </a:p>
        </p:txBody>
      </p:sp>
    </p:spTree>
    <p:extLst>
      <p:ext uri="{BB962C8B-B14F-4D97-AF65-F5344CB8AC3E}">
        <p14:creationId xmlns:p14="http://schemas.microsoft.com/office/powerpoint/2010/main" val="32744308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101600"/>
            <a:ext cx="10058400" cy="1274744"/>
          </a:xfrm>
        </p:spPr>
        <p:txBody>
          <a:bodyPr>
            <a:normAutofit/>
          </a:bodyPr>
          <a:lstStyle/>
          <a:p>
            <a:pPr algn="ctr"/>
            <a:r>
              <a:rPr lang="ru-RU" sz="4000" b="1" dirty="0" smtClean="0">
                <a:solidFill>
                  <a:srgbClr val="002060"/>
                </a:solidFill>
              </a:rPr>
              <a:t>Раздел «Рекомендации по расчету </a:t>
            </a:r>
            <a:br>
              <a:rPr lang="ru-RU" sz="4000" b="1" dirty="0" smtClean="0">
                <a:solidFill>
                  <a:srgbClr val="002060"/>
                </a:solidFill>
              </a:rPr>
            </a:br>
            <a:r>
              <a:rPr lang="ru-RU" sz="4000" b="1" dirty="0" smtClean="0">
                <a:solidFill>
                  <a:srgbClr val="002060"/>
                </a:solidFill>
              </a:rPr>
              <a:t>отдельных показателей НОКО»</a:t>
            </a:r>
            <a:endParaRPr lang="ru-RU" sz="4000" dirty="0">
              <a:solidFill>
                <a:srgbClr val="002060"/>
              </a:solidFill>
            </a:endParaRPr>
          </a:p>
        </p:txBody>
      </p:sp>
      <p:sp>
        <p:nvSpPr>
          <p:cNvPr id="3" name="Содержимое 2"/>
          <p:cNvSpPr>
            <a:spLocks noGrp="1"/>
          </p:cNvSpPr>
          <p:nvPr>
            <p:ph sz="half" idx="1"/>
          </p:nvPr>
        </p:nvSpPr>
        <p:spPr>
          <a:xfrm>
            <a:off x="431800" y="1376344"/>
            <a:ext cx="4686300" cy="4853768"/>
          </a:xfrm>
        </p:spPr>
        <p:txBody>
          <a:bodyPr>
            <a:noAutofit/>
          </a:bodyPr>
          <a:lstStyle/>
          <a:p>
            <a:pPr marL="0" indent="0">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400" dirty="0" smtClean="0">
                <a:solidFill>
                  <a:srgbClr val="0070C0"/>
                </a:solidFill>
                <a:latin typeface="Arial Narrow" panose="020B0606020202030204" pitchFamily="34" charset="0"/>
              </a:rPr>
              <a:t>            Показатель 2.1 </a:t>
            </a:r>
          </a:p>
          <a:p>
            <a:pPr marL="0" indent="0" algn="just">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400" dirty="0" smtClean="0">
                <a:solidFill>
                  <a:srgbClr val="0070C0"/>
                </a:solidFill>
                <a:latin typeface="Arial Narrow" panose="020B0606020202030204" pitchFamily="34" charset="0"/>
              </a:rPr>
              <a:t>«Обеспечение в организации комфортных условий, в которых осуществляется образовательная деятельность: наличие зоны отдыха (ожидания); наличие и понятность навигации внутри организации, наличие и доступность питьевой воды, наличие и доступность санитарно-гигиенических помещений; санитарное состояние помещений организации»</a:t>
            </a:r>
            <a:endParaRPr lang="ru-RU" sz="2400" dirty="0">
              <a:solidFill>
                <a:srgbClr val="0070C0"/>
              </a:solidFill>
              <a:latin typeface="Arial Narrow" panose="020B0606020202030204" pitchFamily="34" charset="0"/>
            </a:endParaRPr>
          </a:p>
        </p:txBody>
      </p:sp>
      <p:sp>
        <p:nvSpPr>
          <p:cNvPr id="5" name="Объект 4"/>
          <p:cNvSpPr>
            <a:spLocks noGrp="1"/>
          </p:cNvSpPr>
          <p:nvPr>
            <p:ph sz="half" idx="2"/>
          </p:nvPr>
        </p:nvSpPr>
        <p:spPr>
          <a:xfrm>
            <a:off x="5473700" y="1816100"/>
            <a:ext cx="6096000" cy="4515611"/>
          </a:xfrm>
        </p:spPr>
        <p:txBody>
          <a:bodyPr>
            <a:normAutofit/>
          </a:bodyPr>
          <a:lstStyle/>
          <a:p>
            <a:r>
              <a:rPr lang="ru-RU" dirty="0" smtClean="0"/>
              <a:t>    </a:t>
            </a:r>
            <a:r>
              <a:rPr lang="ru-RU" sz="2400" dirty="0" smtClean="0">
                <a:solidFill>
                  <a:schemeClr val="tx1"/>
                </a:solidFill>
              </a:rPr>
              <a:t>«Подлежат осмотру помещения для реализации образовательных программ аудитории, учебные классы (комнаты самоподготовки), </a:t>
            </a:r>
            <a:r>
              <a:rPr lang="ru-RU" sz="2400" dirty="0">
                <a:solidFill>
                  <a:schemeClr val="tx1"/>
                </a:solidFill>
              </a:rPr>
              <a:t>спортивные и игровые площадки, помещения для оказания медицинской помощи (в случаях, установленных </a:t>
            </a:r>
            <a:r>
              <a:rPr lang="ru-RU" sz="2400" dirty="0" smtClean="0">
                <a:solidFill>
                  <a:schemeClr val="tx1"/>
                </a:solidFill>
              </a:rPr>
              <a:t>законодательством), для ДО – комнаты по присмотру и уходу за детьми (игровые комнаты и (или) гостиные); для СПО – производственные мастерские, лаборатории, актовый зал, обеденный зал (столовая, буфет), гардероб, библиотека, спортивный зал.» </a:t>
            </a:r>
            <a:endParaRPr lang="ru-RU" sz="2400" dirty="0">
              <a:solidFill>
                <a:schemeClr val="tx1"/>
              </a:solidFill>
            </a:endParaRPr>
          </a:p>
        </p:txBody>
      </p:sp>
      <p:sp>
        <p:nvSpPr>
          <p:cNvPr id="4" name="Содержимое 2"/>
          <p:cNvSpPr txBox="1">
            <a:spLocks/>
          </p:cNvSpPr>
          <p:nvPr/>
        </p:nvSpPr>
        <p:spPr>
          <a:xfrm>
            <a:off x="6192825" y="1048512"/>
            <a:ext cx="4962855" cy="518160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nSpc>
                <a:spcPct val="100000"/>
              </a:lnSpc>
              <a:spcBef>
                <a:spcPts val="0"/>
              </a:spcBef>
              <a:buFont typeface="Calibri" panose="020F0502020204030204" pitchFamily="34" charset="0"/>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4000" b="1" dirty="0" smtClean="0">
                <a:solidFill>
                  <a:srgbClr val="00B050"/>
                </a:solidFill>
                <a:latin typeface="Arial Narrow" panose="020B0606020202030204" pitchFamily="34" charset="0"/>
              </a:rPr>
              <a:t> </a:t>
            </a:r>
            <a:endParaRPr lang="ru-RU" sz="4000" b="1" dirty="0">
              <a:solidFill>
                <a:srgbClr val="00B050"/>
              </a:solidFill>
              <a:latin typeface="Arial Narrow" panose="020B0606020202030204" pitchFamily="34" charset="0"/>
            </a:endParaRPr>
          </a:p>
        </p:txBody>
      </p:sp>
    </p:spTree>
    <p:extLst>
      <p:ext uri="{BB962C8B-B14F-4D97-AF65-F5344CB8AC3E}">
        <p14:creationId xmlns:p14="http://schemas.microsoft.com/office/powerpoint/2010/main" val="13145251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101600"/>
            <a:ext cx="10058400" cy="1274744"/>
          </a:xfrm>
        </p:spPr>
        <p:txBody>
          <a:bodyPr>
            <a:normAutofit/>
          </a:bodyPr>
          <a:lstStyle/>
          <a:p>
            <a:pPr algn="ctr"/>
            <a:r>
              <a:rPr lang="ru-RU" sz="4000" b="1" dirty="0" smtClean="0">
                <a:solidFill>
                  <a:srgbClr val="002060"/>
                </a:solidFill>
              </a:rPr>
              <a:t>Раздел «Рекомендации по расчету </a:t>
            </a:r>
            <a:br>
              <a:rPr lang="ru-RU" sz="4000" b="1" dirty="0" smtClean="0">
                <a:solidFill>
                  <a:srgbClr val="002060"/>
                </a:solidFill>
              </a:rPr>
            </a:br>
            <a:r>
              <a:rPr lang="ru-RU" sz="4000" b="1" dirty="0" smtClean="0">
                <a:solidFill>
                  <a:srgbClr val="002060"/>
                </a:solidFill>
              </a:rPr>
              <a:t>отдельных показателей НОКО»</a:t>
            </a:r>
            <a:endParaRPr lang="ru-RU" sz="4000" dirty="0">
              <a:solidFill>
                <a:srgbClr val="002060"/>
              </a:solidFill>
            </a:endParaRPr>
          </a:p>
        </p:txBody>
      </p:sp>
      <p:sp>
        <p:nvSpPr>
          <p:cNvPr id="3" name="Содержимое 2"/>
          <p:cNvSpPr>
            <a:spLocks noGrp="1"/>
          </p:cNvSpPr>
          <p:nvPr>
            <p:ph sz="half" idx="1"/>
          </p:nvPr>
        </p:nvSpPr>
        <p:spPr>
          <a:xfrm>
            <a:off x="749299" y="1376343"/>
            <a:ext cx="4056381" cy="4955367"/>
          </a:xfrm>
        </p:spPr>
        <p:txBody>
          <a:bodyPr>
            <a:noAutofit/>
          </a:bodyPr>
          <a:lstStyle/>
          <a:p>
            <a:pPr marL="0" indent="0">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400" dirty="0" smtClean="0">
                <a:solidFill>
                  <a:srgbClr val="0070C0"/>
                </a:solidFill>
                <a:latin typeface="Arial Narrow" panose="020B0606020202030204" pitchFamily="34" charset="0"/>
              </a:rPr>
              <a:t>            Общий показатель </a:t>
            </a:r>
            <a:r>
              <a:rPr lang="ru-RU" sz="2400" dirty="0" smtClean="0">
                <a:solidFill>
                  <a:srgbClr val="0070C0"/>
                </a:solidFill>
                <a:latin typeface="Arial Narrow" panose="020B0606020202030204" pitchFamily="34" charset="0"/>
              </a:rPr>
              <a:t>2 </a:t>
            </a:r>
            <a:endParaRPr lang="ru-RU" sz="2400" dirty="0" smtClean="0">
              <a:solidFill>
                <a:srgbClr val="0070C0"/>
              </a:solidFill>
              <a:latin typeface="Arial Narrow" panose="020B0606020202030204" pitchFamily="34" charset="0"/>
            </a:endParaRPr>
          </a:p>
          <a:p>
            <a:pPr marL="0" indent="0" algn="just">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300" dirty="0" smtClean="0">
                <a:solidFill>
                  <a:srgbClr val="0070C0"/>
                </a:solidFill>
                <a:latin typeface="Arial Narrow" panose="020B0606020202030204" pitchFamily="34" charset="0"/>
              </a:rPr>
              <a:t>«Комфортность условий, в которых осуществляется деятельность»</a:t>
            </a:r>
            <a:endParaRPr lang="ru-RU" sz="2300" dirty="0">
              <a:solidFill>
                <a:srgbClr val="0070C0"/>
              </a:solidFill>
              <a:latin typeface="Arial Narrow" panose="020B0606020202030204" pitchFamily="34" charset="0"/>
            </a:endParaRPr>
          </a:p>
        </p:txBody>
      </p:sp>
      <p:sp>
        <p:nvSpPr>
          <p:cNvPr id="5" name="Объект 4"/>
          <p:cNvSpPr>
            <a:spLocks noGrp="1"/>
          </p:cNvSpPr>
          <p:nvPr>
            <p:ph sz="half" idx="2"/>
          </p:nvPr>
        </p:nvSpPr>
        <p:spPr>
          <a:xfrm>
            <a:off x="5321300" y="1981200"/>
            <a:ext cx="6667500" cy="4350511"/>
          </a:xfrm>
        </p:spPr>
        <p:txBody>
          <a:bodyPr>
            <a:noAutofit/>
          </a:bodyPr>
          <a:lstStyle/>
          <a:p>
            <a:pPr algn="just"/>
            <a:r>
              <a:rPr lang="ru-RU" sz="2400" dirty="0" smtClean="0">
                <a:solidFill>
                  <a:schemeClr val="tx1"/>
                </a:solidFill>
              </a:rPr>
              <a:t>Р</a:t>
            </a:r>
            <a:r>
              <a:rPr lang="ru-RU" sz="2400" dirty="0" smtClean="0">
                <a:solidFill>
                  <a:schemeClr val="tx1"/>
                </a:solidFill>
              </a:rPr>
              <a:t>асчет проводится по формуле </a:t>
            </a:r>
            <a:r>
              <a:rPr lang="ru-RU" sz="2400" dirty="0" smtClean="0">
                <a:solidFill>
                  <a:schemeClr val="tx1"/>
                </a:solidFill>
              </a:rPr>
              <a:t>(</a:t>
            </a:r>
            <a:r>
              <a:rPr lang="ru-RU" sz="2400" b="1" dirty="0" smtClean="0">
                <a:solidFill>
                  <a:schemeClr val="tx1"/>
                </a:solidFill>
              </a:rPr>
              <a:t>К</a:t>
            </a:r>
            <a:r>
              <a:rPr lang="ru-RU" sz="2400" b="1" baseline="-25000" dirty="0">
                <a:solidFill>
                  <a:schemeClr val="tx1"/>
                </a:solidFill>
              </a:rPr>
              <a:t>2</a:t>
            </a:r>
            <a:r>
              <a:rPr lang="ru-RU" sz="2400" dirty="0" smtClean="0">
                <a:solidFill>
                  <a:schemeClr val="tx1"/>
                </a:solidFill>
              </a:rPr>
              <a:t>):</a:t>
            </a:r>
            <a:endParaRPr lang="ru-RU" sz="2400" dirty="0" smtClean="0">
              <a:solidFill>
                <a:schemeClr val="tx1"/>
              </a:solidFill>
            </a:endParaRPr>
          </a:p>
          <a:p>
            <a:pPr marL="0" indent="0" algn="just">
              <a:buNone/>
            </a:pPr>
            <a:endParaRPr lang="ru-RU" sz="2200" dirty="0"/>
          </a:p>
          <a:p>
            <a:pPr marL="0" indent="0" algn="just">
              <a:buNone/>
            </a:pPr>
            <a:endParaRPr lang="ru-RU" sz="2200" dirty="0"/>
          </a:p>
        </p:txBody>
      </p:sp>
      <p:sp>
        <p:nvSpPr>
          <p:cNvPr id="4" name="Содержимое 2"/>
          <p:cNvSpPr txBox="1">
            <a:spLocks/>
          </p:cNvSpPr>
          <p:nvPr/>
        </p:nvSpPr>
        <p:spPr>
          <a:xfrm>
            <a:off x="6192825" y="1048512"/>
            <a:ext cx="4962855" cy="518160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nSpc>
                <a:spcPct val="100000"/>
              </a:lnSpc>
              <a:spcBef>
                <a:spcPts val="0"/>
              </a:spcBef>
              <a:buFont typeface="Calibri" panose="020F0502020204030204" pitchFamily="34" charset="0"/>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4000" b="1" dirty="0" smtClean="0">
                <a:solidFill>
                  <a:srgbClr val="00B050"/>
                </a:solidFill>
                <a:latin typeface="Arial Narrow" panose="020B0606020202030204" pitchFamily="34" charset="0"/>
              </a:rPr>
              <a:t> </a:t>
            </a:r>
            <a:endParaRPr lang="ru-RU" sz="4000" b="1" dirty="0">
              <a:solidFill>
                <a:srgbClr val="00B050"/>
              </a:solidFill>
              <a:latin typeface="Arial Narrow" panose="020B0606020202030204" pitchFamily="34" charset="0"/>
            </a:endParaRPr>
          </a:p>
        </p:txBody>
      </p:sp>
      <p:sp>
        <p:nvSpPr>
          <p:cNvPr id="6" name="Объект 7"/>
          <p:cNvSpPr txBox="1">
            <a:spLocks/>
          </p:cNvSpPr>
          <p:nvPr/>
        </p:nvSpPr>
        <p:spPr>
          <a:xfrm>
            <a:off x="5118100" y="2552700"/>
            <a:ext cx="6667500" cy="3779010"/>
          </a:xfrm>
          <a:prstGeom prst="rect">
            <a:avLst/>
          </a:prstGeom>
        </p:spPr>
        <p:txBody>
          <a:bodyPr vert="horz" lIns="0" tIns="45720" rIns="0" bIns="45720" rtlCol="0">
            <a:normAutofit fontScale="62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ru-RU" sz="2800" b="1" dirty="0" smtClean="0">
                <a:solidFill>
                  <a:schemeClr val="tx1"/>
                </a:solidFill>
              </a:rPr>
              <a:t>   </a:t>
            </a:r>
            <a:r>
              <a:rPr lang="ru-RU" sz="2800" b="1" dirty="0" smtClean="0">
                <a:solidFill>
                  <a:schemeClr val="tx1"/>
                </a:solidFill>
              </a:rPr>
              <a:t>                </a:t>
            </a:r>
            <a:endParaRPr lang="ru-RU" sz="2800" b="1" dirty="0" smtClean="0">
              <a:solidFill>
                <a:schemeClr val="tx1"/>
              </a:solidFill>
            </a:endParaRPr>
          </a:p>
          <a:p>
            <a:r>
              <a:rPr lang="ru-RU" sz="3200" b="1" dirty="0" smtClean="0">
                <a:solidFill>
                  <a:schemeClr val="tx1"/>
                </a:solidFill>
              </a:rPr>
              <a:t>               </a:t>
            </a:r>
            <a:r>
              <a:rPr lang="ru-RU" sz="5100" b="1" dirty="0" smtClean="0">
                <a:solidFill>
                  <a:schemeClr val="tx1"/>
                </a:solidFill>
              </a:rPr>
              <a:t>К</a:t>
            </a:r>
            <a:r>
              <a:rPr lang="ru-RU" sz="5100" b="1" baseline="-25000" dirty="0">
                <a:solidFill>
                  <a:schemeClr val="tx1"/>
                </a:solidFill>
              </a:rPr>
              <a:t>2</a:t>
            </a:r>
            <a:r>
              <a:rPr lang="ru-RU" sz="5100" b="1" dirty="0" smtClean="0">
                <a:solidFill>
                  <a:schemeClr val="tx1"/>
                </a:solidFill>
              </a:rPr>
              <a:t> </a:t>
            </a:r>
            <a:r>
              <a:rPr lang="ru-RU" sz="5100" b="1" dirty="0" smtClean="0">
                <a:solidFill>
                  <a:schemeClr val="tx1"/>
                </a:solidFill>
              </a:rPr>
              <a:t>= </a:t>
            </a:r>
            <a:r>
              <a:rPr lang="ru-RU" sz="5100" b="1" dirty="0" smtClean="0">
                <a:solidFill>
                  <a:schemeClr val="tx1"/>
                </a:solidFill>
              </a:rPr>
              <a:t>0,5</a:t>
            </a:r>
            <a:r>
              <a:rPr lang="en-US" sz="5100" b="1" dirty="0" smtClean="0">
                <a:solidFill>
                  <a:schemeClr val="tx1"/>
                </a:solidFill>
              </a:rPr>
              <a:t> </a:t>
            </a:r>
            <a:r>
              <a:rPr lang="en-US" sz="5100" b="1" dirty="0">
                <a:solidFill>
                  <a:schemeClr val="tx1"/>
                </a:solidFill>
              </a:rPr>
              <a:t>x</a:t>
            </a:r>
            <a:r>
              <a:rPr lang="ru-RU" sz="5100" b="1" dirty="0">
                <a:solidFill>
                  <a:schemeClr val="tx1"/>
                </a:solidFill>
              </a:rPr>
              <a:t> </a:t>
            </a:r>
            <a:r>
              <a:rPr lang="ru-RU" sz="5100" b="1" dirty="0" err="1" smtClean="0">
                <a:solidFill>
                  <a:schemeClr val="tx1"/>
                </a:solidFill>
              </a:rPr>
              <a:t>П</a:t>
            </a:r>
            <a:r>
              <a:rPr lang="ru-RU" sz="5100" b="1" baseline="-25000" dirty="0" err="1" smtClean="0">
                <a:solidFill>
                  <a:schemeClr val="tx1"/>
                </a:solidFill>
              </a:rPr>
              <a:t>комф.усл</a:t>
            </a:r>
            <a:r>
              <a:rPr lang="ru-RU" sz="5100" b="1" dirty="0" smtClean="0">
                <a:solidFill>
                  <a:schemeClr val="tx1"/>
                </a:solidFill>
              </a:rPr>
              <a:t>+ </a:t>
            </a:r>
            <a:r>
              <a:rPr lang="ru-RU" sz="5100" b="1" dirty="0" smtClean="0">
                <a:solidFill>
                  <a:schemeClr val="tx1"/>
                </a:solidFill>
              </a:rPr>
              <a:t>0,5</a:t>
            </a:r>
            <a:r>
              <a:rPr lang="en-US" sz="5100" b="1" dirty="0" smtClean="0">
                <a:solidFill>
                  <a:schemeClr val="tx1"/>
                </a:solidFill>
              </a:rPr>
              <a:t> </a:t>
            </a:r>
            <a:r>
              <a:rPr lang="en-US" sz="5100" b="1" dirty="0" smtClean="0">
                <a:solidFill>
                  <a:schemeClr val="tx1"/>
                </a:solidFill>
              </a:rPr>
              <a:t>x</a:t>
            </a:r>
            <a:r>
              <a:rPr lang="ru-RU" sz="5100" b="1" dirty="0">
                <a:solidFill>
                  <a:schemeClr val="tx1"/>
                </a:solidFill>
              </a:rPr>
              <a:t> </a:t>
            </a:r>
            <a:r>
              <a:rPr lang="ru-RU" sz="5100" b="1" dirty="0" smtClean="0">
                <a:solidFill>
                  <a:schemeClr val="tx1"/>
                </a:solidFill>
              </a:rPr>
              <a:t>П</a:t>
            </a:r>
            <a:r>
              <a:rPr lang="ru-RU" sz="5100" b="1" baseline="-25000" dirty="0" smtClean="0">
                <a:solidFill>
                  <a:schemeClr val="tx1"/>
                </a:solidFill>
              </a:rPr>
              <a:t>уд.</a:t>
            </a:r>
            <a:endParaRPr lang="ru-RU" sz="5100" b="1" dirty="0" smtClean="0">
              <a:solidFill>
                <a:schemeClr val="tx1"/>
              </a:solidFill>
            </a:endParaRPr>
          </a:p>
          <a:p>
            <a:r>
              <a:rPr lang="ru-RU" sz="3200" dirty="0" smtClean="0">
                <a:solidFill>
                  <a:schemeClr val="tx1"/>
                </a:solidFill>
              </a:rPr>
              <a:t>где</a:t>
            </a:r>
          </a:p>
          <a:p>
            <a:pPr>
              <a:lnSpc>
                <a:spcPct val="120000"/>
              </a:lnSpc>
            </a:pPr>
            <a:r>
              <a:rPr lang="ru-RU" sz="3200" b="1" dirty="0" err="1" smtClean="0">
                <a:solidFill>
                  <a:schemeClr val="tx1"/>
                </a:solidFill>
              </a:rPr>
              <a:t>П</a:t>
            </a:r>
            <a:r>
              <a:rPr lang="ru-RU" sz="3200" b="1" baseline="-25000" dirty="0" err="1" smtClean="0">
                <a:solidFill>
                  <a:schemeClr val="tx1"/>
                </a:solidFill>
              </a:rPr>
              <a:t>комф.усл</a:t>
            </a:r>
            <a:r>
              <a:rPr lang="ru-RU" sz="3200" dirty="0" smtClean="0">
                <a:solidFill>
                  <a:schemeClr val="tx1"/>
                </a:solidFill>
              </a:rPr>
              <a:t>  - значение показателя «Обеспечение в организации комфортных условий, в которых осуществляется образовательная деятельность»</a:t>
            </a:r>
          </a:p>
          <a:p>
            <a:pPr>
              <a:lnSpc>
                <a:spcPct val="120000"/>
              </a:lnSpc>
            </a:pPr>
            <a:r>
              <a:rPr lang="ru-RU" sz="3200" b="1" dirty="0" smtClean="0">
                <a:solidFill>
                  <a:schemeClr val="tx1"/>
                </a:solidFill>
              </a:rPr>
              <a:t>П</a:t>
            </a:r>
            <a:r>
              <a:rPr lang="ru-RU" sz="3200" b="1" baseline="-25000" dirty="0" smtClean="0">
                <a:solidFill>
                  <a:schemeClr val="tx1"/>
                </a:solidFill>
              </a:rPr>
              <a:t>уд</a:t>
            </a:r>
            <a:r>
              <a:rPr lang="ru-RU" sz="3200" b="1" baseline="-25000" dirty="0" smtClean="0">
                <a:solidFill>
                  <a:schemeClr val="tx1"/>
                </a:solidFill>
              </a:rPr>
              <a:t>.</a:t>
            </a:r>
            <a:r>
              <a:rPr lang="ru-RU" sz="3200" dirty="0" smtClean="0">
                <a:solidFill>
                  <a:schemeClr val="tx1"/>
                </a:solidFill>
              </a:rPr>
              <a:t> -</a:t>
            </a:r>
            <a:r>
              <a:rPr lang="ru-RU" sz="3200" dirty="0">
                <a:solidFill>
                  <a:schemeClr val="tx1"/>
                </a:solidFill>
              </a:rPr>
              <a:t> </a:t>
            </a:r>
            <a:r>
              <a:rPr lang="ru-RU" sz="3200" dirty="0" smtClean="0">
                <a:solidFill>
                  <a:schemeClr val="tx1"/>
                </a:solidFill>
              </a:rPr>
              <a:t>значение показателя </a:t>
            </a:r>
            <a:r>
              <a:rPr lang="ru-RU" sz="3200" dirty="0" smtClean="0">
                <a:solidFill>
                  <a:schemeClr val="tx1"/>
                </a:solidFill>
              </a:rPr>
              <a:t>«Доля </a:t>
            </a:r>
            <a:r>
              <a:rPr lang="ru-RU" sz="3200" dirty="0" smtClean="0">
                <a:solidFill>
                  <a:schemeClr val="tx1"/>
                </a:solidFill>
              </a:rPr>
              <a:t>получателей образовательных услуг, </a:t>
            </a:r>
            <a:r>
              <a:rPr lang="ru-RU" sz="3200" dirty="0" smtClean="0">
                <a:solidFill>
                  <a:schemeClr val="tx1"/>
                </a:solidFill>
              </a:rPr>
              <a:t>удовлетворенных комфортностью условий, в которых осуществляется образовательная деятельность» </a:t>
            </a:r>
            <a:endParaRPr lang="ru-RU" sz="3200" dirty="0" smtClean="0">
              <a:solidFill>
                <a:schemeClr val="tx1"/>
              </a:solidFill>
            </a:endParaRPr>
          </a:p>
          <a:p>
            <a:endParaRPr lang="ru-RU" dirty="0" smtClean="0">
              <a:solidFill>
                <a:schemeClr val="tx1"/>
              </a:solidFill>
            </a:endParaRPr>
          </a:p>
          <a:p>
            <a:endParaRPr lang="ru-RU" dirty="0"/>
          </a:p>
        </p:txBody>
      </p:sp>
    </p:spTree>
    <p:extLst>
      <p:ext uri="{BB962C8B-B14F-4D97-AF65-F5344CB8AC3E}">
        <p14:creationId xmlns:p14="http://schemas.microsoft.com/office/powerpoint/2010/main" val="1739950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101600"/>
            <a:ext cx="10058400" cy="1274744"/>
          </a:xfrm>
        </p:spPr>
        <p:txBody>
          <a:bodyPr>
            <a:normAutofit/>
          </a:bodyPr>
          <a:lstStyle/>
          <a:p>
            <a:pPr algn="ctr"/>
            <a:r>
              <a:rPr lang="ru-RU" sz="4000" b="1" dirty="0" smtClean="0">
                <a:solidFill>
                  <a:srgbClr val="002060"/>
                </a:solidFill>
              </a:rPr>
              <a:t>Раздел «Рекомендации по расчету </a:t>
            </a:r>
            <a:br>
              <a:rPr lang="ru-RU" sz="4000" b="1" dirty="0" smtClean="0">
                <a:solidFill>
                  <a:srgbClr val="002060"/>
                </a:solidFill>
              </a:rPr>
            </a:br>
            <a:r>
              <a:rPr lang="ru-RU" sz="4000" b="1" dirty="0" smtClean="0">
                <a:solidFill>
                  <a:srgbClr val="002060"/>
                </a:solidFill>
              </a:rPr>
              <a:t>отдельных показателей НОКО»</a:t>
            </a:r>
            <a:endParaRPr lang="ru-RU" sz="4000" dirty="0">
              <a:solidFill>
                <a:srgbClr val="002060"/>
              </a:solidFill>
            </a:endParaRPr>
          </a:p>
        </p:txBody>
      </p:sp>
      <p:sp>
        <p:nvSpPr>
          <p:cNvPr id="3" name="Содержимое 2"/>
          <p:cNvSpPr>
            <a:spLocks noGrp="1"/>
          </p:cNvSpPr>
          <p:nvPr>
            <p:ph sz="half" idx="1"/>
          </p:nvPr>
        </p:nvSpPr>
        <p:spPr>
          <a:xfrm>
            <a:off x="508000" y="1376343"/>
            <a:ext cx="5283200" cy="4955367"/>
          </a:xfrm>
        </p:spPr>
        <p:txBody>
          <a:bodyPr>
            <a:noAutofit/>
          </a:bodyPr>
          <a:lstStyle/>
          <a:p>
            <a:pPr marL="0" indent="0">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400" dirty="0" smtClean="0">
                <a:solidFill>
                  <a:srgbClr val="0070C0"/>
                </a:solidFill>
                <a:latin typeface="Arial Narrow" panose="020B0606020202030204" pitchFamily="34" charset="0"/>
              </a:rPr>
              <a:t>            Показатель 3.1 </a:t>
            </a:r>
          </a:p>
          <a:p>
            <a:pPr marL="0" indent="0" algn="just">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300" dirty="0" smtClean="0">
                <a:solidFill>
                  <a:srgbClr val="0070C0"/>
                </a:solidFill>
                <a:latin typeface="Arial Narrow" panose="020B0606020202030204" pitchFamily="34" charset="0"/>
              </a:rPr>
              <a:t>«Оборудование территории, прилегающей к зданиям организации, и помещений с учетом доступности для инвалидов: оборудование входных групп пандусами (подъемными платформами»; наличие выделенных стоянок для автотранспортных средств инвалидов; наличие адаптированных лифтов, поручней, расширенных дверных проемов; наличие сменных кресел-колясок; наличие специально оборудованных санитарно-гигиенических помещений в организации»</a:t>
            </a:r>
            <a:endParaRPr lang="ru-RU" sz="2300" dirty="0">
              <a:solidFill>
                <a:srgbClr val="0070C0"/>
              </a:solidFill>
              <a:latin typeface="Arial Narrow" panose="020B0606020202030204" pitchFamily="34" charset="0"/>
            </a:endParaRPr>
          </a:p>
        </p:txBody>
      </p:sp>
      <p:sp>
        <p:nvSpPr>
          <p:cNvPr id="5" name="Объект 4"/>
          <p:cNvSpPr>
            <a:spLocks noGrp="1"/>
          </p:cNvSpPr>
          <p:nvPr>
            <p:ph sz="half" idx="2"/>
          </p:nvPr>
        </p:nvSpPr>
        <p:spPr>
          <a:xfrm>
            <a:off x="5918200" y="1714500"/>
            <a:ext cx="5905500" cy="4617211"/>
          </a:xfrm>
        </p:spPr>
        <p:txBody>
          <a:bodyPr>
            <a:normAutofit lnSpcReduction="10000"/>
          </a:bodyPr>
          <a:lstStyle/>
          <a:p>
            <a:pPr algn="just"/>
            <a:r>
              <a:rPr lang="ru-RU" dirty="0" smtClean="0">
                <a:solidFill>
                  <a:schemeClr val="tx1"/>
                </a:solidFill>
              </a:rPr>
              <a:t>    </a:t>
            </a:r>
            <a:r>
              <a:rPr lang="ru-RU" sz="2200" dirty="0" smtClean="0">
                <a:solidFill>
                  <a:schemeClr val="tx1"/>
                </a:solidFill>
              </a:rPr>
              <a:t>Для малокомплектных школ и школ, расположенных в труднодоступной местности (при наличии документов, подтверждающих невозможность выполнения требований) целесообразно использовать следующий алгоритм расчета:</a:t>
            </a:r>
          </a:p>
          <a:p>
            <a:pPr algn="just"/>
            <a:r>
              <a:rPr lang="ru-RU" sz="2200" dirty="0" smtClean="0">
                <a:solidFill>
                  <a:schemeClr val="tx1"/>
                </a:solidFill>
              </a:rPr>
              <a:t>- значение 100 баллов при условии обеспечения 2-х условий доступности: наличие выделенных стоянок для автотранспортных средств инвалидов и наличие сменных кресел-колясок;</a:t>
            </a:r>
          </a:p>
          <a:p>
            <a:pPr algn="just"/>
            <a:r>
              <a:rPr lang="ru-RU" sz="2200" dirty="0" smtClean="0">
                <a:solidFill>
                  <a:schemeClr val="tx1"/>
                </a:solidFill>
              </a:rPr>
              <a:t>- значение 60 баллов при условии</a:t>
            </a:r>
            <a:r>
              <a:rPr lang="ru-RU" sz="2200" dirty="0">
                <a:solidFill>
                  <a:schemeClr val="tx1"/>
                </a:solidFill>
              </a:rPr>
              <a:t> обеспечения </a:t>
            </a:r>
            <a:r>
              <a:rPr lang="ru-RU" sz="2200" dirty="0" smtClean="0">
                <a:solidFill>
                  <a:schemeClr val="tx1"/>
                </a:solidFill>
              </a:rPr>
              <a:t>1-го условия доступности из двух: </a:t>
            </a:r>
            <a:r>
              <a:rPr lang="ru-RU" sz="2200" dirty="0">
                <a:solidFill>
                  <a:schemeClr val="tx1"/>
                </a:solidFill>
              </a:rPr>
              <a:t>наличие выделенных стоянок для автотранспортных средств </a:t>
            </a:r>
            <a:r>
              <a:rPr lang="ru-RU" sz="2200" dirty="0" smtClean="0">
                <a:solidFill>
                  <a:schemeClr val="tx1"/>
                </a:solidFill>
              </a:rPr>
              <a:t>инвалидов/наличие </a:t>
            </a:r>
            <a:r>
              <a:rPr lang="ru-RU" sz="2200" dirty="0">
                <a:solidFill>
                  <a:schemeClr val="tx1"/>
                </a:solidFill>
              </a:rPr>
              <a:t>сменных </a:t>
            </a:r>
            <a:r>
              <a:rPr lang="ru-RU" sz="2200" dirty="0" smtClean="0">
                <a:solidFill>
                  <a:schemeClr val="tx1"/>
                </a:solidFill>
              </a:rPr>
              <a:t>кресел-колясок.</a:t>
            </a:r>
            <a:endParaRPr lang="ru-RU" sz="2200" dirty="0">
              <a:solidFill>
                <a:schemeClr val="tx1"/>
              </a:solidFill>
            </a:endParaRPr>
          </a:p>
        </p:txBody>
      </p:sp>
      <p:sp>
        <p:nvSpPr>
          <p:cNvPr id="4" name="Содержимое 2"/>
          <p:cNvSpPr txBox="1">
            <a:spLocks/>
          </p:cNvSpPr>
          <p:nvPr/>
        </p:nvSpPr>
        <p:spPr>
          <a:xfrm>
            <a:off x="6192825" y="1048512"/>
            <a:ext cx="4962855" cy="518160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nSpc>
                <a:spcPct val="100000"/>
              </a:lnSpc>
              <a:spcBef>
                <a:spcPts val="0"/>
              </a:spcBef>
              <a:buFont typeface="Calibri" panose="020F0502020204030204" pitchFamily="34" charset="0"/>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4000" b="1" dirty="0" smtClean="0">
                <a:solidFill>
                  <a:srgbClr val="00B050"/>
                </a:solidFill>
                <a:latin typeface="Arial Narrow" panose="020B0606020202030204" pitchFamily="34" charset="0"/>
              </a:rPr>
              <a:t> </a:t>
            </a:r>
            <a:endParaRPr lang="ru-RU" sz="4000" b="1" dirty="0">
              <a:solidFill>
                <a:srgbClr val="00B050"/>
              </a:solidFill>
              <a:latin typeface="Arial Narrow" panose="020B0606020202030204" pitchFamily="34" charset="0"/>
            </a:endParaRPr>
          </a:p>
        </p:txBody>
      </p:sp>
    </p:spTree>
    <p:extLst>
      <p:ext uri="{BB962C8B-B14F-4D97-AF65-F5344CB8AC3E}">
        <p14:creationId xmlns:p14="http://schemas.microsoft.com/office/powerpoint/2010/main" val="37619012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101600"/>
            <a:ext cx="10058400" cy="1274744"/>
          </a:xfrm>
        </p:spPr>
        <p:txBody>
          <a:bodyPr>
            <a:normAutofit/>
          </a:bodyPr>
          <a:lstStyle/>
          <a:p>
            <a:pPr algn="ctr"/>
            <a:r>
              <a:rPr lang="ru-RU" sz="4000" b="1" dirty="0" smtClean="0">
                <a:solidFill>
                  <a:srgbClr val="002060"/>
                </a:solidFill>
              </a:rPr>
              <a:t>Раздел «Рекомендации по расчету </a:t>
            </a:r>
            <a:br>
              <a:rPr lang="ru-RU" sz="4000" b="1" dirty="0" smtClean="0">
                <a:solidFill>
                  <a:srgbClr val="002060"/>
                </a:solidFill>
              </a:rPr>
            </a:br>
            <a:r>
              <a:rPr lang="ru-RU" sz="4000" b="1" dirty="0" smtClean="0">
                <a:solidFill>
                  <a:srgbClr val="002060"/>
                </a:solidFill>
              </a:rPr>
              <a:t>отдельных показателей НОКО»</a:t>
            </a:r>
            <a:endParaRPr lang="ru-RU" sz="4000" dirty="0">
              <a:solidFill>
                <a:srgbClr val="002060"/>
              </a:solidFill>
            </a:endParaRPr>
          </a:p>
        </p:txBody>
      </p:sp>
      <p:sp>
        <p:nvSpPr>
          <p:cNvPr id="3" name="Содержимое 2"/>
          <p:cNvSpPr>
            <a:spLocks noGrp="1"/>
          </p:cNvSpPr>
          <p:nvPr>
            <p:ph sz="half" idx="1"/>
          </p:nvPr>
        </p:nvSpPr>
        <p:spPr>
          <a:xfrm>
            <a:off x="317501" y="1376343"/>
            <a:ext cx="4876800" cy="4955367"/>
          </a:xfrm>
        </p:spPr>
        <p:txBody>
          <a:bodyPr>
            <a:noAutofit/>
          </a:bodyPr>
          <a:lstStyle/>
          <a:p>
            <a:pPr marL="0" indent="0">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400" dirty="0" smtClean="0">
                <a:solidFill>
                  <a:srgbClr val="0070C0"/>
                </a:solidFill>
                <a:latin typeface="Arial Narrow" panose="020B0606020202030204" pitchFamily="34" charset="0"/>
              </a:rPr>
              <a:t>            Показатель 3.1 </a:t>
            </a:r>
          </a:p>
          <a:p>
            <a:pPr marL="0" indent="0" algn="just">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300" dirty="0" smtClean="0">
                <a:solidFill>
                  <a:srgbClr val="0070C0"/>
                </a:solidFill>
                <a:latin typeface="Arial Narrow" panose="020B0606020202030204" pitchFamily="34" charset="0"/>
              </a:rPr>
              <a:t>«Оборудование территории, прилегающей к зданиям организации, и помещений с учетом доступности для инвалидов: оборудование входных групп пандусами (подъемными платформами»; наличие выделенных стоянок для автотранспортных средств инвалидов; наличие адаптированных лифтов, поручней, расширенных дверных проемов; наличие сменных кресел-колясок; наличие специально оборудованных санитарно-гигиенических помещений в организации»</a:t>
            </a:r>
            <a:endParaRPr lang="ru-RU" sz="2300" dirty="0">
              <a:solidFill>
                <a:srgbClr val="0070C0"/>
              </a:solidFill>
              <a:latin typeface="Arial Narrow" panose="020B0606020202030204" pitchFamily="34" charset="0"/>
            </a:endParaRPr>
          </a:p>
        </p:txBody>
      </p:sp>
      <p:sp>
        <p:nvSpPr>
          <p:cNvPr id="5" name="Объект 4"/>
          <p:cNvSpPr>
            <a:spLocks noGrp="1"/>
          </p:cNvSpPr>
          <p:nvPr>
            <p:ph sz="half" idx="2"/>
          </p:nvPr>
        </p:nvSpPr>
        <p:spPr>
          <a:xfrm>
            <a:off x="5321300" y="1663700"/>
            <a:ext cx="6667500" cy="4668011"/>
          </a:xfrm>
        </p:spPr>
        <p:txBody>
          <a:bodyPr>
            <a:noAutofit/>
          </a:bodyPr>
          <a:lstStyle/>
          <a:p>
            <a:pPr algn="just"/>
            <a:r>
              <a:rPr lang="ru-RU" dirty="0" smtClean="0">
                <a:solidFill>
                  <a:schemeClr val="tx1"/>
                </a:solidFill>
              </a:rPr>
              <a:t>«В целях </a:t>
            </a:r>
            <a:r>
              <a:rPr lang="ru-RU" dirty="0" err="1" smtClean="0">
                <a:solidFill>
                  <a:schemeClr val="tx1"/>
                </a:solidFill>
              </a:rPr>
              <a:t>избежания</a:t>
            </a:r>
            <a:r>
              <a:rPr lang="ru-RU" dirty="0" smtClean="0">
                <a:solidFill>
                  <a:schemeClr val="tx1"/>
                </a:solidFill>
              </a:rPr>
              <a:t> необоснованного снижения балла по указанному показателю НОКО у образовательных организациях, у которых отсутствует возможность обеспечения выделенной стоянки (например, полное отсутствие парковочной территории, отнесение площадок вне  территории образовательной организации к полномочиям органов местного самоуправления и др.), целесообразно при предоставлении подтверждающих документов оценивать условие доступности «Наличие выделенных стоянок для автотранспортных средств инвалидов» в 20 баллов. При этом алгоритм расчета показателя 3.1. сохраняется прежним (с учетом введенных рекомендаций для образовательных организаций, располагающихся в зданиях исторического, культурного и архитектурного наследия, а также малокомплектных школ и школ, расположенных в труднодоступной местности).»</a:t>
            </a:r>
            <a:endParaRPr lang="ru-RU" dirty="0">
              <a:solidFill>
                <a:schemeClr val="tx1"/>
              </a:solidFill>
            </a:endParaRPr>
          </a:p>
        </p:txBody>
      </p:sp>
      <p:sp>
        <p:nvSpPr>
          <p:cNvPr id="4" name="Содержимое 2"/>
          <p:cNvSpPr txBox="1">
            <a:spLocks/>
          </p:cNvSpPr>
          <p:nvPr/>
        </p:nvSpPr>
        <p:spPr>
          <a:xfrm>
            <a:off x="6192825" y="1048512"/>
            <a:ext cx="4962855" cy="518160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nSpc>
                <a:spcPct val="100000"/>
              </a:lnSpc>
              <a:spcBef>
                <a:spcPts val="0"/>
              </a:spcBef>
              <a:buFont typeface="Calibri" panose="020F0502020204030204" pitchFamily="34" charset="0"/>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4000" b="1" dirty="0" smtClean="0">
                <a:solidFill>
                  <a:srgbClr val="00B050"/>
                </a:solidFill>
                <a:latin typeface="Arial Narrow" panose="020B0606020202030204" pitchFamily="34" charset="0"/>
              </a:rPr>
              <a:t> </a:t>
            </a:r>
            <a:endParaRPr lang="ru-RU" sz="4000" b="1" dirty="0">
              <a:solidFill>
                <a:srgbClr val="00B050"/>
              </a:solidFill>
              <a:latin typeface="Arial Narrow" panose="020B0606020202030204" pitchFamily="34" charset="0"/>
            </a:endParaRPr>
          </a:p>
        </p:txBody>
      </p:sp>
    </p:spTree>
    <p:extLst>
      <p:ext uri="{BB962C8B-B14F-4D97-AF65-F5344CB8AC3E}">
        <p14:creationId xmlns:p14="http://schemas.microsoft.com/office/powerpoint/2010/main" val="19798410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101600"/>
            <a:ext cx="10058400" cy="1274744"/>
          </a:xfrm>
        </p:spPr>
        <p:txBody>
          <a:bodyPr>
            <a:normAutofit/>
          </a:bodyPr>
          <a:lstStyle/>
          <a:p>
            <a:pPr algn="ctr"/>
            <a:r>
              <a:rPr lang="ru-RU" sz="4000" b="1" dirty="0" smtClean="0">
                <a:solidFill>
                  <a:srgbClr val="002060"/>
                </a:solidFill>
              </a:rPr>
              <a:t>Раздел «Рекомендации по расчету </a:t>
            </a:r>
            <a:br>
              <a:rPr lang="ru-RU" sz="4000" b="1" dirty="0" smtClean="0">
                <a:solidFill>
                  <a:srgbClr val="002060"/>
                </a:solidFill>
              </a:rPr>
            </a:br>
            <a:r>
              <a:rPr lang="ru-RU" sz="4000" b="1" dirty="0" smtClean="0">
                <a:solidFill>
                  <a:srgbClr val="002060"/>
                </a:solidFill>
              </a:rPr>
              <a:t>отдельных показателей НОКО»</a:t>
            </a:r>
            <a:endParaRPr lang="ru-RU" sz="4000" dirty="0">
              <a:solidFill>
                <a:srgbClr val="002060"/>
              </a:solidFill>
            </a:endParaRPr>
          </a:p>
        </p:txBody>
      </p:sp>
      <p:sp>
        <p:nvSpPr>
          <p:cNvPr id="3" name="Содержимое 2"/>
          <p:cNvSpPr>
            <a:spLocks noGrp="1"/>
          </p:cNvSpPr>
          <p:nvPr>
            <p:ph sz="half" idx="1"/>
          </p:nvPr>
        </p:nvSpPr>
        <p:spPr>
          <a:xfrm>
            <a:off x="317501" y="1376343"/>
            <a:ext cx="4876800" cy="4955367"/>
          </a:xfrm>
        </p:spPr>
        <p:txBody>
          <a:bodyPr>
            <a:noAutofit/>
          </a:bodyPr>
          <a:lstStyle/>
          <a:p>
            <a:pPr marL="0" indent="0">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400" dirty="0" smtClean="0">
                <a:solidFill>
                  <a:srgbClr val="0070C0"/>
                </a:solidFill>
                <a:latin typeface="Arial Narrow" panose="020B0606020202030204" pitchFamily="34" charset="0"/>
              </a:rPr>
              <a:t>            Показатель 3.3 </a:t>
            </a:r>
          </a:p>
          <a:p>
            <a:pPr marL="0" indent="0" algn="just">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300" dirty="0" smtClean="0">
                <a:solidFill>
                  <a:srgbClr val="0070C0"/>
                </a:solidFill>
                <a:latin typeface="Arial Narrow" panose="020B0606020202030204" pitchFamily="34" charset="0"/>
              </a:rPr>
              <a:t>«Доля получателей образовательных услуг, удовлетворенных доступностью образовательных услуг для инвалидов (в % от общего числа опрошенных получателей образовательных услуг – инвалидов)»</a:t>
            </a:r>
            <a:endParaRPr lang="ru-RU" sz="2300" dirty="0">
              <a:solidFill>
                <a:srgbClr val="0070C0"/>
              </a:solidFill>
              <a:latin typeface="Arial Narrow" panose="020B0606020202030204" pitchFamily="34" charset="0"/>
            </a:endParaRPr>
          </a:p>
        </p:txBody>
      </p:sp>
      <p:sp>
        <p:nvSpPr>
          <p:cNvPr id="5" name="Объект 4"/>
          <p:cNvSpPr>
            <a:spLocks noGrp="1"/>
          </p:cNvSpPr>
          <p:nvPr>
            <p:ph sz="half" idx="2"/>
          </p:nvPr>
        </p:nvSpPr>
        <p:spPr>
          <a:xfrm>
            <a:off x="5321300" y="1663700"/>
            <a:ext cx="6667500" cy="4668011"/>
          </a:xfrm>
        </p:spPr>
        <p:txBody>
          <a:bodyPr>
            <a:noAutofit/>
          </a:bodyPr>
          <a:lstStyle/>
          <a:p>
            <a:pPr algn="just"/>
            <a:r>
              <a:rPr lang="ru-RU" sz="2200" dirty="0" smtClean="0">
                <a:solidFill>
                  <a:schemeClr val="tx1"/>
                </a:solidFill>
              </a:rPr>
              <a:t>«В случае если в образовательной организации, осуществляющей образовательную деятельность по основным общеобразовательным программам, образовательным программам среднего профессионального образования, основным программам профессионального обучения, дополнительным общеобразовательным программам, не предусмотрены адаптированные образовательные программы и /или отсутствуют обучающиеся с ОВЗ (данные сведения должны подтверждаться официальной статистической отчетностью за календарный год, предшествующий  году проведения независимой оценки качества условий осуществления образовательной деятельности</a:t>
            </a:r>
            <a:r>
              <a:rPr lang="ru-RU" sz="2200" u="sng" dirty="0" smtClean="0">
                <a:solidFill>
                  <a:schemeClr val="tx1"/>
                </a:solidFill>
              </a:rPr>
              <a:t>) данный показатель не используется</a:t>
            </a:r>
            <a:r>
              <a:rPr lang="ru-RU" sz="2200" dirty="0" smtClean="0">
                <a:solidFill>
                  <a:schemeClr val="tx1"/>
                </a:solidFill>
              </a:rPr>
              <a:t>.»  </a:t>
            </a:r>
            <a:endParaRPr lang="ru-RU" sz="2200" dirty="0">
              <a:solidFill>
                <a:schemeClr val="tx1"/>
              </a:solidFill>
            </a:endParaRPr>
          </a:p>
        </p:txBody>
      </p:sp>
      <p:sp>
        <p:nvSpPr>
          <p:cNvPr id="4" name="Содержимое 2"/>
          <p:cNvSpPr txBox="1">
            <a:spLocks/>
          </p:cNvSpPr>
          <p:nvPr/>
        </p:nvSpPr>
        <p:spPr>
          <a:xfrm>
            <a:off x="6192825" y="1048512"/>
            <a:ext cx="4962855" cy="518160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nSpc>
                <a:spcPct val="100000"/>
              </a:lnSpc>
              <a:spcBef>
                <a:spcPts val="0"/>
              </a:spcBef>
              <a:buFont typeface="Calibri" panose="020F0502020204030204" pitchFamily="34" charset="0"/>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4000" b="1" dirty="0" smtClean="0">
                <a:solidFill>
                  <a:srgbClr val="00B050"/>
                </a:solidFill>
                <a:latin typeface="Arial Narrow" panose="020B0606020202030204" pitchFamily="34" charset="0"/>
              </a:rPr>
              <a:t> </a:t>
            </a:r>
            <a:endParaRPr lang="ru-RU" sz="4000" b="1" dirty="0">
              <a:solidFill>
                <a:srgbClr val="00B050"/>
              </a:solidFill>
              <a:latin typeface="Arial Narrow" panose="020B0606020202030204" pitchFamily="34" charset="0"/>
            </a:endParaRPr>
          </a:p>
        </p:txBody>
      </p:sp>
    </p:spTree>
    <p:extLst>
      <p:ext uri="{BB962C8B-B14F-4D97-AF65-F5344CB8AC3E}">
        <p14:creationId xmlns:p14="http://schemas.microsoft.com/office/powerpoint/2010/main" val="37962299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101600"/>
            <a:ext cx="10058400" cy="1274744"/>
          </a:xfrm>
        </p:spPr>
        <p:txBody>
          <a:bodyPr>
            <a:normAutofit/>
          </a:bodyPr>
          <a:lstStyle/>
          <a:p>
            <a:pPr algn="ctr"/>
            <a:r>
              <a:rPr lang="ru-RU" sz="4000" b="1" dirty="0" smtClean="0">
                <a:solidFill>
                  <a:srgbClr val="002060"/>
                </a:solidFill>
              </a:rPr>
              <a:t>Раздел «Рекомендации по расчету </a:t>
            </a:r>
            <a:br>
              <a:rPr lang="ru-RU" sz="4000" b="1" dirty="0" smtClean="0">
                <a:solidFill>
                  <a:srgbClr val="002060"/>
                </a:solidFill>
              </a:rPr>
            </a:br>
            <a:r>
              <a:rPr lang="ru-RU" sz="4000" b="1" dirty="0" smtClean="0">
                <a:solidFill>
                  <a:srgbClr val="002060"/>
                </a:solidFill>
              </a:rPr>
              <a:t>отдельных показателей НОКО»</a:t>
            </a:r>
            <a:endParaRPr lang="ru-RU" sz="4000" dirty="0">
              <a:solidFill>
                <a:srgbClr val="002060"/>
              </a:solidFill>
            </a:endParaRPr>
          </a:p>
        </p:txBody>
      </p:sp>
      <p:sp>
        <p:nvSpPr>
          <p:cNvPr id="3" name="Содержимое 2"/>
          <p:cNvSpPr>
            <a:spLocks noGrp="1"/>
          </p:cNvSpPr>
          <p:nvPr>
            <p:ph sz="half" idx="1"/>
          </p:nvPr>
        </p:nvSpPr>
        <p:spPr>
          <a:xfrm>
            <a:off x="317501" y="1376343"/>
            <a:ext cx="4876800" cy="4955367"/>
          </a:xfrm>
        </p:spPr>
        <p:txBody>
          <a:bodyPr>
            <a:noAutofit/>
          </a:bodyPr>
          <a:lstStyle/>
          <a:p>
            <a:pPr marL="0" indent="0">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400" dirty="0" smtClean="0">
                <a:solidFill>
                  <a:srgbClr val="0070C0"/>
                </a:solidFill>
                <a:latin typeface="Arial Narrow" panose="020B0606020202030204" pitchFamily="34" charset="0"/>
              </a:rPr>
              <a:t>            Показатель 3.3 </a:t>
            </a:r>
          </a:p>
          <a:p>
            <a:pPr marL="0" indent="0" algn="just">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300" dirty="0" smtClean="0">
                <a:solidFill>
                  <a:srgbClr val="0070C0"/>
                </a:solidFill>
                <a:latin typeface="Arial Narrow" panose="020B0606020202030204" pitchFamily="34" charset="0"/>
              </a:rPr>
              <a:t>«Доля получателей образовательных услуг, удовлетворенных доступностью образовательных услуг для инвалидов (в % от общего числа опрошенных получателей образовательных услуг – инвалидов)»</a:t>
            </a:r>
            <a:endParaRPr lang="ru-RU" sz="2300" dirty="0">
              <a:solidFill>
                <a:srgbClr val="0070C0"/>
              </a:solidFill>
              <a:latin typeface="Arial Narrow" panose="020B0606020202030204" pitchFamily="34" charset="0"/>
            </a:endParaRPr>
          </a:p>
        </p:txBody>
      </p:sp>
      <p:sp>
        <p:nvSpPr>
          <p:cNvPr id="5" name="Объект 4"/>
          <p:cNvSpPr>
            <a:spLocks noGrp="1"/>
          </p:cNvSpPr>
          <p:nvPr>
            <p:ph sz="half" idx="2"/>
          </p:nvPr>
        </p:nvSpPr>
        <p:spPr>
          <a:xfrm>
            <a:off x="5321300" y="1663700"/>
            <a:ext cx="6667500" cy="4668011"/>
          </a:xfrm>
        </p:spPr>
        <p:txBody>
          <a:bodyPr>
            <a:noAutofit/>
          </a:bodyPr>
          <a:lstStyle/>
          <a:p>
            <a:pPr algn="just"/>
            <a:r>
              <a:rPr lang="ru-RU" sz="2400" dirty="0" smtClean="0">
                <a:solidFill>
                  <a:schemeClr val="tx1"/>
                </a:solidFill>
              </a:rPr>
              <a:t>«Целесообразно использовать следующий алгоритм расчета по критерию «Доступность услуг для инвалидов» (</a:t>
            </a:r>
            <a:r>
              <a:rPr lang="ru-RU" sz="2400" b="1" dirty="0" smtClean="0">
                <a:solidFill>
                  <a:schemeClr val="tx1"/>
                </a:solidFill>
              </a:rPr>
              <a:t>К</a:t>
            </a:r>
            <a:r>
              <a:rPr lang="ru-RU" sz="2400" b="1" baseline="-25000" dirty="0" smtClean="0">
                <a:solidFill>
                  <a:schemeClr val="tx1"/>
                </a:solidFill>
              </a:rPr>
              <a:t>3</a:t>
            </a:r>
            <a:r>
              <a:rPr lang="ru-RU" sz="2400" dirty="0" smtClean="0">
                <a:solidFill>
                  <a:schemeClr val="tx1"/>
                </a:solidFill>
              </a:rPr>
              <a:t>):</a:t>
            </a:r>
          </a:p>
          <a:p>
            <a:pPr algn="just"/>
            <a:endParaRPr lang="ru-RU" sz="2200" dirty="0" smtClean="0"/>
          </a:p>
          <a:p>
            <a:pPr algn="just"/>
            <a:endParaRPr lang="ru-RU" sz="2200" dirty="0"/>
          </a:p>
          <a:p>
            <a:pPr marL="0" indent="0" algn="just">
              <a:buNone/>
            </a:pPr>
            <a:endParaRPr lang="ru-RU" sz="2200" dirty="0"/>
          </a:p>
        </p:txBody>
      </p:sp>
      <p:sp>
        <p:nvSpPr>
          <p:cNvPr id="4" name="Содержимое 2"/>
          <p:cNvSpPr txBox="1">
            <a:spLocks/>
          </p:cNvSpPr>
          <p:nvPr/>
        </p:nvSpPr>
        <p:spPr>
          <a:xfrm>
            <a:off x="6192825" y="1048512"/>
            <a:ext cx="4962855" cy="518160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nSpc>
                <a:spcPct val="100000"/>
              </a:lnSpc>
              <a:spcBef>
                <a:spcPts val="0"/>
              </a:spcBef>
              <a:buFont typeface="Calibri" panose="020F0502020204030204" pitchFamily="34" charset="0"/>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4000" b="1" dirty="0" smtClean="0">
                <a:solidFill>
                  <a:srgbClr val="00B050"/>
                </a:solidFill>
                <a:latin typeface="Arial Narrow" panose="020B0606020202030204" pitchFamily="34" charset="0"/>
              </a:rPr>
              <a:t> </a:t>
            </a:r>
            <a:endParaRPr lang="ru-RU" sz="4000" b="1" dirty="0">
              <a:solidFill>
                <a:srgbClr val="00B050"/>
              </a:solidFill>
              <a:latin typeface="Arial Narrow" panose="020B0606020202030204" pitchFamily="34" charset="0"/>
            </a:endParaRPr>
          </a:p>
        </p:txBody>
      </p:sp>
      <p:sp>
        <p:nvSpPr>
          <p:cNvPr id="6" name="Объект 7"/>
          <p:cNvSpPr txBox="1">
            <a:spLocks/>
          </p:cNvSpPr>
          <p:nvPr/>
        </p:nvSpPr>
        <p:spPr>
          <a:xfrm>
            <a:off x="5943600" y="3073400"/>
            <a:ext cx="5727700" cy="2755900"/>
          </a:xfrm>
          <a:prstGeom prst="rect">
            <a:avLst/>
          </a:prstGeom>
        </p:spPr>
        <p:txBody>
          <a:bodyPr vert="horz" lIns="0" tIns="45720" rIns="0" bIns="45720" rtlCol="0">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ru-RU" sz="2800" b="1" dirty="0" smtClean="0">
                <a:solidFill>
                  <a:schemeClr val="tx1"/>
                </a:solidFill>
              </a:rPr>
              <a:t>                             </a:t>
            </a:r>
          </a:p>
          <a:p>
            <a:r>
              <a:rPr lang="ru-RU" sz="2800" b="1" dirty="0" smtClean="0">
                <a:solidFill>
                  <a:schemeClr val="tx1"/>
                </a:solidFill>
              </a:rPr>
              <a:t>   К</a:t>
            </a:r>
            <a:r>
              <a:rPr lang="ru-RU" sz="2800" b="1" baseline="-25000" dirty="0">
                <a:solidFill>
                  <a:schemeClr val="tx1"/>
                </a:solidFill>
              </a:rPr>
              <a:t>3</a:t>
            </a:r>
            <a:r>
              <a:rPr lang="ru-RU" sz="2800" b="1" dirty="0" smtClean="0">
                <a:solidFill>
                  <a:schemeClr val="tx1"/>
                </a:solidFill>
              </a:rPr>
              <a:t> = (0,6</a:t>
            </a:r>
            <a:r>
              <a:rPr lang="en-US" sz="2800" b="1" dirty="0">
                <a:solidFill>
                  <a:schemeClr val="tx1"/>
                </a:solidFill>
              </a:rPr>
              <a:t> x</a:t>
            </a:r>
            <a:r>
              <a:rPr lang="ru-RU" sz="2800" b="1" dirty="0" smtClean="0">
                <a:solidFill>
                  <a:schemeClr val="tx1"/>
                </a:solidFill>
              </a:rPr>
              <a:t> </a:t>
            </a:r>
            <a:r>
              <a:rPr lang="ru-RU" sz="2800" b="1" dirty="0" err="1" smtClean="0">
                <a:solidFill>
                  <a:schemeClr val="tx1"/>
                </a:solidFill>
              </a:rPr>
              <a:t>П</a:t>
            </a:r>
            <a:r>
              <a:rPr lang="ru-RU" sz="2800" b="1" baseline="30000" dirty="0" err="1" smtClean="0">
                <a:solidFill>
                  <a:schemeClr val="tx1"/>
                </a:solidFill>
              </a:rPr>
              <a:t>орг.дост</a:t>
            </a:r>
            <a:r>
              <a:rPr lang="ru-RU" sz="2800" b="1" dirty="0" smtClean="0">
                <a:solidFill>
                  <a:schemeClr val="tx1"/>
                </a:solidFill>
              </a:rPr>
              <a:t> + 0,4 </a:t>
            </a:r>
            <a:r>
              <a:rPr lang="en-US" sz="2800" b="1" dirty="0">
                <a:solidFill>
                  <a:schemeClr val="tx1"/>
                </a:solidFill>
              </a:rPr>
              <a:t>x </a:t>
            </a:r>
            <a:r>
              <a:rPr lang="ru-RU" sz="2800" b="1" dirty="0" err="1" smtClean="0">
                <a:solidFill>
                  <a:schemeClr val="tx1"/>
                </a:solidFill>
              </a:rPr>
              <a:t>П</a:t>
            </a:r>
            <a:r>
              <a:rPr lang="ru-RU" sz="2800" b="1" baseline="-25000" dirty="0" err="1" smtClean="0">
                <a:solidFill>
                  <a:schemeClr val="tx1"/>
                </a:solidFill>
              </a:rPr>
              <a:t>услуг.дост</a:t>
            </a:r>
            <a:r>
              <a:rPr lang="ru-RU" sz="2800" b="1" dirty="0" smtClean="0">
                <a:solidFill>
                  <a:schemeClr val="tx1"/>
                </a:solidFill>
              </a:rPr>
              <a:t>)</a:t>
            </a:r>
          </a:p>
          <a:p>
            <a:r>
              <a:rPr lang="ru-RU" dirty="0" smtClean="0">
                <a:solidFill>
                  <a:schemeClr val="tx1"/>
                </a:solidFill>
              </a:rPr>
              <a:t>где</a:t>
            </a:r>
          </a:p>
          <a:p>
            <a:r>
              <a:rPr lang="ru-RU" b="1" dirty="0" err="1" smtClean="0">
                <a:solidFill>
                  <a:schemeClr val="tx1"/>
                </a:solidFill>
              </a:rPr>
              <a:t>П</a:t>
            </a:r>
            <a:r>
              <a:rPr lang="ru-RU" b="1" baseline="30000" dirty="0" err="1" smtClean="0">
                <a:solidFill>
                  <a:schemeClr val="tx1"/>
                </a:solidFill>
              </a:rPr>
              <a:t>орг.дост</a:t>
            </a:r>
            <a:r>
              <a:rPr lang="ru-RU" b="1" dirty="0" smtClean="0">
                <a:solidFill>
                  <a:schemeClr val="tx1"/>
                </a:solidFill>
              </a:rPr>
              <a:t>  </a:t>
            </a:r>
            <a:r>
              <a:rPr lang="ru-RU" dirty="0" smtClean="0">
                <a:solidFill>
                  <a:schemeClr val="tx1"/>
                </a:solidFill>
              </a:rPr>
              <a:t>- оценка по показателю 3.1;</a:t>
            </a:r>
          </a:p>
          <a:p>
            <a:r>
              <a:rPr lang="ru-RU" b="1" dirty="0" err="1" smtClean="0">
                <a:solidFill>
                  <a:schemeClr val="tx1"/>
                </a:solidFill>
              </a:rPr>
              <a:t>П</a:t>
            </a:r>
            <a:r>
              <a:rPr lang="ru-RU" b="1" baseline="-25000" dirty="0" err="1" smtClean="0">
                <a:solidFill>
                  <a:schemeClr val="tx1"/>
                </a:solidFill>
              </a:rPr>
              <a:t>услуг.дост</a:t>
            </a:r>
            <a:r>
              <a:rPr lang="ru-RU" dirty="0" smtClean="0">
                <a:solidFill>
                  <a:schemeClr val="tx1"/>
                </a:solidFill>
              </a:rPr>
              <a:t> -</a:t>
            </a:r>
            <a:r>
              <a:rPr lang="ru-RU" dirty="0">
                <a:solidFill>
                  <a:schemeClr val="tx1"/>
                </a:solidFill>
              </a:rPr>
              <a:t> оценка по показателю </a:t>
            </a:r>
            <a:r>
              <a:rPr lang="ru-RU" dirty="0" smtClean="0">
                <a:solidFill>
                  <a:schemeClr val="tx1"/>
                </a:solidFill>
              </a:rPr>
              <a:t>3.2»</a:t>
            </a:r>
          </a:p>
          <a:p>
            <a:r>
              <a:rPr lang="ru-RU" dirty="0" smtClean="0">
                <a:solidFill>
                  <a:schemeClr val="tx1"/>
                </a:solidFill>
              </a:rPr>
              <a:t> </a:t>
            </a:r>
          </a:p>
          <a:p>
            <a:endParaRPr lang="ru-RU" dirty="0"/>
          </a:p>
        </p:txBody>
      </p:sp>
    </p:spTree>
    <p:extLst>
      <p:ext uri="{BB962C8B-B14F-4D97-AF65-F5344CB8AC3E}">
        <p14:creationId xmlns:p14="http://schemas.microsoft.com/office/powerpoint/2010/main" val="2182490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4000" b="1" dirty="0" smtClean="0">
                <a:solidFill>
                  <a:srgbClr val="002060"/>
                </a:solidFill>
              </a:rPr>
              <a:t>Раздел «Рекомендации по расчету </a:t>
            </a:r>
            <a:br>
              <a:rPr lang="ru-RU" sz="4000" b="1" dirty="0" smtClean="0">
                <a:solidFill>
                  <a:srgbClr val="002060"/>
                </a:solidFill>
              </a:rPr>
            </a:br>
            <a:r>
              <a:rPr lang="ru-RU" sz="4000" b="1" dirty="0" smtClean="0">
                <a:solidFill>
                  <a:srgbClr val="002060"/>
                </a:solidFill>
              </a:rPr>
              <a:t>отдельных показателей НОКО»</a:t>
            </a:r>
            <a:endParaRPr lang="ru-RU" sz="4000" dirty="0">
              <a:solidFill>
                <a:srgbClr val="002060"/>
              </a:solidFill>
            </a:endParaRPr>
          </a:p>
        </p:txBody>
      </p:sp>
      <p:sp>
        <p:nvSpPr>
          <p:cNvPr id="3" name="Содержимое 2"/>
          <p:cNvSpPr>
            <a:spLocks noGrp="1"/>
          </p:cNvSpPr>
          <p:nvPr>
            <p:ph idx="1"/>
          </p:nvPr>
        </p:nvSpPr>
        <p:spPr>
          <a:xfrm>
            <a:off x="812800" y="1845734"/>
            <a:ext cx="10744200" cy="4384378"/>
          </a:xfrm>
        </p:spPr>
        <p:txBody>
          <a:bodyPr>
            <a:noAutofit/>
          </a:bodyPr>
          <a:lstStyle/>
          <a:p>
            <a:pPr marL="0" indent="0">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400" dirty="0" smtClean="0">
                <a:solidFill>
                  <a:schemeClr val="tx1"/>
                </a:solidFill>
              </a:rPr>
              <a:t>           При проведении процедуры НОКО в отношении </a:t>
            </a:r>
            <a:r>
              <a:rPr lang="ru-RU" sz="2400" u="sng" dirty="0" smtClean="0">
                <a:solidFill>
                  <a:schemeClr val="tx1"/>
                </a:solidFill>
              </a:rPr>
              <a:t>организаций для детей-сирот и детей, оставшихся без попечения родителей</a:t>
            </a:r>
            <a:r>
              <a:rPr lang="ru-RU" sz="2400" dirty="0" smtClean="0">
                <a:solidFill>
                  <a:schemeClr val="tx1"/>
                </a:solidFill>
              </a:rPr>
              <a:t>, целесообразно исключить из анкеты при проведении их анкетирования (</a:t>
            </a:r>
            <a:r>
              <a:rPr lang="ru-RU" sz="2400" dirty="0">
                <a:solidFill>
                  <a:schemeClr val="tx1"/>
                </a:solidFill>
              </a:rPr>
              <a:t>опроса) </a:t>
            </a:r>
            <a:r>
              <a:rPr lang="ru-RU" sz="2400" dirty="0" smtClean="0">
                <a:solidFill>
                  <a:schemeClr val="tx1"/>
                </a:solidFill>
              </a:rPr>
              <a:t>следующие вопросы:</a:t>
            </a:r>
          </a:p>
          <a:p>
            <a:pPr>
              <a:lnSpc>
                <a:spcPct val="100000"/>
              </a:lnSpc>
              <a:buFontTx/>
              <a:buChar char="-"/>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400" dirty="0" smtClean="0">
                <a:solidFill>
                  <a:schemeClr val="tx1"/>
                </a:solidFill>
              </a:rPr>
              <a:t> Готовы ли Вы рекомендовать данную образовательную организацию родственникам и знакомым (или могли бы Вы ее рекомендовать, если бы была возможность выбора образовательной организации? </a:t>
            </a:r>
          </a:p>
          <a:p>
            <a:pPr>
              <a:lnSpc>
                <a:spcPct val="100000"/>
              </a:lnSpc>
              <a:buFontTx/>
              <a:buChar char="-"/>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400" dirty="0" smtClean="0">
                <a:solidFill>
                  <a:schemeClr val="tx1"/>
                </a:solidFill>
              </a:rPr>
              <a:t> Удовлетворены ли Вы организационными условиями предоставления образовательных услуг?</a:t>
            </a:r>
          </a:p>
          <a:p>
            <a:pPr marL="0" indent="0">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400" u="sng" dirty="0" smtClean="0">
                <a:solidFill>
                  <a:schemeClr val="tx1"/>
                </a:solidFill>
              </a:rPr>
              <a:t>Расчет </a:t>
            </a:r>
            <a:r>
              <a:rPr lang="ru-RU" sz="2400" u="sng" dirty="0" smtClean="0">
                <a:solidFill>
                  <a:srgbClr val="0070C0"/>
                </a:solidFill>
              </a:rPr>
              <a:t>показателей 5.1 и 5.2 </a:t>
            </a:r>
            <a:r>
              <a:rPr lang="ru-RU" sz="2400" u="sng" dirty="0" smtClean="0">
                <a:solidFill>
                  <a:schemeClr val="tx1"/>
                </a:solidFill>
              </a:rPr>
              <a:t>не проводить</a:t>
            </a:r>
            <a:r>
              <a:rPr lang="ru-RU" sz="2400" dirty="0" smtClean="0">
                <a:solidFill>
                  <a:schemeClr val="tx1"/>
                </a:solidFill>
              </a:rPr>
              <a:t>. </a:t>
            </a:r>
          </a:p>
        </p:txBody>
      </p:sp>
      <p:sp>
        <p:nvSpPr>
          <p:cNvPr id="4" name="Содержимое 2"/>
          <p:cNvSpPr txBox="1">
            <a:spLocks/>
          </p:cNvSpPr>
          <p:nvPr/>
        </p:nvSpPr>
        <p:spPr>
          <a:xfrm>
            <a:off x="6192825" y="1048512"/>
            <a:ext cx="4962855" cy="518160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nSpc>
                <a:spcPct val="100000"/>
              </a:lnSpc>
              <a:spcBef>
                <a:spcPts val="0"/>
              </a:spcBef>
              <a:buFont typeface="Calibri" panose="020F0502020204030204" pitchFamily="34" charset="0"/>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4000" b="1" dirty="0" smtClean="0">
                <a:solidFill>
                  <a:srgbClr val="00B050"/>
                </a:solidFill>
                <a:latin typeface="Arial Narrow" panose="020B0606020202030204" pitchFamily="34" charset="0"/>
              </a:rPr>
              <a:t> </a:t>
            </a:r>
            <a:endParaRPr lang="ru-RU" sz="4000" b="1" dirty="0">
              <a:solidFill>
                <a:srgbClr val="00B050"/>
              </a:solidFill>
              <a:latin typeface="Arial Narrow" panose="020B0606020202030204" pitchFamily="34" charset="0"/>
            </a:endParaRPr>
          </a:p>
        </p:txBody>
      </p:sp>
    </p:spTree>
    <p:extLst>
      <p:ext uri="{BB962C8B-B14F-4D97-AF65-F5344CB8AC3E}">
        <p14:creationId xmlns:p14="http://schemas.microsoft.com/office/powerpoint/2010/main" val="19969168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101600"/>
            <a:ext cx="10058400" cy="1274744"/>
          </a:xfrm>
        </p:spPr>
        <p:txBody>
          <a:bodyPr>
            <a:normAutofit/>
          </a:bodyPr>
          <a:lstStyle/>
          <a:p>
            <a:pPr algn="ctr"/>
            <a:r>
              <a:rPr lang="ru-RU" sz="4000" b="1" dirty="0" smtClean="0">
                <a:solidFill>
                  <a:srgbClr val="002060"/>
                </a:solidFill>
              </a:rPr>
              <a:t>Раздел «Рекомендации по расчету </a:t>
            </a:r>
            <a:br>
              <a:rPr lang="ru-RU" sz="4000" b="1" dirty="0" smtClean="0">
                <a:solidFill>
                  <a:srgbClr val="002060"/>
                </a:solidFill>
              </a:rPr>
            </a:br>
            <a:r>
              <a:rPr lang="ru-RU" sz="4000" b="1" dirty="0" smtClean="0">
                <a:solidFill>
                  <a:srgbClr val="002060"/>
                </a:solidFill>
              </a:rPr>
              <a:t>отдельных показателей НОКО»</a:t>
            </a:r>
            <a:endParaRPr lang="ru-RU" sz="4000" dirty="0">
              <a:solidFill>
                <a:srgbClr val="002060"/>
              </a:solidFill>
            </a:endParaRPr>
          </a:p>
        </p:txBody>
      </p:sp>
      <p:sp>
        <p:nvSpPr>
          <p:cNvPr id="3" name="Содержимое 2"/>
          <p:cNvSpPr>
            <a:spLocks noGrp="1"/>
          </p:cNvSpPr>
          <p:nvPr>
            <p:ph sz="half" idx="1"/>
          </p:nvPr>
        </p:nvSpPr>
        <p:spPr>
          <a:xfrm>
            <a:off x="749299" y="1376343"/>
            <a:ext cx="4056381" cy="4955367"/>
          </a:xfrm>
        </p:spPr>
        <p:txBody>
          <a:bodyPr>
            <a:noAutofit/>
          </a:bodyPr>
          <a:lstStyle/>
          <a:p>
            <a:pPr marL="0" indent="0">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400" dirty="0" smtClean="0">
                <a:solidFill>
                  <a:srgbClr val="0070C0"/>
                </a:solidFill>
                <a:latin typeface="Arial Narrow" panose="020B0606020202030204" pitchFamily="34" charset="0"/>
              </a:rPr>
              <a:t>            Общий показатель 5 </a:t>
            </a:r>
          </a:p>
          <a:p>
            <a:pPr marL="0" indent="0" algn="just">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300" dirty="0" smtClean="0">
                <a:solidFill>
                  <a:srgbClr val="0070C0"/>
                </a:solidFill>
                <a:latin typeface="Arial Narrow" panose="020B0606020202030204" pitchFamily="34" charset="0"/>
              </a:rPr>
              <a:t>«Удовлетворенность условиями осуществления образовательной деятельности организации»</a:t>
            </a:r>
            <a:endParaRPr lang="ru-RU" sz="2300" dirty="0">
              <a:solidFill>
                <a:srgbClr val="0070C0"/>
              </a:solidFill>
              <a:latin typeface="Arial Narrow" panose="020B0606020202030204" pitchFamily="34" charset="0"/>
            </a:endParaRPr>
          </a:p>
        </p:txBody>
      </p:sp>
      <p:sp>
        <p:nvSpPr>
          <p:cNvPr id="5" name="Объект 4"/>
          <p:cNvSpPr>
            <a:spLocks noGrp="1"/>
          </p:cNvSpPr>
          <p:nvPr>
            <p:ph sz="half" idx="2"/>
          </p:nvPr>
        </p:nvSpPr>
        <p:spPr>
          <a:xfrm>
            <a:off x="5321300" y="1663700"/>
            <a:ext cx="6667500" cy="4668011"/>
          </a:xfrm>
        </p:spPr>
        <p:txBody>
          <a:bodyPr>
            <a:noAutofit/>
          </a:bodyPr>
          <a:lstStyle/>
          <a:p>
            <a:pPr algn="just"/>
            <a:r>
              <a:rPr lang="ru-RU" sz="2400" dirty="0" smtClean="0">
                <a:solidFill>
                  <a:schemeClr val="tx1"/>
                </a:solidFill>
              </a:rPr>
              <a:t>«В отношении </a:t>
            </a:r>
            <a:r>
              <a:rPr lang="ru-RU" sz="2400" u="sng" dirty="0" smtClean="0">
                <a:solidFill>
                  <a:schemeClr val="tx1"/>
                </a:solidFill>
              </a:rPr>
              <a:t>организаций </a:t>
            </a:r>
            <a:r>
              <a:rPr lang="ru-RU" sz="2400" u="sng" dirty="0">
                <a:solidFill>
                  <a:schemeClr val="tx1"/>
                </a:solidFill>
              </a:rPr>
              <a:t>для детей-сирот и детей, оставшихся без попечения родителей </a:t>
            </a:r>
            <a:r>
              <a:rPr lang="ru-RU" sz="2400" dirty="0">
                <a:solidFill>
                  <a:schemeClr val="tx1"/>
                </a:solidFill>
              </a:rPr>
              <a:t>ц</a:t>
            </a:r>
            <a:r>
              <a:rPr lang="ru-RU" sz="2400" dirty="0" smtClean="0">
                <a:solidFill>
                  <a:schemeClr val="tx1"/>
                </a:solidFill>
              </a:rPr>
              <a:t>елесообразно использовать следующий алгоритм расчета по критерию «Удовлетворенность условиями оказания услуг» (</a:t>
            </a:r>
            <a:r>
              <a:rPr lang="ru-RU" sz="2400" b="1" dirty="0" smtClean="0">
                <a:solidFill>
                  <a:schemeClr val="tx1"/>
                </a:solidFill>
              </a:rPr>
              <a:t>К</a:t>
            </a:r>
            <a:r>
              <a:rPr lang="ru-RU" sz="2400" b="1" baseline="-25000" dirty="0">
                <a:solidFill>
                  <a:schemeClr val="tx1"/>
                </a:solidFill>
              </a:rPr>
              <a:t>5</a:t>
            </a:r>
            <a:r>
              <a:rPr lang="ru-RU" sz="2400" dirty="0" smtClean="0">
                <a:solidFill>
                  <a:schemeClr val="tx1"/>
                </a:solidFill>
              </a:rPr>
              <a:t>):</a:t>
            </a:r>
          </a:p>
          <a:p>
            <a:pPr algn="just"/>
            <a:endParaRPr lang="ru-RU" sz="2200" dirty="0" smtClean="0"/>
          </a:p>
          <a:p>
            <a:pPr algn="just"/>
            <a:endParaRPr lang="ru-RU" sz="2200" dirty="0"/>
          </a:p>
          <a:p>
            <a:pPr marL="0" indent="0" algn="just">
              <a:buNone/>
            </a:pPr>
            <a:endParaRPr lang="ru-RU" sz="2200" dirty="0"/>
          </a:p>
        </p:txBody>
      </p:sp>
      <p:sp>
        <p:nvSpPr>
          <p:cNvPr id="4" name="Содержимое 2"/>
          <p:cNvSpPr txBox="1">
            <a:spLocks/>
          </p:cNvSpPr>
          <p:nvPr/>
        </p:nvSpPr>
        <p:spPr>
          <a:xfrm>
            <a:off x="6192825" y="1048512"/>
            <a:ext cx="4962855" cy="518160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nSpc>
                <a:spcPct val="100000"/>
              </a:lnSpc>
              <a:spcBef>
                <a:spcPts val="0"/>
              </a:spcBef>
              <a:buFont typeface="Calibri" panose="020F0502020204030204" pitchFamily="34" charset="0"/>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4000" b="1" dirty="0" smtClean="0">
                <a:solidFill>
                  <a:srgbClr val="00B050"/>
                </a:solidFill>
                <a:latin typeface="Arial Narrow" panose="020B0606020202030204" pitchFamily="34" charset="0"/>
              </a:rPr>
              <a:t> </a:t>
            </a:r>
            <a:endParaRPr lang="ru-RU" sz="4000" b="1" dirty="0">
              <a:solidFill>
                <a:srgbClr val="00B050"/>
              </a:solidFill>
              <a:latin typeface="Arial Narrow" panose="020B0606020202030204" pitchFamily="34" charset="0"/>
            </a:endParaRPr>
          </a:p>
        </p:txBody>
      </p:sp>
      <p:sp>
        <p:nvSpPr>
          <p:cNvPr id="6" name="Объект 7"/>
          <p:cNvSpPr txBox="1">
            <a:spLocks/>
          </p:cNvSpPr>
          <p:nvPr/>
        </p:nvSpPr>
        <p:spPr>
          <a:xfrm>
            <a:off x="5435600" y="3416300"/>
            <a:ext cx="6642100" cy="2915410"/>
          </a:xfrm>
          <a:prstGeom prst="rect">
            <a:avLst/>
          </a:prstGeom>
        </p:spPr>
        <p:txBody>
          <a:bodyPr vert="horz" lIns="0" tIns="45720" rIns="0" bIns="45720" rtlCol="0">
            <a:normAutofit fontScale="62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ru-RU" sz="2800" b="1" dirty="0" smtClean="0">
                <a:solidFill>
                  <a:schemeClr val="tx1"/>
                </a:solidFill>
              </a:rPr>
              <a:t>                             </a:t>
            </a:r>
          </a:p>
          <a:p>
            <a:r>
              <a:rPr lang="ru-RU" sz="3200" b="1" dirty="0" smtClean="0">
                <a:solidFill>
                  <a:schemeClr val="tx1"/>
                </a:solidFill>
              </a:rPr>
              <a:t>               </a:t>
            </a:r>
            <a:r>
              <a:rPr lang="ru-RU" sz="5100" b="1" dirty="0" smtClean="0">
                <a:solidFill>
                  <a:schemeClr val="tx1"/>
                </a:solidFill>
              </a:rPr>
              <a:t>К</a:t>
            </a:r>
            <a:r>
              <a:rPr lang="ru-RU" sz="5100" b="1" baseline="-25000" dirty="0" smtClean="0">
                <a:solidFill>
                  <a:schemeClr val="tx1"/>
                </a:solidFill>
              </a:rPr>
              <a:t>5</a:t>
            </a:r>
            <a:r>
              <a:rPr lang="ru-RU" sz="5100" b="1" dirty="0" smtClean="0">
                <a:solidFill>
                  <a:schemeClr val="tx1"/>
                </a:solidFill>
              </a:rPr>
              <a:t> = 1,0</a:t>
            </a:r>
            <a:r>
              <a:rPr lang="en-US" sz="5100" b="1" dirty="0" smtClean="0">
                <a:solidFill>
                  <a:schemeClr val="tx1"/>
                </a:solidFill>
              </a:rPr>
              <a:t> x</a:t>
            </a:r>
            <a:r>
              <a:rPr lang="ru-RU" sz="5100" b="1" dirty="0">
                <a:solidFill>
                  <a:schemeClr val="tx1"/>
                </a:solidFill>
              </a:rPr>
              <a:t> </a:t>
            </a:r>
            <a:r>
              <a:rPr lang="ru-RU" sz="5100" b="1" dirty="0" smtClean="0">
                <a:solidFill>
                  <a:schemeClr val="tx1"/>
                </a:solidFill>
              </a:rPr>
              <a:t>П</a:t>
            </a:r>
            <a:r>
              <a:rPr lang="ru-RU" sz="5100" b="1" baseline="-25000" dirty="0" smtClean="0">
                <a:solidFill>
                  <a:schemeClr val="tx1"/>
                </a:solidFill>
              </a:rPr>
              <a:t>уд.</a:t>
            </a:r>
            <a:endParaRPr lang="ru-RU" sz="5100" b="1" dirty="0" smtClean="0">
              <a:solidFill>
                <a:schemeClr val="tx1"/>
              </a:solidFill>
            </a:endParaRPr>
          </a:p>
          <a:p>
            <a:r>
              <a:rPr lang="ru-RU" sz="3200" dirty="0" smtClean="0">
                <a:solidFill>
                  <a:schemeClr val="tx1"/>
                </a:solidFill>
              </a:rPr>
              <a:t>где</a:t>
            </a:r>
          </a:p>
          <a:p>
            <a:pPr>
              <a:lnSpc>
                <a:spcPct val="120000"/>
              </a:lnSpc>
            </a:pPr>
            <a:r>
              <a:rPr lang="ru-RU" sz="3200" b="1" dirty="0" smtClean="0">
                <a:solidFill>
                  <a:schemeClr val="tx1"/>
                </a:solidFill>
              </a:rPr>
              <a:t>П</a:t>
            </a:r>
            <a:r>
              <a:rPr lang="ru-RU" sz="3200" b="1" baseline="-25000" dirty="0" smtClean="0">
                <a:solidFill>
                  <a:schemeClr val="tx1"/>
                </a:solidFill>
              </a:rPr>
              <a:t>уд.</a:t>
            </a:r>
            <a:r>
              <a:rPr lang="ru-RU" sz="3200" dirty="0" smtClean="0">
                <a:solidFill>
                  <a:schemeClr val="tx1"/>
                </a:solidFill>
              </a:rPr>
              <a:t> -</a:t>
            </a:r>
            <a:r>
              <a:rPr lang="ru-RU" sz="3200" dirty="0">
                <a:solidFill>
                  <a:schemeClr val="tx1"/>
                </a:solidFill>
              </a:rPr>
              <a:t> </a:t>
            </a:r>
            <a:r>
              <a:rPr lang="ru-RU" sz="3200" dirty="0" smtClean="0">
                <a:solidFill>
                  <a:schemeClr val="tx1"/>
                </a:solidFill>
              </a:rPr>
              <a:t>значение показателя 5.1 «Доля получателей образовательных услуг, удовлетворенных в целом условиями оказания образовательных услуг в организации» </a:t>
            </a:r>
          </a:p>
          <a:p>
            <a:r>
              <a:rPr lang="ru-RU" dirty="0" smtClean="0">
                <a:solidFill>
                  <a:schemeClr val="tx1"/>
                </a:solidFill>
              </a:rPr>
              <a:t> </a:t>
            </a:r>
          </a:p>
          <a:p>
            <a:endParaRPr lang="ru-RU" dirty="0"/>
          </a:p>
        </p:txBody>
      </p:sp>
    </p:spTree>
    <p:extLst>
      <p:ext uri="{BB962C8B-B14F-4D97-AF65-F5344CB8AC3E}">
        <p14:creationId xmlns:p14="http://schemas.microsoft.com/office/powerpoint/2010/main" val="9705006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tabLst>
                <a:tab pos="0" algn="l"/>
                <a:tab pos="1041651" algn="l"/>
                <a:tab pos="2083303" algn="l"/>
                <a:tab pos="3124954" algn="l"/>
                <a:tab pos="4166605" algn="l"/>
                <a:tab pos="5208256" algn="l"/>
                <a:tab pos="6249908" algn="l"/>
                <a:tab pos="7291559" algn="l"/>
                <a:tab pos="8333211" algn="l"/>
                <a:tab pos="9374862" algn="l"/>
                <a:tab pos="10416513" algn="l"/>
                <a:tab pos="11458165" algn="l"/>
              </a:tabLst>
            </a:pPr>
            <a:r>
              <a:rPr lang="ru-RU" sz="4400" b="1" dirty="0">
                <a:solidFill>
                  <a:srgbClr val="002060"/>
                </a:solidFill>
                <a:latin typeface="Arial Narrow" panose="020B0606020202030204" pitchFamily="34" charset="0"/>
              </a:rPr>
              <a:t>Спасибо за внимание!</a:t>
            </a:r>
          </a:p>
        </p:txBody>
      </p:sp>
      <p:sp>
        <p:nvSpPr>
          <p:cNvPr id="3" name="Объект 2"/>
          <p:cNvSpPr>
            <a:spLocks noGrp="1"/>
          </p:cNvSpPr>
          <p:nvPr>
            <p:ph idx="1"/>
          </p:nvPr>
        </p:nvSpPr>
        <p:spPr>
          <a:xfrm>
            <a:off x="1097280" y="2987039"/>
            <a:ext cx="10058400" cy="3134303"/>
          </a:xfrm>
        </p:spPr>
        <p:txBody>
          <a:bodyPr>
            <a:normAutofit/>
          </a:bodyPr>
          <a:lstStyle/>
          <a:p>
            <a:r>
              <a:rPr lang="en-US" sz="3200" dirty="0" smtClean="0">
                <a:hlinkClick r:id="rId2"/>
              </a:rPr>
              <a:t>http</a:t>
            </a:r>
            <a:r>
              <a:rPr lang="en-US" sz="3200" dirty="0">
                <a:hlinkClick r:id="rId2"/>
              </a:rPr>
              <a:t>://</a:t>
            </a:r>
            <a:r>
              <a:rPr lang="en-US" sz="3200" dirty="0" smtClean="0">
                <a:hlinkClick r:id="rId2"/>
              </a:rPr>
              <a:t>www.coko24.ru</a:t>
            </a:r>
            <a:endParaRPr lang="ru-RU" sz="3200" u="sng" dirty="0" smtClean="0">
              <a:hlinkClick r:id="rId3"/>
            </a:endParaRPr>
          </a:p>
        </p:txBody>
      </p:sp>
    </p:spTree>
    <p:extLst>
      <p:ext uri="{BB962C8B-B14F-4D97-AF65-F5344CB8AC3E}">
        <p14:creationId xmlns:p14="http://schemas.microsoft.com/office/powerpoint/2010/main" val="4262382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1097280" y="286603"/>
            <a:ext cx="10058400" cy="761909"/>
          </a:xfrm>
        </p:spPr>
        <p:txBody>
          <a:bodyPr>
            <a:normAutofit/>
          </a:bodyPr>
          <a:lstStyle/>
          <a:p>
            <a:pPr algn="ctr"/>
            <a:r>
              <a:rPr lang="ru-RU" sz="4000" b="1" dirty="0" smtClean="0">
                <a:solidFill>
                  <a:srgbClr val="002060"/>
                </a:solidFill>
              </a:rPr>
              <a:t>Раздел «Организация проведения НОКО»</a:t>
            </a:r>
            <a:endParaRPr lang="ru-RU" sz="4000" b="1" dirty="0">
              <a:solidFill>
                <a:srgbClr val="002060"/>
              </a:solidFill>
            </a:endParaRPr>
          </a:p>
        </p:txBody>
      </p:sp>
      <p:sp>
        <p:nvSpPr>
          <p:cNvPr id="3" name="Содержимое 2"/>
          <p:cNvSpPr>
            <a:spLocks noGrp="1"/>
          </p:cNvSpPr>
          <p:nvPr>
            <p:ph sz="half" idx="1"/>
          </p:nvPr>
        </p:nvSpPr>
        <p:spPr>
          <a:xfrm>
            <a:off x="1097279" y="1282700"/>
            <a:ext cx="4516121" cy="4586394"/>
          </a:xfrm>
        </p:spPr>
        <p:txBody>
          <a:bodyPr>
            <a:noAutofit/>
          </a:bodyPr>
          <a:lstStyle/>
          <a:p>
            <a:pPr marL="0" indent="0" algn="ctr">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800" b="1" i="1" dirty="0" smtClean="0">
                <a:solidFill>
                  <a:schemeClr val="tx1"/>
                </a:solidFill>
                <a:latin typeface="Arial Narrow" panose="020B0606020202030204" pitchFamily="34" charset="0"/>
                <a:cs typeface="Aharoni" panose="02010803020104030203" pitchFamily="2" charset="-79"/>
              </a:rPr>
              <a:t>Наименование подраздела </a:t>
            </a:r>
          </a:p>
          <a:p>
            <a:pPr marL="0" indent="0">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endParaRPr lang="ru-RU" sz="2400" dirty="0" smtClean="0">
              <a:solidFill>
                <a:schemeClr val="tx1"/>
              </a:solidFill>
              <a:latin typeface="Arial Narrow" panose="020B0606020202030204" pitchFamily="34" charset="0"/>
            </a:endParaRPr>
          </a:p>
          <a:p>
            <a:pPr marL="0" indent="0">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400" dirty="0" smtClean="0">
                <a:solidFill>
                  <a:schemeClr val="tx1"/>
                </a:solidFill>
                <a:latin typeface="Arial Narrow" panose="020B0606020202030204" pitchFamily="34" charset="0"/>
              </a:rPr>
              <a:t>«Выбор организации-оператора и подготовка конкурсной документации»</a:t>
            </a:r>
            <a:endParaRPr lang="ru-RU" sz="2400" dirty="0">
              <a:solidFill>
                <a:schemeClr val="tx1"/>
              </a:solidFill>
              <a:latin typeface="Arial Narrow" panose="020B0606020202030204" pitchFamily="34" charset="0"/>
            </a:endParaRPr>
          </a:p>
        </p:txBody>
      </p:sp>
      <p:sp>
        <p:nvSpPr>
          <p:cNvPr id="5" name="Объект 4"/>
          <p:cNvSpPr>
            <a:spLocks noGrp="1"/>
          </p:cNvSpPr>
          <p:nvPr>
            <p:ph sz="half" idx="2"/>
          </p:nvPr>
        </p:nvSpPr>
        <p:spPr>
          <a:xfrm>
            <a:off x="5727700" y="1282700"/>
            <a:ext cx="6083300" cy="4947412"/>
          </a:xfrm>
        </p:spPr>
        <p:txBody>
          <a:bodyPr>
            <a:normAutofit/>
          </a:bodyPr>
          <a:lstStyle/>
          <a:p>
            <a:pPr marL="0" indent="0" algn="ctr">
              <a:buNone/>
            </a:pPr>
            <a:r>
              <a:rPr lang="ru-RU" sz="3300" b="1" i="1" dirty="0" smtClean="0">
                <a:solidFill>
                  <a:schemeClr val="tx1"/>
                </a:solidFill>
                <a:latin typeface="Arial Narrow" panose="020B0606020202030204" pitchFamily="34" charset="0"/>
                <a:cs typeface="Aharoni" panose="02010803020104030203" pitchFamily="2" charset="-79"/>
              </a:rPr>
              <a:t>Дополнение  </a:t>
            </a:r>
          </a:p>
          <a:p>
            <a:pPr marL="0" indent="0" algn="just">
              <a:lnSpc>
                <a:spcPct val="100000"/>
              </a:lnSpc>
              <a:buNone/>
            </a:pPr>
            <a:r>
              <a:rPr lang="ru-RU" dirty="0" smtClean="0">
                <a:solidFill>
                  <a:schemeClr val="tx1"/>
                </a:solidFill>
                <a:cs typeface="Aharoni" panose="02010803020104030203" pitchFamily="2" charset="-79"/>
              </a:rPr>
              <a:t>        «В целях повышения качества проведения НОКО в соответствии с требованиями Федерального закона № 44-ФЗ Общественным советом при </a:t>
            </a:r>
            <a:r>
              <a:rPr lang="ru-RU" dirty="0" err="1" smtClean="0">
                <a:solidFill>
                  <a:schemeClr val="tx1"/>
                </a:solidFill>
                <a:cs typeface="Aharoni" panose="02010803020104030203" pitchFamily="2" charset="-79"/>
              </a:rPr>
              <a:t>Минпросвещения</a:t>
            </a:r>
            <a:r>
              <a:rPr lang="ru-RU" dirty="0" smtClean="0">
                <a:solidFill>
                  <a:schemeClr val="tx1"/>
                </a:solidFill>
                <a:cs typeface="Aharoni" panose="02010803020104030203" pitchFamily="2" charset="-79"/>
              </a:rPr>
              <a:t> России по НОКО (проколы от 30 августа 2019г. № ОС-4/</a:t>
            </a:r>
            <a:r>
              <a:rPr lang="ru-RU" dirty="0" err="1" smtClean="0">
                <a:solidFill>
                  <a:schemeClr val="tx1"/>
                </a:solidFill>
                <a:cs typeface="Aharoni" panose="02010803020104030203" pitchFamily="2" charset="-79"/>
              </a:rPr>
              <a:t>пр</a:t>
            </a:r>
            <a:r>
              <a:rPr lang="ru-RU" dirty="0" smtClean="0">
                <a:solidFill>
                  <a:schemeClr val="tx1"/>
                </a:solidFill>
                <a:cs typeface="Aharoni" panose="02010803020104030203" pitchFamily="2" charset="-79"/>
              </a:rPr>
              <a:t> (пункт 3.5), от 20 марта 2020 г. № ОС-2/</a:t>
            </a:r>
            <a:r>
              <a:rPr lang="ru-RU" dirty="0" err="1" smtClean="0">
                <a:solidFill>
                  <a:schemeClr val="tx1"/>
                </a:solidFill>
                <a:cs typeface="Aharoni" panose="02010803020104030203" pitchFamily="2" charset="-79"/>
              </a:rPr>
              <a:t>пр</a:t>
            </a:r>
            <a:r>
              <a:rPr lang="ru-RU" dirty="0" smtClean="0">
                <a:solidFill>
                  <a:schemeClr val="tx1"/>
                </a:solidFill>
                <a:cs typeface="Aharoni" panose="02010803020104030203" pitchFamily="2" charset="-79"/>
              </a:rPr>
              <a:t> (пункт 3.2) и от 19 марта 2021 г. № ОС-2/</a:t>
            </a:r>
            <a:r>
              <a:rPr lang="ru-RU" dirty="0" err="1" smtClean="0">
                <a:solidFill>
                  <a:schemeClr val="tx1"/>
                </a:solidFill>
                <a:cs typeface="Aharoni" panose="02010803020104030203" pitchFamily="2" charset="-79"/>
              </a:rPr>
              <a:t>пр</a:t>
            </a:r>
            <a:r>
              <a:rPr lang="ru-RU" dirty="0" smtClean="0">
                <a:solidFill>
                  <a:schemeClr val="tx1"/>
                </a:solidFill>
                <a:cs typeface="Aharoni" panose="02010803020104030203" pitchFamily="2" charset="-79"/>
              </a:rPr>
              <a:t> (пункт 2)) </a:t>
            </a:r>
            <a:r>
              <a:rPr lang="ru-RU" u="sng" dirty="0" smtClean="0">
                <a:solidFill>
                  <a:schemeClr val="tx1"/>
                </a:solidFill>
                <a:cs typeface="Aharoni" panose="02010803020104030203" pitchFamily="2" charset="-79"/>
              </a:rPr>
              <a:t>рекомендуется </a:t>
            </a:r>
            <a:r>
              <a:rPr lang="ru-RU" dirty="0" smtClean="0">
                <a:solidFill>
                  <a:schemeClr val="tx1"/>
                </a:solidFill>
                <a:cs typeface="Aharoni" panose="02010803020104030203" pitchFamily="2" charset="-79"/>
              </a:rPr>
              <a:t>в конкурсной документации по сбору и обобщению информации о качестве условий осуществления образовательной деятельности организациями предусматривать квалификационных требования к участникам конкурсной процедуры и </a:t>
            </a:r>
            <a:r>
              <a:rPr lang="ru-RU" u="sng" dirty="0" smtClean="0">
                <a:solidFill>
                  <a:schemeClr val="tx1"/>
                </a:solidFill>
                <a:cs typeface="Aharoni" panose="02010803020104030203" pitchFamily="2" charset="-79"/>
              </a:rPr>
              <a:t>проводить выбор </a:t>
            </a:r>
            <a:r>
              <a:rPr lang="ru-RU" dirty="0" smtClean="0">
                <a:solidFill>
                  <a:schemeClr val="tx1"/>
                </a:solidFill>
                <a:cs typeface="Aharoni" panose="02010803020104030203" pitchFamily="2" charset="-79"/>
              </a:rPr>
              <a:t>организации-оператора </a:t>
            </a:r>
            <a:r>
              <a:rPr lang="ru-RU" u="sng" dirty="0" smtClean="0">
                <a:solidFill>
                  <a:schemeClr val="tx1"/>
                </a:solidFill>
                <a:cs typeface="Aharoni" panose="02010803020104030203" pitchFamily="2" charset="-79"/>
              </a:rPr>
              <a:t>путем открытого конкурса в электронной форме</a:t>
            </a:r>
            <a:r>
              <a:rPr lang="ru-RU" dirty="0" smtClean="0">
                <a:solidFill>
                  <a:schemeClr val="tx1"/>
                </a:solidFill>
                <a:cs typeface="Aharoni" panose="02010803020104030203" pitchFamily="2" charset="-79"/>
              </a:rPr>
              <a:t>»</a:t>
            </a:r>
            <a:endParaRPr lang="ru-RU" dirty="0">
              <a:solidFill>
                <a:schemeClr val="tx1"/>
              </a:solidFill>
              <a:cs typeface="Aharoni" panose="02010803020104030203" pitchFamily="2" charset="-79"/>
            </a:endParaRPr>
          </a:p>
        </p:txBody>
      </p:sp>
      <p:sp>
        <p:nvSpPr>
          <p:cNvPr id="4" name="Содержимое 2"/>
          <p:cNvSpPr txBox="1">
            <a:spLocks/>
          </p:cNvSpPr>
          <p:nvPr/>
        </p:nvSpPr>
        <p:spPr>
          <a:xfrm>
            <a:off x="6192825" y="1048512"/>
            <a:ext cx="4962855" cy="518160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nSpc>
                <a:spcPct val="100000"/>
              </a:lnSpc>
              <a:spcBef>
                <a:spcPts val="0"/>
              </a:spcBef>
              <a:buFont typeface="Calibri" panose="020F0502020204030204" pitchFamily="34" charset="0"/>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4000" b="1" dirty="0" smtClean="0">
                <a:solidFill>
                  <a:srgbClr val="00B050"/>
                </a:solidFill>
                <a:latin typeface="Arial Narrow" panose="020B0606020202030204" pitchFamily="34" charset="0"/>
              </a:rPr>
              <a:t> </a:t>
            </a:r>
            <a:endParaRPr lang="ru-RU" sz="4000" b="1" dirty="0">
              <a:solidFill>
                <a:srgbClr val="00B050"/>
              </a:solidFill>
              <a:latin typeface="Arial Narrow" panose="020B0606020202030204" pitchFamily="34" charset="0"/>
            </a:endParaRPr>
          </a:p>
        </p:txBody>
      </p:sp>
    </p:spTree>
    <p:extLst>
      <p:ext uri="{BB962C8B-B14F-4D97-AF65-F5344CB8AC3E}">
        <p14:creationId xmlns:p14="http://schemas.microsoft.com/office/powerpoint/2010/main" val="22036465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1097280" y="286603"/>
            <a:ext cx="10058400" cy="761909"/>
          </a:xfrm>
        </p:spPr>
        <p:txBody>
          <a:bodyPr>
            <a:normAutofit/>
          </a:bodyPr>
          <a:lstStyle/>
          <a:p>
            <a:pPr algn="ctr"/>
            <a:r>
              <a:rPr lang="ru-RU" sz="4000" b="1" dirty="0">
                <a:solidFill>
                  <a:srgbClr val="002060"/>
                </a:solidFill>
              </a:rPr>
              <a:t>Раздел «Организация проведения НОКО»</a:t>
            </a:r>
            <a:endParaRPr lang="ru-RU" sz="4000" dirty="0">
              <a:solidFill>
                <a:srgbClr val="002060"/>
              </a:solidFill>
            </a:endParaRPr>
          </a:p>
        </p:txBody>
      </p:sp>
      <p:sp>
        <p:nvSpPr>
          <p:cNvPr id="3" name="Содержимое 2"/>
          <p:cNvSpPr>
            <a:spLocks noGrp="1"/>
          </p:cNvSpPr>
          <p:nvPr>
            <p:ph sz="half" idx="1"/>
          </p:nvPr>
        </p:nvSpPr>
        <p:spPr>
          <a:xfrm>
            <a:off x="825501" y="1257300"/>
            <a:ext cx="4114799" cy="4611794"/>
          </a:xfrm>
        </p:spPr>
        <p:txBody>
          <a:bodyPr>
            <a:noAutofit/>
          </a:bodyPr>
          <a:lstStyle/>
          <a:p>
            <a:pPr marL="0" indent="0" algn="ctr">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800" b="1" i="1" dirty="0" smtClean="0">
                <a:solidFill>
                  <a:schemeClr val="tx1"/>
                </a:solidFill>
                <a:latin typeface="Arial Narrow" panose="020B0606020202030204" pitchFamily="34" charset="0"/>
                <a:cs typeface="Aharoni" panose="02010803020104030203" pitchFamily="2" charset="-79"/>
              </a:rPr>
              <a:t>Наименование подраздела </a:t>
            </a:r>
          </a:p>
          <a:p>
            <a:pPr marL="0" indent="0">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endParaRPr lang="ru-RU" sz="2400" dirty="0" smtClean="0">
              <a:solidFill>
                <a:schemeClr val="tx1"/>
              </a:solidFill>
              <a:latin typeface="Arial Narrow" panose="020B0606020202030204" pitchFamily="34" charset="0"/>
            </a:endParaRPr>
          </a:p>
          <a:p>
            <a:pPr marL="0" indent="0">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400" dirty="0" smtClean="0">
                <a:solidFill>
                  <a:schemeClr val="tx1"/>
                </a:solidFill>
                <a:latin typeface="Arial Narrow" panose="020B0606020202030204" pitchFamily="34" charset="0"/>
              </a:rPr>
              <a:t>«Организация проведения анкетирования»</a:t>
            </a:r>
            <a:endParaRPr lang="ru-RU" sz="2400" dirty="0">
              <a:solidFill>
                <a:schemeClr val="tx1"/>
              </a:solidFill>
              <a:latin typeface="Arial Narrow" panose="020B0606020202030204" pitchFamily="34" charset="0"/>
            </a:endParaRPr>
          </a:p>
        </p:txBody>
      </p:sp>
      <p:sp>
        <p:nvSpPr>
          <p:cNvPr id="5" name="Объект 4"/>
          <p:cNvSpPr>
            <a:spLocks noGrp="1"/>
          </p:cNvSpPr>
          <p:nvPr>
            <p:ph sz="half" idx="2"/>
          </p:nvPr>
        </p:nvSpPr>
        <p:spPr>
          <a:xfrm>
            <a:off x="4940300" y="1257300"/>
            <a:ext cx="6959600" cy="5219700"/>
          </a:xfrm>
        </p:spPr>
        <p:txBody>
          <a:bodyPr>
            <a:normAutofit fontScale="77500" lnSpcReduction="20000"/>
          </a:bodyPr>
          <a:lstStyle/>
          <a:p>
            <a:pPr algn="ctr"/>
            <a:r>
              <a:rPr lang="ru-RU" sz="4000" b="1" i="1" dirty="0" smtClean="0">
                <a:solidFill>
                  <a:schemeClr val="tx1"/>
                </a:solidFill>
                <a:latin typeface="Arial Narrow" panose="020B0606020202030204" pitchFamily="34" charset="0"/>
                <a:cs typeface="Aharoni" panose="02010803020104030203" pitchFamily="2" charset="-79"/>
              </a:rPr>
              <a:t>Дополнение  </a:t>
            </a:r>
            <a:endParaRPr lang="ru-RU" sz="4000" b="1" i="1" dirty="0">
              <a:solidFill>
                <a:schemeClr val="tx1"/>
              </a:solidFill>
              <a:latin typeface="Arial Narrow" panose="020B0606020202030204" pitchFamily="34" charset="0"/>
              <a:cs typeface="Aharoni" panose="02010803020104030203" pitchFamily="2" charset="-79"/>
            </a:endParaRPr>
          </a:p>
          <a:p>
            <a:pPr marL="0" indent="0" algn="just">
              <a:lnSpc>
                <a:spcPct val="110000"/>
              </a:lnSpc>
              <a:buNone/>
            </a:pPr>
            <a:r>
              <a:rPr lang="ru-RU" sz="2300" dirty="0" smtClean="0">
                <a:solidFill>
                  <a:schemeClr val="tx1"/>
                </a:solidFill>
                <a:cs typeface="Aharoni" panose="02010803020104030203" pitchFamily="2" charset="-79"/>
              </a:rPr>
              <a:t>         </a:t>
            </a:r>
            <a:r>
              <a:rPr lang="ru-RU" sz="2500" dirty="0" smtClean="0">
                <a:solidFill>
                  <a:schemeClr val="tx1"/>
                </a:solidFill>
                <a:cs typeface="Aharoni" panose="02010803020104030203" pitchFamily="2" charset="-79"/>
              </a:rPr>
              <a:t>«В соответствии с пунктом 5 Методики выявления и обобщения мнения граждан о качестве условий оказания услуг организациями в сфере культуры, охраны здоровья, образования, социального обслуживания и федеральными учреждениями медико-социальной экспертизы (утверждена приказом Минтруда России от 30 октября 2018 г. № 675н) в анкету могут вноситься изменения, направленные на конкретизацию и (или) дополнение ранее сформулированных вопросов, необходимые для обеспечения достижения цели выявления и обобщения мнения получателей услуг. В случае принятия органом исполнительной власти субъекта Российской Федерации, осуществляющим государственное управление в сфере образования/органом местного самоуправления соответствующего решения, </a:t>
            </a:r>
            <a:r>
              <a:rPr lang="ru-RU" sz="2500" u="sng" dirty="0" smtClean="0">
                <a:solidFill>
                  <a:schemeClr val="tx1"/>
                </a:solidFill>
                <a:cs typeface="Aharoni" panose="02010803020104030203" pitchFamily="2" charset="-79"/>
              </a:rPr>
              <a:t>формируется дополнительный опросный лист к основной анкете</a:t>
            </a:r>
            <a:r>
              <a:rPr lang="ru-RU" sz="2500" dirty="0" smtClean="0">
                <a:solidFill>
                  <a:schemeClr val="tx1"/>
                </a:solidFill>
                <a:cs typeface="Aharoni" panose="02010803020104030203" pitchFamily="2" charset="-79"/>
              </a:rPr>
              <a:t>. Вопрос формирования дополнительного опросного листа рекомендуется согласовать с региональным/муниципальным Общественным советом по НОКО»</a:t>
            </a:r>
            <a:endParaRPr lang="ru-RU" sz="2500" dirty="0">
              <a:solidFill>
                <a:schemeClr val="tx1"/>
              </a:solidFill>
              <a:cs typeface="Aharoni" panose="02010803020104030203" pitchFamily="2" charset="-79"/>
            </a:endParaRPr>
          </a:p>
        </p:txBody>
      </p:sp>
      <p:sp>
        <p:nvSpPr>
          <p:cNvPr id="4" name="Содержимое 2"/>
          <p:cNvSpPr txBox="1">
            <a:spLocks/>
          </p:cNvSpPr>
          <p:nvPr/>
        </p:nvSpPr>
        <p:spPr>
          <a:xfrm>
            <a:off x="6192825" y="1048512"/>
            <a:ext cx="4962855" cy="518160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nSpc>
                <a:spcPct val="100000"/>
              </a:lnSpc>
              <a:spcBef>
                <a:spcPts val="0"/>
              </a:spcBef>
              <a:buFont typeface="Calibri" panose="020F0502020204030204" pitchFamily="34" charset="0"/>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4000" b="1" dirty="0" smtClean="0">
                <a:solidFill>
                  <a:srgbClr val="00B050"/>
                </a:solidFill>
                <a:latin typeface="Arial Narrow" panose="020B0606020202030204" pitchFamily="34" charset="0"/>
              </a:rPr>
              <a:t> </a:t>
            </a:r>
            <a:endParaRPr lang="ru-RU" sz="4000" b="1" dirty="0">
              <a:solidFill>
                <a:srgbClr val="00B050"/>
              </a:solidFill>
              <a:latin typeface="Arial Narrow" panose="020B0606020202030204" pitchFamily="34" charset="0"/>
            </a:endParaRPr>
          </a:p>
        </p:txBody>
      </p:sp>
    </p:spTree>
    <p:extLst>
      <p:ext uri="{BB962C8B-B14F-4D97-AF65-F5344CB8AC3E}">
        <p14:creationId xmlns:p14="http://schemas.microsoft.com/office/powerpoint/2010/main" val="6263094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190501"/>
            <a:ext cx="10058400" cy="1231899"/>
          </a:xfrm>
        </p:spPr>
        <p:txBody>
          <a:bodyPr>
            <a:normAutofit/>
          </a:bodyPr>
          <a:lstStyle/>
          <a:p>
            <a:pPr algn="ctr"/>
            <a:r>
              <a:rPr lang="ru-RU" sz="4000" b="1" dirty="0">
                <a:solidFill>
                  <a:srgbClr val="002060"/>
                </a:solidFill>
              </a:rPr>
              <a:t>Раздел </a:t>
            </a:r>
            <a:r>
              <a:rPr lang="ru-RU" sz="4000" b="1" dirty="0" smtClean="0">
                <a:solidFill>
                  <a:srgbClr val="002060"/>
                </a:solidFill>
              </a:rPr>
              <a:t>«Представление и использование </a:t>
            </a:r>
            <a:br>
              <a:rPr lang="ru-RU" sz="4000" b="1" dirty="0" smtClean="0">
                <a:solidFill>
                  <a:srgbClr val="002060"/>
                </a:solidFill>
              </a:rPr>
            </a:br>
            <a:r>
              <a:rPr lang="ru-RU" sz="4000" b="1" dirty="0" smtClean="0">
                <a:solidFill>
                  <a:srgbClr val="002060"/>
                </a:solidFill>
              </a:rPr>
              <a:t>результатов </a:t>
            </a:r>
            <a:r>
              <a:rPr lang="ru-RU" sz="4000" b="1" dirty="0">
                <a:solidFill>
                  <a:srgbClr val="002060"/>
                </a:solidFill>
              </a:rPr>
              <a:t>НОКО»</a:t>
            </a:r>
            <a:endParaRPr lang="ru-RU" sz="4000" dirty="0">
              <a:solidFill>
                <a:srgbClr val="002060"/>
              </a:solidFill>
            </a:endParaRPr>
          </a:p>
        </p:txBody>
      </p:sp>
      <p:sp>
        <p:nvSpPr>
          <p:cNvPr id="3" name="Содержимое 2"/>
          <p:cNvSpPr>
            <a:spLocks noGrp="1"/>
          </p:cNvSpPr>
          <p:nvPr>
            <p:ph idx="1"/>
          </p:nvPr>
        </p:nvSpPr>
        <p:spPr>
          <a:xfrm>
            <a:off x="1435100" y="1737360"/>
            <a:ext cx="9398000" cy="4015740"/>
          </a:xfrm>
        </p:spPr>
        <p:txBody>
          <a:bodyPr>
            <a:noAutofit/>
          </a:bodyPr>
          <a:lstStyle/>
          <a:p>
            <a:pPr marL="0" indent="0" algn="just">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400" dirty="0" smtClean="0">
                <a:latin typeface="Arial Narrow" panose="020B0606020202030204" pitchFamily="34" charset="0"/>
              </a:rPr>
              <a:t>     </a:t>
            </a:r>
          </a:p>
          <a:p>
            <a:pPr marL="0" indent="0" algn="just">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400" dirty="0">
                <a:solidFill>
                  <a:schemeClr val="tx1"/>
                </a:solidFill>
                <a:latin typeface="Arial Narrow" panose="020B0606020202030204" pitchFamily="34" charset="0"/>
              </a:rPr>
              <a:t> </a:t>
            </a:r>
            <a:r>
              <a:rPr lang="ru-RU" sz="2400" dirty="0" smtClean="0">
                <a:solidFill>
                  <a:schemeClr val="tx1"/>
                </a:solidFill>
                <a:latin typeface="Arial Narrow" panose="020B0606020202030204" pitchFamily="34" charset="0"/>
              </a:rPr>
              <a:t>    «Согласно пункту 18 Порядка размещения информации о результатах НОКО на сайте </a:t>
            </a:r>
            <a:r>
              <a:rPr lang="en-US" sz="2400" dirty="0" smtClean="0">
                <a:solidFill>
                  <a:schemeClr val="tx1"/>
                </a:solidFill>
                <a:latin typeface="Arial Narrow" panose="020B0606020202030204" pitchFamily="34" charset="0"/>
              </a:rPr>
              <a:t>bus.gov.ru</a:t>
            </a:r>
            <a:r>
              <a:rPr lang="ru-RU" sz="2400" dirty="0" smtClean="0">
                <a:solidFill>
                  <a:schemeClr val="tx1"/>
                </a:solidFill>
                <a:latin typeface="Arial Narrow" panose="020B0606020202030204" pitchFamily="34" charset="0"/>
              </a:rPr>
              <a:t> (утвержден приказом Минфина России от 7 мая 2019 г. № 66н) сведения  результатах НОКО, а также предложения об улучшении качества деятельности организаций размещаются уполномоченными органами на сайте </a:t>
            </a:r>
            <a:r>
              <a:rPr lang="en-US" sz="2400" dirty="0" smtClean="0">
                <a:solidFill>
                  <a:schemeClr val="tx1"/>
                </a:solidFill>
                <a:latin typeface="Arial Narrow" panose="020B0606020202030204" pitchFamily="34" charset="0"/>
              </a:rPr>
              <a:t>bus.gov.ru</a:t>
            </a:r>
            <a:r>
              <a:rPr lang="ru-RU" sz="2400" dirty="0" smtClean="0">
                <a:solidFill>
                  <a:schemeClr val="tx1"/>
                </a:solidFill>
                <a:latin typeface="Arial Narrow" panose="020B0606020202030204" pitchFamily="34" charset="0"/>
              </a:rPr>
              <a:t> </a:t>
            </a:r>
            <a:r>
              <a:rPr lang="ru-RU" sz="2400" u="sng" dirty="0" smtClean="0">
                <a:solidFill>
                  <a:schemeClr val="tx1"/>
                </a:solidFill>
                <a:latin typeface="Arial Narrow" panose="020B0606020202030204" pitchFamily="34" charset="0"/>
              </a:rPr>
              <a:t>в течение месяца с дня получения сведений от Общественных советов по НОКО</a:t>
            </a:r>
            <a:r>
              <a:rPr lang="ru-RU" sz="2400" dirty="0" smtClean="0">
                <a:solidFill>
                  <a:schemeClr val="tx1"/>
                </a:solidFill>
                <a:latin typeface="Arial Narrow" panose="020B0606020202030204" pitchFamily="34" charset="0"/>
              </a:rPr>
              <a:t>»</a:t>
            </a:r>
            <a:endParaRPr lang="ru-RU" sz="2400" dirty="0">
              <a:solidFill>
                <a:schemeClr val="tx1"/>
              </a:solidFill>
              <a:latin typeface="Arial Narrow" panose="020B0606020202030204" pitchFamily="34" charset="0"/>
            </a:endParaRPr>
          </a:p>
        </p:txBody>
      </p:sp>
      <p:sp>
        <p:nvSpPr>
          <p:cNvPr id="4" name="Содержимое 2"/>
          <p:cNvSpPr txBox="1">
            <a:spLocks/>
          </p:cNvSpPr>
          <p:nvPr/>
        </p:nvSpPr>
        <p:spPr>
          <a:xfrm>
            <a:off x="6192825" y="1048512"/>
            <a:ext cx="4962855" cy="518160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nSpc>
                <a:spcPct val="100000"/>
              </a:lnSpc>
              <a:spcBef>
                <a:spcPts val="0"/>
              </a:spcBef>
              <a:buFont typeface="Calibri" panose="020F0502020204030204" pitchFamily="34" charset="0"/>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4000" b="1" dirty="0" smtClean="0">
                <a:solidFill>
                  <a:srgbClr val="00B050"/>
                </a:solidFill>
                <a:latin typeface="Arial Narrow" panose="020B0606020202030204" pitchFamily="34" charset="0"/>
              </a:rPr>
              <a:t> </a:t>
            </a:r>
            <a:endParaRPr lang="ru-RU" sz="4000" b="1" dirty="0">
              <a:solidFill>
                <a:srgbClr val="00B050"/>
              </a:solidFill>
              <a:latin typeface="Arial Narrow" panose="020B0606020202030204" pitchFamily="34" charset="0"/>
            </a:endParaRPr>
          </a:p>
        </p:txBody>
      </p:sp>
    </p:spTree>
    <p:extLst>
      <p:ext uri="{BB962C8B-B14F-4D97-AF65-F5344CB8AC3E}">
        <p14:creationId xmlns:p14="http://schemas.microsoft.com/office/powerpoint/2010/main" val="10221842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190501"/>
            <a:ext cx="10058400" cy="1231899"/>
          </a:xfrm>
        </p:spPr>
        <p:txBody>
          <a:bodyPr>
            <a:normAutofit/>
          </a:bodyPr>
          <a:lstStyle/>
          <a:p>
            <a:pPr algn="ctr"/>
            <a:r>
              <a:rPr lang="ru-RU" sz="4000" b="1" dirty="0">
                <a:solidFill>
                  <a:srgbClr val="002060"/>
                </a:solidFill>
              </a:rPr>
              <a:t>Раздел </a:t>
            </a:r>
            <a:r>
              <a:rPr lang="ru-RU" sz="4000" b="1" dirty="0" smtClean="0">
                <a:solidFill>
                  <a:srgbClr val="002060"/>
                </a:solidFill>
              </a:rPr>
              <a:t>«Представление и использование </a:t>
            </a:r>
            <a:br>
              <a:rPr lang="ru-RU" sz="4000" b="1" dirty="0" smtClean="0">
                <a:solidFill>
                  <a:srgbClr val="002060"/>
                </a:solidFill>
              </a:rPr>
            </a:br>
            <a:r>
              <a:rPr lang="ru-RU" sz="4000" b="1" dirty="0" smtClean="0">
                <a:solidFill>
                  <a:srgbClr val="002060"/>
                </a:solidFill>
              </a:rPr>
              <a:t>результатов </a:t>
            </a:r>
            <a:r>
              <a:rPr lang="ru-RU" sz="4000" b="1" dirty="0">
                <a:solidFill>
                  <a:srgbClr val="002060"/>
                </a:solidFill>
              </a:rPr>
              <a:t>НОКО»</a:t>
            </a:r>
            <a:endParaRPr lang="ru-RU" sz="4000" dirty="0">
              <a:solidFill>
                <a:srgbClr val="002060"/>
              </a:solidFill>
            </a:endParaRPr>
          </a:p>
        </p:txBody>
      </p:sp>
      <p:sp>
        <p:nvSpPr>
          <p:cNvPr id="3" name="Содержимое 2"/>
          <p:cNvSpPr>
            <a:spLocks noGrp="1"/>
          </p:cNvSpPr>
          <p:nvPr>
            <p:ph idx="1"/>
          </p:nvPr>
        </p:nvSpPr>
        <p:spPr>
          <a:xfrm>
            <a:off x="431800" y="1737360"/>
            <a:ext cx="11493500" cy="4587240"/>
          </a:xfrm>
        </p:spPr>
        <p:txBody>
          <a:bodyPr>
            <a:noAutofit/>
          </a:bodyPr>
          <a:lstStyle/>
          <a:p>
            <a:pPr marL="0" indent="0" algn="just">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400" dirty="0" smtClean="0">
                <a:latin typeface="Arial Narrow" panose="020B0606020202030204" pitchFamily="34" charset="0"/>
              </a:rPr>
              <a:t>     </a:t>
            </a:r>
            <a:r>
              <a:rPr lang="ru-RU" sz="2400" dirty="0" smtClean="0">
                <a:solidFill>
                  <a:schemeClr val="tx1"/>
                </a:solidFill>
                <a:latin typeface="Arial Narrow" panose="020B0606020202030204" pitchFamily="34" charset="0"/>
              </a:rPr>
              <a:t>«</a:t>
            </a:r>
            <a:r>
              <a:rPr lang="ru-RU" sz="2400" u="sng" dirty="0" smtClean="0">
                <a:solidFill>
                  <a:schemeClr val="tx1"/>
                </a:solidFill>
                <a:latin typeface="Arial Narrow" panose="020B0606020202030204" pitchFamily="34" charset="0"/>
              </a:rPr>
              <a:t>В течение первого квартала года</a:t>
            </a:r>
            <a:r>
              <a:rPr lang="ru-RU" sz="2400" dirty="0" smtClean="0">
                <a:solidFill>
                  <a:schemeClr val="tx1"/>
                </a:solidFill>
                <a:latin typeface="Arial Narrow" panose="020B0606020202030204" pitchFamily="34" charset="0"/>
              </a:rPr>
              <a:t>, следующего за отчетным, </a:t>
            </a:r>
            <a:r>
              <a:rPr lang="ru-RU" sz="2400" dirty="0" err="1" smtClean="0">
                <a:solidFill>
                  <a:schemeClr val="tx1"/>
                </a:solidFill>
                <a:latin typeface="Arial Narrow" panose="020B0606020202030204" pitchFamily="34" charset="0"/>
              </a:rPr>
              <a:t>Минпросвещения</a:t>
            </a:r>
            <a:r>
              <a:rPr lang="ru-RU" sz="2400" dirty="0" smtClean="0">
                <a:solidFill>
                  <a:schemeClr val="tx1"/>
                </a:solidFill>
                <a:latin typeface="Arial Narrow" panose="020B0606020202030204" pitchFamily="34" charset="0"/>
              </a:rPr>
              <a:t> России, органы исполнительной власти субъектов Российской Федерации, осуществляющие государственное управление в сфере образования, органы местного самоуправления:</a:t>
            </a:r>
          </a:p>
          <a:p>
            <a:pPr marL="0" indent="0" algn="just">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400" dirty="0">
                <a:solidFill>
                  <a:schemeClr val="tx1"/>
                </a:solidFill>
                <a:latin typeface="Arial Narrow" panose="020B0606020202030204" pitchFamily="34" charset="0"/>
              </a:rPr>
              <a:t>о</a:t>
            </a:r>
            <a:r>
              <a:rPr lang="ru-RU" sz="2400" dirty="0" smtClean="0">
                <a:solidFill>
                  <a:schemeClr val="tx1"/>
                </a:solidFill>
                <a:latin typeface="Arial Narrow" panose="020B0606020202030204" pitchFamily="34" charset="0"/>
              </a:rPr>
              <a:t>существляют подготовку и </a:t>
            </a:r>
            <a:r>
              <a:rPr lang="ru-RU" sz="2400" u="sng" dirty="0" smtClean="0">
                <a:solidFill>
                  <a:schemeClr val="tx1"/>
                </a:solidFill>
                <a:latin typeface="Arial Narrow" panose="020B0606020202030204" pitchFamily="34" charset="0"/>
              </a:rPr>
              <a:t>утверждение в полном объеме планов </a:t>
            </a:r>
            <a:r>
              <a:rPr lang="ru-RU" sz="2400" dirty="0" smtClean="0">
                <a:solidFill>
                  <a:schemeClr val="tx1"/>
                </a:solidFill>
                <a:latin typeface="Arial Narrow" panose="020B0606020202030204" pitchFamily="34" charset="0"/>
              </a:rPr>
              <a:t>всех организаций по устранению всех недостатков, выявленных в ходе проведения НОКО (далее- Планы по устранению недостатков);</a:t>
            </a:r>
          </a:p>
          <a:p>
            <a:pPr marL="0" indent="0" algn="just">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400" u="sng" dirty="0">
                <a:solidFill>
                  <a:schemeClr val="tx1"/>
                </a:solidFill>
                <a:latin typeface="Arial Narrow" panose="020B0606020202030204" pitchFamily="34" charset="0"/>
              </a:rPr>
              <a:t>н</a:t>
            </a:r>
            <a:r>
              <a:rPr lang="ru-RU" sz="2400" u="sng" dirty="0" smtClean="0">
                <a:solidFill>
                  <a:schemeClr val="tx1"/>
                </a:solidFill>
                <a:latin typeface="Arial Narrow" panose="020B0606020202030204" pitchFamily="34" charset="0"/>
              </a:rPr>
              <a:t>азначают должностных лиц, </a:t>
            </a:r>
            <a:r>
              <a:rPr lang="ru-RU" sz="2400" dirty="0" smtClean="0">
                <a:solidFill>
                  <a:schemeClr val="tx1"/>
                </a:solidFill>
                <a:latin typeface="Arial Narrow" panose="020B0606020202030204" pitchFamily="34" charset="0"/>
              </a:rPr>
              <a:t>ответственных за размещение информации о результатах независимой оценки на сайте </a:t>
            </a:r>
            <a:r>
              <a:rPr lang="en-US" sz="2400" dirty="0" smtClean="0">
                <a:solidFill>
                  <a:schemeClr val="tx1"/>
                </a:solidFill>
                <a:latin typeface="Arial Narrow" panose="020B0606020202030204" pitchFamily="34" charset="0"/>
              </a:rPr>
              <a:t>bus.gov.ru</a:t>
            </a:r>
            <a:r>
              <a:rPr lang="ru-RU" sz="2400" dirty="0" smtClean="0">
                <a:solidFill>
                  <a:schemeClr val="tx1"/>
                </a:solidFill>
                <a:latin typeface="Arial Narrow" panose="020B0606020202030204" pitchFamily="34" charset="0"/>
              </a:rPr>
              <a:t>, а также за достоверность, полноту и своевременность ее размещения, за ведение мониторинга посещений гражданами официального сайта и их отзывов, за организацию работы по устранению выявленных недостатков и информирование на сайте</a:t>
            </a:r>
            <a:r>
              <a:rPr lang="ru-RU" sz="2400" dirty="0">
                <a:solidFill>
                  <a:schemeClr val="tx1"/>
                </a:solidFill>
                <a:latin typeface="Arial Narrow" panose="020B0606020202030204" pitchFamily="34" charset="0"/>
              </a:rPr>
              <a:t> </a:t>
            </a:r>
            <a:r>
              <a:rPr lang="en-US" sz="2400" dirty="0" smtClean="0">
                <a:solidFill>
                  <a:schemeClr val="tx1"/>
                </a:solidFill>
                <a:latin typeface="Arial Narrow" panose="020B0606020202030204" pitchFamily="34" charset="0"/>
              </a:rPr>
              <a:t>bus.gov.ru</a:t>
            </a:r>
            <a:r>
              <a:rPr lang="ru-RU" sz="2400" dirty="0" smtClean="0">
                <a:solidFill>
                  <a:schemeClr val="tx1"/>
                </a:solidFill>
                <a:latin typeface="Arial Narrow" panose="020B0606020202030204" pitchFamily="34" charset="0"/>
              </a:rPr>
              <a:t> граждан о принятых мерах (часть 7 статьи 11 Федерального закона № 392-ФЗ)»</a:t>
            </a:r>
          </a:p>
          <a:p>
            <a:pPr marL="0" indent="0">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endParaRPr lang="ru-RU" sz="2400" dirty="0">
              <a:solidFill>
                <a:schemeClr val="tx1"/>
              </a:solidFill>
              <a:latin typeface="Arial Narrow" panose="020B0606020202030204" pitchFamily="34" charset="0"/>
            </a:endParaRPr>
          </a:p>
        </p:txBody>
      </p:sp>
      <p:sp>
        <p:nvSpPr>
          <p:cNvPr id="4" name="Содержимое 2"/>
          <p:cNvSpPr txBox="1">
            <a:spLocks/>
          </p:cNvSpPr>
          <p:nvPr/>
        </p:nvSpPr>
        <p:spPr>
          <a:xfrm>
            <a:off x="6192825" y="1048512"/>
            <a:ext cx="4962855" cy="518160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nSpc>
                <a:spcPct val="100000"/>
              </a:lnSpc>
              <a:spcBef>
                <a:spcPts val="0"/>
              </a:spcBef>
              <a:buFont typeface="Calibri" panose="020F0502020204030204" pitchFamily="34" charset="0"/>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4000" b="1" dirty="0" smtClean="0">
                <a:solidFill>
                  <a:srgbClr val="00B050"/>
                </a:solidFill>
                <a:latin typeface="Arial Narrow" panose="020B0606020202030204" pitchFamily="34" charset="0"/>
              </a:rPr>
              <a:t> </a:t>
            </a:r>
            <a:endParaRPr lang="ru-RU" sz="4000" b="1" dirty="0">
              <a:solidFill>
                <a:srgbClr val="00B050"/>
              </a:solidFill>
              <a:latin typeface="Arial Narrow" panose="020B0606020202030204" pitchFamily="34" charset="0"/>
            </a:endParaRPr>
          </a:p>
        </p:txBody>
      </p:sp>
    </p:spTree>
    <p:extLst>
      <p:ext uri="{BB962C8B-B14F-4D97-AF65-F5344CB8AC3E}">
        <p14:creationId xmlns:p14="http://schemas.microsoft.com/office/powerpoint/2010/main" val="4406477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286603"/>
            <a:ext cx="10058400" cy="1237397"/>
          </a:xfrm>
        </p:spPr>
        <p:txBody>
          <a:bodyPr>
            <a:normAutofit/>
          </a:bodyPr>
          <a:lstStyle/>
          <a:p>
            <a:pPr algn="ctr"/>
            <a:r>
              <a:rPr lang="ru-RU" sz="4000" b="1" dirty="0">
                <a:solidFill>
                  <a:srgbClr val="002060"/>
                </a:solidFill>
              </a:rPr>
              <a:t>Раздел </a:t>
            </a:r>
            <a:r>
              <a:rPr lang="ru-RU" sz="4000" b="1" dirty="0" smtClean="0">
                <a:solidFill>
                  <a:srgbClr val="002060"/>
                </a:solidFill>
              </a:rPr>
              <a:t>«Представление и использование </a:t>
            </a:r>
            <a:br>
              <a:rPr lang="ru-RU" sz="4000" b="1" dirty="0" smtClean="0">
                <a:solidFill>
                  <a:srgbClr val="002060"/>
                </a:solidFill>
              </a:rPr>
            </a:br>
            <a:r>
              <a:rPr lang="ru-RU" sz="4000" b="1" dirty="0" smtClean="0">
                <a:solidFill>
                  <a:srgbClr val="002060"/>
                </a:solidFill>
              </a:rPr>
              <a:t>результатов </a:t>
            </a:r>
            <a:r>
              <a:rPr lang="ru-RU" sz="4000" b="1" dirty="0">
                <a:solidFill>
                  <a:srgbClr val="002060"/>
                </a:solidFill>
              </a:rPr>
              <a:t>НОКО»</a:t>
            </a:r>
            <a:endParaRPr lang="ru-RU" sz="4000" dirty="0">
              <a:solidFill>
                <a:srgbClr val="002060"/>
              </a:solidFill>
            </a:endParaRPr>
          </a:p>
        </p:txBody>
      </p:sp>
      <p:sp>
        <p:nvSpPr>
          <p:cNvPr id="3" name="Содержимое 2"/>
          <p:cNvSpPr>
            <a:spLocks noGrp="1"/>
          </p:cNvSpPr>
          <p:nvPr>
            <p:ph idx="1"/>
          </p:nvPr>
        </p:nvSpPr>
        <p:spPr>
          <a:xfrm>
            <a:off x="1270000" y="1905000"/>
            <a:ext cx="9791700" cy="4419600"/>
          </a:xfrm>
        </p:spPr>
        <p:txBody>
          <a:bodyPr>
            <a:noAutofit/>
          </a:bodyPr>
          <a:lstStyle/>
          <a:p>
            <a:pPr marL="0" indent="0" algn="just">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400" dirty="0" smtClean="0">
                <a:solidFill>
                  <a:schemeClr val="tx1"/>
                </a:solidFill>
                <a:latin typeface="Arial Narrow" panose="020B0606020202030204" pitchFamily="34" charset="0"/>
              </a:rPr>
              <a:t>       «В случае невозможности утверждения Планов организаций в связи с непредвиденными обстоятельствами (например, проведение в отношении организаций НОКО реорганизационных (ликвидационных) мероприятий, временное закрытие организаций контрольно-надзорными органами и др.) либо оценивания организаций в 100 баллов и принятия в связи с этим решения о нецелесообразности разработки Планов организаций на сайте </a:t>
            </a:r>
            <a:r>
              <a:rPr lang="en-US" sz="2400" dirty="0" smtClean="0">
                <a:solidFill>
                  <a:schemeClr val="tx1"/>
                </a:solidFill>
                <a:latin typeface="Arial Narrow" panose="020B0606020202030204" pitchFamily="34" charset="0"/>
              </a:rPr>
              <a:t>bus.gov.ru</a:t>
            </a:r>
            <a:r>
              <a:rPr lang="ru-RU" sz="2400" dirty="0" smtClean="0">
                <a:solidFill>
                  <a:schemeClr val="tx1"/>
                </a:solidFill>
                <a:latin typeface="Arial Narrow" panose="020B0606020202030204" pitchFamily="34" charset="0"/>
              </a:rPr>
              <a:t> следует разместить исчерпывающие официальные пояснения/дополнительную информацию в раздел «Иная информация».</a:t>
            </a:r>
            <a:endParaRPr lang="ru-RU" sz="2400" dirty="0">
              <a:solidFill>
                <a:schemeClr val="tx1"/>
              </a:solidFill>
              <a:latin typeface="Arial Narrow" panose="020B0606020202030204" pitchFamily="34" charset="0"/>
            </a:endParaRPr>
          </a:p>
        </p:txBody>
      </p:sp>
      <p:sp>
        <p:nvSpPr>
          <p:cNvPr id="4" name="Содержимое 2"/>
          <p:cNvSpPr txBox="1">
            <a:spLocks/>
          </p:cNvSpPr>
          <p:nvPr/>
        </p:nvSpPr>
        <p:spPr>
          <a:xfrm>
            <a:off x="6192825" y="1048512"/>
            <a:ext cx="4962855" cy="518160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nSpc>
                <a:spcPct val="100000"/>
              </a:lnSpc>
              <a:spcBef>
                <a:spcPts val="0"/>
              </a:spcBef>
              <a:buFont typeface="Calibri" panose="020F0502020204030204" pitchFamily="34" charset="0"/>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4000" b="1" dirty="0" smtClean="0">
                <a:solidFill>
                  <a:srgbClr val="00B050"/>
                </a:solidFill>
                <a:latin typeface="Arial Narrow" panose="020B0606020202030204" pitchFamily="34" charset="0"/>
              </a:rPr>
              <a:t> </a:t>
            </a:r>
            <a:endParaRPr lang="ru-RU" sz="4000" b="1" dirty="0">
              <a:solidFill>
                <a:srgbClr val="00B050"/>
              </a:solidFill>
              <a:latin typeface="Arial Narrow" panose="020B0606020202030204" pitchFamily="34" charset="0"/>
            </a:endParaRPr>
          </a:p>
        </p:txBody>
      </p:sp>
    </p:spTree>
    <p:extLst>
      <p:ext uri="{BB962C8B-B14F-4D97-AF65-F5344CB8AC3E}">
        <p14:creationId xmlns:p14="http://schemas.microsoft.com/office/powerpoint/2010/main" val="2792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101600"/>
            <a:ext cx="10058400" cy="1274744"/>
          </a:xfrm>
        </p:spPr>
        <p:txBody>
          <a:bodyPr>
            <a:normAutofit/>
          </a:bodyPr>
          <a:lstStyle/>
          <a:p>
            <a:pPr algn="ctr"/>
            <a:r>
              <a:rPr lang="ru-RU" sz="4000" b="1" dirty="0" smtClean="0">
                <a:solidFill>
                  <a:srgbClr val="002060"/>
                </a:solidFill>
              </a:rPr>
              <a:t>Раздел «Рекомендации по расчету </a:t>
            </a:r>
            <a:br>
              <a:rPr lang="ru-RU" sz="4000" b="1" dirty="0" smtClean="0">
                <a:solidFill>
                  <a:srgbClr val="002060"/>
                </a:solidFill>
              </a:rPr>
            </a:br>
            <a:r>
              <a:rPr lang="ru-RU" sz="4000" b="1" dirty="0" smtClean="0">
                <a:solidFill>
                  <a:srgbClr val="002060"/>
                </a:solidFill>
              </a:rPr>
              <a:t>отдельных показателей НОКО»</a:t>
            </a:r>
            <a:endParaRPr lang="ru-RU" sz="4000" dirty="0">
              <a:solidFill>
                <a:srgbClr val="002060"/>
              </a:solidFill>
            </a:endParaRPr>
          </a:p>
        </p:txBody>
      </p:sp>
      <p:sp>
        <p:nvSpPr>
          <p:cNvPr id="3" name="Содержимое 2"/>
          <p:cNvSpPr>
            <a:spLocks noGrp="1"/>
          </p:cNvSpPr>
          <p:nvPr>
            <p:ph sz="half" idx="1"/>
          </p:nvPr>
        </p:nvSpPr>
        <p:spPr>
          <a:xfrm>
            <a:off x="190500" y="1376344"/>
            <a:ext cx="4305301" cy="4853768"/>
          </a:xfrm>
        </p:spPr>
        <p:txBody>
          <a:bodyPr>
            <a:noAutofit/>
          </a:bodyPr>
          <a:lstStyle/>
          <a:p>
            <a:pPr marL="0" indent="0">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400" dirty="0" smtClean="0">
                <a:solidFill>
                  <a:srgbClr val="0070C0"/>
                </a:solidFill>
                <a:latin typeface="Arial Narrow" panose="020B0606020202030204" pitchFamily="34" charset="0"/>
              </a:rPr>
              <a:t>            Показатель 2.1 </a:t>
            </a:r>
          </a:p>
          <a:p>
            <a:pPr marL="0" indent="0" algn="just">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400" dirty="0" smtClean="0">
                <a:solidFill>
                  <a:srgbClr val="0070C0"/>
                </a:solidFill>
                <a:latin typeface="Arial Narrow" panose="020B0606020202030204" pitchFamily="34" charset="0"/>
              </a:rPr>
              <a:t>«Обеспечение в организации комфортных условий, в которых осуществляется образовательная деятельность: наличие зоны отдыха (ожидания); наличие и понятность навигации внутри организации, наличие и доступность питьевой воды, наличие и доступность санитарно-гигиенических помещений; санитарное состояние помещений организации»</a:t>
            </a:r>
            <a:endParaRPr lang="ru-RU" sz="2400" dirty="0">
              <a:solidFill>
                <a:srgbClr val="0070C0"/>
              </a:solidFill>
              <a:latin typeface="Arial Narrow" panose="020B0606020202030204" pitchFamily="34" charset="0"/>
            </a:endParaRPr>
          </a:p>
        </p:txBody>
      </p:sp>
      <p:sp>
        <p:nvSpPr>
          <p:cNvPr id="5" name="Объект 4"/>
          <p:cNvSpPr>
            <a:spLocks noGrp="1"/>
          </p:cNvSpPr>
          <p:nvPr>
            <p:ph sz="half" idx="2"/>
          </p:nvPr>
        </p:nvSpPr>
        <p:spPr>
          <a:xfrm>
            <a:off x="4876800" y="1845734"/>
            <a:ext cx="6819900" cy="4384377"/>
          </a:xfrm>
        </p:spPr>
        <p:txBody>
          <a:bodyPr>
            <a:normAutofit lnSpcReduction="10000"/>
          </a:bodyPr>
          <a:lstStyle/>
          <a:p>
            <a:r>
              <a:rPr lang="ru-RU" dirty="0" smtClean="0">
                <a:solidFill>
                  <a:schemeClr val="tx1"/>
                </a:solidFill>
              </a:rPr>
              <a:t>    «При оценке условий «наличие и доступность санитарно-гигиенических помещений» необходимо руководствоваться санитарными правилами СП 2.4.3648-20 «Санитарно-эпидемиологические требования к организациям воспитания и обучения, отдыха и оздоровления детей и молодежи» (утверждены постановлением Главного государственного санитарного врача Российской Федерации от 28 сентября 2020 г. № 28, далее- правила СП 2.4.3648-20), Санитарно-эпидемиологическими правилами СП 3.1/2.4.3598-20 «Санитарно-эпидемиологические требования </a:t>
            </a:r>
            <a:r>
              <a:rPr lang="ru-RU" dirty="0">
                <a:solidFill>
                  <a:schemeClr val="tx1"/>
                </a:solidFill>
              </a:rPr>
              <a:t>к</a:t>
            </a:r>
            <a:r>
              <a:rPr lang="ru-RU" dirty="0" smtClean="0">
                <a:solidFill>
                  <a:schemeClr val="tx1"/>
                </a:solidFill>
              </a:rPr>
              <a:t> устройству, содержанию и организации работы образовательных организаций и других объектов социальной инфраструктуры для детей и молодежи в условиях распространения новой </a:t>
            </a:r>
            <a:r>
              <a:rPr lang="ru-RU" dirty="0" err="1" smtClean="0">
                <a:solidFill>
                  <a:schemeClr val="tx1"/>
                </a:solidFill>
              </a:rPr>
              <a:t>коронавирусной</a:t>
            </a:r>
            <a:r>
              <a:rPr lang="ru-RU" dirty="0" smtClean="0">
                <a:solidFill>
                  <a:schemeClr val="tx1"/>
                </a:solidFill>
              </a:rPr>
              <a:t> инфекции (</a:t>
            </a:r>
            <a:r>
              <a:rPr lang="en-US" dirty="0" smtClean="0">
                <a:solidFill>
                  <a:schemeClr val="tx1"/>
                </a:solidFill>
              </a:rPr>
              <a:t>COVID</a:t>
            </a:r>
            <a:r>
              <a:rPr lang="ru-RU" dirty="0" smtClean="0">
                <a:solidFill>
                  <a:schemeClr val="tx1"/>
                </a:solidFill>
              </a:rPr>
              <a:t>-19)» (утверждены постановлением Главного государственного санитарного врача Российской Федерации от 30 июня 2020 г. № 16, далее- правила СП 3.1/2.4.3598-20)»</a:t>
            </a:r>
            <a:endParaRPr lang="ru-RU" dirty="0">
              <a:solidFill>
                <a:schemeClr val="tx1"/>
              </a:solidFill>
            </a:endParaRPr>
          </a:p>
        </p:txBody>
      </p:sp>
      <p:sp>
        <p:nvSpPr>
          <p:cNvPr id="4" name="Содержимое 2"/>
          <p:cNvSpPr txBox="1">
            <a:spLocks/>
          </p:cNvSpPr>
          <p:nvPr/>
        </p:nvSpPr>
        <p:spPr>
          <a:xfrm>
            <a:off x="6192825" y="1048512"/>
            <a:ext cx="4962855" cy="518160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nSpc>
                <a:spcPct val="100000"/>
              </a:lnSpc>
              <a:spcBef>
                <a:spcPts val="0"/>
              </a:spcBef>
              <a:buFont typeface="Calibri" panose="020F0502020204030204" pitchFamily="34" charset="0"/>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4000" b="1" dirty="0" smtClean="0">
                <a:solidFill>
                  <a:srgbClr val="00B050"/>
                </a:solidFill>
                <a:latin typeface="Arial Narrow" panose="020B0606020202030204" pitchFamily="34" charset="0"/>
              </a:rPr>
              <a:t> </a:t>
            </a:r>
            <a:endParaRPr lang="ru-RU" sz="4000" b="1" dirty="0">
              <a:solidFill>
                <a:srgbClr val="00B050"/>
              </a:solidFill>
              <a:latin typeface="Arial Narrow" panose="020B0606020202030204" pitchFamily="34" charset="0"/>
            </a:endParaRPr>
          </a:p>
        </p:txBody>
      </p:sp>
    </p:spTree>
    <p:extLst>
      <p:ext uri="{BB962C8B-B14F-4D97-AF65-F5344CB8AC3E}">
        <p14:creationId xmlns:p14="http://schemas.microsoft.com/office/powerpoint/2010/main" val="13569348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1800" y="228600"/>
            <a:ext cx="11264900" cy="1147743"/>
          </a:xfrm>
        </p:spPr>
        <p:txBody>
          <a:bodyPr>
            <a:noAutofit/>
          </a:bodyPr>
          <a:lstStyle/>
          <a:p>
            <a:pPr algn="ctr"/>
            <a:r>
              <a:rPr lang="ru-RU" sz="3200" dirty="0" smtClean="0">
                <a:solidFill>
                  <a:srgbClr val="002060"/>
                </a:solidFill>
              </a:rPr>
              <a:t>При </a:t>
            </a:r>
            <a:r>
              <a:rPr lang="ru-RU" sz="3200" dirty="0">
                <a:solidFill>
                  <a:srgbClr val="002060"/>
                </a:solidFill>
              </a:rPr>
              <a:t>оценке </a:t>
            </a:r>
            <a:r>
              <a:rPr lang="ru-RU" sz="3200" dirty="0" smtClean="0">
                <a:solidFill>
                  <a:srgbClr val="002060"/>
                </a:solidFill>
              </a:rPr>
              <a:t>условия </a:t>
            </a:r>
            <a:r>
              <a:rPr lang="ru-RU" sz="3200" dirty="0">
                <a:solidFill>
                  <a:srgbClr val="002060"/>
                </a:solidFill>
              </a:rPr>
              <a:t>«наличие и доступность санитарно-гигиенических помещений» использовать следующий </a:t>
            </a:r>
            <a:r>
              <a:rPr lang="ru-RU" sz="3200" dirty="0" smtClean="0">
                <a:solidFill>
                  <a:srgbClr val="002060"/>
                </a:solidFill>
              </a:rPr>
              <a:t/>
            </a:r>
            <a:br>
              <a:rPr lang="ru-RU" sz="3200" dirty="0" smtClean="0">
                <a:solidFill>
                  <a:srgbClr val="002060"/>
                </a:solidFill>
              </a:rPr>
            </a:br>
            <a:r>
              <a:rPr lang="ru-RU" sz="3200" dirty="0" smtClean="0">
                <a:solidFill>
                  <a:srgbClr val="002060"/>
                </a:solidFill>
              </a:rPr>
              <a:t>алгоритм  </a:t>
            </a:r>
            <a:r>
              <a:rPr lang="ru-RU" sz="3200" dirty="0">
                <a:solidFill>
                  <a:srgbClr val="002060"/>
                </a:solidFill>
              </a:rPr>
              <a:t>расчета</a:t>
            </a:r>
            <a:r>
              <a:rPr lang="ru-RU" sz="3200" dirty="0" smtClean="0">
                <a:solidFill>
                  <a:srgbClr val="002060"/>
                </a:solidFill>
              </a:rPr>
              <a:t>:</a:t>
            </a:r>
            <a:endParaRPr lang="ru-RU" sz="3200" dirty="0">
              <a:solidFill>
                <a:srgbClr val="002060"/>
              </a:solidFill>
            </a:endParaRPr>
          </a:p>
        </p:txBody>
      </p:sp>
      <p:sp>
        <p:nvSpPr>
          <p:cNvPr id="3" name="Содержимое 2"/>
          <p:cNvSpPr>
            <a:spLocks noGrp="1"/>
          </p:cNvSpPr>
          <p:nvPr>
            <p:ph sz="half" idx="1"/>
          </p:nvPr>
        </p:nvSpPr>
        <p:spPr>
          <a:xfrm>
            <a:off x="546100" y="1376344"/>
            <a:ext cx="4983480" cy="4853768"/>
          </a:xfrm>
        </p:spPr>
        <p:txBody>
          <a:bodyPr>
            <a:noAutofit/>
          </a:bodyPr>
          <a:lstStyle/>
          <a:p>
            <a:pPr marL="0" indent="0">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400" dirty="0" smtClean="0">
                <a:solidFill>
                  <a:srgbClr val="00B050"/>
                </a:solidFill>
                <a:latin typeface="Arial Narrow" panose="020B0606020202030204" pitchFamily="34" charset="0"/>
              </a:rPr>
              <a:t>       комфортное условие обеспечивается:</a:t>
            </a:r>
          </a:p>
          <a:p>
            <a:pPr marL="0" indent="0" algn="just">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400" dirty="0" smtClean="0">
                <a:solidFill>
                  <a:schemeClr val="tx1"/>
                </a:solidFill>
                <a:latin typeface="Arial Narrow" panose="020B0606020202030204" pitchFamily="34" charset="0"/>
              </a:rPr>
              <a:t>   </a:t>
            </a:r>
          </a:p>
          <a:p>
            <a:pPr marL="0" indent="0" algn="just">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400" dirty="0" smtClean="0">
                <a:solidFill>
                  <a:schemeClr val="tx1"/>
                </a:solidFill>
                <a:latin typeface="Arial Narrow" panose="020B0606020202030204" pitchFamily="34" charset="0"/>
              </a:rPr>
              <a:t> Санитарно-гигиенические помещения имеются в необходимом количестве, чистота помещений соблюдаются, средства гигиены (мыло, бумажные полотенца, туалетная бумага) имеются в достаточном количестве.</a:t>
            </a:r>
            <a:endParaRPr lang="ru-RU" sz="2400" dirty="0">
              <a:solidFill>
                <a:schemeClr val="tx1"/>
              </a:solidFill>
              <a:latin typeface="Arial Narrow" panose="020B0606020202030204" pitchFamily="34" charset="0"/>
            </a:endParaRPr>
          </a:p>
        </p:txBody>
      </p:sp>
      <p:sp>
        <p:nvSpPr>
          <p:cNvPr id="5" name="Объект 4"/>
          <p:cNvSpPr>
            <a:spLocks noGrp="1"/>
          </p:cNvSpPr>
          <p:nvPr>
            <p:ph sz="half" idx="2"/>
          </p:nvPr>
        </p:nvSpPr>
        <p:spPr>
          <a:xfrm>
            <a:off x="6070600" y="1376344"/>
            <a:ext cx="5626100" cy="4853767"/>
          </a:xfrm>
        </p:spPr>
        <p:txBody>
          <a:bodyPr>
            <a:normAutofit/>
          </a:bodyPr>
          <a:lstStyle/>
          <a:p>
            <a:r>
              <a:rPr lang="ru-RU" sz="2400" dirty="0" smtClean="0"/>
              <a:t>    </a:t>
            </a:r>
            <a:r>
              <a:rPr lang="ru-RU" sz="2400" dirty="0">
                <a:solidFill>
                  <a:srgbClr val="0070C0"/>
                </a:solidFill>
                <a:latin typeface="Arial Narrow" panose="020B0606020202030204" pitchFamily="34" charset="0"/>
              </a:rPr>
              <a:t> </a:t>
            </a:r>
            <a:r>
              <a:rPr lang="ru-RU" sz="2400" dirty="0" smtClean="0">
                <a:solidFill>
                  <a:srgbClr val="FF0000"/>
                </a:solidFill>
                <a:latin typeface="Arial Narrow" panose="020B0606020202030204" pitchFamily="34" charset="0"/>
              </a:rPr>
              <a:t>комфортное </a:t>
            </a:r>
            <a:r>
              <a:rPr lang="ru-RU" sz="2400" dirty="0">
                <a:solidFill>
                  <a:srgbClr val="FF0000"/>
                </a:solidFill>
                <a:latin typeface="Arial Narrow" panose="020B0606020202030204" pitchFamily="34" charset="0"/>
              </a:rPr>
              <a:t>условие </a:t>
            </a:r>
            <a:r>
              <a:rPr lang="ru-RU" sz="2400" dirty="0" smtClean="0">
                <a:solidFill>
                  <a:srgbClr val="FF0000"/>
                </a:solidFill>
                <a:latin typeface="Arial Narrow" panose="020B0606020202030204" pitchFamily="34" charset="0"/>
              </a:rPr>
              <a:t>не обеспечивается:</a:t>
            </a:r>
          </a:p>
          <a:p>
            <a:pPr algn="just"/>
            <a:r>
              <a:rPr lang="ru-RU" sz="2400" dirty="0" smtClean="0">
                <a:solidFill>
                  <a:schemeClr val="tx1"/>
                </a:solidFill>
                <a:latin typeface="Arial Narrow" panose="020B0606020202030204" pitchFamily="34" charset="0"/>
              </a:rPr>
              <a:t>    </a:t>
            </a:r>
          </a:p>
          <a:p>
            <a:pPr algn="just"/>
            <a:r>
              <a:rPr lang="ru-RU" sz="2400" dirty="0">
                <a:solidFill>
                  <a:schemeClr val="tx1"/>
                </a:solidFill>
                <a:latin typeface="Arial Narrow" panose="020B0606020202030204" pitchFamily="34" charset="0"/>
              </a:rPr>
              <a:t> </a:t>
            </a:r>
            <a:r>
              <a:rPr lang="ru-RU" sz="2400" dirty="0" smtClean="0">
                <a:solidFill>
                  <a:schemeClr val="tx1"/>
                </a:solidFill>
                <a:latin typeface="Arial Narrow" panose="020B0606020202030204" pitchFamily="34" charset="0"/>
              </a:rPr>
              <a:t>   Отсутствуют в образовательной организации в необходимом количестве санитарно-гигиенические помещения или помещения присутствуют в необходимом количестве, но не обеспечивается чистота помещений, отсутствуют средства гигиены (мыло, бумажные полотенца, туалетная бумага).</a:t>
            </a:r>
            <a:endParaRPr lang="ru-RU" sz="2400" dirty="0">
              <a:solidFill>
                <a:schemeClr val="tx1"/>
              </a:solidFill>
            </a:endParaRPr>
          </a:p>
        </p:txBody>
      </p:sp>
      <p:sp>
        <p:nvSpPr>
          <p:cNvPr id="4" name="Содержимое 2"/>
          <p:cNvSpPr txBox="1">
            <a:spLocks/>
          </p:cNvSpPr>
          <p:nvPr/>
        </p:nvSpPr>
        <p:spPr>
          <a:xfrm>
            <a:off x="6192825" y="1048512"/>
            <a:ext cx="4962855" cy="518160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nSpc>
                <a:spcPct val="100000"/>
              </a:lnSpc>
              <a:spcBef>
                <a:spcPts val="0"/>
              </a:spcBef>
              <a:buFont typeface="Calibri" panose="020F0502020204030204" pitchFamily="34" charset="0"/>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4000" b="1" dirty="0" smtClean="0">
                <a:solidFill>
                  <a:srgbClr val="00B050"/>
                </a:solidFill>
                <a:latin typeface="Arial Narrow" panose="020B0606020202030204" pitchFamily="34" charset="0"/>
              </a:rPr>
              <a:t> </a:t>
            </a:r>
            <a:endParaRPr lang="ru-RU" sz="4000" b="1" dirty="0">
              <a:solidFill>
                <a:srgbClr val="00B050"/>
              </a:solidFill>
              <a:latin typeface="Arial Narrow" panose="020B0606020202030204" pitchFamily="34" charset="0"/>
            </a:endParaRPr>
          </a:p>
        </p:txBody>
      </p:sp>
    </p:spTree>
    <p:extLst>
      <p:ext uri="{BB962C8B-B14F-4D97-AF65-F5344CB8AC3E}">
        <p14:creationId xmlns:p14="http://schemas.microsoft.com/office/powerpoint/2010/main" val="3552521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101600"/>
            <a:ext cx="10058400" cy="1274744"/>
          </a:xfrm>
        </p:spPr>
        <p:txBody>
          <a:bodyPr>
            <a:normAutofit/>
          </a:bodyPr>
          <a:lstStyle/>
          <a:p>
            <a:pPr algn="ctr"/>
            <a:r>
              <a:rPr lang="ru-RU" sz="4000" b="1" dirty="0" smtClean="0">
                <a:solidFill>
                  <a:srgbClr val="002060"/>
                </a:solidFill>
              </a:rPr>
              <a:t>Раздел «Рекомендации по расчету </a:t>
            </a:r>
            <a:br>
              <a:rPr lang="ru-RU" sz="4000" b="1" dirty="0" smtClean="0">
                <a:solidFill>
                  <a:srgbClr val="002060"/>
                </a:solidFill>
              </a:rPr>
            </a:br>
            <a:r>
              <a:rPr lang="ru-RU" sz="4000" b="1" dirty="0" smtClean="0">
                <a:solidFill>
                  <a:srgbClr val="002060"/>
                </a:solidFill>
              </a:rPr>
              <a:t>отдельных показателей НОКО»</a:t>
            </a:r>
            <a:endParaRPr lang="ru-RU" sz="4000" dirty="0">
              <a:solidFill>
                <a:srgbClr val="002060"/>
              </a:solidFill>
            </a:endParaRPr>
          </a:p>
        </p:txBody>
      </p:sp>
      <p:sp>
        <p:nvSpPr>
          <p:cNvPr id="3" name="Содержимое 2"/>
          <p:cNvSpPr>
            <a:spLocks noGrp="1"/>
          </p:cNvSpPr>
          <p:nvPr>
            <p:ph sz="half" idx="1"/>
          </p:nvPr>
        </p:nvSpPr>
        <p:spPr>
          <a:xfrm>
            <a:off x="1097280" y="1376344"/>
            <a:ext cx="4833620" cy="4853768"/>
          </a:xfrm>
        </p:spPr>
        <p:txBody>
          <a:bodyPr>
            <a:noAutofit/>
          </a:bodyPr>
          <a:lstStyle/>
          <a:p>
            <a:pPr marL="0" indent="0">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400" dirty="0" smtClean="0">
                <a:solidFill>
                  <a:srgbClr val="0070C0"/>
                </a:solidFill>
                <a:latin typeface="Arial Narrow" panose="020B0606020202030204" pitchFamily="34" charset="0"/>
              </a:rPr>
              <a:t>            Показатель 2.1 </a:t>
            </a:r>
          </a:p>
          <a:p>
            <a:pPr marL="0" indent="0" algn="just">
              <a:lnSpc>
                <a:spcPct val="100000"/>
              </a:lnSpc>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400" dirty="0" smtClean="0">
                <a:solidFill>
                  <a:srgbClr val="0070C0"/>
                </a:solidFill>
                <a:latin typeface="Arial Narrow" panose="020B0606020202030204" pitchFamily="34" charset="0"/>
              </a:rPr>
              <a:t>«Обеспечение в организации комфортных условий, в которых осуществляется образовательная деятельность: наличие зоны отдыха (ожидания); наличие и понятность навигации внутри организации, наличие и доступность питьевой воды, наличие и доступность санитарно-гигиенических помещений; санитарное состояние помещений организации»</a:t>
            </a:r>
            <a:endParaRPr lang="ru-RU" sz="2400" dirty="0">
              <a:solidFill>
                <a:srgbClr val="0070C0"/>
              </a:solidFill>
              <a:latin typeface="Arial Narrow" panose="020B0606020202030204" pitchFamily="34" charset="0"/>
            </a:endParaRPr>
          </a:p>
        </p:txBody>
      </p:sp>
      <p:sp>
        <p:nvSpPr>
          <p:cNvPr id="5" name="Объект 4"/>
          <p:cNvSpPr>
            <a:spLocks noGrp="1"/>
          </p:cNvSpPr>
          <p:nvPr>
            <p:ph sz="half" idx="2"/>
          </p:nvPr>
        </p:nvSpPr>
        <p:spPr>
          <a:xfrm>
            <a:off x="6192824" y="1947334"/>
            <a:ext cx="4962855" cy="4384377"/>
          </a:xfrm>
        </p:spPr>
        <p:txBody>
          <a:bodyPr>
            <a:normAutofit/>
          </a:bodyPr>
          <a:lstStyle/>
          <a:p>
            <a:r>
              <a:rPr lang="ru-RU" dirty="0" smtClean="0"/>
              <a:t>    </a:t>
            </a:r>
            <a:r>
              <a:rPr lang="ru-RU" sz="2400" dirty="0" smtClean="0">
                <a:solidFill>
                  <a:schemeClr val="tx1"/>
                </a:solidFill>
              </a:rPr>
              <a:t>«Для организаций с круглосуточным пребыванием обучающихся (воспитанников) к санитарно-гигиеническим помещениям относятся: душевые, умывальные, туалеты для проживания и пр.»</a:t>
            </a:r>
            <a:endParaRPr lang="ru-RU" sz="2400" dirty="0">
              <a:solidFill>
                <a:schemeClr val="tx1"/>
              </a:solidFill>
            </a:endParaRPr>
          </a:p>
        </p:txBody>
      </p:sp>
      <p:sp>
        <p:nvSpPr>
          <p:cNvPr id="4" name="Содержимое 2"/>
          <p:cNvSpPr txBox="1">
            <a:spLocks/>
          </p:cNvSpPr>
          <p:nvPr/>
        </p:nvSpPr>
        <p:spPr>
          <a:xfrm>
            <a:off x="6192825" y="1048512"/>
            <a:ext cx="4962855" cy="518160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nSpc>
                <a:spcPct val="100000"/>
              </a:lnSpc>
              <a:spcBef>
                <a:spcPts val="0"/>
              </a:spcBef>
              <a:buFont typeface="Calibri" panose="020F0502020204030204" pitchFamily="34" charset="0"/>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4000" b="1" dirty="0" smtClean="0">
                <a:solidFill>
                  <a:srgbClr val="00B050"/>
                </a:solidFill>
                <a:latin typeface="Arial Narrow" panose="020B0606020202030204" pitchFamily="34" charset="0"/>
              </a:rPr>
              <a:t> </a:t>
            </a:r>
            <a:endParaRPr lang="ru-RU" sz="4000" b="1" dirty="0">
              <a:solidFill>
                <a:srgbClr val="00B050"/>
              </a:solidFill>
              <a:latin typeface="Arial Narrow" panose="020B0606020202030204" pitchFamily="34" charset="0"/>
            </a:endParaRPr>
          </a:p>
        </p:txBody>
      </p:sp>
    </p:spTree>
    <p:extLst>
      <p:ext uri="{BB962C8B-B14F-4D97-AF65-F5344CB8AC3E}">
        <p14:creationId xmlns:p14="http://schemas.microsoft.com/office/powerpoint/2010/main" val="1574509939"/>
      </p:ext>
    </p:extLst>
  </p:cSld>
  <p:clrMapOvr>
    <a:masterClrMapping/>
  </p:clrMapOvr>
  <p:timing>
    <p:tnLst>
      <p:par>
        <p:cTn id="1" dur="indefinite" restart="never" nodeType="tmRoot"/>
      </p:par>
    </p:tnLst>
  </p:timing>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2181</TotalTime>
  <Words>1738</Words>
  <Application>Microsoft Office PowerPoint</Application>
  <PresentationFormat>Широкоэкранный</PresentationFormat>
  <Paragraphs>110</Paragraphs>
  <Slides>18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18</vt:i4>
      </vt:variant>
    </vt:vector>
  </HeadingPairs>
  <TitlesOfParts>
    <vt:vector size="23" baseType="lpstr">
      <vt:lpstr>Aharoni</vt:lpstr>
      <vt:lpstr>Arial Narrow</vt:lpstr>
      <vt:lpstr>Calibri</vt:lpstr>
      <vt:lpstr>Calibri Light</vt:lpstr>
      <vt:lpstr>Ретро</vt:lpstr>
      <vt:lpstr>Изменения и дополнения в Методических рекомендациях  к Единому порядку расчета показателей независимой оценки качества условий осуществления образовательной деятельности организациями, осуществляющими образовательную деятельность по основным общеобразовательным программам, образовательным программам среднего профессионального образования, основным программам профессионального обучения, дополнительным общеобразовательным программам </vt:lpstr>
      <vt:lpstr>Раздел «Организация проведения НОКО»</vt:lpstr>
      <vt:lpstr>Раздел «Организация проведения НОКО»</vt:lpstr>
      <vt:lpstr>Раздел «Представление и использование  результатов НОКО»</vt:lpstr>
      <vt:lpstr>Раздел «Представление и использование  результатов НОКО»</vt:lpstr>
      <vt:lpstr>Раздел «Представление и использование  результатов НОКО»</vt:lpstr>
      <vt:lpstr>Раздел «Рекомендации по расчету  отдельных показателей НОКО»</vt:lpstr>
      <vt:lpstr>При оценке условия «наличие и доступность санитарно-гигиенических помещений» использовать следующий  алгоритм  расчета:</vt:lpstr>
      <vt:lpstr>Раздел «Рекомендации по расчету  отдельных показателей НОКО»</vt:lpstr>
      <vt:lpstr>Раздел «Рекомендации по расчету  отдельных показателей НОКО»</vt:lpstr>
      <vt:lpstr>Раздел «Рекомендации по расчету  отдельных показателей НОКО»</vt:lpstr>
      <vt:lpstr>Раздел «Рекомендации по расчету  отдельных показателей НОКО»</vt:lpstr>
      <vt:lpstr>Раздел «Рекомендации по расчету  отдельных показателей НОКО»</vt:lpstr>
      <vt:lpstr>Раздел «Рекомендации по расчету  отдельных показателей НОКО»</vt:lpstr>
      <vt:lpstr>Раздел «Рекомендации по расчету  отдельных показателей НОКО»</vt:lpstr>
      <vt:lpstr>Раздел «Рекомендации по расчету  отдельных показателей НОКО»</vt:lpstr>
      <vt:lpstr>Раздел «Рекомендации по расчету  отдельных показателей НОКО»</vt:lpstr>
      <vt:lpstr>Спасибо за внимание!</vt:lpstr>
    </vt:vector>
  </TitlesOfParts>
  <Company>ЦОКО</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Функциональная грамотность</dc:title>
  <dc:creator>Рябинина Любовь Анатольевна</dc:creator>
  <cp:lastModifiedBy>Зеленко Лариса Егоровна</cp:lastModifiedBy>
  <cp:revision>125</cp:revision>
  <cp:lastPrinted>2022-05-23T10:15:25Z</cp:lastPrinted>
  <dcterms:created xsi:type="dcterms:W3CDTF">2019-06-05T12:05:36Z</dcterms:created>
  <dcterms:modified xsi:type="dcterms:W3CDTF">2022-05-23T10:37:40Z</dcterms:modified>
</cp:coreProperties>
</file>