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4" r:id="rId2"/>
  </p:sldMasterIdLst>
  <p:notesMasterIdLst>
    <p:notesMasterId r:id="rId44"/>
  </p:notesMasterIdLst>
  <p:sldIdLst>
    <p:sldId id="256" r:id="rId3"/>
    <p:sldId id="264" r:id="rId4"/>
    <p:sldId id="671" r:id="rId5"/>
    <p:sldId id="310" r:id="rId6"/>
    <p:sldId id="678" r:id="rId7"/>
    <p:sldId id="670" r:id="rId8"/>
    <p:sldId id="669" r:id="rId9"/>
    <p:sldId id="359" r:id="rId10"/>
    <p:sldId id="672" r:id="rId11"/>
    <p:sldId id="673" r:id="rId12"/>
    <p:sldId id="707" r:id="rId13"/>
    <p:sldId id="708" r:id="rId14"/>
    <p:sldId id="70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668" r:id="rId23"/>
    <p:sldId id="675" r:id="rId24"/>
    <p:sldId id="677" r:id="rId25"/>
    <p:sldId id="679" r:id="rId26"/>
    <p:sldId id="676" r:id="rId27"/>
    <p:sldId id="681" r:id="rId28"/>
    <p:sldId id="682" r:id="rId29"/>
    <p:sldId id="684" r:id="rId30"/>
    <p:sldId id="699" r:id="rId31"/>
    <p:sldId id="706" r:id="rId32"/>
    <p:sldId id="703" r:id="rId33"/>
    <p:sldId id="693" r:id="rId34"/>
    <p:sldId id="692" r:id="rId35"/>
    <p:sldId id="700" r:id="rId36"/>
    <p:sldId id="701" r:id="rId37"/>
    <p:sldId id="697" r:id="rId38"/>
    <p:sldId id="702" r:id="rId39"/>
    <p:sldId id="704" r:id="rId40"/>
    <p:sldId id="705" r:id="rId41"/>
    <p:sldId id="686" r:id="rId42"/>
    <p:sldId id="281" r:id="rId4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3310-CE21-413B-88E8-2C386BB69D4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2C29-B4DE-4571-97C8-D6BDB6925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83E8B-FA72-4004-BD0C-1CFCFAFB551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7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83E8B-FA72-4004-BD0C-1CFCFAFB551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3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D6C6-8A6A-47F8-A248-5B768140B544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8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92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4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47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8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75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0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9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EA92644-4D22-4054-928F-990B2B4478F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F055-74EC-4871-9ECC-5BFCD65779F5}" type="slidenum">
              <a:rPr lang="ru-RU" smtClean="0">
                <a:solidFill>
                  <a:srgbClr val="696464"/>
                </a:solidFill>
              </a:rPr>
              <a:pPr/>
              <a:t>‹#›</a:t>
            </a:fld>
            <a:endParaRPr lang="ru-RU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78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9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DEA92644-4D22-4054-928F-990B2B4478F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11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pisa/pisa-for-school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coko24.ru/&#1082;&#1076;&#1088;-&#1095;&#1075;-6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51044" y="1717716"/>
            <a:ext cx="5648623" cy="1307746"/>
          </a:xfrm>
        </p:spPr>
        <p:txBody>
          <a:bodyPr/>
          <a:lstStyle/>
          <a:p>
            <a:r>
              <a:rPr lang="ru-RU" sz="2800" dirty="0"/>
              <a:t>Использование </a:t>
            </a:r>
            <a:br>
              <a:rPr lang="ru-RU" sz="2800" dirty="0"/>
            </a:br>
            <a:r>
              <a:rPr lang="ru-RU" sz="2800" dirty="0"/>
              <a:t>результатов КДР6 </a:t>
            </a:r>
            <a:br>
              <a:rPr lang="ru-RU" sz="2800" dirty="0"/>
            </a:br>
            <a:r>
              <a:rPr lang="ru-RU" sz="2800" dirty="0"/>
              <a:t>для развития </a:t>
            </a:r>
            <a:br>
              <a:rPr lang="ru-RU" sz="2800" dirty="0"/>
            </a:br>
            <a:r>
              <a:rPr lang="ru-RU" sz="2800" dirty="0"/>
              <a:t>читательской грамотности </a:t>
            </a:r>
            <a:br>
              <a:rPr lang="ru-RU" sz="2800" dirty="0"/>
            </a:br>
            <a:r>
              <a:rPr lang="ru-RU" sz="2800" dirty="0"/>
              <a:t>учеников основной школы </a:t>
            </a:r>
            <a:br>
              <a:rPr lang="ru-RU" sz="2800" dirty="0"/>
            </a:br>
            <a:r>
              <a:rPr lang="ru-RU" sz="2800" dirty="0"/>
              <a:t>и подготовки к PISA-2022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393404" y="2630088"/>
            <a:ext cx="6511131" cy="427658"/>
          </a:xfrm>
        </p:spPr>
        <p:txBody>
          <a:bodyPr/>
          <a:lstStyle/>
          <a:p>
            <a:r>
              <a:rPr lang="ru-RU" sz="1800" b="1" dirty="0">
                <a:solidFill>
                  <a:srgbClr val="7030A0"/>
                </a:solidFill>
              </a:rPr>
              <a:t>24 января 2022 г.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0642851" flipV="1">
            <a:off x="2378431" y="4131551"/>
            <a:ext cx="5055581" cy="597897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59832" y="5189994"/>
            <a:ext cx="5648623" cy="120430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/>
              <a:t>Красноярский ЦОКО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6821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3" y="1100138"/>
            <a:ext cx="7920879" cy="3579812"/>
          </a:xfrm>
        </p:spPr>
        <p:txBody>
          <a:bodyPr>
            <a:normAutofit fontScale="77500" lnSpcReduction="20000"/>
          </a:bodyPr>
          <a:lstStyle/>
          <a:p>
            <a:r>
              <a:rPr lang="ru-RU" sz="4000" b="0" dirty="0" smtClean="0"/>
              <a:t> </a:t>
            </a:r>
            <a:r>
              <a:rPr lang="ru-RU" sz="4000" dirty="0" smtClean="0"/>
              <a:t>У </a:t>
            </a:r>
            <a:r>
              <a:rPr lang="ru-RU" sz="4000" dirty="0"/>
              <a:t>каждого предмета есть своя «</a:t>
            </a:r>
            <a:r>
              <a:rPr lang="ru-RU" sz="4000" dirty="0" smtClean="0"/>
              <a:t>зона</a:t>
            </a:r>
          </a:p>
          <a:p>
            <a:r>
              <a:rPr lang="ru-RU" sz="4000" dirty="0" smtClean="0"/>
              <a:t>ответственности</a:t>
            </a:r>
            <a:r>
              <a:rPr lang="ru-RU" sz="4000" dirty="0"/>
              <a:t>» в формировании читательской грамотности</a:t>
            </a:r>
          </a:p>
          <a:p>
            <a:r>
              <a:rPr lang="ru-RU" sz="4000" dirty="0"/>
              <a:t>«Свои» типы текстов, которые обязательно нужно научить читать</a:t>
            </a:r>
          </a:p>
          <a:p>
            <a:r>
              <a:rPr lang="ru-RU" sz="4000" dirty="0"/>
              <a:t>Свои «профильные» читательские умения</a:t>
            </a:r>
          </a:p>
          <a:p>
            <a:r>
              <a:rPr lang="ru-RU" sz="4000" dirty="0"/>
              <a:t>Свои способы чтения </a:t>
            </a:r>
          </a:p>
          <a:p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309851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Естествознание. Что получилось?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	Средняя решаемость заданий, проверяющих первую группу читательских умений «Общее понимание текста, ориентация в тексте» – 44%, по второй группе «Глубокое и детальное понимание содержания и формы текста» – 50%.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66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/>
              <a:t>Естествознание. Что не получилось?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Задания, связанные со сведениями из других предметных областей (математика, география).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Задания, связанные с определением надежности информации (</a:t>
            </a:r>
            <a:r>
              <a:rPr lang="ru-RU" sz="2400" dirty="0" err="1" smtClean="0"/>
              <a:t>глютен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44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34868"/>
          </a:xfrm>
        </p:spPr>
        <p:txBody>
          <a:bodyPr/>
          <a:lstStyle/>
          <a:p>
            <a:pPr algn="ctr"/>
            <a:r>
              <a:rPr lang="ru-RU" dirty="0" smtClean="0"/>
              <a:t>Естествознание. Как можно использовать материалы </a:t>
            </a:r>
            <a:r>
              <a:rPr lang="ru-RU" dirty="0" smtClean="0"/>
              <a:t>КДР6?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1285860"/>
            <a:ext cx="7520940" cy="3579849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2400" dirty="0" smtClean="0"/>
              <a:t>Возможно использование данных материалов на уроках биологии (не только в 6 классе) для формирования читательской грамотности.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27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85FD7-5161-4E6F-891E-9B6C556F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Общественные науки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37FC56-39CB-4B28-9234-5100402A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00628"/>
            <a:ext cx="7876356" cy="4056564"/>
          </a:xfrm>
        </p:spPr>
        <p:txBody>
          <a:bodyPr/>
          <a:lstStyle/>
          <a:p>
            <a:r>
              <a:rPr lang="ru-RU" sz="3200" b="0" dirty="0"/>
              <a:t>На материале предмета «История»</a:t>
            </a:r>
          </a:p>
          <a:p>
            <a:r>
              <a:rPr lang="ru-RU" sz="3200" b="0" dirty="0"/>
              <a:t>2019 – текст и историческая карта (смешанный текст)</a:t>
            </a:r>
          </a:p>
          <a:p>
            <a:r>
              <a:rPr lang="ru-RU" sz="3200" b="0" dirty="0"/>
              <a:t>2020 – текст и исторический плакат (визуальные источники) </a:t>
            </a:r>
          </a:p>
          <a:p>
            <a:r>
              <a:rPr lang="ru-RU" sz="3200" b="0" dirty="0"/>
              <a:t>2021 – текст (работа с хронологией, история летосчисления)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05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80921E-6751-4198-893F-F8B74813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Процент </a:t>
            </a:r>
            <a:r>
              <a:rPr lang="ru-RU" sz="2400" dirty="0"/>
              <a:t>выполнения по группам умений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8FCD57C-0035-4A93-9414-396953B07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615821"/>
              </p:ext>
            </p:extLst>
          </p:nvPr>
        </p:nvGraphicFramePr>
        <p:xfrm>
          <a:off x="611560" y="1268760"/>
          <a:ext cx="8064896" cy="5093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5802">
                  <a:extLst>
                    <a:ext uri="{9D8B030D-6E8A-4147-A177-3AD203B41FA5}">
                      <a16:colId xmlns:a16="http://schemas.microsoft.com/office/drawing/2014/main" xmlns="" val="1939675112"/>
                    </a:ext>
                  </a:extLst>
                </a:gridCol>
                <a:gridCol w="1560480">
                  <a:extLst>
                    <a:ext uri="{9D8B030D-6E8A-4147-A177-3AD203B41FA5}">
                      <a16:colId xmlns:a16="http://schemas.microsoft.com/office/drawing/2014/main" xmlns="" val="2608829548"/>
                    </a:ext>
                  </a:extLst>
                </a:gridCol>
                <a:gridCol w="1138614">
                  <a:extLst>
                    <a:ext uri="{9D8B030D-6E8A-4147-A177-3AD203B41FA5}">
                      <a16:colId xmlns:a16="http://schemas.microsoft.com/office/drawing/2014/main" xmlns="" val="3884821155"/>
                    </a:ext>
                  </a:extLst>
                </a:gridCol>
              </a:tblGrid>
              <a:tr h="432242">
                <a:tc>
                  <a:txBody>
                    <a:bodyPr/>
                    <a:lstStyle/>
                    <a:p>
                      <a:pPr marL="17145" indent="-36195" algn="ctr"/>
                      <a:r>
                        <a:rPr lang="en-US" sz="1200" dirty="0" err="1">
                          <a:effectLst/>
                        </a:rPr>
                        <a:t>Общественные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науки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2941103646"/>
                  </a:ext>
                </a:extLst>
              </a:tr>
              <a:tr h="70341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</a:rPr>
                        <a:t>Средний процент выполнения всех заданий предметной области</a:t>
                      </a:r>
                      <a:endParaRPr lang="ru-RU" sz="18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36%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34%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425939395"/>
                  </a:ext>
                </a:extLst>
              </a:tr>
              <a:tr h="70341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</a:rPr>
                        <a:t>Средний процент освоения группы умений «Общее понимание текста, ориентация в тексте»</a:t>
                      </a:r>
                      <a:endParaRPr lang="ru-RU" sz="18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4</a:t>
                      </a:r>
                      <a:r>
                        <a:rPr lang="ru-RU" sz="1800" b="1" dirty="0" smtClean="0">
                          <a:effectLst/>
                        </a:rPr>
                        <a:t>1</a:t>
                      </a:r>
                      <a:r>
                        <a:rPr lang="en-US" sz="1800" b="1" dirty="0" smtClean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59%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1643682827"/>
                  </a:ext>
                </a:extLst>
              </a:tr>
              <a:tr h="70341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</a:rPr>
                        <a:t>Средний процент освоения группы умений «Глубокое и детальное понимание содержания и формы текста»</a:t>
                      </a:r>
                      <a:endParaRPr lang="ru-RU" sz="18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35%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39%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1947837784"/>
                  </a:ext>
                </a:extLst>
              </a:tr>
              <a:tr h="99701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</a:rPr>
                        <a:t>Средний процент освоения группы умений «Осмысление и оценка содержания и формы текста, использование информации из текста для различных целей»</a:t>
                      </a:r>
                      <a:endParaRPr lang="ru-RU" sz="18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35%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23%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1948442160"/>
                  </a:ext>
                </a:extLst>
              </a:tr>
              <a:tr h="99701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</a:rPr>
                        <a:t>Средний процент освоения группы умений </a:t>
                      </a:r>
                    </a:p>
                    <a:p>
                      <a:pPr algn="ctr"/>
                      <a:r>
                        <a:rPr lang="ru-RU" sz="1800" b="0" dirty="0">
                          <a:effectLst/>
                        </a:rPr>
                        <a:t>«Использование информации из текста для различных целей», 2020 год</a:t>
                      </a:r>
                      <a:endParaRPr lang="ru-RU" sz="18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-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990726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02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541E6E-80DF-4FD1-9854-4F838C73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56429"/>
            <a:ext cx="7520940" cy="548640"/>
          </a:xfrm>
        </p:spPr>
        <p:txBody>
          <a:bodyPr/>
          <a:lstStyle/>
          <a:p>
            <a:pPr algn="ctr"/>
            <a:r>
              <a:rPr lang="ru-RU" dirty="0"/>
              <a:t>1 группа читательских умений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639288-B811-45C5-954E-BD3EA9A6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7606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0" dirty="0"/>
              <a:t>На поиск и извлечение информации</a:t>
            </a:r>
          </a:p>
          <a:p>
            <a:pPr>
              <a:spcBef>
                <a:spcPts val="0"/>
              </a:spcBef>
            </a:pPr>
            <a:r>
              <a:rPr lang="ru-RU" sz="1800" b="0" dirty="0"/>
              <a:t>Особенности: извлечения нескольких единиц информации, сопоставления их значений</a:t>
            </a:r>
          </a:p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9A8D2C1-E0E4-4FE8-BF35-DB9D24441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49078"/>
              </p:ext>
            </p:extLst>
          </p:nvPr>
        </p:nvGraphicFramePr>
        <p:xfrm>
          <a:off x="395535" y="1700808"/>
          <a:ext cx="8424937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7">
                  <a:extLst>
                    <a:ext uri="{9D8B030D-6E8A-4147-A177-3AD203B41FA5}">
                      <a16:colId xmlns:a16="http://schemas.microsoft.com/office/drawing/2014/main" xmlns="" val="1665613571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r>
                        <a:rPr lang="ru-RU" sz="1600" b="0" i="1" dirty="0"/>
                        <a:t>Фрагмент текста (вариант 1): В старых учебниках можно прочесть: «Америка была открыта в 1492 году христианской эры» (от Рождества Христова). Каким образом и когда сложилось это летосчисление, которое теперь называют новой или нашей эрой (н. э.)?</a:t>
                      </a:r>
                    </a:p>
                    <a:p>
                      <a:r>
                        <a:rPr lang="ru-RU" sz="1600" b="0" i="1" dirty="0"/>
                        <a:t>Задание 15. Выпишите из текста выражение, которое имеет тот же смысл, что и выражение «от Рождества Христова». </a:t>
                      </a:r>
                    </a:p>
                    <a:p>
                      <a:r>
                        <a:rPr lang="ru-RU" sz="1600" b="0" i="1" dirty="0"/>
                        <a:t>Ответ: наша эра, новая эра, христианская эра. 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11710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DD20E0-3FBD-4F4F-911D-3750416DCAC1}"/>
              </a:ext>
            </a:extLst>
          </p:cNvPr>
          <p:cNvSpPr txBox="1"/>
          <p:nvPr/>
        </p:nvSpPr>
        <p:spPr>
          <a:xfrm>
            <a:off x="6084168" y="270892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1 вариант – 27 %</a:t>
            </a:r>
          </a:p>
          <a:p>
            <a:r>
              <a:rPr lang="ru-RU" sz="2000" dirty="0">
                <a:solidFill>
                  <a:schemeClr val="bg1"/>
                </a:solidFill>
              </a:rPr>
              <a:t>2 вариант – 47 %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DB5B01DF-9E72-425D-A579-1283651C5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69213"/>
              </p:ext>
            </p:extLst>
          </p:nvPr>
        </p:nvGraphicFramePr>
        <p:xfrm>
          <a:off x="395535" y="4053299"/>
          <a:ext cx="8424937" cy="189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7">
                  <a:extLst>
                    <a:ext uri="{9D8B030D-6E8A-4147-A177-3AD203B41FA5}">
                      <a16:colId xmlns:a16="http://schemas.microsoft.com/office/drawing/2014/main" xmlns="" val="1930459470"/>
                    </a:ext>
                  </a:extLst>
                </a:gridCol>
              </a:tblGrid>
              <a:tr h="1895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задании 2 на ту же группу читательских умений школьникам необходимо было извлечь три единицы явной информации (о точках отсчета истории в разных государствах Древнего мира).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вариант - 40%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вариант - 49% </a:t>
                      </a:r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6728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35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591E56-34DA-4550-AD4E-FBE20958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 группа читательских умений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FC379F-CD1B-4A2C-B07E-8F0241F70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5256584"/>
          </a:xfrm>
        </p:spPr>
        <p:txBody>
          <a:bodyPr>
            <a:normAutofit/>
          </a:bodyPr>
          <a:lstStyle/>
          <a:p>
            <a:r>
              <a:rPr lang="ru-RU" sz="1800" b="0" dirty="0"/>
              <a:t>Задание 17: формулирование выводов на основе информации из разных частей текста (справились от 26% до 37%)</a:t>
            </a:r>
          </a:p>
          <a:p>
            <a:r>
              <a:rPr lang="ru-RU" sz="1800" b="0" dirty="0"/>
              <a:t>Задание 18: установлением связей между утверждениями (носит источниковедческий характер)</a:t>
            </a:r>
          </a:p>
          <a:p>
            <a:r>
              <a:rPr lang="ru-RU" sz="1800" b="0" dirty="0"/>
              <a:t>1 вариант:  полностью справились 5%, частично – 23%. </a:t>
            </a:r>
          </a:p>
          <a:p>
            <a:r>
              <a:rPr lang="ru-RU" sz="1800" b="0" dirty="0"/>
              <a:t>2 вариант: полностью справились (2 балла) – 3%, частично (1 балл) – 28%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47BC73AA-D8B7-4F0A-A5FA-722B76F42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00751"/>
              </p:ext>
            </p:extLst>
          </p:nvPr>
        </p:nvGraphicFramePr>
        <p:xfrm>
          <a:off x="1979712" y="3693368"/>
          <a:ext cx="676875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>
                  <a:extLst>
                    <a:ext uri="{9D8B030D-6E8A-4147-A177-3AD203B41FA5}">
                      <a16:colId xmlns:a16="http://schemas.microsoft.com/office/drawing/2014/main" xmlns="" val="160846529"/>
                    </a:ext>
                  </a:extLst>
                </a:gridCol>
              </a:tblGrid>
              <a:tr h="2808312">
                <a:tc>
                  <a:txBody>
                    <a:bodyPr/>
                    <a:lstStyle/>
                    <a:p>
                      <a:r>
                        <a:rPr lang="ru-RU" sz="1600" b="0" i="1" dirty="0"/>
                        <a:t>Задание 18. В учебнике по истории мы читаем следующую информацию о битве русского князя Дмитрия Донского с татарами на Куликовом поле:</a:t>
                      </a:r>
                    </a:p>
                    <a:p>
                      <a:r>
                        <a:rPr lang="ru-RU" sz="1600" b="0" i="1" dirty="0"/>
                        <a:t>«8 сентября 1380 года на поле между реками Непрядвой и Доном произошла Куликовская битва».</a:t>
                      </a:r>
                    </a:p>
                    <a:p>
                      <a:r>
                        <a:rPr lang="ru-RU" sz="1600" b="0" i="1" dirty="0"/>
                        <a:t>О том же событии в древнерусских источниках говорится так:</a:t>
                      </a:r>
                    </a:p>
                    <a:p>
                      <a:r>
                        <a:rPr lang="ru-RU" sz="1600" b="0" i="1" dirty="0"/>
                        <a:t>«В лето 6888… месяца сентября 8, на Рождество святой Богородицы, в субботу… сошлись надолго обе силы великие и покрыли полки поле на 10 верст множеством воинов. И была сеча зла и велика, и брань крепка, сотрясение земли великое…»</a:t>
                      </a:r>
                    </a:p>
                    <a:p>
                      <a:r>
                        <a:rPr lang="ru-RU" sz="1600" b="0" i="1" dirty="0"/>
                        <a:t>Объясните, почему в учебнике и в древней летописи при описании одного и того же события указаны разные даты.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4688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57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34ECB-B042-4248-BD85-D6A10ACC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3 группа читательских умений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5A630-6621-4DE2-8EB7-28C98FF8B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482453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dirty="0"/>
              <a:t>Поиск противоречий (2 текста): справился каждый третий ученик (32-34%).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dirty="0"/>
              <a:t>Различение фактов и мнений (1 вариант - 41%, 2 вариант -  34%).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dirty="0"/>
              <a:t>Применение информации (1 вариант - 5%, 2 вариант - 6%)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BD691B8F-5122-43E4-BF95-4BDCA7EE1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39000"/>
              </p:ext>
            </p:extLst>
          </p:nvPr>
        </p:nvGraphicFramePr>
        <p:xfrm>
          <a:off x="2339752" y="4149080"/>
          <a:ext cx="6480720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xmlns="" val="1896070640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r>
                        <a:rPr lang="ru-RU" sz="1600" b="0" i="1" dirty="0"/>
                        <a:t>Задание 19 (вариант 1, 2). Школьники решили подсчитать, сколько лет древние греки использовали счёт времени по олимпиадам. Отметьте правильный способ вычисления исторического периода. Объясните свой выбор.</a:t>
                      </a:r>
                    </a:p>
                    <a:p>
                      <a:r>
                        <a:rPr lang="ru-RU" sz="1600" b="0" i="1" dirty="0"/>
                        <a:t> Миша сложил 776 и 394 и получил ответ «1170 лет».</a:t>
                      </a:r>
                    </a:p>
                    <a:p>
                      <a:r>
                        <a:rPr lang="ru-RU" sz="1600" b="0" i="1" dirty="0"/>
                        <a:t> Таня из 776 вычла 394 и получила ответ «382 года».</a:t>
                      </a:r>
                    </a:p>
                    <a:p>
                      <a:r>
                        <a:rPr lang="ru-RU" sz="1600" b="0" i="1" dirty="0"/>
                        <a:t>Объяснение: </a:t>
                      </a:r>
                      <a:r>
                        <a:rPr lang="ru-RU" dirty="0"/>
                        <a:t>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2378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519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2915ED-E2CC-484D-978A-81D344C2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6-9 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0D29ED-CEBA-45B3-8009-3E9D07D8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4400"/>
            <a:ext cx="8496944" cy="4242792"/>
          </a:xfrm>
        </p:spPr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ru-RU" sz="2000" dirty="0"/>
              <a:t>Обсуждение результатов! </a:t>
            </a:r>
            <a:r>
              <a:rPr lang="ru-RU" sz="2000" b="0" dirty="0"/>
              <a:t>Вопрос: являются ли ваши ответы ОТВЕТОМ НА ЗАДАННЫЙ ВОПРОС?</a:t>
            </a:r>
          </a:p>
          <a:p>
            <a:pPr>
              <a:buAutoNum type="arabicPeriod"/>
            </a:pPr>
            <a:r>
              <a:rPr lang="ru-RU" sz="2000" dirty="0"/>
              <a:t>Тренинги</a:t>
            </a:r>
            <a:r>
              <a:rPr lang="ru-RU" sz="2000" b="0" dirty="0"/>
              <a:t> (НЕ проверочные и контрольные работы) с использованием КДР (разных лет и разных вариантов, самостоятельно подготовленных заданий):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0" dirty="0"/>
              <a:t>Объективируется понимание и непонимание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0" dirty="0"/>
              <a:t>В ходе обсуждения каждый высказывает мнение и обосновывает его, каждый тезис (утверждение) учеников взвешены и оценены (без учительских оценок)</a:t>
            </a:r>
          </a:p>
          <a:p>
            <a:pPr marL="0" indent="0"/>
            <a:r>
              <a:rPr lang="ru-RU" sz="2000" b="0" dirty="0"/>
              <a:t>3. </a:t>
            </a:r>
            <a:r>
              <a:rPr lang="ru-RU" sz="2000" dirty="0"/>
              <a:t>Организация учебных занятий по предмету: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0" dirty="0"/>
              <a:t>Конструирование учебных материалов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0" dirty="0"/>
              <a:t>Проектирование деятельности детей (дискуссия, обсуждение, парная и групповая работа)</a:t>
            </a:r>
          </a:p>
          <a:p>
            <a:pPr marL="0" inden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61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Читательская грамотность – Это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altLang="ru-RU" sz="2400" dirty="0"/>
              <a:t>с</a:t>
            </a:r>
            <a:r>
              <a:rPr lang="ru-RU" altLang="ru-RU" sz="2400" i="1" dirty="0"/>
              <a:t>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  <a:r>
              <a:rPr lang="ru-RU" altLang="ru-RU" sz="2400" dirty="0"/>
              <a:t>» [исследование PI</a:t>
            </a:r>
            <a:r>
              <a:rPr lang="en-US" altLang="ru-RU" sz="2400" dirty="0"/>
              <a:t>SA</a:t>
            </a:r>
            <a:r>
              <a:rPr lang="ru-RU" altLang="ru-RU" sz="2400" dirty="0"/>
              <a:t>]</a:t>
            </a:r>
          </a:p>
          <a:p>
            <a:pPr algn="just"/>
            <a:endParaRPr lang="ru-RU" dirty="0"/>
          </a:p>
          <a:p>
            <a:pPr algn="just"/>
            <a:r>
              <a:rPr lang="ru-RU" altLang="ru-RU" dirty="0"/>
              <a:t>(цит. по Основные результаты международного исследования образовательных достижений учащихся PISA-2009: Аналитический отчет. - М.: МАКС Пресс, 2012. С. 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668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A77B2A-9A60-4787-AC93-42E7F968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Учебный материал на уроках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913B11-FB57-4540-915E-D5780ADA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14400"/>
            <a:ext cx="8784976" cy="4314800"/>
          </a:xfrm>
        </p:spPr>
        <p:txBody>
          <a:bodyPr>
            <a:normAutofit fontScale="92500"/>
          </a:bodyPr>
          <a:lstStyle/>
          <a:p>
            <a:r>
              <a:rPr lang="ru-RU" sz="2400" b="0" dirty="0"/>
              <a:t>Использование текстов разных форматах и типов в зависимости от содержания темы и задачи, поставленной учителем</a:t>
            </a:r>
          </a:p>
          <a:p>
            <a:pPr marL="0" indent="0"/>
            <a:r>
              <a:rPr lang="ru-RU" sz="2400" b="0" dirty="0"/>
              <a:t>Составные тексты (текстовые конструкты):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0" dirty="0"/>
              <a:t>Карта как отдельный текст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0" dirty="0"/>
              <a:t>Хронологическая таблица как самостоятельный текст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0" dirty="0"/>
              <a:t>Авторские тексты! (первоисточники и фрагменты произведений историков)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0" dirty="0"/>
              <a:t>Тексты из сети Интернет: статьи в Сети, новости, теле- и радио- сообщения, реклама, интернет-форумы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0" dirty="0"/>
              <a:t>Визуальные источники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14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1D0197-7A42-4B7B-BF0A-82E4F61C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760"/>
            <a:ext cx="7444308" cy="326936"/>
          </a:xfrm>
        </p:spPr>
        <p:txBody>
          <a:bodyPr/>
          <a:lstStyle/>
          <a:p>
            <a:pPr algn="ctr"/>
            <a:r>
              <a:rPr lang="ru-RU" dirty="0"/>
              <a:t>Вопросы для обсуждения на уроке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E5D061-847A-4A74-9B9E-AF5402184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14400"/>
            <a:ext cx="8715500" cy="50348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accent5">
                    <a:lumMod val="10000"/>
                  </a:schemeClr>
                </a:solidFill>
              </a:rPr>
              <a:t>Сформулируйте основную идею текста… Как заголовок статьи отражает эту идею?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accent5">
                    <a:lumMod val="10000"/>
                  </a:schemeClr>
                </a:solidFill>
              </a:rPr>
              <a:t>Сформулируйте основную мысль автора текста…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accent5">
                    <a:lumMod val="10000"/>
                  </a:schemeClr>
                </a:solidFill>
              </a:rPr>
              <a:t>Определите какие высказывания являются фактами, а какие мнениями…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accent5">
                    <a:lumMod val="10000"/>
                  </a:schemeClr>
                </a:solidFill>
              </a:rPr>
              <a:t>Выделите и сформулируйте противоречивые высказывания…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accent5">
                    <a:lumMod val="10000"/>
                  </a:schemeClr>
                </a:solidFill>
              </a:rPr>
              <a:t>Выделите в тексте причины событий (явлений)… и следствия…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accent5">
                    <a:lumMod val="10000"/>
                  </a:schemeClr>
                </a:solidFill>
              </a:rPr>
              <a:t>Установите связь между фактами… и примерами (утверждениями)…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accent5">
                    <a:lumMod val="10000"/>
                  </a:schemeClr>
                </a:solidFill>
              </a:rPr>
              <a:t>Определите и сформулируйте собственное мнение (отношение) по (к…) вопросу (проблеме)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accent5">
                    <a:lumMod val="10000"/>
                  </a:schemeClr>
                </a:solidFill>
              </a:rPr>
              <a:t>Выделите приемы, которые используют авторы, чтобы усилить (высказать) свою мысль…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b="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endParaRPr lang="ru-RU" sz="18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endParaRPr lang="ru-RU" sz="18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endParaRPr lang="ru-RU" sz="2400" dirty="0"/>
          </a:p>
          <a:p>
            <a:pPr marL="0" indent="0"/>
            <a:endParaRPr lang="ru-RU" sz="2400" dirty="0"/>
          </a:p>
          <a:p>
            <a:pPr marL="0" indent="0"/>
            <a:endParaRPr lang="ru-RU" dirty="0"/>
          </a:p>
          <a:p>
            <a:pPr marL="0" indent="0"/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31351A5-ABD0-4E6C-8932-6E0F0D6F0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39209"/>
              </p:ext>
            </p:extLst>
          </p:nvPr>
        </p:nvGraphicFramePr>
        <p:xfrm>
          <a:off x="1691680" y="4581128"/>
          <a:ext cx="7056784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xmlns="" val="1638646669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b="0" dirty="0"/>
                        <a:t>Примеры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b="0" dirty="0"/>
                        <a:t>Выделение ключевых идей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b="0" dirty="0"/>
                        <a:t>Оценка объективности и достоверности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b="0" dirty="0"/>
                        <a:t>Различение фактов и мнений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b="0" dirty="0"/>
                        <a:t>Авторская позиция: убеждения, оценки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b="0" dirty="0"/>
                        <a:t>Рефлексия на форму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313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031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Математика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52708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«</a:t>
            </a:r>
            <a:r>
              <a:rPr lang="ru-RU" sz="1800" b="0" dirty="0" err="1" smtClean="0"/>
              <a:t>Отвественна</a:t>
            </a:r>
            <a:r>
              <a:rPr lang="ru-RU" sz="1800" b="0" dirty="0" smtClean="0"/>
              <a:t>» </a:t>
            </a:r>
          </a:p>
          <a:p>
            <a:r>
              <a:rPr lang="ru-RU" sz="1800" b="0" dirty="0" smtClean="0"/>
              <a:t>- за обучение чтению символьных записей</a:t>
            </a:r>
            <a:br>
              <a:rPr lang="ru-RU" sz="1800" b="0" dirty="0" smtClean="0"/>
            </a:br>
            <a:r>
              <a:rPr lang="ru-RU" sz="1800" b="0" dirty="0" smtClean="0"/>
              <a:t>за обучение «чтению без пропусков» - с пониманием и повторением всех преобразований</a:t>
            </a:r>
          </a:p>
          <a:p>
            <a:pPr>
              <a:buFontTx/>
              <a:buChar char="-"/>
            </a:pPr>
            <a:r>
              <a:rPr lang="ru-RU" sz="1800" b="0" dirty="0" smtClean="0"/>
              <a:t>за обучение чтению графиков,</a:t>
            </a:r>
            <a:r>
              <a:rPr lang="ru-RU" sz="1900" b="0" dirty="0" smtClean="0">
                <a:latin typeface="Arial Narrow" panose="020B0606020202030204" pitchFamily="34" charset="0"/>
              </a:rPr>
              <a:t> диаграмм, текстов доказательств, вычитыванию </a:t>
            </a:r>
            <a:r>
              <a:rPr lang="ru-RU" sz="1900" b="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логики рассуждений с проверкой </a:t>
            </a:r>
            <a:r>
              <a:rPr lang="ru-RU" sz="19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900" b="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уточнением понимания </a:t>
            </a:r>
            <a:r>
              <a:rPr lang="ru-RU" sz="19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каждом </a:t>
            </a:r>
            <a:r>
              <a:rPr lang="ru-RU" sz="1900" b="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этапе, выделению слабых мест в рассуждениях</a:t>
            </a:r>
            <a:endParaRPr lang="ru-RU" sz="1900" b="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900" b="0" dirty="0" smtClean="0">
                <a:latin typeface="Arial Narrow" panose="020B0606020202030204" pitchFamily="34" charset="0"/>
              </a:rPr>
              <a:t>за обучение применению информации из текста для решения учебных задач.</a:t>
            </a:r>
            <a:r>
              <a:rPr lang="ru-RU" sz="1900" b="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переносить информацию и способы работы на новые объекты и ситуации </a:t>
            </a:r>
            <a:endParaRPr lang="ru-RU" sz="1900" b="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800" b="0" dirty="0" smtClean="0"/>
              <a:t>В работе 2021 г. блок «Математика» наиболее ясно представляет чтение как основной компонент умения учиться – в нем даны правила, которыми нужно воспользоваться, имея текст под рукой. 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1841261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r>
              <a:rPr lang="ru-RU" dirty="0" smtClean="0"/>
              <a:t>Пример задания на 3 группу, соединение с жизненным опытом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69" t="46952" r="23032" b="20864"/>
          <a:stretch/>
        </p:blipFill>
        <p:spPr>
          <a:xfrm>
            <a:off x="467544" y="1196752"/>
            <a:ext cx="850594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07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Aharoni" panose="02010803020104030203" pitchFamily="2" charset="-79"/>
              </a:rPr>
              <a:t> пример задания </a:t>
            </a:r>
            <a:r>
              <a:rPr lang="ru-RU" dirty="0" smtClean="0">
                <a:cs typeface="Aharoni" panose="02010803020104030203" pitchFamily="2" charset="-79"/>
              </a:rPr>
              <a:t>на 3 группу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951" t="41597" r="24012" b="12606"/>
          <a:stretch/>
        </p:blipFill>
        <p:spPr>
          <a:xfrm>
            <a:off x="493098" y="2883218"/>
            <a:ext cx="8180663" cy="352092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911578"/>
            <a:ext cx="7416824" cy="1971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i="1" dirty="0" smtClean="0"/>
              <a:t>Примеры типичных неверных ответов: </a:t>
            </a:r>
          </a:p>
          <a:p>
            <a:r>
              <a:rPr lang="ru-RU" b="0" i="1" dirty="0" smtClean="0"/>
              <a:t>«Думаю</a:t>
            </a:r>
            <a:r>
              <a:rPr lang="ru-RU" b="0" i="1" dirty="0"/>
              <a:t>, что автор хотел сказать, что если ты хочешь по-римски десять тысяч написать, то надо чертить полоски</a:t>
            </a:r>
            <a:r>
              <a:rPr lang="ru-RU" b="0" dirty="0"/>
              <a:t>»;</a:t>
            </a:r>
          </a:p>
          <a:p>
            <a:r>
              <a:rPr lang="ru-RU" b="0" i="1" dirty="0" smtClean="0"/>
              <a:t>«</a:t>
            </a:r>
            <a:r>
              <a:rPr lang="ru-RU" b="0" i="1" dirty="0"/>
              <a:t>Для </a:t>
            </a:r>
            <a:r>
              <a:rPr lang="ru-RU" b="0" i="1" dirty="0" smtClean="0"/>
              <a:t>того </a:t>
            </a:r>
            <a:r>
              <a:rPr lang="ru-RU" b="0" i="1" dirty="0"/>
              <a:t>чтобы мы знали, что есть 2 способа писать римские числа</a:t>
            </a:r>
            <a:r>
              <a:rPr lang="ru-RU" b="0" dirty="0" smtClean="0"/>
              <a:t>».</a:t>
            </a:r>
            <a:endParaRPr lang="ru-RU" b="0" dirty="0"/>
          </a:p>
          <a:p>
            <a:r>
              <a:rPr lang="ru-RU" b="0" i="1" dirty="0" smtClean="0"/>
              <a:t>«</a:t>
            </a:r>
            <a:r>
              <a:rPr lang="ru-RU" b="0" i="1" dirty="0"/>
              <a:t>И</a:t>
            </a:r>
            <a:r>
              <a:rPr lang="ru-RU" b="0" i="1" dirty="0" smtClean="0"/>
              <a:t>ногда </a:t>
            </a:r>
            <a:r>
              <a:rPr lang="ru-RU" b="0" i="1" dirty="0"/>
              <a:t>люди рисуют горизонтальные линии над или под числами для украшения».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179992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Русский язык (словесность)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>
                <a:latin typeface="Arial Narrow" panose="020B0606020202030204" pitchFamily="34" charset="0"/>
              </a:rPr>
              <a:t>Единственная область, которая впрямую обучает интерпретации и осмыслению содержания и формы, а также выражению своего мнения.</a:t>
            </a:r>
          </a:p>
          <a:p>
            <a:r>
              <a:rPr lang="ru-RU" sz="1800" b="0" dirty="0" smtClean="0">
                <a:latin typeface="Arial Narrow" panose="020B0606020202030204" pitchFamily="34" charset="0"/>
              </a:rPr>
              <a:t>Но при этом в предметной области «Русский язык» ученики испытывают в этих умениях те же трудности, что и в других областях. </a:t>
            </a:r>
          </a:p>
          <a:p>
            <a:r>
              <a:rPr lang="ru-RU" sz="1800" b="0" dirty="0" smtClean="0">
                <a:latin typeface="Arial Narrow" panose="020B0606020202030204" pitchFamily="34" charset="0"/>
              </a:rPr>
              <a:t>В национальных и международных исследованиях задания на чтение художественных текстов остаются трудными</a:t>
            </a:r>
            <a:endParaRPr lang="ru-RU" sz="18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61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задания на 1 группу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14400"/>
            <a:ext cx="7932310" cy="435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u="sng" dirty="0">
                <a:latin typeface="Arial Narrow" panose="020B0606020202030204" pitchFamily="34" charset="0"/>
                <a:ea typeface="OpiumNew-Italic"/>
              </a:rPr>
              <a:t>Фрагмент текста (вариант 2)</a:t>
            </a:r>
            <a:r>
              <a:rPr lang="ru-RU" dirty="0">
                <a:latin typeface="Arial Narrow" panose="020B0606020202030204" pitchFamily="34" charset="0"/>
                <a:ea typeface="OpiumNew-Italic"/>
              </a:rPr>
              <a:t>: </a:t>
            </a:r>
            <a:r>
              <a:rPr lang="ru-RU" b="1" spc="15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Дмитрий </a:t>
            </a:r>
            <a:r>
              <a:rPr lang="ru-RU" b="1" spc="15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Суворов, культуролог: 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spc="15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 </a:t>
            </a:r>
            <a:r>
              <a:rPr lang="ru-RU" spc="15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Представьте Пушкина, который пишет «Евгения Онегина» в наши дни. Согласитесь, было бы странно, если бы он взялся за </a:t>
            </a:r>
            <a:r>
              <a:rPr lang="ru-RU" u="sng" spc="15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перо</a:t>
            </a:r>
            <a:r>
              <a:rPr lang="ru-RU" spc="15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 будь у него рядом ноутбук. У каждого поколения своя технология фиксации письма. Толстой писал «Войну и мир» </a:t>
            </a:r>
            <a:r>
              <a:rPr lang="ru-RU" u="sng" spc="15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металлической ручкой</a:t>
            </a:r>
            <a:r>
              <a:rPr lang="ru-RU" spc="15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 а Булгаков, когда работал над «Мастером и Маргаритой», использовал уже «</a:t>
            </a:r>
            <a:r>
              <a:rPr lang="ru-RU" u="sng" spc="15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Ундервуд</a:t>
            </a:r>
            <a:r>
              <a:rPr lang="ru-RU" u="sng" spc="15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», печатную машинку американского производства</a:t>
            </a:r>
            <a:r>
              <a:rPr lang="ru-RU" spc="15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Наконец, «Сто лет одиночества» Гарсиа Маркес написал уже в эпоху </a:t>
            </a:r>
            <a:r>
              <a:rPr lang="ru-RU" u="sng" spc="15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компьютеров</a:t>
            </a:r>
            <a:r>
              <a:rPr lang="ru-RU" spc="15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Всё это великие произведения, написанные великими писателями в разное время. И способ письма никак не повлиял на значимость их творчества.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Какие инструменты для письма использовали писатели в разные эпохи? Выпишите из текста все примеры.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Справились 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полностью (верно указали все четыре примера, не указав неверных) </a:t>
            </a: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</a:rPr>
              <a:t>42%,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частично (три верных ответа) – 35%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92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8944"/>
          </a:xfrm>
        </p:spPr>
        <p:txBody>
          <a:bodyPr/>
          <a:lstStyle/>
          <a:p>
            <a:r>
              <a:rPr lang="ru-RU" dirty="0" smtClean="0"/>
              <a:t>Пример задания 2 группы </a:t>
            </a:r>
            <a:r>
              <a:rPr lang="ru-RU" sz="1600" dirty="0" smtClean="0"/>
              <a:t>(основная мысль текста)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2960" y="1052736"/>
            <a:ext cx="778148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000" u="sng" dirty="0">
                <a:latin typeface="Arial Narrow" panose="020B0606020202030204" pitchFamily="34" charset="0"/>
                <a:ea typeface="OpiumNew-Italic"/>
              </a:rPr>
              <a:t>Фрагмент текста (вариант 2)</a:t>
            </a:r>
            <a:r>
              <a:rPr lang="ru-RU" sz="2000" dirty="0">
                <a:latin typeface="Arial Narrow" panose="020B0606020202030204" pitchFamily="34" charset="0"/>
                <a:ea typeface="OpiumNew-Italic"/>
              </a:rPr>
              <a:t>: </a:t>
            </a:r>
            <a:r>
              <a:rPr lang="ru-RU" sz="2000" b="1" spc="15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Ручка мощнее клавиатуры</a:t>
            </a:r>
          </a:p>
          <a:p>
            <a:pPr algn="just" fontAlgn="t"/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Известно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 письмо развивает дополнительные нейронные связи и поддерживает не менее десяти разных функций. При помощи </a:t>
            </a: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магниторезонансной томографии 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ученые наглядно доказали, что письмо от руки заставляет «шевелиться» зоны мозга, которые отвечают за рабочую память, ориентацию в пространстве, способность к переключению, речь.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2014 году было опубликовано исследование учёных из Калифорнии под заголовком «Ручка мощнее клавиатуры». В эксперименте они разделили студентов на две группы. Одних просили конспектировать лекции, пользуясь ноутбуками, других - бумагой и ручкой. А затем проверяли их на запоминание фактов и идей текста. В итоге обнаружилось, что студенты, делающие конспекты при помощи ручки и бумаги, усваивали информацию на более глубоком уровне, ведь им приходилось как-то переформулировать её для себя.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t">
              <a:spcAft>
                <a:spcPts val="0"/>
              </a:spcAft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некоторых странах уже отказываются учить писать от руки. В таком случае, считают учёные, необходимо продумывать занятия, которые компенсируют минусы такого отказа. Например, вводить танцы и гимнастику.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94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задания 2 группа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290066"/>
              </p:ext>
            </p:extLst>
          </p:nvPr>
        </p:nvGraphicFramePr>
        <p:xfrm>
          <a:off x="822325" y="1100138"/>
          <a:ext cx="7521576" cy="296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99"/>
                <a:gridCol w="1944216"/>
                <a:gridCol w="1611661"/>
              </a:tblGrid>
              <a:tr h="370840">
                <a:tc>
                  <a:txBody>
                    <a:bodyPr/>
                    <a:lstStyle/>
                    <a:p>
                      <a:pPr marL="457200"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Утверждения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Ручка мощнее клавиатуры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Другое мнение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Глубина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мысли и качество текста не зависит от способа письма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В будущем большинство людей не будут уметь писать от руки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fontAlgn="base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Движения человека влияют на то, как работает его мозг.</a:t>
                      </a:r>
                    </a:p>
                    <a:p>
                      <a:pPr marL="457200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3184" y="5157192"/>
            <a:ext cx="6799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ru-RU" dirty="0" smtClean="0">
                <a:solidFill>
                  <a:srgbClr val="000000"/>
                </a:solidFill>
              </a:rPr>
              <a:t>Справились полностью 4%, частично 61%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1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происходит с нашими учениками?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052736"/>
            <a:ext cx="7520940" cy="3627741"/>
          </a:xfrm>
        </p:spPr>
        <p:txBody>
          <a:bodyPr>
            <a:normAutofit fontScale="92500" lnSpcReduction="20000"/>
          </a:bodyPr>
          <a:lstStyle/>
          <a:p>
            <a:r>
              <a:rPr lang="ru-RU" sz="1800" b="0" dirty="0" smtClean="0"/>
              <a:t>Неожиданно хорошее выполнение отдельных сложных заданий, при этом «</a:t>
            </a:r>
            <a:r>
              <a:rPr lang="ru-RU" sz="1800" b="0" dirty="0" err="1"/>
              <a:t>п</a:t>
            </a:r>
            <a:r>
              <a:rPr lang="ru-RU" sz="1800" b="0" dirty="0" err="1" smtClean="0"/>
              <a:t>роблемны</a:t>
            </a:r>
            <a:r>
              <a:rPr lang="ru-RU" sz="1800" b="0" dirty="0" smtClean="0"/>
              <a:t>» все задания, требующие концентрации внимания</a:t>
            </a:r>
          </a:p>
          <a:p>
            <a:r>
              <a:rPr lang="ru-RU" sz="1800" b="0" dirty="0" smtClean="0"/>
              <a:t>Эффекты дистанционного обучения в ключевые периоды (конец начальной школы, начало 5 класса, точечно – в 6-м), зафиксированные в том числе исследованием ВШЭ на краевых данных </a:t>
            </a:r>
          </a:p>
          <a:p>
            <a:r>
              <a:rPr lang="ru-RU" sz="1800" b="0" dirty="0" smtClean="0"/>
              <a:t>Снижение темпа работы</a:t>
            </a:r>
          </a:p>
          <a:p>
            <a:r>
              <a:rPr lang="ru-RU" sz="1800" b="0" dirty="0" smtClean="0"/>
              <a:t>Усталость от тестов</a:t>
            </a:r>
            <a:endParaRPr lang="ru-RU" sz="1800" b="0" dirty="0"/>
          </a:p>
          <a:p>
            <a:r>
              <a:rPr lang="ru-RU" sz="1800" b="0" dirty="0"/>
              <a:t>Задания без мотивации «не работают</a:t>
            </a:r>
            <a:r>
              <a:rPr lang="ru-RU" sz="1800" b="0" dirty="0" smtClean="0"/>
              <a:t>», ресурс внимания и заинтересованности ограничен</a:t>
            </a:r>
          </a:p>
          <a:p>
            <a:r>
              <a:rPr lang="ru-RU" sz="1800" b="0" dirty="0" smtClean="0"/>
              <a:t>Это означает, что формирование функциональной грамотности недостижимо выполнением серии работ, задачи необходимо превращать в диалог, в образовательное событие</a:t>
            </a:r>
            <a:endParaRPr lang="ru-RU" sz="1800" b="0" dirty="0"/>
          </a:p>
          <a:p>
            <a:endParaRPr lang="ru-RU" sz="1800" b="0" dirty="0"/>
          </a:p>
          <a:p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62192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обсуждению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0" dirty="0" smtClean="0"/>
              <a:t>Какие результаты показали 6-классники в 2021 г.?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smtClean="0"/>
              <a:t>Какие тенденции мы видим?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smtClean="0"/>
              <a:t>Как их можно объяснить?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smtClean="0"/>
              <a:t>В чем специфика формирования ЧГ в разных предметных областях? О каких трудностях говорят результаты по разным блокам?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smtClean="0"/>
              <a:t>Что делать  дальше? На что и как можно влиять?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smtClean="0"/>
              <a:t>Как можно использовать материалы и результаты КДР6 для других параллелей? </a:t>
            </a:r>
            <a:endParaRPr lang="ru-RU" sz="2000" b="0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268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оценка не «убивает»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052736"/>
            <a:ext cx="7520940" cy="3579849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>КИМ КДР6 для 6 класса можно использовать для оценки динамики в 7-9 классах</a:t>
            </a:r>
          </a:p>
          <a:p>
            <a:r>
              <a:rPr lang="ru-RU" b="0" dirty="0" smtClean="0"/>
              <a:t>Для проектирования занятия по «трудному» умению – это 10-15 минут урока</a:t>
            </a:r>
          </a:p>
          <a:p>
            <a:r>
              <a:rPr lang="ru-RU" b="0" dirty="0" smtClean="0"/>
              <a:t>В любом классе важна не сама диагностика, а обсуждение после нее.</a:t>
            </a:r>
          </a:p>
          <a:p>
            <a:r>
              <a:rPr lang="ru-RU" b="0" dirty="0" smtClean="0"/>
              <a:t>Задания можно дать на дом, провести в классе, а потом развернуть работу на типовых ошибках, от которых мы хотим избавиться, можно сразу проектировать урок как работу в группах, опираясь на варианты ответов и примеры ответов в критериях оценки </a:t>
            </a:r>
          </a:p>
          <a:p>
            <a:r>
              <a:rPr lang="ru-RU" b="0" dirty="0" smtClean="0"/>
              <a:t>Задаем вопросы</a:t>
            </a:r>
          </a:p>
          <a:p>
            <a:r>
              <a:rPr lang="ru-RU" b="0" dirty="0" smtClean="0"/>
              <a:t>Какая информация в ответе лишняя?</a:t>
            </a:r>
          </a:p>
          <a:p>
            <a:r>
              <a:rPr lang="ru-RU" b="0" dirty="0" smtClean="0"/>
              <a:t>Что неточно?</a:t>
            </a:r>
          </a:p>
          <a:p>
            <a:r>
              <a:rPr lang="ru-RU" b="0" dirty="0" smtClean="0"/>
              <a:t>Кто прав? </a:t>
            </a:r>
          </a:p>
          <a:p>
            <a:r>
              <a:rPr lang="ru-RU" b="0" dirty="0" smtClean="0"/>
              <a:t>Можно ли доказать обратное? </a:t>
            </a:r>
            <a:endParaRPr lang="ru-RU" b="0" dirty="0"/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789197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77" y="476672"/>
            <a:ext cx="7520940" cy="136815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Какую роль в предотвращении индивидуальных ошибок может сыграть работы в группах?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146" y="2204864"/>
            <a:ext cx="7520940" cy="3615952"/>
          </a:xfrm>
        </p:spPr>
        <p:txBody>
          <a:bodyPr>
            <a:normAutofit/>
          </a:bodyPr>
          <a:lstStyle/>
          <a:p>
            <a:pPr marL="68580" lvl="0" indent="-68580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000" b="0" dirty="0">
                <a:solidFill>
                  <a:prstClr val="black"/>
                </a:solidFill>
                <a:latin typeface="Arial Narrow" panose="020B0606020202030204" pitchFamily="34" charset="0"/>
              </a:rPr>
              <a:t>Дает возможность всем высказаться и быть услышанным</a:t>
            </a:r>
          </a:p>
          <a:p>
            <a:pPr marL="68580" lvl="0" indent="-68580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000" b="0" dirty="0">
                <a:solidFill>
                  <a:prstClr val="black"/>
                </a:solidFill>
                <a:latin typeface="Arial Narrow" panose="020B0606020202030204" pitchFamily="34" charset="0"/>
              </a:rPr>
              <a:t>Дает возможность увидеть разные способы работы, разные подходы к чтению, разные аргументы и способы доказательства </a:t>
            </a:r>
          </a:p>
          <a:p>
            <a:pPr marL="68580" lvl="0" indent="-68580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000" b="0" dirty="0">
                <a:solidFill>
                  <a:prstClr val="black"/>
                </a:solidFill>
                <a:latin typeface="Arial Narrow" panose="020B0606020202030204" pitchFamily="34" charset="0"/>
              </a:rPr>
              <a:t>Дает мотивацию для чтения, размышлений и разворачивания ответов</a:t>
            </a:r>
          </a:p>
          <a:p>
            <a:pPr marL="68580" lvl="0" indent="-68580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000" b="0" dirty="0">
                <a:solidFill>
                  <a:prstClr val="black"/>
                </a:solidFill>
                <a:latin typeface="Arial Narrow" panose="020B0606020202030204" pitchFamily="34" charset="0"/>
              </a:rPr>
              <a:t>Дает необходимость </a:t>
            </a:r>
            <a:r>
              <a:rPr lang="ru-RU" sz="2000" b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доформулировать</a:t>
            </a:r>
            <a:r>
              <a:rPr lang="ru-RU" sz="2000" b="0" dirty="0">
                <a:solidFill>
                  <a:prstClr val="black"/>
                </a:solidFill>
                <a:latin typeface="Arial Narrow" panose="020B0606020202030204" pitchFamily="34" charset="0"/>
              </a:rPr>
              <a:t> ответ, чтобы быть понятым</a:t>
            </a:r>
          </a:p>
          <a:p>
            <a:pPr marL="68580" lvl="0" indent="-68580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Вырабатывает привычку «отвечать всерьез»</a:t>
            </a:r>
            <a:endParaRPr lang="ru-RU" sz="2000" b="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22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620688"/>
            <a:ext cx="7290054" cy="564199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Методические И педагогические вопросы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5" y="1340768"/>
            <a:ext cx="7290055" cy="3585608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/>
              <a:t>Какие тексты интересны с точки зрения читательской грамотности? (Интересны, по силам/есть что понимать/есть где ошибаться)</a:t>
            </a:r>
          </a:p>
          <a:p>
            <a:r>
              <a:rPr lang="ru-RU" sz="2100" dirty="0"/>
              <a:t>Использован ли их потенциал в учебнике? </a:t>
            </a:r>
          </a:p>
          <a:p>
            <a:r>
              <a:rPr lang="ru-RU" sz="2100" dirty="0"/>
              <a:t>Каких заданий недостает?</a:t>
            </a:r>
          </a:p>
          <a:p>
            <a:r>
              <a:rPr lang="ru-RU" sz="2100" dirty="0"/>
              <a:t>Какие трудности понимания /риски непонимания могут возникнуть и как их предупредить?</a:t>
            </a:r>
          </a:p>
          <a:p>
            <a:r>
              <a:rPr lang="ru-RU" sz="2100" dirty="0"/>
              <a:t>Как помочь тем, кто не понимает? Какие задания/вопросы нужны, чтобы не оценивать, а формировать читательское умение?</a:t>
            </a:r>
          </a:p>
          <a:p>
            <a:r>
              <a:rPr lang="ru-RU" sz="2100" dirty="0"/>
              <a:t>Какие тексты и задания требуют особых форм работы? (дебаты, изложения, практических действий и т.д.)</a:t>
            </a:r>
          </a:p>
          <a:p>
            <a:r>
              <a:rPr lang="ru-RU" sz="2100" dirty="0"/>
              <a:t>Что может стать «общим капиталом» для разных учителей?</a:t>
            </a:r>
          </a:p>
        </p:txBody>
      </p:sp>
    </p:spTree>
    <p:extLst>
      <p:ext uri="{BB962C8B-B14F-4D97-AF65-F5344CB8AC3E}">
        <p14:creationId xmlns:p14="http://schemas.microsoft.com/office/powerpoint/2010/main" val="2228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текстам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717462"/>
              </p:ext>
            </p:extLst>
          </p:nvPr>
        </p:nvGraphicFramePr>
        <p:xfrm>
          <a:off x="775538" y="1124745"/>
          <a:ext cx="7756902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8451"/>
                <a:gridCol w="3878451"/>
              </a:tblGrid>
              <a:tr h="463545">
                <a:tc>
                  <a:txBody>
                    <a:bodyPr/>
                    <a:lstStyle/>
                    <a:p>
                      <a:pPr marL="179705" marR="4381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Тексты в заданиях PISA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Тексты в отечественной учебной литературе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</a:tr>
              <a:tr h="3064847">
                <a:tc>
                  <a:txBody>
                    <a:bodyPr/>
                    <a:lstStyle/>
                    <a:p>
                      <a:pPr marL="114300" marR="438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43815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Тексты группируются </a:t>
                      </a:r>
                      <a:r>
                        <a:rPr lang="ru-RU" sz="15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«вокруг человека»,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т.е. исходным является представление о том, с какими текстами и в каких ситуациях сталкивается современный человек, какие коммуникативные, организационные, информационные задачи ему приходится решать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43815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Задачи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которые ставятся по отношению к этим текстам, аналогичны реальным задачам, возникающим в «жизненных ситуациях» встречи с подобным текстом. 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7625" marR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111125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Тексты группируются </a:t>
                      </a:r>
                      <a:r>
                        <a:rPr lang="ru-RU" sz="15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«вокруг предмета», «вокруг концепции авторов учебника»,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лучшем случае – «вокруг проблемы». Привлеченные из других сфер тексты иллюстрируют утверждения, ход мыслей авторов учебника.  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111125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«Привлеченные» тексты «отрываются» от ситуации, в которой они возникают, и становятся материалом для постановки и решения иных, не свойственных им задач. 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09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520940" cy="3579849"/>
          </a:xfrm>
        </p:spPr>
        <p:txBody>
          <a:bodyPr/>
          <a:lstStyle/>
          <a:p>
            <a:r>
              <a:rPr lang="ru-RU" sz="2100" dirty="0"/>
              <a:t>Обнаружение/устранение противоречий</a:t>
            </a:r>
          </a:p>
          <a:p>
            <a:r>
              <a:rPr lang="ru-RU" sz="2100" dirty="0"/>
              <a:t>Оценка надежности и достоверности информации/информационного источника</a:t>
            </a:r>
          </a:p>
          <a:p>
            <a:r>
              <a:rPr lang="ru-RU" sz="2100" dirty="0"/>
              <a:t>Поиск информационного ресурса</a:t>
            </a:r>
          </a:p>
          <a:p>
            <a:r>
              <a:rPr lang="ru-RU" sz="2100" dirty="0"/>
              <a:t>Использование информации из текста в иной ситуации (отличной от учебной)</a:t>
            </a:r>
          </a:p>
          <a:p>
            <a:r>
              <a:rPr lang="ru-RU" sz="2100" dirty="0"/>
              <a:t>Работа с множественным текстом в целом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65464" cy="83099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Читательские проблемы, которые невозможно решить без расширения круга текстов, с которыми работает ученик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99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Основные </a:t>
            </a:r>
            <a:r>
              <a:rPr lang="ru-RU" dirty="0" smtClean="0">
                <a:solidFill>
                  <a:srgbClr val="7030A0"/>
                </a:solidFill>
              </a:rPr>
              <a:t>типы подборки множественных </a:t>
            </a:r>
            <a:r>
              <a:rPr lang="ru-RU" dirty="0">
                <a:solidFill>
                  <a:srgbClr val="7030A0"/>
                </a:solidFill>
              </a:rPr>
              <a:t>текстов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191" y="1484784"/>
            <a:ext cx="7520940" cy="3723865"/>
          </a:xfrm>
        </p:spPr>
        <p:txBody>
          <a:bodyPr>
            <a:normAutofit/>
          </a:bodyPr>
          <a:lstStyle/>
          <a:p>
            <a:pPr marL="68580" lvl="0" indent="-68580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Тексты </a:t>
            </a:r>
            <a:r>
              <a:rPr lang="ru-RU" sz="2000" b="0" dirty="0">
                <a:solidFill>
                  <a:prstClr val="black"/>
                </a:solidFill>
                <a:latin typeface="Calibri" panose="020F0502020204030204" pitchFamily="34" charset="0"/>
              </a:rPr>
              <a:t>противоречат друг друга, представляют разные взгляды на проблему, дают возможность выработать аргументированную позицию </a:t>
            </a:r>
          </a:p>
          <a:p>
            <a:pPr marL="68580" lvl="0" indent="-68580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Тексты </a:t>
            </a:r>
            <a:r>
              <a:rPr lang="ru-RU" sz="2000" b="0" dirty="0">
                <a:solidFill>
                  <a:prstClr val="black"/>
                </a:solidFill>
                <a:latin typeface="Calibri" panose="020F0502020204030204" pitchFamily="34" charset="0"/>
              </a:rPr>
              <a:t>дополняют друг друга, каждый содержит что-то новое, важное</a:t>
            </a:r>
          </a:p>
          <a:p>
            <a:pPr marL="68580" lvl="0" indent="-68580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Тексты </a:t>
            </a:r>
            <a:r>
              <a:rPr lang="ru-RU" sz="2000" b="0" dirty="0">
                <a:solidFill>
                  <a:prstClr val="black"/>
                </a:solidFill>
                <a:latin typeface="Calibri" panose="020F0502020204030204" pitchFamily="34" charset="0"/>
              </a:rPr>
              <a:t>говорят примерно об одном и том же, но в разной форме, разным языком, можно выбрать ту форму, которая помогает лучше понимать разным группам учеников</a:t>
            </a:r>
          </a:p>
          <a:p>
            <a:pPr marL="68580" lvl="0" indent="-68580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К </a:t>
            </a:r>
            <a:r>
              <a:rPr lang="ru-RU" sz="2000" b="0" dirty="0">
                <a:solidFill>
                  <a:prstClr val="black"/>
                </a:solidFill>
                <a:latin typeface="Calibri" panose="020F0502020204030204" pitchFamily="34" charset="0"/>
              </a:rPr>
              <a:t>учебному или справочному тексту подобран пример ситуации, в которой нужно увидеть описанное явление/способ действия  - применить новое </a:t>
            </a:r>
            <a:r>
              <a:rPr lang="ru-RU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знание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4543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476673"/>
            <a:ext cx="7290054" cy="7200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 Чем нужно рассказать прямо сейчас, чтобы улучшить 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484785"/>
            <a:ext cx="7290055" cy="3456383"/>
          </a:xfrm>
        </p:spPr>
        <p:txBody>
          <a:bodyPr>
            <a:normAutofit fontScale="70000" lnSpcReduction="20000"/>
          </a:bodyPr>
          <a:lstStyle/>
          <a:p>
            <a:r>
              <a:rPr lang="ru-RU" sz="2400" b="0" dirty="0" smtClean="0"/>
              <a:t>О том, как отличать надежную, достоверную информацию от ненадежной</a:t>
            </a:r>
          </a:p>
          <a:p>
            <a:r>
              <a:rPr lang="ru-RU" sz="2400" b="0" dirty="0" smtClean="0"/>
              <a:t>О том, что такое нейтральный (объективный) источник информации (нет коммерческой или институциональной заинтересованности)</a:t>
            </a:r>
          </a:p>
          <a:p>
            <a:r>
              <a:rPr lang="ru-RU" sz="2400" b="0" dirty="0" smtClean="0"/>
              <a:t>О том, как искать и проверять информацию в интернет-среде</a:t>
            </a:r>
            <a:endParaRPr lang="ru-RU" sz="2400" b="0" dirty="0"/>
          </a:p>
          <a:p>
            <a:r>
              <a:rPr lang="ru-RU" sz="2400" b="0" dirty="0"/>
              <a:t>Поговорить о том, что может задавать предвзятость суждений (коммерческие цели, корпоративные или другие институциональные интересы, установки)</a:t>
            </a:r>
          </a:p>
          <a:p>
            <a:r>
              <a:rPr lang="ru-RU" sz="2400" b="0" dirty="0"/>
              <a:t>Обсудить признаки сообщения, написанного в коммерческих целях: упоминание торговых марок, контактов производителя, призывы к приобретению товаров и услуг, приемы скрытой рекламы, например, «мнение эксперта», фирменные цвета, одностороння оценка и т.п. – маркетинг изобретателен…</a:t>
            </a:r>
          </a:p>
          <a:p>
            <a:endParaRPr lang="ru-RU" sz="2400" b="0" dirty="0" smtClean="0"/>
          </a:p>
          <a:p>
            <a:endParaRPr lang="ru-RU" sz="2400" b="0" dirty="0" smtClean="0"/>
          </a:p>
          <a:p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22070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34868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Как формировать умение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оценивать информационные источники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/>
              <a:t>Поговорить о том, какие этапы подготовки и проверки информации проходит текст в источниках, которые можно считать надежными;</a:t>
            </a:r>
          </a:p>
          <a:p>
            <a:r>
              <a:rPr lang="ru-RU" b="0" dirty="0"/>
              <a:t>какова степень их надежности и от чего она зависит (например, что надежней – газета, интернет-сайт, блог, статья в научном журнале, Википедия, ответы на ресурсах типа «Ответы.</a:t>
            </a:r>
            <a:r>
              <a:rPr lang="en-US" b="0" dirty="0"/>
              <a:t>mail.ru</a:t>
            </a:r>
            <a:r>
              <a:rPr lang="ru-RU" b="0" dirty="0"/>
              <a:t>», «большой вопрос», «все ГДЗ» и т.п.).</a:t>
            </a:r>
          </a:p>
          <a:p>
            <a:r>
              <a:rPr lang="ru-RU" b="0" dirty="0"/>
              <a:t>Обсудить, как появляется и редактируется текст в Википедии, научном издании,  какие источники можно считать надежными, заслуживающими доверия, необходимость критического отношения в любой ситуации, способы проверки, культуры ссылки</a:t>
            </a:r>
          </a:p>
          <a:p>
            <a:r>
              <a:rPr lang="ru-RU" b="0" dirty="0" err="1"/>
              <a:t>Деятельностное</a:t>
            </a:r>
            <a:r>
              <a:rPr lang="ru-RU" b="0" dirty="0"/>
              <a:t> задание: Сравнить информацию об одном и том же на разных ресурсах, увидеть, насколько сильны отличия, попытаться выбрать наиболее точную информацию и защитить свой выбор</a:t>
            </a:r>
          </a:p>
          <a:p>
            <a:r>
              <a:rPr lang="ru-RU" b="0" dirty="0"/>
              <a:t>Оценка достоверности источников как критерий оценки рефератов, докладов и т.п</a:t>
            </a:r>
            <a:r>
              <a:rPr lang="ru-RU" b="0" dirty="0" smtClean="0"/>
              <a:t>.</a:t>
            </a:r>
          </a:p>
          <a:p>
            <a:r>
              <a:rPr lang="ru-RU" b="0" dirty="0" smtClean="0"/>
              <a:t>Опыт </a:t>
            </a:r>
            <a:r>
              <a:rPr lang="ru-RU" b="0" dirty="0"/>
              <a:t>выполнения заданий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572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Википедия как материал для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61" t="17875" r="16231" b="25033"/>
          <a:stretch/>
        </p:blipFill>
        <p:spPr>
          <a:xfrm>
            <a:off x="0" y="914400"/>
            <a:ext cx="9181826" cy="39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051" t="10781" r="5901" b="10781"/>
          <a:stretch/>
        </p:blipFill>
        <p:spPr>
          <a:xfrm>
            <a:off x="0" y="836712"/>
            <a:ext cx="902671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3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856090"/>
              </p:ext>
            </p:extLst>
          </p:nvPr>
        </p:nvGraphicFramePr>
        <p:xfrm>
          <a:off x="395536" y="1268760"/>
          <a:ext cx="8229598" cy="4170790"/>
        </p:xfrm>
        <a:graphic>
          <a:graphicData uri="http://schemas.openxmlformats.org/drawingml/2006/table">
            <a:tbl>
              <a:tblPr/>
              <a:tblGrid>
                <a:gridCol w="1439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2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2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24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24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36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невыборка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невыборка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1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процент выполнения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 уровень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51%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9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8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Недостаточный для дальнейшего обучения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/>
              <a:t>Основные результаты КДР6-2020 и 2021</a:t>
            </a:r>
          </a:p>
        </p:txBody>
      </p:sp>
    </p:spTree>
    <p:extLst>
      <p:ext uri="{BB962C8B-B14F-4D97-AF65-F5344CB8AC3E}">
        <p14:creationId xmlns:p14="http://schemas.microsoft.com/office/powerpoint/2010/main" val="1091231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26" y="692696"/>
            <a:ext cx="7494032" cy="504055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fg.resh.edu.ru/</a:t>
            </a:r>
            <a:br>
              <a:rPr lang="en-US" sz="3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skiv.instrao.ru</a:t>
            </a:r>
            <a:endParaRPr lang="ru-RU" sz="3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73997" y="5055249"/>
            <a:ext cx="7505622" cy="431349"/>
            <a:chOff x="1165329" y="5129504"/>
            <a:chExt cx="10007496" cy="575131"/>
          </a:xfrm>
        </p:grpSpPr>
        <p:sp>
          <p:nvSpPr>
            <p:cNvPr id="5" name="TextBox 4"/>
            <p:cNvSpPr txBox="1"/>
            <p:nvPr/>
          </p:nvSpPr>
          <p:spPr>
            <a:xfrm>
              <a:off x="1909822" y="5273749"/>
              <a:ext cx="9245857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dirty="0">
                  <a:solidFill>
                    <a:prstClr val="black"/>
                  </a:solidFill>
                  <a:latin typeface="Arial Narrow" panose="020B0606020202030204" pitchFamily="34" charset="0"/>
                  <a:hlinkClick r:id="rId3"/>
                </a:rPr>
                <a:t>/</a:t>
              </a:r>
              <a:endParaRPr lang="ru-RU" sz="15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165329" y="5129504"/>
              <a:ext cx="10007496" cy="2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Содержимое 4" descr="http://catalog.prosv.ru/images/medium/a05309db-31b0-11e3-995b-0050569c0d55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882" y="2063052"/>
            <a:ext cx="2012057" cy="2627523"/>
          </a:xfrm>
        </p:spPr>
      </p:pic>
      <p:pic>
        <p:nvPicPr>
          <p:cNvPr id="13" name="Рисунок 5" descr="http://catalog.prosv.ru/images/medium/ac4d0a74-0625-11e2-b57c-0050569c0d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98917"/>
            <a:ext cx="1618232" cy="269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464" y="2063052"/>
            <a:ext cx="310313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14336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Спасибо </a:t>
            </a:r>
            <a:r>
              <a:rPr lang="ru-RU" dirty="0"/>
              <a:t>за внимание!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полные отчеты, в том числе отчет для учителей на сайте Красноярского ЦОКО</a:t>
            </a:r>
            <a:br>
              <a:rPr lang="ru-RU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>
                <a:solidFill>
                  <a:srgbClr val="002060"/>
                </a:solidFill>
              </a:rPr>
              <a:t>https://coko24.ru/%d0%ba%d0%b4%d1%80-%d1%87%d0%b3-6</a:t>
            </a:r>
            <a:r>
              <a:rPr lang="en-US" dirty="0" smtClean="0"/>
              <a:t>/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1600" dirty="0">
                <a:hlinkClick r:id="rId2"/>
              </a:rPr>
              <a:t/>
            </a:r>
            <a:br>
              <a:rPr lang="ru-RU" sz="1600" dirty="0">
                <a:hlinkClick r:id="rId2"/>
              </a:rPr>
            </a:br>
            <a:r>
              <a:rPr lang="ru-RU" sz="1600" dirty="0" err="1">
                <a:hlinkClick r:id="rId2"/>
              </a:rPr>
              <a:t>теЛ.</a:t>
            </a:r>
            <a:r>
              <a:rPr lang="ru-RU" sz="1600" dirty="0">
                <a:hlinkClick r:id="rId2"/>
              </a:rPr>
              <a:t> (391) 246-00-25</a:t>
            </a:r>
            <a:br>
              <a:rPr lang="ru-RU" sz="1600" dirty="0">
                <a:hlinkClick r:id="rId2"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26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1224136"/>
          </a:xfrm>
        </p:spPr>
        <p:txBody>
          <a:bodyPr/>
          <a:lstStyle/>
          <a:p>
            <a:r>
              <a:rPr lang="ru-RU" dirty="0" smtClean="0"/>
              <a:t>Результаты КДР6 с учетом индекса образовательных условий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2000" dirty="0" smtClean="0"/>
              <a:t>к вопросу об объективности результатов в крае )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562" y="1412776"/>
            <a:ext cx="7724921" cy="51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0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Интерпретация показанных уровней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Только </a:t>
            </a:r>
            <a:r>
              <a:rPr lang="ru-RU" sz="1900" b="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уровень</a:t>
            </a:r>
            <a:r>
              <a:rPr lang="ru-RU" sz="1900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ru-RU" sz="19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недостаточный</a:t>
            </a:r>
            <a:r>
              <a:rPr lang="ru-RU" sz="1900" b="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для дальнейшего обучения</a:t>
            </a:r>
            <a:r>
              <a:rPr lang="ru-RU" sz="1900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говорит о том, что ученик </a:t>
            </a:r>
            <a:r>
              <a:rPr lang="ru-RU" sz="1900" b="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не продемонстрировал читательскую грамотность.</a:t>
            </a:r>
            <a:endParaRPr lang="ru-RU" sz="1900" b="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9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Пониженный</a:t>
            </a:r>
            <a:r>
              <a:rPr lang="ru-RU" sz="1900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уровень говорит о том, что ученик </a:t>
            </a:r>
            <a:r>
              <a:rPr lang="ru-RU" sz="1900" b="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достиг минимального (порогового) уровня читательской грамотности</a:t>
            </a:r>
            <a:r>
              <a:rPr lang="ru-RU" sz="1900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решает отдельные читательские задачи, иногда достаточно сложные, но его понимание текста в целом – фрагментарно и неточно. </a:t>
            </a:r>
          </a:p>
          <a:p>
            <a:pPr algn="just">
              <a:spcAft>
                <a:spcPts val="0"/>
              </a:spcAft>
            </a:pPr>
            <a:r>
              <a:rPr lang="ru-RU" sz="19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Базовый</a:t>
            </a:r>
            <a:r>
              <a:rPr lang="ru-RU" sz="1900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уровень показывает, что ученик </a:t>
            </a:r>
            <a:r>
              <a:rPr lang="ru-RU" sz="1900" b="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демонстрирует разные группы читательских умений, верно понимает основное содержание текста</a:t>
            </a:r>
            <a:r>
              <a:rPr lang="ru-RU" sz="1900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sz="19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Повышенный</a:t>
            </a:r>
            <a:r>
              <a:rPr lang="ru-RU" sz="1900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уровень говорит о том, что ученику </a:t>
            </a:r>
            <a:r>
              <a:rPr lang="ru-RU" sz="1900" b="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 силам большинство предложенных читательских задач, он способен самостоятельно учиться на основе текстов</a:t>
            </a:r>
            <a:r>
              <a:rPr lang="ru-RU" sz="1900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endParaRPr lang="ru-RU" sz="1900" b="0" dirty="0" smtClean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В 2021 г. </a:t>
            </a:r>
            <a:r>
              <a:rPr lang="ru-RU" sz="1900" b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 продемонстрировали читательскую грамотность 23% </a:t>
            </a:r>
            <a:r>
              <a:rPr 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участников.</a:t>
            </a:r>
          </a:p>
          <a:p>
            <a:pPr algn="just">
              <a:spcAft>
                <a:spcPts val="0"/>
              </a:spcAft>
            </a:pPr>
            <a:r>
              <a:rPr 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Сравним в общероссийскими результатами.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32256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0993"/>
          </a:xfrm>
        </p:spPr>
        <p:txBody>
          <a:bodyPr/>
          <a:lstStyle/>
          <a:p>
            <a:r>
              <a:rPr lang="ru-RU" dirty="0" smtClean="0"/>
              <a:t>Распределение 15-летних участников </a:t>
            </a:r>
            <a:r>
              <a:rPr lang="en-US" dirty="0" smtClean="0"/>
              <a:t>PISA</a:t>
            </a:r>
            <a:r>
              <a:rPr lang="ru-RU" dirty="0" smtClean="0"/>
              <a:t> в РФ по уровням грамотности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171" t="20802" r="8330" b="26899"/>
          <a:stretch/>
        </p:blipFill>
        <p:spPr>
          <a:xfrm>
            <a:off x="1115616" y="1196753"/>
            <a:ext cx="7167565" cy="44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0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34868"/>
          </a:xfrm>
        </p:spPr>
        <p:txBody>
          <a:bodyPr/>
          <a:lstStyle/>
          <a:p>
            <a:pPr algn="ctr"/>
            <a:r>
              <a:rPr lang="ru-RU" dirty="0"/>
              <a:t>Освоение основных групп </a:t>
            </a:r>
            <a:br>
              <a:rPr lang="ru-RU" dirty="0"/>
            </a:br>
            <a:r>
              <a:rPr lang="ru-RU" dirty="0"/>
              <a:t>читательских умений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472800"/>
              </p:ext>
            </p:extLst>
          </p:nvPr>
        </p:nvGraphicFramePr>
        <p:xfrm>
          <a:off x="611560" y="1340768"/>
          <a:ext cx="7920879" cy="4536504"/>
        </p:xfrm>
        <a:graphic>
          <a:graphicData uri="http://schemas.openxmlformats.org/drawingml/2006/table">
            <a:tbl>
              <a:tblPr/>
              <a:tblGrid>
                <a:gridCol w="811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2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31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 читательских умений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 процент выполнения заданий этой группы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1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Общее понимание текста, ориентация в тексте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53%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7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Глубокое и детальное понимание содержания и формы текста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454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Осмысление и оценка содержания и формы текста, использование информации из текста для различных целей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80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Средний процент освоения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835672"/>
              </p:ext>
            </p:extLst>
          </p:nvPr>
        </p:nvGraphicFramePr>
        <p:xfrm>
          <a:off x="822325" y="1100138"/>
          <a:ext cx="7521575" cy="402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523"/>
                <a:gridCol w="1224136"/>
                <a:gridCol w="1224136"/>
                <a:gridCol w="1440160"/>
                <a:gridCol w="1251620"/>
              </a:tblGrid>
              <a:tr h="370840">
                <a:tc>
                  <a:txBody>
                    <a:bodyPr/>
                    <a:lstStyle/>
                    <a:p>
                      <a:pPr marL="17145" indent="-36195" algn="ctr"/>
                      <a:r>
                        <a:rPr lang="ru-RU" sz="140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редметная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Естественные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науки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науки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Все задания </a:t>
                      </a:r>
                    </a:p>
                    <a:p>
                      <a:pPr algn="ctr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предметной области</a:t>
                      </a:r>
                    </a:p>
                    <a:p>
                      <a:pPr algn="ctr"/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Группа 1. Общее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понимание текста, ориентация в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тексте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Группа 2. Глубокое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и детальное понимание содержания и формы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текста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Группа 3. Осмысление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и оценка содержания и формы текста, использование информации из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текста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827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Ретро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2316</TotalTime>
  <Words>2691</Words>
  <Application>Microsoft Office PowerPoint</Application>
  <PresentationFormat>Экран (4:3)</PresentationFormat>
  <Paragraphs>315</Paragraphs>
  <Slides>41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5" baseType="lpstr">
      <vt:lpstr>Aharoni</vt:lpstr>
      <vt:lpstr>Arial</vt:lpstr>
      <vt:lpstr>Arial Narrow</vt:lpstr>
      <vt:lpstr>Calibri</vt:lpstr>
      <vt:lpstr>Calibri Light</vt:lpstr>
      <vt:lpstr>Franklin Gothic Book</vt:lpstr>
      <vt:lpstr>Franklin Gothic Medium</vt:lpstr>
      <vt:lpstr>OpiumNew-Italic</vt:lpstr>
      <vt:lpstr>Times New Roman</vt:lpstr>
      <vt:lpstr>Tunga</vt:lpstr>
      <vt:lpstr>Tw Cen MT</vt:lpstr>
      <vt:lpstr>Wingdings</vt:lpstr>
      <vt:lpstr>Углы</vt:lpstr>
      <vt:lpstr>1_Ретро</vt:lpstr>
      <vt:lpstr>Использование  результатов КДР6  для развития  читательской грамотности  учеников основной школы  и подготовки к PISA-2022</vt:lpstr>
      <vt:lpstr>Читательская грамотность – Это </vt:lpstr>
      <vt:lpstr>вопросы к обсуждению</vt:lpstr>
      <vt:lpstr>Основные результаты КДР6-2020 и 2021</vt:lpstr>
      <vt:lpstr>Результаты КДР6 с учетом индекса образовательных условий  (к вопросу об объективности результатов в крае )</vt:lpstr>
      <vt:lpstr>Интерпретация показанных уровней</vt:lpstr>
      <vt:lpstr>Распределение 15-летних участников PISA в РФ по уровням грамотности</vt:lpstr>
      <vt:lpstr>Освоение основных групп  читательских умений</vt:lpstr>
      <vt:lpstr>Средний процент освоения</vt:lpstr>
      <vt:lpstr>Презентация PowerPoint</vt:lpstr>
      <vt:lpstr>Естествознание. Что получилось? </vt:lpstr>
      <vt:lpstr>Естествознание. Что не получилось?</vt:lpstr>
      <vt:lpstr>Естествознание. Как можно использовать материалы КДР6?</vt:lpstr>
      <vt:lpstr>Общественные науки</vt:lpstr>
      <vt:lpstr>Процент выполнения по группам умений</vt:lpstr>
      <vt:lpstr>1 группа читательских умений</vt:lpstr>
      <vt:lpstr>2 группа читательских умений</vt:lpstr>
      <vt:lpstr>3 группа читательских умений</vt:lpstr>
      <vt:lpstr>6-9  классы</vt:lpstr>
      <vt:lpstr>Учебный материал на уроках</vt:lpstr>
      <vt:lpstr>Вопросы для обсуждения на уроке</vt:lpstr>
      <vt:lpstr>Математика</vt:lpstr>
      <vt:lpstr>Пример задания на 3 группу, соединение с жизненным опытом</vt:lpstr>
      <vt:lpstr> пример задания на 3 группу</vt:lpstr>
      <vt:lpstr>Русский язык (словесность)</vt:lpstr>
      <vt:lpstr>Пример задания на 1 группу</vt:lpstr>
      <vt:lpstr>Пример задания 2 группы (основная мысль текста)</vt:lpstr>
      <vt:lpstr>Пример задания 2 группа</vt:lpstr>
      <vt:lpstr>Что происходит с нашими учениками?</vt:lpstr>
      <vt:lpstr>Когда оценка не «убивает» обучение</vt:lpstr>
      <vt:lpstr>Какую роль в предотвращении индивидуальных ошибок может сыграть работы в группах?</vt:lpstr>
      <vt:lpstr>Методические И педагогические вопросы</vt:lpstr>
      <vt:lpstr>Требования к текстам</vt:lpstr>
      <vt:lpstr>Читательские проблемы, которые невозможно решить без расширения круга текстов, с которыми работает ученик</vt:lpstr>
      <vt:lpstr>Основные типы подборки множественных текстов</vt:lpstr>
      <vt:lpstr>О Чем нужно рассказать прямо сейчас, чтобы улучшить результаты</vt:lpstr>
      <vt:lpstr>Как формировать умение оценивать информационные источники</vt:lpstr>
      <vt:lpstr>Википедия как материал для работы</vt:lpstr>
      <vt:lpstr>Презентация PowerPoint</vt:lpstr>
      <vt:lpstr>fg.resh.edu.ru/ skiv.instrao.ru</vt:lpstr>
      <vt:lpstr>   Спасибо за внимание!   полные отчеты, в том числе отчет для учителей на сайте Красноярского ЦОКО  https://coko24.ru/%d0%ba%d0%b4%d1%80-%d1%87%d0%b3-6/  теЛ. (391) 246-00-25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Чабан Татьяна Юрьевна</dc:creator>
  <cp:lastModifiedBy>Чабан Татьяна Юрьевна</cp:lastModifiedBy>
  <cp:revision>288</cp:revision>
  <cp:lastPrinted>2019-08-23T06:26:33Z</cp:lastPrinted>
  <dcterms:created xsi:type="dcterms:W3CDTF">2018-08-06T05:04:11Z</dcterms:created>
  <dcterms:modified xsi:type="dcterms:W3CDTF">2022-01-28T05:52:56Z</dcterms:modified>
</cp:coreProperties>
</file>