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4" r:id="rId1"/>
  </p:sldMasterIdLst>
  <p:notesMasterIdLst>
    <p:notesMasterId r:id="rId12"/>
  </p:notesMasterIdLst>
  <p:sldIdLst>
    <p:sldId id="256" r:id="rId2"/>
    <p:sldId id="340" r:id="rId3"/>
    <p:sldId id="342" r:id="rId4"/>
    <p:sldId id="329" r:id="rId5"/>
    <p:sldId id="331" r:id="rId6"/>
    <p:sldId id="332" r:id="rId7"/>
    <p:sldId id="343" r:id="rId8"/>
    <p:sldId id="344" r:id="rId9"/>
    <p:sldId id="347" r:id="rId10"/>
    <p:sldId id="291" r:id="rId11"/>
  </p:sldIdLst>
  <p:sldSz cx="12192000" cy="6858000"/>
  <p:notesSz cx="6858000"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29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69B1CFE-A312-4F9D-899E-8E92ADD25C9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64049300-556E-4A32-AD2E-257A81E8E873}" type="pres">
      <dgm:prSet presAssocID="{369B1CFE-A312-4F9D-899E-8E92ADD25C96}" presName="linear" presStyleCnt="0">
        <dgm:presLayoutVars>
          <dgm:animLvl val="lvl"/>
          <dgm:resizeHandles val="exact"/>
        </dgm:presLayoutVars>
      </dgm:prSet>
      <dgm:spPr/>
      <dgm:t>
        <a:bodyPr/>
        <a:lstStyle/>
        <a:p>
          <a:endParaRPr lang="ru-RU"/>
        </a:p>
      </dgm:t>
    </dgm:pt>
  </dgm:ptLst>
  <dgm:cxnLst>
    <dgm:cxn modelId="{9DE8B39B-028F-48A1-AA37-881A7961230E}" type="presOf" srcId="{369B1CFE-A312-4F9D-899E-8E92ADD25C96}" destId="{64049300-556E-4A32-AD2E-257A81E8E87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98056"/>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98056"/>
          </a:xfrm>
          <a:prstGeom prst="rect">
            <a:avLst/>
          </a:prstGeom>
        </p:spPr>
        <p:txBody>
          <a:bodyPr vert="horz" lIns="91440" tIns="45720" rIns="91440" bIns="45720" rtlCol="0"/>
          <a:lstStyle>
            <a:lvl1pPr algn="r">
              <a:defRPr sz="1200"/>
            </a:lvl1pPr>
          </a:lstStyle>
          <a:p>
            <a:fld id="{452FDB46-151F-434B-BD8F-D9D856E0013B}" type="datetimeFigureOut">
              <a:rPr lang="ru-RU" smtClean="0"/>
              <a:t>28.01.2020</a:t>
            </a:fld>
            <a:endParaRPr lang="ru-RU"/>
          </a:p>
        </p:txBody>
      </p:sp>
      <p:sp>
        <p:nvSpPr>
          <p:cNvPr id="4" name="Образ слайда 3"/>
          <p:cNvSpPr>
            <a:spLocks noGrp="1" noRot="1" noChangeAspect="1"/>
          </p:cNvSpPr>
          <p:nvPr>
            <p:ph type="sldImg" idx="2"/>
          </p:nvPr>
        </p:nvSpPr>
        <p:spPr>
          <a:xfrm>
            <a:off x="452438" y="1241425"/>
            <a:ext cx="5953125" cy="3349625"/>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777194"/>
            <a:ext cx="5486400" cy="3908614"/>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28584"/>
            <a:ext cx="2971800" cy="498055"/>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9428584"/>
            <a:ext cx="2971800" cy="498055"/>
          </a:xfrm>
          <a:prstGeom prst="rect">
            <a:avLst/>
          </a:prstGeom>
        </p:spPr>
        <p:txBody>
          <a:bodyPr vert="horz" lIns="91440" tIns="45720" rIns="91440" bIns="45720" rtlCol="0" anchor="b"/>
          <a:lstStyle>
            <a:lvl1pPr algn="r">
              <a:defRPr sz="1200"/>
            </a:lvl1pPr>
          </a:lstStyle>
          <a:p>
            <a:fld id="{DA4DD6C6-8A6A-47F8-A248-5B768140B544}" type="slidenum">
              <a:rPr lang="ru-RU" smtClean="0"/>
              <a:t>‹#›</a:t>
            </a:fld>
            <a:endParaRPr lang="ru-RU"/>
          </a:p>
        </p:txBody>
      </p:sp>
    </p:spTree>
    <p:extLst>
      <p:ext uri="{BB962C8B-B14F-4D97-AF65-F5344CB8AC3E}">
        <p14:creationId xmlns:p14="http://schemas.microsoft.com/office/powerpoint/2010/main" val="3759999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EA92644-4D22-4054-928F-990B2B4478FB}" type="datetimeFigureOut">
              <a:rPr lang="ru-RU" smtClean="0"/>
              <a:t>28.01.2020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4E0F055-74EC-4871-9ECC-5BFCD65779F5}"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9579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EA92644-4D22-4054-928F-990B2B4478FB}" type="datetimeFigureOut">
              <a:rPr lang="ru-RU" smtClean="0"/>
              <a:t>28.01.2020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4E0F055-74EC-4871-9ECC-5BFCD65779F5}" type="slidenum">
              <a:rPr lang="ru-RU" smtClean="0"/>
              <a:t>‹#›</a:t>
            </a:fld>
            <a:endParaRPr lang="ru-RU"/>
          </a:p>
        </p:txBody>
      </p:sp>
    </p:spTree>
    <p:extLst>
      <p:ext uri="{BB962C8B-B14F-4D97-AF65-F5344CB8AC3E}">
        <p14:creationId xmlns:p14="http://schemas.microsoft.com/office/powerpoint/2010/main" val="2192166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EA92644-4D22-4054-928F-990B2B4478FB}" type="datetimeFigureOut">
              <a:rPr lang="ru-RU" smtClean="0"/>
              <a:t>28.01.2020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4E0F055-74EC-4871-9ECC-5BFCD65779F5}" type="slidenum">
              <a:rPr lang="ru-RU" smtClean="0"/>
              <a:t>‹#›</a:t>
            </a:fld>
            <a:endParaRPr lang="ru-RU"/>
          </a:p>
        </p:txBody>
      </p:sp>
    </p:spTree>
    <p:extLst>
      <p:ext uri="{BB962C8B-B14F-4D97-AF65-F5344CB8AC3E}">
        <p14:creationId xmlns:p14="http://schemas.microsoft.com/office/powerpoint/2010/main" val="3933654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EA92644-4D22-4054-928F-990B2B4478FB}" type="datetimeFigureOut">
              <a:rPr lang="ru-RU" smtClean="0"/>
              <a:t>28.01.2020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4E0F055-74EC-4871-9ECC-5BFCD65779F5}" type="slidenum">
              <a:rPr lang="ru-RU" smtClean="0"/>
              <a:t>‹#›</a:t>
            </a:fld>
            <a:endParaRPr lang="ru-RU"/>
          </a:p>
        </p:txBody>
      </p:sp>
    </p:spTree>
    <p:extLst>
      <p:ext uri="{BB962C8B-B14F-4D97-AF65-F5344CB8AC3E}">
        <p14:creationId xmlns:p14="http://schemas.microsoft.com/office/powerpoint/2010/main" val="2481781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EA92644-4D22-4054-928F-990B2B4478FB}" type="datetimeFigureOut">
              <a:rPr lang="ru-RU" smtClean="0"/>
              <a:t>28.01.2020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4E0F055-74EC-4871-9ECC-5BFCD65779F5}"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0571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EA92644-4D22-4054-928F-990B2B4478FB}" type="datetimeFigureOut">
              <a:rPr lang="ru-RU" smtClean="0"/>
              <a:t>28.01.2020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4E0F055-74EC-4871-9ECC-5BFCD65779F5}" type="slidenum">
              <a:rPr lang="ru-RU" smtClean="0"/>
              <a:t>‹#›</a:t>
            </a:fld>
            <a:endParaRPr lang="ru-RU"/>
          </a:p>
        </p:txBody>
      </p:sp>
    </p:spTree>
    <p:extLst>
      <p:ext uri="{BB962C8B-B14F-4D97-AF65-F5344CB8AC3E}">
        <p14:creationId xmlns:p14="http://schemas.microsoft.com/office/powerpoint/2010/main" val="3460542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EA92644-4D22-4054-928F-990B2B4478FB}" type="datetimeFigureOut">
              <a:rPr lang="ru-RU" smtClean="0"/>
              <a:t>28.01.2020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4E0F055-74EC-4871-9ECC-5BFCD65779F5}" type="slidenum">
              <a:rPr lang="ru-RU" smtClean="0"/>
              <a:t>‹#›</a:t>
            </a:fld>
            <a:endParaRPr lang="ru-RU"/>
          </a:p>
        </p:txBody>
      </p:sp>
    </p:spTree>
    <p:extLst>
      <p:ext uri="{BB962C8B-B14F-4D97-AF65-F5344CB8AC3E}">
        <p14:creationId xmlns:p14="http://schemas.microsoft.com/office/powerpoint/2010/main" val="4007546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EA92644-4D22-4054-928F-990B2B4478FB}" type="datetimeFigureOut">
              <a:rPr lang="ru-RU" smtClean="0"/>
              <a:t>28.01.2020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4E0F055-74EC-4871-9ECC-5BFCD65779F5}" type="slidenum">
              <a:rPr lang="ru-RU" smtClean="0"/>
              <a:t>‹#›</a:t>
            </a:fld>
            <a:endParaRPr lang="ru-RU"/>
          </a:p>
        </p:txBody>
      </p:sp>
    </p:spTree>
    <p:extLst>
      <p:ext uri="{BB962C8B-B14F-4D97-AF65-F5344CB8AC3E}">
        <p14:creationId xmlns:p14="http://schemas.microsoft.com/office/powerpoint/2010/main" val="113100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EA92644-4D22-4054-928F-990B2B4478FB}" type="datetimeFigureOut">
              <a:rPr lang="ru-RU" smtClean="0"/>
              <a:t>28.01.2020</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B4E0F055-74EC-4871-9ECC-5BFCD65779F5}" type="slidenum">
              <a:rPr lang="ru-RU" smtClean="0"/>
              <a:t>‹#›</a:t>
            </a:fld>
            <a:endParaRPr lang="ru-RU"/>
          </a:p>
        </p:txBody>
      </p:sp>
    </p:spTree>
    <p:extLst>
      <p:ext uri="{BB962C8B-B14F-4D97-AF65-F5344CB8AC3E}">
        <p14:creationId xmlns:p14="http://schemas.microsoft.com/office/powerpoint/2010/main" val="458262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EA92644-4D22-4054-928F-990B2B4478FB}" type="datetimeFigureOut">
              <a:rPr lang="ru-RU" smtClean="0"/>
              <a:t>28.01.2020</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4E0F055-74EC-4871-9ECC-5BFCD65779F5}" type="slidenum">
              <a:rPr lang="ru-RU" smtClean="0"/>
              <a:t>‹#›</a:t>
            </a:fld>
            <a:endParaRPr lang="ru-RU"/>
          </a:p>
        </p:txBody>
      </p:sp>
    </p:spTree>
    <p:extLst>
      <p:ext uri="{BB962C8B-B14F-4D97-AF65-F5344CB8AC3E}">
        <p14:creationId xmlns:p14="http://schemas.microsoft.com/office/powerpoint/2010/main" val="2328203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EA92644-4D22-4054-928F-990B2B4478FB}" type="datetimeFigureOut">
              <a:rPr lang="ru-RU" smtClean="0"/>
              <a:t>28.01.2020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4E0F055-74EC-4871-9ECC-5BFCD65779F5}" type="slidenum">
              <a:rPr lang="ru-RU" smtClean="0"/>
              <a:t>‹#›</a:t>
            </a:fld>
            <a:endParaRPr lang="ru-RU"/>
          </a:p>
        </p:txBody>
      </p:sp>
    </p:spTree>
    <p:extLst>
      <p:ext uri="{BB962C8B-B14F-4D97-AF65-F5344CB8AC3E}">
        <p14:creationId xmlns:p14="http://schemas.microsoft.com/office/powerpoint/2010/main" val="3837039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EA92644-4D22-4054-928F-990B2B4478FB}" type="datetimeFigureOut">
              <a:rPr lang="ru-RU" smtClean="0"/>
              <a:t>28.01.2020</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4E0F055-74EC-4871-9ECC-5BFCD65779F5}"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465264"/>
      </p:ext>
    </p:extLst>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edutainme.ru/post/dobryakova/" TargetMode="External"/><Relationship Id="rId2" Type="http://schemas.openxmlformats.org/officeDocument/2006/relationships/hyperlink" Target="http://www.coko24.r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bus.gov.ru/pub/documents?section=2011&amp;d-3998489-p=1&amp;pageSize=10&amp;searchInCurrentSectionOnly=true&amp;orderAttributeName=rank&amp;searchTermCondition=and" TargetMode="External"/><Relationship Id="rId2" Type="http://schemas.openxmlformats.org/officeDocument/2006/relationships/hyperlink" Target="https://open.edu.gov.ru/quality-of-educatio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97280" y="1485900"/>
            <a:ext cx="10058400" cy="1778000"/>
          </a:xfrm>
        </p:spPr>
        <p:txBody>
          <a:bodyPr>
            <a:noAutofit/>
          </a:bodyPr>
          <a:lstStyle/>
          <a:p>
            <a:pPr algn="ctr"/>
            <a:r>
              <a:rPr lang="ru-RU" sz="4400" b="1" dirty="0">
                <a:latin typeface="Arial Narrow" panose="020B0606020202030204" pitchFamily="34" charset="0"/>
              </a:rPr>
              <a:t>Т</a:t>
            </a:r>
            <a:r>
              <a:rPr lang="ru-RU" sz="4400" b="1" dirty="0" smtClean="0">
                <a:latin typeface="Arial Narrow" panose="020B0606020202030204" pitchFamily="34" charset="0"/>
              </a:rPr>
              <a:t>ребования к выбору </a:t>
            </a:r>
            <a:br>
              <a:rPr lang="ru-RU" sz="4400" b="1" dirty="0" smtClean="0">
                <a:latin typeface="Arial Narrow" panose="020B0606020202030204" pitchFamily="34" charset="0"/>
              </a:rPr>
            </a:br>
            <a:r>
              <a:rPr lang="ru-RU" sz="4400" b="1" dirty="0" smtClean="0">
                <a:latin typeface="Arial Narrow" panose="020B0606020202030204" pitchFamily="34" charset="0"/>
              </a:rPr>
              <a:t>организации </a:t>
            </a:r>
            <a:r>
              <a:rPr lang="ru-RU" sz="4400" b="1" dirty="0">
                <a:latin typeface="Arial Narrow" panose="020B0606020202030204" pitchFamily="34" charset="0"/>
              </a:rPr>
              <a:t>- </a:t>
            </a:r>
            <a:r>
              <a:rPr lang="ru-RU" sz="4400" b="1" dirty="0" smtClean="0">
                <a:latin typeface="Arial Narrow" panose="020B0606020202030204" pitchFamily="34" charset="0"/>
              </a:rPr>
              <a:t>оператора</a:t>
            </a:r>
            <a:endParaRPr lang="ru-RU" sz="4400" b="1" dirty="0">
              <a:latin typeface="Arial Narrow" panose="020B0606020202030204" pitchFamily="34" charset="0"/>
            </a:endParaRPr>
          </a:p>
        </p:txBody>
      </p:sp>
      <p:sp>
        <p:nvSpPr>
          <p:cNvPr id="3" name="Подзаголовок 2"/>
          <p:cNvSpPr>
            <a:spLocks noGrp="1"/>
          </p:cNvSpPr>
          <p:nvPr>
            <p:ph type="subTitle" idx="1"/>
          </p:nvPr>
        </p:nvSpPr>
        <p:spPr>
          <a:xfrm>
            <a:off x="3541986" y="4474464"/>
            <a:ext cx="8144247" cy="983812"/>
          </a:xfrm>
        </p:spPr>
        <p:txBody>
          <a:bodyPr>
            <a:normAutofit/>
          </a:bodyPr>
          <a:lstStyle/>
          <a:p>
            <a:pPr algn="l"/>
            <a:r>
              <a:rPr lang="ru-RU" sz="2800" dirty="0" smtClean="0">
                <a:latin typeface="Arial Narrow" panose="020B0606020202030204" pitchFamily="34" charset="0"/>
              </a:rPr>
              <a:t>Зеленко Лариса Егоровна,</a:t>
            </a:r>
            <a:br>
              <a:rPr lang="ru-RU" sz="2800" dirty="0" smtClean="0">
                <a:latin typeface="Arial Narrow" panose="020B0606020202030204" pitchFamily="34" charset="0"/>
              </a:rPr>
            </a:br>
            <a:r>
              <a:rPr lang="ru-RU" sz="2800" dirty="0" smtClean="0">
                <a:latin typeface="Arial Narrow" panose="020B0606020202030204" pitchFamily="34" charset="0"/>
              </a:rPr>
              <a:t>Красноярск, 2019</a:t>
            </a:r>
            <a:endParaRPr lang="ru-RU" sz="2800" dirty="0">
              <a:latin typeface="Arial Narrow" panose="020B0606020202030204" pitchFamily="34" charset="0"/>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7280" y="4509399"/>
            <a:ext cx="2329092" cy="927405"/>
          </a:xfrm>
          <a:prstGeom prst="rect">
            <a:avLst/>
          </a:prstGeom>
        </p:spPr>
      </p:pic>
      <p:sp>
        <p:nvSpPr>
          <p:cNvPr id="4" name="TextBox 3"/>
          <p:cNvSpPr txBox="1"/>
          <p:nvPr/>
        </p:nvSpPr>
        <p:spPr>
          <a:xfrm>
            <a:off x="894303" y="281354"/>
            <a:ext cx="10500528" cy="707886"/>
          </a:xfrm>
          <a:prstGeom prst="rect">
            <a:avLst/>
          </a:prstGeom>
          <a:noFill/>
        </p:spPr>
        <p:txBody>
          <a:bodyPr wrap="square" rtlCol="0">
            <a:spAutoFit/>
          </a:bodyPr>
          <a:lstStyle/>
          <a:p>
            <a:pPr algn="ctr"/>
            <a:r>
              <a:rPr lang="ru-RU" sz="2000" dirty="0" smtClean="0">
                <a:latin typeface="Arial Narrow" panose="020B0606020202030204" pitchFamily="34" charset="0"/>
              </a:rPr>
              <a:t>Организация и проведение независимой оценки качества условий образовательной деятельности</a:t>
            </a:r>
            <a:br>
              <a:rPr lang="ru-RU" sz="2000" dirty="0" smtClean="0">
                <a:latin typeface="Arial Narrow" panose="020B0606020202030204" pitchFamily="34" charset="0"/>
              </a:rPr>
            </a:br>
            <a:r>
              <a:rPr lang="ru-RU" sz="2000" dirty="0" smtClean="0">
                <a:latin typeface="Arial Narrow" panose="020B0606020202030204" pitchFamily="34" charset="0"/>
              </a:rPr>
              <a:t> на муниципальном уровне</a:t>
            </a:r>
            <a:endParaRPr lang="ru-RU" sz="2000" dirty="0">
              <a:latin typeface="Arial Narrow" panose="020B0606020202030204" pitchFamily="34" charset="0"/>
            </a:endParaRPr>
          </a:p>
        </p:txBody>
      </p:sp>
    </p:spTree>
    <p:extLst>
      <p:ext uri="{BB962C8B-B14F-4D97-AF65-F5344CB8AC3E}">
        <p14:creationId xmlns:p14="http://schemas.microsoft.com/office/powerpoint/2010/main" val="32744308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tabLst>
                <a:tab pos="0" algn="l"/>
                <a:tab pos="1041651" algn="l"/>
                <a:tab pos="2083303" algn="l"/>
                <a:tab pos="3124954" algn="l"/>
                <a:tab pos="4166605" algn="l"/>
                <a:tab pos="5208256" algn="l"/>
                <a:tab pos="6249908" algn="l"/>
                <a:tab pos="7291559" algn="l"/>
                <a:tab pos="8333211" algn="l"/>
                <a:tab pos="9374862" algn="l"/>
                <a:tab pos="10416513" algn="l"/>
                <a:tab pos="11458165" algn="l"/>
              </a:tabLst>
            </a:pPr>
            <a:r>
              <a:rPr lang="ru-RU" sz="4400" b="1" dirty="0">
                <a:solidFill>
                  <a:srgbClr val="002060"/>
                </a:solidFill>
                <a:latin typeface="Arial Narrow" panose="020B0606020202030204" pitchFamily="34" charset="0"/>
              </a:rPr>
              <a:t>Спасибо за внимание!</a:t>
            </a:r>
          </a:p>
        </p:txBody>
      </p:sp>
      <p:sp>
        <p:nvSpPr>
          <p:cNvPr id="3" name="Объект 2"/>
          <p:cNvSpPr>
            <a:spLocks noGrp="1"/>
          </p:cNvSpPr>
          <p:nvPr>
            <p:ph idx="1"/>
          </p:nvPr>
        </p:nvSpPr>
        <p:spPr>
          <a:xfrm>
            <a:off x="1097280" y="2987039"/>
            <a:ext cx="10058400" cy="3134303"/>
          </a:xfrm>
        </p:spPr>
        <p:txBody>
          <a:bodyPr>
            <a:normAutofit/>
          </a:bodyPr>
          <a:lstStyle/>
          <a:p>
            <a:pPr marL="0" indent="0">
              <a:lnSpc>
                <a:spcPct val="100000"/>
              </a:lnSpc>
              <a:spcBef>
                <a:spcPts val="600"/>
              </a:spcBef>
              <a:buNone/>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3600" u="sng" dirty="0" smtClean="0">
                <a:solidFill>
                  <a:schemeClr val="tx1"/>
                </a:solidFill>
                <a:latin typeface="Arial Narrow" panose="020B0606020202030204" pitchFamily="34" charset="0"/>
                <a:hlinkClick r:id="rId2"/>
              </a:rPr>
              <a:t>Отдел независимой оценки  ЦОКО</a:t>
            </a:r>
          </a:p>
          <a:p>
            <a:pPr marL="268288" indent="-268288">
              <a:lnSpc>
                <a:spcPct val="100000"/>
              </a:lnSpc>
              <a:spcBef>
                <a:spcPts val="600"/>
              </a:spcBef>
              <a:buFont typeface="Wingdings" pitchFamily="2" charset="2"/>
              <a:buChar char="w"/>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3600" u="sng" dirty="0" smtClean="0">
                <a:solidFill>
                  <a:schemeClr val="tx1"/>
                </a:solidFill>
                <a:latin typeface="Arial Narrow" panose="020B0606020202030204" pitchFamily="34" charset="0"/>
                <a:hlinkClick r:id="rId2"/>
              </a:rPr>
              <a:t>+7 (391) 204 02 86</a:t>
            </a:r>
          </a:p>
          <a:p>
            <a:pPr marL="268288" indent="-268288">
              <a:lnSpc>
                <a:spcPct val="100000"/>
              </a:lnSpc>
              <a:spcBef>
                <a:spcPts val="600"/>
              </a:spcBef>
              <a:buFont typeface="Wingdings" pitchFamily="2" charset="2"/>
              <a:buChar char="w"/>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en-US" sz="3600" u="sng" dirty="0" smtClean="0">
                <a:solidFill>
                  <a:schemeClr val="tx1"/>
                </a:solidFill>
                <a:latin typeface="Arial Narrow" panose="020B0606020202030204" pitchFamily="34" charset="0"/>
                <a:hlinkClick r:id="rId2"/>
              </a:rPr>
              <a:t>http</a:t>
            </a:r>
            <a:r>
              <a:rPr lang="en-US" sz="3600" u="sng" dirty="0">
                <a:solidFill>
                  <a:schemeClr val="tx1"/>
                </a:solidFill>
                <a:latin typeface="Arial Narrow" panose="020B0606020202030204" pitchFamily="34" charset="0"/>
                <a:hlinkClick r:id="rId2"/>
              </a:rPr>
              <a:t>://www.coko24.ru</a:t>
            </a:r>
            <a:endParaRPr lang="ru-RU" sz="3600" u="sng" dirty="0">
              <a:solidFill>
                <a:schemeClr val="tx1"/>
              </a:solidFill>
              <a:latin typeface="Arial Narrow" panose="020B0606020202030204" pitchFamily="34" charset="0"/>
              <a:hlinkClick r:id="rId3"/>
            </a:endParaRPr>
          </a:p>
        </p:txBody>
      </p:sp>
    </p:spTree>
    <p:extLst>
      <p:ext uri="{BB962C8B-B14F-4D97-AF65-F5344CB8AC3E}">
        <p14:creationId xmlns:p14="http://schemas.microsoft.com/office/powerpoint/2010/main" val="42623822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4201" y="152401"/>
            <a:ext cx="11226800" cy="1600200"/>
          </a:xfrm>
        </p:spPr>
        <p:txBody>
          <a:bodyPr>
            <a:noAutofit/>
          </a:bodyPr>
          <a:lstStyle/>
          <a:p>
            <a:pPr algn="ctr"/>
            <a:r>
              <a:rPr lang="ru-RU" sz="3200" b="1" dirty="0">
                <a:solidFill>
                  <a:schemeClr val="accent2"/>
                </a:solidFill>
                <a:latin typeface="Arial Narrow" panose="020B0606020202030204" pitchFamily="34" charset="0"/>
              </a:rPr>
              <a:t>ст. 95.2 Федерального закона </a:t>
            </a:r>
            <a:r>
              <a:rPr lang="ru-RU" sz="3200" b="1" dirty="0" smtClean="0">
                <a:solidFill>
                  <a:schemeClr val="accent2"/>
                </a:solidFill>
                <a:latin typeface="Arial Narrow" panose="020B0606020202030204" pitchFamily="34" charset="0"/>
              </a:rPr>
              <a:t>от </a:t>
            </a:r>
            <a:r>
              <a:rPr lang="ru-RU" sz="3200" b="1" dirty="0">
                <a:solidFill>
                  <a:schemeClr val="accent2"/>
                </a:solidFill>
                <a:latin typeface="Arial Narrow" panose="020B0606020202030204" pitchFamily="34" charset="0"/>
              </a:rPr>
              <a:t>29 декабря 2012 г. № 273 – ФЗ</a:t>
            </a:r>
            <a:r>
              <a:rPr lang="ru-RU" sz="3600" b="1" dirty="0">
                <a:solidFill>
                  <a:schemeClr val="accent2"/>
                </a:solidFill>
                <a:latin typeface="Arial Narrow" panose="020B0606020202030204" pitchFamily="34" charset="0"/>
              </a:rPr>
              <a:t> </a:t>
            </a:r>
            <a:r>
              <a:rPr lang="ru-RU" sz="4000" b="1" dirty="0">
                <a:solidFill>
                  <a:schemeClr val="accent2"/>
                </a:solidFill>
                <a:latin typeface="Arial Narrow" panose="020B0606020202030204" pitchFamily="34" charset="0"/>
              </a:rPr>
              <a:t/>
            </a:r>
            <a:br>
              <a:rPr lang="ru-RU" sz="4000" b="1" dirty="0">
                <a:solidFill>
                  <a:schemeClr val="accent2"/>
                </a:solidFill>
                <a:latin typeface="Arial Narrow" panose="020B0606020202030204" pitchFamily="34" charset="0"/>
              </a:rPr>
            </a:br>
            <a:r>
              <a:rPr lang="ru-RU" sz="4000" b="1" dirty="0">
                <a:solidFill>
                  <a:schemeClr val="accent2"/>
                </a:solidFill>
                <a:latin typeface="Arial Narrow" panose="020B0606020202030204" pitchFamily="34" charset="0"/>
              </a:rPr>
              <a:t>«Об образовании в Российской Федерации» </a:t>
            </a:r>
          </a:p>
        </p:txBody>
      </p:sp>
      <p:graphicFrame>
        <p:nvGraphicFramePr>
          <p:cNvPr id="7" name="Объект 6"/>
          <p:cNvGraphicFramePr>
            <a:graphicFrameLocks noGrp="1"/>
          </p:cNvGraphicFramePr>
          <p:nvPr>
            <p:ph idx="1"/>
            <p:extLst>
              <p:ext uri="{D42A27DB-BD31-4B8C-83A1-F6EECF244321}">
                <p14:modId xmlns:p14="http://schemas.microsoft.com/office/powerpoint/2010/main" val="1473863412"/>
              </p:ext>
            </p:extLst>
          </p:nvPr>
        </p:nvGraphicFramePr>
        <p:xfrm>
          <a:off x="1096963" y="1846263"/>
          <a:ext cx="10058400" cy="4287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Стрелка вниз 10"/>
          <p:cNvSpPr/>
          <p:nvPr/>
        </p:nvSpPr>
        <p:spPr>
          <a:xfrm>
            <a:off x="5883847" y="3371913"/>
            <a:ext cx="484632" cy="3937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Скругленный прямоугольник 2"/>
          <p:cNvSpPr/>
          <p:nvPr/>
        </p:nvSpPr>
        <p:spPr>
          <a:xfrm>
            <a:off x="1121664" y="1999488"/>
            <a:ext cx="10009632"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ru-RU" sz="3200" dirty="0">
                <a:solidFill>
                  <a:schemeClr val="bg1"/>
                </a:solidFill>
                <a:latin typeface="Arial Narrow" panose="020B0606020202030204" pitchFamily="34" charset="0"/>
              </a:rPr>
              <a:t>Сбор и обобщение информации о качестве условий осуществления образовательной деятельности</a:t>
            </a:r>
          </a:p>
        </p:txBody>
      </p:sp>
      <p:sp>
        <p:nvSpPr>
          <p:cNvPr id="4" name="Скругленный прямоугольник 3"/>
          <p:cNvSpPr/>
          <p:nvPr/>
        </p:nvSpPr>
        <p:spPr>
          <a:xfrm>
            <a:off x="1145731" y="3885607"/>
            <a:ext cx="10009632" cy="19141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spcAft>
                <a:spcPts val="0"/>
              </a:spcAft>
            </a:pPr>
            <a:r>
              <a:rPr lang="ru-RU" sz="2800" dirty="0">
                <a:solidFill>
                  <a:schemeClr val="bg1"/>
                </a:solidFill>
                <a:latin typeface="Arial Narrow" panose="020B0606020202030204" pitchFamily="34" charset="0"/>
              </a:rPr>
              <a:t>Организациями – операторами </a:t>
            </a:r>
            <a:br>
              <a:rPr lang="ru-RU" sz="2800" dirty="0">
                <a:solidFill>
                  <a:schemeClr val="bg1"/>
                </a:solidFill>
                <a:latin typeface="Arial Narrow" panose="020B0606020202030204" pitchFamily="34" charset="0"/>
              </a:rPr>
            </a:br>
            <a:r>
              <a:rPr lang="ru-RU" sz="2800" dirty="0">
                <a:solidFill>
                  <a:schemeClr val="bg1"/>
                </a:solidFill>
                <a:latin typeface="Arial Narrow" panose="020B0606020202030204" pitchFamily="34" charset="0"/>
              </a:rPr>
              <a:t>в рамках государственных, муниципальных контрактов  на выполнение работ (оказание услуг), заключенными в соответствии с Федеральным законом от 05.04.2013 № 44-ФЗ</a:t>
            </a:r>
          </a:p>
        </p:txBody>
      </p:sp>
    </p:spTree>
    <p:extLst>
      <p:ext uri="{BB962C8B-B14F-4D97-AF65-F5344CB8AC3E}">
        <p14:creationId xmlns:p14="http://schemas.microsoft.com/office/powerpoint/2010/main" val="36161811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114300"/>
            <a:ext cx="10058400" cy="1473200"/>
          </a:xfrm>
        </p:spPr>
        <p:txBody>
          <a:bodyPr>
            <a:normAutofit/>
          </a:bodyPr>
          <a:lstStyle/>
          <a:p>
            <a:pPr algn="ctr"/>
            <a:r>
              <a:rPr lang="ru-RU" sz="4300" b="1" dirty="0">
                <a:solidFill>
                  <a:schemeClr val="accent2"/>
                </a:solidFill>
                <a:latin typeface="Arial Narrow" panose="020B0606020202030204" pitchFamily="34" charset="0"/>
              </a:rPr>
              <a:t>Нормативная основа </a:t>
            </a:r>
            <a:r>
              <a:rPr lang="ru-RU" sz="4300" b="1" dirty="0" smtClean="0">
                <a:solidFill>
                  <a:schemeClr val="accent2"/>
                </a:solidFill>
                <a:latin typeface="Arial Narrow" panose="020B0606020202030204" pitchFamily="34" charset="0"/>
              </a:rPr>
              <a:t>требований к </a:t>
            </a:r>
            <a:r>
              <a:rPr lang="ru-RU" sz="4300" b="1" dirty="0">
                <a:solidFill>
                  <a:schemeClr val="accent2"/>
                </a:solidFill>
                <a:latin typeface="Arial Narrow" panose="020B0606020202030204" pitchFamily="34" charset="0"/>
              </a:rPr>
              <a:t>организации - оператору</a:t>
            </a:r>
          </a:p>
        </p:txBody>
      </p:sp>
      <p:sp>
        <p:nvSpPr>
          <p:cNvPr id="5" name="Объект 4"/>
          <p:cNvSpPr>
            <a:spLocks noGrp="1"/>
          </p:cNvSpPr>
          <p:nvPr>
            <p:ph idx="1"/>
          </p:nvPr>
        </p:nvSpPr>
        <p:spPr>
          <a:xfrm>
            <a:off x="1097280" y="2082800"/>
            <a:ext cx="10058400" cy="3786294"/>
          </a:xfrm>
        </p:spPr>
        <p:txBody>
          <a:bodyPr>
            <a:normAutofit lnSpcReduction="10000"/>
          </a:bodyPr>
          <a:lstStyle/>
          <a:p>
            <a:pPr marL="268288" indent="-268288">
              <a:lnSpc>
                <a:spcPct val="100000"/>
              </a:lnSpc>
              <a:spcBef>
                <a:spcPts val="600"/>
              </a:spcBef>
              <a:buFont typeface="Wingdings" pitchFamily="2" charset="2"/>
              <a:buChar char="w"/>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3000" u="sng" dirty="0">
                <a:solidFill>
                  <a:schemeClr val="tx1"/>
                </a:solidFill>
                <a:latin typeface="Arial Narrow" panose="020B0606020202030204" pitchFamily="34" charset="0"/>
              </a:rPr>
              <a:t>  Методические рекомендации к единому порядку расчета показателей с учетом отраслевых особенностей </a:t>
            </a:r>
          </a:p>
          <a:p>
            <a:pPr marL="268288" indent="-268288">
              <a:lnSpc>
                <a:spcPct val="100000"/>
              </a:lnSpc>
              <a:spcBef>
                <a:spcPts val="600"/>
              </a:spcBef>
              <a:buFont typeface="Wingdings" pitchFamily="2" charset="2"/>
              <a:buChar char="w"/>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3000" u="sng" dirty="0">
                <a:solidFill>
                  <a:schemeClr val="tx1"/>
                </a:solidFill>
                <a:latin typeface="Arial Narrow" panose="020B0606020202030204" pitchFamily="34" charset="0"/>
              </a:rPr>
              <a:t>ст.32  Федерального закона № 44-ФЗ от 05.04.2013 «О контрактной системе в сфере закупок товаров, работ, услуг для обеспечения государственных и муниципальных нужд»</a:t>
            </a:r>
          </a:p>
          <a:p>
            <a:pPr marL="268288" indent="-268288">
              <a:lnSpc>
                <a:spcPct val="100000"/>
              </a:lnSpc>
              <a:spcBef>
                <a:spcPts val="600"/>
              </a:spcBef>
              <a:buFont typeface="Wingdings" pitchFamily="2" charset="2"/>
              <a:buChar char="w"/>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3000" u="sng" dirty="0">
                <a:solidFill>
                  <a:schemeClr val="tx1"/>
                </a:solidFill>
                <a:latin typeface="Arial Narrow" panose="020B0606020202030204" pitchFamily="34" charset="0"/>
              </a:rPr>
              <a:t>п. 3.5. протокола заседания Общественного совета при Министерстве просвещения Российской Федерации про проведению НОКУ ООД от 30.08.2019 № ОС-4/</a:t>
            </a:r>
            <a:r>
              <a:rPr lang="ru-RU" sz="3000" u="sng" dirty="0" err="1">
                <a:solidFill>
                  <a:schemeClr val="tx1"/>
                </a:solidFill>
                <a:latin typeface="Arial Narrow" panose="020B0606020202030204" pitchFamily="34" charset="0"/>
              </a:rPr>
              <a:t>пр</a:t>
            </a:r>
            <a:endParaRPr lang="ru-RU" sz="3000" u="sng" dirty="0">
              <a:solidFill>
                <a:schemeClr val="tx1"/>
              </a:solidFill>
              <a:latin typeface="Arial Narrow" panose="020B0606020202030204" pitchFamily="34" charset="0"/>
            </a:endParaRPr>
          </a:p>
          <a:p>
            <a:pPr algn="ctr">
              <a:lnSpc>
                <a:spcPct val="100000"/>
              </a:lnSpc>
              <a:spcBef>
                <a:spcPts val="0"/>
              </a:spcBef>
              <a:spcAft>
                <a:spcPts val="0"/>
              </a:spcAft>
            </a:pPr>
            <a:endParaRPr lang="ru-RU" sz="2400" i="1" dirty="0">
              <a:solidFill>
                <a:srgbClr val="0070C0"/>
              </a:solidFill>
              <a:latin typeface="Times New Roman" panose="02020603050405020304" pitchFamily="18"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34573823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286604"/>
            <a:ext cx="10058400" cy="1321132"/>
          </a:xfrm>
        </p:spPr>
        <p:txBody>
          <a:bodyPr anchor="ctr" anchorCtr="0">
            <a:normAutofit fontScale="90000"/>
          </a:bodyPr>
          <a:lstStyle/>
          <a:p>
            <a:pPr algn="ctr"/>
            <a:r>
              <a:rPr lang="ru-RU" b="1" dirty="0" smtClean="0">
                <a:solidFill>
                  <a:schemeClr val="accent2"/>
                </a:solidFill>
                <a:latin typeface="Arial Narrow" panose="020B0606020202030204" pitchFamily="34" charset="0"/>
              </a:rPr>
              <a:t>Квалификационные требования к участникам конкурсной процедуры</a:t>
            </a:r>
            <a:endParaRPr lang="ru-RU" b="1" dirty="0">
              <a:solidFill>
                <a:schemeClr val="accent2"/>
              </a:solidFill>
              <a:latin typeface="Arial Narrow" panose="020B0606020202030204" pitchFamily="34" charset="0"/>
            </a:endParaRPr>
          </a:p>
        </p:txBody>
      </p:sp>
      <p:sp>
        <p:nvSpPr>
          <p:cNvPr id="3" name="Содержимое 2"/>
          <p:cNvSpPr>
            <a:spLocks noGrp="1"/>
          </p:cNvSpPr>
          <p:nvPr>
            <p:ph idx="1"/>
          </p:nvPr>
        </p:nvSpPr>
        <p:spPr>
          <a:xfrm>
            <a:off x="1133145" y="1816608"/>
            <a:ext cx="10080598" cy="4309556"/>
          </a:xfrm>
        </p:spPr>
        <p:txBody>
          <a:bodyPr>
            <a:noAutofit/>
          </a:bodyPr>
          <a:lstStyle/>
          <a:p>
            <a:pPr marL="268288" indent="-268288">
              <a:lnSpc>
                <a:spcPct val="100000"/>
              </a:lnSpc>
              <a:spcBef>
                <a:spcPts val="600"/>
              </a:spcBef>
              <a:buFont typeface="Wingdings" pitchFamily="2" charset="2"/>
              <a:buChar char="w"/>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3000" u="sng" dirty="0" smtClean="0">
                <a:solidFill>
                  <a:schemeClr val="tx1"/>
                </a:solidFill>
                <a:latin typeface="Arial Narrow" panose="020B0606020202030204" pitchFamily="34" charset="0"/>
              </a:rPr>
              <a:t>Квалификация</a:t>
            </a:r>
            <a:r>
              <a:rPr lang="ru-RU" sz="3000" dirty="0" smtClean="0">
                <a:solidFill>
                  <a:schemeClr val="tx1"/>
                </a:solidFill>
                <a:latin typeface="Arial Narrow" panose="020B0606020202030204" pitchFamily="34" charset="0"/>
              </a:rPr>
              <a:t> трудовых ресурсов (</a:t>
            </a:r>
            <a:r>
              <a:rPr lang="ru-RU" sz="3000" u="sng" dirty="0" smtClean="0">
                <a:solidFill>
                  <a:schemeClr val="tx1"/>
                </a:solidFill>
                <a:latin typeface="Arial Narrow" panose="020B0606020202030204" pitchFamily="34" charset="0"/>
              </a:rPr>
              <a:t>руководителей и ключевых специалистов</a:t>
            </a:r>
            <a:r>
              <a:rPr lang="ru-RU" sz="3000" dirty="0" smtClean="0">
                <a:solidFill>
                  <a:schemeClr val="tx1"/>
                </a:solidFill>
                <a:latin typeface="Arial Narrow" panose="020B0606020202030204" pitchFamily="34" charset="0"/>
              </a:rPr>
              <a:t>) предлагаемых для выполнения работ (оказания услуг);</a:t>
            </a:r>
          </a:p>
          <a:p>
            <a:pPr marL="268288" indent="-268288">
              <a:lnSpc>
                <a:spcPct val="100000"/>
              </a:lnSpc>
              <a:spcBef>
                <a:spcPts val="600"/>
              </a:spcBef>
              <a:buFont typeface="Wingdings" pitchFamily="2" charset="2"/>
              <a:buChar char="w"/>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3000" u="sng" dirty="0" smtClean="0">
                <a:solidFill>
                  <a:schemeClr val="tx1"/>
                </a:solidFill>
                <a:latin typeface="Arial Narrow" panose="020B0606020202030204" pitchFamily="34" charset="0"/>
              </a:rPr>
              <a:t>Опыт</a:t>
            </a:r>
            <a:r>
              <a:rPr lang="ru-RU" sz="3000" dirty="0" smtClean="0">
                <a:solidFill>
                  <a:schemeClr val="tx1"/>
                </a:solidFill>
                <a:latin typeface="Arial Narrow" panose="020B0606020202030204" pitchFamily="34" charset="0"/>
              </a:rPr>
              <a:t> участника по успешному выполнению (оказанию услуг) сопоставимых с предметом конкурса по содержанию, составу работ (услуг) и объему финансирования;</a:t>
            </a:r>
          </a:p>
          <a:p>
            <a:pPr marL="268288" indent="-268288">
              <a:lnSpc>
                <a:spcPct val="100000"/>
              </a:lnSpc>
              <a:spcBef>
                <a:spcPts val="600"/>
              </a:spcBef>
              <a:buFont typeface="Wingdings" pitchFamily="2" charset="2"/>
              <a:buChar char="w"/>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3000" u="sng" dirty="0" smtClean="0">
                <a:solidFill>
                  <a:schemeClr val="tx1"/>
                </a:solidFill>
                <a:latin typeface="Arial Narrow" panose="020B0606020202030204" pitchFamily="34" charset="0"/>
              </a:rPr>
              <a:t>Деловая репутация </a:t>
            </a:r>
            <a:r>
              <a:rPr lang="ru-RU" sz="3000" dirty="0" smtClean="0">
                <a:solidFill>
                  <a:schemeClr val="tx1"/>
                </a:solidFill>
                <a:latin typeface="Arial Narrow" panose="020B0606020202030204" pitchFamily="34" charset="0"/>
              </a:rPr>
              <a:t>участника закупки</a:t>
            </a:r>
          </a:p>
        </p:txBody>
      </p:sp>
    </p:spTree>
    <p:extLst>
      <p:ext uri="{BB962C8B-B14F-4D97-AF65-F5344CB8AC3E}">
        <p14:creationId xmlns:p14="http://schemas.microsoft.com/office/powerpoint/2010/main" val="34571086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215900"/>
            <a:ext cx="10058400" cy="1387122"/>
          </a:xfrm>
        </p:spPr>
        <p:txBody>
          <a:bodyPr anchor="ctr" anchorCtr="0">
            <a:normAutofit/>
          </a:bodyPr>
          <a:lstStyle/>
          <a:p>
            <a:pPr algn="ctr"/>
            <a:r>
              <a:rPr lang="ru-RU" sz="4300" b="1" dirty="0" smtClean="0">
                <a:solidFill>
                  <a:schemeClr val="accent2"/>
                </a:solidFill>
                <a:latin typeface="Arial Narrow" panose="020B0606020202030204" pitchFamily="34" charset="0"/>
              </a:rPr>
              <a:t>Требования к оператору</a:t>
            </a:r>
            <a:r>
              <a:rPr lang="ru-RU" sz="4000" b="1" dirty="0" smtClean="0">
                <a:solidFill>
                  <a:schemeClr val="accent2"/>
                </a:solidFill>
                <a:latin typeface="Arial Narrow" panose="020B0606020202030204" pitchFamily="34" charset="0"/>
              </a:rPr>
              <a:t> </a:t>
            </a:r>
            <a:endParaRPr lang="ru-RU" sz="4000" b="1" dirty="0">
              <a:solidFill>
                <a:schemeClr val="accent2"/>
              </a:solidFill>
              <a:latin typeface="Arial Narrow" panose="020B0606020202030204" pitchFamily="34" charset="0"/>
            </a:endParaRPr>
          </a:p>
        </p:txBody>
      </p:sp>
      <p:sp>
        <p:nvSpPr>
          <p:cNvPr id="3" name="Содержимое 2"/>
          <p:cNvSpPr>
            <a:spLocks noGrp="1"/>
          </p:cNvSpPr>
          <p:nvPr>
            <p:ph idx="1"/>
          </p:nvPr>
        </p:nvSpPr>
        <p:spPr>
          <a:xfrm>
            <a:off x="901700" y="1727200"/>
            <a:ext cx="10896600" cy="4597400"/>
          </a:xfrm>
        </p:spPr>
        <p:txBody>
          <a:bodyPr>
            <a:noAutofit/>
          </a:bodyPr>
          <a:lstStyle/>
          <a:p>
            <a:pPr marL="268288" indent="-268288">
              <a:lnSpc>
                <a:spcPct val="100000"/>
              </a:lnSpc>
              <a:spcBef>
                <a:spcPts val="600"/>
              </a:spcBef>
              <a:buFont typeface="Wingdings" pitchFamily="2" charset="2"/>
              <a:buChar char="w"/>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2900" u="sng" dirty="0">
                <a:solidFill>
                  <a:schemeClr val="tx1"/>
                </a:solidFill>
                <a:latin typeface="Arial Narrow" panose="020B0606020202030204" pitchFamily="34" charset="0"/>
              </a:rPr>
              <a:t>о</a:t>
            </a:r>
            <a:r>
              <a:rPr lang="ru-RU" sz="2900" u="sng" dirty="0" smtClean="0">
                <a:solidFill>
                  <a:schemeClr val="tx1"/>
                </a:solidFill>
                <a:latin typeface="Arial Narrow" panose="020B0606020202030204" pitchFamily="34" charset="0"/>
              </a:rPr>
              <a:t>тсутствие конфликта интересов </a:t>
            </a:r>
            <a:r>
              <a:rPr lang="ru-RU" sz="2900" dirty="0" smtClean="0">
                <a:solidFill>
                  <a:schemeClr val="tx1"/>
                </a:solidFill>
                <a:latin typeface="Arial Narrow" panose="020B0606020202030204" pitchFamily="34" charset="0"/>
              </a:rPr>
              <a:t>в отношении объекта оценки, т.е. оператором не могут быть государственные или муниципальные образовательные организации, которые сами осуществляют образовательную деятельность по основным общеобразовательным программам, образовательным программам среднего профессионального образования, основным программам профессионального обучения, дополнительными общеобразовательными программам; </a:t>
            </a:r>
          </a:p>
          <a:p>
            <a:pPr marL="268288" indent="-268288">
              <a:lnSpc>
                <a:spcPct val="100000"/>
              </a:lnSpc>
              <a:spcBef>
                <a:spcPts val="600"/>
              </a:spcBef>
              <a:buFont typeface="Wingdings" pitchFamily="2" charset="2"/>
              <a:buChar char="w"/>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2900" u="sng" dirty="0">
                <a:solidFill>
                  <a:schemeClr val="tx1"/>
                </a:solidFill>
                <a:latin typeface="Arial Narrow" panose="020B0606020202030204" pitchFamily="34" charset="0"/>
              </a:rPr>
              <a:t>н</a:t>
            </a:r>
            <a:r>
              <a:rPr lang="ru-RU" sz="2900" u="sng" dirty="0" smtClean="0">
                <a:solidFill>
                  <a:schemeClr val="tx1"/>
                </a:solidFill>
                <a:latin typeface="Arial Narrow" panose="020B0606020202030204" pitchFamily="34" charset="0"/>
              </a:rPr>
              <a:t>аличие</a:t>
            </a:r>
            <a:r>
              <a:rPr lang="ru-RU" sz="2900" dirty="0" smtClean="0">
                <a:solidFill>
                  <a:schemeClr val="tx1"/>
                </a:solidFill>
                <a:latin typeface="Arial Narrow" panose="020B0606020202030204" pitchFamily="34" charset="0"/>
              </a:rPr>
              <a:t> у организации-оператора</a:t>
            </a:r>
            <a:r>
              <a:rPr lang="ru-RU" sz="2900" u="sng" dirty="0" smtClean="0">
                <a:solidFill>
                  <a:schemeClr val="tx1"/>
                </a:solidFill>
                <a:latin typeface="Arial Narrow" panose="020B0606020202030204" pitchFamily="34" charset="0"/>
              </a:rPr>
              <a:t> финансовых ресурсов, оборудования и других материальных ресурсов</a:t>
            </a:r>
            <a:r>
              <a:rPr lang="ru-RU" sz="2900" dirty="0" smtClean="0">
                <a:solidFill>
                  <a:schemeClr val="tx1"/>
                </a:solidFill>
                <a:latin typeface="Arial Narrow" panose="020B0606020202030204" pitchFamily="34" charset="0"/>
              </a:rPr>
              <a:t>, принадлежащих ему на праве собственности или на ином законном основании;</a:t>
            </a:r>
            <a:endParaRPr lang="ru-RU" sz="2900" dirty="0">
              <a:solidFill>
                <a:schemeClr val="tx1"/>
              </a:solidFill>
              <a:latin typeface="Arial Narrow" panose="020B0606020202030204" pitchFamily="34" charset="0"/>
            </a:endParaRPr>
          </a:p>
        </p:txBody>
      </p:sp>
    </p:spTree>
    <p:extLst>
      <p:ext uri="{BB962C8B-B14F-4D97-AF65-F5344CB8AC3E}">
        <p14:creationId xmlns:p14="http://schemas.microsoft.com/office/powerpoint/2010/main" val="1350037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431800"/>
            <a:ext cx="10058400" cy="1175936"/>
          </a:xfrm>
        </p:spPr>
        <p:txBody>
          <a:bodyPr anchor="ctr" anchorCtr="0">
            <a:normAutofit/>
          </a:bodyPr>
          <a:lstStyle/>
          <a:p>
            <a:pPr algn="ctr"/>
            <a:r>
              <a:rPr lang="ru-RU" sz="4300" b="1" dirty="0">
                <a:solidFill>
                  <a:schemeClr val="accent2"/>
                </a:solidFill>
                <a:latin typeface="Arial Narrow" panose="020B0606020202030204" pitchFamily="34" charset="0"/>
              </a:rPr>
              <a:t>Требования к </a:t>
            </a:r>
            <a:r>
              <a:rPr lang="ru-RU" sz="4300" b="1" dirty="0" smtClean="0">
                <a:solidFill>
                  <a:schemeClr val="accent2"/>
                </a:solidFill>
                <a:latin typeface="Arial Narrow" panose="020B0606020202030204" pitchFamily="34" charset="0"/>
              </a:rPr>
              <a:t>оператору</a:t>
            </a:r>
            <a:r>
              <a:rPr lang="ru-RU" sz="4000" b="1" dirty="0" smtClean="0">
                <a:solidFill>
                  <a:schemeClr val="accent2"/>
                </a:solidFill>
                <a:latin typeface="Arial Narrow" panose="020B0606020202030204" pitchFamily="34" charset="0"/>
              </a:rPr>
              <a:t> </a:t>
            </a:r>
            <a:endParaRPr lang="ru-RU" sz="4300" b="1" dirty="0">
              <a:solidFill>
                <a:schemeClr val="accent2"/>
              </a:solidFill>
              <a:latin typeface="Arial Narrow" panose="020B0606020202030204" pitchFamily="34" charset="0"/>
            </a:endParaRPr>
          </a:p>
        </p:txBody>
      </p:sp>
      <p:sp>
        <p:nvSpPr>
          <p:cNvPr id="3" name="Содержимое 2"/>
          <p:cNvSpPr>
            <a:spLocks noGrp="1"/>
          </p:cNvSpPr>
          <p:nvPr>
            <p:ph idx="1"/>
          </p:nvPr>
        </p:nvSpPr>
        <p:spPr>
          <a:xfrm>
            <a:off x="1193800" y="1739900"/>
            <a:ext cx="10401300" cy="4394200"/>
          </a:xfrm>
        </p:spPr>
        <p:txBody>
          <a:bodyPr>
            <a:noAutofit/>
          </a:bodyPr>
          <a:lstStyle/>
          <a:p>
            <a:pPr marL="268288" indent="-268288">
              <a:lnSpc>
                <a:spcPct val="100000"/>
              </a:lnSpc>
              <a:spcBef>
                <a:spcPts val="600"/>
              </a:spcBef>
              <a:buFont typeface="Wingdings" pitchFamily="2" charset="2"/>
              <a:buChar char="w"/>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2900" u="sng" dirty="0">
                <a:solidFill>
                  <a:schemeClr val="tx1"/>
                </a:solidFill>
                <a:latin typeface="Arial Narrow" panose="020B0606020202030204" pitchFamily="34" charset="0"/>
              </a:rPr>
              <a:t>н</a:t>
            </a:r>
            <a:r>
              <a:rPr lang="ru-RU" sz="2900" u="sng" dirty="0" smtClean="0">
                <a:solidFill>
                  <a:schemeClr val="tx1"/>
                </a:solidFill>
                <a:latin typeface="Arial Narrow" panose="020B0606020202030204" pitchFamily="34" charset="0"/>
              </a:rPr>
              <a:t>аличие у работников </a:t>
            </a:r>
            <a:r>
              <a:rPr lang="ru-RU" sz="2900" dirty="0" smtClean="0">
                <a:solidFill>
                  <a:schemeClr val="tx1"/>
                </a:solidFill>
                <a:latin typeface="Arial Narrow" panose="020B0606020202030204" pitchFamily="34" charset="0"/>
              </a:rPr>
              <a:t>организации, задействованных в выполнении работ (оказании услуг) по сбору и обобщению информации о качестве условий осуществления образовательной деятельности организациями, </a:t>
            </a:r>
            <a:r>
              <a:rPr lang="ru-RU" sz="2900" u="sng" dirty="0" smtClean="0">
                <a:solidFill>
                  <a:schemeClr val="tx1"/>
                </a:solidFill>
                <a:latin typeface="Arial Narrow" panose="020B0606020202030204" pitchFamily="34" charset="0"/>
              </a:rPr>
              <a:t>необходимой квалификации </a:t>
            </a:r>
            <a:r>
              <a:rPr lang="ru-RU" sz="2900" dirty="0" smtClean="0">
                <a:solidFill>
                  <a:schemeClr val="tx1"/>
                </a:solidFill>
                <a:latin typeface="Arial Narrow" panose="020B0606020202030204" pitchFamily="34" charset="0"/>
              </a:rPr>
              <a:t>(в том числе профессионального образования, опыта работы, связанного с предметом контракта, деловой репутации, наличие достаточной численности таких работников), но </a:t>
            </a:r>
            <a:r>
              <a:rPr lang="ru-RU" sz="2900" u="sng" dirty="0" smtClean="0">
                <a:solidFill>
                  <a:schemeClr val="tx1"/>
                </a:solidFill>
                <a:latin typeface="Arial Narrow" panose="020B0606020202030204" pitchFamily="34" charset="0"/>
              </a:rPr>
              <a:t>не менее пяти человек</a:t>
            </a:r>
            <a:r>
              <a:rPr lang="ru-RU" sz="2900" dirty="0" smtClean="0">
                <a:solidFill>
                  <a:schemeClr val="tx1"/>
                </a:solidFill>
                <a:latin typeface="Arial Narrow" panose="020B0606020202030204" pitchFamily="34" charset="0"/>
              </a:rPr>
              <a:t>; </a:t>
            </a:r>
          </a:p>
          <a:p>
            <a:pPr marL="268288" indent="-268288">
              <a:lnSpc>
                <a:spcPct val="100000"/>
              </a:lnSpc>
              <a:spcBef>
                <a:spcPts val="600"/>
              </a:spcBef>
              <a:buFont typeface="Wingdings" pitchFamily="2" charset="2"/>
              <a:buChar char="w"/>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2900" dirty="0" smtClean="0">
                <a:solidFill>
                  <a:schemeClr val="tx1"/>
                </a:solidFill>
                <a:latin typeface="Arial Narrow" panose="020B0606020202030204" pitchFamily="34" charset="0"/>
              </a:rPr>
              <a:t> </a:t>
            </a:r>
            <a:r>
              <a:rPr lang="ru-RU" sz="2900" u="sng" dirty="0" smtClean="0">
                <a:solidFill>
                  <a:schemeClr val="tx1"/>
                </a:solidFill>
                <a:latin typeface="Arial Narrow" panose="020B0606020202030204" pitchFamily="34" charset="0"/>
              </a:rPr>
              <a:t>наличие опыта экспертной, аналитической и мониторинговой деятельности</a:t>
            </a:r>
            <a:r>
              <a:rPr lang="ru-RU" sz="2900" dirty="0" smtClean="0">
                <a:solidFill>
                  <a:schemeClr val="tx1"/>
                </a:solidFill>
                <a:latin typeface="Arial Narrow" panose="020B0606020202030204" pitchFamily="34" charset="0"/>
              </a:rPr>
              <a:t> связанной с предметом контракта </a:t>
            </a:r>
            <a:r>
              <a:rPr lang="ru-RU" sz="2900" u="sng" dirty="0" smtClean="0">
                <a:solidFill>
                  <a:schemeClr val="tx1"/>
                </a:solidFill>
                <a:latin typeface="Arial Narrow" panose="020B0606020202030204" pitchFamily="34" charset="0"/>
              </a:rPr>
              <a:t>не менее двух лет</a:t>
            </a:r>
            <a:r>
              <a:rPr lang="ru-RU" sz="2900" dirty="0" smtClean="0">
                <a:solidFill>
                  <a:schemeClr val="tx1"/>
                </a:solidFill>
                <a:latin typeface="Arial Narrow" panose="020B0606020202030204" pitchFamily="34" charset="0"/>
              </a:rPr>
              <a:t>; </a:t>
            </a:r>
          </a:p>
          <a:p>
            <a:pPr marL="268288" indent="-268288">
              <a:lnSpc>
                <a:spcPct val="100000"/>
              </a:lnSpc>
              <a:spcBef>
                <a:spcPts val="600"/>
              </a:spcBef>
              <a:buFont typeface="Wingdings" pitchFamily="2" charset="2"/>
              <a:buChar char="w"/>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endParaRPr lang="ru-RU" sz="2900" dirty="0">
              <a:latin typeface="Arial Narrow" panose="020B0606020202030204" pitchFamily="34" charset="0"/>
            </a:endParaRPr>
          </a:p>
        </p:txBody>
      </p:sp>
    </p:spTree>
    <p:extLst>
      <p:ext uri="{BB962C8B-B14F-4D97-AF65-F5344CB8AC3E}">
        <p14:creationId xmlns:p14="http://schemas.microsoft.com/office/powerpoint/2010/main" val="8155041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431800"/>
            <a:ext cx="10058400" cy="1175936"/>
          </a:xfrm>
        </p:spPr>
        <p:txBody>
          <a:bodyPr anchor="ctr" anchorCtr="0">
            <a:normAutofit/>
          </a:bodyPr>
          <a:lstStyle/>
          <a:p>
            <a:pPr algn="ctr"/>
            <a:r>
              <a:rPr lang="ru-RU" sz="4300" b="1" dirty="0">
                <a:solidFill>
                  <a:schemeClr val="accent2"/>
                </a:solidFill>
                <a:latin typeface="Arial Narrow" panose="020B0606020202030204" pitchFamily="34" charset="0"/>
              </a:rPr>
              <a:t>Требования к </a:t>
            </a:r>
            <a:r>
              <a:rPr lang="ru-RU" sz="4300" b="1" dirty="0" smtClean="0">
                <a:solidFill>
                  <a:schemeClr val="accent2"/>
                </a:solidFill>
                <a:latin typeface="Arial Narrow" panose="020B0606020202030204" pitchFamily="34" charset="0"/>
              </a:rPr>
              <a:t>оператору</a:t>
            </a:r>
            <a:r>
              <a:rPr lang="ru-RU" sz="4000" b="1" dirty="0" smtClean="0">
                <a:solidFill>
                  <a:schemeClr val="accent2"/>
                </a:solidFill>
                <a:latin typeface="Arial Narrow" panose="020B0606020202030204" pitchFamily="34" charset="0"/>
              </a:rPr>
              <a:t> </a:t>
            </a:r>
            <a:endParaRPr lang="ru-RU" sz="4300" b="1" dirty="0">
              <a:solidFill>
                <a:schemeClr val="accent2"/>
              </a:solidFill>
              <a:latin typeface="Arial Narrow" panose="020B0606020202030204" pitchFamily="34" charset="0"/>
            </a:endParaRPr>
          </a:p>
        </p:txBody>
      </p:sp>
      <p:sp>
        <p:nvSpPr>
          <p:cNvPr id="3" name="Содержимое 2"/>
          <p:cNvSpPr>
            <a:spLocks noGrp="1"/>
          </p:cNvSpPr>
          <p:nvPr>
            <p:ph idx="1"/>
          </p:nvPr>
        </p:nvSpPr>
        <p:spPr>
          <a:xfrm>
            <a:off x="812800" y="1739900"/>
            <a:ext cx="10947400" cy="4546600"/>
          </a:xfrm>
        </p:spPr>
        <p:txBody>
          <a:bodyPr>
            <a:noAutofit/>
          </a:bodyPr>
          <a:lstStyle/>
          <a:p>
            <a:pPr marL="268288" indent="-268288">
              <a:lnSpc>
                <a:spcPct val="100000"/>
              </a:lnSpc>
              <a:spcBef>
                <a:spcPts val="600"/>
              </a:spcBef>
              <a:buFont typeface="Wingdings" pitchFamily="2" charset="2"/>
              <a:buChar char="w"/>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2900" u="sng" dirty="0">
                <a:solidFill>
                  <a:schemeClr val="tx1"/>
                </a:solidFill>
                <a:latin typeface="Arial Narrow" panose="020B0606020202030204" pitchFamily="34" charset="0"/>
              </a:rPr>
              <a:t>о</a:t>
            </a:r>
            <a:r>
              <a:rPr lang="ru-RU" sz="2900" u="sng" dirty="0" smtClean="0">
                <a:solidFill>
                  <a:schemeClr val="tx1"/>
                </a:solidFill>
                <a:latin typeface="Arial Narrow" panose="020B0606020202030204" pitchFamily="34" charset="0"/>
              </a:rPr>
              <a:t>тсутствие</a:t>
            </a:r>
            <a:r>
              <a:rPr lang="ru-RU" sz="2900" dirty="0" smtClean="0">
                <a:solidFill>
                  <a:schemeClr val="tx1"/>
                </a:solidFill>
                <a:latin typeface="Arial Narrow" panose="020B0606020202030204" pitchFamily="34" charset="0"/>
              </a:rPr>
              <a:t> организации </a:t>
            </a:r>
            <a:r>
              <a:rPr lang="ru-RU" sz="2900" u="sng" dirty="0" smtClean="0">
                <a:solidFill>
                  <a:schemeClr val="tx1"/>
                </a:solidFill>
                <a:latin typeface="Arial Narrow" panose="020B0606020202030204" pitchFamily="34" charset="0"/>
              </a:rPr>
              <a:t>в реестре недобросовестных поставщиков </a:t>
            </a:r>
            <a:r>
              <a:rPr lang="ru-RU" sz="2900" dirty="0" smtClean="0">
                <a:solidFill>
                  <a:schemeClr val="tx1"/>
                </a:solidFill>
                <a:latin typeface="Arial Narrow" panose="020B0606020202030204" pitchFamily="34" charset="0"/>
              </a:rPr>
              <a:t>(подрядчиков, исполнителей) по результатам оказания услуг в рамках исполнения контрактов, заключенных в соответствии с Федеральным законом от 05.04.2013 № 44 – ФЗ;</a:t>
            </a:r>
          </a:p>
          <a:p>
            <a:pPr marL="268288" indent="-268288">
              <a:lnSpc>
                <a:spcPct val="100000"/>
              </a:lnSpc>
              <a:spcBef>
                <a:spcPts val="600"/>
              </a:spcBef>
              <a:buFont typeface="Wingdings" pitchFamily="2" charset="2"/>
              <a:buChar char="w"/>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2900" dirty="0" smtClean="0">
                <a:solidFill>
                  <a:schemeClr val="tx1"/>
                </a:solidFill>
                <a:latin typeface="Arial Narrow" panose="020B0606020202030204" pitchFamily="34" charset="0"/>
              </a:rPr>
              <a:t> </a:t>
            </a:r>
            <a:r>
              <a:rPr lang="ru-RU" sz="2900" u="sng" dirty="0">
                <a:solidFill>
                  <a:schemeClr val="tx1"/>
                </a:solidFill>
                <a:latin typeface="Arial Narrow" panose="020B0606020202030204" pitchFamily="34" charset="0"/>
              </a:rPr>
              <a:t>о</a:t>
            </a:r>
            <a:r>
              <a:rPr lang="ru-RU" sz="2900" u="sng" dirty="0" smtClean="0">
                <a:solidFill>
                  <a:schemeClr val="tx1"/>
                </a:solidFill>
                <a:latin typeface="Arial Narrow" panose="020B0606020202030204" pitchFamily="34" charset="0"/>
              </a:rPr>
              <a:t>тсутствие у руководителя организации, членов коллегиального исполнительного органа, лица</a:t>
            </a:r>
            <a:r>
              <a:rPr lang="ru-RU" sz="2900" dirty="0" smtClean="0">
                <a:solidFill>
                  <a:schemeClr val="tx1"/>
                </a:solidFill>
                <a:latin typeface="Arial Narrow" panose="020B0606020202030204" pitchFamily="34" charset="0"/>
              </a:rPr>
              <a:t>, исполняющего функции единоличного исполнительного органа, или </a:t>
            </a:r>
            <a:r>
              <a:rPr lang="ru-RU" sz="2900" u="sng" dirty="0" smtClean="0">
                <a:solidFill>
                  <a:schemeClr val="tx1"/>
                </a:solidFill>
                <a:latin typeface="Arial Narrow" panose="020B0606020202030204" pitchFamily="34" charset="0"/>
              </a:rPr>
              <a:t>главного бухгалтера </a:t>
            </a:r>
            <a:r>
              <a:rPr lang="ru-RU" sz="2900" dirty="0" smtClean="0">
                <a:solidFill>
                  <a:schemeClr val="tx1"/>
                </a:solidFill>
                <a:latin typeface="Arial Narrow" panose="020B0606020202030204" pitchFamily="34" charset="0"/>
              </a:rPr>
              <a:t>организации </a:t>
            </a:r>
            <a:r>
              <a:rPr lang="ru-RU" sz="2900" u="sng" dirty="0" smtClean="0">
                <a:solidFill>
                  <a:schemeClr val="tx1"/>
                </a:solidFill>
                <a:latin typeface="Arial Narrow" panose="020B0606020202030204" pitchFamily="34" charset="0"/>
              </a:rPr>
              <a:t>судимости за преступления в сфере экономики </a:t>
            </a:r>
            <a:r>
              <a:rPr lang="ru-RU" sz="2900" dirty="0" smtClean="0">
                <a:solidFill>
                  <a:schemeClr val="tx1"/>
                </a:solidFill>
                <a:latin typeface="Arial Narrow" panose="020B0606020202030204" pitchFamily="34" charset="0"/>
              </a:rPr>
              <a:t>и (или преступления, предусмотренные статьями 289, 290, 291, 291.1 Уголовного кодекса РФ (за исключением лиц, у которых такая судимость погашена или снята);</a:t>
            </a:r>
            <a:endParaRPr lang="ru-RU" sz="2900" dirty="0">
              <a:solidFill>
                <a:schemeClr val="tx1"/>
              </a:solidFill>
              <a:latin typeface="Arial Narrow" panose="020B0606020202030204" pitchFamily="34" charset="0"/>
            </a:endParaRPr>
          </a:p>
        </p:txBody>
      </p:sp>
    </p:spTree>
    <p:extLst>
      <p:ext uri="{BB962C8B-B14F-4D97-AF65-F5344CB8AC3E}">
        <p14:creationId xmlns:p14="http://schemas.microsoft.com/office/powerpoint/2010/main" val="21297385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431800"/>
            <a:ext cx="10058400" cy="1175936"/>
          </a:xfrm>
        </p:spPr>
        <p:txBody>
          <a:bodyPr anchor="ctr" anchorCtr="0">
            <a:normAutofit/>
          </a:bodyPr>
          <a:lstStyle/>
          <a:p>
            <a:pPr algn="ctr"/>
            <a:r>
              <a:rPr lang="ru-RU" sz="4300" b="1" dirty="0">
                <a:solidFill>
                  <a:schemeClr val="accent2"/>
                </a:solidFill>
                <a:latin typeface="Arial Narrow" panose="020B0606020202030204" pitchFamily="34" charset="0"/>
              </a:rPr>
              <a:t>Требования к </a:t>
            </a:r>
            <a:r>
              <a:rPr lang="ru-RU" sz="4300" b="1" dirty="0" smtClean="0">
                <a:solidFill>
                  <a:schemeClr val="accent2"/>
                </a:solidFill>
                <a:latin typeface="Arial Narrow" panose="020B0606020202030204" pitchFamily="34" charset="0"/>
              </a:rPr>
              <a:t>оператору</a:t>
            </a:r>
            <a:r>
              <a:rPr lang="ru-RU" sz="4000" b="1" dirty="0" smtClean="0">
                <a:solidFill>
                  <a:schemeClr val="accent2"/>
                </a:solidFill>
                <a:latin typeface="Arial Narrow" panose="020B0606020202030204" pitchFamily="34" charset="0"/>
              </a:rPr>
              <a:t> </a:t>
            </a:r>
            <a:endParaRPr lang="ru-RU" sz="4300" b="1" dirty="0">
              <a:solidFill>
                <a:schemeClr val="accent2"/>
              </a:solidFill>
              <a:latin typeface="Arial Narrow" panose="020B0606020202030204" pitchFamily="34" charset="0"/>
            </a:endParaRPr>
          </a:p>
        </p:txBody>
      </p:sp>
      <p:sp>
        <p:nvSpPr>
          <p:cNvPr id="3" name="Содержимое 2"/>
          <p:cNvSpPr>
            <a:spLocks noGrp="1"/>
          </p:cNvSpPr>
          <p:nvPr>
            <p:ph idx="1"/>
          </p:nvPr>
        </p:nvSpPr>
        <p:spPr>
          <a:xfrm>
            <a:off x="1193800" y="1739900"/>
            <a:ext cx="10401300" cy="4394200"/>
          </a:xfrm>
        </p:spPr>
        <p:txBody>
          <a:bodyPr>
            <a:noAutofit/>
          </a:bodyPr>
          <a:lstStyle/>
          <a:p>
            <a:pPr marL="268288" indent="-268288">
              <a:lnSpc>
                <a:spcPct val="100000"/>
              </a:lnSpc>
              <a:spcBef>
                <a:spcPts val="600"/>
              </a:spcBef>
              <a:buFont typeface="Wingdings" pitchFamily="2" charset="2"/>
              <a:buChar char="w"/>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3000" u="sng" dirty="0">
                <a:solidFill>
                  <a:schemeClr val="tx1"/>
                </a:solidFill>
                <a:latin typeface="Arial Narrow" panose="020B0606020202030204" pitchFamily="34" charset="0"/>
              </a:rPr>
              <a:t>о</a:t>
            </a:r>
            <a:r>
              <a:rPr lang="ru-RU" sz="3000" u="sng" dirty="0" smtClean="0">
                <a:solidFill>
                  <a:schemeClr val="tx1"/>
                </a:solidFill>
                <a:latin typeface="Arial Narrow" panose="020B0606020202030204" pitchFamily="34" charset="0"/>
              </a:rPr>
              <a:t>тсутствие</a:t>
            </a:r>
            <a:r>
              <a:rPr lang="ru-RU" sz="3000" dirty="0" smtClean="0">
                <a:solidFill>
                  <a:schemeClr val="tx1"/>
                </a:solidFill>
                <a:latin typeface="Arial Narrow" panose="020B0606020202030204" pitchFamily="34" charset="0"/>
              </a:rPr>
              <a:t> применения в отношении вышеуказанных физических лиц </a:t>
            </a:r>
            <a:r>
              <a:rPr lang="ru-RU" sz="3000" u="sng" dirty="0" smtClean="0">
                <a:solidFill>
                  <a:schemeClr val="tx1"/>
                </a:solidFill>
                <a:latin typeface="Arial Narrow" panose="020B0606020202030204" pitchFamily="34" charset="0"/>
              </a:rPr>
              <a:t>наказания в виде лишения права занимать определенные должности или заниматься определенной деятельностью, которые связаны с предметом контракта </a:t>
            </a:r>
            <a:r>
              <a:rPr lang="ru-RU" sz="3000" dirty="0" smtClean="0">
                <a:solidFill>
                  <a:schemeClr val="tx1"/>
                </a:solidFill>
                <a:latin typeface="Arial Narrow" panose="020B0606020202030204" pitchFamily="34" charset="0"/>
              </a:rPr>
              <a:t>на выполнения работ (оказания услуг) по сбору и обобщению информации о качестве условий осуществления образовательной деятельности организациями, и </a:t>
            </a:r>
            <a:r>
              <a:rPr lang="ru-RU" sz="3000" u="sng" dirty="0" smtClean="0">
                <a:solidFill>
                  <a:schemeClr val="tx1"/>
                </a:solidFill>
                <a:latin typeface="Arial Narrow" panose="020B0606020202030204" pitchFamily="34" charset="0"/>
              </a:rPr>
              <a:t>административного наказания в виде дисквалификации.</a:t>
            </a:r>
            <a:endParaRPr lang="ru-RU" sz="3000" u="sng" dirty="0">
              <a:solidFill>
                <a:schemeClr val="tx1"/>
              </a:solidFill>
              <a:latin typeface="Arial Narrow" panose="020B0606020202030204" pitchFamily="34" charset="0"/>
            </a:endParaRPr>
          </a:p>
        </p:txBody>
      </p:sp>
    </p:spTree>
    <p:extLst>
      <p:ext uri="{BB962C8B-B14F-4D97-AF65-F5344CB8AC3E}">
        <p14:creationId xmlns:p14="http://schemas.microsoft.com/office/powerpoint/2010/main" val="4250048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596900" y="152401"/>
            <a:ext cx="11112500" cy="1693334"/>
          </a:xfrm>
        </p:spPr>
        <p:txBody>
          <a:bodyPr>
            <a:normAutofit/>
          </a:bodyPr>
          <a:lstStyle/>
          <a:p>
            <a:pPr algn="ctr"/>
            <a:r>
              <a:rPr lang="ru-RU" sz="4000" b="1" dirty="0">
                <a:solidFill>
                  <a:schemeClr val="accent2"/>
                </a:solidFill>
                <a:latin typeface="Arial Narrow" panose="020B0606020202030204" pitchFamily="34" charset="0"/>
              </a:rPr>
              <a:t>Методические </a:t>
            </a:r>
            <a:r>
              <a:rPr lang="ru-RU" sz="4000" b="1" dirty="0" smtClean="0">
                <a:solidFill>
                  <a:schemeClr val="accent2"/>
                </a:solidFill>
                <a:latin typeface="Arial Narrow" panose="020B0606020202030204" pitchFamily="34" charset="0"/>
              </a:rPr>
              <a:t>рекомендации к единому порядку расчета показателей  с учетом отраслевых особенностей размещены</a:t>
            </a:r>
            <a:r>
              <a:rPr lang="ru-RU" sz="4000" b="1" dirty="0">
                <a:solidFill>
                  <a:schemeClr val="accent2"/>
                </a:solidFill>
                <a:latin typeface="Arial Narrow" panose="020B0606020202030204" pitchFamily="34" charset="0"/>
              </a:rPr>
              <a:t>:</a:t>
            </a:r>
          </a:p>
        </p:txBody>
      </p:sp>
      <p:sp>
        <p:nvSpPr>
          <p:cNvPr id="5" name="Объект 4"/>
          <p:cNvSpPr>
            <a:spLocks noGrp="1"/>
          </p:cNvSpPr>
          <p:nvPr>
            <p:ph idx="1"/>
          </p:nvPr>
        </p:nvSpPr>
        <p:spPr/>
        <p:txBody>
          <a:bodyPr/>
          <a:lstStyle/>
          <a:p>
            <a:pPr marL="268288" indent="-268288">
              <a:lnSpc>
                <a:spcPct val="100000"/>
              </a:lnSpc>
              <a:spcBef>
                <a:spcPts val="600"/>
              </a:spcBef>
              <a:buFont typeface="Wingdings" pitchFamily="2" charset="2"/>
              <a:buChar char="w"/>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2900" u="sng" dirty="0">
                <a:solidFill>
                  <a:schemeClr val="tx1"/>
                </a:solidFill>
                <a:latin typeface="Arial Narrow" panose="020B0606020202030204" pitchFamily="34" charset="0"/>
              </a:rPr>
              <a:t>на сайте </a:t>
            </a:r>
            <a:r>
              <a:rPr lang="ru-RU" sz="2900" u="sng" dirty="0" err="1">
                <a:solidFill>
                  <a:schemeClr val="tx1"/>
                </a:solidFill>
                <a:latin typeface="Arial Narrow" panose="020B0606020202030204" pitchFamily="34" charset="0"/>
              </a:rPr>
              <a:t>Минпросвещения</a:t>
            </a:r>
            <a:r>
              <a:rPr lang="ru-RU" sz="2900" u="sng" dirty="0">
                <a:solidFill>
                  <a:schemeClr val="tx1"/>
                </a:solidFill>
                <a:latin typeface="Arial Narrow" panose="020B0606020202030204" pitchFamily="34" charset="0"/>
              </a:rPr>
              <a:t> России в разделе «Открытое Министерство» </a:t>
            </a:r>
            <a:r>
              <a:rPr lang="ru-RU" sz="2900" u="sng" dirty="0">
                <a:solidFill>
                  <a:schemeClr val="tx1"/>
                </a:solidFill>
                <a:latin typeface="Arial Narrow" panose="020B0606020202030204" pitchFamily="34" charset="0"/>
                <a:hlinkClick r:id="rId2"/>
              </a:rPr>
              <a:t>https://open.edu.gov.ru/quality-of-education/</a:t>
            </a:r>
            <a:endParaRPr lang="ru-RU" sz="2900" u="sng" dirty="0">
              <a:solidFill>
                <a:schemeClr val="tx1"/>
              </a:solidFill>
              <a:latin typeface="Arial Narrow" panose="020B0606020202030204" pitchFamily="34" charset="0"/>
            </a:endParaRPr>
          </a:p>
          <a:p>
            <a:pPr marL="268288" indent="-268288">
              <a:lnSpc>
                <a:spcPct val="100000"/>
              </a:lnSpc>
              <a:spcBef>
                <a:spcPts val="600"/>
              </a:spcBef>
              <a:buFont typeface="Wingdings" pitchFamily="2" charset="2"/>
              <a:buChar char="w"/>
              <a:tabLst>
                <a:tab pos="386958" algn="l"/>
                <a:tab pos="1428487" algn="l"/>
                <a:tab pos="2470017" algn="l"/>
                <a:tab pos="3511547" algn="l"/>
                <a:tab pos="4553076" algn="l"/>
                <a:tab pos="5594606" algn="l"/>
                <a:tab pos="6636136" algn="l"/>
                <a:tab pos="7677665" algn="l"/>
                <a:tab pos="8719195" algn="l"/>
                <a:tab pos="9760724" algn="l"/>
                <a:tab pos="10802254" algn="l"/>
                <a:tab pos="11843785" algn="l"/>
              </a:tabLst>
              <a:defRPr/>
            </a:pPr>
            <a:r>
              <a:rPr lang="ru-RU" sz="2900" u="sng" dirty="0">
                <a:solidFill>
                  <a:schemeClr val="tx1"/>
                </a:solidFill>
                <a:latin typeface="Arial Narrow" panose="020B0606020202030204" pitchFamily="34" charset="0"/>
              </a:rPr>
              <a:t>на официальном сайте для размещения информации о государственных и муниципальных учреждениях в информационно-телекоммуникационной сети «Интернет» (</a:t>
            </a:r>
            <a:r>
              <a:rPr lang="en-US" sz="2900" u="sng" dirty="0">
                <a:solidFill>
                  <a:schemeClr val="tx1"/>
                </a:solidFill>
                <a:latin typeface="Arial Narrow" panose="020B0606020202030204" pitchFamily="34" charset="0"/>
              </a:rPr>
              <a:t>bus.gov.ru)</a:t>
            </a:r>
            <a:r>
              <a:rPr lang="en-US" sz="2900" u="sng" dirty="0">
                <a:solidFill>
                  <a:schemeClr val="tx1"/>
                </a:solidFill>
                <a:latin typeface="Arial Narrow" panose="020B0606020202030204" pitchFamily="34" charset="0"/>
                <a:hlinkClick r:id="rId3"/>
              </a:rPr>
              <a:t> https://bus.gov.ru/pub/documents?section=2011&amp;d-3998489-p=1&amp;pageSize=10&amp;searchInCurrentSectionOnly=true&amp;orderAttributeName=rank&amp;searchTermCondition=and</a:t>
            </a:r>
            <a:r>
              <a:rPr lang="ru-RU" sz="2900" u="sng" dirty="0">
                <a:solidFill>
                  <a:schemeClr val="tx1"/>
                </a:solidFill>
                <a:latin typeface="Arial Narrow" panose="020B0606020202030204" pitchFamily="34" charset="0"/>
              </a:rPr>
              <a:t> </a:t>
            </a:r>
            <a:endParaRPr lang="en-US" sz="2900" u="sng" dirty="0">
              <a:solidFill>
                <a:schemeClr val="tx1"/>
              </a:solidFill>
              <a:latin typeface="Arial Narrow" panose="020B0606020202030204" pitchFamily="34" charset="0"/>
            </a:endParaRPr>
          </a:p>
          <a:p>
            <a:pPr>
              <a:buFont typeface="Wingdings" panose="05000000000000000000" pitchFamily="2" charset="2"/>
              <a:buChar char="Ø"/>
            </a:pPr>
            <a:endParaRPr lang="ru-RU" dirty="0">
              <a:latin typeface="Arial Narrow" panose="020B0606020202030204" pitchFamily="34" charset="0"/>
            </a:endParaRPr>
          </a:p>
          <a:p>
            <a:pPr>
              <a:buFont typeface="Wingdings" panose="05000000000000000000" pitchFamily="2" charset="2"/>
              <a:buChar char="Ø"/>
            </a:pPr>
            <a:endParaRPr lang="ru-RU" dirty="0"/>
          </a:p>
          <a:p>
            <a:endParaRPr lang="ru-RU" dirty="0"/>
          </a:p>
        </p:txBody>
      </p:sp>
    </p:spTree>
    <p:extLst>
      <p:ext uri="{BB962C8B-B14F-4D97-AF65-F5344CB8AC3E}">
        <p14:creationId xmlns:p14="http://schemas.microsoft.com/office/powerpoint/2010/main" val="2526324324"/>
      </p:ext>
    </p:extLst>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1134</TotalTime>
  <Words>531</Words>
  <Application>Microsoft Office PowerPoint</Application>
  <PresentationFormat>Широкоэкранный</PresentationFormat>
  <Paragraphs>33</Paragraphs>
  <Slides>10</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10</vt:i4>
      </vt:variant>
    </vt:vector>
  </HeadingPairs>
  <TitlesOfParts>
    <vt:vector size="16" baseType="lpstr">
      <vt:lpstr>Arial Narrow</vt:lpstr>
      <vt:lpstr>Calibri</vt:lpstr>
      <vt:lpstr>Calibri Light</vt:lpstr>
      <vt:lpstr>Times New Roman</vt:lpstr>
      <vt:lpstr>Wingdings</vt:lpstr>
      <vt:lpstr>Ретро</vt:lpstr>
      <vt:lpstr>Требования к выбору  организации - оператора</vt:lpstr>
      <vt:lpstr>ст. 95.2 Федерального закона от 29 декабря 2012 г. № 273 – ФЗ  «Об образовании в Российской Федерации» </vt:lpstr>
      <vt:lpstr>Нормативная основа требований к организации - оператору</vt:lpstr>
      <vt:lpstr>Квалификационные требования к участникам конкурсной процедуры</vt:lpstr>
      <vt:lpstr>Требования к оператору </vt:lpstr>
      <vt:lpstr>Требования к оператору </vt:lpstr>
      <vt:lpstr>Требования к оператору </vt:lpstr>
      <vt:lpstr>Требования к оператору </vt:lpstr>
      <vt:lpstr>Методические рекомендации к единому порядку расчета показателей  с учетом отраслевых особенностей размещены:</vt:lpstr>
      <vt:lpstr>Спасибо за внимание!</vt:lpstr>
    </vt:vector>
  </TitlesOfParts>
  <Company>ЦОКО</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Функциональная грамотность</dc:title>
  <dc:creator>Рябинина Любовь Анатольевна</dc:creator>
  <cp:lastModifiedBy>Зеленко Лариса Егоровна</cp:lastModifiedBy>
  <cp:revision>140</cp:revision>
  <cp:lastPrinted>2019-11-15T04:53:30Z</cp:lastPrinted>
  <dcterms:created xsi:type="dcterms:W3CDTF">2019-06-05T12:05:36Z</dcterms:created>
  <dcterms:modified xsi:type="dcterms:W3CDTF">2020-01-28T06:53:01Z</dcterms:modified>
</cp:coreProperties>
</file>