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256" r:id="rId4"/>
    <p:sldId id="458" r:id="rId5"/>
    <p:sldId id="459" r:id="rId6"/>
    <p:sldId id="460" r:id="rId7"/>
    <p:sldId id="461" r:id="rId8"/>
    <p:sldId id="462" r:id="rId9"/>
    <p:sldId id="463" r:id="rId10"/>
    <p:sldId id="457" r:id="rId11"/>
    <p:sldId id="401" r:id="rId12"/>
    <p:sldId id="399" r:id="rId13"/>
    <p:sldId id="380" r:id="rId14"/>
    <p:sldId id="260" r:id="rId15"/>
    <p:sldId id="390" r:id="rId16"/>
    <p:sldId id="404" r:id="rId17"/>
    <p:sldId id="396" r:id="rId18"/>
    <p:sldId id="405" r:id="rId19"/>
    <p:sldId id="393" r:id="rId20"/>
    <p:sldId id="407" r:id="rId21"/>
    <p:sldId id="395" r:id="rId22"/>
    <p:sldId id="398" r:id="rId23"/>
    <p:sldId id="406" r:id="rId24"/>
    <p:sldId id="453" r:id="rId25"/>
    <p:sldId id="377" r:id="rId26"/>
    <p:sldId id="331" r:id="rId27"/>
    <p:sldId id="456" r:id="rId28"/>
    <p:sldId id="275" r:id="rId29"/>
    <p:sldId id="379" r:id="rId30"/>
    <p:sldId id="346" r:id="rId31"/>
    <p:sldId id="412" r:id="rId32"/>
    <p:sldId id="414" r:id="rId33"/>
    <p:sldId id="301" r:id="rId34"/>
    <p:sldId id="373" r:id="rId35"/>
    <p:sldId id="446" r:id="rId36"/>
    <p:sldId id="448" r:id="rId37"/>
    <p:sldId id="449" r:id="rId38"/>
    <p:sldId id="433" r:id="rId39"/>
    <p:sldId id="436" r:id="rId40"/>
    <p:sldId id="437" r:id="rId41"/>
  </p:sldIdLst>
  <p:sldSz cx="16068675" cy="11698288"/>
  <p:notesSz cx="6778625" cy="9929813"/>
  <p:defaultTextStyle>
    <a:defPPr>
      <a:defRPr lang="ru-RU"/>
    </a:defPPr>
    <a:lvl1pPr marL="0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854087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1708175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256226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341634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4270436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5124523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5978611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6832698" algn="l" defTabSz="1708175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684">
          <p15:clr>
            <a:srgbClr val="A4A3A4"/>
          </p15:clr>
        </p15:guide>
        <p15:guide id="2" pos="5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AB3"/>
    <a:srgbClr val="CBCBCB"/>
    <a:srgbClr val="CFCFCF"/>
    <a:srgbClr val="C5C5C5"/>
    <a:srgbClr val="E2001A"/>
    <a:srgbClr val="D9DADB"/>
    <a:srgbClr val="8788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49" autoAdjust="0"/>
    <p:restoredTop sz="94660"/>
  </p:normalViewPr>
  <p:slideViewPr>
    <p:cSldViewPr snapToGrid="0">
      <p:cViewPr varScale="1">
        <p:scale>
          <a:sx n="67" d="100"/>
          <a:sy n="67" d="100"/>
        </p:scale>
        <p:origin x="-1176" y="-120"/>
      </p:cViewPr>
      <p:guideLst>
        <p:guide orient="horz" pos="3684"/>
        <p:guide pos="5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7404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39652" y="0"/>
            <a:ext cx="2937404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B94CCE-FBBF-4F95-8EDC-BCB7B11A22B9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89025" y="1241425"/>
            <a:ext cx="460057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78722"/>
            <a:ext cx="542290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37404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39652" y="9431600"/>
            <a:ext cx="2937404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9EC5DF-1D45-4B17-9684-00C2EF767E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69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831850" y="744538"/>
            <a:ext cx="5114925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4F676D-2CFB-452F-97DE-067E3881021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825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46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348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B8EA13-D9A6-4BAE-B522-FC219645DE9D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023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2488" y="2320752"/>
            <a:ext cx="13658374" cy="3529186"/>
          </a:xfrm>
        </p:spPr>
        <p:txBody>
          <a:bodyPr>
            <a:normAutofit/>
          </a:bodyPr>
          <a:lstStyle>
            <a:lvl1pPr>
              <a:defRPr sz="8300" baseline="0"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54417" y="6929264"/>
            <a:ext cx="7128792" cy="1872208"/>
          </a:xfrm>
        </p:spPr>
        <p:txBody>
          <a:bodyPr>
            <a:normAutofit/>
          </a:bodyPr>
          <a:lstStyle>
            <a:lvl1pPr marL="0" indent="0" algn="ctr">
              <a:buNone/>
              <a:defRPr sz="28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708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562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416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2704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12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97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8326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900" b="1" i="0" baseline="0">
                <a:solidFill>
                  <a:srgbClr val="0072BC"/>
                </a:solidFill>
                <a:latin typeface="Arial" panose="020B0604020202020204" pitchFamily="34" charset="0"/>
              </a:defRPr>
            </a:lvl1pPr>
            <a:lvl2pPr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649790" y="2176736"/>
            <a:ext cx="3513339" cy="8273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03435" y="2176736"/>
            <a:ext cx="10279770" cy="8273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" y="0"/>
            <a:ext cx="16069865" cy="11698288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77399" y="3090653"/>
            <a:ext cx="9329226" cy="2585177"/>
          </a:xfrm>
        </p:spPr>
        <p:txBody>
          <a:bodyPr anchor="b">
            <a:noAutofit/>
          </a:bodyPr>
          <a:lstStyle>
            <a:lvl1pPr algn="ctr">
              <a:defRPr sz="8188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77399" y="6137981"/>
            <a:ext cx="9329226" cy="2349979"/>
          </a:xfrm>
        </p:spPr>
        <p:txBody>
          <a:bodyPr anchor="t">
            <a:normAutofit/>
          </a:bodyPr>
          <a:lstStyle>
            <a:lvl1pPr marL="0" indent="0" algn="ctr">
              <a:buNone/>
              <a:defRPr sz="3412">
                <a:solidFill>
                  <a:schemeClr val="tx1"/>
                </a:solidFill>
              </a:defRPr>
            </a:lvl1pPr>
            <a:lvl2pPr marL="779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597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339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119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899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6793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4592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239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8707" y="8622075"/>
            <a:ext cx="1183142" cy="476597"/>
          </a:xfrm>
        </p:spPr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77398" y="8622075"/>
            <a:ext cx="7143145" cy="47659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980015" y="8622075"/>
            <a:ext cx="726610" cy="476597"/>
          </a:xfrm>
        </p:spPr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3549423" y="5921348"/>
            <a:ext cx="89851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86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2246636" y="4019278"/>
            <a:ext cx="115902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73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636" y="2799901"/>
            <a:ext cx="11590277" cy="3108821"/>
          </a:xfrm>
        </p:spPr>
        <p:txBody>
          <a:bodyPr anchor="b">
            <a:normAutofit/>
          </a:bodyPr>
          <a:lstStyle>
            <a:lvl1pPr algn="ctr">
              <a:defRPr sz="6823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6636" y="6370875"/>
            <a:ext cx="11590277" cy="1859334"/>
          </a:xfrm>
        </p:spPr>
        <p:txBody>
          <a:bodyPr anchor="t">
            <a:normAutofit/>
          </a:bodyPr>
          <a:lstStyle>
            <a:lvl1pPr marL="0" indent="0" algn="ctr">
              <a:buNone/>
              <a:defRPr sz="4094">
                <a:solidFill>
                  <a:schemeClr val="tx1"/>
                </a:solidFill>
              </a:defRPr>
            </a:lvl1pPr>
            <a:lvl2pPr marL="779892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2246639" y="6139796"/>
            <a:ext cx="115902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6222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2246636" y="4019278"/>
            <a:ext cx="115902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097" y="1561371"/>
            <a:ext cx="11947359" cy="2224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68097" y="4242579"/>
            <a:ext cx="5865066" cy="58803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62887" y="4242579"/>
            <a:ext cx="5865066" cy="58803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49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101" y="4534891"/>
            <a:ext cx="5865066" cy="982980"/>
          </a:xfrm>
        </p:spPr>
        <p:txBody>
          <a:bodyPr anchor="b">
            <a:noAutofit/>
          </a:bodyPr>
          <a:lstStyle>
            <a:lvl1pPr marL="0" indent="0">
              <a:buNone/>
              <a:defRPr sz="4094" b="0">
                <a:solidFill>
                  <a:schemeClr val="accent1"/>
                </a:solidFill>
              </a:defRPr>
            </a:lvl1pPr>
            <a:lvl2pPr marL="779892" indent="0">
              <a:buNone/>
              <a:defRPr sz="3412" b="1"/>
            </a:lvl2pPr>
            <a:lvl3pPr marL="1559784" indent="0">
              <a:buNone/>
              <a:defRPr sz="3070" b="1"/>
            </a:lvl3pPr>
            <a:lvl4pPr marL="2339675" indent="0">
              <a:buNone/>
              <a:defRPr sz="2729" b="1"/>
            </a:lvl4pPr>
            <a:lvl5pPr marL="3119567" indent="0">
              <a:buNone/>
              <a:defRPr sz="2729" b="1"/>
            </a:lvl5pPr>
            <a:lvl6pPr marL="3899459" indent="0">
              <a:buNone/>
              <a:defRPr sz="2729" b="1"/>
            </a:lvl6pPr>
            <a:lvl7pPr marL="4679351" indent="0">
              <a:buNone/>
              <a:defRPr sz="2729" b="1"/>
            </a:lvl7pPr>
            <a:lvl8pPr marL="5459242" indent="0">
              <a:buNone/>
              <a:defRPr sz="2729" b="1"/>
            </a:lvl8pPr>
            <a:lvl9pPr marL="6239134" indent="0">
              <a:buNone/>
              <a:defRPr sz="272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68101" y="5532316"/>
            <a:ext cx="5865066" cy="46169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157053" y="4534891"/>
            <a:ext cx="5865066" cy="982980"/>
          </a:xfrm>
        </p:spPr>
        <p:txBody>
          <a:bodyPr anchor="b">
            <a:noAutofit/>
          </a:bodyPr>
          <a:lstStyle>
            <a:lvl1pPr marL="0" indent="0">
              <a:buNone/>
              <a:defRPr sz="4094" b="0">
                <a:solidFill>
                  <a:schemeClr val="accent1"/>
                </a:solidFill>
              </a:defRPr>
            </a:lvl1pPr>
            <a:lvl2pPr marL="779892" indent="0">
              <a:buNone/>
              <a:defRPr sz="3412" b="1"/>
            </a:lvl2pPr>
            <a:lvl3pPr marL="1559784" indent="0">
              <a:buNone/>
              <a:defRPr sz="3070" b="1"/>
            </a:lvl3pPr>
            <a:lvl4pPr marL="2339675" indent="0">
              <a:buNone/>
              <a:defRPr sz="2729" b="1"/>
            </a:lvl4pPr>
            <a:lvl5pPr marL="3119567" indent="0">
              <a:buNone/>
              <a:defRPr sz="2729" b="1"/>
            </a:lvl5pPr>
            <a:lvl6pPr marL="3899459" indent="0">
              <a:buNone/>
              <a:defRPr sz="2729" b="1"/>
            </a:lvl6pPr>
            <a:lvl7pPr marL="4679351" indent="0">
              <a:buNone/>
              <a:defRPr sz="2729" b="1"/>
            </a:lvl7pPr>
            <a:lvl8pPr marL="5459242" indent="0">
              <a:buNone/>
              <a:defRPr sz="2729" b="1"/>
            </a:lvl8pPr>
            <a:lvl9pPr marL="6239134" indent="0">
              <a:buNone/>
              <a:defRPr sz="272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157053" y="5532316"/>
            <a:ext cx="5865066" cy="46169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2246638" y="4016566"/>
            <a:ext cx="115902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80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096" y="1561371"/>
            <a:ext cx="11947360" cy="222412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46638" y="4016566"/>
            <a:ext cx="115902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2968824"/>
            <a:ext cx="11933911" cy="6871821"/>
          </a:xfrm>
        </p:spPr>
        <p:txBody>
          <a:bodyPr anchor="t"/>
          <a:lstStyle>
            <a:lvl1pPr algn="ctr">
              <a:defRPr sz="7400" b="1" cap="all" baseline="0">
                <a:solidFill>
                  <a:srgbClr val="FF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93777" y="160512"/>
            <a:ext cx="11809312" cy="1440160"/>
          </a:xfrm>
        </p:spPr>
        <p:txBody>
          <a:bodyPr anchor="b"/>
          <a:lstStyle>
            <a:lvl1pPr marL="0" indent="0" algn="ctr">
              <a:buNone/>
              <a:defRPr sz="3700" b="1" cap="all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87" indent="0">
              <a:buNone/>
              <a:defRPr sz="3400">
                <a:solidFill>
                  <a:schemeClr val="tx1">
                    <a:tint val="75000"/>
                  </a:schemeClr>
                </a:solidFill>
              </a:defRPr>
            </a:lvl2pPr>
            <a:lvl3pPr marL="170817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 marL="256226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4pPr>
            <a:lvl5pPr marL="341634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5pPr>
            <a:lvl6pPr marL="427043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6pPr>
            <a:lvl7pPr marL="5124523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7pPr>
            <a:lvl8pPr marL="5978611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8pPr>
            <a:lvl9pPr marL="6832698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095" y="2368543"/>
            <a:ext cx="4457894" cy="2339658"/>
          </a:xfrm>
        </p:spPr>
        <p:txBody>
          <a:bodyPr anchor="b">
            <a:normAutofit/>
          </a:bodyPr>
          <a:lstStyle>
            <a:lvl1pPr algn="ctr">
              <a:defRPr sz="409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40151" y="1675309"/>
            <a:ext cx="6775307" cy="834767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8095" y="5170352"/>
            <a:ext cx="4457894" cy="4159398"/>
          </a:xfrm>
        </p:spPr>
        <p:txBody>
          <a:bodyPr anchor="t">
            <a:normAutofit/>
          </a:bodyPr>
          <a:lstStyle>
            <a:lvl1pPr marL="0" indent="0" algn="ctr">
              <a:buNone/>
              <a:defRPr sz="2729"/>
            </a:lvl1pPr>
            <a:lvl2pPr marL="779892" indent="0">
              <a:buNone/>
              <a:defRPr sz="2047"/>
            </a:lvl2pPr>
            <a:lvl3pPr marL="1559784" indent="0">
              <a:buNone/>
              <a:defRPr sz="1706"/>
            </a:lvl3pPr>
            <a:lvl4pPr marL="2339675" indent="0">
              <a:buNone/>
              <a:defRPr sz="1535"/>
            </a:lvl4pPr>
            <a:lvl5pPr marL="3119567" indent="0">
              <a:buNone/>
              <a:defRPr sz="1535"/>
            </a:lvl5pPr>
            <a:lvl6pPr marL="3899459" indent="0">
              <a:buNone/>
              <a:defRPr sz="1535"/>
            </a:lvl6pPr>
            <a:lvl7pPr marL="4679351" indent="0">
              <a:buNone/>
              <a:defRPr sz="1535"/>
            </a:lvl7pPr>
            <a:lvl8pPr marL="5459242" indent="0">
              <a:buNone/>
              <a:defRPr sz="1535"/>
            </a:lvl8pPr>
            <a:lvl9pPr marL="6239134" indent="0">
              <a:buNone/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246638" y="4968161"/>
            <a:ext cx="410080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26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095" y="3213416"/>
            <a:ext cx="6382838" cy="2339658"/>
          </a:xfrm>
        </p:spPr>
        <p:txBody>
          <a:bodyPr anchor="b">
            <a:normAutofit/>
          </a:bodyPr>
          <a:lstStyle>
            <a:lvl1pPr algn="ctr">
              <a:defRPr sz="409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08165" y="1761964"/>
            <a:ext cx="5147921" cy="8174364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729"/>
            </a:lvl1pPr>
            <a:lvl2pPr marL="779892" indent="0">
              <a:buNone/>
              <a:defRPr sz="2729"/>
            </a:lvl2pPr>
            <a:lvl3pPr marL="1559784" indent="0">
              <a:buNone/>
              <a:defRPr sz="2729"/>
            </a:lvl3pPr>
            <a:lvl4pPr marL="2339675" indent="0">
              <a:buNone/>
              <a:defRPr sz="2729"/>
            </a:lvl4pPr>
            <a:lvl5pPr marL="3119567" indent="0">
              <a:buNone/>
              <a:defRPr sz="2729"/>
            </a:lvl5pPr>
            <a:lvl6pPr marL="3899459" indent="0">
              <a:buNone/>
              <a:defRPr sz="2729"/>
            </a:lvl6pPr>
            <a:lvl7pPr marL="4679351" indent="0">
              <a:buNone/>
              <a:defRPr sz="2729"/>
            </a:lvl7pPr>
            <a:lvl8pPr marL="5459242" indent="0">
              <a:buNone/>
              <a:defRPr sz="2729"/>
            </a:lvl8pPr>
            <a:lvl9pPr marL="6239134" indent="0">
              <a:buNone/>
              <a:defRPr sz="272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8096" y="5553074"/>
            <a:ext cx="6382837" cy="3119543"/>
          </a:xfrm>
        </p:spPr>
        <p:txBody>
          <a:bodyPr anchor="t">
            <a:normAutofit/>
          </a:bodyPr>
          <a:lstStyle>
            <a:lvl1pPr marL="0" indent="0" algn="ctr">
              <a:buNone/>
              <a:defRPr sz="2729"/>
            </a:lvl1pPr>
            <a:lvl2pPr marL="779892" indent="0">
              <a:buNone/>
              <a:defRPr sz="2047"/>
            </a:lvl2pPr>
            <a:lvl3pPr marL="1559784" indent="0">
              <a:buNone/>
              <a:defRPr sz="1706"/>
            </a:lvl3pPr>
            <a:lvl4pPr marL="2339675" indent="0">
              <a:buNone/>
              <a:defRPr sz="1535"/>
            </a:lvl4pPr>
            <a:lvl5pPr marL="3119567" indent="0">
              <a:buNone/>
              <a:defRPr sz="1535"/>
            </a:lvl5pPr>
            <a:lvl6pPr marL="3899459" indent="0">
              <a:buNone/>
              <a:defRPr sz="1535"/>
            </a:lvl6pPr>
            <a:lvl7pPr marL="4679351" indent="0">
              <a:buNone/>
              <a:defRPr sz="1535"/>
            </a:lvl7pPr>
            <a:lvl8pPr marL="5459242" indent="0">
              <a:buNone/>
              <a:defRPr sz="1535"/>
            </a:lvl8pPr>
            <a:lvl9pPr marL="6239134" indent="0">
              <a:buNone/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88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097" y="8214073"/>
            <a:ext cx="11947359" cy="966734"/>
          </a:xfrm>
        </p:spPr>
        <p:txBody>
          <a:bodyPr anchor="b">
            <a:normAutofit/>
          </a:bodyPr>
          <a:lstStyle>
            <a:lvl1pPr algn="ctr">
              <a:defRPr sz="4094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03438" y="1761965"/>
            <a:ext cx="12461802" cy="573360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729"/>
            </a:lvl1pPr>
            <a:lvl2pPr marL="779892" indent="0">
              <a:buNone/>
              <a:defRPr sz="2729"/>
            </a:lvl2pPr>
            <a:lvl3pPr marL="1559784" indent="0">
              <a:buNone/>
              <a:defRPr sz="2729"/>
            </a:lvl3pPr>
            <a:lvl4pPr marL="2339675" indent="0">
              <a:buNone/>
              <a:defRPr sz="2729"/>
            </a:lvl4pPr>
            <a:lvl5pPr marL="3119567" indent="0">
              <a:buNone/>
              <a:defRPr sz="2729"/>
            </a:lvl5pPr>
            <a:lvl6pPr marL="3899459" indent="0">
              <a:buNone/>
              <a:defRPr sz="2729"/>
            </a:lvl6pPr>
            <a:lvl7pPr marL="4679351" indent="0">
              <a:buNone/>
              <a:defRPr sz="2729"/>
            </a:lvl7pPr>
            <a:lvl8pPr marL="5459242" indent="0">
              <a:buNone/>
              <a:defRPr sz="2729"/>
            </a:lvl8pPr>
            <a:lvl9pPr marL="6239134" indent="0">
              <a:buNone/>
              <a:defRPr sz="272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68097" y="9180807"/>
            <a:ext cx="11947359" cy="842168"/>
          </a:xfrm>
        </p:spPr>
        <p:txBody>
          <a:bodyPr anchor="t">
            <a:normAutofit/>
          </a:bodyPr>
          <a:lstStyle>
            <a:lvl1pPr marL="0" indent="0" algn="ctr">
              <a:buNone/>
              <a:defRPr sz="2729"/>
            </a:lvl1pPr>
            <a:lvl2pPr marL="779892" indent="0">
              <a:buNone/>
              <a:defRPr sz="2047"/>
            </a:lvl2pPr>
            <a:lvl3pPr marL="1559784" indent="0">
              <a:buNone/>
              <a:defRPr sz="1706"/>
            </a:lvl3pPr>
            <a:lvl4pPr marL="2339675" indent="0">
              <a:buNone/>
              <a:defRPr sz="1535"/>
            </a:lvl4pPr>
            <a:lvl5pPr marL="3119567" indent="0">
              <a:buNone/>
              <a:defRPr sz="1535"/>
            </a:lvl5pPr>
            <a:lvl6pPr marL="3899459" indent="0">
              <a:buNone/>
              <a:defRPr sz="1535"/>
            </a:lvl6pPr>
            <a:lvl7pPr marL="4679351" indent="0">
              <a:buNone/>
              <a:defRPr sz="1535"/>
            </a:lvl7pPr>
            <a:lvl8pPr marL="5459242" indent="0">
              <a:buNone/>
              <a:defRPr sz="1535"/>
            </a:lvl8pPr>
            <a:lvl9pPr marL="6239134" indent="0">
              <a:buNone/>
              <a:defRPr sz="153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2706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097" y="1546932"/>
            <a:ext cx="11947359" cy="5284290"/>
          </a:xfrm>
        </p:spPr>
        <p:txBody>
          <a:bodyPr anchor="ctr">
            <a:normAutofit/>
          </a:bodyPr>
          <a:lstStyle>
            <a:lvl1pPr algn="ctr">
              <a:defRPr sz="545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095" y="7293376"/>
            <a:ext cx="11947362" cy="27296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12">
                <a:solidFill>
                  <a:schemeClr val="tx1"/>
                </a:solidFill>
              </a:defRPr>
            </a:lvl1pPr>
            <a:lvl2pPr marL="779892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46637" y="7062298"/>
            <a:ext cx="116094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0542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812" y="1675308"/>
            <a:ext cx="11247106" cy="4043855"/>
          </a:xfrm>
        </p:spPr>
        <p:txBody>
          <a:bodyPr anchor="ctr">
            <a:normAutofit/>
          </a:bodyPr>
          <a:lstStyle>
            <a:lvl1pPr algn="ctr">
              <a:defRPr sz="5459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12018" y="5719162"/>
            <a:ext cx="10355365" cy="1112059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3070"/>
            </a:lvl1pPr>
            <a:lvl2pPr marL="779892" indent="0">
              <a:buFontTx/>
              <a:buNone/>
              <a:defRPr/>
            </a:lvl2pPr>
            <a:lvl3pPr marL="1559784" indent="0">
              <a:buFontTx/>
              <a:buNone/>
              <a:defRPr/>
            </a:lvl3pPr>
            <a:lvl4pPr marL="2339675" indent="0">
              <a:buFontTx/>
              <a:buNone/>
              <a:defRPr/>
            </a:lvl4pPr>
            <a:lvl5pPr marL="3119567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091" y="7408917"/>
            <a:ext cx="11947366" cy="26140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412">
                <a:solidFill>
                  <a:schemeClr val="tx1"/>
                </a:solidFill>
              </a:defRPr>
            </a:lvl1pPr>
            <a:lvl2pPr marL="779892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493644" y="1544355"/>
            <a:ext cx="803643" cy="997503"/>
          </a:xfrm>
          <a:prstGeom prst="rect">
            <a:avLst/>
          </a:prstGeom>
        </p:spPr>
        <p:txBody>
          <a:bodyPr vert="horz" lIns="155977" tIns="77989" rIns="155977" bIns="77989" rtlCol="0" anchor="ctr">
            <a:noAutofit/>
          </a:bodyPr>
          <a:lstStyle/>
          <a:p>
            <a:pPr lvl="0"/>
            <a:r>
              <a:rPr lang="en-US" sz="12282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414292" y="4823744"/>
            <a:ext cx="803643" cy="997503"/>
          </a:xfrm>
          <a:prstGeom prst="rect">
            <a:avLst/>
          </a:prstGeom>
        </p:spPr>
        <p:txBody>
          <a:bodyPr vert="horz" lIns="155977" tIns="77989" rIns="155977" bIns="77989" rtlCol="0" anchor="ctr">
            <a:noAutofit/>
          </a:bodyPr>
          <a:lstStyle/>
          <a:p>
            <a:pPr lvl="0" algn="r"/>
            <a:r>
              <a:rPr lang="en-US" sz="12282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246638" y="7062298"/>
            <a:ext cx="115902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086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102" y="5643735"/>
            <a:ext cx="11947348" cy="2505460"/>
          </a:xfrm>
        </p:spPr>
        <p:txBody>
          <a:bodyPr anchor="b">
            <a:normAutofit/>
          </a:bodyPr>
          <a:lstStyle>
            <a:lvl1pPr algn="l">
              <a:defRPr sz="545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100" y="8149195"/>
            <a:ext cx="11947352" cy="1467659"/>
          </a:xfrm>
        </p:spPr>
        <p:txBody>
          <a:bodyPr anchor="t">
            <a:normAutofit/>
          </a:bodyPr>
          <a:lstStyle>
            <a:lvl1pPr marL="0" indent="0" algn="l">
              <a:buNone/>
              <a:defRPr sz="3070">
                <a:solidFill>
                  <a:schemeClr val="tx1"/>
                </a:solidFill>
              </a:defRPr>
            </a:lvl1pPr>
            <a:lvl2pPr marL="779892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112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755" y="1675308"/>
            <a:ext cx="11115165" cy="3827220"/>
          </a:xfrm>
        </p:spPr>
        <p:txBody>
          <a:bodyPr anchor="ctr">
            <a:normAutofit/>
          </a:bodyPr>
          <a:lstStyle>
            <a:lvl1pPr algn="ctr">
              <a:defRPr sz="5459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2068100" y="6207891"/>
            <a:ext cx="11947352" cy="1512979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412">
                <a:solidFill>
                  <a:schemeClr val="tx1"/>
                </a:solidFill>
              </a:defRPr>
            </a:lvl1pPr>
            <a:lvl2pPr marL="779892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095" y="7726647"/>
            <a:ext cx="11947362" cy="2296331"/>
          </a:xfrm>
        </p:spPr>
        <p:txBody>
          <a:bodyPr anchor="t">
            <a:normAutofit/>
          </a:bodyPr>
          <a:lstStyle>
            <a:lvl1pPr marL="0" indent="0" algn="l">
              <a:buNone/>
              <a:defRPr sz="2729">
                <a:solidFill>
                  <a:schemeClr val="tx1"/>
                </a:solidFill>
              </a:defRPr>
            </a:lvl1pPr>
            <a:lvl2pPr marL="779892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543008" y="1529912"/>
            <a:ext cx="803643" cy="997503"/>
          </a:xfrm>
          <a:prstGeom prst="rect">
            <a:avLst/>
          </a:prstGeom>
        </p:spPr>
        <p:txBody>
          <a:bodyPr vert="horz" lIns="155977" tIns="77989" rIns="155977" bIns="77989" rtlCol="0" anchor="ctr">
            <a:noAutofit/>
          </a:bodyPr>
          <a:lstStyle/>
          <a:p>
            <a:pPr lvl="0"/>
            <a:r>
              <a:rPr lang="en-US" sz="13646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442924" y="4448229"/>
            <a:ext cx="803643" cy="997503"/>
          </a:xfrm>
          <a:prstGeom prst="rect">
            <a:avLst/>
          </a:prstGeom>
        </p:spPr>
        <p:txBody>
          <a:bodyPr vert="horz" lIns="155977" tIns="77989" rIns="155977" bIns="77989" rtlCol="0" anchor="ctr">
            <a:noAutofit/>
          </a:bodyPr>
          <a:lstStyle/>
          <a:p>
            <a:pPr lvl="0" algn="r"/>
            <a:r>
              <a:rPr lang="en-US" sz="13646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2246638" y="5849144"/>
            <a:ext cx="1159027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846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8095" y="1675307"/>
            <a:ext cx="11947359" cy="391387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5459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2068100" y="6083110"/>
            <a:ext cx="11947352" cy="154417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3412">
                <a:solidFill>
                  <a:schemeClr val="tx1"/>
                </a:solidFill>
              </a:defRPr>
            </a:lvl1pPr>
            <a:lvl2pPr marL="779892" indent="0">
              <a:buNone/>
              <a:defRPr sz="3070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097" y="7625552"/>
            <a:ext cx="11947359" cy="2397427"/>
          </a:xfrm>
        </p:spPr>
        <p:txBody>
          <a:bodyPr anchor="t">
            <a:normAutofit/>
          </a:bodyPr>
          <a:lstStyle>
            <a:lvl1pPr marL="0" indent="0" algn="l">
              <a:buNone/>
              <a:defRPr sz="2729">
                <a:solidFill>
                  <a:schemeClr val="tx1"/>
                </a:solidFill>
              </a:defRPr>
            </a:lvl1pPr>
            <a:lvl2pPr marL="779892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2pPr>
            <a:lvl3pPr marL="1559784" indent="0">
              <a:buNone/>
              <a:defRPr sz="2729">
                <a:solidFill>
                  <a:schemeClr val="tx1">
                    <a:tint val="75000"/>
                  </a:schemeClr>
                </a:solidFill>
              </a:defRPr>
            </a:lvl3pPr>
            <a:lvl4pPr marL="2339675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4pPr>
            <a:lvl5pPr marL="3119567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5pPr>
            <a:lvl6pPr marL="3899459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6pPr>
            <a:lvl7pPr marL="4679351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7pPr>
            <a:lvl8pPr marL="5459242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8pPr>
            <a:lvl9pPr marL="6239134" indent="0">
              <a:buNone/>
              <a:defRPr sz="23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46644" y="5849144"/>
            <a:ext cx="1160940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9467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8095" y="4247641"/>
            <a:ext cx="11947362" cy="57753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2246638" y="4016566"/>
            <a:ext cx="1160941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99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70518" y="1546933"/>
            <a:ext cx="2844932" cy="84760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8099" y="1546933"/>
            <a:ext cx="8637983" cy="847604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975186" y="1546933"/>
            <a:ext cx="0" cy="847604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134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03435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168244" y="2729604"/>
            <a:ext cx="7096998" cy="7720329"/>
          </a:xfrm>
        </p:spPr>
        <p:txBody>
          <a:bodyPr/>
          <a:lstStyle>
            <a:lvl1pPr>
              <a:defRPr sz="5200"/>
            </a:lvl1pPr>
            <a:lvl2pPr>
              <a:defRPr sz="4500"/>
            </a:lvl2pPr>
            <a:lvl3pPr>
              <a:defRPr sz="3700"/>
            </a:lvl3pPr>
            <a:lvl4pPr>
              <a:defRPr sz="3400"/>
            </a:lvl4pPr>
            <a:lvl5pPr>
              <a:defRPr sz="3400"/>
            </a:lvl5pPr>
            <a:lvl6pPr>
              <a:defRPr sz="3400"/>
            </a:lvl6pPr>
            <a:lvl7pPr>
              <a:defRPr sz="3400"/>
            </a:lvl7pPr>
            <a:lvl8pPr>
              <a:defRPr sz="3400"/>
            </a:lvl8pPr>
            <a:lvl9pPr>
              <a:defRPr sz="3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618577"/>
            <a:ext cx="7099790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03434" y="3709874"/>
            <a:ext cx="7099790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162672" y="2618577"/>
            <a:ext cx="7102578" cy="1091300"/>
          </a:xfrm>
        </p:spPr>
        <p:txBody>
          <a:bodyPr anchor="b"/>
          <a:lstStyle>
            <a:lvl1pPr marL="0" indent="0">
              <a:buNone/>
              <a:defRPr sz="4500" b="1"/>
            </a:lvl1pPr>
            <a:lvl2pPr marL="854087" indent="0">
              <a:buNone/>
              <a:defRPr sz="3700" b="1"/>
            </a:lvl2pPr>
            <a:lvl3pPr marL="1708175" indent="0">
              <a:buNone/>
              <a:defRPr sz="3400" b="1"/>
            </a:lvl3pPr>
            <a:lvl4pPr marL="2562261" indent="0">
              <a:buNone/>
              <a:defRPr sz="2900" b="1"/>
            </a:lvl4pPr>
            <a:lvl5pPr marL="3416348" indent="0">
              <a:buNone/>
              <a:defRPr sz="2900" b="1"/>
            </a:lvl5pPr>
            <a:lvl6pPr marL="4270436" indent="0">
              <a:buNone/>
              <a:defRPr sz="2900" b="1"/>
            </a:lvl6pPr>
            <a:lvl7pPr marL="5124523" indent="0">
              <a:buNone/>
              <a:defRPr sz="2900" b="1"/>
            </a:lvl7pPr>
            <a:lvl8pPr marL="5978611" indent="0">
              <a:buNone/>
              <a:defRPr sz="2900" b="1"/>
            </a:lvl8pPr>
            <a:lvl9pPr marL="6832698" indent="0">
              <a:buNone/>
              <a:defRPr sz="2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8162672" y="3709874"/>
            <a:ext cx="7102578" cy="6740056"/>
          </a:xfrm>
        </p:spPr>
        <p:txBody>
          <a:bodyPr/>
          <a:lstStyle>
            <a:lvl1pPr>
              <a:defRPr sz="4500"/>
            </a:lvl1pPr>
            <a:lvl2pPr>
              <a:defRPr sz="37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93777" y="304528"/>
            <a:ext cx="12271464" cy="1512169"/>
          </a:xfrm>
        </p:spPr>
        <p:txBody>
          <a:bodyPr>
            <a:normAutofit/>
          </a:bodyPr>
          <a:lstStyle>
            <a:lvl1pPr>
              <a:defRPr sz="5200" b="1" i="0" baseline="0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3537" y="2104728"/>
            <a:ext cx="5286483" cy="1584813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2406" y="2104728"/>
            <a:ext cx="8982836" cy="8345208"/>
          </a:xfrm>
        </p:spPr>
        <p:txBody>
          <a:bodyPr/>
          <a:lstStyle>
            <a:lvl1pPr>
              <a:defRPr sz="6000"/>
            </a:lvl1pPr>
            <a:lvl2pPr>
              <a:defRPr sz="5200"/>
            </a:lvl2pPr>
            <a:lvl3pPr>
              <a:defRPr sz="4500"/>
            </a:lvl3pPr>
            <a:lvl4pPr>
              <a:defRPr sz="3700"/>
            </a:lvl4pPr>
            <a:lvl5pPr>
              <a:defRPr sz="3700"/>
            </a:lvl5pPr>
            <a:lvl6pPr>
              <a:defRPr sz="3700"/>
            </a:lvl6pPr>
            <a:lvl7pPr>
              <a:defRPr sz="3700"/>
            </a:lvl7pPr>
            <a:lvl8pPr>
              <a:defRPr sz="3700"/>
            </a:lvl8pPr>
            <a:lvl9pPr>
              <a:defRPr sz="3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03442" y="3761547"/>
            <a:ext cx="5286483" cy="6688389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9573" y="8188804"/>
            <a:ext cx="9641205" cy="966734"/>
          </a:xfrm>
        </p:spPr>
        <p:txBody>
          <a:bodyPr anchor="b"/>
          <a:lstStyle>
            <a:lvl1pPr algn="l">
              <a:defRPr sz="37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149574" y="2608784"/>
            <a:ext cx="9637292" cy="5455453"/>
          </a:xfrm>
        </p:spPr>
        <p:txBody>
          <a:bodyPr/>
          <a:lstStyle>
            <a:lvl1pPr marL="0" indent="0">
              <a:buNone/>
              <a:defRPr sz="6000"/>
            </a:lvl1pPr>
            <a:lvl2pPr marL="854087" indent="0">
              <a:buNone/>
              <a:defRPr sz="5200"/>
            </a:lvl2pPr>
            <a:lvl3pPr marL="1708175" indent="0">
              <a:buNone/>
              <a:defRPr sz="4500"/>
            </a:lvl3pPr>
            <a:lvl4pPr marL="2562261" indent="0">
              <a:buNone/>
              <a:defRPr sz="3700"/>
            </a:lvl4pPr>
            <a:lvl5pPr marL="3416348" indent="0">
              <a:buNone/>
              <a:defRPr sz="3700"/>
            </a:lvl5pPr>
            <a:lvl6pPr marL="4270436" indent="0">
              <a:buNone/>
              <a:defRPr sz="3700"/>
            </a:lvl6pPr>
            <a:lvl7pPr marL="5124523" indent="0">
              <a:buNone/>
              <a:defRPr sz="3700"/>
            </a:lvl7pPr>
            <a:lvl8pPr marL="5978611" indent="0">
              <a:buNone/>
              <a:defRPr sz="3700"/>
            </a:lvl8pPr>
            <a:lvl9pPr marL="6832698" indent="0">
              <a:buNone/>
              <a:defRPr sz="37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49573" y="9155540"/>
            <a:ext cx="9641205" cy="1372925"/>
          </a:xfrm>
        </p:spPr>
        <p:txBody>
          <a:bodyPr/>
          <a:lstStyle>
            <a:lvl1pPr marL="0" indent="0">
              <a:buNone/>
              <a:defRPr sz="2600"/>
            </a:lvl1pPr>
            <a:lvl2pPr marL="854087" indent="0">
              <a:buNone/>
              <a:defRPr sz="2300"/>
            </a:lvl2pPr>
            <a:lvl3pPr marL="1708175" indent="0">
              <a:buNone/>
              <a:defRPr sz="1900"/>
            </a:lvl3pPr>
            <a:lvl4pPr marL="2562261" indent="0">
              <a:buNone/>
              <a:defRPr sz="1600"/>
            </a:lvl4pPr>
            <a:lvl5pPr marL="3416348" indent="0">
              <a:buNone/>
              <a:defRPr sz="1600"/>
            </a:lvl5pPr>
            <a:lvl6pPr marL="4270436" indent="0">
              <a:buNone/>
              <a:defRPr sz="1600"/>
            </a:lvl6pPr>
            <a:lvl7pPr marL="5124523" indent="0">
              <a:buNone/>
              <a:defRPr sz="1600"/>
            </a:lvl7pPr>
            <a:lvl8pPr marL="5978611" indent="0">
              <a:buNone/>
              <a:defRPr sz="1600"/>
            </a:lvl8pPr>
            <a:lvl9pPr marL="6832698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3776" y="468477"/>
            <a:ext cx="12271465" cy="1348220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03434" y="2729604"/>
            <a:ext cx="14461808" cy="7720329"/>
          </a:xfrm>
          <a:prstGeom prst="rect">
            <a:avLst/>
          </a:prstGeom>
        </p:spPr>
        <p:txBody>
          <a:bodyPr vert="horz" lIns="170817" tIns="85409" rIns="170817" bIns="8540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343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l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490131" y="10842586"/>
            <a:ext cx="5088414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ct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15884" y="10842586"/>
            <a:ext cx="3749357" cy="622826"/>
          </a:xfrm>
          <a:prstGeom prst="rect">
            <a:avLst/>
          </a:prstGeom>
        </p:spPr>
        <p:txBody>
          <a:bodyPr vert="horz" lIns="170817" tIns="85409" rIns="170817" bIns="85409" rtlCol="0" anchor="ctr"/>
          <a:lstStyle>
            <a:lvl1pPr algn="r">
              <a:defRPr sz="2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xStyles>
    <p:titleStyle>
      <a:lvl1pPr algn="ctr" defTabSz="1708175" rtl="0" eaLnBrk="1" latinLnBrk="0" hangingPunct="1">
        <a:spcBef>
          <a:spcPct val="0"/>
        </a:spcBef>
        <a:buNone/>
        <a:defRPr sz="8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40565" indent="-640565" algn="l" defTabSz="1708175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1pPr>
      <a:lvl2pPr marL="1387892" indent="-533804" algn="l" defTabSz="1708175" rtl="0" eaLnBrk="1" latinLnBrk="0" hangingPunct="1">
        <a:spcBef>
          <a:spcPct val="20000"/>
        </a:spcBef>
        <a:buFont typeface="Arial" pitchFamily="34" charset="0"/>
        <a:buChar char="–"/>
        <a:defRPr sz="5200" kern="1200">
          <a:solidFill>
            <a:schemeClr val="tx1"/>
          </a:solidFill>
          <a:latin typeface="+mn-lt"/>
          <a:ea typeface="+mn-ea"/>
          <a:cs typeface="+mn-cs"/>
        </a:defRPr>
      </a:lvl2pPr>
      <a:lvl3pPr marL="213521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3pPr>
      <a:lvl4pPr marL="2989306" indent="-427044" algn="l" defTabSz="1708175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4pPr>
      <a:lvl5pPr marL="3843392" indent="-427044" algn="l" defTabSz="1708175" rtl="0" eaLnBrk="1" latinLnBrk="0" hangingPunct="1">
        <a:spcBef>
          <a:spcPct val="20000"/>
        </a:spcBef>
        <a:buFont typeface="Arial" pitchFamily="34" charset="0"/>
        <a:buChar char="»"/>
        <a:defRPr sz="3700" kern="1200">
          <a:solidFill>
            <a:schemeClr val="tx1"/>
          </a:solidFill>
          <a:latin typeface="+mn-lt"/>
          <a:ea typeface="+mn-ea"/>
          <a:cs typeface="+mn-cs"/>
        </a:defRPr>
      </a:lvl5pPr>
      <a:lvl6pPr marL="4697479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6pPr>
      <a:lvl7pPr marL="5551567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7pPr>
      <a:lvl8pPr marL="6405653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8pPr>
      <a:lvl9pPr marL="7259742" indent="-427044" algn="l" defTabSz="1708175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54087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708175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56226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4pPr>
      <a:lvl5pPr marL="341634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5pPr>
      <a:lvl6pPr marL="4270436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6pPr>
      <a:lvl7pPr marL="5124523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7pPr>
      <a:lvl8pPr marL="5978611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8pPr>
      <a:lvl9pPr marL="6832698" algn="l" defTabSz="1708175" rtl="0" eaLnBrk="1" latinLnBrk="0" hangingPunct="1">
        <a:defRPr sz="3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16083554" cy="11698288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68097" y="1561371"/>
            <a:ext cx="11947359" cy="222412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8095" y="4247641"/>
            <a:ext cx="11947362" cy="587643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0524" y="10167400"/>
            <a:ext cx="2017868" cy="47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6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121E2A-1881-4ECA-BF4E-8D6B5AF7FDB6}" type="datetimeFigureOut">
              <a:rPr lang="ru-RU" smtClean="0"/>
              <a:pPr/>
              <a:t>26.05.2017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68096" y="10167400"/>
            <a:ext cx="8970389" cy="47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6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320431" y="10167400"/>
            <a:ext cx="695026" cy="4765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6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50C1B7-6DFB-4950-9B13-8D668DE9D9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4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779892" rtl="0" eaLnBrk="1" latinLnBrk="0" hangingPunct="1">
        <a:spcBef>
          <a:spcPct val="0"/>
        </a:spcBef>
        <a:buNone/>
        <a:defRPr sz="6823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487432" indent="-487432" algn="l" defTabSz="779892" rtl="0" eaLnBrk="1" latinLnBrk="0" hangingPunct="1">
        <a:spcBef>
          <a:spcPct val="20000"/>
        </a:spcBef>
        <a:spcAft>
          <a:spcPts val="1023"/>
        </a:spcAft>
        <a:buClr>
          <a:schemeClr val="accent1"/>
        </a:buClr>
        <a:buSzPct val="115000"/>
        <a:buFont typeface="Arial"/>
        <a:buChar char="•"/>
        <a:defRPr sz="4094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1267324" indent="-487432" algn="l" defTabSz="779892" rtl="0" eaLnBrk="1" latinLnBrk="0" hangingPunct="1">
        <a:spcBef>
          <a:spcPct val="20000"/>
        </a:spcBef>
        <a:spcAft>
          <a:spcPts val="1023"/>
        </a:spcAft>
        <a:buClr>
          <a:schemeClr val="accent1"/>
        </a:buClr>
        <a:buSzPct val="115000"/>
        <a:buFont typeface="Arial"/>
        <a:buChar char="•"/>
        <a:defRPr sz="341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2047216" indent="-487432" algn="l" defTabSz="779892" rtl="0" eaLnBrk="1" latinLnBrk="0" hangingPunct="1">
        <a:spcBef>
          <a:spcPct val="20000"/>
        </a:spcBef>
        <a:spcAft>
          <a:spcPts val="1023"/>
        </a:spcAft>
        <a:buClr>
          <a:schemeClr val="accent1"/>
        </a:buClr>
        <a:buSzPct val="115000"/>
        <a:buFont typeface="Arial"/>
        <a:buChar char="•"/>
        <a:defRPr sz="307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2632135" indent="-292459" algn="l" defTabSz="779892" rtl="0" eaLnBrk="1" latinLnBrk="0" hangingPunct="1">
        <a:spcBef>
          <a:spcPct val="20000"/>
        </a:spcBef>
        <a:spcAft>
          <a:spcPts val="1023"/>
        </a:spcAft>
        <a:buClr>
          <a:schemeClr val="accent1"/>
        </a:buClr>
        <a:buSzPct val="115000"/>
        <a:buFont typeface="Arial"/>
        <a:buChar char="•"/>
        <a:defRPr sz="272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3412026" indent="-292459" algn="l" defTabSz="779892" rtl="0" eaLnBrk="1" latinLnBrk="0" hangingPunct="1">
        <a:spcBef>
          <a:spcPct val="20000"/>
        </a:spcBef>
        <a:spcAft>
          <a:spcPts val="1023"/>
        </a:spcAft>
        <a:buClr>
          <a:schemeClr val="accent1"/>
        </a:buClr>
        <a:buSzPct val="115000"/>
        <a:buFont typeface="Arial"/>
        <a:buChar char="•"/>
        <a:defRPr sz="23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4289405" indent="-389946" algn="l" defTabSz="779892" rtl="0" eaLnBrk="1" latinLnBrk="0" hangingPunct="1">
        <a:spcBef>
          <a:spcPct val="20000"/>
        </a:spcBef>
        <a:spcAft>
          <a:spcPts val="1023"/>
        </a:spcAft>
        <a:buClr>
          <a:schemeClr val="accent1"/>
        </a:buClr>
        <a:buSzPct val="115000"/>
        <a:buFont typeface="Arial"/>
        <a:buChar char="•"/>
        <a:defRPr sz="23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5069296" indent="-389946" algn="l" defTabSz="779892" rtl="0" eaLnBrk="1" latinLnBrk="0" hangingPunct="1">
        <a:spcBef>
          <a:spcPct val="20000"/>
        </a:spcBef>
        <a:spcAft>
          <a:spcPts val="1023"/>
        </a:spcAft>
        <a:buClr>
          <a:schemeClr val="accent1"/>
        </a:buClr>
        <a:buSzPct val="115000"/>
        <a:buFont typeface="Arial"/>
        <a:buChar char="•"/>
        <a:defRPr sz="23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5849188" indent="-389946" algn="l" defTabSz="779892" rtl="0" eaLnBrk="1" latinLnBrk="0" hangingPunct="1">
        <a:spcBef>
          <a:spcPct val="20000"/>
        </a:spcBef>
        <a:spcAft>
          <a:spcPts val="1023"/>
        </a:spcAft>
        <a:buClr>
          <a:schemeClr val="accent1"/>
        </a:buClr>
        <a:buSzPct val="115000"/>
        <a:buFont typeface="Arial"/>
        <a:buChar char="•"/>
        <a:defRPr sz="23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6629080" indent="-389946" algn="l" defTabSz="779892" rtl="0" eaLnBrk="1" latinLnBrk="0" hangingPunct="1">
        <a:spcBef>
          <a:spcPct val="20000"/>
        </a:spcBef>
        <a:spcAft>
          <a:spcPts val="1023"/>
        </a:spcAft>
        <a:buClr>
          <a:schemeClr val="accent1"/>
        </a:buClr>
        <a:buSzPct val="115000"/>
        <a:buFont typeface="Arial"/>
        <a:buChar char="•"/>
        <a:defRPr sz="238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1pPr>
      <a:lvl2pPr marL="779892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2pPr>
      <a:lvl3pPr marL="1559784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3pPr>
      <a:lvl4pPr marL="2339675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4pPr>
      <a:lvl5pPr marL="3119567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5pPr>
      <a:lvl6pPr marL="3899459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6pPr>
      <a:lvl7pPr marL="4679351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7pPr>
      <a:lvl8pPr marL="5459242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8pPr>
      <a:lvl9pPr marL="6239134" algn="l" defTabSz="779892" rtl="0" eaLnBrk="1" latinLnBrk="0" hangingPunct="1">
        <a:defRPr sz="30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8415" y="2111635"/>
            <a:ext cx="13658374" cy="370857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Готовность ППЭ к проведению </a:t>
            </a:r>
            <a:b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ЕГЭ в 2017 году</a:t>
            </a:r>
            <a: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4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160328" y="7655624"/>
            <a:ext cx="5349007" cy="133597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организационно-методического </a:t>
            </a:r>
          </a:p>
          <a:p>
            <a:pPr>
              <a:spcBef>
                <a:spcPts val="0"/>
              </a:spcBef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ЕГЭ</a:t>
            </a:r>
          </a:p>
          <a:p>
            <a:pPr>
              <a:spcBef>
                <a:spcPts val="0"/>
              </a:spcBef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Л.В.Брагина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50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17418" y="782981"/>
            <a:ext cx="14256327" cy="1222215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chemeClr val="accent4"/>
                </a:solidFill>
              </a:rPr>
              <a:t>Не </a:t>
            </a:r>
            <a:r>
              <a:rPr lang="ru-RU" sz="5400" dirty="0">
                <a:solidFill>
                  <a:schemeClr val="accent4"/>
                </a:solidFill>
              </a:rPr>
              <a:t>позднее чем за один день до проведения экзамена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82083" y="2973636"/>
            <a:ext cx="39421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Проверка готовности ППЭ (организационная)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462702" y="2973636"/>
            <a:ext cx="486798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Контроль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технической 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готовности ППЭ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19866" y="2869758"/>
            <a:ext cx="143302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СЕГОДНЯ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908239" y="2869758"/>
            <a:ext cx="1199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ЗАВТРА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96506" y="4802246"/>
            <a:ext cx="562561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4000" dirty="0">
                <a:solidFill>
                  <a:srgbClr val="0070C0"/>
                </a:solidFill>
              </a:rPr>
              <a:t>Руководитель ППЭ </a:t>
            </a:r>
            <a:endParaRPr lang="ru-RU" sz="4000" dirty="0" smtClean="0">
              <a:solidFill>
                <a:srgbClr val="0070C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4000" dirty="0" smtClean="0">
                <a:solidFill>
                  <a:srgbClr val="0070C0"/>
                </a:solidFill>
              </a:rPr>
              <a:t>руководитель </a:t>
            </a:r>
            <a:r>
              <a:rPr lang="ru-RU" sz="4000" dirty="0">
                <a:solidFill>
                  <a:srgbClr val="0070C0"/>
                </a:solidFill>
              </a:rPr>
              <a:t>образовательной организации, на базе которой организован </a:t>
            </a:r>
            <a:r>
              <a:rPr lang="ru-RU" sz="4000" dirty="0" smtClean="0">
                <a:solidFill>
                  <a:srgbClr val="0070C0"/>
                </a:solidFill>
              </a:rPr>
              <a:t>ППЭ</a:t>
            </a:r>
            <a:endParaRPr lang="ru-RU" sz="4000" dirty="0"/>
          </a:p>
        </p:txBody>
      </p:sp>
      <p:sp>
        <p:nvSpPr>
          <p:cNvPr id="5" name="Стрелка вправо 4"/>
          <p:cNvSpPr/>
          <p:nvPr/>
        </p:nvSpPr>
        <p:spPr>
          <a:xfrm rot="8084481">
            <a:off x="5018589" y="2161342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24" name="Стрелка вправо 23"/>
          <p:cNvSpPr/>
          <p:nvPr/>
        </p:nvSpPr>
        <p:spPr>
          <a:xfrm rot="2733118">
            <a:off x="7250662" y="2286502"/>
            <a:ext cx="978408" cy="484632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093190" y="5033079"/>
            <a:ext cx="5192447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Член ГЭК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Руководитель ППЭ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dirty="0" smtClean="0">
                <a:solidFill>
                  <a:srgbClr val="0070C0"/>
                </a:solidFill>
              </a:rPr>
              <a:t>Технический специалист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67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0306" y="2313025"/>
            <a:ext cx="5615460" cy="38961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33117"/>
          <a:stretch/>
        </p:blipFill>
        <p:spPr>
          <a:xfrm>
            <a:off x="1663775" y="3752086"/>
            <a:ext cx="2949004" cy="246454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01815" y="2579683"/>
            <a:ext cx="5305498" cy="83096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2400" dirty="0"/>
              <a:t>Помещение для сопровождающих участников ГИА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30306" y="7291475"/>
            <a:ext cx="5615461" cy="391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5640" y="7488673"/>
            <a:ext cx="1335510" cy="276984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4698" y="7599386"/>
            <a:ext cx="2542033" cy="254193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701814" y="10258517"/>
            <a:ext cx="5260508" cy="830966"/>
          </a:xfrm>
          <a:prstGeom prst="rect">
            <a:avLst/>
          </a:prstGeom>
        </p:spPr>
        <p:txBody>
          <a:bodyPr wrap="square" lIns="91431" tIns="45716" rIns="91431" bIns="45716">
            <a:spAutoFit/>
          </a:bodyPr>
          <a:lstStyle/>
          <a:p>
            <a:pPr algn="ctr"/>
            <a:r>
              <a:rPr lang="ru-RU" sz="2400" dirty="0"/>
              <a:t>Специально выделенное место</a:t>
            </a:r>
          </a:p>
          <a:p>
            <a:pPr algn="ctr"/>
            <a:r>
              <a:rPr lang="ru-RU" sz="2400" dirty="0"/>
              <a:t> для личных вещей участников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43086" y="5220157"/>
            <a:ext cx="941296" cy="2998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b="1" dirty="0"/>
              <a:t>В</a:t>
            </a:r>
          </a:p>
          <a:p>
            <a:pPr algn="ctr"/>
            <a:r>
              <a:rPr lang="ru-RU" sz="2000" b="1" dirty="0"/>
              <a:t>Х</a:t>
            </a:r>
          </a:p>
          <a:p>
            <a:pPr algn="ctr"/>
            <a:r>
              <a:rPr lang="ru-RU" sz="2000" b="1" dirty="0"/>
              <a:t>О</a:t>
            </a:r>
          </a:p>
          <a:p>
            <a:pPr algn="ctr"/>
            <a:r>
              <a:rPr lang="ru-RU" sz="2000" b="1" dirty="0"/>
              <a:t>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682010" y="5219026"/>
            <a:ext cx="943149" cy="299815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b="1" dirty="0"/>
              <a:t>В</a:t>
            </a:r>
            <a:br>
              <a:rPr lang="ru-RU" sz="2000" b="1" dirty="0"/>
            </a:br>
            <a:r>
              <a:rPr lang="ru-RU" sz="2000" b="1" dirty="0"/>
              <a:t>Х</a:t>
            </a:r>
            <a:br>
              <a:rPr lang="ru-RU" sz="2000" b="1" dirty="0"/>
            </a:br>
            <a:r>
              <a:rPr lang="ru-RU" sz="2000" b="1" dirty="0"/>
              <a:t>О</a:t>
            </a:r>
            <a:br>
              <a:rPr lang="ru-RU" sz="2000" b="1" dirty="0"/>
            </a:br>
            <a:r>
              <a:rPr lang="ru-RU" sz="2000" b="1" dirty="0"/>
              <a:t>Д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в</a:t>
            </a:r>
            <a:br>
              <a:rPr lang="ru-RU" sz="2000" b="1" dirty="0"/>
            </a:b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П</a:t>
            </a:r>
            <a:br>
              <a:rPr lang="ru-RU" sz="2000" b="1" dirty="0"/>
            </a:br>
            <a:r>
              <a:rPr lang="ru-RU" sz="2000" b="1" dirty="0" err="1"/>
              <a:t>П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Э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768784" y="6137134"/>
            <a:ext cx="3212656" cy="506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400" dirty="0"/>
              <a:t>Пункт охраны правопорядка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6043" y="6270776"/>
            <a:ext cx="1523916" cy="204139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/>
          <a:srcRect t="-1" b="45438"/>
          <a:stretch/>
        </p:blipFill>
        <p:spPr>
          <a:xfrm>
            <a:off x="7807087" y="9254687"/>
            <a:ext cx="1275593" cy="1582557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0126077" y="6137134"/>
            <a:ext cx="2779345" cy="50695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руководителя ППЭ, оборудованное рабочим местом и </a:t>
            </a:r>
            <a:r>
              <a:rPr lang="ru-RU" sz="2000" dirty="0" smtClean="0"/>
              <a:t>сейфом (штаб ППЭ)</a:t>
            </a:r>
            <a:endParaRPr lang="ru-RU" sz="2000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24188" y="6593312"/>
            <a:ext cx="2021525" cy="1832782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0126077" y="2313025"/>
            <a:ext cx="2779345" cy="3557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 smtClean="0"/>
              <a:t>Медицинский кабинет или помещение </a:t>
            </a:r>
            <a:r>
              <a:rPr lang="ru-RU" sz="2000" dirty="0"/>
              <a:t>для медицинских </a:t>
            </a:r>
          </a:p>
          <a:p>
            <a:pPr algn="ctr"/>
            <a:r>
              <a:rPr lang="ru-RU" sz="2000" dirty="0"/>
              <a:t>работников 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4324" y="2579683"/>
            <a:ext cx="1442488" cy="188082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3050061" y="2313025"/>
            <a:ext cx="2763179" cy="71310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r>
              <a:rPr lang="ru-RU" sz="2000" dirty="0"/>
              <a:t>Аудитории для участников ГИА, в том числе для участников </a:t>
            </a:r>
            <a:br>
              <a:rPr lang="ru-RU" sz="2000" dirty="0"/>
            </a:br>
            <a:r>
              <a:rPr lang="ru-RU" sz="2000" dirty="0"/>
              <a:t>с ОВЗ (на 1 этаже)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9"/>
          <a:srcRect b="35576"/>
          <a:stretch/>
        </p:blipFill>
        <p:spPr>
          <a:xfrm>
            <a:off x="13299987" y="2772905"/>
            <a:ext cx="2207595" cy="231957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/>
          <a:srcRect b="30319"/>
          <a:stretch/>
        </p:blipFill>
        <p:spPr>
          <a:xfrm>
            <a:off x="13251942" y="7157023"/>
            <a:ext cx="2255640" cy="231029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6768783" y="2313025"/>
            <a:ext cx="3215075" cy="35574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1" tIns="45716" rIns="91431" bIns="45716" rtlCol="0" anchor="ctr"/>
          <a:lstStyle/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endParaRPr lang="ru-RU" sz="2000" dirty="0"/>
          </a:p>
          <a:p>
            <a:pPr algn="ctr"/>
            <a:r>
              <a:rPr lang="ru-RU" sz="2000" dirty="0"/>
              <a:t>Помещение для общественных наблюдателей, представителей СМИ </a:t>
            </a:r>
            <a:br>
              <a:rPr lang="ru-RU" sz="2000" dirty="0"/>
            </a:br>
            <a:r>
              <a:rPr lang="ru-RU" sz="2000" dirty="0"/>
              <a:t>и иных лиц, имеющих право присутствовать в ППЭ в день экзамена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11"/>
          <a:srcRect b="4635"/>
          <a:stretch/>
        </p:blipFill>
        <p:spPr>
          <a:xfrm>
            <a:off x="7400754" y="2343095"/>
            <a:ext cx="1981606" cy="13041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755715" y="602837"/>
            <a:ext cx="12271464" cy="1512169"/>
          </a:xfrm>
        </p:spPr>
        <p:txBody>
          <a:bodyPr/>
          <a:lstStyle/>
          <a:p>
            <a:r>
              <a:rPr lang="ru-RU" sz="5400" dirty="0" smtClean="0">
                <a:solidFill>
                  <a:schemeClr val="accent4"/>
                </a:solidFill>
              </a:rPr>
              <a:t>Готовность </a:t>
            </a:r>
            <a:r>
              <a:rPr lang="ru-RU" sz="5400" dirty="0">
                <a:solidFill>
                  <a:schemeClr val="accent4"/>
                </a:solidFill>
              </a:rPr>
              <a:t>помещений ППЭ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66978" y="708357"/>
            <a:ext cx="5570003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Аудитории, </a:t>
            </a:r>
          </a:p>
          <a:p>
            <a:r>
              <a:rPr lang="ru-RU" sz="2400" dirty="0">
                <a:solidFill>
                  <a:srgbClr val="FF0000"/>
                </a:solidFill>
              </a:rPr>
              <a:t>не задействованные для проведения ГИА, необходимо закрыть, </a:t>
            </a:r>
            <a:r>
              <a:rPr lang="ru-RU" sz="2400" dirty="0" smtClean="0">
                <a:solidFill>
                  <a:srgbClr val="FF0000"/>
                </a:solidFill>
              </a:rPr>
              <a:t>опечатать !!!!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22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1369" y="993306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4"/>
                </a:solidFill>
              </a:rPr>
              <a:t>Техническое оснащение ППЭ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96478" y="1949321"/>
            <a:ext cx="5432612" cy="27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6757" y="2262175"/>
            <a:ext cx="1657422" cy="374866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4760" y="3234042"/>
            <a:ext cx="333414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6AB3"/>
                </a:solidFill>
              </a:rPr>
              <a:t>Стационарные и переносные металлоискатели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96478" y="5028911"/>
            <a:ext cx="5432612" cy="27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6AB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7924" y="5826318"/>
            <a:ext cx="1760313" cy="203185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454586" y="6481618"/>
            <a:ext cx="342204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6AB3"/>
                </a:solidFill>
              </a:rPr>
              <a:t>Средства видеонаблюдения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30145" y="7958518"/>
            <a:ext cx="5432612" cy="27969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b="39096"/>
          <a:stretch/>
        </p:blipFill>
        <p:spPr>
          <a:xfrm>
            <a:off x="4099473" y="8091025"/>
            <a:ext cx="1514002" cy="17880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/>
          <a:srcRect b="34622"/>
          <a:stretch/>
        </p:blipFill>
        <p:spPr>
          <a:xfrm>
            <a:off x="5613475" y="8358571"/>
            <a:ext cx="1015353" cy="1252965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382519" y="9185846"/>
            <a:ext cx="35661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6AB3"/>
                </a:solidFill>
              </a:rPr>
              <a:t>Объявления, </a:t>
            </a:r>
          </a:p>
          <a:p>
            <a:r>
              <a:rPr lang="ru-RU" sz="2400" dirty="0">
                <a:solidFill>
                  <a:srgbClr val="006AB3"/>
                </a:solidFill>
              </a:rPr>
              <a:t>оповещающие о ведении видеонаблюдения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9586" y="4415508"/>
            <a:ext cx="899910" cy="275731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AB3"/>
                </a:solidFill>
              </a:rPr>
              <a:t>В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Х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О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Д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11978" y="4447640"/>
            <a:ext cx="824346" cy="2796988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6AB3"/>
                </a:solidFill>
              </a:rPr>
              <a:t>Ш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Т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А</a:t>
            </a:r>
            <a:br>
              <a:rPr lang="ru-RU" dirty="0" smtClean="0">
                <a:solidFill>
                  <a:srgbClr val="006AB3"/>
                </a:solidFill>
              </a:rPr>
            </a:br>
            <a:r>
              <a:rPr lang="ru-RU" dirty="0" smtClean="0">
                <a:solidFill>
                  <a:srgbClr val="006AB3"/>
                </a:solidFill>
              </a:rPr>
              <a:t>Б</a:t>
            </a:r>
            <a:endParaRPr lang="ru-RU" dirty="0">
              <a:solidFill>
                <a:srgbClr val="006AB3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99969" y="4012254"/>
            <a:ext cx="7046259" cy="384591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400" dirty="0" smtClean="0">
              <a:solidFill>
                <a:srgbClr val="006AB3"/>
              </a:solidFill>
            </a:endParaRPr>
          </a:p>
          <a:p>
            <a:endParaRPr lang="ru-RU" sz="2400" dirty="0">
              <a:solidFill>
                <a:srgbClr val="006AB3"/>
              </a:solidFill>
            </a:endParaRPr>
          </a:p>
          <a:p>
            <a:endParaRPr lang="ru-RU" sz="2400" dirty="0" smtClean="0">
              <a:solidFill>
                <a:srgbClr val="006AB3"/>
              </a:solidFill>
            </a:endParaRPr>
          </a:p>
          <a:p>
            <a:endParaRPr lang="ru-RU" sz="2400" dirty="0">
              <a:solidFill>
                <a:srgbClr val="006AB3"/>
              </a:solidFill>
            </a:endParaRPr>
          </a:p>
          <a:p>
            <a:r>
              <a:rPr lang="ru-RU" sz="2400" dirty="0" smtClean="0">
                <a:solidFill>
                  <a:srgbClr val="006AB3"/>
                </a:solidFill>
              </a:rPr>
              <a:t>Программное </a:t>
            </a:r>
            <a:r>
              <a:rPr lang="ru-RU" sz="2400" dirty="0">
                <a:solidFill>
                  <a:srgbClr val="006AB3"/>
                </a:solidFill>
              </a:rPr>
              <a:t>обеспечение и компьютерное оборудование </a:t>
            </a:r>
            <a:r>
              <a:rPr lang="ru-RU" sz="2400" dirty="0" smtClean="0">
                <a:solidFill>
                  <a:srgbClr val="006AB3"/>
                </a:solidFill>
              </a:rPr>
              <a:t>помещения </a:t>
            </a:r>
            <a:r>
              <a:rPr lang="ru-RU" sz="2400" dirty="0">
                <a:solidFill>
                  <a:srgbClr val="006AB3"/>
                </a:solidFill>
              </a:rPr>
              <a:t>для </a:t>
            </a:r>
            <a:r>
              <a:rPr lang="ru-RU" sz="2400" dirty="0" smtClean="0">
                <a:solidFill>
                  <a:srgbClr val="006AB3"/>
                </a:solidFill>
              </a:rPr>
              <a:t>руководителя </a:t>
            </a:r>
            <a:r>
              <a:rPr lang="ru-RU" sz="2400" dirty="0">
                <a:solidFill>
                  <a:srgbClr val="006AB3"/>
                </a:solidFill>
              </a:rPr>
              <a:t>ППЭ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6165" y="4250212"/>
            <a:ext cx="1647235" cy="9921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67629" y="3954766"/>
            <a:ext cx="1372895" cy="2653383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07411" y="4196282"/>
            <a:ext cx="1427763" cy="207142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39797" y="4196282"/>
            <a:ext cx="1185176" cy="166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83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6312" y="1230673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Готовность </a:t>
            </a:r>
            <a:r>
              <a:rPr lang="ru-RU" dirty="0">
                <a:solidFill>
                  <a:srgbClr val="C00000"/>
                </a:solidFill>
              </a:rPr>
              <a:t>аудиторий ППЭ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2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1" y="6043783"/>
            <a:ext cx="8043617" cy="53178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325" y="6527063"/>
            <a:ext cx="926987" cy="87528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554" y="6527063"/>
            <a:ext cx="926987" cy="87528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96" y="6721223"/>
            <a:ext cx="1078699" cy="107869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002" y="6763827"/>
            <a:ext cx="853346" cy="85334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2759" y="7001967"/>
            <a:ext cx="510025" cy="5100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31" y="7814914"/>
            <a:ext cx="1334282" cy="133428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468" y="8126268"/>
            <a:ext cx="792952" cy="7929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2" y="8783957"/>
            <a:ext cx="1596429" cy="19755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241" y="8841681"/>
            <a:ext cx="1588169" cy="1965292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726" y="8919220"/>
            <a:ext cx="1563173" cy="193436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231" y="9071950"/>
            <a:ext cx="2437124" cy="156789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3287" y="4018211"/>
            <a:ext cx="803275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Аудитория, </a:t>
            </a:r>
            <a:endParaRPr lang="ru-RU" sz="3600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предусмотренная </a:t>
            </a: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для </a:t>
            </a:r>
            <a:r>
              <a:rPr lang="ru-RU" sz="3600" dirty="0">
                <a:solidFill>
                  <a:srgbClr val="0070C0"/>
                </a:solidFill>
              </a:rPr>
              <a:t>печати КИМ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34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557" y="6020543"/>
            <a:ext cx="8401366" cy="531788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64409" y="6973189"/>
            <a:ext cx="2197334" cy="74985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8149246" y="7001967"/>
            <a:ext cx="289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2001A"/>
                </a:solidFill>
              </a:rPr>
              <a:t> </a:t>
            </a:r>
            <a:r>
              <a:rPr lang="ru-RU" sz="2000" b="1" dirty="0" smtClean="0">
                <a:solidFill>
                  <a:srgbClr val="E2001A"/>
                </a:solidFill>
              </a:rPr>
              <a:t>Организатор</a:t>
            </a:r>
            <a:endParaRPr lang="ru-RU" sz="2000" b="1" dirty="0">
              <a:solidFill>
                <a:srgbClr val="E2001A"/>
              </a:solidFill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64360" y="8276402"/>
            <a:ext cx="3470653" cy="165210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352203" y="8278749"/>
            <a:ext cx="3454002" cy="165210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9210" y="9179171"/>
            <a:ext cx="689204" cy="59008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717" y="9121221"/>
            <a:ext cx="763403" cy="65361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9275" y="8391967"/>
            <a:ext cx="585923" cy="585923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037" y="8391364"/>
            <a:ext cx="576244" cy="576244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9179943" y="10149538"/>
            <a:ext cx="5818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E2001A"/>
                </a:solidFill>
              </a:rPr>
              <a:t>Рабочее место участника</a:t>
            </a:r>
            <a:endParaRPr lang="ru-RU" sz="2800" b="1" dirty="0">
              <a:solidFill>
                <a:srgbClr val="E2001A"/>
              </a:solidFill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6090" y="6535548"/>
            <a:ext cx="926987" cy="87528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286" y="8473770"/>
            <a:ext cx="1295489" cy="129548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705" y="8467251"/>
            <a:ext cx="1307940" cy="1307940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770" y="6717629"/>
            <a:ext cx="1078699" cy="107869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9457" y="6857173"/>
            <a:ext cx="853346" cy="853346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569289" y="4058759"/>
            <a:ext cx="8121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70C0"/>
                </a:solidFill>
              </a:rPr>
              <a:t>Аудитория проведения: </a:t>
            </a:r>
            <a:endParaRPr lang="ru-RU" sz="3600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иностранные </a:t>
            </a:r>
            <a:r>
              <a:rPr lang="ru-RU" sz="3600" dirty="0">
                <a:solidFill>
                  <a:srgbClr val="0070C0"/>
                </a:solidFill>
              </a:rPr>
              <a:t>языки </a:t>
            </a:r>
            <a:endParaRPr lang="ru-RU" sz="3600" dirty="0" smtClean="0">
              <a:solidFill>
                <a:srgbClr val="0070C0"/>
              </a:solidFill>
            </a:endParaRPr>
          </a:p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раздел </a:t>
            </a:r>
            <a:r>
              <a:rPr lang="ru-RU" sz="3600" dirty="0">
                <a:solidFill>
                  <a:srgbClr val="0070C0"/>
                </a:solidFill>
              </a:rPr>
              <a:t>«Говорение»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51" name="Заголовок 1"/>
          <p:cNvSpPr txBox="1">
            <a:spLocks/>
          </p:cNvSpPr>
          <p:nvPr/>
        </p:nvSpPr>
        <p:spPr>
          <a:xfrm>
            <a:off x="1900377" y="2407993"/>
            <a:ext cx="12271464" cy="1512169"/>
          </a:xfrm>
          <a:prstGeom prst="rect">
            <a:avLst/>
          </a:prstGeom>
        </p:spPr>
        <p:txBody>
          <a:bodyPr vert="horz" lIns="170817" tIns="85409" rIns="170817" bIns="85409" rtlCol="0" anchor="ctr">
            <a:normAutofit fontScale="90000" lnSpcReduction="10000"/>
          </a:bodyPr>
          <a:lstStyle>
            <a:lvl1pPr algn="ctr" defTabSz="1708175" rtl="0" eaLnBrk="1" latinLnBrk="0" hangingPunct="1">
              <a:spcBef>
                <a:spcPct val="0"/>
              </a:spcBef>
              <a:buNone/>
              <a:defRPr sz="5200" b="1" i="0" kern="1200" baseline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006AB3"/>
                </a:solidFill>
              </a:rPr>
              <a:t>Аудитории ППЭ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229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4"/>
          <p:cNvSpPr txBox="1">
            <a:spLocks/>
          </p:cNvSpPr>
          <p:nvPr/>
        </p:nvSpPr>
        <p:spPr>
          <a:xfrm>
            <a:off x="1642477" y="800971"/>
            <a:ext cx="11897851" cy="7592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800" b="1" dirty="0">
                <a:solidFill>
                  <a:schemeClr val="accent4"/>
                </a:solidFill>
              </a:rPr>
              <a:t>Форма ППЭ-01  «Акт готовности ППЭ</a:t>
            </a:r>
            <a:r>
              <a:rPr lang="ru-RU" sz="4800" b="1" dirty="0" smtClean="0">
                <a:solidFill>
                  <a:schemeClr val="accent4"/>
                </a:solidFill>
              </a:rPr>
              <a:t>»</a:t>
            </a:r>
            <a:endParaRPr lang="ru-RU" sz="4800" b="1" dirty="0">
              <a:solidFill>
                <a:schemeClr val="accent4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586" y="1913206"/>
            <a:ext cx="6546848" cy="813975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486" y="1913206"/>
            <a:ext cx="6353387" cy="813975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889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997"/>
            <a:ext cx="15766473" cy="1512169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accent4"/>
                </a:solidFill>
              </a:rPr>
              <a:t>Контроль технической готовности аудиторий ППЭ по технологии печати КИМ</a:t>
            </a:r>
            <a:endParaRPr lang="ru-RU" sz="48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7398" y="2693163"/>
            <a:ext cx="14461808" cy="6243863"/>
          </a:xfrm>
        </p:spPr>
        <p:txBody>
          <a:bodyPr>
            <a:noAutofit/>
          </a:bodyPr>
          <a:lstStyle/>
          <a:p>
            <a:pPr marL="95250" indent="266700">
              <a:buNone/>
            </a:pPr>
            <a:r>
              <a:rPr lang="ru-RU" sz="2800" u="sng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Должны: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проконтролировать качество и границы тестовой печати КИМ;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роверить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 информации о времени, дате, № ППЭ, № аудитории, наименовании 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экзамена на рабочей станции;</a:t>
            </a:r>
            <a:endParaRPr lang="ru-RU" sz="2400" b="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работоспособность </a:t>
            </a:r>
            <a:r>
              <a:rPr lang="ru-RU" sz="2400" b="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токена</a:t>
            </a:r>
            <a:r>
              <a:rPr lang="ru-RU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</a:t>
            </a:r>
            <a:r>
              <a:rPr lang="ru-RU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ГЭК на всех рабочих станциях печати КИМ в каждой аудитории;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протокол технической готовности аудитории (форма ППЭ-01-01);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удостовериться</a:t>
            </a:r>
            <a:r>
              <a:rPr lang="ru-RU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что в аудитории ППЭ подготовлено достаточное количество бумаги для печати </a:t>
            </a:r>
            <a:r>
              <a:rPr lang="ru-RU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КИМ;</a:t>
            </a:r>
            <a:endParaRPr lang="ru-RU" sz="24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400" b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наличие дополнительного (резервного) </a:t>
            </a:r>
            <a:r>
              <a:rPr lang="ru-RU" sz="2400" b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оборудования, картриджей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убедиться в сохранении техническим специалистом акта технической готовности на  </a:t>
            </a:r>
            <a:r>
              <a:rPr lang="ru-RU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флеш</a:t>
            </a:r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-накопитель для передачи в систему мониторинга.</a:t>
            </a:r>
            <a:endParaRPr lang="ru-RU" sz="24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73338" y="1816697"/>
            <a:ext cx="8757207" cy="150958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1B3B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РУКОВОДИТЕЛЬ ППЭ      </a:t>
            </a:r>
          </a:p>
          <a:p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ЧЛЕН ГЭК      </a:t>
            </a:r>
          </a:p>
          <a:p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ТЕХНИЧЕСКИЙ СПЕЦИАЛИСТ</a:t>
            </a:r>
            <a:endParaRPr lang="ru-RU" sz="16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42532" y="9616600"/>
            <a:ext cx="1461667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Иностранные языки (письменно): подготовить отдельное 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err="1" smtClean="0">
                <a:solidFill>
                  <a:srgbClr val="FF0000"/>
                </a:solidFill>
              </a:rPr>
              <a:t>аудиооборудование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для прослушивания аудиозаписи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8856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194" y="637402"/>
            <a:ext cx="13793705" cy="111208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/>
                </a:solidFill>
              </a:rPr>
              <a:t>Контроль технической готовности ППЭ-01-01</a:t>
            </a:r>
            <a:endParaRPr lang="ru-RU" sz="4800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3499" y="1749484"/>
            <a:ext cx="7077985" cy="88458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006AB3"/>
                </a:solidFill>
              </a:rPr>
              <a:t>Протокол </a:t>
            </a:r>
            <a:r>
              <a:rPr lang="ru-RU" sz="2800" dirty="0" smtClean="0">
                <a:solidFill>
                  <a:srgbClr val="006AB3"/>
                </a:solidFill>
              </a:rPr>
              <a:t>распечатывается из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006AB3"/>
                </a:solidFill>
              </a:rPr>
              <a:t>ПО </a:t>
            </a:r>
            <a:r>
              <a:rPr lang="ru-RU" sz="2800" dirty="0">
                <a:solidFill>
                  <a:srgbClr val="006AB3"/>
                </a:solidFill>
              </a:rPr>
              <a:t>«Станция Печати КИМ». </a:t>
            </a:r>
            <a:endParaRPr lang="ru-RU" sz="2800" dirty="0" smtClean="0">
              <a:solidFill>
                <a:srgbClr val="006AB3"/>
              </a:solidFill>
            </a:endParaRPr>
          </a:p>
          <a:p>
            <a:pPr marL="0" indent="0" algn="ctr">
              <a:buNone/>
            </a:pPr>
            <a:endParaRPr lang="ru-RU" sz="2800" dirty="0">
              <a:solidFill>
                <a:srgbClr val="006AB3"/>
              </a:solidFill>
            </a:endParaRPr>
          </a:p>
          <a:p>
            <a:pPr marL="0" indent="0" algn="ctr">
              <a:buNone/>
            </a:pPr>
            <a:r>
              <a:rPr lang="ru-RU" sz="2800" b="0" dirty="0" smtClean="0">
                <a:solidFill>
                  <a:srgbClr val="006AB3"/>
                </a:solidFill>
              </a:rPr>
              <a:t>Протокол подписывают: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b="0" dirty="0" smtClean="0">
                <a:solidFill>
                  <a:srgbClr val="006AB3"/>
                </a:solidFill>
              </a:rPr>
              <a:t>руководитель ППЭ,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b="0" dirty="0" smtClean="0">
                <a:solidFill>
                  <a:srgbClr val="006AB3"/>
                </a:solidFill>
              </a:rPr>
              <a:t>член ГЭК,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800" b="0" dirty="0" smtClean="0">
                <a:solidFill>
                  <a:srgbClr val="006AB3"/>
                </a:solidFill>
              </a:rPr>
              <a:t>технический специалист</a:t>
            </a:r>
          </a:p>
          <a:p>
            <a:pPr marL="0" indent="0" algn="ctr">
              <a:buNone/>
            </a:pPr>
            <a:endParaRPr lang="ru-RU" sz="2800" b="0" dirty="0" smtClean="0">
              <a:solidFill>
                <a:srgbClr val="006AB3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Протокол о</a:t>
            </a:r>
            <a:r>
              <a:rPr lang="ru-RU" sz="2800" b="0" dirty="0" smtClean="0">
                <a:solidFill>
                  <a:srgbClr val="FF0000"/>
                </a:solidFill>
              </a:rPr>
              <a:t>стается на хранение в ППЭ!</a:t>
            </a:r>
          </a:p>
          <a:p>
            <a:pPr marL="0" indent="0" algn="ctr">
              <a:buNone/>
            </a:pPr>
            <a:endParaRPr lang="ru-RU" sz="2800" b="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0" dirty="0">
              <a:solidFill>
                <a:srgbClr val="006AB3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493" y="1444546"/>
            <a:ext cx="6134100" cy="5635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93" y="7079601"/>
            <a:ext cx="6134100" cy="3515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807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364395" y="3609153"/>
            <a:ext cx="13174085" cy="6788941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177704" tIns="88852" rIns="177704" bIns="88852">
            <a:spAutoFit/>
          </a:bodyPr>
          <a:lstStyle/>
          <a:p>
            <a:pPr>
              <a:spcBef>
                <a:spcPts val="1943"/>
              </a:spcBef>
            </a:pPr>
            <a:r>
              <a:rPr lang="ru-RU" sz="3900" b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должны:</a:t>
            </a:r>
            <a:endParaRPr lang="ru-RU" sz="3900" b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875"/>
              </a:lnSpc>
            </a:pPr>
            <a:endParaRPr lang="ru-RU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5327" indent="-555327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корректность сведений об экзамене регион, код ППЭ, № аудитории, название экзамена;</a:t>
            </a:r>
          </a:p>
          <a:p>
            <a:pPr marL="555327" indent="-555327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работоспособность </a:t>
            </a:r>
            <a:r>
              <a:rPr lang="ru-RU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токена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члена ГЭК;</a:t>
            </a:r>
          </a:p>
          <a:p>
            <a:pPr marL="555327" indent="-555327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качество звука, качество тестовой аудиозаписи, качество отображения электронных КИМ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рабочих местах участников 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ЕГЭ;</a:t>
            </a:r>
          </a:p>
          <a:p>
            <a:pPr marL="555327" indent="-555327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роверить наличие дополнительного (резервного) оборудования;</a:t>
            </a:r>
          </a:p>
          <a:p>
            <a:pPr marL="555327" indent="-555327">
              <a:buFont typeface="Wingdings" panose="05000000000000000000" pitchFamily="2" charset="2"/>
              <a:buChar char="ü"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одписать протокол технической готовности ППЭ к экзамену в устной форме.</a:t>
            </a:r>
          </a:p>
          <a:p>
            <a:endParaRPr lang="ru-RU" sz="2300" b="1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237116" y="-12240"/>
            <a:ext cx="15644568" cy="1838173"/>
          </a:xfrm>
          <a:prstGeom prst="rect">
            <a:avLst/>
          </a:prstGeom>
        </p:spPr>
        <p:txBody>
          <a:bodyPr lIns="177704" tIns="88852" rIns="177704" bIns="88852"/>
          <a:lstStyle/>
          <a:p>
            <a:pPr lvl="0" algn="ctr">
              <a:spcBef>
                <a:spcPct val="0"/>
              </a:spcBef>
              <a:defRPr/>
            </a:pPr>
            <a:r>
              <a:rPr lang="ru-RU" sz="3800" b="1" dirty="0">
                <a:solidFill>
                  <a:schemeClr val="accent4"/>
                </a:solidFill>
                <a:latin typeface="Cambria" panose="02040503050406030204" pitchFamily="18" charset="0"/>
                <a:ea typeface="+mj-ea"/>
                <a:cs typeface="+mj-cs"/>
              </a:rPr>
              <a:t>Контроль технической готовности </a:t>
            </a:r>
            <a:r>
              <a:rPr lang="ru-RU" sz="3800" b="1" dirty="0" smtClean="0">
                <a:solidFill>
                  <a:schemeClr val="accent4"/>
                </a:solidFill>
                <a:latin typeface="Cambria" panose="02040503050406030204" pitchFamily="18" charset="0"/>
                <a:ea typeface="+mj-ea"/>
                <a:cs typeface="+mj-cs"/>
              </a:rPr>
              <a:t>аудитории проведения для  </a:t>
            </a:r>
            <a:endParaRPr lang="ru-RU" sz="3800" b="1" dirty="0">
              <a:solidFill>
                <a:schemeClr val="accent4"/>
              </a:solidFill>
              <a:latin typeface="Cambria" panose="02040503050406030204" pitchFamily="18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4000" b="1" dirty="0" smtClean="0">
                <a:solidFill>
                  <a:schemeClr val="accent4"/>
                </a:solidFill>
                <a:latin typeface="Cambria" panose="02040503050406030204" pitchFamily="18" charset="0"/>
              </a:rPr>
              <a:t>иностранного языка </a:t>
            </a:r>
            <a:r>
              <a:rPr lang="ru-RU" sz="4000" b="1" dirty="0">
                <a:solidFill>
                  <a:schemeClr val="accent4"/>
                </a:solidFill>
                <a:latin typeface="Cambria" panose="02040503050406030204" pitchFamily="18" charset="0"/>
              </a:rPr>
              <a:t>раздел «Говорение»</a:t>
            </a:r>
            <a:endParaRPr lang="en-US" sz="3800" b="1" dirty="0">
              <a:solidFill>
                <a:schemeClr val="accent4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40368" y="1465459"/>
            <a:ext cx="7622141" cy="195449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B1B3B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РУКОВОДИТЕЛЬ ППЭ   </a:t>
            </a:r>
          </a:p>
          <a:p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ЧЛЕН ГЭК       </a:t>
            </a:r>
          </a:p>
          <a:p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ТЕХНИЧЕСКИЙ СПЕЦИАЛИСТ</a:t>
            </a:r>
            <a:endParaRPr lang="ru-RU" sz="16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3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17" y="176193"/>
            <a:ext cx="15616227" cy="100144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4"/>
                </a:solidFill>
              </a:rPr>
              <a:t>ППЭ-01-01-У «Протокол технической готовности ППЭ к экзамену в устной форме»</a:t>
            </a:r>
            <a:endParaRPr lang="ru-RU" sz="3600" dirty="0">
              <a:solidFill>
                <a:schemeClr val="accent4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11381" y="7255216"/>
            <a:ext cx="14020801" cy="34163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</a:rPr>
              <a:t>Протокол подписывается: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</a:rPr>
              <a:t>руководитель ППЭ, 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</a:rPr>
              <a:t>член ГЭК,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6AB3"/>
                </a:solidFill>
              </a:rPr>
              <a:t>технический специалист</a:t>
            </a:r>
          </a:p>
          <a:p>
            <a:pPr algn="ctr"/>
            <a:endParaRPr lang="ru-RU" sz="2400" dirty="0">
              <a:solidFill>
                <a:srgbClr val="0070C0"/>
              </a:solidFill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Остается на хранение в ППЭ!!!</a:t>
            </a:r>
          </a:p>
          <a:p>
            <a:pPr algn="ctr"/>
            <a:endParaRPr lang="ru-RU" sz="2400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dirty="0">
                <a:solidFill>
                  <a:srgbClr val="FF0000"/>
                </a:solidFill>
              </a:rPr>
              <a:t>Электронная версия акта технической готовности передается в систему мониторинга готовности ППЭ</a:t>
            </a:r>
            <a:r>
              <a:rPr lang="ru-RU" sz="2400" dirty="0" smtClean="0">
                <a:solidFill>
                  <a:srgbClr val="FF0000"/>
                </a:solidFill>
              </a:rPr>
              <a:t>!!!</a:t>
            </a:r>
            <a:endParaRPr lang="ru-RU" sz="2400" dirty="0">
              <a:solidFill>
                <a:srgbClr val="FF0000"/>
              </a:solidFill>
            </a:endParaRPr>
          </a:p>
          <a:p>
            <a:pPr algn="ctr"/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941" y="1177637"/>
            <a:ext cx="10450103" cy="60775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40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601" y="2323059"/>
            <a:ext cx="13543110" cy="762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eaLnBrk="0" fontAlgn="base" hangingPunct="0">
              <a:spcAft>
                <a:spcPts val="1054"/>
              </a:spcAft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ln w="0"/>
                <a:solidFill>
                  <a:srgbClr val="0070C0"/>
                </a:solidFill>
              </a:rPr>
              <a:t> Рабочая станция с </a:t>
            </a:r>
            <a:r>
              <a:rPr lang="ru-RU" sz="3200" u="sng" dirty="0" smtClean="0">
                <a:ln w="0"/>
                <a:solidFill>
                  <a:srgbClr val="0070C0"/>
                </a:solidFill>
              </a:rPr>
              <a:t>ПО «Станция авторизации» </a:t>
            </a:r>
            <a:r>
              <a:rPr lang="ru-RU" sz="3200" dirty="0" smtClean="0">
                <a:ln w="0"/>
                <a:solidFill>
                  <a:srgbClr val="0070C0"/>
                </a:solidFill>
              </a:rPr>
              <a:t>для осуществления следующих процессов:</a:t>
            </a:r>
          </a:p>
          <a:p>
            <a:pPr marL="342900" indent="-342900" eaLnBrk="0" fontAlgn="base" hangingPunct="0">
              <a:spcAft>
                <a:spcPts val="1054"/>
              </a:spcAft>
              <a:buFontTx/>
              <a:buChar char="-"/>
              <a:defRPr/>
            </a:pPr>
            <a:r>
              <a:rPr lang="ru-RU" sz="3200" dirty="0">
                <a:ln w="0"/>
                <a:solidFill>
                  <a:srgbClr val="0070C0"/>
                </a:solidFill>
              </a:rPr>
              <a:t>а</a:t>
            </a:r>
            <a:r>
              <a:rPr lang="ru-RU" sz="3200" dirty="0" smtClean="0">
                <a:ln w="0"/>
                <a:solidFill>
                  <a:srgbClr val="0070C0"/>
                </a:solidFill>
              </a:rPr>
              <a:t>вторизации </a:t>
            </a:r>
            <a:r>
              <a:rPr lang="ru-RU" sz="3200" dirty="0" err="1" smtClean="0">
                <a:ln w="0"/>
                <a:solidFill>
                  <a:srgbClr val="0070C0"/>
                </a:solidFill>
              </a:rPr>
              <a:t>токена</a:t>
            </a:r>
            <a:r>
              <a:rPr lang="ru-RU" sz="3200" dirty="0" smtClean="0">
                <a:ln w="0"/>
                <a:solidFill>
                  <a:srgbClr val="0070C0"/>
                </a:solidFill>
              </a:rPr>
              <a:t> членов ГЭК на федеральном портале накануне экзамена;</a:t>
            </a:r>
          </a:p>
          <a:p>
            <a:pPr marL="342900" indent="-342900" eaLnBrk="0" fontAlgn="base" hangingPunct="0">
              <a:spcAft>
                <a:spcPts val="1054"/>
              </a:spcAft>
              <a:buFontTx/>
              <a:buChar char="-"/>
              <a:defRPr/>
            </a:pPr>
            <a:r>
              <a:rPr lang="ru-RU" sz="3200" dirty="0">
                <a:ln w="0"/>
                <a:solidFill>
                  <a:srgbClr val="0070C0"/>
                </a:solidFill>
              </a:rPr>
              <a:t>п</a:t>
            </a:r>
            <a:r>
              <a:rPr lang="ru-RU" sz="3200" dirty="0" smtClean="0">
                <a:ln w="0"/>
                <a:solidFill>
                  <a:srgbClr val="0070C0"/>
                </a:solidFill>
              </a:rPr>
              <a:t>олучение ключа доступа расшифровки КИМ в день проведения экзамена;</a:t>
            </a:r>
          </a:p>
          <a:p>
            <a:pPr marL="342900" indent="-342900" eaLnBrk="0" fontAlgn="base" hangingPunct="0">
              <a:spcAft>
                <a:spcPts val="1054"/>
              </a:spcAft>
              <a:buFontTx/>
              <a:buChar char="-"/>
              <a:defRPr/>
            </a:pPr>
            <a:r>
              <a:rPr lang="ru-RU" sz="3200" dirty="0">
                <a:ln w="0"/>
                <a:solidFill>
                  <a:srgbClr val="0070C0"/>
                </a:solidFill>
              </a:rPr>
              <a:t>п</a:t>
            </a:r>
            <a:r>
              <a:rPr lang="ru-RU" sz="3200" dirty="0" smtClean="0">
                <a:ln w="0"/>
                <a:solidFill>
                  <a:srgbClr val="0070C0"/>
                </a:solidFill>
              </a:rPr>
              <a:t>ечать дополнительных бланков ответов №2;</a:t>
            </a:r>
          </a:p>
          <a:p>
            <a:pPr marL="342900" indent="-342900" eaLnBrk="0" fontAlgn="base" hangingPunct="0">
              <a:spcAft>
                <a:spcPts val="1054"/>
              </a:spcAft>
              <a:buFontTx/>
              <a:buChar char="-"/>
              <a:defRPr/>
            </a:pPr>
            <a:r>
              <a:rPr lang="ru-RU" sz="3200" dirty="0">
                <a:ln w="0"/>
                <a:solidFill>
                  <a:srgbClr val="0070C0"/>
                </a:solidFill>
              </a:rPr>
              <a:t>п</a:t>
            </a:r>
            <a:r>
              <a:rPr lang="ru-RU" sz="3200" dirty="0" smtClean="0">
                <a:ln w="0"/>
                <a:solidFill>
                  <a:srgbClr val="0070C0"/>
                </a:solidFill>
              </a:rPr>
              <a:t>ередача бланков тестового сканирования в РЦОИ накануне;</a:t>
            </a:r>
          </a:p>
          <a:p>
            <a:pPr marL="342900" indent="-342900" eaLnBrk="0" fontAlgn="base" hangingPunct="0">
              <a:spcAft>
                <a:spcPts val="1054"/>
              </a:spcAft>
              <a:buFontTx/>
              <a:buChar char="-"/>
              <a:defRPr/>
            </a:pPr>
            <a:r>
              <a:rPr lang="ru-RU" sz="3200" dirty="0">
                <a:ln w="0"/>
                <a:solidFill>
                  <a:srgbClr val="0070C0"/>
                </a:solidFill>
              </a:rPr>
              <a:t>п</a:t>
            </a:r>
            <a:r>
              <a:rPr lang="ru-RU" sz="3200" dirty="0" smtClean="0">
                <a:ln w="0"/>
                <a:solidFill>
                  <a:srgbClr val="0070C0"/>
                </a:solidFill>
              </a:rPr>
              <a:t>ередача образов бланков ответов участников в РЦОИ;</a:t>
            </a:r>
          </a:p>
          <a:p>
            <a:pPr marL="342900" indent="-342900" eaLnBrk="0" fontAlgn="base" hangingPunct="0">
              <a:spcAft>
                <a:spcPts val="1054"/>
              </a:spcAft>
              <a:buFontTx/>
              <a:buChar char="-"/>
              <a:defRPr/>
            </a:pPr>
            <a:r>
              <a:rPr lang="ru-RU" sz="3200" dirty="0" smtClean="0">
                <a:ln w="0"/>
                <a:solidFill>
                  <a:srgbClr val="0070C0"/>
                </a:solidFill>
              </a:rPr>
              <a:t>работа с системой мониторинга.</a:t>
            </a:r>
          </a:p>
          <a:p>
            <a:pPr eaLnBrk="0" fontAlgn="base" hangingPunct="0">
              <a:spcAft>
                <a:spcPts val="1054"/>
              </a:spcAft>
              <a:defRPr/>
            </a:pPr>
            <a:r>
              <a:rPr lang="ru-RU" sz="3200" dirty="0" smtClean="0">
                <a:ln w="0"/>
                <a:solidFill>
                  <a:srgbClr val="FF0000"/>
                </a:solidFill>
              </a:rPr>
              <a:t>Скачивание форм автоматизированного распределения участников и работников ППЭ осуществляется через эту же машину!!!!</a:t>
            </a:r>
          </a:p>
          <a:p>
            <a:pPr marL="342900" indent="-342900" eaLnBrk="0" fontAlgn="base" hangingPunct="0">
              <a:spcAft>
                <a:spcPts val="1054"/>
              </a:spcAft>
              <a:buFont typeface="Wingdings" panose="05000000000000000000" pitchFamily="2" charset="2"/>
              <a:buChar char="ü"/>
              <a:defRPr/>
            </a:pPr>
            <a:r>
              <a:rPr lang="ru-RU" sz="3200" dirty="0" smtClean="0">
                <a:ln w="0"/>
                <a:solidFill>
                  <a:srgbClr val="0070C0"/>
                </a:solidFill>
              </a:rPr>
              <a:t>Рабочая станция без выхода в Интернет, установка ПО «Станция сканирования» для осуществления сканирования бланков ответов участников, форм ППЭ.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43240" y="0"/>
            <a:ext cx="14125524" cy="8728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/>
                </a:solidFill>
              </a:rPr>
              <a:t>Контроль технической готовности штаба ППЭ</a:t>
            </a:r>
            <a:endParaRPr lang="ru-RU" sz="4800" dirty="0">
              <a:solidFill>
                <a:schemeClr val="accent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455" y="872836"/>
            <a:ext cx="8638781" cy="1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232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6843" y="985484"/>
            <a:ext cx="133588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58" indent="353272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Результаты апробаций процедуры ЕГЭ май 2017 года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4244010"/>
              </p:ext>
            </p:extLst>
          </p:nvPr>
        </p:nvGraphicFramePr>
        <p:xfrm>
          <a:off x="1126843" y="1570259"/>
          <a:ext cx="13863774" cy="8251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46725"/>
                <a:gridCol w="77170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Нарушения и замечания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Муниципалитеты</a:t>
                      </a:r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Отсутствие во время апробации руководителей ППЭ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Свердловский район</a:t>
                      </a:r>
                    </a:p>
                    <a:p>
                      <a:r>
                        <a:rPr lang="ru-RU" sz="2400" dirty="0" smtClean="0"/>
                        <a:t>Центральный район (гимназия №16, авторизация)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Провели</a:t>
                      </a:r>
                      <a:r>
                        <a:rPr lang="ru-RU" sz="2400" baseline="0" dirty="0" smtClean="0"/>
                        <a:t> авторизацию только после напоминания в 21:00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Мотыгинский</a:t>
                      </a:r>
                      <a:r>
                        <a:rPr lang="ru-RU" sz="2400" dirty="0" smtClean="0"/>
                        <a:t> район (7 ППЭ</a:t>
                      </a:r>
                      <a:r>
                        <a:rPr lang="ru-RU" sz="2400" baseline="0" dirty="0" smtClean="0"/>
                        <a:t>)</a:t>
                      </a:r>
                    </a:p>
                    <a:p>
                      <a:r>
                        <a:rPr lang="ru-RU" sz="2400" baseline="0" dirty="0" smtClean="0"/>
                        <a:t>Енисейский район (3 ППЭ)</a:t>
                      </a:r>
                    </a:p>
                    <a:p>
                      <a:r>
                        <a:rPr lang="ru-RU" sz="2400" baseline="0" dirty="0" smtClean="0"/>
                        <a:t>Туруханский район (4 ППЭ) и др.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Работники</a:t>
                      </a:r>
                      <a:r>
                        <a:rPr lang="ru-RU" sz="2400" baseline="0" dirty="0" smtClean="0"/>
                        <a:t> ППЭ и техника не готовы к печати КИМ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/>
                        <a:t>Канский</a:t>
                      </a:r>
                      <a:r>
                        <a:rPr lang="ru-RU" sz="2400" dirty="0" smtClean="0"/>
                        <a:t> район (</a:t>
                      </a:r>
                      <a:r>
                        <a:rPr lang="ru-RU" sz="2400" dirty="0" err="1" smtClean="0"/>
                        <a:t>Браженская</a:t>
                      </a:r>
                      <a:r>
                        <a:rPr lang="ru-RU" sz="2400" dirty="0" smtClean="0"/>
                        <a:t> </a:t>
                      </a:r>
                      <a:r>
                        <a:rPr lang="ru-RU" sz="2400" dirty="0" err="1" smtClean="0"/>
                        <a:t>сш</a:t>
                      </a:r>
                      <a:r>
                        <a:rPr lang="ru-RU" sz="2400" dirty="0" smtClean="0"/>
                        <a:t>) и др.</a:t>
                      </a:r>
                      <a:endParaRPr lang="ru-RU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Авторизация 1 члена ГЭК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779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Всего : 23 ППЭ</a:t>
                      </a:r>
                    </a:p>
                    <a:p>
                      <a:pPr marL="0" marR="0" lvl="0" indent="0" algn="l" defTabSz="77989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err="1" smtClean="0"/>
                        <a:t>Мотыгинский</a:t>
                      </a:r>
                      <a:r>
                        <a:rPr lang="ru-RU" sz="2400" dirty="0" smtClean="0"/>
                        <a:t> район (7 ППЭ)</a:t>
                      </a:r>
                    </a:p>
                    <a:p>
                      <a:r>
                        <a:rPr lang="ru-RU" sz="2400" dirty="0" smtClean="0"/>
                        <a:t>Енисейский район (3 ППЭ)</a:t>
                      </a:r>
                    </a:p>
                    <a:p>
                      <a:r>
                        <a:rPr lang="ru-RU" sz="2400" dirty="0" smtClean="0"/>
                        <a:t>Туруханский район (4 ППЭ)</a:t>
                      </a:r>
                    </a:p>
                    <a:p>
                      <a:r>
                        <a:rPr lang="ru-RU" sz="2400" dirty="0" err="1" smtClean="0"/>
                        <a:t>Богучанский</a:t>
                      </a:r>
                      <a:r>
                        <a:rPr lang="ru-RU" sz="2400" dirty="0" smtClean="0"/>
                        <a:t> район (2 ППЭ) и др.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выставлен статус «Бланки переданы в РЦОИ»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Всего : 6 ППЭ</a:t>
                      </a:r>
                      <a:endParaRPr lang="ru-RU" sz="2400" dirty="0"/>
                    </a:p>
                  </a:txBody>
                  <a:tcPr/>
                </a:tc>
              </a:tr>
              <a:tr h="478828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переданы Акты печати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Всего : 33 ППЭ</a:t>
                      </a:r>
                      <a:endParaRPr lang="ru-RU" sz="2400" dirty="0"/>
                    </a:p>
                  </a:txBody>
                  <a:tcPr/>
                </a:tc>
              </a:tr>
              <a:tr h="42949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переданы Акты сканирования</a:t>
                      </a:r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Всего : 36 ППЭ</a:t>
                      </a:r>
                    </a:p>
                    <a:p>
                      <a:endParaRPr lang="ru-RU" sz="2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2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переданы Журналы</a:t>
                      </a:r>
                      <a:r>
                        <a:rPr lang="ru-RU" sz="2400" baseline="0" dirty="0" smtClean="0"/>
                        <a:t> печати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Всего : 32 ППЭ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Не переданы Журналы сканирования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Всего : 43 ППЭ</a:t>
                      </a:r>
                      <a:endParaRPr lang="ru-RU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353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240" y="0"/>
            <a:ext cx="14125524" cy="872836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4"/>
                </a:solidFill>
              </a:rPr>
              <a:t>Контроль технической готовности штаба ППЭ</a:t>
            </a:r>
            <a:endParaRPr lang="ru-RU" sz="4800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3782" y="1500461"/>
            <a:ext cx="13804982" cy="8221457"/>
          </a:xfrm>
        </p:spPr>
        <p:txBody>
          <a:bodyPr>
            <a:normAutofit fontScale="25000" lnSpcReduction="20000"/>
          </a:bodyPr>
          <a:lstStyle/>
          <a:p>
            <a:pPr marL="95250" indent="266700">
              <a:buNone/>
            </a:pPr>
            <a:r>
              <a:rPr lang="ru-RU" sz="8000" u="sng" dirty="0" smtClean="0">
                <a:solidFill>
                  <a:schemeClr val="accent4"/>
                </a:solidFill>
              </a:rPr>
              <a:t>Должны: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проверить корректность информации о 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регионе, № ППЭ </a:t>
            </a:r>
            <a:r>
              <a:rPr lang="ru-RU" sz="8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«Станции авторизации», «Станции сканирования»;</a:t>
            </a:r>
            <a:endParaRPr lang="ru-RU" sz="8000" b="0" dirty="0" smtClean="0">
              <a:solidFill>
                <a:srgbClr val="006AB3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8000" b="0" dirty="0" smtClean="0">
                <a:solidFill>
                  <a:srgbClr val="006AB3"/>
                </a:solidFill>
              </a:rPr>
              <a:t>провести </a:t>
            </a:r>
            <a:r>
              <a:rPr lang="ru-RU" sz="8000" b="0" dirty="0">
                <a:solidFill>
                  <a:srgbClr val="006AB3"/>
                </a:solidFill>
              </a:rPr>
              <a:t>авторизацию на специализированном федеральном </a:t>
            </a:r>
            <a:r>
              <a:rPr lang="ru-RU" sz="8000" b="0" dirty="0" smtClean="0">
                <a:solidFill>
                  <a:srgbClr val="006AB3"/>
                </a:solidFill>
              </a:rPr>
              <a:t>портале с помощью «Станции авторизации» </a:t>
            </a:r>
            <a:r>
              <a:rPr lang="ru-RU" sz="8000" b="0" dirty="0">
                <a:solidFill>
                  <a:srgbClr val="006AB3"/>
                </a:solidFill>
              </a:rPr>
              <a:t>с использованием </a:t>
            </a:r>
            <a:r>
              <a:rPr lang="ru-RU" sz="8000" b="0" dirty="0" err="1">
                <a:solidFill>
                  <a:srgbClr val="006AB3"/>
                </a:solidFill>
              </a:rPr>
              <a:t>токена</a:t>
            </a:r>
            <a:r>
              <a:rPr lang="ru-RU" sz="8000" b="0" dirty="0">
                <a:solidFill>
                  <a:srgbClr val="006AB3"/>
                </a:solidFill>
              </a:rPr>
              <a:t> члена </a:t>
            </a:r>
            <a:r>
              <a:rPr lang="ru-RU" sz="8000" b="0" dirty="0" smtClean="0">
                <a:solidFill>
                  <a:srgbClr val="006AB3"/>
                </a:solidFill>
              </a:rPr>
              <a:t>ГЭК;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8000" dirty="0" smtClean="0">
                <a:solidFill>
                  <a:srgbClr val="006AB3"/>
                </a:solidFill>
              </a:rPr>
              <a:t>проверить </a:t>
            </a:r>
            <a:r>
              <a:rPr lang="ru-RU" sz="8000" dirty="0">
                <a:solidFill>
                  <a:srgbClr val="006AB3"/>
                </a:solidFill>
              </a:rPr>
              <a:t>наличие дополнительного (резервного) </a:t>
            </a:r>
            <a:r>
              <a:rPr lang="ru-RU" sz="8000" dirty="0" smtClean="0">
                <a:solidFill>
                  <a:srgbClr val="006AB3"/>
                </a:solidFill>
              </a:rPr>
              <a:t>оборудования;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6AB3"/>
                </a:solidFill>
              </a:rPr>
              <a:t>п</a:t>
            </a:r>
            <a:r>
              <a:rPr lang="ru-RU" sz="8000" b="0" dirty="0" smtClean="0">
                <a:solidFill>
                  <a:srgbClr val="006AB3"/>
                </a:solidFill>
              </a:rPr>
              <a:t>ровести контроль технической готовности запасных (резервных) рабочих станций;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6AB3"/>
                </a:solidFill>
              </a:rPr>
              <a:t>п</a:t>
            </a:r>
            <a:r>
              <a:rPr lang="ru-RU" sz="8000" dirty="0" smtClean="0">
                <a:solidFill>
                  <a:srgbClr val="006AB3"/>
                </a:solidFill>
              </a:rPr>
              <a:t>ровести тестовое сканирование на «Станции сканирования» (сканируем бланки, распечатанные из ПО «Станция сканирования») на всех станциях (учитывая резервные);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8000" dirty="0">
                <a:solidFill>
                  <a:srgbClr val="006AB3"/>
                </a:solidFill>
              </a:rPr>
              <a:t>п</a:t>
            </a:r>
            <a:r>
              <a:rPr lang="ru-RU" sz="8000" b="0" dirty="0" smtClean="0">
                <a:solidFill>
                  <a:srgbClr val="006AB3"/>
                </a:solidFill>
              </a:rPr>
              <a:t>роверить качество тестового </a:t>
            </a:r>
            <a:r>
              <a:rPr lang="ru-RU" sz="8000" dirty="0">
                <a:solidFill>
                  <a:srgbClr val="006AB3"/>
                </a:solidFill>
              </a:rPr>
              <a:t>сканирования; </a:t>
            </a:r>
            <a:endParaRPr lang="ru-RU" sz="8000" dirty="0" smtClean="0">
              <a:solidFill>
                <a:srgbClr val="006AB3"/>
              </a:solidFill>
            </a:endParaRP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ru-RU" sz="8000" dirty="0" smtClean="0">
                <a:solidFill>
                  <a:srgbClr val="006AB3"/>
                </a:solidFill>
              </a:rPr>
              <a:t>провести </a:t>
            </a:r>
            <a:r>
              <a:rPr lang="ru-RU" sz="8000" dirty="0">
                <a:solidFill>
                  <a:srgbClr val="006AB3"/>
                </a:solidFill>
              </a:rPr>
              <a:t>тестовую передачу файла с результатами тестового сканирования на сервер </a:t>
            </a:r>
            <a:r>
              <a:rPr lang="ru-RU" sz="8000" dirty="0" smtClean="0">
                <a:solidFill>
                  <a:srgbClr val="006AB3"/>
                </a:solidFill>
              </a:rPr>
              <a:t>РЦОИ через «Станцию авторизации»; </a:t>
            </a:r>
            <a:endParaRPr lang="ru-RU" sz="8000" b="0" dirty="0">
              <a:solidFill>
                <a:srgbClr val="006AB3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8000" b="0" dirty="0" smtClean="0">
                <a:solidFill>
                  <a:srgbClr val="006AB3"/>
                </a:solidFill>
              </a:rPr>
              <a:t>подписать </a:t>
            </a:r>
            <a:r>
              <a:rPr lang="ru-RU" sz="8000" b="0" dirty="0">
                <a:solidFill>
                  <a:srgbClr val="006AB3"/>
                </a:solidFill>
              </a:rPr>
              <a:t>протокол технической готовности Штаба ППЭ для сканирования бланков в ППЭ (форма ППЭ 01-02</a:t>
            </a:r>
            <a:r>
              <a:rPr lang="ru-RU" sz="8000" b="0" dirty="0" smtClean="0">
                <a:solidFill>
                  <a:srgbClr val="006AB3"/>
                </a:solidFill>
              </a:rPr>
              <a:t>) (по количеству предметов, проводимых в ППЭ);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8000" dirty="0" smtClean="0">
                <a:solidFill>
                  <a:srgbClr val="006AB3"/>
                </a:solidFill>
              </a:rPr>
              <a:t>передать в систему мониторинга:   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8000" b="0" dirty="0" smtClean="0">
                <a:solidFill>
                  <a:srgbClr val="006AB3"/>
                </a:solidFill>
              </a:rPr>
              <a:t>Статус </a:t>
            </a:r>
            <a:r>
              <a:rPr lang="ru-RU" sz="8000" b="0" dirty="0" smtClean="0">
                <a:solidFill>
                  <a:srgbClr val="FF0000"/>
                </a:solidFill>
              </a:rPr>
              <a:t>«Контроль технической готовности завершен»;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8000" dirty="0" smtClean="0">
                <a:solidFill>
                  <a:srgbClr val="006AB3"/>
                </a:solidFill>
              </a:rPr>
              <a:t>Акты технической готовности аудиторий к печати КИМ (по количеству аудиторий + резервные);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8000" b="0" dirty="0" smtClean="0">
                <a:solidFill>
                  <a:srgbClr val="006AB3"/>
                </a:solidFill>
              </a:rPr>
              <a:t>Акты технической готовности штаба к сканированию бланков (по количеству станций сканирования и предметов);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8000" dirty="0" smtClean="0">
                <a:solidFill>
                  <a:srgbClr val="006AB3"/>
                </a:solidFill>
              </a:rPr>
              <a:t>Акты технической готовности станций записи к экзамену по иностранному языку в устной форме.</a:t>
            </a:r>
            <a:endParaRPr lang="ru-RU" sz="8000" b="0" dirty="0">
              <a:solidFill>
                <a:srgbClr val="006AB3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sz="3900" b="0" dirty="0"/>
          </a:p>
          <a:p>
            <a:endParaRPr lang="ru-RU" sz="3500" b="0" dirty="0">
              <a:solidFill>
                <a:srgbClr val="006AB3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19056" y="983872"/>
            <a:ext cx="8566372" cy="103317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B1B3B4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РУКОВОДИТЕЛЬ ППЭ      </a:t>
            </a:r>
          </a:p>
          <a:p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ЧЛЕН ГЭК      </a:t>
            </a:r>
          </a:p>
          <a:p>
            <a:r>
              <a:rPr lang="ru-RU" sz="24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ТЕХНИЧЕСКИЙ СПЕЦИАЛИСТ</a:t>
            </a:r>
            <a:endParaRPr lang="ru-RU" sz="24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90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9043" y="598391"/>
            <a:ext cx="15267709" cy="994882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accent4"/>
                </a:solidFill>
              </a:rPr>
              <a:t>Контроль технической готовности </a:t>
            </a:r>
            <a:r>
              <a:rPr lang="ru-RU" sz="4800" dirty="0" smtClean="0">
                <a:solidFill>
                  <a:schemeClr val="accent4"/>
                </a:solidFill>
              </a:rPr>
              <a:t>ППЭ-01-02</a:t>
            </a:r>
            <a:endParaRPr lang="ru-RU" sz="4800" dirty="0">
              <a:solidFill>
                <a:schemeClr val="accent4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7786255" y="1593273"/>
            <a:ext cx="6636774" cy="912733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Протокол распечатывается из </a:t>
            </a:r>
            <a:endParaRPr lang="ru-RU" sz="2800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800" dirty="0">
                <a:solidFill>
                  <a:srgbClr val="0070C0"/>
                </a:solidFill>
              </a:rPr>
              <a:t>ПО «Станция сканирования</a:t>
            </a:r>
            <a:r>
              <a:rPr lang="ru-RU" sz="2800" dirty="0" smtClean="0">
                <a:solidFill>
                  <a:schemeClr val="tx1"/>
                </a:solidFill>
              </a:rPr>
              <a:t>»</a:t>
            </a:r>
          </a:p>
          <a:p>
            <a:pPr marL="0" indent="0" algn="ctr">
              <a:buNone/>
            </a:pPr>
            <a:endParaRPr lang="ru-RU" sz="28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b="0" dirty="0" smtClean="0">
                <a:solidFill>
                  <a:srgbClr val="0070C0"/>
                </a:solidFill>
              </a:rPr>
              <a:t>Протокол подписывается:</a:t>
            </a:r>
          </a:p>
          <a:p>
            <a:pPr marL="0" indent="0" algn="ctr">
              <a:buNone/>
            </a:pPr>
            <a:r>
              <a:rPr lang="ru-RU" sz="2800" b="0" dirty="0" smtClean="0">
                <a:solidFill>
                  <a:srgbClr val="0070C0"/>
                </a:solidFill>
              </a:rPr>
              <a:t>руководителем ППЭ, </a:t>
            </a:r>
          </a:p>
          <a:p>
            <a:pPr marL="0" indent="0" algn="ctr">
              <a:buNone/>
            </a:pPr>
            <a:r>
              <a:rPr lang="ru-RU" sz="2800" b="0" dirty="0" smtClean="0">
                <a:solidFill>
                  <a:srgbClr val="0070C0"/>
                </a:solidFill>
              </a:rPr>
              <a:t>членом ГЭК </a:t>
            </a:r>
          </a:p>
          <a:p>
            <a:pPr marL="0" indent="0" algn="ctr">
              <a:buNone/>
            </a:pPr>
            <a:r>
              <a:rPr lang="ru-RU" sz="2800" b="0" dirty="0" smtClean="0">
                <a:solidFill>
                  <a:srgbClr val="0070C0"/>
                </a:solidFill>
              </a:rPr>
              <a:t>техническим специалистом</a:t>
            </a:r>
          </a:p>
          <a:p>
            <a:pPr marL="0" indent="0" algn="ctr">
              <a:buNone/>
            </a:pPr>
            <a:r>
              <a:rPr lang="ru-RU" sz="2800" b="0" dirty="0" smtClean="0">
                <a:solidFill>
                  <a:srgbClr val="0070C0"/>
                </a:solidFill>
              </a:rPr>
              <a:t> </a:t>
            </a:r>
            <a:endParaRPr lang="ru-RU" sz="2800" b="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Протокол о</a:t>
            </a:r>
            <a:r>
              <a:rPr lang="ru-RU" sz="2800" b="0" dirty="0" smtClean="0">
                <a:solidFill>
                  <a:srgbClr val="FF0000"/>
                </a:solidFill>
              </a:rPr>
              <a:t>стается на хранение в ППЭ!!!</a:t>
            </a:r>
          </a:p>
          <a:p>
            <a:pPr marL="0" indent="0" algn="ctr">
              <a:buNone/>
            </a:pPr>
            <a:endParaRPr lang="ru-RU" sz="2800" b="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Электронная версия акта </a:t>
            </a:r>
            <a:r>
              <a:rPr lang="ru-RU" sz="2800" dirty="0">
                <a:solidFill>
                  <a:srgbClr val="FF0000"/>
                </a:solidFill>
              </a:rPr>
              <a:t>технической готовности передается в систему мониторинга готовности ППЭ</a:t>
            </a:r>
            <a:r>
              <a:rPr lang="ru-RU" sz="2800" dirty="0" smtClean="0">
                <a:solidFill>
                  <a:srgbClr val="FF0000"/>
                </a:solidFill>
              </a:rPr>
              <a:t>!!!</a:t>
            </a:r>
            <a:endParaRPr lang="ru-RU" sz="2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ru-RU" sz="2800" b="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134" y="1469664"/>
            <a:ext cx="5731450" cy="91273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115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3990" y="0"/>
            <a:ext cx="11947359" cy="863174"/>
          </a:xfrm>
        </p:spPr>
        <p:txBody>
          <a:bodyPr anchor="ctr">
            <a:normAutofit/>
          </a:bodyPr>
          <a:lstStyle/>
          <a:p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Подготовка резервного оборудования ППЭ</a:t>
            </a:r>
            <a:endParaRPr lang="ru-RU" sz="4400" dirty="0">
              <a:solidFill>
                <a:schemeClr val="accent4">
                  <a:lumMod val="75000"/>
                </a:schemeClr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7635" y="1973953"/>
            <a:ext cx="13300365" cy="88177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spcAft>
                <a:spcPts val="1054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Резервная рабочая </a:t>
            </a:r>
            <a:r>
              <a:rPr lang="ru-RU" sz="3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станция </a:t>
            </a:r>
            <a:r>
              <a:rPr lang="ru-RU" sz="3200" dirty="0" smtClean="0">
                <a:ln w="0"/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 установленным ПО «Станция печати» </a:t>
            </a:r>
            <a:r>
              <a:rPr lang="ru-RU" sz="3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+ принтер (</a:t>
            </a:r>
            <a:r>
              <a:rPr lang="ru-RU" sz="3200" dirty="0" smtClean="0">
                <a:ln w="0"/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Рекомендация: </a:t>
            </a:r>
            <a:r>
              <a:rPr lang="ru-RU" sz="3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на каждые 4-5 аудитории печати КИМ предусмотреть 1 комплект техники);</a:t>
            </a:r>
          </a:p>
          <a:p>
            <a:pPr marL="457200" indent="-457200">
              <a:spcAft>
                <a:spcPts val="1054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Резервная рабочая станция </a:t>
            </a:r>
            <a:r>
              <a:rPr lang="ru-RU" sz="3200" dirty="0" smtClean="0">
                <a:ln w="0"/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 установленным ПО «Станция записи» </a:t>
            </a:r>
            <a:r>
              <a:rPr lang="ru-RU" sz="3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и гарнитуры </a:t>
            </a:r>
            <a:r>
              <a:rPr lang="ru-RU" sz="3200" dirty="0">
                <a:ln w="0"/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(для проведения иностранного языка (устно)) </a:t>
            </a:r>
            <a:r>
              <a:rPr lang="ru-RU" sz="3200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ru-RU" sz="3200" dirty="0" smtClean="0">
                <a:ln w="0"/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Рекомендация</a:t>
            </a:r>
            <a:r>
              <a:rPr lang="ru-RU" sz="3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: на каждые 2-3 аудитории с 4 рабочими машинами 1 комплект техники + гарнитура);</a:t>
            </a:r>
            <a:endParaRPr lang="ru-RU" sz="3200" dirty="0">
              <a:ln w="0"/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1054"/>
              </a:spcAft>
              <a:buFont typeface="Wingdings" panose="05000000000000000000" pitchFamily="2" charset="2"/>
              <a:buChar char="ü"/>
            </a:pPr>
            <a:r>
              <a:rPr lang="en-US" sz="3200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USB-</a:t>
            </a:r>
            <a:r>
              <a:rPr lang="ru-RU" sz="3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модем, настроенный заблаговременно(на случай выхода из строя Интернет);</a:t>
            </a:r>
            <a:endParaRPr lang="ru-RU" sz="3200" dirty="0">
              <a:ln w="0"/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spcAft>
                <a:spcPts val="1054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Внешний (резервный) оптический привод для чтения компакт-дисков (CDROM) (1 на </a:t>
            </a:r>
            <a:r>
              <a:rPr lang="ru-RU" sz="3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ППЭ);</a:t>
            </a:r>
          </a:p>
          <a:p>
            <a:pPr marL="457200" indent="-457200">
              <a:spcAft>
                <a:spcPts val="1054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Запасные </a:t>
            </a:r>
            <a:r>
              <a:rPr lang="ru-RU" sz="3200" dirty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картриджи;</a:t>
            </a:r>
          </a:p>
          <a:p>
            <a:pPr marL="457200" indent="-457200">
              <a:spcAft>
                <a:spcPts val="1054"/>
              </a:spcAft>
              <a:buFont typeface="Wingdings" panose="05000000000000000000" pitchFamily="2" charset="2"/>
              <a:buChar char="ü"/>
            </a:pPr>
            <a:r>
              <a:rPr lang="ru-RU" sz="3200" dirty="0" err="1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Флеш</a:t>
            </a:r>
            <a:r>
              <a:rPr lang="ru-RU" sz="3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-накопители </a:t>
            </a:r>
            <a:r>
              <a:rPr lang="ru-RU" sz="3200" dirty="0">
                <a:ln w="0"/>
                <a:solidFill>
                  <a:srgbClr val="0070C0"/>
                </a:solidFill>
              </a:rPr>
              <a:t>для копирования ключа доступа КИМ из штаба ППЭ по станциям печати в </a:t>
            </a:r>
            <a:r>
              <a:rPr lang="ru-RU" sz="3200" dirty="0" smtClean="0">
                <a:ln w="0"/>
                <a:solidFill>
                  <a:srgbClr val="0070C0"/>
                </a:solidFill>
              </a:rPr>
              <a:t>аудиториях для технических специалистов (по количеству членов ГЭК);</a:t>
            </a:r>
          </a:p>
          <a:p>
            <a:pPr marL="457200" indent="-457200">
              <a:spcAft>
                <a:spcPts val="1054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ln w="0"/>
                <a:solidFill>
                  <a:srgbClr val="0070C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Запас бумаги.</a:t>
            </a:r>
            <a:endParaRPr lang="ru-RU" sz="3200" dirty="0">
              <a:ln w="0"/>
              <a:solidFill>
                <a:srgbClr val="0070C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18573" y="1126176"/>
            <a:ext cx="57181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3200" b="1" u="sng" dirty="0">
                <a:ln w="0"/>
                <a:solidFill>
                  <a:schemeClr val="accent4"/>
                </a:solidFill>
              </a:rPr>
              <a:t>Резервное оборудование:</a:t>
            </a:r>
          </a:p>
        </p:txBody>
      </p:sp>
    </p:spTree>
    <p:extLst>
      <p:ext uri="{BB962C8B-B14F-4D97-AF65-F5344CB8AC3E}">
        <p14:creationId xmlns:p14="http://schemas.microsoft.com/office/powerpoint/2010/main" val="4677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945" y="6650481"/>
            <a:ext cx="3383573" cy="83123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3250" y="552155"/>
            <a:ext cx="12271464" cy="104844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Явка в ППЭ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Нашивка 3"/>
          <p:cNvSpPr/>
          <p:nvPr/>
        </p:nvSpPr>
        <p:spPr>
          <a:xfrm>
            <a:off x="544588" y="2533224"/>
            <a:ext cx="11429998" cy="1026065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2800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РУКОВОДИТЕЛЬ ППЭ,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РУКОВОДИТЕЛЬ ОБРАЗОВАТЕЛЬНОЙ ОРГАНИЗАЦИИ</a:t>
            </a:r>
            <a:r>
              <a:rPr lang="ru-RU" sz="2800" dirty="0">
                <a:solidFill>
                  <a:schemeClr val="tx1"/>
                </a:solidFill>
              </a:rPr>
              <a:t/>
            </a:r>
            <a:br>
              <a:rPr lang="ru-RU" sz="2800" dirty="0">
                <a:solidFill>
                  <a:schemeClr val="tx1"/>
                </a:solidFill>
              </a:rPr>
            </a:b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94" y="4687815"/>
            <a:ext cx="11534632" cy="7232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680" y="5695879"/>
            <a:ext cx="11534632" cy="8743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588" y="6779157"/>
            <a:ext cx="11534632" cy="803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17" y="8026516"/>
            <a:ext cx="11534632" cy="1038771"/>
          </a:xfrm>
          <a:prstGeom prst="rect">
            <a:avLst/>
          </a:prstGeom>
        </p:spPr>
      </p:pic>
      <p:sp>
        <p:nvSpPr>
          <p:cNvPr id="18" name="Нашивка 17"/>
          <p:cNvSpPr/>
          <p:nvPr/>
        </p:nvSpPr>
        <p:spPr>
          <a:xfrm>
            <a:off x="11888310" y="2745071"/>
            <a:ext cx="3334870" cy="805431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>
                <a:solidFill>
                  <a:schemeClr val="tx1"/>
                </a:solidFill>
              </a:rPr>
              <a:t>Не позднее 7.30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4586" y="3646325"/>
            <a:ext cx="3383573" cy="84169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0674" y="4612802"/>
            <a:ext cx="3383573" cy="78918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649" y="5571085"/>
            <a:ext cx="3383573" cy="8312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1906" y="7796436"/>
            <a:ext cx="3383573" cy="1158340"/>
          </a:xfrm>
          <a:prstGeom prst="rect">
            <a:avLst/>
          </a:prstGeom>
        </p:spPr>
      </p:pic>
      <p:sp>
        <p:nvSpPr>
          <p:cNvPr id="24" name="Прямоугольник 23"/>
          <p:cNvSpPr/>
          <p:nvPr/>
        </p:nvSpPr>
        <p:spPr>
          <a:xfrm>
            <a:off x="1250824" y="4785526"/>
            <a:ext cx="10246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ЧЛЕНЫ ГЭК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359698" y="6846165"/>
            <a:ext cx="6579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ОРГАНИЗАТОРЫ </a:t>
            </a:r>
            <a:r>
              <a:rPr lang="ru-RU" sz="2800" dirty="0" smtClean="0"/>
              <a:t>В АУДИТОРИИ ППЭ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1288094" y="5744384"/>
            <a:ext cx="10246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ОРГАНИЗАТОРЫ ВНЕ АУДИТОРИИ ППЭ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359698" y="8368128"/>
            <a:ext cx="6117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ОБЩЕСТВЕННЫЕ НАБЛЮДАТЕЛИ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628989" y="3674162"/>
            <a:ext cx="2074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Не позднее </a:t>
            </a:r>
            <a:r>
              <a:rPr lang="ru-RU" sz="2400" b="1" dirty="0" smtClean="0"/>
              <a:t>7.00</a:t>
            </a:r>
            <a:endParaRPr lang="ru-RU" sz="2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12499151" y="6750269"/>
            <a:ext cx="2468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Не позднее </a:t>
            </a:r>
            <a:r>
              <a:rPr lang="ru-RU" sz="2400" b="1" dirty="0" smtClean="0"/>
              <a:t>8.00</a:t>
            </a:r>
            <a:endParaRPr lang="ru-RU" sz="2400" b="1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12707987" y="7911580"/>
            <a:ext cx="23401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Не позднее, чем за </a:t>
            </a:r>
            <a:r>
              <a:rPr lang="ru-RU" sz="2400" b="1" dirty="0"/>
              <a:t>1 час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274" y="10386838"/>
            <a:ext cx="11534632" cy="1225402"/>
          </a:xfrm>
          <a:prstGeom prst="rect">
            <a:avLst/>
          </a:prstGeom>
          <a:solidFill>
            <a:schemeClr val="lt1"/>
          </a:solidFill>
        </p:spPr>
      </p:pic>
      <p:sp>
        <p:nvSpPr>
          <p:cNvPr id="35" name="Прямоугольник 34"/>
          <p:cNvSpPr/>
          <p:nvPr/>
        </p:nvSpPr>
        <p:spPr>
          <a:xfrm>
            <a:off x="1366667" y="10473920"/>
            <a:ext cx="102466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В СЛУЧАЕ ОРГАНИЗАЦИИ ППЭ НА ДОМУ </a:t>
            </a:r>
          </a:p>
          <a:p>
            <a:r>
              <a:rPr lang="ru-RU" sz="2800" b="1" dirty="0" smtClean="0">
                <a:solidFill>
                  <a:srgbClr val="FF0000"/>
                </a:solidFill>
              </a:rPr>
              <a:t>(ВСЕ СПЕЦИАЛИСТЫ)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1647" y="10362252"/>
            <a:ext cx="3383573" cy="1158340"/>
          </a:xfrm>
          <a:prstGeom prst="rect">
            <a:avLst/>
          </a:prstGeom>
        </p:spPr>
      </p:pic>
      <p:sp>
        <p:nvSpPr>
          <p:cNvPr id="37" name="Прямоугольник 36"/>
          <p:cNvSpPr/>
          <p:nvPr/>
        </p:nvSpPr>
        <p:spPr>
          <a:xfrm>
            <a:off x="12696050" y="10525923"/>
            <a:ext cx="2074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Не </a:t>
            </a:r>
            <a:r>
              <a:rPr lang="ru-RU" sz="2400" b="1" dirty="0" smtClean="0">
                <a:solidFill>
                  <a:srgbClr val="FF0000"/>
                </a:solidFill>
              </a:rPr>
              <a:t>ранее 9.00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40" y="3705151"/>
            <a:ext cx="11534632" cy="803541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1136258" y="3791686"/>
            <a:ext cx="10246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ТЕХНИЧЕСКИЙ СПЕЦИАЛИСТ ППЭ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12612555" y="4612802"/>
            <a:ext cx="20747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Не позднее 7.30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580666" y="5691961"/>
            <a:ext cx="2594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Не позднее </a:t>
            </a:r>
            <a:r>
              <a:rPr lang="ru-RU" sz="2400" b="1" dirty="0"/>
              <a:t>8</a:t>
            </a:r>
            <a:r>
              <a:rPr lang="ru-RU" sz="2400" b="1" dirty="0" smtClean="0"/>
              <a:t>.00</a:t>
            </a:r>
            <a:endParaRPr lang="ru-RU" sz="2400" b="1" dirty="0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37" y="9097073"/>
            <a:ext cx="11534632" cy="1225402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288094" y="9198056"/>
            <a:ext cx="102466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МЕДИЦИНСКИЕ </a:t>
            </a:r>
            <a:r>
              <a:rPr lang="ru-RU" sz="2800" dirty="0" smtClean="0"/>
              <a:t>РАБОТНИКИ</a:t>
            </a:r>
            <a:endParaRPr lang="ru-RU" sz="28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7944" y="9069350"/>
            <a:ext cx="3383573" cy="1158340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12384818" y="9028383"/>
            <a:ext cx="24685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FF0000"/>
                </a:solidFill>
              </a:rPr>
              <a:t>Не позднее 8.30</a:t>
            </a:r>
            <a:endParaRPr lang="ru-RU" sz="2400" b="1" dirty="0">
              <a:solidFill>
                <a:srgbClr val="FF0000"/>
              </a:solidFill>
            </a:endParaRP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082" y="1576711"/>
            <a:ext cx="11534632" cy="902691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396908" y="1733437"/>
            <a:ext cx="66043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Включить видео в штабе в 7.00 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11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463779" y="1103639"/>
            <a:ext cx="595843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Не позднее 7.30</a:t>
            </a:r>
          </a:p>
          <a:p>
            <a:pPr algn="ctr"/>
            <a:r>
              <a:rPr lang="ru-RU" sz="2400" b="1" dirty="0" smtClean="0">
                <a:solidFill>
                  <a:srgbClr val="E2001A"/>
                </a:solidFill>
                <a:cs typeface="Times New Roman" panose="02020603050405020304" pitchFamily="18" charset="0"/>
              </a:rPr>
              <a:t>При включенном видеонаблюдении!!! </a:t>
            </a:r>
            <a:endParaRPr lang="ru-RU" sz="2400" b="1" dirty="0">
              <a:solidFill>
                <a:srgbClr val="E2001A"/>
              </a:solidFill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8373" y="3074444"/>
            <a:ext cx="11216965" cy="3785437"/>
          </a:xfrm>
          <a:prstGeom prst="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rgbClr val="006AB3"/>
                </a:solidFill>
              </a:rPr>
              <a:t>При передаче коробов с ЭМ проверить: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6AB3"/>
                </a:solidFill>
              </a:rPr>
              <a:t>Код ППЭ;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6AB3"/>
                </a:solidFill>
              </a:rPr>
              <a:t>Дату экзамена;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6AB3"/>
                </a:solidFill>
              </a:rPr>
              <a:t>Наименование предмета.</a:t>
            </a:r>
          </a:p>
          <a:p>
            <a:pPr algn="ctr"/>
            <a:r>
              <a:rPr lang="ru-RU" sz="2400" dirty="0" smtClean="0">
                <a:solidFill>
                  <a:srgbClr val="006AB3"/>
                </a:solidFill>
              </a:rPr>
              <a:t>Вскрыть короба и проверить комплектность доставочных </a:t>
            </a:r>
            <a:r>
              <a:rPr lang="ru-RU" sz="2400" dirty="0" err="1" smtClean="0">
                <a:solidFill>
                  <a:srgbClr val="006AB3"/>
                </a:solidFill>
              </a:rPr>
              <a:t>спецпакетов</a:t>
            </a:r>
            <a:r>
              <a:rPr lang="ru-RU" sz="2400" dirty="0" smtClean="0">
                <a:solidFill>
                  <a:srgbClr val="006AB3"/>
                </a:solidFill>
              </a:rPr>
              <a:t>  с ИК (количество ИК прописано на упаковке).</a:t>
            </a:r>
          </a:p>
          <a:p>
            <a:pPr algn="ctr"/>
            <a:endParaRPr lang="ru-RU" sz="2400" dirty="0" smtClean="0">
              <a:solidFill>
                <a:srgbClr val="006AB3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Вскрытие и переупаковка доставочных </a:t>
            </a:r>
            <a:r>
              <a:rPr lang="ru-RU" sz="2400" dirty="0" err="1" smtClean="0">
                <a:solidFill>
                  <a:srgbClr val="FF0000"/>
                </a:solidFill>
              </a:rPr>
              <a:t>спецпакетов</a:t>
            </a:r>
            <a:r>
              <a:rPr lang="ru-RU" sz="2400" dirty="0" smtClean="0">
                <a:solidFill>
                  <a:srgbClr val="FF0000"/>
                </a:solidFill>
              </a:rPr>
              <a:t> с ИК  категорически запрещены!!!</a:t>
            </a:r>
          </a:p>
          <a:p>
            <a:endParaRPr lang="ru-RU" sz="2400" dirty="0" smtClean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48995" y="2342730"/>
            <a:ext cx="7054376" cy="53554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Руководитель ППЭ получает </a:t>
            </a:r>
            <a:r>
              <a:rPr lang="ru-RU" sz="2400" b="1" dirty="0">
                <a:solidFill>
                  <a:srgbClr val="006AB3"/>
                </a:solidFill>
                <a:cs typeface="Times New Roman" panose="02020603050405020304" pitchFamily="18" charset="0"/>
              </a:rPr>
              <a:t>ЭМ от члена </a:t>
            </a:r>
            <a:r>
              <a:rPr lang="ru-RU" sz="2400" b="1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ГЭК </a:t>
            </a:r>
            <a:endParaRPr lang="ru-RU" sz="2400" b="1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9679" y="7056053"/>
            <a:ext cx="635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Все материалы поместить </a:t>
            </a:r>
            <a:r>
              <a:rPr lang="ru-RU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в сейф!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02740"/>
            <a:ext cx="14952366" cy="1026751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000" b="1" dirty="0" smtClean="0">
                <a:solidFill>
                  <a:schemeClr val="accent4"/>
                </a:solidFill>
                <a:ea typeface="+mj-ea"/>
                <a:cs typeface="Times New Roman" panose="02020603050405020304" pitchFamily="18" charset="0"/>
              </a:rPr>
              <a:t>Передача ЭМ в ППЭ </a:t>
            </a:r>
            <a:endParaRPr lang="ru-RU" sz="4000" b="1" dirty="0">
              <a:solidFill>
                <a:schemeClr val="accent4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58EBA-BF76-4BD2-B386-1E39067478A0}" type="slidenum">
              <a:rPr lang="ru-RU" smtClean="0"/>
              <a:pPr/>
              <a:t>24</a:t>
            </a:fld>
            <a:endParaRPr lang="ru-RU"/>
          </a:p>
        </p:txBody>
      </p:sp>
      <p:pic>
        <p:nvPicPr>
          <p:cNvPr id="5126" name="Picture 6" descr="http://stimul-avto.ru/wp-content/uploads/2014/06/1069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91675">
            <a:off x="12959070" y="5909359"/>
            <a:ext cx="1766006" cy="176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691637" y="7922837"/>
            <a:ext cx="121504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u="sng" dirty="0" smtClean="0">
                <a:solidFill>
                  <a:srgbClr val="FF0000"/>
                </a:solidFill>
              </a:rPr>
              <a:t>Автоматизированное распределение участников </a:t>
            </a:r>
            <a:r>
              <a:rPr lang="en-US" sz="3200" u="sng" dirty="0" smtClean="0">
                <a:solidFill>
                  <a:srgbClr val="FF0000"/>
                </a:solidFill>
              </a:rPr>
              <a:t>E</a:t>
            </a:r>
            <a:r>
              <a:rPr lang="ru-RU" sz="3200" u="sng" dirty="0" smtClean="0">
                <a:solidFill>
                  <a:srgbClr val="FF0000"/>
                </a:solidFill>
              </a:rPr>
              <a:t>ГЭ и работников ППЭ скачивается из личного кабинета технического портала РЦОИ и распечатывается</a:t>
            </a:r>
          </a:p>
          <a:p>
            <a:pPr algn="ctr"/>
            <a:endParaRPr lang="ru-RU" sz="3200" u="sng" dirty="0" smtClean="0">
              <a:solidFill>
                <a:srgbClr val="FF0000"/>
              </a:solidFill>
            </a:endParaRPr>
          </a:p>
          <a:p>
            <a:pPr algn="ctr"/>
            <a:r>
              <a:rPr lang="ru-RU" sz="3200" b="1" u="sng" dirty="0" smtClean="0">
                <a:solidFill>
                  <a:srgbClr val="FF0000"/>
                </a:solidFill>
              </a:rPr>
              <a:t>В присутствии члена ГЭК после передачи ЭМ материалов!!!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53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51165" y="0"/>
            <a:ext cx="11933925" cy="849300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chemeClr val="accent5"/>
                </a:solidFill>
                <a:ea typeface="+mj-ea"/>
                <a:cs typeface="Times New Roman" panose="02020603050405020304" pitchFamily="18" charset="0"/>
              </a:rPr>
              <a:t>Алгоритм действий в ППЭ</a:t>
            </a:r>
            <a:endParaRPr lang="ru-RU" sz="4800" b="1" dirty="0">
              <a:solidFill>
                <a:schemeClr val="accent5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141544" y="10996286"/>
            <a:ext cx="3749357" cy="622826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25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142299"/>
              </p:ext>
            </p:extLst>
          </p:nvPr>
        </p:nvGraphicFramePr>
        <p:xfrm>
          <a:off x="165711" y="649027"/>
          <a:ext cx="15725190" cy="109213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0952"/>
                <a:gridCol w="13454238"/>
              </a:tblGrid>
              <a:tr h="3602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ВРЕМЯ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ДЕЙСТВИЯ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111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7:00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Включение видеонаблюдения в штабе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22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7:30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Прием материалов от члена ГЭК, рассадка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4440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7:50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Назначение организатора вне аудитории, уполномоченного на проведение регистрации,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выдача списков на вход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111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8:00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Запуск организаторов ППЭ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7770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8:15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Инструктаж организаторов ППЭ, назначение ответственного организатора, распределение ролей </a:t>
                      </a:r>
                      <a:r>
                        <a:rPr lang="ru-RU" sz="2000" dirty="0" smtClean="0">
                          <a:effectLst/>
                        </a:rPr>
                        <a:t>организаторов,</a:t>
                      </a:r>
                      <a:r>
                        <a:rPr lang="ru-RU" sz="2000" baseline="0" dirty="0" smtClean="0">
                          <a:effectLst/>
                        </a:rPr>
                        <a:t> </a:t>
                      </a:r>
                      <a:r>
                        <a:rPr lang="ru-RU" sz="2000" dirty="0" smtClean="0">
                          <a:effectLst/>
                        </a:rPr>
                        <a:t>выдача </a:t>
                      </a:r>
                      <a:r>
                        <a:rPr lang="ru-RU" sz="2000" dirty="0">
                          <a:effectLst/>
                        </a:rPr>
                        <a:t>организаторам аудиторных форм, черновиков, табличек с номерами аудиторий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111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8:30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Явка медицинского работника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22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8:45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Проход организаторов в аудитории, подготовка аудиторий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22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позднее 9:00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Включение видеонаблюдения в аудиториях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3330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9:00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Выдача общественному наблюдателю акта,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запуск участников в ППЭ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2220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9:30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Скачивание ключа доступа в штабе, активация и загрузка ключа в аудитории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111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Не позднее 9:45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Получение ЭМ в штабе </a:t>
                      </a:r>
                      <a:r>
                        <a:rPr lang="ru-RU" sz="2000" dirty="0">
                          <a:solidFill>
                            <a:srgbClr val="FF0000"/>
                          </a:solidFill>
                          <a:effectLst/>
                        </a:rPr>
                        <a:t>организаторами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1110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9:50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1-я часть инструктажа в аудитории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5550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FF0000"/>
                          </a:solidFill>
                          <a:effectLst/>
                        </a:rPr>
                        <a:t>10:00 !!!</a:t>
                      </a:r>
                      <a:endParaRPr lang="ru-RU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Вскрытие доставочного пакета с ИК, печать КИМ,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Комплектование КИМ с ИК,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выдача участникам материалов,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2-я часть инструктажа участников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  <a:tr h="1776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 окончании экзамена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Прием ЭМ руководителем ППЭ от организаторов в штабе,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Выключение видеонаблюдения в</a:t>
                      </a:r>
                      <a:r>
                        <a:rPr lang="ru-RU" sz="2000" baseline="0" dirty="0" smtClean="0">
                          <a:effectLst/>
                        </a:rPr>
                        <a:t> аудиториях,</a:t>
                      </a:r>
                      <a:endParaRPr lang="ru-RU" sz="20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заполнение машиночитаемой ведомости</a:t>
                      </a:r>
                      <a:r>
                        <a:rPr lang="ru-RU" sz="2000" dirty="0" smtClean="0">
                          <a:effectLst/>
                        </a:rPr>
                        <a:t>,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сканирование </a:t>
                      </a:r>
                      <a:r>
                        <a:rPr lang="ru-RU" sz="2000" dirty="0">
                          <a:effectLst/>
                        </a:rPr>
                        <a:t>материалов,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распечатка </a:t>
                      </a:r>
                      <a:r>
                        <a:rPr lang="ru-RU" sz="2000" dirty="0">
                          <a:effectLst/>
                        </a:rPr>
                        <a:t>и подписание протокола, </a:t>
                      </a:r>
                      <a:endParaRPr lang="ru-RU" sz="2000" dirty="0" smtClean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</a:rPr>
                        <a:t>шифрование </a:t>
                      </a:r>
                      <a:r>
                        <a:rPr lang="ru-RU" sz="2000" dirty="0">
                          <a:effectLst/>
                        </a:rPr>
                        <a:t>и отправка отсканированных материалов в РЦОИ,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переупаковка ЭМ,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ожидание подтверждения из РЦОИ об успешном получении </a:t>
                      </a:r>
                      <a:r>
                        <a:rPr lang="ru-RU" sz="2000" dirty="0" smtClean="0">
                          <a:effectLst/>
                        </a:rPr>
                        <a:t>ЭМ</a:t>
                      </a:r>
                      <a:endParaRPr lang="ru-RU" sz="2000" dirty="0">
                        <a:effectLst/>
                      </a:endParaRPr>
                    </a:p>
                  </a:txBody>
                  <a:tcPr marL="33348" marR="33348" marT="0" marB="0"/>
                </a:tc>
              </a:tr>
              <a:tr h="436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После </a:t>
                      </a:r>
                      <a:r>
                        <a:rPr lang="ru-RU" sz="2000" dirty="0" smtClean="0">
                          <a:effectLst/>
                        </a:rPr>
                        <a:t>подтверждения РЦОИ об </a:t>
                      </a:r>
                      <a:r>
                        <a:rPr lang="ru-RU" sz="2000" dirty="0">
                          <a:effectLst/>
                        </a:rPr>
                        <a:t>успешном получении ЭМ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Выключение видеонаблюдения в штабе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348" marR="333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65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580" y="402444"/>
            <a:ext cx="13826762" cy="1458332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5"/>
                </a:solidFill>
              </a:rPr>
              <a:t>Организация входа участников в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3478" y="1612475"/>
            <a:ext cx="5266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С 9:00 в день экзамена.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173478" y="2311295"/>
            <a:ext cx="13553904" cy="714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6AB3"/>
                </a:solidFill>
              </a:rPr>
              <a:t>Паспортный </a:t>
            </a:r>
            <a:r>
              <a:rPr lang="ru-RU" b="1" dirty="0" smtClean="0">
                <a:solidFill>
                  <a:srgbClr val="006AB3"/>
                </a:solidFill>
              </a:rPr>
              <a:t>контроль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08024" y="3345726"/>
            <a:ext cx="1246837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70C0"/>
                </a:solidFill>
              </a:rPr>
              <a:t>в случае отсутствия у обучающегося </a:t>
            </a:r>
            <a:r>
              <a:rPr lang="ru-RU" sz="2800" b="1" dirty="0" smtClean="0">
                <a:solidFill>
                  <a:srgbClr val="0070C0"/>
                </a:solidFill>
              </a:rPr>
              <a:t>документа его </a:t>
            </a:r>
            <a:r>
              <a:rPr lang="ru-RU" sz="2800" b="1" dirty="0">
                <a:solidFill>
                  <a:srgbClr val="0070C0"/>
                </a:solidFill>
              </a:rPr>
              <a:t>личность ПИСЬМЕННО подтверждает сопровождающий в форме ППЭ-20</a:t>
            </a:r>
          </a:p>
          <a:p>
            <a:pPr algn="ctr"/>
            <a:endParaRPr lang="ru-RU" sz="2800" b="1" dirty="0">
              <a:solidFill>
                <a:srgbClr val="0070C0"/>
              </a:solidFill>
            </a:endParaRP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>
                <a:solidFill>
                  <a:srgbClr val="0070C0"/>
                </a:solidFill>
              </a:rPr>
              <a:t>в случае отсутствия документа у выпускника прошлых лет, он не допускается в ППЭ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25971" y="9161928"/>
            <a:ext cx="13970798" cy="16076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6AB3"/>
                </a:solidFill>
              </a:rPr>
              <a:t>Организаторы вне аудитории указывают участникам </a:t>
            </a:r>
            <a:endParaRPr lang="ru-RU" sz="2800" dirty="0" smtClean="0">
              <a:solidFill>
                <a:srgbClr val="006AB3"/>
              </a:solidFill>
            </a:endParaRPr>
          </a:p>
          <a:p>
            <a:pPr algn="ctr"/>
            <a:r>
              <a:rPr lang="ru-RU" sz="2800" dirty="0" smtClean="0">
                <a:solidFill>
                  <a:srgbClr val="006AB3"/>
                </a:solidFill>
              </a:rPr>
              <a:t>на </a:t>
            </a:r>
            <a:r>
              <a:rPr lang="ru-RU" sz="2800" dirty="0">
                <a:solidFill>
                  <a:srgbClr val="006AB3"/>
                </a:solidFill>
              </a:rPr>
              <a:t>необходимость оставить личные вещи </a:t>
            </a:r>
            <a:endParaRPr lang="ru-RU" sz="2800" dirty="0" smtClean="0">
              <a:solidFill>
                <a:srgbClr val="006AB3"/>
              </a:solidFill>
            </a:endParaRPr>
          </a:p>
          <a:p>
            <a:pPr algn="ctr"/>
            <a:r>
              <a:rPr lang="ru-RU" sz="2800" dirty="0" smtClean="0">
                <a:solidFill>
                  <a:srgbClr val="006AB3"/>
                </a:solidFill>
              </a:rPr>
              <a:t>(</a:t>
            </a:r>
            <a:r>
              <a:rPr lang="ru-RU" sz="2800" dirty="0">
                <a:solidFill>
                  <a:srgbClr val="006AB3"/>
                </a:solidFill>
              </a:rPr>
              <a:t>в специально выделенном в ППЭ месте для личных вещей участников)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73478" y="5652507"/>
            <a:ext cx="13553904" cy="7148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6AB3"/>
                </a:solidFill>
              </a:rPr>
              <a:t>Списки распределения участников ЕГЭ</a:t>
            </a:r>
            <a:endParaRPr lang="ru-RU" b="1" dirty="0">
              <a:solidFill>
                <a:srgbClr val="006AB3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56813" y="6793653"/>
            <a:ext cx="137091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в случае отсутствия </a:t>
            </a:r>
            <a:r>
              <a:rPr lang="ru-RU" sz="2800" b="1" dirty="0" smtClean="0">
                <a:solidFill>
                  <a:srgbClr val="FF0000"/>
                </a:solidFill>
              </a:rPr>
              <a:t>в списках распределения участника ЕГЭ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(как обучающегося текущего года, так и выпускника </a:t>
            </a:r>
            <a:r>
              <a:rPr lang="ru-RU" sz="2800" b="1" dirty="0">
                <a:solidFill>
                  <a:srgbClr val="FF0000"/>
                </a:solidFill>
              </a:rPr>
              <a:t>прошлых </a:t>
            </a:r>
            <a:r>
              <a:rPr lang="ru-RU" sz="2800" b="1" dirty="0" smtClean="0">
                <a:solidFill>
                  <a:srgbClr val="FF0000"/>
                </a:solidFill>
              </a:rPr>
              <a:t>лет)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</a:rPr>
              <a:t>в ППЭ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r>
              <a:rPr lang="ru-RU" sz="2800" b="1" dirty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rgbClr val="FF0000"/>
                </a:solidFill>
              </a:rPr>
              <a:t>допускается!!!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962" y="699694"/>
            <a:ext cx="11947359" cy="1073688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chemeClr val="accent5"/>
                </a:solidFill>
              </a:rPr>
              <a:t>Организация входа в ППЭ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10145" y="1902452"/>
            <a:ext cx="13023273" cy="30384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AB3"/>
                </a:solidFill>
              </a:rPr>
              <a:t>Организаторы вне аудитории совместно с сотрудниками, осуществляющими охрану правопорядка, и (или) сотрудниками органов внутренних дел (полиции)  проверяют наличие у участников ЕГЭ запрещенных средств. </a:t>
            </a:r>
            <a:endParaRPr lang="ru-RU" sz="2400" b="1" dirty="0" smtClean="0">
              <a:solidFill>
                <a:srgbClr val="006AB3"/>
              </a:solidFill>
            </a:endParaRPr>
          </a:p>
          <a:p>
            <a:pPr algn="ctr"/>
            <a:endParaRPr lang="ru-RU" sz="2400" b="1" dirty="0">
              <a:solidFill>
                <a:srgbClr val="006AB3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При появлении сигнала </a:t>
            </a:r>
            <a:r>
              <a:rPr lang="ru-RU" sz="2400" b="1" dirty="0" err="1">
                <a:solidFill>
                  <a:srgbClr val="FF0000"/>
                </a:solidFill>
              </a:rPr>
              <a:t>металлодетектора</a:t>
            </a:r>
            <a:r>
              <a:rPr lang="ru-RU" sz="2400" b="1" dirty="0">
                <a:solidFill>
                  <a:srgbClr val="FF0000"/>
                </a:solidFill>
              </a:rPr>
              <a:t> предлагают участнику ЕГЭ показать предмет, вызывающий сигнал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10144" y="5498624"/>
            <a:ext cx="13023273" cy="18804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AB3"/>
                </a:solidFill>
              </a:rPr>
              <a:t>По медицинским показаниям при предъявлении медицинской справки участник ЕГЭ может быть освобожден от проверки с использованием </a:t>
            </a:r>
            <a:r>
              <a:rPr lang="ru-RU" sz="2400" b="1" dirty="0" err="1">
                <a:solidFill>
                  <a:srgbClr val="006AB3"/>
                </a:solidFill>
              </a:rPr>
              <a:t>металлодетекторов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10145" y="7936771"/>
            <a:ext cx="130232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</a:t>
            </a: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организатор вне аудитории не прикасается к участникам экзамена и его вещам, а просит добровольно показать предмет, вызывающий сигнал переносного металлоискателя, и сдать все запрещенные средства в место хранения личных вещей участников ЕГЭ или </a:t>
            </a:r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сопровождающему.</a:t>
            </a:r>
          </a:p>
          <a:p>
            <a:pPr algn="ctr"/>
            <a:endParaRPr lang="ru-RU" sz="24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 случае отказа сдать запрещенные средства – участник ЕГЭ в ППЭ не допускается!!!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52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453" y="926641"/>
            <a:ext cx="11947359" cy="536571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4"/>
                </a:solidFill>
              </a:rPr>
              <a:t>Распределение участников по аудиториям</a:t>
            </a:r>
            <a:endParaRPr lang="ru-RU" sz="4800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8452" y="1898333"/>
            <a:ext cx="12962733" cy="772032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/>
              <a:t>Ответственный организатор в аудитории (организатор вне</a:t>
            </a:r>
            <a:r>
              <a:rPr lang="en-US" sz="2800" dirty="0" smtClean="0"/>
              <a:t> </a:t>
            </a:r>
            <a:r>
              <a:rPr lang="ru-RU" sz="2800" dirty="0" smtClean="0"/>
              <a:t>аудитории) провожает участников экзамена до аудитории;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</a:rPr>
              <a:t>Передвижение по ППЭ участников ЕГЭ без сопровождения запрещено!!!!</a:t>
            </a:r>
          </a:p>
          <a:p>
            <a:endParaRPr lang="ru-RU" sz="2800" dirty="0" smtClean="0"/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При входе в аудиторию ответственный организатор сверяет </a:t>
            </a:r>
            <a:r>
              <a:rPr lang="ru-RU" sz="2800" dirty="0"/>
              <a:t>паспортные данные </a:t>
            </a:r>
            <a:r>
              <a:rPr lang="ru-RU" sz="2800" dirty="0" smtClean="0"/>
              <a:t>участника </a:t>
            </a:r>
            <a:r>
              <a:rPr lang="ru-RU" sz="2800" u="sng" dirty="0" smtClean="0">
                <a:solidFill>
                  <a:srgbClr val="FF0000"/>
                </a:solidFill>
              </a:rPr>
              <a:t>(Ф.И.О. № и серия паспорта) </a:t>
            </a:r>
            <a:r>
              <a:rPr lang="ru-RU" sz="2800" dirty="0" smtClean="0"/>
              <a:t>ППЭ-05-02 «Протокол проведения ЕГЭ в аудитории ППЭ», в случае несовпадения заполняется ведомость коррекции персональных данных (ППЭ-12-02);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/>
              <a:t>Второй организатор сопровождает участника ЕГЭ до места в аудитории.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97519" y="8730643"/>
            <a:ext cx="13746284" cy="1409875"/>
          </a:xfrm>
          <a:prstGeom prst="rect">
            <a:avLst/>
          </a:prstGeom>
          <a:ln>
            <a:solidFill>
              <a:srgbClr val="E2001A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Участники занимают свои места, не переговариваются, не меняются местами, имеют при себе документ, удостоверяющий личность, черную </a:t>
            </a:r>
            <a:r>
              <a:rPr lang="ru-RU" sz="2800" b="1" dirty="0" err="1">
                <a:solidFill>
                  <a:srgbClr val="FF0000"/>
                </a:solidFill>
              </a:rPr>
              <a:t>гелевую</a:t>
            </a:r>
            <a:r>
              <a:rPr lang="ru-RU" sz="2800" b="1" dirty="0">
                <a:solidFill>
                  <a:srgbClr val="FF0000"/>
                </a:solidFill>
              </a:rPr>
              <a:t> ручку, </a:t>
            </a:r>
            <a:r>
              <a:rPr lang="ru-RU" sz="2800" b="1" dirty="0" smtClean="0">
                <a:solidFill>
                  <a:srgbClr val="FF0000"/>
                </a:solidFill>
              </a:rPr>
              <a:t>разрешенные дополнительные материалы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63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800" y="437242"/>
            <a:ext cx="12271464" cy="151216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Функции организатора в аудитории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7661" y="2277244"/>
            <a:ext cx="14461808" cy="772032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6AB3"/>
                </a:solidFill>
              </a:rPr>
              <a:t>В процессе использования технологии печати КИМ в аудитории ППЭ следует учитывать следующее распределение функций между двумя организаторами в аудитории</a:t>
            </a:r>
            <a:endParaRPr lang="ru-RU" sz="3600" dirty="0">
              <a:solidFill>
                <a:srgbClr val="006AB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477" y="4294436"/>
            <a:ext cx="4433460" cy="2773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825" y="3904928"/>
            <a:ext cx="2562244" cy="3262738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903803" y="6967294"/>
            <a:ext cx="6851208" cy="1463507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393810" y="6967294"/>
            <a:ext cx="6851208" cy="1463507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93810" y="8802001"/>
            <a:ext cx="6851208" cy="1428760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AB3"/>
                </a:solidFill>
              </a:rPr>
              <a:t>является оператором станции печати КИМ</a:t>
            </a:r>
            <a:endParaRPr lang="ru-RU" sz="3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03803" y="8801272"/>
            <a:ext cx="6851208" cy="1428760"/>
          </a:xfrm>
          <a:prstGeom prst="roundRect">
            <a:avLst/>
          </a:prstGeom>
          <a:noFill/>
          <a:ln>
            <a:solidFill>
              <a:srgbClr val="87888A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6AB3"/>
                </a:solidFill>
              </a:rPr>
              <a:t>выполняет инструктаж </a:t>
            </a:r>
            <a:r>
              <a:rPr lang="ru-RU" sz="3200" smtClean="0">
                <a:solidFill>
                  <a:srgbClr val="006AB3"/>
                </a:solidFill>
              </a:rPr>
              <a:t>участников ЕГЭ и </a:t>
            </a:r>
            <a:r>
              <a:rPr lang="ru-RU" sz="3200" dirty="0" smtClean="0">
                <a:solidFill>
                  <a:srgbClr val="006AB3"/>
                </a:solidFill>
              </a:rPr>
              <a:t>комплектование напечатанных КИМ с ИК</a:t>
            </a:r>
            <a:endParaRPr lang="ru-RU" sz="32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75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6136295"/>
              </p:ext>
            </p:extLst>
          </p:nvPr>
        </p:nvGraphicFramePr>
        <p:xfrm>
          <a:off x="193965" y="471051"/>
          <a:ext cx="15579778" cy="11083636"/>
        </p:xfrm>
        <a:graphic>
          <a:graphicData uri="http://schemas.openxmlformats.org/drawingml/2006/table">
            <a:tbl>
              <a:tblPr/>
              <a:tblGrid>
                <a:gridCol w="978000"/>
                <a:gridCol w="1182697"/>
                <a:gridCol w="1023487"/>
                <a:gridCol w="2365397"/>
                <a:gridCol w="1205443"/>
                <a:gridCol w="1455630"/>
                <a:gridCol w="1455630"/>
                <a:gridCol w="1523862"/>
                <a:gridCol w="1319164"/>
                <a:gridCol w="1387397"/>
                <a:gridCol w="1683071"/>
              </a:tblGrid>
              <a:tr h="18937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АВТОРИЗАЦИЯ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ДЕНЬ АПРОБАЦИИ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6071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 ППЭ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Назначено членов ГЭК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Авторизовалось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Статус экзамена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Ключ скачан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Акты переданы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в ППЭ.Акты переданы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Сканирование в ППЭ.Акты переданы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Журналы переданы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в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ППЭ.Журналы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переданы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Сканирование в ППЭ.Журналы переданы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0310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Экзамены завершены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14:34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18:45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17:04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0808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Экзамены завершены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13:59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18:56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Экзамены завершены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14:33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16:21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15:51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5527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2906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Экзамены завершены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14:33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Экзамены завершены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14:29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17:05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16:22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9613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Экзамены завершены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14:34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21:13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17:02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0207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14:36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0309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14:29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18:37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17:24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14:49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07:56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16:43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0403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14:44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17:43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17:31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0613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19:53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0811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09:39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16:26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31523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18:45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18:45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739" marR="6739" marT="673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30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66287" y="773946"/>
            <a:ext cx="14762937" cy="107305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/>
                </a:solidFill>
              </a:rPr>
              <a:t>Инструктаж участников . Печать КИМ.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685604" y="2120481"/>
            <a:ext cx="3626141" cy="43061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685603" y="3405262"/>
            <a:ext cx="3753293" cy="7613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80516" y="1705374"/>
            <a:ext cx="9344510" cy="600050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Первая часть инструктажа участников ЕГЭ с 9:50</a:t>
            </a:r>
            <a:endParaRPr lang="ru-RU" sz="2000" dirty="0" smtClean="0">
              <a:solidFill>
                <a:srgbClr val="006AB3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80516" y="3017914"/>
            <a:ext cx="9344511" cy="826174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400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Вскрытие доставочного пакета </a:t>
            </a:r>
            <a:r>
              <a:rPr lang="ru-RU" sz="2400" b="1" dirty="0" smtClean="0">
                <a:ln w="0"/>
                <a:solidFill>
                  <a:srgbClr val="FF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10:00!!!</a:t>
            </a:r>
          </a:p>
          <a:p>
            <a:pPr lvl="0"/>
            <a:r>
              <a:rPr lang="ru-RU" sz="2400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Установка диска </a:t>
            </a:r>
            <a:r>
              <a:rPr lang="ru-RU" sz="2400" b="1" dirty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 электронными ЭМ в станцию </a:t>
            </a:r>
            <a:r>
              <a:rPr lang="ru-RU" sz="2400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печати</a:t>
            </a:r>
            <a:endParaRPr lang="ru-RU" sz="2400" b="1" dirty="0">
              <a:ln w="0"/>
              <a:solidFill>
                <a:srgbClr val="006AB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80516" y="3956885"/>
            <a:ext cx="9344510" cy="731589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2800" b="1" dirty="0" smtClean="0">
                <a:ln w="0"/>
                <a:solidFill>
                  <a:srgbClr val="006AB3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Ввод фактического количества участников в аудитории, печать КИМ</a:t>
            </a:r>
            <a:endParaRPr lang="ru-RU" sz="2800" b="1" dirty="0">
              <a:ln w="0"/>
              <a:solidFill>
                <a:srgbClr val="006AB3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685603" y="5080721"/>
            <a:ext cx="3753293" cy="9264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38979" y="4751494"/>
            <a:ext cx="9386047" cy="161861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6AB3"/>
                </a:solidFill>
              </a:rPr>
              <a:t>Комплектование ИК и КИМ</a:t>
            </a:r>
            <a:endParaRPr lang="ru-RU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400" dirty="0" smtClean="0">
                <a:solidFill>
                  <a:srgbClr val="006AB3"/>
                </a:solidFill>
              </a:rPr>
              <a:t>ИК раздаются </a:t>
            </a:r>
            <a:r>
              <a:rPr lang="ru-RU" sz="2400" dirty="0">
                <a:solidFill>
                  <a:srgbClr val="006AB3"/>
                </a:solidFill>
              </a:rPr>
              <a:t>в </a:t>
            </a:r>
            <a:r>
              <a:rPr lang="ru-RU" sz="2400" dirty="0" smtClean="0">
                <a:solidFill>
                  <a:srgbClr val="006AB3"/>
                </a:solidFill>
              </a:rPr>
              <a:t>произвольном </a:t>
            </a:r>
            <a:r>
              <a:rPr lang="ru-RU" sz="2400" dirty="0">
                <a:solidFill>
                  <a:srgbClr val="006AB3"/>
                </a:solidFill>
              </a:rPr>
              <a:t>порядке. </a:t>
            </a:r>
            <a:endParaRPr lang="ru-RU" sz="2400" dirty="0" smtClean="0">
              <a:solidFill>
                <a:srgbClr val="006AB3"/>
              </a:solidFill>
            </a:endParaRPr>
          </a:p>
          <a:p>
            <a:pPr algn="ctr"/>
            <a:r>
              <a:rPr lang="ru-RU" sz="2400" b="1" dirty="0">
                <a:solidFill>
                  <a:srgbClr val="C00000"/>
                </a:solidFill>
              </a:rPr>
              <a:t>КИМ, скомплектованные с </a:t>
            </a:r>
            <a:r>
              <a:rPr lang="ru-RU" sz="2400" b="1" dirty="0" smtClean="0">
                <a:solidFill>
                  <a:srgbClr val="C00000"/>
                </a:solidFill>
              </a:rPr>
              <a:t>ИК, </a:t>
            </a:r>
            <a:r>
              <a:rPr lang="ru-RU" sz="2400" b="1" dirty="0">
                <a:solidFill>
                  <a:srgbClr val="C00000"/>
                </a:solidFill>
              </a:rPr>
              <a:t>выдаются участникам после </a:t>
            </a:r>
            <a:r>
              <a:rPr lang="ru-RU" sz="2400" b="1" dirty="0" smtClean="0">
                <a:solidFill>
                  <a:srgbClr val="C00000"/>
                </a:solidFill>
              </a:rPr>
              <a:t>того, как </a:t>
            </a:r>
            <a:r>
              <a:rPr lang="ru-RU" sz="2400" b="1" dirty="0">
                <a:solidFill>
                  <a:srgbClr val="C00000"/>
                </a:solidFill>
              </a:rPr>
              <a:t>КИМ распечатаны для всех участников в </a:t>
            </a:r>
            <a:r>
              <a:rPr lang="ru-RU" sz="2400" b="1" dirty="0" smtClean="0">
                <a:solidFill>
                  <a:srgbClr val="C00000"/>
                </a:solidFill>
              </a:rPr>
              <a:t>аудитории!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080516" y="2384511"/>
            <a:ext cx="9386047" cy="545502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rgbClr val="006AB3"/>
                </a:solidFill>
              </a:rPr>
              <a:t>Вторая часть </a:t>
            </a:r>
            <a:r>
              <a:rPr lang="ru-RU" sz="2400" b="1" dirty="0" smtClean="0">
                <a:solidFill>
                  <a:srgbClr val="006AB3"/>
                </a:solidFill>
              </a:rPr>
              <a:t>инструктажа участников ЕГЭ не </a:t>
            </a:r>
            <a:r>
              <a:rPr lang="ru-RU" sz="2400" b="1" dirty="0">
                <a:solidFill>
                  <a:srgbClr val="006AB3"/>
                </a:solidFill>
              </a:rPr>
              <a:t>ранее </a:t>
            </a:r>
            <a:r>
              <a:rPr lang="ru-RU" sz="2400" b="1" dirty="0" smtClean="0">
                <a:solidFill>
                  <a:srgbClr val="006AB3"/>
                </a:solidFill>
              </a:rPr>
              <a:t>10:00</a:t>
            </a:r>
            <a:endParaRPr lang="ru-RU" sz="2400" b="1" dirty="0">
              <a:solidFill>
                <a:srgbClr val="006AB3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038979" y="6596103"/>
            <a:ext cx="14090211" cy="989970"/>
          </a:xfrm>
          <a:prstGeom prst="roundRect">
            <a:avLst/>
          </a:prstGeom>
          <a:solidFill>
            <a:srgbClr val="006AB3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Участники </a:t>
            </a:r>
            <a:r>
              <a:rPr lang="ru-RU" sz="2400" dirty="0" smtClean="0">
                <a:solidFill>
                  <a:srgbClr val="FF0000"/>
                </a:solidFill>
              </a:rPr>
              <a:t>экзамена</a:t>
            </a:r>
            <a:r>
              <a:rPr lang="ru-RU" sz="2400" dirty="0" smtClean="0">
                <a:solidFill>
                  <a:schemeClr val="bg1"/>
                </a:solidFill>
              </a:rPr>
              <a:t>: вскрывают ИК</a:t>
            </a:r>
            <a:r>
              <a:rPr lang="ru-RU" sz="2400" dirty="0">
                <a:solidFill>
                  <a:schemeClr val="bg1"/>
                </a:solidFill>
              </a:rPr>
              <a:t>,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проверяют </a:t>
            </a:r>
            <a:r>
              <a:rPr lang="ru-RU" sz="2400" dirty="0" smtClean="0">
                <a:solidFill>
                  <a:schemeClr val="bg1"/>
                </a:solidFill>
              </a:rPr>
              <a:t>комплектацию и наличие </a:t>
            </a:r>
            <a:r>
              <a:rPr lang="ru-RU" sz="2400" dirty="0">
                <a:solidFill>
                  <a:schemeClr val="bg1"/>
                </a:solidFill>
              </a:rPr>
              <a:t>полиграфического </a:t>
            </a:r>
            <a:r>
              <a:rPr lang="ru-RU" sz="2400" dirty="0" smtClean="0">
                <a:solidFill>
                  <a:schemeClr val="bg1"/>
                </a:solidFill>
              </a:rPr>
              <a:t>брака, заполняют регистрационные </a:t>
            </a:r>
            <a:r>
              <a:rPr lang="ru-RU" sz="2400" dirty="0">
                <a:solidFill>
                  <a:schemeClr val="bg1"/>
                </a:solidFill>
              </a:rPr>
              <a:t>поля бланков.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03318" y="7832735"/>
            <a:ext cx="13498243" cy="11063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AB3"/>
                </a:solidFill>
              </a:rPr>
              <a:t>Проверка правильности </a:t>
            </a:r>
            <a:r>
              <a:rPr lang="ru-RU" sz="2400" dirty="0">
                <a:solidFill>
                  <a:srgbClr val="006AB3"/>
                </a:solidFill>
              </a:rPr>
              <a:t>заполнения регистрационных полей бланков </a:t>
            </a:r>
            <a:r>
              <a:rPr lang="ru-RU" sz="2400" dirty="0" smtClean="0">
                <a:solidFill>
                  <a:srgbClr val="006AB3"/>
                </a:solidFill>
              </a:rPr>
              <a:t>участниками в соответствии с документом, </a:t>
            </a:r>
            <a:r>
              <a:rPr lang="ru-RU" sz="2400" dirty="0">
                <a:solidFill>
                  <a:srgbClr val="006AB3"/>
                </a:solidFill>
              </a:rPr>
              <a:t>удостоверяющем </a:t>
            </a:r>
            <a:r>
              <a:rPr lang="ru-RU" sz="2400" dirty="0" smtClean="0">
                <a:solidFill>
                  <a:srgbClr val="006AB3"/>
                </a:solidFill>
              </a:rPr>
              <a:t>личность</a:t>
            </a:r>
            <a:endParaRPr lang="ru-RU" sz="2400" dirty="0">
              <a:solidFill>
                <a:srgbClr val="006AB3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203318" y="9199124"/>
            <a:ext cx="13743848" cy="706876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6AB3"/>
                </a:solidFill>
              </a:rPr>
              <a:t>Объявление начала, продолжительности </a:t>
            </a:r>
            <a:r>
              <a:rPr lang="ru-RU" sz="2400" dirty="0">
                <a:solidFill>
                  <a:srgbClr val="006AB3"/>
                </a:solidFill>
              </a:rPr>
              <a:t>и </a:t>
            </a:r>
            <a:r>
              <a:rPr lang="ru-RU" sz="2400" dirty="0" smtClean="0">
                <a:solidFill>
                  <a:srgbClr val="006AB3"/>
                </a:solidFill>
              </a:rPr>
              <a:t>времени </a:t>
            </a:r>
            <a:r>
              <a:rPr lang="ru-RU" sz="2400" dirty="0">
                <a:solidFill>
                  <a:srgbClr val="006AB3"/>
                </a:solidFill>
              </a:rPr>
              <a:t>окончания экзамена, </a:t>
            </a:r>
            <a:r>
              <a:rPr lang="ru-RU" sz="2400" dirty="0" smtClean="0">
                <a:solidFill>
                  <a:srgbClr val="006AB3"/>
                </a:solidFill>
              </a:rPr>
              <a:t>фиксация времени  </a:t>
            </a:r>
            <a:r>
              <a:rPr lang="ru-RU" sz="2400" dirty="0">
                <a:solidFill>
                  <a:srgbClr val="006AB3"/>
                </a:solidFill>
              </a:rPr>
              <a:t>на </a:t>
            </a:r>
            <a:r>
              <a:rPr lang="ru-RU" sz="2400" dirty="0" smtClean="0">
                <a:solidFill>
                  <a:srgbClr val="006AB3"/>
                </a:solidFill>
              </a:rPr>
              <a:t>доске</a:t>
            </a:r>
            <a:endParaRPr lang="ru-RU" sz="2400" dirty="0">
              <a:solidFill>
                <a:srgbClr val="006A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2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1031" y="785791"/>
            <a:ext cx="12271464" cy="10568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/>
                </a:solidFill>
              </a:rPr>
              <a:t>Проведение экзамена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025" y="2009877"/>
            <a:ext cx="13072668" cy="3034080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185738" indent="0" algn="ctr">
              <a:buNone/>
            </a:pPr>
            <a:r>
              <a:rPr lang="ru-RU" sz="3200" dirty="0" smtClean="0">
                <a:solidFill>
                  <a:srgbClr val="FF0000"/>
                </a:solidFill>
              </a:rPr>
              <a:t>При выходе из аудитории участников ЕГЭ:</a:t>
            </a:r>
          </a:p>
          <a:p>
            <a:pPr marL="642938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экзаменационные материалы и черновики остаются на своем рабочем столе;</a:t>
            </a:r>
          </a:p>
          <a:p>
            <a:pPr marL="642938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организатор в аудитории проверяет комплектность оставленных на рабочем столе ЭМ и черновиков.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1025" y="5211179"/>
            <a:ext cx="13118419" cy="35394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При досрочном завершении выполнения </a:t>
            </a:r>
            <a:r>
              <a:rPr lang="ru-RU" sz="3200" dirty="0">
                <a:solidFill>
                  <a:srgbClr val="FF0000"/>
                </a:solidFill>
              </a:rPr>
              <a:t>экзаменационной </a:t>
            </a:r>
            <a:r>
              <a:rPr lang="ru-RU" sz="3200" dirty="0" smtClean="0">
                <a:solidFill>
                  <a:srgbClr val="FF0000"/>
                </a:solidFill>
              </a:rPr>
              <a:t>работы участниками ЕГЭ: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6AB3"/>
                </a:solidFill>
              </a:rPr>
              <a:t>э</a:t>
            </a:r>
            <a:r>
              <a:rPr lang="ru-RU" sz="3200" dirty="0" smtClean="0">
                <a:solidFill>
                  <a:srgbClr val="006AB3"/>
                </a:solidFill>
              </a:rPr>
              <a:t>кзаменационные материалы и черновики сдаются организаторам </a:t>
            </a:r>
            <a:r>
              <a:rPr lang="ru-RU" sz="3200" dirty="0">
                <a:solidFill>
                  <a:srgbClr val="006AB3"/>
                </a:solidFill>
              </a:rPr>
              <a:t>в </a:t>
            </a:r>
            <a:r>
              <a:rPr lang="ru-RU" sz="3200" dirty="0" smtClean="0">
                <a:solidFill>
                  <a:srgbClr val="006AB3"/>
                </a:solidFill>
              </a:rPr>
              <a:t>аудитории;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6AB3"/>
                </a:solidFill>
              </a:rPr>
              <a:t>у</a:t>
            </a:r>
            <a:r>
              <a:rPr lang="ru-RU" sz="3200" dirty="0" smtClean="0">
                <a:solidFill>
                  <a:srgbClr val="006AB3"/>
                </a:solidFill>
              </a:rPr>
              <a:t>частники ЕГЭ покидают </a:t>
            </a:r>
            <a:r>
              <a:rPr lang="ru-RU" sz="3200" dirty="0">
                <a:solidFill>
                  <a:srgbClr val="006AB3"/>
                </a:solidFill>
              </a:rPr>
              <a:t>аудиторию, </a:t>
            </a:r>
            <a:r>
              <a:rPr lang="ru-RU" sz="3200" dirty="0" smtClean="0">
                <a:solidFill>
                  <a:srgbClr val="006AB3"/>
                </a:solidFill>
              </a:rPr>
              <a:t>не </a:t>
            </a:r>
            <a:r>
              <a:rPr lang="ru-RU" sz="3200" dirty="0">
                <a:solidFill>
                  <a:srgbClr val="006AB3"/>
                </a:solidFill>
              </a:rPr>
              <a:t>дожидаясь окончания </a:t>
            </a:r>
            <a:r>
              <a:rPr lang="ru-RU" sz="3200" dirty="0" smtClean="0">
                <a:solidFill>
                  <a:srgbClr val="006AB3"/>
                </a:solidFill>
              </a:rPr>
              <a:t>экзамена;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6AB3"/>
                </a:solidFill>
              </a:rPr>
              <a:t>организатор в аудитории</a:t>
            </a:r>
            <a:r>
              <a:rPr lang="ru-RU" sz="3200" dirty="0">
                <a:solidFill>
                  <a:srgbClr val="006AB3"/>
                </a:solidFill>
              </a:rPr>
              <a:t> </a:t>
            </a:r>
            <a:r>
              <a:rPr lang="ru-RU" sz="3200" dirty="0" smtClean="0">
                <a:solidFill>
                  <a:srgbClr val="006AB3"/>
                </a:solidFill>
              </a:rPr>
              <a:t>раскладывает экзаменационные материалы на специально отведенный стол в зоне видимости видеокамер.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53900" y="8917831"/>
            <a:ext cx="13072668" cy="17543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За 30 минут и за 5 минут </a:t>
            </a:r>
            <a:r>
              <a:rPr lang="ru-RU" sz="3600" dirty="0">
                <a:solidFill>
                  <a:srgbClr val="0070C0"/>
                </a:solidFill>
              </a:rPr>
              <a:t>до окончания экзамена </a:t>
            </a:r>
            <a:r>
              <a:rPr lang="ru-RU" sz="3600" dirty="0" smtClean="0">
                <a:solidFill>
                  <a:srgbClr val="0070C0"/>
                </a:solidFill>
              </a:rPr>
              <a:t>организаторы в аудитории информируют </a:t>
            </a:r>
            <a:r>
              <a:rPr lang="ru-RU" sz="3600" dirty="0">
                <a:solidFill>
                  <a:srgbClr val="0070C0"/>
                </a:solidFill>
              </a:rPr>
              <a:t>участников о времени, оставшемся до конца </a:t>
            </a:r>
            <a:r>
              <a:rPr lang="ru-RU" sz="3600" dirty="0" smtClean="0">
                <a:solidFill>
                  <a:srgbClr val="0070C0"/>
                </a:solidFill>
              </a:rPr>
              <a:t>экзамена</a:t>
            </a:r>
            <a:endParaRPr lang="ru-RU" sz="3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592730" y="1144034"/>
            <a:ext cx="11933925" cy="1207686"/>
          </a:xfrm>
          <a:prstGeom prst="rect">
            <a:avLst/>
          </a:prstGeom>
          <a:noFill/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ru-RU" sz="4800" b="1" dirty="0" smtClean="0">
                <a:solidFill>
                  <a:srgbClr val="FF0000"/>
                </a:solidFill>
                <a:ea typeface="+mj-ea"/>
                <a:cs typeface="Times New Roman" panose="02020603050405020304" pitchFamily="18" charset="0"/>
              </a:rPr>
              <a:t>Член ГЭК обязательно:</a:t>
            </a:r>
            <a:endParaRPr lang="ru-RU" sz="4800" b="1" dirty="0">
              <a:solidFill>
                <a:srgbClr val="FF0000"/>
              </a:solidFill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141544" y="10996286"/>
            <a:ext cx="3749357" cy="622826"/>
          </a:xfrm>
        </p:spPr>
        <p:txBody>
          <a:bodyPr/>
          <a:lstStyle/>
          <a:p>
            <a:fld id="{C4258EBA-BF76-4BD2-B386-1E39067478A0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464003" y="2158636"/>
            <a:ext cx="12552219" cy="27853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spcAft>
                <a:spcPts val="879"/>
              </a:spcAft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присутствует 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при проведении руководителем ППЭ инструктажа организаторов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ППЭ;</a:t>
            </a:r>
            <a:endParaRPr lang="ru-RU" sz="3200" dirty="0">
              <a:solidFill>
                <a:srgbClr val="006AB3"/>
              </a:solidFill>
              <a:cs typeface="Times New Roman" panose="02020603050405020304" pitchFamily="18" charset="0"/>
            </a:endParaRPr>
          </a:p>
          <a:p>
            <a:pPr marL="457200" indent="-457200">
              <a:spcAft>
                <a:spcPts val="879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присутствует при организации входа участников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ЕГЭ </a:t>
            </a: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в 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ППЭ;</a:t>
            </a:r>
          </a:p>
          <a:p>
            <a:pPr marL="457200" indent="-457200">
              <a:spcAft>
                <a:spcPts val="879"/>
              </a:spcAft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6AB3"/>
                </a:solidFill>
                <a:cs typeface="Times New Roman" panose="02020603050405020304" pitchFamily="18" charset="0"/>
              </a:rPr>
              <a:t>п</a:t>
            </a:r>
            <a:r>
              <a:rPr lang="ru-RU" sz="3200" dirty="0" smtClean="0">
                <a:solidFill>
                  <a:srgbClr val="006AB3"/>
                </a:solidFill>
                <a:cs typeface="Times New Roman" panose="02020603050405020304" pitchFamily="18" charset="0"/>
              </a:rPr>
              <a:t>рисутствует при посещении участником ЕГЭ медицинского кабинета.</a:t>
            </a:r>
            <a:endParaRPr lang="ru-RU" sz="3200" dirty="0">
              <a:solidFill>
                <a:srgbClr val="006AB3"/>
              </a:solidFill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68622" y="5321307"/>
            <a:ext cx="12552219" cy="11926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79"/>
              </a:spcAft>
            </a:pPr>
            <a:r>
              <a:rPr lang="ru-R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Предоставляет </a:t>
            </a:r>
            <a:r>
              <a:rPr lang="ru-RU" sz="3200" u="sng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оперативную</a:t>
            </a:r>
            <a:r>
              <a:rPr lang="ru-R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информацию о проведении экзамена</a:t>
            </a:r>
          </a:p>
          <a:p>
            <a:pPr algn="ctr">
              <a:spcAft>
                <a:spcPts val="879"/>
              </a:spcAft>
            </a:pPr>
            <a:r>
              <a:rPr lang="ru-R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в отдел ЕГЭ!!!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464003" y="7142689"/>
            <a:ext cx="12552219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Aft>
                <a:spcPts val="879"/>
              </a:spcAft>
            </a:pPr>
            <a:r>
              <a:rPr lang="ru-RU" sz="3200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Отчет члена ГЭК и иные документы, оформленные в случае возникших нестандартных ситуаций, сканируются в папку «Штаб»</a:t>
            </a:r>
            <a:endParaRPr lang="ru-RU" sz="32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0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0837" y="1052946"/>
            <a:ext cx="6844145" cy="872836"/>
          </a:xfrm>
        </p:spPr>
        <p:txBody>
          <a:bodyPr>
            <a:normAutofit/>
          </a:bodyPr>
          <a:lstStyle/>
          <a:p>
            <a:pPr algn="l"/>
            <a:r>
              <a:rPr lang="ru-RU" sz="4400" dirty="0" smtClean="0">
                <a:solidFill>
                  <a:schemeClr val="accent4"/>
                </a:solidFill>
              </a:rPr>
              <a:t>ПЕЧАТЬ В ППЭ ДБО№2</a:t>
            </a:r>
            <a:endParaRPr lang="ru-RU" sz="4400" dirty="0">
              <a:solidFill>
                <a:schemeClr val="accent4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7613" y="2286001"/>
            <a:ext cx="13619018" cy="472439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Печать </a:t>
            </a:r>
            <a:r>
              <a:rPr lang="ru-RU" sz="3200" dirty="0">
                <a:solidFill>
                  <a:srgbClr val="0070C0"/>
                </a:solidFill>
              </a:rPr>
              <a:t>ДБО№2 в ППЭ допускается только в случае отсутствия в ППЭ типографских ДБО№</a:t>
            </a:r>
            <a:r>
              <a:rPr lang="ru-RU" sz="3200" dirty="0" smtClean="0">
                <a:solidFill>
                  <a:srgbClr val="0070C0"/>
                </a:solidFill>
              </a:rPr>
              <a:t>2!!!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Печать </a:t>
            </a:r>
            <a:r>
              <a:rPr lang="ru-RU" sz="3200" dirty="0">
                <a:solidFill>
                  <a:srgbClr val="0070C0"/>
                </a:solidFill>
              </a:rPr>
              <a:t>ДБО№2 в ППЭ </a:t>
            </a:r>
            <a:r>
              <a:rPr lang="ru-RU" sz="3200" dirty="0" smtClean="0">
                <a:solidFill>
                  <a:srgbClr val="0070C0"/>
                </a:solidFill>
              </a:rPr>
              <a:t>возможна ТОЛЬКО ПОСЛЕ ПОДТВЕРЖДЕНИЯ настроек авторизации  с использованием </a:t>
            </a:r>
            <a:r>
              <a:rPr lang="ru-RU" sz="3200" dirty="0" err="1" smtClean="0">
                <a:solidFill>
                  <a:srgbClr val="0070C0"/>
                </a:solidFill>
              </a:rPr>
              <a:t>токена</a:t>
            </a:r>
            <a:r>
              <a:rPr lang="ru-RU" sz="3200" dirty="0" smtClean="0">
                <a:solidFill>
                  <a:srgbClr val="0070C0"/>
                </a:solidFill>
              </a:rPr>
              <a:t> члена ГЭК.</a:t>
            </a:r>
            <a:endParaRPr lang="ru-RU" sz="3200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>
                <a:solidFill>
                  <a:srgbClr val="0070C0"/>
                </a:solidFill>
              </a:rPr>
              <a:t>В каждом ППЭ для печати доступно не более 30-ти ДБО№2</a:t>
            </a:r>
            <a:r>
              <a:rPr lang="ru-RU" sz="3200" dirty="0" smtClean="0">
                <a:solidFill>
                  <a:srgbClr val="0070C0"/>
                </a:solidFill>
              </a:rPr>
              <a:t>.</a:t>
            </a:r>
            <a:r>
              <a:rPr lang="ru-RU" sz="3200" dirty="0">
                <a:solidFill>
                  <a:srgbClr val="0070C0"/>
                </a:solidFill>
              </a:rPr>
              <a:t> Р</a:t>
            </a:r>
            <a:r>
              <a:rPr lang="ru-RU" sz="3200" dirty="0" smtClean="0">
                <a:solidFill>
                  <a:srgbClr val="0070C0"/>
                </a:solidFill>
              </a:rPr>
              <a:t>азово рекомендовано печатать не более 5-ти ДБО №2.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rgbClr val="0070C0"/>
                </a:solidFill>
              </a:rPr>
              <a:t>Для </a:t>
            </a:r>
            <a:r>
              <a:rPr lang="ru-RU" sz="3200" dirty="0">
                <a:solidFill>
                  <a:srgbClr val="0070C0"/>
                </a:solidFill>
              </a:rPr>
              <a:t>печати дополнительных бланков ответов №</a:t>
            </a:r>
            <a:r>
              <a:rPr lang="ru-RU" sz="3200" dirty="0" smtClean="0">
                <a:solidFill>
                  <a:srgbClr val="0070C0"/>
                </a:solidFill>
              </a:rPr>
              <a:t>2 в «Станции авторизации» </a:t>
            </a:r>
            <a:r>
              <a:rPr lang="ru-RU" sz="3200" dirty="0">
                <a:solidFill>
                  <a:srgbClr val="0070C0"/>
                </a:solidFill>
              </a:rPr>
              <a:t>необходимо перейти в раздел Печать ДБО №2, нажав кнопку </a:t>
            </a:r>
            <a:r>
              <a:rPr lang="ru-RU" sz="3200" dirty="0" smtClean="0">
                <a:solidFill>
                  <a:srgbClr val="0070C0"/>
                </a:solidFill>
              </a:rPr>
              <a:t>«Напечатать </a:t>
            </a:r>
            <a:r>
              <a:rPr lang="ru-RU" sz="3200" dirty="0">
                <a:solidFill>
                  <a:srgbClr val="0070C0"/>
                </a:solidFill>
              </a:rPr>
              <a:t>ДБО №</a:t>
            </a:r>
            <a:r>
              <a:rPr lang="ru-RU" sz="3200" dirty="0" smtClean="0">
                <a:solidFill>
                  <a:srgbClr val="0070C0"/>
                </a:solidFill>
              </a:rPr>
              <a:t>2» </a:t>
            </a:r>
            <a:r>
              <a:rPr lang="ru-RU" sz="3200" dirty="0">
                <a:solidFill>
                  <a:srgbClr val="0070C0"/>
                </a:solidFill>
              </a:rPr>
              <a:t>в главном окне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3004" y="6428509"/>
            <a:ext cx="7869381" cy="4286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2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2088" y="705198"/>
            <a:ext cx="12271464" cy="957347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4"/>
                </a:solidFill>
              </a:rPr>
              <a:t>ПЕЧАТЬ В ППЭ ДБО №2</a:t>
            </a:r>
            <a:endParaRPr lang="ru-RU" sz="4400" dirty="0">
              <a:solidFill>
                <a:schemeClr val="accent4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1" y="1468582"/>
            <a:ext cx="14588836" cy="943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9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216" y="604562"/>
            <a:ext cx="12271464" cy="1293511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accent4"/>
                </a:solidFill>
              </a:rPr>
              <a:t>ПЕЧАТЬ В ППЭ ДБО №2</a:t>
            </a:r>
            <a:endParaRPr lang="ru-RU" sz="4400" dirty="0">
              <a:solidFill>
                <a:schemeClr val="accent4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08365" y="2084636"/>
            <a:ext cx="13896108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Важно! 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случае возникновения нештатных ситуаций, в результате которых не все ДБО№2 удалось корректно распечатать, необходимо запросить новый набор номеров с федерального портала, повторная печать ранее выданных номеров не предусмотрена. </a:t>
            </a:r>
            <a:endParaRPr lang="ru-RU" sz="32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25550" y="7691772"/>
            <a:ext cx="41793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/>
              <a:t>8-800-775-88-43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09381" y="5371219"/>
            <a:ext cx="1207813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Важно!!!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 случае  превышения количества выделенных на ППЭ номеров 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для получения дополнительных номеров обращаться на горячую линию ППЭ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7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1040169" y="-4778"/>
            <a:ext cx="12271464" cy="1417413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accent4"/>
                </a:solidFill>
              </a:rPr>
              <a:t>Завершение экзамена </a:t>
            </a:r>
            <a:br>
              <a:rPr lang="ru-RU" sz="4400" dirty="0" smtClean="0">
                <a:solidFill>
                  <a:schemeClr val="accent4"/>
                </a:solidFill>
              </a:rPr>
            </a:br>
            <a:endParaRPr lang="ru-RU" sz="4400" dirty="0">
              <a:solidFill>
                <a:schemeClr val="accent4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0169" y="939150"/>
            <a:ext cx="9007374" cy="950113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Извлечение компакт диск с КИМ из </a:t>
            </a:r>
            <a:r>
              <a:rPr lang="en-US" sz="28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CD-</a:t>
            </a:r>
            <a:r>
              <a:rPr lang="ru-RU" sz="28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привода</a:t>
            </a:r>
            <a:endParaRPr lang="ru-RU" sz="28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0169" y="2089674"/>
            <a:ext cx="9007374" cy="910767"/>
          </a:xfrm>
          <a:prstGeom prst="roundRect">
            <a:avLst/>
          </a:prstGeom>
          <a:solidFill>
            <a:srgbClr val="D9DADB"/>
          </a:solidFill>
          <a:ln>
            <a:solidFill>
              <a:srgbClr val="87888A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rgbClr val="0070C0"/>
                </a:solidFill>
              </a:rPr>
              <a:t>Объявление об </a:t>
            </a:r>
            <a:r>
              <a:rPr lang="ru-RU" sz="2400" b="1" dirty="0">
                <a:solidFill>
                  <a:srgbClr val="0070C0"/>
                </a:solidFill>
              </a:rPr>
              <a:t>окончании </a:t>
            </a:r>
            <a:r>
              <a:rPr lang="ru-RU" sz="2400" b="1" dirty="0" smtClean="0">
                <a:solidFill>
                  <a:srgbClr val="0070C0"/>
                </a:solidFill>
              </a:rPr>
              <a:t>экзамена, с</a:t>
            </a:r>
            <a:r>
              <a:rPr lang="ru-RU" sz="2400" b="1" dirty="0" smtClean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бор и упаковка ЭМ</a:t>
            </a:r>
          </a:p>
          <a:p>
            <a:r>
              <a:rPr lang="ru-RU" sz="2400" b="1" dirty="0" smtClean="0">
                <a:solidFill>
                  <a:srgbClr val="FF0000"/>
                </a:solidFill>
              </a:rPr>
              <a:t>В зоне </a:t>
            </a:r>
            <a:r>
              <a:rPr lang="ru-RU" sz="2400" b="1" dirty="0">
                <a:solidFill>
                  <a:srgbClr val="FF0000"/>
                </a:solidFill>
              </a:rPr>
              <a:t>видимости камеры </a:t>
            </a:r>
            <a:r>
              <a:rPr lang="ru-RU" sz="2400" b="1" dirty="0" smtClean="0">
                <a:solidFill>
                  <a:srgbClr val="FF0000"/>
                </a:solidFill>
              </a:rPr>
              <a:t>видеонаблюдения!!!</a:t>
            </a:r>
            <a:endParaRPr lang="ru-RU" sz="2400" b="1" dirty="0">
              <a:solidFill>
                <a:srgbClr val="FF0000"/>
              </a:solidFill>
            </a:endParaRPr>
          </a:p>
          <a:p>
            <a:endParaRPr lang="ru-RU" sz="1600" dirty="0" smtClean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40169" y="3146322"/>
            <a:ext cx="13780478" cy="1815882"/>
          </a:xfrm>
          <a:prstGeom prst="rect">
            <a:avLst/>
          </a:prstGeom>
          <a:ln>
            <a:solidFill>
              <a:srgbClr val="006AB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Упаковка материалов экзамена:</a:t>
            </a:r>
          </a:p>
          <a:p>
            <a:pPr algn="ctr"/>
            <a:r>
              <a:rPr lang="ru-RU" sz="2800" b="1" dirty="0" smtClean="0">
                <a:solidFill>
                  <a:srgbClr val="006AB3"/>
                </a:solidFill>
              </a:rPr>
              <a:t>Первый ВДП - все бланки участников ЕГЭ;</a:t>
            </a:r>
          </a:p>
          <a:p>
            <a:pPr algn="ctr"/>
            <a:r>
              <a:rPr lang="ru-RU" sz="2800" b="1" dirty="0" smtClean="0">
                <a:solidFill>
                  <a:srgbClr val="006AB3"/>
                </a:solidFill>
              </a:rPr>
              <a:t>Второй ВДП – черновики участников ЕГЭ;</a:t>
            </a:r>
          </a:p>
          <a:p>
            <a:pPr algn="ctr"/>
            <a:r>
              <a:rPr lang="ru-RU" sz="2800" b="1" dirty="0" smtClean="0">
                <a:solidFill>
                  <a:srgbClr val="006AB3"/>
                </a:solidFill>
              </a:rPr>
              <a:t>Третий ВДП – диски с КИМ</a:t>
            </a:r>
            <a:endParaRPr lang="ru-RU" sz="2800" b="1" dirty="0">
              <a:solidFill>
                <a:srgbClr val="006AB3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0683666" y="1130373"/>
            <a:ext cx="3720721" cy="4675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1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683665" y="2159744"/>
            <a:ext cx="3720721" cy="5512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Организатор 2</a:t>
            </a:r>
            <a:endParaRPr lang="ru-RU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72732" y="6550701"/>
            <a:ext cx="13780478" cy="1275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70C0"/>
                </a:solidFill>
              </a:rPr>
              <a:t>Организатор в </a:t>
            </a:r>
            <a:r>
              <a:rPr lang="ru-RU" sz="2400" b="1" dirty="0" smtClean="0">
                <a:solidFill>
                  <a:srgbClr val="0070C0"/>
                </a:solidFill>
              </a:rPr>
              <a:t>аудитории демонстрирует </a:t>
            </a:r>
            <a:r>
              <a:rPr lang="ru-RU" sz="2400" b="1" dirty="0">
                <a:solidFill>
                  <a:srgbClr val="0070C0"/>
                </a:solidFill>
              </a:rPr>
              <a:t>запечатанные возвратные пакеты с ЭМ участников </a:t>
            </a:r>
            <a:r>
              <a:rPr lang="ru-RU" sz="2400" b="1" dirty="0" smtClean="0">
                <a:solidFill>
                  <a:srgbClr val="0070C0"/>
                </a:solidFill>
              </a:rPr>
              <a:t>ЕГЭ, </a:t>
            </a:r>
            <a:r>
              <a:rPr lang="ru-RU" sz="2400" b="1" dirty="0">
                <a:solidFill>
                  <a:srgbClr val="FF0000"/>
                </a:solidFill>
              </a:rPr>
              <a:t>объявляет на видеокамеру все данные </a:t>
            </a:r>
            <a:r>
              <a:rPr lang="ru-RU" sz="2400" b="1" dirty="0" smtClean="0">
                <a:solidFill>
                  <a:srgbClr val="FF0000"/>
                </a:solidFill>
              </a:rPr>
              <a:t>протокола ППЭ-05-02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28904" y="7923859"/>
            <a:ext cx="13780478" cy="1286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6AB3"/>
                </a:solidFill>
              </a:rPr>
              <a:t>Организаторы </a:t>
            </a:r>
            <a:r>
              <a:rPr lang="ru-RU" sz="2800" b="1" dirty="0" smtClean="0">
                <a:solidFill>
                  <a:srgbClr val="006AB3"/>
                </a:solidFill>
              </a:rPr>
              <a:t>передают ЭМ</a:t>
            </a:r>
            <a:r>
              <a:rPr lang="ru-RU" sz="2800" b="1" dirty="0">
                <a:solidFill>
                  <a:srgbClr val="006AB3"/>
                </a:solidFill>
              </a:rPr>
              <a:t> руководителю </a:t>
            </a:r>
            <a:r>
              <a:rPr lang="ru-RU" sz="2800" b="1" dirty="0" smtClean="0">
                <a:solidFill>
                  <a:srgbClr val="006AB3"/>
                </a:solidFill>
              </a:rPr>
              <a:t>ППЭ, </a:t>
            </a:r>
          </a:p>
          <a:p>
            <a:pPr algn="ctr"/>
            <a:r>
              <a:rPr lang="ru-RU" sz="2800" b="1" dirty="0" smtClean="0">
                <a:solidFill>
                  <a:srgbClr val="006AB3"/>
                </a:solidFill>
              </a:rPr>
              <a:t> руководитель ППЭ – члену ГЭК </a:t>
            </a:r>
            <a:endParaRPr lang="ru-RU" sz="2800" b="1" dirty="0">
              <a:solidFill>
                <a:srgbClr val="006AB3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072732" y="5167744"/>
            <a:ext cx="13780478" cy="127590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Протокол печати КИМ в аудитории формируется </a:t>
            </a:r>
            <a:r>
              <a:rPr lang="ru-RU" sz="2400" b="1" dirty="0">
                <a:solidFill>
                  <a:srgbClr val="0070C0"/>
                </a:solidFill>
              </a:rPr>
              <a:t>автоматически из ПО,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распечатывается </a:t>
            </a:r>
            <a:r>
              <a:rPr lang="ru-RU" sz="2400" b="1" dirty="0">
                <a:solidFill>
                  <a:srgbClr val="0070C0"/>
                </a:solidFill>
              </a:rPr>
              <a:t>техническим специалистом ППЭ </a:t>
            </a:r>
            <a:r>
              <a:rPr lang="ru-RU" sz="2400" b="1" u="sng" dirty="0">
                <a:solidFill>
                  <a:srgbClr val="0070C0"/>
                </a:solidFill>
              </a:rPr>
              <a:t>в каждой аудитории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после завершения экзамена!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128904" y="9424712"/>
            <a:ext cx="13780478" cy="1286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Передача информации в систему мониторинга «Экзамены завершены»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55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6097" y="105731"/>
            <a:ext cx="11947359" cy="2224120"/>
          </a:xfrm>
        </p:spPr>
        <p:txBody>
          <a:bodyPr anchor="ctr"/>
          <a:lstStyle/>
          <a:p>
            <a:r>
              <a:rPr lang="ru-RU" sz="4920" dirty="0">
                <a:solidFill>
                  <a:schemeClr val="accent4"/>
                </a:solidFill>
              </a:rPr>
              <a:t>Сканирование</a:t>
            </a:r>
            <a:r>
              <a:rPr lang="ru-RU" dirty="0" smtClean="0">
                <a:solidFill>
                  <a:schemeClr val="accent4"/>
                </a:solidFill>
              </a:rPr>
              <a:t> ЭМ</a:t>
            </a:r>
            <a:endParaRPr lang="ru-RU" dirty="0">
              <a:solidFill>
                <a:schemeClr val="accent4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46042" y="3435310"/>
            <a:ext cx="10059855" cy="1391930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Передает техническому специалисту ВДП с бланками, формы ППЭ для сканирования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854940" y="3429329"/>
            <a:ext cx="3543094" cy="13919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H="1" flipV="1">
            <a:off x="10905897" y="4134885"/>
            <a:ext cx="949043" cy="360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/>
          <p:cNvSpPr/>
          <p:nvPr/>
        </p:nvSpPr>
        <p:spPr>
          <a:xfrm>
            <a:off x="846042" y="5517222"/>
            <a:ext cx="10059855" cy="1628205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Осуществляет сканирование бланков, форм ППЭ, заполненной и подписанной формы ППЭ-13-02 МАШ, в присутствии членов ГЭК, руководителей ППЭ и общественных наблюдателей (при наличии)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854940" y="5503367"/>
            <a:ext cx="3543094" cy="13919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flipH="1" flipV="1">
            <a:off x="10899522" y="6213188"/>
            <a:ext cx="949043" cy="360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846042" y="7602745"/>
            <a:ext cx="10059855" cy="1391930"/>
          </a:xfrm>
          <a:prstGeom prst="roundRect">
            <a:avLst/>
          </a:prstGeom>
          <a:solidFill>
            <a:srgbClr val="006AB3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6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Сверяет данные о количестве отсканированных бланков с формой ППЭ-13-02 МАШ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1856724" y="7591261"/>
            <a:ext cx="3543094" cy="139193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6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 flipV="1">
            <a:off x="10899522" y="8281900"/>
            <a:ext cx="949043" cy="3609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180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2918" y="772657"/>
            <a:ext cx="11947359" cy="768364"/>
          </a:xfrm>
        </p:spPr>
        <p:txBody>
          <a:bodyPr>
            <a:normAutofit fontScale="90000"/>
          </a:bodyPr>
          <a:lstStyle/>
          <a:p>
            <a:r>
              <a:rPr lang="ru-RU" sz="4800" dirty="0" smtClean="0">
                <a:solidFill>
                  <a:schemeClr val="accent4"/>
                </a:solidFill>
              </a:rPr>
              <a:t>Передача материалов в РЦОИ</a:t>
            </a:r>
            <a:endParaRPr lang="ru-RU" sz="4800" dirty="0">
              <a:solidFill>
                <a:schemeClr val="accent4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63581" y="3171387"/>
            <a:ext cx="10059855" cy="1391930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Подключает к Станции сканирования </a:t>
            </a:r>
            <a:r>
              <a:rPr lang="ru-RU" sz="2800" b="1" dirty="0" err="1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токен</a:t>
            </a:r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, выполняет экспорт электронных бланков и форм ППЭ, шифрует и подписывает сертификат члена ГЭК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681707" y="3103874"/>
            <a:ext cx="3543094" cy="1391930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  <a:p>
            <a:pPr algn="ctr"/>
            <a:r>
              <a:rPr lang="ru-RU" sz="28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 flipV="1">
            <a:off x="10923437" y="5329921"/>
            <a:ext cx="949043" cy="3609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кругленный прямоугольник 10"/>
          <p:cNvSpPr/>
          <p:nvPr/>
        </p:nvSpPr>
        <p:spPr>
          <a:xfrm>
            <a:off x="897204" y="1550446"/>
            <a:ext cx="10059855" cy="1391930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Формирует протокол проведения процедуры сканирования бланков форма ППЭ-15 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81708" y="1525010"/>
            <a:ext cx="3543094" cy="1391930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  <a:p>
            <a:pPr algn="ctr"/>
            <a:r>
              <a:rPr lang="ru-RU" sz="28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Технический специалист 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flipH="1" flipV="1">
            <a:off x="10869687" y="3470242"/>
            <a:ext cx="949043" cy="3609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831628" y="6275610"/>
            <a:ext cx="10059855" cy="1391930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Передает </a:t>
            </a:r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экзаменационные материалы </a:t>
            </a:r>
            <a:r>
              <a:rPr lang="ru-RU" sz="2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члену ГЭК</a:t>
            </a:r>
            <a:endParaRPr lang="ru-RU" sz="28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1633440" y="7914017"/>
            <a:ext cx="3543094" cy="1391930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Член ГЭК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 flipV="1">
            <a:off x="10891483" y="10667273"/>
            <a:ext cx="949043" cy="3609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831628" y="4693152"/>
            <a:ext cx="10059855" cy="1391930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Пересчитывает, упаковывает </a:t>
            </a:r>
            <a:r>
              <a:rPr lang="ru-RU" sz="2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бланки </a:t>
            </a:r>
            <a:r>
              <a:rPr lang="ru-RU" sz="2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в ВДП </a:t>
            </a:r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на каждую аудиторию, заполняет форму ППЭ-11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681707" y="4706485"/>
            <a:ext cx="3543094" cy="1391930"/>
          </a:xfrm>
          <a:prstGeom prst="roundRect">
            <a:avLst/>
          </a:prstGeom>
          <a:solidFill>
            <a:schemeClr val="bg1"/>
          </a:solidFill>
          <a:ln>
            <a:solidFill>
              <a:srgbClr val="006AB3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0"/>
                <a:solidFill>
                  <a:srgbClr val="006AB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Руководитель ППЭ</a:t>
            </a:r>
            <a:endParaRPr lang="ru-RU" sz="2800" b="1" dirty="0">
              <a:ln w="0"/>
              <a:solidFill>
                <a:srgbClr val="006AB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H="1" flipV="1">
            <a:off x="10957059" y="7050831"/>
            <a:ext cx="949043" cy="3609"/>
          </a:xfrm>
          <a:prstGeom prst="straightConnector1">
            <a:avLst/>
          </a:prstGeom>
          <a:ln w="57150">
            <a:solidFill>
              <a:srgbClr val="006AB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863580" y="7903813"/>
            <a:ext cx="10059855" cy="1391930"/>
          </a:xfrm>
          <a:prstGeom prst="roundRect">
            <a:avLst/>
          </a:prstGeom>
          <a:solidFill>
            <a:srgbClr val="006AB3"/>
          </a:solidFill>
          <a:ln>
            <a:solidFill>
              <a:srgbClr val="006AB3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smtClean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Передает </a:t>
            </a:r>
            <a:r>
              <a:rPr lang="ru-RU" sz="28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ea typeface="Verdana" panose="020B0604030504040204" pitchFamily="34" charset="0"/>
                <a:cs typeface="Verdana" panose="020B0604030504040204" pitchFamily="34" charset="0"/>
              </a:rPr>
              <a:t>экзаменационные материалы на хранение в РЦОИ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440" y="6303048"/>
            <a:ext cx="3639627" cy="1487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719" y="8693202"/>
            <a:ext cx="1121761" cy="33530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897204" y="9348909"/>
            <a:ext cx="13780478" cy="12867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Передача информации в систему мониторинга «Бланки переданы в РЦОИ»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24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42223"/>
              </p:ext>
            </p:extLst>
          </p:nvPr>
        </p:nvGraphicFramePr>
        <p:xfrm>
          <a:off x="110837" y="2175162"/>
          <a:ext cx="15794181" cy="9310252"/>
        </p:xfrm>
        <a:graphic>
          <a:graphicData uri="http://schemas.openxmlformats.org/drawingml/2006/table">
            <a:tbl>
              <a:tblPr/>
              <a:tblGrid>
                <a:gridCol w="991459"/>
                <a:gridCol w="1198973"/>
                <a:gridCol w="1037573"/>
                <a:gridCol w="2397948"/>
                <a:gridCol w="1222030"/>
                <a:gridCol w="1475662"/>
                <a:gridCol w="1475662"/>
                <a:gridCol w="1544834"/>
                <a:gridCol w="1337318"/>
                <a:gridCol w="1406490"/>
                <a:gridCol w="1706232"/>
              </a:tblGrid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1507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18:43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18:31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1508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14:39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10:38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18:31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2107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10:26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17:06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14:27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14:43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3006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16:20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16:45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3007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14:34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21:36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20:39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14:35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3204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17:39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3209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09:47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11:15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16:44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16:58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665018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12:35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34" marR="8534" marT="853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521822"/>
              </p:ext>
            </p:extLst>
          </p:nvPr>
        </p:nvGraphicFramePr>
        <p:xfrm>
          <a:off x="110837" y="50483"/>
          <a:ext cx="15794180" cy="2124679"/>
        </p:xfrm>
        <a:graphic>
          <a:graphicData uri="http://schemas.openxmlformats.org/drawingml/2006/table">
            <a:tbl>
              <a:tblPr/>
              <a:tblGrid>
                <a:gridCol w="991460"/>
                <a:gridCol w="1198975"/>
                <a:gridCol w="1037574"/>
                <a:gridCol w="2397948"/>
                <a:gridCol w="1222032"/>
                <a:gridCol w="1475660"/>
                <a:gridCol w="1475660"/>
                <a:gridCol w="1544833"/>
                <a:gridCol w="1337318"/>
                <a:gridCol w="1406488"/>
                <a:gridCol w="1706232"/>
              </a:tblGrid>
              <a:tr h="35932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АВТОРИЗАЦИЯ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ДЕНЬ АПРОБАЦИИ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6535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 ППЭ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Назначено членов ГЭК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Авторизовалось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Статус экзамена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Ключ скачан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в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ППЭ.Акты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Сканирование в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ППЭ.Акты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Журналы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в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ППЭ.Журналы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Сканирование в </a:t>
                      </a:r>
                      <a:r>
                        <a:rPr lang="ru-RU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ППЭ.Журналы</a:t>
                      </a:r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88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601520"/>
              </p:ext>
            </p:extLst>
          </p:nvPr>
        </p:nvGraphicFramePr>
        <p:xfrm>
          <a:off x="340696" y="265679"/>
          <a:ext cx="15727979" cy="1315623"/>
        </p:xfrm>
        <a:graphic>
          <a:graphicData uri="http://schemas.openxmlformats.org/drawingml/2006/table">
            <a:tbl>
              <a:tblPr/>
              <a:tblGrid>
                <a:gridCol w="987304"/>
                <a:gridCol w="1193949"/>
                <a:gridCol w="1033227"/>
                <a:gridCol w="2387897"/>
                <a:gridCol w="1216907"/>
                <a:gridCol w="1469476"/>
                <a:gridCol w="1469476"/>
                <a:gridCol w="1538357"/>
                <a:gridCol w="1331713"/>
                <a:gridCol w="1400594"/>
                <a:gridCol w="1699079"/>
              </a:tblGrid>
              <a:tr h="24103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АВТОРИЗАЦИЯ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ДЕНЬ АПРОБАЦИИ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4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 ППЭ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Назначено членов ГЭК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Авторизовалось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Статус экзамена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Ключ скачан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в ППЭ.Акты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Сканирование в ППЭ.Акты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Журналы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в ППЭ.Журналы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Сканирование 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ППЭ.Журналы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8398663"/>
              </p:ext>
            </p:extLst>
          </p:nvPr>
        </p:nvGraphicFramePr>
        <p:xfrm>
          <a:off x="340695" y="1581302"/>
          <a:ext cx="15727980" cy="9959530"/>
        </p:xfrm>
        <a:graphic>
          <a:graphicData uri="http://schemas.openxmlformats.org/drawingml/2006/table">
            <a:tbl>
              <a:tblPr/>
              <a:tblGrid>
                <a:gridCol w="987304"/>
                <a:gridCol w="1193949"/>
                <a:gridCol w="1033223"/>
                <a:gridCol w="2387898"/>
                <a:gridCol w="1216910"/>
                <a:gridCol w="1469475"/>
                <a:gridCol w="1469475"/>
                <a:gridCol w="1538357"/>
                <a:gridCol w="1331711"/>
                <a:gridCol w="1400596"/>
                <a:gridCol w="1699082"/>
              </a:tblGrid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14:39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18:05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15:50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4206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14:28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18:57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14:34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5403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12:34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5706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15:33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19:48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16:45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5707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5717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14:57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17:53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16:32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5718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5719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14:57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20:04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18:12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14:29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16:59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18:05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6207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11395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6215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09:26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16:28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2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563613"/>
              </p:ext>
            </p:extLst>
          </p:nvPr>
        </p:nvGraphicFramePr>
        <p:xfrm>
          <a:off x="198315" y="0"/>
          <a:ext cx="15727979" cy="1315623"/>
        </p:xfrm>
        <a:graphic>
          <a:graphicData uri="http://schemas.openxmlformats.org/drawingml/2006/table">
            <a:tbl>
              <a:tblPr/>
              <a:tblGrid>
                <a:gridCol w="987304"/>
                <a:gridCol w="1193949"/>
                <a:gridCol w="1033227"/>
                <a:gridCol w="2281424"/>
                <a:gridCol w="1323380"/>
                <a:gridCol w="1469476"/>
                <a:gridCol w="1469476"/>
                <a:gridCol w="1538357"/>
                <a:gridCol w="1331713"/>
                <a:gridCol w="1400594"/>
                <a:gridCol w="1699079"/>
              </a:tblGrid>
              <a:tr h="24103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АВТОРИЗАЦИЯ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ДЕНЬ АПРОБАЦИИ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4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 ППЭ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Назначено членов ГЭК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Авторизовалось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Статус экзамена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Ключ скачан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в ППЭ.Акты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Сканирование в ППЭ.Акты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Журналы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в ППЭ.Журналы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Сканирование 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ППЭ.Журналы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205355"/>
              </p:ext>
            </p:extLst>
          </p:nvPr>
        </p:nvGraphicFramePr>
        <p:xfrm>
          <a:off x="198312" y="1315621"/>
          <a:ext cx="15727982" cy="10382666"/>
        </p:xfrm>
        <a:graphic>
          <a:graphicData uri="http://schemas.openxmlformats.org/drawingml/2006/table">
            <a:tbl>
              <a:tblPr/>
              <a:tblGrid>
                <a:gridCol w="987304"/>
                <a:gridCol w="1193951"/>
                <a:gridCol w="1033226"/>
                <a:gridCol w="2387897"/>
                <a:gridCol w="1216908"/>
                <a:gridCol w="1469475"/>
                <a:gridCol w="1469475"/>
                <a:gridCol w="1538357"/>
                <a:gridCol w="1331713"/>
                <a:gridCol w="1400594"/>
                <a:gridCol w="1699082"/>
              </a:tblGrid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6247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14:49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16:32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17:24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6803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09:31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15:12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15:05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7603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14:36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7604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15:04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19:12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19:12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10:41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17:11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12:12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7606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15:52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20:05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20:05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7607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17:59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17:59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7608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14:44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21:59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15:40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10:32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17:40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18:15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7806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14:29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4161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11:45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12:17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20:38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029" marR="7029" marT="70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8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720450"/>
              </p:ext>
            </p:extLst>
          </p:nvPr>
        </p:nvGraphicFramePr>
        <p:xfrm>
          <a:off x="198312" y="0"/>
          <a:ext cx="15870361" cy="1315623"/>
        </p:xfrm>
        <a:graphic>
          <a:graphicData uri="http://schemas.openxmlformats.org/drawingml/2006/table">
            <a:tbl>
              <a:tblPr/>
              <a:tblGrid>
                <a:gridCol w="996242"/>
                <a:gridCol w="1204758"/>
                <a:gridCol w="1042580"/>
                <a:gridCol w="2409514"/>
                <a:gridCol w="1227924"/>
                <a:gridCol w="1482779"/>
                <a:gridCol w="1482779"/>
                <a:gridCol w="1552284"/>
                <a:gridCol w="1343768"/>
                <a:gridCol w="1413272"/>
                <a:gridCol w="1714461"/>
              </a:tblGrid>
              <a:tr h="24103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АВТОРИЗАЦИЯ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ДЕНЬ АПРОБАЦИИ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459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Код ППЭ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Назначено членов ГЭК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Авторизовалось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Статус экзамена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Ключ скачан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Акты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в ППЭ.Акты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Сканирование в ППЭ.Акты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Журналы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Печать в ППЭ.Журналы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Сканирование в 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ППЭ.Журналы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переданы</a:t>
                      </a:r>
                    </a:p>
                  </a:txBody>
                  <a:tcPr marL="10043" marR="10043" marT="1004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89398"/>
              </p:ext>
            </p:extLst>
          </p:nvPr>
        </p:nvGraphicFramePr>
        <p:xfrm>
          <a:off x="198314" y="1315623"/>
          <a:ext cx="15870361" cy="9517442"/>
        </p:xfrm>
        <a:graphic>
          <a:graphicData uri="http://schemas.openxmlformats.org/drawingml/2006/table">
            <a:tbl>
              <a:tblPr/>
              <a:tblGrid>
                <a:gridCol w="996242"/>
                <a:gridCol w="1204758"/>
                <a:gridCol w="1078178"/>
                <a:gridCol w="2373914"/>
                <a:gridCol w="1227926"/>
                <a:gridCol w="1482778"/>
                <a:gridCol w="1482778"/>
                <a:gridCol w="1552284"/>
                <a:gridCol w="1343768"/>
                <a:gridCol w="1413272"/>
                <a:gridCol w="1714463"/>
              </a:tblGrid>
              <a:tr h="865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8502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5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8701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14:44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5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8703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15:03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14:01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17:18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8704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14:41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5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8705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12:37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5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8706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5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8707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14:38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16:14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15:38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5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8708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14:48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17.05.2017 15:30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18.05.2017 17:16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5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8914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14:35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5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14:36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865222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9203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Бланки переданы в РЦОИ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14:27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956" marR="9956" marT="99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704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843" y="2062702"/>
            <a:ext cx="13711375" cy="850831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126843" y="985484"/>
            <a:ext cx="133588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58" indent="353272" algn="ctr">
              <a:buNone/>
            </a:pPr>
            <a:r>
              <a:rPr lang="ru-RU" sz="3200" b="1" dirty="0" smtClean="0">
                <a:solidFill>
                  <a:srgbClr val="FF0000"/>
                </a:solidFill>
              </a:rPr>
              <a:t>Передать </a:t>
            </a:r>
            <a:r>
              <a:rPr lang="ru-RU" sz="3200" b="1" dirty="0">
                <a:solidFill>
                  <a:srgbClr val="FF0000"/>
                </a:solidFill>
              </a:rPr>
              <a:t>статус </a:t>
            </a:r>
            <a:r>
              <a:rPr lang="ru-RU" sz="3200" b="1" dirty="0" smtClean="0">
                <a:solidFill>
                  <a:srgbClr val="FF0000"/>
                </a:solidFill>
              </a:rPr>
              <a:t>«Техническая подготовка пройдена» в систему мониторинга с </a:t>
            </a:r>
            <a:r>
              <a:rPr lang="ru-RU" sz="3200" b="1" dirty="0">
                <a:solidFill>
                  <a:srgbClr val="FF0000"/>
                </a:solidFill>
              </a:rPr>
              <a:t>помощью рабочей станции в </a:t>
            </a:r>
            <a:r>
              <a:rPr lang="ru-RU" sz="3200" b="1" dirty="0" smtClean="0">
                <a:solidFill>
                  <a:srgbClr val="FF0000"/>
                </a:solidFill>
              </a:rPr>
              <a:t>штабе!!!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34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073" y="955964"/>
            <a:ext cx="13688291" cy="972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55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ЦПРО-ЕГЭ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ЕГЭ</Template>
  <TotalTime>4718</TotalTime>
  <Words>3319</Words>
  <Application>Microsoft Office PowerPoint</Application>
  <PresentationFormat>Произвольный</PresentationFormat>
  <Paragraphs>1197</Paragraphs>
  <Slides>38</Slides>
  <Notes>4</Notes>
  <HiddenSlides>1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38</vt:i4>
      </vt:variant>
    </vt:vector>
  </HeadingPairs>
  <TitlesOfParts>
    <vt:vector size="41" baseType="lpstr">
      <vt:lpstr>ЕГЭ</vt:lpstr>
      <vt:lpstr>ФЦПРО-ЕГЭ</vt:lpstr>
      <vt:lpstr>Натуральные материалы</vt:lpstr>
      <vt:lpstr>Готовность ППЭ к проведению  ЕГЭ в 2017 году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позднее чем за один день до проведения экзамена </vt:lpstr>
      <vt:lpstr>Готовность помещений ППЭ</vt:lpstr>
      <vt:lpstr>Техническое оснащение ППЭ  </vt:lpstr>
      <vt:lpstr>Готовность аудиторий ППЭ </vt:lpstr>
      <vt:lpstr>Презентация PowerPoint</vt:lpstr>
      <vt:lpstr>Контроль технической готовности аудиторий ППЭ по технологии печати КИМ</vt:lpstr>
      <vt:lpstr>Контроль технической готовности ППЭ-01-01</vt:lpstr>
      <vt:lpstr>Презентация PowerPoint</vt:lpstr>
      <vt:lpstr>ППЭ-01-01-У «Протокол технической готовности ППЭ к экзамену в устной форме»</vt:lpstr>
      <vt:lpstr>Контроль технической готовности штаба ППЭ</vt:lpstr>
      <vt:lpstr>Контроль технической готовности штаба ППЭ</vt:lpstr>
      <vt:lpstr>Контроль технической готовности ППЭ-01-02</vt:lpstr>
      <vt:lpstr>Подготовка резервного оборудования ППЭ</vt:lpstr>
      <vt:lpstr>Явка в ППЭ</vt:lpstr>
      <vt:lpstr>Презентация PowerPoint</vt:lpstr>
      <vt:lpstr>Презентация PowerPoint</vt:lpstr>
      <vt:lpstr>Организация входа участников в ППЭ</vt:lpstr>
      <vt:lpstr>Организация входа в ППЭ</vt:lpstr>
      <vt:lpstr>Распределение участников по аудиториям</vt:lpstr>
      <vt:lpstr>Функции организатора в аудитории</vt:lpstr>
      <vt:lpstr>Инструктаж участников . Печать КИМ.</vt:lpstr>
      <vt:lpstr>Проведение экзамена</vt:lpstr>
      <vt:lpstr>Презентация PowerPoint</vt:lpstr>
      <vt:lpstr>ПЕЧАТЬ В ППЭ ДБО№2</vt:lpstr>
      <vt:lpstr>ПЕЧАТЬ В ППЭ ДБО №2</vt:lpstr>
      <vt:lpstr>ПЕЧАТЬ В ППЭ ДБО №2</vt:lpstr>
      <vt:lpstr>Завершение экзамена  </vt:lpstr>
      <vt:lpstr>Сканирование ЭМ</vt:lpstr>
      <vt:lpstr>Передача материалов в РЦОИ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«Подготовка организаторов в аудитории пункта проведения экзамена государственной итоговой аттестации по образовательным программам среднего общего образования в 2016 году»</dc:title>
  <dc:creator>Пользователь Windows</dc:creator>
  <cp:lastModifiedBy>Брагина Лариса Васильевна</cp:lastModifiedBy>
  <cp:revision>422</cp:revision>
  <cp:lastPrinted>2017-04-27T03:00:21Z</cp:lastPrinted>
  <dcterms:created xsi:type="dcterms:W3CDTF">2016-02-13T12:34:59Z</dcterms:created>
  <dcterms:modified xsi:type="dcterms:W3CDTF">2017-05-26T03:50:53Z</dcterms:modified>
</cp:coreProperties>
</file>